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85"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OneDrive\Documents\DANASREE%20NAAN%20MUDHALVAN\NAAN%20MUDHALVAN%20PROJECT%20HR%20DATA%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HR DATA ANALYSIS.xlsx]EMPLOYEE CITIZEN DESC!PivotTable1</c:name>
    <c:fmtId val="25"/>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t>EMPLOYEE CITIZEN DESC</a:t>
            </a:r>
          </a:p>
        </c:rich>
      </c:tx>
      <c:layout>
        <c:manualLayout>
          <c:xMode val="edge"/>
          <c:yMode val="edge"/>
          <c:x val="0.3297718220990723"/>
          <c:y val="2.8620317110053476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9.8796303154406129E-2"/>
          <c:w val="1"/>
          <c:h val="0.60576158014554393"/>
        </c:manualLayout>
      </c:layout>
      <c:pie3DChart>
        <c:varyColors val="1"/>
        <c:ser>
          <c:idx val="0"/>
          <c:order val="0"/>
          <c:tx>
            <c:strRef>
              <c:f>'EMPLOYEE CITIZEN DESC'!$B$3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0D20-437A-A6EB-61C31699FA0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0D20-437A-A6EB-61C31699FA0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0D20-437A-A6EB-61C31699FA0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0D20-437A-A6EB-61C31699FA08}"/>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0D20-437A-A6EB-61C31699FA08}"/>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0D20-437A-A6EB-61C31699FA08}"/>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0D20-437A-A6EB-61C31699FA08}"/>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0D20-437A-A6EB-61C31699FA08}"/>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0D20-437A-A6EB-61C31699FA08}"/>
              </c:ext>
            </c:extLst>
          </c:dPt>
          <c:dLbls>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'EMPLOYEE CITIZEN DESC'!$A$4:$A$17</c:f>
              <c:multiLvlStrCache>
                <c:ptCount val="9"/>
                <c:lvl>
                  <c:pt idx="0">
                    <c:v>Production       </c:v>
                  </c:pt>
                  <c:pt idx="1">
                    <c:v>Sales</c:v>
                  </c:pt>
                  <c:pt idx="2">
                    <c:v>Production       </c:v>
                  </c:pt>
                  <c:pt idx="3">
                    <c:v>Admin Offices</c:v>
                  </c:pt>
                  <c:pt idx="4">
                    <c:v>IT/IS</c:v>
                  </c:pt>
                  <c:pt idx="5">
                    <c:v>Production       </c:v>
                  </c:pt>
                  <c:pt idx="6">
                    <c:v>Sales</c:v>
                  </c:pt>
                  <c:pt idx="7">
                    <c:v>Software Engineering</c:v>
                  </c:pt>
                  <c:pt idx="8">
                    <c:v>(blank)</c:v>
                  </c:pt>
                </c:lvl>
                <c:lvl>
                  <c:pt idx="0">
                    <c:v>Eligible NonCitizen</c:v>
                  </c:pt>
                  <c:pt idx="2">
                    <c:v>Non-Citizen</c:v>
                  </c:pt>
                  <c:pt idx="3">
                    <c:v>US Citizen</c:v>
                  </c:pt>
                  <c:pt idx="8">
                    <c:v>(blank)</c:v>
                  </c:pt>
                </c:lvl>
              </c:multiLvlStrCache>
            </c:multiLvlStrRef>
          </c:cat>
          <c:val>
            <c:numRef>
              <c:f>'EMPLOYEE CITIZEN DESC'!$B$4:$B$17</c:f>
              <c:numCache>
                <c:formatCode>General</c:formatCode>
                <c:ptCount val="9"/>
                <c:pt idx="0">
                  <c:v>2</c:v>
                </c:pt>
                <c:pt idx="1">
                  <c:v>2</c:v>
                </c:pt>
                <c:pt idx="2">
                  <c:v>1</c:v>
                </c:pt>
                <c:pt idx="3">
                  <c:v>3</c:v>
                </c:pt>
                <c:pt idx="4">
                  <c:v>21</c:v>
                </c:pt>
                <c:pt idx="5">
                  <c:v>55</c:v>
                </c:pt>
                <c:pt idx="6">
                  <c:v>10</c:v>
                </c:pt>
                <c:pt idx="7">
                  <c:v>5</c:v>
                </c:pt>
              </c:numCache>
            </c:numRef>
          </c:val>
          <c:extLst>
            <c:ext xmlns:c16="http://schemas.microsoft.com/office/drawing/2014/chart" uri="{C3380CC4-5D6E-409C-BE32-E72D297353CC}">
              <c16:uniqueId val="{00000012-0D20-437A-A6EB-61C31699FA08}"/>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982098"/>
            <a:ext cx="1695449" cy="1232466"/>
            <a:chOff x="781051" y="1205934"/>
            <a:chExt cx="1695449" cy="1232466"/>
          </a:xfrm>
        </p:grpSpPr>
        <p:sp>
          <p:nvSpPr>
            <p:cNvPr id="3" name="object 3"/>
            <p:cNvSpPr/>
            <p:nvPr/>
          </p:nvSpPr>
          <p:spPr>
            <a:xfrm>
              <a:off x="781051"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28800" y="1205934"/>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619124" y="22383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57174"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0" y="4628495"/>
            <a:ext cx="9990877"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DAPHNE KEVINA A</a:t>
            </a:r>
          </a:p>
          <a:p>
            <a:r>
              <a:rPr lang="en-US" sz="2400" dirty="0">
                <a:latin typeface="Times New Roman" panose="02020603050405020304" pitchFamily="18" charset="0"/>
                <a:cs typeface="Times New Roman" panose="02020603050405020304" pitchFamily="18" charset="0"/>
              </a:rPr>
              <a:t>REGISTER NO</a:t>
            </a:r>
            <a:r>
              <a:rPr lang="en-US" sz="2400">
                <a:latin typeface="Times New Roman" panose="02020603050405020304" pitchFamily="18" charset="0"/>
                <a:cs typeface="Times New Roman" panose="02020603050405020304" pitchFamily="18" charset="0"/>
              </a:rPr>
              <a:t>: asunm1369312210290</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B.COM (GENERAL)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a:t>
            </a:r>
            <a:r>
              <a:rPr lang="en-IN" sz="2400" dirty="0">
                <a:latin typeface="Times New Roman" panose="02020603050405020304" pitchFamily="18" charset="0"/>
                <a:cs typeface="Times New Roman" panose="02020603050405020304" pitchFamily="18" charset="0"/>
              </a:rPr>
              <a:t>GURU SHREE SHANTIVIJAI JAIN COLLEGE FOR WOMEN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object 7">
            <a:extLst>
              <a:ext uri="{FF2B5EF4-FFF2-40B4-BE49-F238E27FC236}">
                <a16:creationId xmlns:a16="http://schemas.microsoft.com/office/drawing/2014/main" id="{82095926-E33F-4C0B-AF5D-878CF5D18A6F}"/>
              </a:ext>
            </a:extLst>
          </p:cNvPr>
          <p:cNvSpPr txBox="1">
            <a:spLocks/>
          </p:cNvSpPr>
          <p:nvPr/>
        </p:nvSpPr>
        <p:spPr>
          <a:xfrm>
            <a:off x="-609600" y="674844"/>
            <a:ext cx="9982200" cy="1001556"/>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kern="0" dirty="0">
                <a:solidFill>
                  <a:srgbClr val="0F0F0F"/>
                </a:solidFill>
                <a:latin typeface="Times New Roman" panose="02020603050405020304" pitchFamily="18" charset="0"/>
                <a:cs typeface="Times New Roman" panose="02020603050405020304" pitchFamily="18" charset="0"/>
              </a:rPr>
              <a:t>Employee Data Analysis using Excel </a:t>
            </a:r>
            <a:br>
              <a:rPr lang="en-US" b="1" kern="0" dirty="0">
                <a:solidFill>
                  <a:srgbClr val="0F0F0F"/>
                </a:solidFill>
                <a:latin typeface="Roboto" panose="020F0502020204030204" pitchFamily="2" charset="0"/>
              </a:rPr>
            </a:br>
            <a:endParaRPr lang="en-US" kern="0" spc="15" dirty="0"/>
          </a:p>
        </p:txBody>
      </p:sp>
    </p:spTree>
  </p:cSld>
  <p:clrMapOvr>
    <a:masterClrMapping/>
  </p:clrMapOvr>
  <mc:AlternateContent xmlns:mc="http://schemas.openxmlformats.org/markup-compatibility/2006" xmlns:p14="http://schemas.microsoft.com/office/powerpoint/2010/main">
    <mc:Choice Requires="p14">
      <p:transition p14:dur="1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4" name="Table 3">
            <a:extLst>
              <a:ext uri="{FF2B5EF4-FFF2-40B4-BE49-F238E27FC236}">
                <a16:creationId xmlns:a16="http://schemas.microsoft.com/office/drawing/2014/main" id="{1B55EF76-AB5A-6D45-C9E8-4EB98DC07CEE}"/>
              </a:ext>
            </a:extLst>
          </p:cNvPr>
          <p:cNvGraphicFramePr>
            <a:graphicFrameLocks noGrp="1"/>
          </p:cNvGraphicFramePr>
          <p:nvPr>
            <p:extLst>
              <p:ext uri="{D42A27DB-BD31-4B8C-83A1-F6EECF244321}">
                <p14:modId xmlns:p14="http://schemas.microsoft.com/office/powerpoint/2010/main" val="930148556"/>
              </p:ext>
            </p:extLst>
          </p:nvPr>
        </p:nvGraphicFramePr>
        <p:xfrm>
          <a:off x="496190" y="1600199"/>
          <a:ext cx="3618609" cy="3762375"/>
        </p:xfrm>
        <a:graphic>
          <a:graphicData uri="http://schemas.openxmlformats.org/drawingml/2006/table">
            <a:tbl>
              <a:tblPr>
                <a:tableStyleId>{5C22544A-7EE6-4342-B048-85BDC9FD1C3A}</a:tableStyleId>
              </a:tblPr>
              <a:tblGrid>
                <a:gridCol w="1900183">
                  <a:extLst>
                    <a:ext uri="{9D8B030D-6E8A-4147-A177-3AD203B41FA5}">
                      <a16:colId xmlns:a16="http://schemas.microsoft.com/office/drawing/2014/main" val="431434098"/>
                    </a:ext>
                  </a:extLst>
                </a:gridCol>
                <a:gridCol w="1718426">
                  <a:extLst>
                    <a:ext uri="{9D8B030D-6E8A-4147-A177-3AD203B41FA5}">
                      <a16:colId xmlns:a16="http://schemas.microsoft.com/office/drawing/2014/main" val="582499487"/>
                    </a:ext>
                  </a:extLst>
                </a:gridCol>
              </a:tblGrid>
              <a:tr h="250825">
                <a:tc>
                  <a:txBody>
                    <a:bodyPr/>
                    <a:lstStyle/>
                    <a:p>
                      <a:pPr algn="ctr" fontAlgn="b"/>
                      <a:r>
                        <a:rPr lang="en-IN" sz="1100" u="none" strike="noStrike">
                          <a:effectLst/>
                          <a:highlight>
                            <a:srgbClr val="DDEBF7"/>
                          </a:highlight>
                        </a:rPr>
                        <a:t>CITIZEN DESC</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Count of Department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488261208"/>
                  </a:ext>
                </a:extLst>
              </a:tr>
              <a:tr h="250825">
                <a:tc>
                  <a:txBody>
                    <a:bodyPr/>
                    <a:lstStyle/>
                    <a:p>
                      <a:pPr algn="ctr" fontAlgn="b"/>
                      <a:r>
                        <a:rPr lang="en-IN" sz="1100" u="none" strike="noStrike">
                          <a:effectLst/>
                        </a:rPr>
                        <a:t>Eligible 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4856066"/>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9739162"/>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0940944"/>
                  </a:ext>
                </a:extLst>
              </a:tr>
              <a:tr h="250825">
                <a:tc>
                  <a:txBody>
                    <a:bodyPr/>
                    <a:lstStyle/>
                    <a:p>
                      <a:pPr algn="ctr" fontAlgn="b"/>
                      <a:r>
                        <a:rPr lang="en-IN" sz="1100" u="none" strike="noStrike">
                          <a:effectLst/>
                        </a:rPr>
                        <a:t>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782425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1133220"/>
                  </a:ext>
                </a:extLst>
              </a:tr>
              <a:tr h="250825">
                <a:tc>
                  <a:txBody>
                    <a:bodyPr/>
                    <a:lstStyle/>
                    <a:p>
                      <a:pPr algn="ctr" fontAlgn="b"/>
                      <a:r>
                        <a:rPr lang="en-IN" sz="1100" u="none" strike="noStrike">
                          <a:effectLst/>
                        </a:rPr>
                        <a:t>US 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7110785"/>
                  </a:ext>
                </a:extLst>
              </a:tr>
              <a:tr h="250825">
                <a:tc>
                  <a:txBody>
                    <a:bodyPr/>
                    <a:lstStyle/>
                    <a:p>
                      <a:pPr algn="ctr" fontAlgn="b"/>
                      <a:r>
                        <a:rPr lang="en-IN" sz="1100" u="none" strike="noStrike">
                          <a:effectLst/>
                        </a:rPr>
                        <a:t>Admin Offices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6155282"/>
                  </a:ext>
                </a:extLst>
              </a:tr>
              <a:tr h="250825">
                <a:tc>
                  <a:txBody>
                    <a:bodyPr/>
                    <a:lstStyle/>
                    <a:p>
                      <a:pPr algn="ctr" fontAlgn="b"/>
                      <a:r>
                        <a:rPr lang="en-IN" sz="1100" u="none" strike="noStrike">
                          <a:effectLst/>
                        </a:rPr>
                        <a:t>IT/IS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306928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380795"/>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762299"/>
                  </a:ext>
                </a:extLst>
              </a:tr>
              <a:tr h="250825">
                <a:tc>
                  <a:txBody>
                    <a:bodyPr/>
                    <a:lstStyle/>
                    <a:p>
                      <a:pPr algn="ctr" fontAlgn="b"/>
                      <a:r>
                        <a:rPr lang="en-IN" sz="1100" u="none" strike="noStrike">
                          <a:effectLst/>
                        </a:rPr>
                        <a:t>Software Engineering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5869735"/>
                  </a:ext>
                </a:extLst>
              </a:tr>
              <a:tr h="250825">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171315"/>
                  </a:ext>
                </a:extLst>
              </a:tr>
              <a:tr h="250825">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989800"/>
                  </a:ext>
                </a:extLst>
              </a:tr>
              <a:tr h="250825">
                <a:tc>
                  <a:txBody>
                    <a:bodyPr/>
                    <a:lstStyle/>
                    <a:p>
                      <a:pPr algn="ctr"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dirty="0">
                          <a:effectLst/>
                          <a:highlight>
                            <a:srgbClr val="DDEBF7"/>
                          </a:highlight>
                        </a:rPr>
                        <a:t>99</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70624867"/>
                  </a:ext>
                </a:extLst>
              </a:tr>
            </a:tbl>
          </a:graphicData>
        </a:graphic>
      </p:graphicFrame>
      <p:graphicFrame>
        <p:nvGraphicFramePr>
          <p:cNvPr id="8" name="Chart 7">
            <a:extLst>
              <a:ext uri="{FF2B5EF4-FFF2-40B4-BE49-F238E27FC236}">
                <a16:creationId xmlns:a16="http://schemas.microsoft.com/office/drawing/2014/main" id="{3CE84BC5-31B1-D751-59E1-EBE44A884382}"/>
              </a:ext>
            </a:extLst>
          </p:cNvPr>
          <p:cNvGraphicFramePr>
            <a:graphicFrameLocks/>
          </p:cNvGraphicFramePr>
          <p:nvPr>
            <p:extLst>
              <p:ext uri="{D42A27DB-BD31-4B8C-83A1-F6EECF244321}">
                <p14:modId xmlns:p14="http://schemas.microsoft.com/office/powerpoint/2010/main" val="360870296"/>
              </p:ext>
            </p:extLst>
          </p:nvPr>
        </p:nvGraphicFramePr>
        <p:xfrm>
          <a:off x="4495800" y="1717393"/>
          <a:ext cx="6117590" cy="35279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813329-E21B-743F-4EDA-045944B5ACF9}"/>
              </a:ext>
            </a:extLst>
          </p:cNvPr>
          <p:cNvSpPr txBox="1"/>
          <p:nvPr/>
        </p:nvSpPr>
        <p:spPr>
          <a:xfrm>
            <a:off x="1524000" y="1600200"/>
            <a:ext cx="6705600"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majority of employees are US citizens in production roles (55 employees), followed by 21 eligible non-citizens in production and 10 US citizens in IT/IS roles. Smaller groups include US citizens in sales, admin, and software engineering, with the smallest group being 1 eligible non-citizen in sales. Overall, the workforce is predominantly US citizens, especially in production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advClick="0" advTm="1000">
        <p15:prstTrans prst="crush"/>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7"/>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ln w="9525">
                  <a:solidFill>
                    <a:schemeClr val="bg1"/>
                  </a:solidFill>
                  <a:prstDash val="solid"/>
                </a:ln>
                <a:effectLst>
                  <a:outerShdw blurRad="12700" dist="38100" dir="2700000" algn="tl" rotWithShape="0">
                    <a:schemeClr val="accent5">
                      <a:lumMod val="60000"/>
                      <a:lumOff val="40000"/>
                    </a:schemeClr>
                  </a:outerShdw>
                </a:effectLst>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ln w="0">
                <a:solidFill>
                  <a:sysClr val="windowText" lastClr="000000"/>
                </a:solidFill>
              </a:ln>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71A404B-8D09-1027-106A-3EE9CE010054}"/>
              </a:ext>
            </a:extLst>
          </p:cNvPr>
          <p:cNvSpPr txBox="1"/>
          <p:nvPr/>
        </p:nvSpPr>
        <p:spPr>
          <a:xfrm>
            <a:off x="988004" y="926128"/>
            <a:ext cx="6631996"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Analyze the distribution of employees across different citizenship and job function categories within the company. The pie chart categorizes employees into eight groups: "Eligible, Non Citizen Production, "Eligible Non Citizen Sales," "Non-Citizen Production," "US Citizen Admin Offices," "US Citizen IT/IS," "US Citizen Production," "US Citizen Sales," and "US Citizen Software Engineering." Identify the largest and smallest groups and assess the implications for workforce planning, including diversity, recruitment, and talent management strategies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p:txBody>
          <a:bodyPr/>
          <a:lstStyle/>
          <a:p>
            <a:r>
              <a:rPr lang="en-US"/>
              <a:t>PROJECT	OVERVIEW</a:t>
            </a:r>
          </a:p>
        </p:txBody>
      </p:sp>
      <p:sp>
        <p:nvSpPr>
          <p:cNvPr id="10" name="object 10"/>
          <p:cNvSpPr txBox="1">
            <a:spLocks noGrp="1"/>
          </p:cNvSpPr>
          <p:nvPr>
            <p:ph type="sldNum" sz="quarter" idx="7"/>
          </p:nvPr>
        </p:nvSpPr>
        <p:spPr/>
        <p:txBody>
          <a:bodyPr/>
          <a:lstStyle/>
          <a:p>
            <a:fld id="{81D60167-4931-47E6-BA6A-407CBD079E47}" type="slidenum">
              <a:rPr lang="en-US" smtClean="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F549F67-2E25-EBF4-F9C2-73735485B44F}"/>
              </a:ext>
            </a:extLst>
          </p:cNvPr>
          <p:cNvSpPr txBox="1"/>
          <p:nvPr/>
        </p:nvSpPr>
        <p:spPr>
          <a:xfrm>
            <a:off x="1332635" y="1292450"/>
            <a:ext cx="6515965"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EMPLOYEE CITIZEN DESC" shows that the majority of the company's workforce, 55%, are U.S. citizens in production roles. Non-citizens in production follow at 21%. U.S. citizens in sales account for 10%, with smaller percentages in IT/IS (5%), software engineering (3%), and administrative roles (2%). Eligible non-citizens make up the smallest segments in production (2%) and sales (1%). The chart highlights a strong concentration of U.S. citizens, particularly in production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1EB0CE9C-0F36-ACE7-1E9B-43999716AC34}"/>
              </a:ext>
            </a:extLst>
          </p:cNvPr>
          <p:cNvSpPr txBox="1"/>
          <p:nvPr/>
        </p:nvSpPr>
        <p:spPr>
          <a:xfrm>
            <a:off x="1219200" y="1066800"/>
            <a:ext cx="6102926"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end users of this pie chart are likely HR, management, and legal teams, who need to understand employee distribution by citizenship and role for workforce planning and legal compliance. Department heads and executives may also use it to inform decisions on hiring and resource allocation.</a:t>
            </a:r>
          </a:p>
        </p:txBody>
      </p:sp>
      <p:sp>
        <p:nvSpPr>
          <p:cNvPr id="10" name="TextBox 9">
            <a:extLst>
              <a:ext uri="{FF2B5EF4-FFF2-40B4-BE49-F238E27FC236}">
                <a16:creationId xmlns:a16="http://schemas.microsoft.com/office/drawing/2014/main" id="{95CFDDF0-DA82-A86C-C148-78E5E5C7B151}"/>
              </a:ext>
            </a:extLst>
          </p:cNvPr>
          <p:cNvSpPr txBox="1"/>
          <p:nvPr/>
        </p:nvSpPr>
        <p:spPr>
          <a:xfrm>
            <a:off x="2209800" y="3912097"/>
            <a:ext cx="6102926" cy="1815882"/>
          </a:xfrm>
          <a:prstGeom prst="rect">
            <a:avLst/>
          </a:prstGeom>
          <a:noFill/>
        </p:spPr>
        <p:txBody>
          <a:bodyPr wrap="square">
            <a:spAutoFit/>
          </a:bodyPr>
          <a:lstStyle/>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EMPLOYEE</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EMPOLYEER</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ORGANISATION</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ANALYSER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38770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4F176914-94AB-515B-9D32-017A6D92A208}"/>
              </a:ext>
            </a:extLst>
          </p:cNvPr>
          <p:cNvSpPr txBox="1"/>
          <p:nvPr/>
        </p:nvSpPr>
        <p:spPr>
          <a:xfrm>
            <a:off x="1219201" y="1295400"/>
            <a:ext cx="7848600" cy="5262979"/>
          </a:xfrm>
          <a:prstGeom prst="rect">
            <a:avLst/>
          </a:prstGeom>
          <a:noFill/>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Slicer: I used slicer to filter my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Pivot Table: I used "pivot table to summarize my huge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5ED5DE-B9C9-0368-8E96-B2BAFAFD0E1D}"/>
              </a:ext>
            </a:extLst>
          </p:cNvPr>
          <p:cNvSpPr txBox="1"/>
          <p:nvPr/>
        </p:nvSpPr>
        <p:spPr>
          <a:xfrm>
            <a:off x="990600" y="1228397"/>
            <a:ext cx="7620000" cy="470898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 ID : An employee ID is a unique numerical or alphanumeric code assigned to an employee by their employer.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Salary : A salaried employee is a worker who is paid a fixed amount of money or compensation by an employer.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Position : A position description (also known as a job specification) outlines the key responsibilities, duties, and objectives of a role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Citizen Desc : A citizen is a person who legally belongs to a country and has the rights and protection of that country.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Manager Name : A Manager, or Supervisor, oversees team members in a certain department to ensure it’s performing effectively.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Recruitment Source : the recruitment medium that allows job candidates and businesses to communicate and connect to fill vacant work positions.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Score : It’s simply a measure of performance against whatever it is you are measuring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5A6BBEF-49F0-9EED-A11E-8A7FDF7C24BA}"/>
              </a:ext>
            </a:extLst>
          </p:cNvPr>
          <p:cNvSpPr txBox="1"/>
          <p:nvPr/>
        </p:nvSpPr>
        <p:spPr>
          <a:xfrm>
            <a:off x="746702" y="1143915"/>
            <a:ext cx="6873298" cy="5016758"/>
          </a:xfrm>
          <a:prstGeom prst="rect">
            <a:avLst/>
          </a:prstGeom>
          <a:noFill/>
        </p:spPr>
        <p:txBody>
          <a:bodyPr wrap="square">
            <a:spAutoFit/>
          </a:bodyPr>
          <a:lstStyle/>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set was downloaded from Kaggle website</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Extract it from zip format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Slicer: I used slicer to filter my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Pivot Table: I used pivot table to summarize my huge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857</Words>
  <Application>Microsoft Office PowerPoint</Application>
  <PresentationFormat>Widescreen</PresentationFormat>
  <Paragraphs>98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deepikabeula566@gmail.com</cp:lastModifiedBy>
  <cp:revision>27</cp:revision>
  <dcterms:created xsi:type="dcterms:W3CDTF">2024-03-29T15:07:22Z</dcterms:created>
  <dcterms:modified xsi:type="dcterms:W3CDTF">2024-10-01T03:24:31Z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