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6" r:id="rId4"/>
    <p:sldMasterId id="2147483719" r:id="rId5"/>
  </p:sldMasterIdLst>
  <p:notesMasterIdLst>
    <p:notesMasterId r:id="rId24"/>
  </p:notesMasterIdLst>
  <p:handoutMasterIdLst>
    <p:handoutMasterId r:id="rId25"/>
  </p:handoutMasterIdLst>
  <p:sldIdLst>
    <p:sldId id="2142532634" r:id="rId6"/>
    <p:sldId id="2142532653" r:id="rId7"/>
    <p:sldId id="2142532661" r:id="rId8"/>
    <p:sldId id="274" r:id="rId9"/>
    <p:sldId id="2142532635" r:id="rId10"/>
    <p:sldId id="2142532655" r:id="rId11"/>
    <p:sldId id="2142532636" r:id="rId12"/>
    <p:sldId id="2142532652" r:id="rId13"/>
    <p:sldId id="2142532639" r:id="rId14"/>
    <p:sldId id="2142532656" r:id="rId15"/>
    <p:sldId id="2142532657" r:id="rId16"/>
    <p:sldId id="2142532658" r:id="rId17"/>
    <p:sldId id="436" r:id="rId18"/>
    <p:sldId id="474" r:id="rId19"/>
    <p:sldId id="476" r:id="rId20"/>
    <p:sldId id="437" r:id="rId21"/>
    <p:sldId id="2142532659" r:id="rId22"/>
    <p:sldId id="481" r:id="rId23"/>
  </p:sldIdLst>
  <p:sldSz cx="12192000" cy="6858000"/>
  <p:notesSz cx="7315200" cy="9601200"/>
  <p:custDataLst>
    <p:tags r:id="rId2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83A"/>
    <a:srgbClr val="07693D"/>
    <a:srgbClr val="53C74D"/>
    <a:srgbClr val="065A34"/>
    <a:srgbClr val="57E784"/>
    <a:srgbClr val="A9EB99"/>
    <a:srgbClr val="ECFEDE"/>
    <a:srgbClr val="FCFFD1"/>
    <a:srgbClr val="72AF2F"/>
    <a:srgbClr val="EDF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5" autoAdjust="0"/>
    <p:restoredTop sz="95953" autoAdjust="0"/>
  </p:normalViewPr>
  <p:slideViewPr>
    <p:cSldViewPr snapToGrid="0" showGuides="1">
      <p:cViewPr varScale="1">
        <p:scale>
          <a:sx n="101" d="100"/>
          <a:sy n="101" d="100"/>
        </p:scale>
        <p:origin x="6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1DB89-C548-4EF5-9DEB-F61D61795C99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A634A6-BF2F-4A65-8C91-4CFD66192714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CO2e Reduction</a:t>
          </a:r>
        </a:p>
      </dgm:t>
    </dgm:pt>
    <dgm:pt modelId="{CF71FF5A-50B1-499D-B5CA-CBCA553BC2A2}" type="parTrans" cxnId="{D311A975-7A34-4A40-B783-91948843A85F}">
      <dgm:prSet/>
      <dgm:spPr/>
      <dgm:t>
        <a:bodyPr/>
        <a:lstStyle/>
        <a:p>
          <a:endParaRPr lang="en-US"/>
        </a:p>
      </dgm:t>
    </dgm:pt>
    <dgm:pt modelId="{D6D68488-76F7-4E1B-A70C-C0B99A181125}" type="sibTrans" cxnId="{D311A975-7A34-4A40-B783-91948843A85F}">
      <dgm:prSet/>
      <dgm:spPr/>
      <dgm:t>
        <a:bodyPr/>
        <a:lstStyle/>
        <a:p>
          <a:endParaRPr lang="en-US"/>
        </a:p>
      </dgm:t>
    </dgm:pt>
    <dgm:pt modelId="{B0FE643B-4F70-4BFE-9DAC-6E57BD99B1F9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1" dirty="0">
              <a:solidFill>
                <a:srgbClr val="002060"/>
              </a:solidFill>
            </a:rPr>
            <a:t>Minimize CO2e by Optimized FTL  Load </a:t>
          </a:r>
        </a:p>
        <a:p>
          <a:pPr algn="l">
            <a:buFont typeface="Arial" panose="020B0604020202020204" pitchFamily="34" charset="0"/>
            <a:buNone/>
          </a:pPr>
          <a:r>
            <a:rPr lang="en-US" sz="1800" b="1" dirty="0">
              <a:solidFill>
                <a:srgbClr val="002060"/>
              </a:solidFill>
            </a:rPr>
            <a:t>Replaced Air Route with Rail Ocean ones at Order/Scheduling Time</a:t>
          </a:r>
        </a:p>
      </dgm:t>
    </dgm:pt>
    <dgm:pt modelId="{FB04DBD9-50BB-4B5B-8CDE-D9AF8BA5C148}" type="parTrans" cxnId="{C0932179-9504-487B-A5A1-06F94AD8FDBD}">
      <dgm:prSet/>
      <dgm:spPr/>
      <dgm:t>
        <a:bodyPr/>
        <a:lstStyle/>
        <a:p>
          <a:endParaRPr lang="en-US"/>
        </a:p>
      </dgm:t>
    </dgm:pt>
    <dgm:pt modelId="{8F0D0401-36F4-4F68-B9D2-A845D18E857B}" type="sibTrans" cxnId="{C0932179-9504-487B-A5A1-06F94AD8FDBD}">
      <dgm:prSet/>
      <dgm:spPr/>
      <dgm:t>
        <a:bodyPr/>
        <a:lstStyle/>
        <a:p>
          <a:endParaRPr lang="en-US"/>
        </a:p>
      </dgm:t>
    </dgm:pt>
    <dgm:pt modelId="{99F33B5C-3255-4442-80E6-3C38D5A70C28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Air &amp; Ground</a:t>
          </a:r>
        </a:p>
      </dgm:t>
    </dgm:pt>
    <dgm:pt modelId="{9764FF87-023A-48E9-BD48-84978C5C189F}" type="parTrans" cxnId="{28EBB140-97D8-49C9-BE72-27FF60B76BF5}">
      <dgm:prSet/>
      <dgm:spPr/>
      <dgm:t>
        <a:bodyPr/>
        <a:lstStyle/>
        <a:p>
          <a:endParaRPr lang="en-US"/>
        </a:p>
      </dgm:t>
    </dgm:pt>
    <dgm:pt modelId="{66FF4D45-1AB2-486A-814C-5B38369A6C05}" type="sibTrans" cxnId="{28EBB140-97D8-49C9-BE72-27FF60B76BF5}">
      <dgm:prSet/>
      <dgm:spPr/>
      <dgm:t>
        <a:bodyPr/>
        <a:lstStyle/>
        <a:p>
          <a:endParaRPr lang="en-US"/>
        </a:p>
      </dgm:t>
    </dgm:pt>
    <dgm:pt modelId="{11E996DE-FAAD-44FB-B81F-E53533B3770B}">
      <dgm:prSet custT="1"/>
      <dgm:spPr/>
      <dgm:t>
        <a:bodyPr/>
        <a:lstStyle/>
        <a:p>
          <a:r>
            <a:rPr lang="en-US" sz="1800" b="1" dirty="0">
              <a:solidFill>
                <a:srgbClr val="002060"/>
              </a:solidFill>
            </a:rPr>
            <a:t>Air &amp; Ground trip consolidation opportunity alert</a:t>
          </a:r>
        </a:p>
        <a:p>
          <a:r>
            <a:rPr lang="en-US" sz="1800" b="1" dirty="0">
              <a:solidFill>
                <a:srgbClr val="002060"/>
              </a:solidFill>
            </a:rPr>
            <a:t>CO2 Green Carriers</a:t>
          </a:r>
        </a:p>
        <a:p>
          <a:endParaRPr lang="en-US" sz="1800" b="1" dirty="0">
            <a:solidFill>
              <a:srgbClr val="002060"/>
            </a:solidFill>
          </a:endParaRPr>
        </a:p>
      </dgm:t>
    </dgm:pt>
    <dgm:pt modelId="{62DF0FBE-F255-4A4D-B592-1F7D9D2C8A0A}" type="parTrans" cxnId="{60CD6CBD-F67B-4CFB-9B23-86C755451FAD}">
      <dgm:prSet/>
      <dgm:spPr/>
      <dgm:t>
        <a:bodyPr/>
        <a:lstStyle/>
        <a:p>
          <a:endParaRPr lang="en-US"/>
        </a:p>
      </dgm:t>
    </dgm:pt>
    <dgm:pt modelId="{41E58854-E5D2-4CAD-A6AA-3E75F5A43EF2}" type="sibTrans" cxnId="{60CD6CBD-F67B-4CFB-9B23-86C755451FAD}">
      <dgm:prSet/>
      <dgm:spPr/>
      <dgm:t>
        <a:bodyPr/>
        <a:lstStyle/>
        <a:p>
          <a:endParaRPr lang="en-US"/>
        </a:p>
      </dgm:t>
    </dgm:pt>
    <dgm:pt modelId="{80B3A6AD-FD10-47A2-BA3B-9BE5983484A8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Air</a:t>
          </a:r>
        </a:p>
      </dgm:t>
    </dgm:pt>
    <dgm:pt modelId="{38FBB470-A364-4CF8-B978-B548B71C6FE2}" type="parTrans" cxnId="{E1AF82C7-E362-4257-838A-E8C32F1594FB}">
      <dgm:prSet/>
      <dgm:spPr/>
      <dgm:t>
        <a:bodyPr/>
        <a:lstStyle/>
        <a:p>
          <a:endParaRPr lang="en-US"/>
        </a:p>
      </dgm:t>
    </dgm:pt>
    <dgm:pt modelId="{775687BB-CDAE-4E65-A8A9-BAC2E4A2394A}" type="sibTrans" cxnId="{E1AF82C7-E362-4257-838A-E8C32F1594FB}">
      <dgm:prSet/>
      <dgm:spPr/>
      <dgm:t>
        <a:bodyPr/>
        <a:lstStyle/>
        <a:p>
          <a:endParaRPr lang="en-US"/>
        </a:p>
      </dgm:t>
    </dgm:pt>
    <dgm:pt modelId="{4C929864-C24E-4F87-9E05-54AC77BD2BBE}">
      <dgm:prSet custT="1"/>
      <dgm:spPr/>
      <dgm:t>
        <a:bodyPr/>
        <a:lstStyle/>
        <a:p>
          <a:r>
            <a:rPr lang="en-US" sz="1800" b="1" dirty="0">
              <a:solidFill>
                <a:srgbClr val="002060"/>
              </a:solidFill>
            </a:rPr>
            <a:t>Air route with minimum stops</a:t>
          </a:r>
        </a:p>
        <a:p>
          <a:r>
            <a:rPr lang="en-US" sz="1800" b="1" dirty="0">
              <a:solidFill>
                <a:srgbClr val="002060"/>
              </a:solidFill>
            </a:rPr>
            <a:t>Top CO2 friendly airlines</a:t>
          </a:r>
          <a:r>
            <a:rPr lang="en-US" sz="1600" b="1" dirty="0">
              <a:solidFill>
                <a:srgbClr val="002060"/>
              </a:solidFill>
            </a:rPr>
            <a:t> </a:t>
          </a:r>
        </a:p>
      </dgm:t>
    </dgm:pt>
    <dgm:pt modelId="{EB3BAB50-F9A0-43DD-9ADC-E8A39DD787EE}" type="parTrans" cxnId="{6FEC35C3-02F2-4410-A231-FB4C149835D9}">
      <dgm:prSet/>
      <dgm:spPr/>
      <dgm:t>
        <a:bodyPr/>
        <a:lstStyle/>
        <a:p>
          <a:endParaRPr lang="en-US"/>
        </a:p>
      </dgm:t>
    </dgm:pt>
    <dgm:pt modelId="{BB2F19CA-2806-4801-A943-B69065322A84}" type="sibTrans" cxnId="{6FEC35C3-02F2-4410-A231-FB4C149835D9}">
      <dgm:prSet/>
      <dgm:spPr/>
      <dgm:t>
        <a:bodyPr/>
        <a:lstStyle/>
        <a:p>
          <a:endParaRPr lang="en-US"/>
        </a:p>
      </dgm:t>
    </dgm:pt>
    <dgm:pt modelId="{21724633-20B2-40FF-AEE1-A7D97DA187B2}" type="pres">
      <dgm:prSet presAssocID="{F731DB89-C548-4EF5-9DEB-F61D61795C99}" presName="Name0" presStyleCnt="0">
        <dgm:presLayoutVars>
          <dgm:dir/>
          <dgm:animLvl val="lvl"/>
          <dgm:resizeHandles val="exact"/>
        </dgm:presLayoutVars>
      </dgm:prSet>
      <dgm:spPr/>
    </dgm:pt>
    <dgm:pt modelId="{8B2C58C8-DA93-4270-92F5-17936E7AEEC4}" type="pres">
      <dgm:prSet presAssocID="{B5A634A6-BF2F-4A65-8C91-4CFD66192714}" presName="composite" presStyleCnt="0"/>
      <dgm:spPr/>
    </dgm:pt>
    <dgm:pt modelId="{91DE953B-E35F-40EA-852D-BBD3A7D00154}" type="pres">
      <dgm:prSet presAssocID="{B5A634A6-BF2F-4A65-8C91-4CFD66192714}" presName="parTx" presStyleLbl="alignNode1" presStyleIdx="0" presStyleCnt="3" custScaleX="111558">
        <dgm:presLayoutVars>
          <dgm:chMax val="0"/>
          <dgm:chPref val="0"/>
        </dgm:presLayoutVars>
      </dgm:prSet>
      <dgm:spPr/>
    </dgm:pt>
    <dgm:pt modelId="{86ABB396-64D1-4CA2-A4E6-AE247770F8DD}" type="pres">
      <dgm:prSet presAssocID="{B5A634A6-BF2F-4A65-8C91-4CFD66192714}" presName="desTx" presStyleLbl="alignAccFollowNode1" presStyleIdx="0" presStyleCnt="3" custScaleX="111846" custLinFactNeighborX="789" custLinFactNeighborY="-215">
        <dgm:presLayoutVars/>
      </dgm:prSet>
      <dgm:spPr/>
    </dgm:pt>
    <dgm:pt modelId="{C85E5B09-400E-4725-BC26-5B5D700B38EA}" type="pres">
      <dgm:prSet presAssocID="{D6D68488-76F7-4E1B-A70C-C0B99A181125}" presName="space" presStyleCnt="0"/>
      <dgm:spPr/>
    </dgm:pt>
    <dgm:pt modelId="{DE95F29C-6A0E-4A81-9C8E-CBCC60589725}" type="pres">
      <dgm:prSet presAssocID="{99F33B5C-3255-4442-80E6-3C38D5A70C28}" presName="composite" presStyleCnt="0"/>
      <dgm:spPr/>
    </dgm:pt>
    <dgm:pt modelId="{3C601735-07BE-42D6-B9BB-080BAE831BDB}" type="pres">
      <dgm:prSet presAssocID="{99F33B5C-3255-4442-80E6-3C38D5A70C28}" presName="parTx" presStyleLbl="alignNode1" presStyleIdx="1" presStyleCnt="3">
        <dgm:presLayoutVars>
          <dgm:chMax val="0"/>
          <dgm:chPref val="0"/>
        </dgm:presLayoutVars>
      </dgm:prSet>
      <dgm:spPr/>
    </dgm:pt>
    <dgm:pt modelId="{3DBF377C-47DE-4115-9283-E5E4A014AE5C}" type="pres">
      <dgm:prSet presAssocID="{99F33B5C-3255-4442-80E6-3C38D5A70C28}" presName="desTx" presStyleLbl="alignAccFollowNode1" presStyleIdx="1" presStyleCnt="3">
        <dgm:presLayoutVars/>
      </dgm:prSet>
      <dgm:spPr/>
    </dgm:pt>
    <dgm:pt modelId="{85B124DC-1427-4E4F-9790-5A44C8A95B92}" type="pres">
      <dgm:prSet presAssocID="{66FF4D45-1AB2-486A-814C-5B38369A6C05}" presName="space" presStyleCnt="0"/>
      <dgm:spPr/>
    </dgm:pt>
    <dgm:pt modelId="{290A0C4B-AE89-4301-899D-5E40D5B0943A}" type="pres">
      <dgm:prSet presAssocID="{80B3A6AD-FD10-47A2-BA3B-9BE5983484A8}" presName="composite" presStyleCnt="0"/>
      <dgm:spPr/>
    </dgm:pt>
    <dgm:pt modelId="{2CF73820-7DAC-47C6-A933-64A788A2C424}" type="pres">
      <dgm:prSet presAssocID="{80B3A6AD-FD10-47A2-BA3B-9BE5983484A8}" presName="parTx" presStyleLbl="alignNode1" presStyleIdx="2" presStyleCnt="3">
        <dgm:presLayoutVars>
          <dgm:chMax val="0"/>
          <dgm:chPref val="0"/>
        </dgm:presLayoutVars>
      </dgm:prSet>
      <dgm:spPr/>
    </dgm:pt>
    <dgm:pt modelId="{495ED83B-BF85-485B-90E3-A2152D0DF550}" type="pres">
      <dgm:prSet presAssocID="{80B3A6AD-FD10-47A2-BA3B-9BE5983484A8}" presName="desTx" presStyleLbl="alignAccFollowNode1" presStyleIdx="2" presStyleCnt="3">
        <dgm:presLayoutVars/>
      </dgm:prSet>
      <dgm:spPr/>
    </dgm:pt>
  </dgm:ptLst>
  <dgm:cxnLst>
    <dgm:cxn modelId="{1B7DEC12-FEA5-4876-9A86-22787B2E5C9E}" type="presOf" srcId="{B0FE643B-4F70-4BFE-9DAC-6E57BD99B1F9}" destId="{86ABB396-64D1-4CA2-A4E6-AE247770F8DD}" srcOrd="0" destOrd="0" presId="urn:microsoft.com/office/officeart/2016/7/layout/HorizontalActionList"/>
    <dgm:cxn modelId="{76A6AB13-F17D-41EF-9010-369240FF61EF}" type="presOf" srcId="{11E996DE-FAAD-44FB-B81F-E53533B3770B}" destId="{3DBF377C-47DE-4115-9283-E5E4A014AE5C}" srcOrd="0" destOrd="0" presId="urn:microsoft.com/office/officeart/2016/7/layout/HorizontalActionList"/>
    <dgm:cxn modelId="{28EBB140-97D8-49C9-BE72-27FF60B76BF5}" srcId="{F731DB89-C548-4EF5-9DEB-F61D61795C99}" destId="{99F33B5C-3255-4442-80E6-3C38D5A70C28}" srcOrd="1" destOrd="0" parTransId="{9764FF87-023A-48E9-BD48-84978C5C189F}" sibTransId="{66FF4D45-1AB2-486A-814C-5B38369A6C05}"/>
    <dgm:cxn modelId="{D8CE1361-790D-4035-9A2C-28B76DB8B97A}" type="presOf" srcId="{4C929864-C24E-4F87-9E05-54AC77BD2BBE}" destId="{495ED83B-BF85-485B-90E3-A2152D0DF550}" srcOrd="0" destOrd="0" presId="urn:microsoft.com/office/officeart/2016/7/layout/HorizontalActionList"/>
    <dgm:cxn modelId="{46C79247-7727-4817-9EA9-AF581A69F309}" type="presOf" srcId="{B5A634A6-BF2F-4A65-8C91-4CFD66192714}" destId="{91DE953B-E35F-40EA-852D-BBD3A7D00154}" srcOrd="0" destOrd="0" presId="urn:microsoft.com/office/officeart/2016/7/layout/HorizontalActionList"/>
    <dgm:cxn modelId="{D311A975-7A34-4A40-B783-91948843A85F}" srcId="{F731DB89-C548-4EF5-9DEB-F61D61795C99}" destId="{B5A634A6-BF2F-4A65-8C91-4CFD66192714}" srcOrd="0" destOrd="0" parTransId="{CF71FF5A-50B1-499D-B5CA-CBCA553BC2A2}" sibTransId="{D6D68488-76F7-4E1B-A70C-C0B99A181125}"/>
    <dgm:cxn modelId="{952D7E56-109C-429E-8AE1-10B4A2A0F9F5}" type="presOf" srcId="{F731DB89-C548-4EF5-9DEB-F61D61795C99}" destId="{21724633-20B2-40FF-AEE1-A7D97DA187B2}" srcOrd="0" destOrd="0" presId="urn:microsoft.com/office/officeart/2016/7/layout/HorizontalActionList"/>
    <dgm:cxn modelId="{C0932179-9504-487B-A5A1-06F94AD8FDBD}" srcId="{B5A634A6-BF2F-4A65-8C91-4CFD66192714}" destId="{B0FE643B-4F70-4BFE-9DAC-6E57BD99B1F9}" srcOrd="0" destOrd="0" parTransId="{FB04DBD9-50BB-4B5B-8CDE-D9AF8BA5C148}" sibTransId="{8F0D0401-36F4-4F68-B9D2-A845D18E857B}"/>
    <dgm:cxn modelId="{60CD6CBD-F67B-4CFB-9B23-86C755451FAD}" srcId="{99F33B5C-3255-4442-80E6-3C38D5A70C28}" destId="{11E996DE-FAAD-44FB-B81F-E53533B3770B}" srcOrd="0" destOrd="0" parTransId="{62DF0FBE-F255-4A4D-B592-1F7D9D2C8A0A}" sibTransId="{41E58854-E5D2-4CAD-A6AA-3E75F5A43EF2}"/>
    <dgm:cxn modelId="{6FEC35C3-02F2-4410-A231-FB4C149835D9}" srcId="{80B3A6AD-FD10-47A2-BA3B-9BE5983484A8}" destId="{4C929864-C24E-4F87-9E05-54AC77BD2BBE}" srcOrd="0" destOrd="0" parTransId="{EB3BAB50-F9A0-43DD-9ADC-E8A39DD787EE}" sibTransId="{BB2F19CA-2806-4801-A943-B69065322A84}"/>
    <dgm:cxn modelId="{E1AF82C7-E362-4257-838A-E8C32F1594FB}" srcId="{F731DB89-C548-4EF5-9DEB-F61D61795C99}" destId="{80B3A6AD-FD10-47A2-BA3B-9BE5983484A8}" srcOrd="2" destOrd="0" parTransId="{38FBB470-A364-4CF8-B978-B548B71C6FE2}" sibTransId="{775687BB-CDAE-4E65-A8A9-BAC2E4A2394A}"/>
    <dgm:cxn modelId="{7F1E8CD7-2186-432B-9BD4-54BCF0E4B685}" type="presOf" srcId="{99F33B5C-3255-4442-80E6-3C38D5A70C28}" destId="{3C601735-07BE-42D6-B9BB-080BAE831BDB}" srcOrd="0" destOrd="0" presId="urn:microsoft.com/office/officeart/2016/7/layout/HorizontalActionList"/>
    <dgm:cxn modelId="{C21EB4EE-9A24-4989-A5F1-6141DA5ABCA1}" type="presOf" srcId="{80B3A6AD-FD10-47A2-BA3B-9BE5983484A8}" destId="{2CF73820-7DAC-47C6-A933-64A788A2C424}" srcOrd="0" destOrd="0" presId="urn:microsoft.com/office/officeart/2016/7/layout/HorizontalActionList"/>
    <dgm:cxn modelId="{7FD90767-F2FF-43F5-A8A0-032328FF6846}" type="presParOf" srcId="{21724633-20B2-40FF-AEE1-A7D97DA187B2}" destId="{8B2C58C8-DA93-4270-92F5-17936E7AEEC4}" srcOrd="0" destOrd="0" presId="urn:microsoft.com/office/officeart/2016/7/layout/HorizontalActionList"/>
    <dgm:cxn modelId="{D7CFD5E3-222A-4B3A-8758-F4070D066A3B}" type="presParOf" srcId="{8B2C58C8-DA93-4270-92F5-17936E7AEEC4}" destId="{91DE953B-E35F-40EA-852D-BBD3A7D00154}" srcOrd="0" destOrd="0" presId="urn:microsoft.com/office/officeart/2016/7/layout/HorizontalActionList"/>
    <dgm:cxn modelId="{C10F38DC-F8C0-4F35-B07A-5C6DEC6E8AF7}" type="presParOf" srcId="{8B2C58C8-DA93-4270-92F5-17936E7AEEC4}" destId="{86ABB396-64D1-4CA2-A4E6-AE247770F8DD}" srcOrd="1" destOrd="0" presId="urn:microsoft.com/office/officeart/2016/7/layout/HorizontalActionList"/>
    <dgm:cxn modelId="{C15EA451-FE70-447C-B24E-663966A6F1EC}" type="presParOf" srcId="{21724633-20B2-40FF-AEE1-A7D97DA187B2}" destId="{C85E5B09-400E-4725-BC26-5B5D700B38EA}" srcOrd="1" destOrd="0" presId="urn:microsoft.com/office/officeart/2016/7/layout/HorizontalActionList"/>
    <dgm:cxn modelId="{5BDF7AC6-4152-4D89-96E4-C4B3242C5BCD}" type="presParOf" srcId="{21724633-20B2-40FF-AEE1-A7D97DA187B2}" destId="{DE95F29C-6A0E-4A81-9C8E-CBCC60589725}" srcOrd="2" destOrd="0" presId="urn:microsoft.com/office/officeart/2016/7/layout/HorizontalActionList"/>
    <dgm:cxn modelId="{745A030B-B6B1-46BA-9F6B-C738AA58408E}" type="presParOf" srcId="{DE95F29C-6A0E-4A81-9C8E-CBCC60589725}" destId="{3C601735-07BE-42D6-B9BB-080BAE831BDB}" srcOrd="0" destOrd="0" presId="urn:microsoft.com/office/officeart/2016/7/layout/HorizontalActionList"/>
    <dgm:cxn modelId="{3D9C2BA7-9F7A-4835-BEE2-59AD6A784680}" type="presParOf" srcId="{DE95F29C-6A0E-4A81-9C8E-CBCC60589725}" destId="{3DBF377C-47DE-4115-9283-E5E4A014AE5C}" srcOrd="1" destOrd="0" presId="urn:microsoft.com/office/officeart/2016/7/layout/HorizontalActionList"/>
    <dgm:cxn modelId="{E8407D05-B509-461B-8EAE-ED0C82229244}" type="presParOf" srcId="{21724633-20B2-40FF-AEE1-A7D97DA187B2}" destId="{85B124DC-1427-4E4F-9790-5A44C8A95B92}" srcOrd="3" destOrd="0" presId="urn:microsoft.com/office/officeart/2016/7/layout/HorizontalActionList"/>
    <dgm:cxn modelId="{2E525522-1A89-44E6-9FC6-0D6D7B4F6A7E}" type="presParOf" srcId="{21724633-20B2-40FF-AEE1-A7D97DA187B2}" destId="{290A0C4B-AE89-4301-899D-5E40D5B0943A}" srcOrd="4" destOrd="0" presId="urn:microsoft.com/office/officeart/2016/7/layout/HorizontalActionList"/>
    <dgm:cxn modelId="{B81D055A-6F48-488E-A8F1-007D35912BCB}" type="presParOf" srcId="{290A0C4B-AE89-4301-899D-5E40D5B0943A}" destId="{2CF73820-7DAC-47C6-A933-64A788A2C424}" srcOrd="0" destOrd="0" presId="urn:microsoft.com/office/officeart/2016/7/layout/HorizontalActionList"/>
    <dgm:cxn modelId="{D47DCB28-2E88-4FD0-B1DA-AE810A21A308}" type="presParOf" srcId="{290A0C4B-AE89-4301-899D-5E40D5B0943A}" destId="{495ED83B-BF85-485B-90E3-A2152D0DF55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CAEC3D-8A97-4B08-950D-D7C2141000E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E5E04C-C225-4AF9-AB6E-62F0FB50BEE5}">
      <dgm:prSet phldrT="[Text]" custT="1"/>
      <dgm:spPr>
        <a:solidFill>
          <a:schemeClr val="accent5">
            <a:lumMod val="20000"/>
            <a:lumOff val="80000"/>
          </a:schemeClr>
        </a:solidFill>
        <a:ln w="76200">
          <a:solidFill>
            <a:srgbClr val="002060"/>
          </a:solidFill>
        </a:ln>
      </dgm:spPr>
      <dgm:t>
        <a:bodyPr/>
        <a:lstStyle/>
        <a:p>
          <a:endParaRPr lang="en-US" sz="1000" b="1" dirty="0">
            <a:solidFill>
              <a:srgbClr val="002060"/>
            </a:solidFill>
          </a:endParaRPr>
        </a:p>
        <a:p>
          <a:endParaRPr lang="en-US" sz="2800" b="1" dirty="0">
            <a:solidFill>
              <a:srgbClr val="002060"/>
            </a:solidFill>
          </a:endParaRPr>
        </a:p>
        <a:p>
          <a:r>
            <a:rPr lang="en-US" sz="1400" b="1" dirty="0">
              <a:solidFill>
                <a:srgbClr val="002060"/>
              </a:solidFill>
            </a:rPr>
            <a:t>Supply Chain</a:t>
          </a:r>
        </a:p>
      </dgm:t>
    </dgm:pt>
    <dgm:pt modelId="{B48C7053-52C3-4CDE-B5CF-09818983A813}" type="parTrans" cxnId="{FB365F26-9902-4CAD-90E3-A00522EF04C6}">
      <dgm:prSet/>
      <dgm:spPr/>
      <dgm:t>
        <a:bodyPr/>
        <a:lstStyle/>
        <a:p>
          <a:endParaRPr lang="en-US"/>
        </a:p>
      </dgm:t>
    </dgm:pt>
    <dgm:pt modelId="{0E478B6B-EB64-42F2-A7B0-59985E4439DB}" type="sibTrans" cxnId="{FB365F26-9902-4CAD-90E3-A00522EF04C6}">
      <dgm:prSet/>
      <dgm:spPr/>
      <dgm:t>
        <a:bodyPr/>
        <a:lstStyle/>
        <a:p>
          <a:endParaRPr lang="en-US"/>
        </a:p>
      </dgm:t>
    </dgm:pt>
    <dgm:pt modelId="{8C84F427-737A-43E3-A0AD-084CBB38021C}">
      <dgm:prSet phldrT="[Text]" custT="1"/>
      <dgm:spPr>
        <a:solidFill>
          <a:schemeClr val="accent5">
            <a:lumMod val="20000"/>
            <a:lumOff val="80000"/>
          </a:schemeClr>
        </a:solidFill>
        <a:ln w="57150">
          <a:solidFill>
            <a:srgbClr val="002060"/>
          </a:solidFill>
        </a:ln>
      </dgm:spPr>
      <dgm:t>
        <a:bodyPr/>
        <a:lstStyle/>
        <a:p>
          <a:r>
            <a:rPr lang="en-US" sz="1400" b="1" dirty="0">
              <a:solidFill>
                <a:srgbClr val="002060"/>
              </a:solidFill>
            </a:rPr>
            <a:t>Order Risk Forecast</a:t>
          </a:r>
        </a:p>
      </dgm:t>
    </dgm:pt>
    <dgm:pt modelId="{B1FBC2A2-DD39-46E9-9956-387A5FE49D67}" type="parTrans" cxnId="{18644988-F3A2-43BD-8BE1-CF5571BF79EF}">
      <dgm:prSet/>
      <dgm:spPr/>
      <dgm:t>
        <a:bodyPr/>
        <a:lstStyle/>
        <a:p>
          <a:endParaRPr lang="en-US"/>
        </a:p>
      </dgm:t>
    </dgm:pt>
    <dgm:pt modelId="{CFCC2F40-B3D7-4A2B-B92B-3801B8858CC0}" type="sibTrans" cxnId="{18644988-F3A2-43BD-8BE1-CF5571BF79EF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0CB40391-1ECF-4D68-B0FE-8E87E8B0C444}">
      <dgm:prSet phldrT="[Text]" custT="1"/>
      <dgm:spPr>
        <a:solidFill>
          <a:schemeClr val="accent5">
            <a:lumMod val="20000"/>
            <a:lumOff val="80000"/>
          </a:schemeClr>
        </a:solidFill>
        <a:ln w="57150">
          <a:solidFill>
            <a:srgbClr val="002060"/>
          </a:solidFill>
        </a:ln>
      </dgm:spPr>
      <dgm:t>
        <a:bodyPr/>
        <a:lstStyle/>
        <a:p>
          <a:r>
            <a:rPr lang="en-US" sz="1200" b="1" dirty="0">
              <a:solidFill>
                <a:schemeClr val="accent6">
                  <a:lumMod val="25000"/>
                </a:schemeClr>
              </a:solidFill>
            </a:rPr>
            <a:t>Freight Movement </a:t>
          </a:r>
          <a:r>
            <a:rPr lang="en-US" sz="900" b="1" dirty="0">
              <a:solidFill>
                <a:schemeClr val="accent6">
                  <a:lumMod val="25000"/>
                </a:schemeClr>
              </a:solidFill>
            </a:rPr>
            <a:t>Consolidation</a:t>
          </a:r>
        </a:p>
      </dgm:t>
    </dgm:pt>
    <dgm:pt modelId="{2240F0F8-B05B-404B-A189-ED94EF77BA27}" type="parTrans" cxnId="{3FB7CE20-5880-4754-8986-6A10C4EC053E}">
      <dgm:prSet/>
      <dgm:spPr/>
      <dgm:t>
        <a:bodyPr/>
        <a:lstStyle/>
        <a:p>
          <a:endParaRPr lang="en-US"/>
        </a:p>
      </dgm:t>
    </dgm:pt>
    <dgm:pt modelId="{86282F3A-535D-47BA-94F5-047464679340}" type="sibTrans" cxnId="{3FB7CE20-5880-4754-8986-6A10C4EC053E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BB2C9836-B825-4D2D-93DE-F5566F63DC53}">
      <dgm:prSet phldrT="[Text]" custT="1"/>
      <dgm:spPr>
        <a:solidFill>
          <a:srgbClr val="C9EFCB"/>
        </a:solidFill>
        <a:ln w="57150">
          <a:solidFill>
            <a:srgbClr val="07693D"/>
          </a:solidFill>
        </a:ln>
      </dgm:spPr>
      <dgm:t>
        <a:bodyPr/>
        <a:lstStyle/>
        <a:p>
          <a:r>
            <a:rPr lang="en-US" sz="1400" b="1" dirty="0">
              <a:solidFill>
                <a:srgbClr val="07693D"/>
              </a:solidFill>
            </a:rPr>
            <a:t>Green Freight CO2 </a:t>
          </a:r>
          <a:r>
            <a:rPr lang="en-US" sz="1200" b="1" dirty="0">
              <a:solidFill>
                <a:srgbClr val="07693D"/>
              </a:solidFill>
            </a:rPr>
            <a:t>Emission</a:t>
          </a:r>
        </a:p>
      </dgm:t>
    </dgm:pt>
    <dgm:pt modelId="{ACB1E303-4A70-48A3-A3A0-BBCB408E9B07}" type="parTrans" cxnId="{E304823A-6828-4CC4-881F-004D67132806}">
      <dgm:prSet/>
      <dgm:spPr/>
      <dgm:t>
        <a:bodyPr/>
        <a:lstStyle/>
        <a:p>
          <a:endParaRPr lang="en-US"/>
        </a:p>
      </dgm:t>
    </dgm:pt>
    <dgm:pt modelId="{5F95298D-1985-445C-BEDC-C53526C131DB}" type="sibTrans" cxnId="{E304823A-6828-4CC4-881F-004D67132806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7F563F28-49BE-4425-840F-0B4A998A8DE2}">
      <dgm:prSet phldrT="[Text]" custT="1"/>
      <dgm:spPr>
        <a:solidFill>
          <a:schemeClr val="accent5">
            <a:lumMod val="20000"/>
            <a:lumOff val="80000"/>
          </a:schemeClr>
        </a:solidFill>
        <a:ln w="57150">
          <a:solidFill>
            <a:srgbClr val="002060"/>
          </a:solidFill>
        </a:ln>
      </dgm:spPr>
      <dgm:t>
        <a:bodyPr/>
        <a:lstStyle/>
        <a:p>
          <a:r>
            <a:rPr lang="en-US" sz="1400" b="1" dirty="0">
              <a:solidFill>
                <a:schemeClr val="accent6">
                  <a:lumMod val="25000"/>
                </a:schemeClr>
              </a:solidFill>
            </a:rPr>
            <a:t>Carrier Advisor</a:t>
          </a:r>
        </a:p>
      </dgm:t>
    </dgm:pt>
    <dgm:pt modelId="{5C4EB552-DA3A-4C87-ABB9-2986B704E4D0}" type="parTrans" cxnId="{283A58C7-756B-4588-B88E-D57D984B3FCE}">
      <dgm:prSet/>
      <dgm:spPr/>
      <dgm:t>
        <a:bodyPr/>
        <a:lstStyle/>
        <a:p>
          <a:endParaRPr lang="en-US"/>
        </a:p>
      </dgm:t>
    </dgm:pt>
    <dgm:pt modelId="{E57507DF-99C1-4761-970D-39CE737802BE}" type="sibTrans" cxnId="{283A58C7-756B-4588-B88E-D57D984B3FCE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022A67FF-CDD2-4340-A668-8C372D53D485}">
      <dgm:prSet phldrT="[Text]"/>
      <dgm:spPr/>
      <dgm:t>
        <a:bodyPr/>
        <a:lstStyle/>
        <a:p>
          <a:endParaRPr lang="en-US" dirty="0"/>
        </a:p>
      </dgm:t>
    </dgm:pt>
    <dgm:pt modelId="{B71FF117-C426-4FF2-A685-B16D72E5DAFB}" type="parTrans" cxnId="{3B3063C7-C862-4114-B286-C38172FB0A96}">
      <dgm:prSet/>
      <dgm:spPr/>
      <dgm:t>
        <a:bodyPr/>
        <a:lstStyle/>
        <a:p>
          <a:endParaRPr lang="en-US"/>
        </a:p>
      </dgm:t>
    </dgm:pt>
    <dgm:pt modelId="{942C0A25-74E9-45F8-BCBE-CDA4E5D70C90}" type="sibTrans" cxnId="{3B3063C7-C862-4114-B286-C38172FB0A96}">
      <dgm:prSet/>
      <dgm:spPr/>
      <dgm:t>
        <a:bodyPr/>
        <a:lstStyle/>
        <a:p>
          <a:endParaRPr lang="en-US"/>
        </a:p>
      </dgm:t>
    </dgm:pt>
    <dgm:pt modelId="{DFA2AD33-D3BE-42FA-9888-614937863FAC}">
      <dgm:prSet phldrT="[Text]" custT="1"/>
      <dgm:spPr>
        <a:solidFill>
          <a:schemeClr val="accent5">
            <a:lumMod val="20000"/>
            <a:lumOff val="80000"/>
          </a:schemeClr>
        </a:solidFill>
        <a:ln w="57150">
          <a:solidFill>
            <a:srgbClr val="002060"/>
          </a:solidFill>
        </a:ln>
      </dgm:spPr>
      <dgm:t>
        <a:bodyPr/>
        <a:lstStyle/>
        <a:p>
          <a:r>
            <a:rPr lang="en-US" sz="1400" b="1" dirty="0">
              <a:solidFill>
                <a:srgbClr val="002060"/>
              </a:solidFill>
            </a:rPr>
            <a:t>Hub </a:t>
          </a:r>
          <a:r>
            <a:rPr lang="en-US" sz="1000" b="1" dirty="0">
              <a:solidFill>
                <a:srgbClr val="002060"/>
              </a:solidFill>
            </a:rPr>
            <a:t>Optimization</a:t>
          </a:r>
        </a:p>
      </dgm:t>
    </dgm:pt>
    <dgm:pt modelId="{8D10492F-04B0-4F4A-8E59-B5E54B5A47A0}" type="parTrans" cxnId="{A6252C2C-3697-49C5-8EB1-A50DFFFF2F84}">
      <dgm:prSet/>
      <dgm:spPr/>
      <dgm:t>
        <a:bodyPr/>
        <a:lstStyle/>
        <a:p>
          <a:endParaRPr lang="en-US"/>
        </a:p>
      </dgm:t>
    </dgm:pt>
    <dgm:pt modelId="{AF7E9D2E-A7DA-40F9-8C0F-A5878EBF7AA2}" type="sibTrans" cxnId="{A6252C2C-3697-49C5-8EB1-A50DFFFF2F84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2120791D-98DC-4DAB-A95D-6A5901C3E8FB}">
      <dgm:prSet phldrT="[Text]" custT="1"/>
      <dgm:spPr>
        <a:solidFill>
          <a:schemeClr val="accent5">
            <a:lumMod val="20000"/>
            <a:lumOff val="80000"/>
          </a:schemeClr>
        </a:solidFill>
        <a:ln w="57150">
          <a:solidFill>
            <a:srgbClr val="002060"/>
          </a:solidFill>
        </a:ln>
      </dgm:spPr>
      <dgm:t>
        <a:bodyPr/>
        <a:lstStyle/>
        <a:p>
          <a:r>
            <a:rPr lang="en-US" sz="1400" b="1" dirty="0">
              <a:solidFill>
                <a:srgbClr val="002060"/>
              </a:solidFill>
            </a:rPr>
            <a:t>Load Forecast </a:t>
          </a:r>
          <a:r>
            <a:rPr lang="en-US" sz="1200" b="1" dirty="0">
              <a:solidFill>
                <a:srgbClr val="002060"/>
              </a:solidFill>
            </a:rPr>
            <a:t>On Route</a:t>
          </a:r>
        </a:p>
      </dgm:t>
    </dgm:pt>
    <dgm:pt modelId="{C09A90EC-D10A-4FCB-A3A0-E3E9D409921F}" type="parTrans" cxnId="{F791B4A8-1CB3-4569-A101-EB2804D34259}">
      <dgm:prSet/>
      <dgm:spPr/>
      <dgm:t>
        <a:bodyPr/>
        <a:lstStyle/>
        <a:p>
          <a:endParaRPr lang="en-US"/>
        </a:p>
      </dgm:t>
    </dgm:pt>
    <dgm:pt modelId="{BAC317D4-650A-47A1-BB2D-9F5055D0AC4D}" type="sibTrans" cxnId="{F791B4A8-1CB3-4569-A101-EB2804D34259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9555E0A9-D974-4F4E-8020-CD09010200C1}">
      <dgm:prSet phldrT="[Text]" custT="1"/>
      <dgm:spPr>
        <a:solidFill>
          <a:schemeClr val="accent5">
            <a:lumMod val="20000"/>
            <a:lumOff val="80000"/>
          </a:schemeClr>
        </a:solidFill>
        <a:ln w="57150">
          <a:solidFill>
            <a:srgbClr val="002060"/>
          </a:solidFill>
        </a:ln>
      </dgm:spPr>
      <dgm:t>
        <a:bodyPr/>
        <a:lstStyle/>
        <a:p>
          <a:r>
            <a:rPr lang="en-US" sz="1400" b="1" dirty="0">
              <a:solidFill>
                <a:srgbClr val="002060"/>
              </a:solidFill>
            </a:rPr>
            <a:t>Freight</a:t>
          </a:r>
          <a:r>
            <a:rPr lang="en-US" sz="1200" b="1" dirty="0">
              <a:solidFill>
                <a:srgbClr val="002060"/>
              </a:solidFill>
            </a:rPr>
            <a:t> Cost Index</a:t>
          </a:r>
        </a:p>
      </dgm:t>
    </dgm:pt>
    <dgm:pt modelId="{2E5976DB-13D8-4FD8-9B2E-A7688C0C3DB1}" type="parTrans" cxnId="{2CF41F39-6410-4E49-9F9E-CB260577463B}">
      <dgm:prSet/>
      <dgm:spPr/>
      <dgm:t>
        <a:bodyPr/>
        <a:lstStyle/>
        <a:p>
          <a:endParaRPr lang="en-US"/>
        </a:p>
      </dgm:t>
    </dgm:pt>
    <dgm:pt modelId="{AFE7FBF8-98A9-423E-8F9C-4753A85E12A8}" type="sibTrans" cxnId="{2CF41F39-6410-4E49-9F9E-CB260577463B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B4F44E27-0385-45DB-9AD4-9892889347FD}">
      <dgm:prSet phldrT="[Text]" custT="1"/>
      <dgm:spPr>
        <a:solidFill>
          <a:schemeClr val="accent5">
            <a:lumMod val="20000"/>
            <a:lumOff val="80000"/>
          </a:schemeClr>
        </a:solidFill>
        <a:ln w="57150">
          <a:solidFill>
            <a:srgbClr val="002060"/>
          </a:solidFill>
        </a:ln>
      </dgm:spPr>
      <dgm:t>
        <a:bodyPr/>
        <a:lstStyle/>
        <a:p>
          <a:r>
            <a:rPr lang="en-US" sz="1200" b="1" dirty="0">
              <a:solidFill>
                <a:srgbClr val="002060"/>
              </a:solidFill>
            </a:rPr>
            <a:t>Milestone </a:t>
          </a:r>
          <a:r>
            <a:rPr lang="en-US" sz="1000" b="1" dirty="0">
              <a:solidFill>
                <a:srgbClr val="002060"/>
              </a:solidFill>
            </a:rPr>
            <a:t>Intelligence</a:t>
          </a:r>
        </a:p>
      </dgm:t>
    </dgm:pt>
    <dgm:pt modelId="{3AE67887-9031-4F7F-BA3B-B4E544BF5306}" type="parTrans" cxnId="{675CF3F0-89B5-481C-8FBC-447EB74409EC}">
      <dgm:prSet/>
      <dgm:spPr/>
      <dgm:t>
        <a:bodyPr/>
        <a:lstStyle/>
        <a:p>
          <a:endParaRPr lang="en-US"/>
        </a:p>
      </dgm:t>
    </dgm:pt>
    <dgm:pt modelId="{0ACD7897-8CF0-49F3-A1AB-D9AF68A6A65A}" type="sibTrans" cxnId="{675CF3F0-89B5-481C-8FBC-447EB74409EC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753DC966-9D7F-45B7-9419-9C36FE98C6C6}">
      <dgm:prSet phldrT="[Text]"/>
      <dgm:spPr>
        <a:solidFill>
          <a:schemeClr val="accent5">
            <a:lumMod val="20000"/>
            <a:lumOff val="80000"/>
          </a:schemeClr>
        </a:solidFill>
        <a:ln w="57150">
          <a:solidFill>
            <a:srgbClr val="002060"/>
          </a:solidFill>
        </a:ln>
      </dgm:spPr>
      <dgm:t>
        <a:bodyPr/>
        <a:lstStyle/>
        <a:p>
          <a:endParaRPr lang="en-US"/>
        </a:p>
      </dgm:t>
    </dgm:pt>
    <dgm:pt modelId="{881718E3-276D-4180-8447-921968811AEB}" type="parTrans" cxnId="{FD710725-EB55-400B-AA30-CC18E536DAB0}">
      <dgm:prSet/>
      <dgm:spPr/>
      <dgm:t>
        <a:bodyPr/>
        <a:lstStyle/>
        <a:p>
          <a:endParaRPr lang="en-US"/>
        </a:p>
      </dgm:t>
    </dgm:pt>
    <dgm:pt modelId="{8F1FD223-FBF5-4FC7-94A1-7394AFCF811D}" type="sibTrans" cxnId="{FD710725-EB55-400B-AA30-CC18E536DAB0}">
      <dgm:prSet/>
      <dgm:spPr/>
      <dgm:t>
        <a:bodyPr/>
        <a:lstStyle/>
        <a:p>
          <a:endParaRPr lang="en-US"/>
        </a:p>
      </dgm:t>
    </dgm:pt>
    <dgm:pt modelId="{34FA4393-7936-45D4-B9B0-6865BD14079D}">
      <dgm:prSet phldrT="[Text]" custT="1"/>
      <dgm:spPr>
        <a:solidFill>
          <a:schemeClr val="accent5">
            <a:lumMod val="20000"/>
            <a:lumOff val="80000"/>
          </a:schemeClr>
        </a:solidFill>
        <a:ln w="57150">
          <a:solidFill>
            <a:srgbClr val="002060"/>
          </a:solidFill>
        </a:ln>
      </dgm:spPr>
      <dgm:t>
        <a:bodyPr/>
        <a:lstStyle/>
        <a:p>
          <a:r>
            <a:rPr lang="en-US" sz="1200" b="1" dirty="0">
              <a:solidFill>
                <a:srgbClr val="002060"/>
              </a:solidFill>
            </a:rPr>
            <a:t>Route </a:t>
          </a:r>
          <a:r>
            <a:rPr lang="en-US" sz="1000" b="1" dirty="0">
              <a:solidFill>
                <a:srgbClr val="002060"/>
              </a:solidFill>
            </a:rPr>
            <a:t>Optimization</a:t>
          </a:r>
        </a:p>
      </dgm:t>
    </dgm:pt>
    <dgm:pt modelId="{2407E0F4-3595-4241-B150-0F1382EF00E6}" type="parTrans" cxnId="{92564B2C-3C5D-4B9C-B1AE-0842730A0592}">
      <dgm:prSet/>
      <dgm:spPr/>
      <dgm:t>
        <a:bodyPr/>
        <a:lstStyle/>
        <a:p>
          <a:endParaRPr lang="en-US"/>
        </a:p>
      </dgm:t>
    </dgm:pt>
    <dgm:pt modelId="{3DF3D9F1-6F44-4DF1-9CA1-25EFE6367A3E}" type="sibTrans" cxnId="{92564B2C-3C5D-4B9C-B1AE-0842730A0592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E1B2F079-112D-47E8-B6FF-430146172755}" type="pres">
      <dgm:prSet presAssocID="{57CAEC3D-8A97-4B08-950D-D7C2141000E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70C452C-3CE8-45AC-8C28-3ECBD0D882D3}" type="pres">
      <dgm:prSet presAssocID="{26E5E04C-C225-4AF9-AB6E-62F0FB50BEE5}" presName="centerShape" presStyleLbl="node0" presStyleIdx="0" presStyleCnt="1" custLinFactNeighborY="43"/>
      <dgm:spPr/>
    </dgm:pt>
    <dgm:pt modelId="{167601D3-BEEA-42FC-9C74-FC1F763D5ADD}" type="pres">
      <dgm:prSet presAssocID="{8C84F427-737A-43E3-A0AD-084CBB38021C}" presName="node" presStyleLbl="node1" presStyleIdx="0" presStyleCnt="9">
        <dgm:presLayoutVars>
          <dgm:bulletEnabled val="1"/>
        </dgm:presLayoutVars>
      </dgm:prSet>
      <dgm:spPr/>
    </dgm:pt>
    <dgm:pt modelId="{6CB84CD7-E297-4D7F-8097-AC2AAB615A3C}" type="pres">
      <dgm:prSet presAssocID="{8C84F427-737A-43E3-A0AD-084CBB38021C}" presName="dummy" presStyleCnt="0"/>
      <dgm:spPr/>
    </dgm:pt>
    <dgm:pt modelId="{BC0C1800-280B-4A7E-9917-CE22A8C6A553}" type="pres">
      <dgm:prSet presAssocID="{CFCC2F40-B3D7-4A2B-B92B-3801B8858CC0}" presName="sibTrans" presStyleLbl="sibTrans2D1" presStyleIdx="0" presStyleCnt="9"/>
      <dgm:spPr/>
    </dgm:pt>
    <dgm:pt modelId="{75A5C22E-A34F-4C43-AA36-B721EB5ACC87}" type="pres">
      <dgm:prSet presAssocID="{0CB40391-1ECF-4D68-B0FE-8E87E8B0C444}" presName="node" presStyleLbl="node1" presStyleIdx="1" presStyleCnt="9">
        <dgm:presLayoutVars>
          <dgm:bulletEnabled val="1"/>
        </dgm:presLayoutVars>
      </dgm:prSet>
      <dgm:spPr/>
    </dgm:pt>
    <dgm:pt modelId="{DAFC19EA-A755-4045-BA59-C223EED2BC62}" type="pres">
      <dgm:prSet presAssocID="{0CB40391-1ECF-4D68-B0FE-8E87E8B0C444}" presName="dummy" presStyleCnt="0"/>
      <dgm:spPr/>
    </dgm:pt>
    <dgm:pt modelId="{CDBC316D-E849-4244-BE55-FEBC0AFBB287}" type="pres">
      <dgm:prSet presAssocID="{86282F3A-535D-47BA-94F5-047464679340}" presName="sibTrans" presStyleLbl="sibTrans2D1" presStyleIdx="1" presStyleCnt="9"/>
      <dgm:spPr/>
    </dgm:pt>
    <dgm:pt modelId="{7A78DB30-EB00-4E57-8DF6-8E20523E6EA0}" type="pres">
      <dgm:prSet presAssocID="{BB2C9836-B825-4D2D-93DE-F5566F63DC53}" presName="node" presStyleLbl="node1" presStyleIdx="2" presStyleCnt="9">
        <dgm:presLayoutVars>
          <dgm:bulletEnabled val="1"/>
        </dgm:presLayoutVars>
      </dgm:prSet>
      <dgm:spPr/>
    </dgm:pt>
    <dgm:pt modelId="{8A5B9875-1DAD-4FF9-B146-854E7BFB4847}" type="pres">
      <dgm:prSet presAssocID="{BB2C9836-B825-4D2D-93DE-F5566F63DC53}" presName="dummy" presStyleCnt="0"/>
      <dgm:spPr/>
    </dgm:pt>
    <dgm:pt modelId="{27882A11-7510-4203-B7D3-30BB3A765787}" type="pres">
      <dgm:prSet presAssocID="{5F95298D-1985-445C-BEDC-C53526C131DB}" presName="sibTrans" presStyleLbl="sibTrans2D1" presStyleIdx="2" presStyleCnt="9"/>
      <dgm:spPr/>
    </dgm:pt>
    <dgm:pt modelId="{CF09396A-AC70-462F-B604-FE890AFA5132}" type="pres">
      <dgm:prSet presAssocID="{7F563F28-49BE-4425-840F-0B4A998A8DE2}" presName="node" presStyleLbl="node1" presStyleIdx="3" presStyleCnt="9">
        <dgm:presLayoutVars>
          <dgm:bulletEnabled val="1"/>
        </dgm:presLayoutVars>
      </dgm:prSet>
      <dgm:spPr/>
    </dgm:pt>
    <dgm:pt modelId="{CF69CD1B-B2C7-4289-9738-A293899A44D1}" type="pres">
      <dgm:prSet presAssocID="{7F563F28-49BE-4425-840F-0B4A998A8DE2}" presName="dummy" presStyleCnt="0"/>
      <dgm:spPr/>
    </dgm:pt>
    <dgm:pt modelId="{BE30A738-DCC6-44D0-ACB6-9FB2179C1AC9}" type="pres">
      <dgm:prSet presAssocID="{E57507DF-99C1-4761-970D-39CE737802BE}" presName="sibTrans" presStyleLbl="sibTrans2D1" presStyleIdx="3" presStyleCnt="9"/>
      <dgm:spPr/>
    </dgm:pt>
    <dgm:pt modelId="{BFE20957-F04D-42D4-81DD-A84994B15780}" type="pres">
      <dgm:prSet presAssocID="{DFA2AD33-D3BE-42FA-9888-614937863FAC}" presName="node" presStyleLbl="node1" presStyleIdx="4" presStyleCnt="9">
        <dgm:presLayoutVars>
          <dgm:bulletEnabled val="1"/>
        </dgm:presLayoutVars>
      </dgm:prSet>
      <dgm:spPr/>
    </dgm:pt>
    <dgm:pt modelId="{B034A42C-4BF1-4B65-8E14-AEC6755EAFFC}" type="pres">
      <dgm:prSet presAssocID="{DFA2AD33-D3BE-42FA-9888-614937863FAC}" presName="dummy" presStyleCnt="0"/>
      <dgm:spPr/>
    </dgm:pt>
    <dgm:pt modelId="{E34B2A0F-FD5F-4382-9FB0-C55FBAAC8324}" type="pres">
      <dgm:prSet presAssocID="{AF7E9D2E-A7DA-40F9-8C0F-A5878EBF7AA2}" presName="sibTrans" presStyleLbl="sibTrans2D1" presStyleIdx="4" presStyleCnt="9"/>
      <dgm:spPr/>
    </dgm:pt>
    <dgm:pt modelId="{F273F32D-9636-4F23-85A2-0803CC6C2041}" type="pres">
      <dgm:prSet presAssocID="{9555E0A9-D974-4F4E-8020-CD09010200C1}" presName="node" presStyleLbl="node1" presStyleIdx="5" presStyleCnt="9">
        <dgm:presLayoutVars>
          <dgm:bulletEnabled val="1"/>
        </dgm:presLayoutVars>
      </dgm:prSet>
      <dgm:spPr/>
    </dgm:pt>
    <dgm:pt modelId="{A59B4EEF-2F99-42FF-90C1-1C3B88838143}" type="pres">
      <dgm:prSet presAssocID="{9555E0A9-D974-4F4E-8020-CD09010200C1}" presName="dummy" presStyleCnt="0"/>
      <dgm:spPr/>
    </dgm:pt>
    <dgm:pt modelId="{6BEC7B0A-935D-4C9A-A5A1-217F7F99F07B}" type="pres">
      <dgm:prSet presAssocID="{AFE7FBF8-98A9-423E-8F9C-4753A85E12A8}" presName="sibTrans" presStyleLbl="sibTrans2D1" presStyleIdx="5" presStyleCnt="9"/>
      <dgm:spPr/>
    </dgm:pt>
    <dgm:pt modelId="{24BA5B73-C818-4465-8E4D-DC2F7CA9C5CF}" type="pres">
      <dgm:prSet presAssocID="{2120791D-98DC-4DAB-A95D-6A5901C3E8FB}" presName="node" presStyleLbl="node1" presStyleIdx="6" presStyleCnt="9">
        <dgm:presLayoutVars>
          <dgm:bulletEnabled val="1"/>
        </dgm:presLayoutVars>
      </dgm:prSet>
      <dgm:spPr/>
    </dgm:pt>
    <dgm:pt modelId="{39F458DF-B033-47F5-ADCC-469FEE078FFE}" type="pres">
      <dgm:prSet presAssocID="{2120791D-98DC-4DAB-A95D-6A5901C3E8FB}" presName="dummy" presStyleCnt="0"/>
      <dgm:spPr/>
    </dgm:pt>
    <dgm:pt modelId="{C18293F2-97DB-4495-A5FB-42F257F5F95A}" type="pres">
      <dgm:prSet presAssocID="{BAC317D4-650A-47A1-BB2D-9F5055D0AC4D}" presName="sibTrans" presStyleLbl="sibTrans2D1" presStyleIdx="6" presStyleCnt="9"/>
      <dgm:spPr/>
    </dgm:pt>
    <dgm:pt modelId="{7EA5E49F-F0E8-4D32-89D0-253FDB7A1622}" type="pres">
      <dgm:prSet presAssocID="{B4F44E27-0385-45DB-9AD4-9892889347FD}" presName="node" presStyleLbl="node1" presStyleIdx="7" presStyleCnt="9">
        <dgm:presLayoutVars>
          <dgm:bulletEnabled val="1"/>
        </dgm:presLayoutVars>
      </dgm:prSet>
      <dgm:spPr/>
    </dgm:pt>
    <dgm:pt modelId="{525D249C-EF12-4207-A648-C8EBCC11DAC5}" type="pres">
      <dgm:prSet presAssocID="{B4F44E27-0385-45DB-9AD4-9892889347FD}" presName="dummy" presStyleCnt="0"/>
      <dgm:spPr/>
    </dgm:pt>
    <dgm:pt modelId="{9F17267C-24AC-42E3-891E-4360596BF506}" type="pres">
      <dgm:prSet presAssocID="{0ACD7897-8CF0-49F3-A1AB-D9AF68A6A65A}" presName="sibTrans" presStyleLbl="sibTrans2D1" presStyleIdx="7" presStyleCnt="9"/>
      <dgm:spPr/>
    </dgm:pt>
    <dgm:pt modelId="{138C749A-E0CF-419C-B94B-265FF8FCD1BF}" type="pres">
      <dgm:prSet presAssocID="{34FA4393-7936-45D4-B9B0-6865BD14079D}" presName="node" presStyleLbl="node1" presStyleIdx="8" presStyleCnt="9">
        <dgm:presLayoutVars>
          <dgm:bulletEnabled val="1"/>
        </dgm:presLayoutVars>
      </dgm:prSet>
      <dgm:spPr/>
    </dgm:pt>
    <dgm:pt modelId="{E4F8FF3E-D059-4FB6-9335-824DE6BF6134}" type="pres">
      <dgm:prSet presAssocID="{34FA4393-7936-45D4-B9B0-6865BD14079D}" presName="dummy" presStyleCnt="0"/>
      <dgm:spPr/>
    </dgm:pt>
    <dgm:pt modelId="{FBFEAC29-DDE8-4EEC-B5EB-A431E42E5FDE}" type="pres">
      <dgm:prSet presAssocID="{3DF3D9F1-6F44-4DF1-9CA1-25EFE6367A3E}" presName="sibTrans" presStyleLbl="sibTrans2D1" presStyleIdx="8" presStyleCnt="9"/>
      <dgm:spPr/>
    </dgm:pt>
  </dgm:ptLst>
  <dgm:cxnLst>
    <dgm:cxn modelId="{488FD100-63B8-42A5-914E-5841DC7A1F71}" type="presOf" srcId="{86282F3A-535D-47BA-94F5-047464679340}" destId="{CDBC316D-E849-4244-BE55-FEBC0AFBB287}" srcOrd="0" destOrd="0" presId="urn:microsoft.com/office/officeart/2005/8/layout/radial6"/>
    <dgm:cxn modelId="{4F92F005-F182-43B4-9E05-A0550E97AFE3}" type="presOf" srcId="{B4F44E27-0385-45DB-9AD4-9892889347FD}" destId="{7EA5E49F-F0E8-4D32-89D0-253FDB7A1622}" srcOrd="0" destOrd="0" presId="urn:microsoft.com/office/officeart/2005/8/layout/radial6"/>
    <dgm:cxn modelId="{77806506-4F6B-4EA2-A7BC-3DAF4953DD36}" type="presOf" srcId="{0ACD7897-8CF0-49F3-A1AB-D9AF68A6A65A}" destId="{9F17267C-24AC-42E3-891E-4360596BF506}" srcOrd="0" destOrd="0" presId="urn:microsoft.com/office/officeart/2005/8/layout/radial6"/>
    <dgm:cxn modelId="{86DEF608-E1AC-434B-91E5-641042A16012}" type="presOf" srcId="{BB2C9836-B825-4D2D-93DE-F5566F63DC53}" destId="{7A78DB30-EB00-4E57-8DF6-8E20523E6EA0}" srcOrd="0" destOrd="0" presId="urn:microsoft.com/office/officeart/2005/8/layout/radial6"/>
    <dgm:cxn modelId="{3FB7CE20-5880-4754-8986-6A10C4EC053E}" srcId="{26E5E04C-C225-4AF9-AB6E-62F0FB50BEE5}" destId="{0CB40391-1ECF-4D68-B0FE-8E87E8B0C444}" srcOrd="1" destOrd="0" parTransId="{2240F0F8-B05B-404B-A189-ED94EF77BA27}" sibTransId="{86282F3A-535D-47BA-94F5-047464679340}"/>
    <dgm:cxn modelId="{FD710725-EB55-400B-AA30-CC18E536DAB0}" srcId="{57CAEC3D-8A97-4B08-950D-D7C2141000E0}" destId="{753DC966-9D7F-45B7-9419-9C36FE98C6C6}" srcOrd="2" destOrd="0" parTransId="{881718E3-276D-4180-8447-921968811AEB}" sibTransId="{8F1FD223-FBF5-4FC7-94A1-7394AFCF811D}"/>
    <dgm:cxn modelId="{FB365F26-9902-4CAD-90E3-A00522EF04C6}" srcId="{57CAEC3D-8A97-4B08-950D-D7C2141000E0}" destId="{26E5E04C-C225-4AF9-AB6E-62F0FB50BEE5}" srcOrd="0" destOrd="0" parTransId="{B48C7053-52C3-4CDE-B5CF-09818983A813}" sibTransId="{0E478B6B-EB64-42F2-A7B0-59985E4439DB}"/>
    <dgm:cxn modelId="{A6252C2C-3697-49C5-8EB1-A50DFFFF2F84}" srcId="{26E5E04C-C225-4AF9-AB6E-62F0FB50BEE5}" destId="{DFA2AD33-D3BE-42FA-9888-614937863FAC}" srcOrd="4" destOrd="0" parTransId="{8D10492F-04B0-4F4A-8E59-B5E54B5A47A0}" sibTransId="{AF7E9D2E-A7DA-40F9-8C0F-A5878EBF7AA2}"/>
    <dgm:cxn modelId="{92564B2C-3C5D-4B9C-B1AE-0842730A0592}" srcId="{26E5E04C-C225-4AF9-AB6E-62F0FB50BEE5}" destId="{34FA4393-7936-45D4-B9B0-6865BD14079D}" srcOrd="8" destOrd="0" parTransId="{2407E0F4-3595-4241-B150-0F1382EF00E6}" sibTransId="{3DF3D9F1-6F44-4DF1-9CA1-25EFE6367A3E}"/>
    <dgm:cxn modelId="{2CF41F39-6410-4E49-9F9E-CB260577463B}" srcId="{26E5E04C-C225-4AF9-AB6E-62F0FB50BEE5}" destId="{9555E0A9-D974-4F4E-8020-CD09010200C1}" srcOrd="5" destOrd="0" parTransId="{2E5976DB-13D8-4FD8-9B2E-A7688C0C3DB1}" sibTransId="{AFE7FBF8-98A9-423E-8F9C-4753A85E12A8}"/>
    <dgm:cxn modelId="{E304823A-6828-4CC4-881F-004D67132806}" srcId="{26E5E04C-C225-4AF9-AB6E-62F0FB50BEE5}" destId="{BB2C9836-B825-4D2D-93DE-F5566F63DC53}" srcOrd="2" destOrd="0" parTransId="{ACB1E303-4A70-48A3-A3A0-BBCB408E9B07}" sibTransId="{5F95298D-1985-445C-BEDC-C53526C131DB}"/>
    <dgm:cxn modelId="{4A5B4464-4976-444D-BF35-6055C000D528}" type="presOf" srcId="{BAC317D4-650A-47A1-BB2D-9F5055D0AC4D}" destId="{C18293F2-97DB-4495-A5FB-42F257F5F95A}" srcOrd="0" destOrd="0" presId="urn:microsoft.com/office/officeart/2005/8/layout/radial6"/>
    <dgm:cxn modelId="{3D389B49-F17A-4FA8-B54C-E89591DD7A40}" type="presOf" srcId="{7F563F28-49BE-4425-840F-0B4A998A8DE2}" destId="{CF09396A-AC70-462F-B604-FE890AFA5132}" srcOrd="0" destOrd="0" presId="urn:microsoft.com/office/officeart/2005/8/layout/radial6"/>
    <dgm:cxn modelId="{A887CB75-5976-4740-9887-F467A0658885}" type="presOf" srcId="{AF7E9D2E-A7DA-40F9-8C0F-A5878EBF7AA2}" destId="{E34B2A0F-FD5F-4382-9FB0-C55FBAAC8324}" srcOrd="0" destOrd="0" presId="urn:microsoft.com/office/officeart/2005/8/layout/radial6"/>
    <dgm:cxn modelId="{DE676057-1802-437D-97F0-B509A08ABC50}" type="presOf" srcId="{8C84F427-737A-43E3-A0AD-084CBB38021C}" destId="{167601D3-BEEA-42FC-9C74-FC1F763D5ADD}" srcOrd="0" destOrd="0" presId="urn:microsoft.com/office/officeart/2005/8/layout/radial6"/>
    <dgm:cxn modelId="{09587F78-8C60-44B2-BE64-12099952A855}" type="presOf" srcId="{26E5E04C-C225-4AF9-AB6E-62F0FB50BEE5}" destId="{E70C452C-3CE8-45AC-8C28-3ECBD0D882D3}" srcOrd="0" destOrd="0" presId="urn:microsoft.com/office/officeart/2005/8/layout/radial6"/>
    <dgm:cxn modelId="{1E7BF658-B764-4FF6-A840-F70D79C28F9F}" type="presOf" srcId="{57CAEC3D-8A97-4B08-950D-D7C2141000E0}" destId="{E1B2F079-112D-47E8-B6FF-430146172755}" srcOrd="0" destOrd="0" presId="urn:microsoft.com/office/officeart/2005/8/layout/radial6"/>
    <dgm:cxn modelId="{55174D81-9139-4CB7-9796-9033A7195557}" type="presOf" srcId="{0CB40391-1ECF-4D68-B0FE-8E87E8B0C444}" destId="{75A5C22E-A34F-4C43-AA36-B721EB5ACC87}" srcOrd="0" destOrd="0" presId="urn:microsoft.com/office/officeart/2005/8/layout/radial6"/>
    <dgm:cxn modelId="{7CA95887-0A85-4A44-82E4-5B6CE2C0BE37}" type="presOf" srcId="{5F95298D-1985-445C-BEDC-C53526C131DB}" destId="{27882A11-7510-4203-B7D3-30BB3A765787}" srcOrd="0" destOrd="0" presId="urn:microsoft.com/office/officeart/2005/8/layout/radial6"/>
    <dgm:cxn modelId="{18644988-F3A2-43BD-8BE1-CF5571BF79EF}" srcId="{26E5E04C-C225-4AF9-AB6E-62F0FB50BEE5}" destId="{8C84F427-737A-43E3-A0AD-084CBB38021C}" srcOrd="0" destOrd="0" parTransId="{B1FBC2A2-DD39-46E9-9956-387A5FE49D67}" sibTransId="{CFCC2F40-B3D7-4A2B-B92B-3801B8858CC0}"/>
    <dgm:cxn modelId="{A213B399-4D42-441E-A033-78CD2311F753}" type="presOf" srcId="{3DF3D9F1-6F44-4DF1-9CA1-25EFE6367A3E}" destId="{FBFEAC29-DDE8-4EEC-B5EB-A431E42E5FDE}" srcOrd="0" destOrd="0" presId="urn:microsoft.com/office/officeart/2005/8/layout/radial6"/>
    <dgm:cxn modelId="{F791B4A8-1CB3-4569-A101-EB2804D34259}" srcId="{26E5E04C-C225-4AF9-AB6E-62F0FB50BEE5}" destId="{2120791D-98DC-4DAB-A95D-6A5901C3E8FB}" srcOrd="6" destOrd="0" parTransId="{C09A90EC-D10A-4FCB-A3A0-E3E9D409921F}" sibTransId="{BAC317D4-650A-47A1-BB2D-9F5055D0AC4D}"/>
    <dgm:cxn modelId="{F1951ABD-8C18-498D-8FF4-44DAB62F30F9}" type="presOf" srcId="{E57507DF-99C1-4761-970D-39CE737802BE}" destId="{BE30A738-DCC6-44D0-ACB6-9FB2179C1AC9}" srcOrd="0" destOrd="0" presId="urn:microsoft.com/office/officeart/2005/8/layout/radial6"/>
    <dgm:cxn modelId="{3B3063C7-C862-4114-B286-C38172FB0A96}" srcId="{57CAEC3D-8A97-4B08-950D-D7C2141000E0}" destId="{022A67FF-CDD2-4340-A668-8C372D53D485}" srcOrd="1" destOrd="0" parTransId="{B71FF117-C426-4FF2-A685-B16D72E5DAFB}" sibTransId="{942C0A25-74E9-45F8-BCBE-CDA4E5D70C90}"/>
    <dgm:cxn modelId="{283A58C7-756B-4588-B88E-D57D984B3FCE}" srcId="{26E5E04C-C225-4AF9-AB6E-62F0FB50BEE5}" destId="{7F563F28-49BE-4425-840F-0B4A998A8DE2}" srcOrd="3" destOrd="0" parTransId="{5C4EB552-DA3A-4C87-ABB9-2986B704E4D0}" sibTransId="{E57507DF-99C1-4761-970D-39CE737802BE}"/>
    <dgm:cxn modelId="{D223A1CE-6858-4AE2-906A-BCCC2F2E0569}" type="presOf" srcId="{2120791D-98DC-4DAB-A95D-6A5901C3E8FB}" destId="{24BA5B73-C818-4465-8E4D-DC2F7CA9C5CF}" srcOrd="0" destOrd="0" presId="urn:microsoft.com/office/officeart/2005/8/layout/radial6"/>
    <dgm:cxn modelId="{1B5749D3-BD60-4554-BA1E-B74DD2E6D7BD}" type="presOf" srcId="{CFCC2F40-B3D7-4A2B-B92B-3801B8858CC0}" destId="{BC0C1800-280B-4A7E-9917-CE22A8C6A553}" srcOrd="0" destOrd="0" presId="urn:microsoft.com/office/officeart/2005/8/layout/radial6"/>
    <dgm:cxn modelId="{CB661AD6-1D47-4D8B-944D-8D245D3D81A0}" type="presOf" srcId="{9555E0A9-D974-4F4E-8020-CD09010200C1}" destId="{F273F32D-9636-4F23-85A2-0803CC6C2041}" srcOrd="0" destOrd="0" presId="urn:microsoft.com/office/officeart/2005/8/layout/radial6"/>
    <dgm:cxn modelId="{1CFB2BD6-0CB8-4C74-AA27-10C7B430251D}" type="presOf" srcId="{AFE7FBF8-98A9-423E-8F9C-4753A85E12A8}" destId="{6BEC7B0A-935D-4C9A-A5A1-217F7F99F07B}" srcOrd="0" destOrd="0" presId="urn:microsoft.com/office/officeart/2005/8/layout/radial6"/>
    <dgm:cxn modelId="{A32690D8-01D2-43AA-81F5-57FF1DC46E26}" type="presOf" srcId="{DFA2AD33-D3BE-42FA-9888-614937863FAC}" destId="{BFE20957-F04D-42D4-81DD-A84994B15780}" srcOrd="0" destOrd="0" presId="urn:microsoft.com/office/officeart/2005/8/layout/radial6"/>
    <dgm:cxn modelId="{1C515BE5-8CD1-4DA9-9564-66FA8D61BAD1}" type="presOf" srcId="{34FA4393-7936-45D4-B9B0-6865BD14079D}" destId="{138C749A-E0CF-419C-B94B-265FF8FCD1BF}" srcOrd="0" destOrd="0" presId="urn:microsoft.com/office/officeart/2005/8/layout/radial6"/>
    <dgm:cxn modelId="{675CF3F0-89B5-481C-8FBC-447EB74409EC}" srcId="{26E5E04C-C225-4AF9-AB6E-62F0FB50BEE5}" destId="{B4F44E27-0385-45DB-9AD4-9892889347FD}" srcOrd="7" destOrd="0" parTransId="{3AE67887-9031-4F7F-BA3B-B4E544BF5306}" sibTransId="{0ACD7897-8CF0-49F3-A1AB-D9AF68A6A65A}"/>
    <dgm:cxn modelId="{DE4ABC87-2BFF-497B-9C7C-ABCA76B45FD8}" type="presParOf" srcId="{E1B2F079-112D-47E8-B6FF-430146172755}" destId="{E70C452C-3CE8-45AC-8C28-3ECBD0D882D3}" srcOrd="0" destOrd="0" presId="urn:microsoft.com/office/officeart/2005/8/layout/radial6"/>
    <dgm:cxn modelId="{D76CC198-A8F3-48DB-B967-98EA883A5C4C}" type="presParOf" srcId="{E1B2F079-112D-47E8-B6FF-430146172755}" destId="{167601D3-BEEA-42FC-9C74-FC1F763D5ADD}" srcOrd="1" destOrd="0" presId="urn:microsoft.com/office/officeart/2005/8/layout/radial6"/>
    <dgm:cxn modelId="{FC287ABC-DBFB-44CB-8DB2-225B18E6D936}" type="presParOf" srcId="{E1B2F079-112D-47E8-B6FF-430146172755}" destId="{6CB84CD7-E297-4D7F-8097-AC2AAB615A3C}" srcOrd="2" destOrd="0" presId="urn:microsoft.com/office/officeart/2005/8/layout/radial6"/>
    <dgm:cxn modelId="{F5A7B672-0EA6-4B34-B100-E82E8B050030}" type="presParOf" srcId="{E1B2F079-112D-47E8-B6FF-430146172755}" destId="{BC0C1800-280B-4A7E-9917-CE22A8C6A553}" srcOrd="3" destOrd="0" presId="urn:microsoft.com/office/officeart/2005/8/layout/radial6"/>
    <dgm:cxn modelId="{CB743B1F-7A33-418F-9A37-C976133886C2}" type="presParOf" srcId="{E1B2F079-112D-47E8-B6FF-430146172755}" destId="{75A5C22E-A34F-4C43-AA36-B721EB5ACC87}" srcOrd="4" destOrd="0" presId="urn:microsoft.com/office/officeart/2005/8/layout/radial6"/>
    <dgm:cxn modelId="{0DF42494-68F6-4671-A9A6-2CB1C507B229}" type="presParOf" srcId="{E1B2F079-112D-47E8-B6FF-430146172755}" destId="{DAFC19EA-A755-4045-BA59-C223EED2BC62}" srcOrd="5" destOrd="0" presId="urn:microsoft.com/office/officeart/2005/8/layout/radial6"/>
    <dgm:cxn modelId="{EB0BC205-95A9-4FA7-9359-AFB4F01E6585}" type="presParOf" srcId="{E1B2F079-112D-47E8-B6FF-430146172755}" destId="{CDBC316D-E849-4244-BE55-FEBC0AFBB287}" srcOrd="6" destOrd="0" presId="urn:microsoft.com/office/officeart/2005/8/layout/radial6"/>
    <dgm:cxn modelId="{359B14CA-571A-49C0-9FCF-96DA2FC33E83}" type="presParOf" srcId="{E1B2F079-112D-47E8-B6FF-430146172755}" destId="{7A78DB30-EB00-4E57-8DF6-8E20523E6EA0}" srcOrd="7" destOrd="0" presId="urn:microsoft.com/office/officeart/2005/8/layout/radial6"/>
    <dgm:cxn modelId="{4B66C97D-86DF-4645-8574-FF7453C95616}" type="presParOf" srcId="{E1B2F079-112D-47E8-B6FF-430146172755}" destId="{8A5B9875-1DAD-4FF9-B146-854E7BFB4847}" srcOrd="8" destOrd="0" presId="urn:microsoft.com/office/officeart/2005/8/layout/radial6"/>
    <dgm:cxn modelId="{B59AFB20-BC94-4281-B99D-7B400CDBB480}" type="presParOf" srcId="{E1B2F079-112D-47E8-B6FF-430146172755}" destId="{27882A11-7510-4203-B7D3-30BB3A765787}" srcOrd="9" destOrd="0" presId="urn:microsoft.com/office/officeart/2005/8/layout/radial6"/>
    <dgm:cxn modelId="{B3F3AC4F-28C5-4AA7-9819-03EC317735F4}" type="presParOf" srcId="{E1B2F079-112D-47E8-B6FF-430146172755}" destId="{CF09396A-AC70-462F-B604-FE890AFA5132}" srcOrd="10" destOrd="0" presId="urn:microsoft.com/office/officeart/2005/8/layout/radial6"/>
    <dgm:cxn modelId="{277678C6-0DF2-4482-B850-0F7C53DE5A22}" type="presParOf" srcId="{E1B2F079-112D-47E8-B6FF-430146172755}" destId="{CF69CD1B-B2C7-4289-9738-A293899A44D1}" srcOrd="11" destOrd="0" presId="urn:microsoft.com/office/officeart/2005/8/layout/radial6"/>
    <dgm:cxn modelId="{17A7F20B-59EA-493A-BD2A-74CF8781CD1E}" type="presParOf" srcId="{E1B2F079-112D-47E8-B6FF-430146172755}" destId="{BE30A738-DCC6-44D0-ACB6-9FB2179C1AC9}" srcOrd="12" destOrd="0" presId="urn:microsoft.com/office/officeart/2005/8/layout/radial6"/>
    <dgm:cxn modelId="{9DF06276-EA98-4A06-A9FE-6264F36E8011}" type="presParOf" srcId="{E1B2F079-112D-47E8-B6FF-430146172755}" destId="{BFE20957-F04D-42D4-81DD-A84994B15780}" srcOrd="13" destOrd="0" presId="urn:microsoft.com/office/officeart/2005/8/layout/radial6"/>
    <dgm:cxn modelId="{BB1DE80F-C312-42C6-852E-CF426CA5EFA9}" type="presParOf" srcId="{E1B2F079-112D-47E8-B6FF-430146172755}" destId="{B034A42C-4BF1-4B65-8E14-AEC6755EAFFC}" srcOrd="14" destOrd="0" presId="urn:microsoft.com/office/officeart/2005/8/layout/radial6"/>
    <dgm:cxn modelId="{D0B299BC-A62C-4FF1-9FA5-33939F51C313}" type="presParOf" srcId="{E1B2F079-112D-47E8-B6FF-430146172755}" destId="{E34B2A0F-FD5F-4382-9FB0-C55FBAAC8324}" srcOrd="15" destOrd="0" presId="urn:microsoft.com/office/officeart/2005/8/layout/radial6"/>
    <dgm:cxn modelId="{02D43CFF-579F-4176-9AC6-3F2245DD7EE3}" type="presParOf" srcId="{E1B2F079-112D-47E8-B6FF-430146172755}" destId="{F273F32D-9636-4F23-85A2-0803CC6C2041}" srcOrd="16" destOrd="0" presId="urn:microsoft.com/office/officeart/2005/8/layout/radial6"/>
    <dgm:cxn modelId="{F6374ECF-30BE-4A95-AA40-07DBC2512E90}" type="presParOf" srcId="{E1B2F079-112D-47E8-B6FF-430146172755}" destId="{A59B4EEF-2F99-42FF-90C1-1C3B88838143}" srcOrd="17" destOrd="0" presId="urn:microsoft.com/office/officeart/2005/8/layout/radial6"/>
    <dgm:cxn modelId="{31216D3A-C312-49C9-B4A9-F1D2CBF8763E}" type="presParOf" srcId="{E1B2F079-112D-47E8-B6FF-430146172755}" destId="{6BEC7B0A-935D-4C9A-A5A1-217F7F99F07B}" srcOrd="18" destOrd="0" presId="urn:microsoft.com/office/officeart/2005/8/layout/radial6"/>
    <dgm:cxn modelId="{73695EEB-03B1-4605-93D5-49E1ED6A23F8}" type="presParOf" srcId="{E1B2F079-112D-47E8-B6FF-430146172755}" destId="{24BA5B73-C818-4465-8E4D-DC2F7CA9C5CF}" srcOrd="19" destOrd="0" presId="urn:microsoft.com/office/officeart/2005/8/layout/radial6"/>
    <dgm:cxn modelId="{2FF77A56-9D4E-4E97-B523-EA60BAD47D1A}" type="presParOf" srcId="{E1B2F079-112D-47E8-B6FF-430146172755}" destId="{39F458DF-B033-47F5-ADCC-469FEE078FFE}" srcOrd="20" destOrd="0" presId="urn:microsoft.com/office/officeart/2005/8/layout/radial6"/>
    <dgm:cxn modelId="{485117F9-3A77-4BD5-B300-1863155DAAA5}" type="presParOf" srcId="{E1B2F079-112D-47E8-B6FF-430146172755}" destId="{C18293F2-97DB-4495-A5FB-42F257F5F95A}" srcOrd="21" destOrd="0" presId="urn:microsoft.com/office/officeart/2005/8/layout/radial6"/>
    <dgm:cxn modelId="{B44E2C81-3DF4-4832-B5F5-96496FF990A2}" type="presParOf" srcId="{E1B2F079-112D-47E8-B6FF-430146172755}" destId="{7EA5E49F-F0E8-4D32-89D0-253FDB7A1622}" srcOrd="22" destOrd="0" presId="urn:microsoft.com/office/officeart/2005/8/layout/radial6"/>
    <dgm:cxn modelId="{CF299B4C-D813-419C-A6DE-69471BF23CF3}" type="presParOf" srcId="{E1B2F079-112D-47E8-B6FF-430146172755}" destId="{525D249C-EF12-4207-A648-C8EBCC11DAC5}" srcOrd="23" destOrd="0" presId="urn:microsoft.com/office/officeart/2005/8/layout/radial6"/>
    <dgm:cxn modelId="{61F04FF5-2CCE-4012-83BD-91E04C53C867}" type="presParOf" srcId="{E1B2F079-112D-47E8-B6FF-430146172755}" destId="{9F17267C-24AC-42E3-891E-4360596BF506}" srcOrd="24" destOrd="0" presId="urn:microsoft.com/office/officeart/2005/8/layout/radial6"/>
    <dgm:cxn modelId="{E1B00593-A8DA-46D5-9B01-16BE1CD6C37A}" type="presParOf" srcId="{E1B2F079-112D-47E8-B6FF-430146172755}" destId="{138C749A-E0CF-419C-B94B-265FF8FCD1BF}" srcOrd="25" destOrd="0" presId="urn:microsoft.com/office/officeart/2005/8/layout/radial6"/>
    <dgm:cxn modelId="{DCF0D000-EB6B-456C-AB5B-64BF5B6E6384}" type="presParOf" srcId="{E1B2F079-112D-47E8-B6FF-430146172755}" destId="{E4F8FF3E-D059-4FB6-9335-824DE6BF6134}" srcOrd="26" destOrd="0" presId="urn:microsoft.com/office/officeart/2005/8/layout/radial6"/>
    <dgm:cxn modelId="{8DC5768B-EFD0-452D-91A1-5BB1854CE921}" type="presParOf" srcId="{E1B2F079-112D-47E8-B6FF-430146172755}" destId="{FBFEAC29-DDE8-4EEC-B5EB-A431E42E5FDE}" srcOrd="27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E953B-E35F-40EA-852D-BBD3A7D00154}">
      <dsp:nvSpPr>
        <dsp:cNvPr id="0" name=""/>
        <dsp:cNvSpPr/>
      </dsp:nvSpPr>
      <dsp:spPr>
        <a:xfrm>
          <a:off x="15420" y="315801"/>
          <a:ext cx="3332916" cy="896282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88" tIns="236088" rIns="236088" bIns="23608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CO2e Reduction</a:t>
          </a:r>
        </a:p>
      </dsp:txBody>
      <dsp:txXfrm>
        <a:off x="15420" y="315801"/>
        <a:ext cx="3332916" cy="896282"/>
      </dsp:txXfrm>
    </dsp:sp>
    <dsp:sp modelId="{86ABB396-64D1-4CA2-A4E6-AE247770F8DD}">
      <dsp:nvSpPr>
        <dsp:cNvPr id="0" name=""/>
        <dsp:cNvSpPr/>
      </dsp:nvSpPr>
      <dsp:spPr>
        <a:xfrm>
          <a:off x="34690" y="1207609"/>
          <a:ext cx="3341521" cy="2081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09" tIns="295109" rIns="295109" bIns="29510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>
              <a:solidFill>
                <a:srgbClr val="002060"/>
              </a:solidFill>
            </a:rPr>
            <a:t>Minimize CO2e by Optimized FTL  Load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>
              <a:solidFill>
                <a:srgbClr val="002060"/>
              </a:solidFill>
            </a:rPr>
            <a:t>Replaced Air Route with Rail Ocean ones at Order/Scheduling Time</a:t>
          </a:r>
        </a:p>
      </dsp:txBody>
      <dsp:txXfrm>
        <a:off x="34690" y="1207609"/>
        <a:ext cx="3341521" cy="2081270"/>
      </dsp:txXfrm>
    </dsp:sp>
    <dsp:sp modelId="{3C601735-07BE-42D6-B9BB-080BAE831BDB}">
      <dsp:nvSpPr>
        <dsp:cNvPr id="0" name=""/>
        <dsp:cNvSpPr/>
      </dsp:nvSpPr>
      <dsp:spPr>
        <a:xfrm>
          <a:off x="3460534" y="315801"/>
          <a:ext cx="2987609" cy="896282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88" tIns="236088" rIns="236088" bIns="23608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Air &amp; Ground</a:t>
          </a:r>
        </a:p>
      </dsp:txBody>
      <dsp:txXfrm>
        <a:off x="3460534" y="315801"/>
        <a:ext cx="2987609" cy="896282"/>
      </dsp:txXfrm>
    </dsp:sp>
    <dsp:sp modelId="{3DBF377C-47DE-4115-9283-E5E4A014AE5C}">
      <dsp:nvSpPr>
        <dsp:cNvPr id="0" name=""/>
        <dsp:cNvSpPr/>
      </dsp:nvSpPr>
      <dsp:spPr>
        <a:xfrm>
          <a:off x="3460534" y="1212083"/>
          <a:ext cx="2987609" cy="2081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09" tIns="295109" rIns="295109" bIns="29510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Air &amp; Ground trip consolidation opportunity alert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CO2 Green Carriers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rgbClr val="002060"/>
            </a:solidFill>
          </a:endParaRPr>
        </a:p>
      </dsp:txBody>
      <dsp:txXfrm>
        <a:off x="3460534" y="1212083"/>
        <a:ext cx="2987609" cy="2081270"/>
      </dsp:txXfrm>
    </dsp:sp>
    <dsp:sp modelId="{2CF73820-7DAC-47C6-A933-64A788A2C424}">
      <dsp:nvSpPr>
        <dsp:cNvPr id="0" name=""/>
        <dsp:cNvSpPr/>
      </dsp:nvSpPr>
      <dsp:spPr>
        <a:xfrm>
          <a:off x="6556037" y="315801"/>
          <a:ext cx="2987609" cy="896282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88" tIns="236088" rIns="236088" bIns="23608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Air</a:t>
          </a:r>
        </a:p>
      </dsp:txBody>
      <dsp:txXfrm>
        <a:off x="6556037" y="315801"/>
        <a:ext cx="2987609" cy="896282"/>
      </dsp:txXfrm>
    </dsp:sp>
    <dsp:sp modelId="{495ED83B-BF85-485B-90E3-A2152D0DF550}">
      <dsp:nvSpPr>
        <dsp:cNvPr id="0" name=""/>
        <dsp:cNvSpPr/>
      </dsp:nvSpPr>
      <dsp:spPr>
        <a:xfrm>
          <a:off x="6556037" y="1212083"/>
          <a:ext cx="2987609" cy="2081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109" tIns="295109" rIns="295109" bIns="29510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Air route with minimum stops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Top CO2 friendly airlines</a:t>
          </a:r>
          <a:r>
            <a:rPr lang="en-US" sz="1600" b="1" kern="1200" dirty="0">
              <a:solidFill>
                <a:srgbClr val="002060"/>
              </a:solidFill>
            </a:rPr>
            <a:t> </a:t>
          </a:r>
        </a:p>
      </dsp:txBody>
      <dsp:txXfrm>
        <a:off x="6556037" y="1212083"/>
        <a:ext cx="2987609" cy="20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EAC29-DDE8-4EEC-B5EB-A431E42E5FDE}">
      <dsp:nvSpPr>
        <dsp:cNvPr id="0" name=""/>
        <dsp:cNvSpPr/>
      </dsp:nvSpPr>
      <dsp:spPr>
        <a:xfrm>
          <a:off x="2314096" y="540636"/>
          <a:ext cx="5467693" cy="5467693"/>
        </a:xfrm>
        <a:prstGeom prst="blockArc">
          <a:avLst>
            <a:gd name="adj1" fmla="val 13800000"/>
            <a:gd name="adj2" fmla="val 16200000"/>
            <a:gd name="adj3" fmla="val 3063"/>
          </a:avLst>
        </a:prstGeom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7267C-24AC-42E3-891E-4360596BF506}">
      <dsp:nvSpPr>
        <dsp:cNvPr id="0" name=""/>
        <dsp:cNvSpPr/>
      </dsp:nvSpPr>
      <dsp:spPr>
        <a:xfrm>
          <a:off x="2314096" y="540636"/>
          <a:ext cx="5467693" cy="5467693"/>
        </a:xfrm>
        <a:prstGeom prst="blockArc">
          <a:avLst>
            <a:gd name="adj1" fmla="val 11400000"/>
            <a:gd name="adj2" fmla="val 13800000"/>
            <a:gd name="adj3" fmla="val 3063"/>
          </a:avLst>
        </a:prstGeom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293F2-97DB-4495-A5FB-42F257F5F95A}">
      <dsp:nvSpPr>
        <dsp:cNvPr id="0" name=""/>
        <dsp:cNvSpPr/>
      </dsp:nvSpPr>
      <dsp:spPr>
        <a:xfrm>
          <a:off x="2314096" y="540636"/>
          <a:ext cx="5467693" cy="5467693"/>
        </a:xfrm>
        <a:prstGeom prst="blockArc">
          <a:avLst>
            <a:gd name="adj1" fmla="val 9000000"/>
            <a:gd name="adj2" fmla="val 11400000"/>
            <a:gd name="adj3" fmla="val 3063"/>
          </a:avLst>
        </a:prstGeom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C7B0A-935D-4C9A-A5A1-217F7F99F07B}">
      <dsp:nvSpPr>
        <dsp:cNvPr id="0" name=""/>
        <dsp:cNvSpPr/>
      </dsp:nvSpPr>
      <dsp:spPr>
        <a:xfrm>
          <a:off x="2314096" y="540636"/>
          <a:ext cx="5467693" cy="5467693"/>
        </a:xfrm>
        <a:prstGeom prst="blockArc">
          <a:avLst>
            <a:gd name="adj1" fmla="val 6600000"/>
            <a:gd name="adj2" fmla="val 9000000"/>
            <a:gd name="adj3" fmla="val 3063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B2A0F-FD5F-4382-9FB0-C55FBAAC8324}">
      <dsp:nvSpPr>
        <dsp:cNvPr id="0" name=""/>
        <dsp:cNvSpPr/>
      </dsp:nvSpPr>
      <dsp:spPr>
        <a:xfrm>
          <a:off x="2314096" y="540636"/>
          <a:ext cx="5467693" cy="5467693"/>
        </a:xfrm>
        <a:prstGeom prst="blockArc">
          <a:avLst>
            <a:gd name="adj1" fmla="val 4200000"/>
            <a:gd name="adj2" fmla="val 6600000"/>
            <a:gd name="adj3" fmla="val 3063"/>
          </a:avLst>
        </a:prstGeom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0A738-DCC6-44D0-ACB6-9FB2179C1AC9}">
      <dsp:nvSpPr>
        <dsp:cNvPr id="0" name=""/>
        <dsp:cNvSpPr/>
      </dsp:nvSpPr>
      <dsp:spPr>
        <a:xfrm>
          <a:off x="2314096" y="540636"/>
          <a:ext cx="5467693" cy="5467693"/>
        </a:xfrm>
        <a:prstGeom prst="blockArc">
          <a:avLst>
            <a:gd name="adj1" fmla="val 1800000"/>
            <a:gd name="adj2" fmla="val 4200000"/>
            <a:gd name="adj3" fmla="val 3063"/>
          </a:avLst>
        </a:prstGeom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82A11-7510-4203-B7D3-30BB3A765787}">
      <dsp:nvSpPr>
        <dsp:cNvPr id="0" name=""/>
        <dsp:cNvSpPr/>
      </dsp:nvSpPr>
      <dsp:spPr>
        <a:xfrm>
          <a:off x="2314096" y="540636"/>
          <a:ext cx="5467693" cy="5467693"/>
        </a:xfrm>
        <a:prstGeom prst="blockArc">
          <a:avLst>
            <a:gd name="adj1" fmla="val 21000000"/>
            <a:gd name="adj2" fmla="val 1800000"/>
            <a:gd name="adj3" fmla="val 3063"/>
          </a:avLst>
        </a:prstGeom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C316D-E849-4244-BE55-FEBC0AFBB287}">
      <dsp:nvSpPr>
        <dsp:cNvPr id="0" name=""/>
        <dsp:cNvSpPr/>
      </dsp:nvSpPr>
      <dsp:spPr>
        <a:xfrm>
          <a:off x="2314096" y="540636"/>
          <a:ext cx="5467693" cy="5467693"/>
        </a:xfrm>
        <a:prstGeom prst="blockArc">
          <a:avLst>
            <a:gd name="adj1" fmla="val 18600000"/>
            <a:gd name="adj2" fmla="val 21000000"/>
            <a:gd name="adj3" fmla="val 3063"/>
          </a:avLst>
        </a:prstGeom>
        <a:solidFill>
          <a:schemeClr val="accent5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C1800-280B-4A7E-9917-CE22A8C6A553}">
      <dsp:nvSpPr>
        <dsp:cNvPr id="0" name=""/>
        <dsp:cNvSpPr/>
      </dsp:nvSpPr>
      <dsp:spPr>
        <a:xfrm>
          <a:off x="2314096" y="540636"/>
          <a:ext cx="5467693" cy="5467693"/>
        </a:xfrm>
        <a:prstGeom prst="blockArc">
          <a:avLst>
            <a:gd name="adj1" fmla="val 16200000"/>
            <a:gd name="adj2" fmla="val 18600000"/>
            <a:gd name="adj3" fmla="val 3063"/>
          </a:avLst>
        </a:prstGeom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C452C-3CE8-45AC-8C28-3ECBD0D882D3}">
      <dsp:nvSpPr>
        <dsp:cNvPr id="0" name=""/>
        <dsp:cNvSpPr/>
      </dsp:nvSpPr>
      <dsp:spPr>
        <a:xfrm>
          <a:off x="4217300" y="2446155"/>
          <a:ext cx="1661285" cy="1661285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762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rgbClr val="002060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>
            <a:solidFill>
              <a:srgbClr val="002060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2060"/>
              </a:solidFill>
            </a:rPr>
            <a:t>Supply Chain</a:t>
          </a:r>
        </a:p>
      </dsp:txBody>
      <dsp:txXfrm>
        <a:off x="4460590" y="2689445"/>
        <a:ext cx="1174705" cy="1174705"/>
      </dsp:txXfrm>
    </dsp:sp>
    <dsp:sp modelId="{167601D3-BEEA-42FC-9C74-FC1F763D5ADD}">
      <dsp:nvSpPr>
        <dsp:cNvPr id="0" name=""/>
        <dsp:cNvSpPr/>
      </dsp:nvSpPr>
      <dsp:spPr>
        <a:xfrm>
          <a:off x="4466492" y="1050"/>
          <a:ext cx="1162900" cy="1162900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571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2060"/>
              </a:solidFill>
            </a:rPr>
            <a:t>Order Risk Forecast</a:t>
          </a:r>
        </a:p>
      </dsp:txBody>
      <dsp:txXfrm>
        <a:off x="4636795" y="171353"/>
        <a:ext cx="822294" cy="822294"/>
      </dsp:txXfrm>
    </dsp:sp>
    <dsp:sp modelId="{75A5C22E-A34F-4C43-AA36-B721EB5ACC87}">
      <dsp:nvSpPr>
        <dsp:cNvPr id="0" name=""/>
        <dsp:cNvSpPr/>
      </dsp:nvSpPr>
      <dsp:spPr>
        <a:xfrm>
          <a:off x="6196865" y="630854"/>
          <a:ext cx="1162900" cy="1162900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571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6">
                  <a:lumMod val="25000"/>
                </a:schemeClr>
              </a:solidFill>
            </a:rPr>
            <a:t>Freight Movement </a:t>
          </a:r>
          <a:r>
            <a:rPr lang="en-US" sz="900" b="1" kern="1200" dirty="0">
              <a:solidFill>
                <a:schemeClr val="accent6">
                  <a:lumMod val="25000"/>
                </a:schemeClr>
              </a:solidFill>
            </a:rPr>
            <a:t>Consolidation</a:t>
          </a:r>
        </a:p>
      </dsp:txBody>
      <dsp:txXfrm>
        <a:off x="6367168" y="801157"/>
        <a:ext cx="822294" cy="822294"/>
      </dsp:txXfrm>
    </dsp:sp>
    <dsp:sp modelId="{7A78DB30-EB00-4E57-8DF6-8E20523E6EA0}">
      <dsp:nvSpPr>
        <dsp:cNvPr id="0" name=""/>
        <dsp:cNvSpPr/>
      </dsp:nvSpPr>
      <dsp:spPr>
        <a:xfrm>
          <a:off x="7117578" y="2225575"/>
          <a:ext cx="1162900" cy="1162900"/>
        </a:xfrm>
        <a:prstGeom prst="ellipse">
          <a:avLst/>
        </a:prstGeom>
        <a:solidFill>
          <a:srgbClr val="C9EFCB"/>
        </a:solidFill>
        <a:ln w="57150" cap="flat" cmpd="sng" algn="ctr">
          <a:solidFill>
            <a:srgbClr val="07693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7693D"/>
              </a:solidFill>
            </a:rPr>
            <a:t>Green Freight CO2 </a:t>
          </a:r>
          <a:r>
            <a:rPr lang="en-US" sz="1200" b="1" kern="1200" dirty="0">
              <a:solidFill>
                <a:srgbClr val="07693D"/>
              </a:solidFill>
            </a:rPr>
            <a:t>Emission</a:t>
          </a:r>
        </a:p>
      </dsp:txBody>
      <dsp:txXfrm>
        <a:off x="7287881" y="2395878"/>
        <a:ext cx="822294" cy="822294"/>
      </dsp:txXfrm>
    </dsp:sp>
    <dsp:sp modelId="{CF09396A-AC70-462F-B604-FE890AFA5132}">
      <dsp:nvSpPr>
        <dsp:cNvPr id="0" name=""/>
        <dsp:cNvSpPr/>
      </dsp:nvSpPr>
      <dsp:spPr>
        <a:xfrm>
          <a:off x="6797818" y="4039024"/>
          <a:ext cx="1162900" cy="1162900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571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6">
                  <a:lumMod val="25000"/>
                </a:schemeClr>
              </a:solidFill>
            </a:rPr>
            <a:t>Carrier Advisor</a:t>
          </a:r>
        </a:p>
      </dsp:txBody>
      <dsp:txXfrm>
        <a:off x="6968121" y="4209327"/>
        <a:ext cx="822294" cy="822294"/>
      </dsp:txXfrm>
    </dsp:sp>
    <dsp:sp modelId="{BFE20957-F04D-42D4-81DD-A84994B15780}">
      <dsp:nvSpPr>
        <dsp:cNvPr id="0" name=""/>
        <dsp:cNvSpPr/>
      </dsp:nvSpPr>
      <dsp:spPr>
        <a:xfrm>
          <a:off x="5387205" y="5222669"/>
          <a:ext cx="1162900" cy="1162900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571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2060"/>
              </a:solidFill>
            </a:rPr>
            <a:t>Hub </a:t>
          </a:r>
          <a:r>
            <a:rPr lang="en-US" sz="1000" b="1" kern="1200" dirty="0">
              <a:solidFill>
                <a:srgbClr val="002060"/>
              </a:solidFill>
            </a:rPr>
            <a:t>Optimization</a:t>
          </a:r>
        </a:p>
      </dsp:txBody>
      <dsp:txXfrm>
        <a:off x="5557508" y="5392972"/>
        <a:ext cx="822294" cy="822294"/>
      </dsp:txXfrm>
    </dsp:sp>
    <dsp:sp modelId="{F273F32D-9636-4F23-85A2-0803CC6C2041}">
      <dsp:nvSpPr>
        <dsp:cNvPr id="0" name=""/>
        <dsp:cNvSpPr/>
      </dsp:nvSpPr>
      <dsp:spPr>
        <a:xfrm>
          <a:off x="3545780" y="5222669"/>
          <a:ext cx="1162900" cy="1162900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571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2060"/>
              </a:solidFill>
            </a:rPr>
            <a:t>Freight</a:t>
          </a:r>
          <a:r>
            <a:rPr lang="en-US" sz="1200" b="1" kern="1200" dirty="0">
              <a:solidFill>
                <a:srgbClr val="002060"/>
              </a:solidFill>
            </a:rPr>
            <a:t> Cost Index</a:t>
          </a:r>
        </a:p>
      </dsp:txBody>
      <dsp:txXfrm>
        <a:off x="3716083" y="5392972"/>
        <a:ext cx="822294" cy="822294"/>
      </dsp:txXfrm>
    </dsp:sp>
    <dsp:sp modelId="{24BA5B73-C818-4465-8E4D-DC2F7CA9C5CF}">
      <dsp:nvSpPr>
        <dsp:cNvPr id="0" name=""/>
        <dsp:cNvSpPr/>
      </dsp:nvSpPr>
      <dsp:spPr>
        <a:xfrm>
          <a:off x="2135167" y="4039024"/>
          <a:ext cx="1162900" cy="1162900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571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2060"/>
              </a:solidFill>
            </a:rPr>
            <a:t>Load Forecast </a:t>
          </a:r>
          <a:r>
            <a:rPr lang="en-US" sz="1200" b="1" kern="1200" dirty="0">
              <a:solidFill>
                <a:srgbClr val="002060"/>
              </a:solidFill>
            </a:rPr>
            <a:t>On Route</a:t>
          </a:r>
        </a:p>
      </dsp:txBody>
      <dsp:txXfrm>
        <a:off x="2305470" y="4209327"/>
        <a:ext cx="822294" cy="822294"/>
      </dsp:txXfrm>
    </dsp:sp>
    <dsp:sp modelId="{7EA5E49F-F0E8-4D32-89D0-253FDB7A1622}">
      <dsp:nvSpPr>
        <dsp:cNvPr id="0" name=""/>
        <dsp:cNvSpPr/>
      </dsp:nvSpPr>
      <dsp:spPr>
        <a:xfrm>
          <a:off x="1815407" y="2225575"/>
          <a:ext cx="1162900" cy="1162900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571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002060"/>
              </a:solidFill>
            </a:rPr>
            <a:t>Milestone </a:t>
          </a:r>
          <a:r>
            <a:rPr lang="en-US" sz="1000" b="1" kern="1200" dirty="0">
              <a:solidFill>
                <a:srgbClr val="002060"/>
              </a:solidFill>
            </a:rPr>
            <a:t>Intelligence</a:t>
          </a:r>
        </a:p>
      </dsp:txBody>
      <dsp:txXfrm>
        <a:off x="1985710" y="2395878"/>
        <a:ext cx="822294" cy="822294"/>
      </dsp:txXfrm>
    </dsp:sp>
    <dsp:sp modelId="{138C749A-E0CF-419C-B94B-265FF8FCD1BF}">
      <dsp:nvSpPr>
        <dsp:cNvPr id="0" name=""/>
        <dsp:cNvSpPr/>
      </dsp:nvSpPr>
      <dsp:spPr>
        <a:xfrm>
          <a:off x="2736119" y="630854"/>
          <a:ext cx="1162900" cy="1162900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571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002060"/>
              </a:solidFill>
            </a:rPr>
            <a:t>Route </a:t>
          </a:r>
          <a:r>
            <a:rPr lang="en-US" sz="1000" b="1" kern="1200" dirty="0">
              <a:solidFill>
                <a:srgbClr val="002060"/>
              </a:solidFill>
            </a:rPr>
            <a:t>Optimization</a:t>
          </a:r>
        </a:p>
      </dsp:txBody>
      <dsp:txXfrm>
        <a:off x="2906422" y="801157"/>
        <a:ext cx="822294" cy="82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691A08E4-1311-4359-B0A9-6839365D7D7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CC34664-5F55-44E3-80F2-FEF4F7BC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2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8122ADE7-D3FD-4A99-96AE-FA71DD76D3D6}" type="datetimeFigureOut">
              <a:rPr lang="fr-FR" smtClean="0"/>
              <a:t>19/07/2022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FB1B064-FA52-4689-8E27-4A57E8DCD8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3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1B064-FA52-4689-8E27-4A57E8DCD8B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78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1B064-FA52-4689-8E27-4A57E8DCD8B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09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338092D-F043-4BAD-A86A-EAADCE5BD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5642" y="3300290"/>
            <a:ext cx="8357490" cy="2546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400" cap="all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3400" cap="all" baseline="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rgbClr val="051039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1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B76928F-1136-4A9F-903A-3CEDC7DF4D84}"/>
              </a:ext>
            </a:extLst>
          </p:cNvPr>
          <p:cNvCxnSpPr/>
          <p:nvPr userDrawn="1"/>
        </p:nvCxnSpPr>
        <p:spPr>
          <a:xfrm>
            <a:off x="-1" y="2237930"/>
            <a:ext cx="12192001" cy="0"/>
          </a:xfrm>
          <a:prstGeom prst="line">
            <a:avLst/>
          </a:prstGeom>
          <a:ln w="19050">
            <a:solidFill>
              <a:srgbClr val="E524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633DCCE9-20D0-4C86-9B18-249B2A65FB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072" y="851923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1" name="Espace réservé pour une image  18">
            <a:extLst>
              <a:ext uri="{FF2B5EF4-FFF2-40B4-BE49-F238E27FC236}">
                <a16:creationId xmlns:a16="http://schemas.microsoft.com/office/drawing/2014/main" id="{CD0BE052-3C4C-41A0-8BAF-AB33F0DFE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07707" y="850577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2" name="Espace réservé pour une image  18">
            <a:extLst>
              <a:ext uri="{FF2B5EF4-FFF2-40B4-BE49-F238E27FC236}">
                <a16:creationId xmlns:a16="http://schemas.microsoft.com/office/drawing/2014/main" id="{F2CEE392-80A5-49A0-B621-DDCCA55472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162" y="850578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3" name="Espace réservé pour une image  18">
            <a:extLst>
              <a:ext uri="{FF2B5EF4-FFF2-40B4-BE49-F238E27FC236}">
                <a16:creationId xmlns:a16="http://schemas.microsoft.com/office/drawing/2014/main" id="{38B007EF-0E9D-4BFB-A21E-D9663D9CD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4617" y="851923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9" name="Triangle rectangle 9">
            <a:extLst>
              <a:ext uri="{FF2B5EF4-FFF2-40B4-BE49-F238E27FC236}">
                <a16:creationId xmlns:a16="http://schemas.microsoft.com/office/drawing/2014/main" id="{0601DE8D-958C-4FEA-B5F4-0158C867A857}"/>
              </a:ext>
            </a:extLst>
          </p:cNvPr>
          <p:cNvSpPr/>
          <p:nvPr userDrawn="1"/>
        </p:nvSpPr>
        <p:spPr>
          <a:xfrm>
            <a:off x="-1" y="3300290"/>
            <a:ext cx="866838" cy="35892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30" name="Rectangle 29"/>
              <p:cNvSpPr/>
              <p:nvPr userDrawn="1"/>
            </p:nvSpPr>
            <p:spPr bwMode="auto">
              <a:xfrm>
                <a:off x="-2734593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ectangle 30"/>
              <p:cNvSpPr/>
              <p:nvPr userDrawn="1"/>
            </p:nvSpPr>
            <p:spPr bwMode="auto">
              <a:xfrm>
                <a:off x="12216205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ectangle 31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6" name="Line 9"/>
            <p:cNvSpPr>
              <a:spLocks noChangeShapeType="1"/>
            </p:cNvSpPr>
            <p:nvPr userDrawn="1"/>
          </p:nvSpPr>
          <p:spPr bwMode="auto">
            <a:xfrm flipH="1">
              <a:off x="12234177" y="5823620"/>
              <a:ext cx="213411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0" tIns="180000" rIns="180000" bIns="180000" anchor="ctr">
              <a:spAutoFit/>
            </a:bodyPr>
            <a:lstStyle/>
            <a:p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28" name="Line 9"/>
            <p:cNvSpPr>
              <a:spLocks noChangeShapeType="1"/>
            </p:cNvSpPr>
            <p:nvPr userDrawn="1"/>
          </p:nvSpPr>
          <p:spPr bwMode="auto">
            <a:xfrm>
              <a:off x="-2221716" y="5830005"/>
              <a:ext cx="213411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0" tIns="180000" rIns="180000" bIns="180000" anchor="ctr">
              <a:spAutoFit/>
            </a:bodyPr>
            <a:lstStyle/>
            <a:p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2948448" y="-1081430"/>
            <a:ext cx="18088894" cy="8587130"/>
            <a:chOff x="-2948448" y="-1081430"/>
            <a:chExt cx="18088894" cy="8587130"/>
          </a:xfrm>
        </p:grpSpPr>
        <p:sp>
          <p:nvSpPr>
            <p:cNvPr id="40" name="Rectangle 39"/>
            <p:cNvSpPr/>
            <p:nvPr userDrawn="1"/>
          </p:nvSpPr>
          <p:spPr bwMode="auto">
            <a:xfrm>
              <a:off x="12254768" y="-627820"/>
              <a:ext cx="2734592" cy="81335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 bwMode="auto">
            <a:xfrm>
              <a:off x="-2948447" y="-1081430"/>
              <a:ext cx="18088893" cy="9072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 bwMode="auto">
            <a:xfrm>
              <a:off x="-2948448" y="-627820"/>
              <a:ext cx="2924241" cy="81335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52204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05527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D6431BBA-32EF-4932-A62F-BC65EF98EA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" y="1333500"/>
            <a:ext cx="5372100" cy="44958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lang="fr-FR" sz="2700" kern="1200" baseline="0" dirty="0" smtClean="0">
                <a:solidFill>
                  <a:srgbClr val="E100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fr-FR" sz="1400" kern="1200" dirty="0" smtClean="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2700"/>
            </a:lvl3pPr>
            <a:lvl4pPr marL="230400">
              <a:lnSpc>
                <a:spcPct val="100000"/>
              </a:lnSpc>
              <a:spcAft>
                <a:spcPts val="500"/>
              </a:spcAft>
              <a:defRPr/>
            </a:lvl4pPr>
            <a:lvl5pPr marL="534988" indent="-228600">
              <a:lnSpc>
                <a:spcPct val="100000"/>
              </a:lnSpc>
              <a:spcAft>
                <a:spcPts val="5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551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14876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1EC90CA6-55B6-4A98-AE83-3EEDF4B08D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91400" y="1333500"/>
            <a:ext cx="4076700" cy="2095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id="{DC52EA71-D937-4395-BCA2-8B7B1EC95C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91400" y="3613135"/>
            <a:ext cx="4076700" cy="22161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3900" y="1333499"/>
            <a:ext cx="6204934" cy="4477093"/>
          </a:xfrm>
        </p:spPr>
        <p:txBody>
          <a:bodyPr/>
          <a:lstStyle>
            <a:lvl1pPr marL="287550" indent="-285750"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160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with 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2724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256AC661-C807-4783-9BE9-444C7BF8BD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800" y="1339509"/>
            <a:ext cx="5458116" cy="4489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Aft>
                <a:spcPts val="1000"/>
              </a:spcAft>
              <a:buFontTx/>
              <a:buNone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-228600">
              <a:lnSpc>
                <a:spcPct val="100000"/>
              </a:lnSpc>
              <a:spcAft>
                <a:spcPts val="500"/>
              </a:spcAft>
              <a:buClr>
                <a:srgbClr val="051039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30400" indent="-228600">
              <a:lnSpc>
                <a:spcPct val="100000"/>
              </a:lnSpc>
              <a:spcAft>
                <a:spcPts val="500"/>
              </a:spcAft>
              <a:buClr>
                <a:srgbClr val="778097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30400" indent="-228600">
              <a:lnSpc>
                <a:spcPct val="100000"/>
              </a:lnSpc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0400" indent="-228600">
              <a:lnSpc>
                <a:spcPct val="100000"/>
              </a:lnSpc>
              <a:spcAft>
                <a:spcPts val="500"/>
              </a:spcAft>
              <a:buClr>
                <a:srgbClr val="EF7B7B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8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10" name="Rectangle 9"/>
              <p:cNvSpPr/>
              <p:nvPr userDrawn="1"/>
            </p:nvSpPr>
            <p:spPr bwMode="auto">
              <a:xfrm>
                <a:off x="-2734593" y="-154172"/>
                <a:ext cx="2734592" cy="5983472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Rectangle 10"/>
              <p:cNvSpPr/>
              <p:nvPr userDrawn="1"/>
            </p:nvSpPr>
            <p:spPr bwMode="auto">
              <a:xfrm>
                <a:off x="12216205" y="-268472"/>
                <a:ext cx="2734592" cy="6097772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504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rectangle 9">
            <a:extLst>
              <a:ext uri="{FF2B5EF4-FFF2-40B4-BE49-F238E27FC236}">
                <a16:creationId xmlns:a16="http://schemas.microsoft.com/office/drawing/2014/main" id="{0601DE8D-958C-4FEA-B5F4-0158C867A857}"/>
              </a:ext>
            </a:extLst>
          </p:cNvPr>
          <p:cNvSpPr/>
          <p:nvPr userDrawn="1"/>
        </p:nvSpPr>
        <p:spPr>
          <a:xfrm>
            <a:off x="0" y="5829300"/>
            <a:ext cx="266043" cy="1028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24731516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7115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CEVA Machine Learning Capability Presentation – April 2020</a:t>
            </a:r>
          </a:p>
        </p:txBody>
      </p:sp>
    </p:spTree>
    <p:extLst>
      <p:ext uri="{BB962C8B-B14F-4D97-AF65-F5344CB8AC3E}">
        <p14:creationId xmlns:p14="http://schemas.microsoft.com/office/powerpoint/2010/main" val="154842214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338092D-F043-4BAD-A86A-EAADCE5BD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5642" y="3300290"/>
            <a:ext cx="8357490" cy="2546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400" cap="all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3400" cap="all" baseline="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rgbClr val="051039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1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B76928F-1136-4A9F-903A-3CEDC7DF4D84}"/>
              </a:ext>
            </a:extLst>
          </p:cNvPr>
          <p:cNvCxnSpPr/>
          <p:nvPr userDrawn="1"/>
        </p:nvCxnSpPr>
        <p:spPr>
          <a:xfrm>
            <a:off x="-1" y="2237930"/>
            <a:ext cx="12192001" cy="0"/>
          </a:xfrm>
          <a:prstGeom prst="line">
            <a:avLst/>
          </a:prstGeom>
          <a:ln w="19050">
            <a:solidFill>
              <a:srgbClr val="E524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633DCCE9-20D0-4C86-9B18-249B2A65FB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072" y="851923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1" name="Espace réservé pour une image  18">
            <a:extLst>
              <a:ext uri="{FF2B5EF4-FFF2-40B4-BE49-F238E27FC236}">
                <a16:creationId xmlns:a16="http://schemas.microsoft.com/office/drawing/2014/main" id="{CD0BE052-3C4C-41A0-8BAF-AB33F0DFE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07707" y="850577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2" name="Espace réservé pour une image  18">
            <a:extLst>
              <a:ext uri="{FF2B5EF4-FFF2-40B4-BE49-F238E27FC236}">
                <a16:creationId xmlns:a16="http://schemas.microsoft.com/office/drawing/2014/main" id="{F2CEE392-80A5-49A0-B621-DDCCA55472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162" y="850578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3" name="Espace réservé pour une image  18">
            <a:extLst>
              <a:ext uri="{FF2B5EF4-FFF2-40B4-BE49-F238E27FC236}">
                <a16:creationId xmlns:a16="http://schemas.microsoft.com/office/drawing/2014/main" id="{38B007EF-0E9D-4BFB-A21E-D9663D9CD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4617" y="851923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9" name="Triangle rectangle 9">
            <a:extLst>
              <a:ext uri="{FF2B5EF4-FFF2-40B4-BE49-F238E27FC236}">
                <a16:creationId xmlns:a16="http://schemas.microsoft.com/office/drawing/2014/main" id="{0601DE8D-958C-4FEA-B5F4-0158C867A857}"/>
              </a:ext>
            </a:extLst>
          </p:cNvPr>
          <p:cNvSpPr/>
          <p:nvPr userDrawn="1"/>
        </p:nvSpPr>
        <p:spPr>
          <a:xfrm>
            <a:off x="-1" y="3300290"/>
            <a:ext cx="866838" cy="35892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30" name="Rectangle 29"/>
              <p:cNvSpPr/>
              <p:nvPr userDrawn="1"/>
            </p:nvSpPr>
            <p:spPr bwMode="auto">
              <a:xfrm>
                <a:off x="-2734593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ectangle 30"/>
              <p:cNvSpPr/>
              <p:nvPr userDrawn="1"/>
            </p:nvSpPr>
            <p:spPr bwMode="auto">
              <a:xfrm>
                <a:off x="12216205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ectangle 31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6" name="Line 9"/>
            <p:cNvSpPr>
              <a:spLocks noChangeShapeType="1"/>
            </p:cNvSpPr>
            <p:nvPr userDrawn="1"/>
          </p:nvSpPr>
          <p:spPr bwMode="auto">
            <a:xfrm flipH="1">
              <a:off x="12234177" y="5823620"/>
              <a:ext cx="213411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0" tIns="180000" rIns="180000" bIns="180000" anchor="ctr">
              <a:spAutoFit/>
            </a:bodyPr>
            <a:lstStyle/>
            <a:p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28" name="Line 9"/>
            <p:cNvSpPr>
              <a:spLocks noChangeShapeType="1"/>
            </p:cNvSpPr>
            <p:nvPr userDrawn="1"/>
          </p:nvSpPr>
          <p:spPr bwMode="auto">
            <a:xfrm>
              <a:off x="-2221716" y="5830005"/>
              <a:ext cx="213411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0" tIns="180000" rIns="180000" bIns="180000" anchor="ctr">
              <a:spAutoFit/>
            </a:bodyPr>
            <a:lstStyle/>
            <a:p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2948448" y="-1081430"/>
            <a:ext cx="18088894" cy="8587130"/>
            <a:chOff x="-2948448" y="-1081430"/>
            <a:chExt cx="18088894" cy="8587130"/>
          </a:xfrm>
        </p:grpSpPr>
        <p:sp>
          <p:nvSpPr>
            <p:cNvPr id="40" name="Rectangle 39"/>
            <p:cNvSpPr/>
            <p:nvPr userDrawn="1"/>
          </p:nvSpPr>
          <p:spPr bwMode="auto">
            <a:xfrm>
              <a:off x="12254768" y="-627820"/>
              <a:ext cx="2734592" cy="81335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 bwMode="auto">
            <a:xfrm>
              <a:off x="-2948447" y="-1081430"/>
              <a:ext cx="18088893" cy="9072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 bwMode="auto">
            <a:xfrm>
              <a:off x="-2948448" y="-627820"/>
              <a:ext cx="2924241" cy="81335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6805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10" name="Rectangle 9"/>
              <p:cNvSpPr/>
              <p:nvPr userDrawn="1"/>
            </p:nvSpPr>
            <p:spPr bwMode="auto">
              <a:xfrm>
                <a:off x="-2734593" y="-154172"/>
                <a:ext cx="2734592" cy="5983472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Rectangle 10"/>
              <p:cNvSpPr/>
              <p:nvPr userDrawn="1"/>
            </p:nvSpPr>
            <p:spPr bwMode="auto">
              <a:xfrm>
                <a:off x="12216205" y="-268472"/>
                <a:ext cx="2734592" cy="6097772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30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7696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August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88266ED-5171-485D-BF71-455455A971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75481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A156FECC-2C03-4DF2-8CB3-34D3A1F5A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0629B404-1031-4BC8-B29E-77232E72A83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5C995BC-027C-4DD4-A6EE-DBAE079927A7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424998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3321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293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3467100" y="3429000"/>
            <a:ext cx="6629400" cy="11430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467100" y="4572000"/>
            <a:ext cx="6629400" cy="1143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24" name="Rectangle 23"/>
              <p:cNvSpPr/>
              <p:nvPr userDrawn="1"/>
            </p:nvSpPr>
            <p:spPr bwMode="auto">
              <a:xfrm>
                <a:off x="-2734593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25" name="Rectangle 24"/>
              <p:cNvSpPr/>
              <p:nvPr userDrawn="1"/>
            </p:nvSpPr>
            <p:spPr bwMode="auto">
              <a:xfrm>
                <a:off x="12216205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6004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02415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0522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505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2FE4E6A-473D-4CDA-B081-F316E386C9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2459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1AD825E-2DA1-4B13-ABAD-93D58C4340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57564F35-DA43-4FD1-930B-5C8EB0582CD8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B296AB56-DE12-45D7-A367-54B4CFAA4EFC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274469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04700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35681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79759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6982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7633-A1D4-427A-A599-3BDC8DE7108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61A0-4A6F-4539-94F8-855DD676A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1754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06882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C3F7FE-A6AA-4998-A544-3C5759B2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FD02F6D-980A-4B9A-8947-DDA760F1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5778C19-6BA6-4D40-B1E9-97922D28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2D9113-30EF-4A87-A7FB-19A3FDFD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863302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633DCCE9-20D0-4C86-9B18-249B2A65FB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58292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338092D-F043-4BAD-A86A-EAADCE5BD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5642" y="3775934"/>
            <a:ext cx="8460358" cy="2053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400" cap="all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3400" cap="all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accent2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-2734593" y="-154172"/>
                <a:ext cx="2734592" cy="5983472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12216205" y="-268472"/>
                <a:ext cx="2734592" cy="6097772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0297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338092D-F043-4BAD-A86A-EAADCE5BD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5642" y="3300290"/>
            <a:ext cx="8357490" cy="25467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400" cap="all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3400" cap="all" baseline="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rgbClr val="051039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1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B76928F-1136-4A9F-903A-3CEDC7DF4D84}"/>
              </a:ext>
            </a:extLst>
          </p:cNvPr>
          <p:cNvCxnSpPr/>
          <p:nvPr userDrawn="1"/>
        </p:nvCxnSpPr>
        <p:spPr>
          <a:xfrm>
            <a:off x="-1" y="2237930"/>
            <a:ext cx="12192001" cy="0"/>
          </a:xfrm>
          <a:prstGeom prst="line">
            <a:avLst/>
          </a:prstGeom>
          <a:ln w="19050">
            <a:solidFill>
              <a:srgbClr val="E524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633DCCE9-20D0-4C86-9B18-249B2A65FB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072" y="851923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1" name="Espace réservé pour une image  18">
            <a:extLst>
              <a:ext uri="{FF2B5EF4-FFF2-40B4-BE49-F238E27FC236}">
                <a16:creationId xmlns:a16="http://schemas.microsoft.com/office/drawing/2014/main" id="{CD0BE052-3C4C-41A0-8BAF-AB33F0DFE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07707" y="850577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2" name="Espace réservé pour une image  18">
            <a:extLst>
              <a:ext uri="{FF2B5EF4-FFF2-40B4-BE49-F238E27FC236}">
                <a16:creationId xmlns:a16="http://schemas.microsoft.com/office/drawing/2014/main" id="{F2CEE392-80A5-49A0-B621-DDCCA55472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6162" y="850578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23" name="Espace réservé pour une image  18">
            <a:extLst>
              <a:ext uri="{FF2B5EF4-FFF2-40B4-BE49-F238E27FC236}">
                <a16:creationId xmlns:a16="http://schemas.microsoft.com/office/drawing/2014/main" id="{38B007EF-0E9D-4BFB-A21E-D9663D9CD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4617" y="851923"/>
            <a:ext cx="2765425" cy="1571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9" name="Triangle rectangle 9">
            <a:extLst>
              <a:ext uri="{FF2B5EF4-FFF2-40B4-BE49-F238E27FC236}">
                <a16:creationId xmlns:a16="http://schemas.microsoft.com/office/drawing/2014/main" id="{0601DE8D-958C-4FEA-B5F4-0158C867A857}"/>
              </a:ext>
            </a:extLst>
          </p:cNvPr>
          <p:cNvSpPr/>
          <p:nvPr userDrawn="1"/>
        </p:nvSpPr>
        <p:spPr>
          <a:xfrm>
            <a:off x="-1" y="3300290"/>
            <a:ext cx="866838" cy="3589245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2734593" y="-907220"/>
            <a:ext cx="17685390" cy="6800786"/>
            <a:chOff x="-2734593" y="-907220"/>
            <a:chExt cx="17685390" cy="6800786"/>
          </a:xfrm>
        </p:grpSpPr>
        <p:grpSp>
          <p:nvGrpSpPr>
            <p:cNvPr id="25" name="Group 24"/>
            <p:cNvGrpSpPr/>
            <p:nvPr userDrawn="1"/>
          </p:nvGrpSpPr>
          <p:grpSpPr>
            <a:xfrm>
              <a:off x="-2734593" y="-907220"/>
              <a:ext cx="17685390" cy="6736520"/>
              <a:chOff x="-2734593" y="-907220"/>
              <a:chExt cx="17685390" cy="6736520"/>
            </a:xfrm>
          </p:grpSpPr>
          <p:sp>
            <p:nvSpPr>
              <p:cNvPr id="30" name="Rectangle 29"/>
              <p:cNvSpPr/>
              <p:nvPr userDrawn="1"/>
            </p:nvSpPr>
            <p:spPr bwMode="auto">
              <a:xfrm>
                <a:off x="-2734593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Rectangle 30"/>
              <p:cNvSpPr/>
              <p:nvPr userDrawn="1"/>
            </p:nvSpPr>
            <p:spPr bwMode="auto">
              <a:xfrm>
                <a:off x="12216205" y="-907220"/>
                <a:ext cx="2734592" cy="67365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Rectangle 31"/>
              <p:cNvSpPr/>
              <p:nvPr userDrawn="1"/>
            </p:nvSpPr>
            <p:spPr bwMode="auto">
              <a:xfrm>
                <a:off x="-24205" y="-907220"/>
                <a:ext cx="12336707" cy="907220"/>
              </a:xfrm>
              <a:prstGeom prst="rect">
                <a:avLst/>
              </a:prstGeom>
              <a:solidFill>
                <a:srgbClr val="E6E6E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6" name="Line 9"/>
            <p:cNvSpPr>
              <a:spLocks noChangeShapeType="1"/>
            </p:cNvSpPr>
            <p:nvPr userDrawn="1"/>
          </p:nvSpPr>
          <p:spPr bwMode="auto">
            <a:xfrm flipH="1">
              <a:off x="12234177" y="5823620"/>
              <a:ext cx="213411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0" tIns="180000" rIns="180000" bIns="180000" anchor="ctr">
              <a:spAutoFit/>
            </a:bodyPr>
            <a:lstStyle/>
            <a:p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 userDrawn="1"/>
          </p:nvSpPr>
          <p:spPr bwMode="auto">
            <a:xfrm>
              <a:off x="14457232" y="5708900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  <p:sp>
          <p:nvSpPr>
            <p:cNvPr id="28" name="Line 9"/>
            <p:cNvSpPr>
              <a:spLocks noChangeShapeType="1"/>
            </p:cNvSpPr>
            <p:nvPr userDrawn="1"/>
          </p:nvSpPr>
          <p:spPr bwMode="auto">
            <a:xfrm>
              <a:off x="-2221716" y="5830005"/>
              <a:ext cx="213411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0" tIns="180000" rIns="180000" bIns="180000" anchor="ctr">
              <a:spAutoFit/>
            </a:bodyPr>
            <a:lstStyle/>
            <a:p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 userDrawn="1"/>
          </p:nvSpPr>
          <p:spPr bwMode="auto">
            <a:xfrm>
              <a:off x="-2594142" y="5673997"/>
              <a:ext cx="37242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nl-NL" sz="1200" dirty="0">
                  <a:solidFill>
                    <a:schemeClr val="accent1"/>
                  </a:solidFill>
                </a:rPr>
                <a:t>2.63</a:t>
              </a: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2948448" y="-1081430"/>
            <a:ext cx="18088894" cy="8587130"/>
            <a:chOff x="-2948448" y="-1081430"/>
            <a:chExt cx="18088894" cy="8587130"/>
          </a:xfrm>
        </p:grpSpPr>
        <p:sp>
          <p:nvSpPr>
            <p:cNvPr id="40" name="Rectangle 39"/>
            <p:cNvSpPr/>
            <p:nvPr userDrawn="1"/>
          </p:nvSpPr>
          <p:spPr bwMode="auto">
            <a:xfrm>
              <a:off x="12254768" y="-627820"/>
              <a:ext cx="2734592" cy="81335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 bwMode="auto">
            <a:xfrm>
              <a:off x="-2948447" y="-1081430"/>
              <a:ext cx="18088893" cy="9072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 bwMode="auto">
            <a:xfrm>
              <a:off x="-2948448" y="-627820"/>
              <a:ext cx="2924241" cy="8133520"/>
            </a:xfrm>
            <a:prstGeom prst="rect">
              <a:avLst/>
            </a:prstGeom>
            <a:solidFill>
              <a:srgbClr val="E6E6E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90652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47952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CEVA Machine Learning Capability Presentation – April 2020</a:t>
            </a:r>
          </a:p>
        </p:txBody>
      </p:sp>
    </p:spTree>
    <p:extLst>
      <p:ext uri="{BB962C8B-B14F-4D97-AF65-F5344CB8AC3E}">
        <p14:creationId xmlns:p14="http://schemas.microsoft.com/office/powerpoint/2010/main" val="13679852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2459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6772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75481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95400"/>
            <a:ext cx="10744200" cy="4533900"/>
          </a:xfrm>
        </p:spPr>
        <p:txBody>
          <a:bodyPr/>
          <a:lstStyle>
            <a:lvl1pPr marL="287550" indent="-285750"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CEVA Machine Learning Capability Presentation – August 2021</a:t>
            </a:r>
          </a:p>
        </p:txBody>
      </p:sp>
    </p:spTree>
    <p:extLst>
      <p:ext uri="{BB962C8B-B14F-4D97-AF65-F5344CB8AC3E}">
        <p14:creationId xmlns:p14="http://schemas.microsoft.com/office/powerpoint/2010/main" val="158630717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92543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333500"/>
            <a:ext cx="5270500" cy="4495800"/>
          </a:xfrm>
        </p:spPr>
        <p:txBody>
          <a:bodyPr/>
          <a:lstStyle>
            <a:lvl1pPr marL="287550" indent="-285750"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197600" y="1333500"/>
            <a:ext cx="5270500" cy="4495800"/>
          </a:xfrm>
        </p:spPr>
        <p:txBody>
          <a:bodyPr/>
          <a:lstStyle>
            <a:lvl1pPr marL="287550" indent="-285750"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6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58235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33500"/>
            <a:ext cx="5270500" cy="6136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2171700"/>
            <a:ext cx="5270500" cy="3657600"/>
          </a:xfrm>
        </p:spPr>
        <p:txBody>
          <a:bodyPr/>
          <a:lstStyle>
            <a:lvl1pPr marL="287550" indent="-285750"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/>
          </p:nvPr>
        </p:nvSpPr>
        <p:spPr>
          <a:xfrm>
            <a:off x="6197600" y="1333500"/>
            <a:ext cx="5270500" cy="6136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6197600" y="2171700"/>
            <a:ext cx="5270500" cy="3657600"/>
          </a:xfrm>
        </p:spPr>
        <p:txBody>
          <a:bodyPr/>
          <a:lstStyle>
            <a:lvl1pPr marL="287550" indent="-285750"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1187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62303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think-cell Slide" r:id="rId5" imgW="336" imgH="336" progId="TCLayout.ActiveDocument.1">
                  <p:embed/>
                </p:oleObj>
              </mc:Choice>
              <mc:Fallback>
                <p:oleObj name="think-cell Slide" r:id="rId5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6BD240-FBBC-4284-8231-8A0771747D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3900" y="1333499"/>
            <a:ext cx="5372099" cy="449580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Aft>
                <a:spcPts val="1000"/>
              </a:spcAft>
              <a:buFontTx/>
              <a:buNone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400" indent="-228600">
              <a:lnSpc>
                <a:spcPct val="100000"/>
              </a:lnSpc>
              <a:spcAft>
                <a:spcPts val="500"/>
              </a:spcAft>
              <a:buClr>
                <a:srgbClr val="051039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30400" indent="-228600">
              <a:lnSpc>
                <a:spcPct val="100000"/>
              </a:lnSpc>
              <a:spcAft>
                <a:spcPts val="500"/>
              </a:spcAft>
              <a:buClr>
                <a:srgbClr val="778097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30400" indent="-228600">
              <a:lnSpc>
                <a:spcPct val="100000"/>
              </a:lnSpc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0400" indent="-228600">
              <a:lnSpc>
                <a:spcPct val="100000"/>
              </a:lnSpc>
              <a:spcAft>
                <a:spcPts val="500"/>
              </a:spcAft>
              <a:buClr>
                <a:srgbClr val="EF7B7B"/>
              </a:buClr>
              <a:buFont typeface="Symbol" panose="05050102010706020507" pitchFamily="18" charset="2"/>
              <a:buChar char=""/>
              <a:defRPr sz="14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0C666461-6F57-4597-8C6C-4859A651F3B8}"/>
              </a:ext>
            </a:extLst>
          </p:cNvPr>
          <p:cNvSpPr txBox="1">
            <a:spLocks/>
          </p:cNvSpPr>
          <p:nvPr userDrawn="1"/>
        </p:nvSpPr>
        <p:spPr>
          <a:xfrm>
            <a:off x="5822622" y="6281667"/>
            <a:ext cx="546755" cy="33493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000"/>
              </a:lnSpc>
              <a:defRPr sz="7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185407A-5DA0-4EC0-A51A-5119A185BD71}" type="slidenum">
              <a:rPr lang="fr-FR" sz="900" smtClean="0"/>
              <a:pPr algn="ctr"/>
              <a:t>‹#›</a:t>
            </a:fld>
            <a:endParaRPr lang="fr-FR" sz="900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7242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ags" Target="../tags/tag27.xml"/><Relationship Id="rId2" Type="http://schemas.openxmlformats.org/officeDocument/2006/relationships/slideLayout" Target="../slideLayouts/slideLayout19.xml"/><Relationship Id="rId16" Type="http://schemas.openxmlformats.org/officeDocument/2006/relationships/tags" Target="../tags/tag2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vmlDrawing" Target="../drawings/vmlDrawing13.v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6153785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think-cell Slide" r:id="rId22" imgW="336" imgH="336" progId="TCLayout.ActiveDocument.1">
                  <p:embed/>
                </p:oleObj>
              </mc:Choice>
              <mc:Fallback>
                <p:oleObj name="think-cell Slide" r:id="rId22" imgW="336" imgH="33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1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23900" y="228600"/>
            <a:ext cx="10744200" cy="85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723900" y="1295400"/>
            <a:ext cx="107442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0400" lvl="1" indent="-2286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>
                <a:srgbClr val="051039"/>
              </a:buClr>
              <a:buFont typeface="Symbol" panose="05050102010706020507" pitchFamily="18" charset="2"/>
              <a:buChar char=""/>
            </a:pPr>
            <a:r>
              <a:rPr lang="en-US" altLang="nl-NL" dirty="0"/>
              <a:t>Click to edit Master text styles</a:t>
            </a:r>
          </a:p>
          <a:p>
            <a:pPr lvl="1"/>
            <a:r>
              <a:rPr lang="en-US" altLang="nl-NL" dirty="0"/>
              <a:t>Second level</a:t>
            </a:r>
          </a:p>
          <a:p>
            <a:pPr lvl="2"/>
            <a:r>
              <a:rPr lang="en-US" altLang="nl-NL" dirty="0"/>
              <a:t>Third level</a:t>
            </a:r>
          </a:p>
          <a:p>
            <a:pPr lvl="3"/>
            <a:r>
              <a:rPr lang="en-US" altLang="nl-NL" dirty="0"/>
              <a:t>Fourth level</a:t>
            </a:r>
          </a:p>
          <a:p>
            <a:pPr lvl="4"/>
            <a:r>
              <a:rPr lang="en-US" altLang="nl-NL" dirty="0"/>
              <a:t>Fifth level</a:t>
            </a:r>
          </a:p>
        </p:txBody>
      </p:sp>
      <p:pic>
        <p:nvPicPr>
          <p:cNvPr id="9" name="Image 11">
            <a:extLst>
              <a:ext uri="{FF2B5EF4-FFF2-40B4-BE49-F238E27FC236}">
                <a16:creationId xmlns:a16="http://schemas.microsoft.com/office/drawing/2014/main" id="{E4C53B06-4054-41E1-A243-6C2C2B6BD74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271" y="5976303"/>
            <a:ext cx="1818000" cy="879533"/>
          </a:xfrm>
          <a:prstGeom prst="rect">
            <a:avLst/>
          </a:prstGeom>
        </p:spPr>
      </p:pic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684E69B9-062D-4687-9C6C-9566E22A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67" y="6251475"/>
            <a:ext cx="3576793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1000"/>
              </a:lnSpc>
              <a:defRPr sz="900">
                <a:solidFill>
                  <a:srgbClr val="05103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CEVA Machine Learning Capability Presentation – April 2020</a:t>
            </a:r>
          </a:p>
        </p:txBody>
      </p:sp>
      <p:sp>
        <p:nvSpPr>
          <p:cNvPr id="12" name="Triangle rectangle 9">
            <a:extLst>
              <a:ext uri="{FF2B5EF4-FFF2-40B4-BE49-F238E27FC236}">
                <a16:creationId xmlns:a16="http://schemas.microsoft.com/office/drawing/2014/main" id="{0601DE8D-958C-4FEA-B5F4-0158C867A857}"/>
              </a:ext>
            </a:extLst>
          </p:cNvPr>
          <p:cNvSpPr/>
          <p:nvPr userDrawn="1"/>
        </p:nvSpPr>
        <p:spPr>
          <a:xfrm>
            <a:off x="0" y="5829300"/>
            <a:ext cx="266043" cy="1028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65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8" r:id="rId2"/>
    <p:sldLayoutId id="2147483682" r:id="rId3"/>
    <p:sldLayoutId id="2147483687" r:id="rId4"/>
    <p:sldLayoutId id="2147483673" r:id="rId5"/>
    <p:sldLayoutId id="2147483669" r:id="rId6"/>
    <p:sldLayoutId id="2147483671" r:id="rId7"/>
    <p:sldLayoutId id="2147483672" r:id="rId8"/>
    <p:sldLayoutId id="2147483684" r:id="rId9"/>
    <p:sldLayoutId id="2147483683" r:id="rId10"/>
    <p:sldLayoutId id="2147483685" r:id="rId11"/>
    <p:sldLayoutId id="2147483688" r:id="rId12"/>
    <p:sldLayoutId id="2147483681" r:id="rId13"/>
    <p:sldLayoutId id="2147483686" r:id="rId14"/>
    <p:sldLayoutId id="2147483701" r:id="rId15"/>
    <p:sldLayoutId id="2147483702" r:id="rId16"/>
    <p:sldLayoutId id="2147483703" r:id="rId17"/>
  </p:sldLayoutIdLst>
  <p:transition spd="med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anose="020F0502020204030204" pitchFamily="34" charset="0"/>
        </a:defRPr>
      </a:lvl9pPr>
    </p:titleStyle>
    <p:bodyStyle>
      <a:lvl1pPr marL="287550" indent="-285750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accent3"/>
        </a:buClr>
        <a:buSzPct val="120000"/>
        <a:buFont typeface="Wingdings" panose="05000000000000000000" pitchFamily="2" charset="2"/>
        <a:buChar char="§"/>
        <a:defRPr lang="en-US" altLang="nl-NL" sz="1400" kern="1200" dirty="0" smtClean="0">
          <a:solidFill>
            <a:srgbClr val="05103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accent2"/>
        </a:buClr>
        <a:buChar char="o"/>
        <a:defRPr sz="14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rgbClr val="FF3C3C"/>
        </a:buClr>
        <a:buFont typeface="Arial" panose="020B0604020202020204" pitchFamily="34" charset="0"/>
        <a:buChar char="-"/>
        <a:defRPr sz="14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-"/>
        <a:defRPr sz="14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512" userDrawn="1">
          <p15:clr>
            <a:srgbClr val="9FCC3B"/>
          </p15:clr>
        </p15:guide>
        <p15:guide id="4" pos="168" userDrawn="1">
          <p15:clr>
            <a:srgbClr val="9FCC3B"/>
          </p15:clr>
        </p15:guide>
        <p15:guide id="5" orient="horz" pos="144" userDrawn="1">
          <p15:clr>
            <a:srgbClr val="9FCC3B"/>
          </p15:clr>
        </p15:guide>
        <p15:guide id="6" orient="horz" pos="3672" userDrawn="1">
          <p15:clr>
            <a:srgbClr val="547EBF"/>
          </p15:clr>
        </p15:guide>
        <p15:guide id="7" pos="456" userDrawn="1">
          <p15:clr>
            <a:srgbClr val="547EBF"/>
          </p15:clr>
        </p15:guide>
        <p15:guide id="8" orient="horz" pos="816" userDrawn="1">
          <p15:clr>
            <a:srgbClr val="547EBF"/>
          </p15:clr>
        </p15:guide>
        <p15:guide id="9" orient="horz" pos="672" userDrawn="1">
          <p15:clr>
            <a:srgbClr val="547EBF"/>
          </p15:clr>
        </p15:guide>
        <p15:guide id="10" pos="7224" userDrawn="1">
          <p15:clr>
            <a:srgbClr val="547EBF"/>
          </p15:clr>
        </p15:guide>
        <p15:guide id="11" pos="3840" userDrawn="1">
          <p15:clr>
            <a:srgbClr val="F26B43"/>
          </p15:clr>
        </p15:guide>
        <p15:guide id="12" orient="horz" pos="4152" userDrawn="1">
          <p15:clr>
            <a:srgbClr val="9FCC3B"/>
          </p15:clr>
        </p15:guide>
        <p15:guide id="13" pos="6696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FCE72C4-B887-48C3-84BA-3563D97F9D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6153785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think-cell Slide" r:id="rId18" imgW="336" imgH="336" progId="TCLayout.ActiveDocument.1">
                  <p:embed/>
                </p:oleObj>
              </mc:Choice>
              <mc:Fallback>
                <p:oleObj name="think-cell Slide" r:id="rId18" imgW="336" imgH="33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59FBC69-FE08-4247-878D-43795DC10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D9E5662-CA21-40D0-850B-064B50E5ABBA}"/>
              </a:ext>
            </a:extLst>
          </p:cNvPr>
          <p:cNvSpPr/>
          <p:nvPr userDrawn="1">
            <p:custDataLst>
              <p:tags r:id="rId1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Image 11">
            <a:extLst>
              <a:ext uri="{FF2B5EF4-FFF2-40B4-BE49-F238E27FC236}">
                <a16:creationId xmlns:a16="http://schemas.microsoft.com/office/drawing/2014/main" id="{679FBFAD-6072-45D2-A65C-80658B910E0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271" y="5976303"/>
            <a:ext cx="1818000" cy="879533"/>
          </a:xfrm>
          <a:prstGeom prst="rect">
            <a:avLst/>
          </a:prstGeom>
        </p:spPr>
      </p:pic>
      <p:sp>
        <p:nvSpPr>
          <p:cNvPr id="10" name="Triangle rectangle 9">
            <a:extLst>
              <a:ext uri="{FF2B5EF4-FFF2-40B4-BE49-F238E27FC236}">
                <a16:creationId xmlns:a16="http://schemas.microsoft.com/office/drawing/2014/main" id="{00F09269-D9D7-4B7E-89C8-92D46FEAAA47}"/>
              </a:ext>
            </a:extLst>
          </p:cNvPr>
          <p:cNvSpPr/>
          <p:nvPr userDrawn="1"/>
        </p:nvSpPr>
        <p:spPr>
          <a:xfrm>
            <a:off x="0" y="5829300"/>
            <a:ext cx="266043" cy="10287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12" userDrawn="1">
          <p15:clr>
            <a:srgbClr val="9FCC3B"/>
          </p15:clr>
        </p15:guide>
        <p15:guide id="2" pos="168" userDrawn="1">
          <p15:clr>
            <a:srgbClr val="9FCC3B"/>
          </p15:clr>
        </p15:guide>
        <p15:guide id="3" orient="horz" pos="144" userDrawn="1">
          <p15:clr>
            <a:srgbClr val="9FCC3B"/>
          </p15:clr>
        </p15:guide>
        <p15:guide id="4" orient="horz" pos="3672" userDrawn="1">
          <p15:clr>
            <a:srgbClr val="547EBF"/>
          </p15:clr>
        </p15:guide>
        <p15:guide id="5" pos="456" userDrawn="1">
          <p15:clr>
            <a:srgbClr val="547EBF"/>
          </p15:clr>
        </p15:guide>
        <p15:guide id="6" orient="horz" pos="816" userDrawn="1">
          <p15:clr>
            <a:srgbClr val="547EBF"/>
          </p15:clr>
        </p15:guide>
        <p15:guide id="7" orient="horz" pos="672" userDrawn="1">
          <p15:clr>
            <a:srgbClr val="547EBF"/>
          </p15:clr>
        </p15:guide>
        <p15:guide id="8" pos="7224" userDrawn="1">
          <p15:clr>
            <a:srgbClr val="547EBF"/>
          </p15:clr>
        </p15:guide>
        <p15:guide id="9" pos="3840" userDrawn="1">
          <p15:clr>
            <a:srgbClr val="F26B43"/>
          </p15:clr>
        </p15:guide>
        <p15:guide id="10" orient="horz" pos="4152" userDrawn="1">
          <p15:clr>
            <a:srgbClr val="9FCC3B"/>
          </p15:clr>
        </p15:guide>
        <p15:guide id="11" pos="6696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20.png"/><Relationship Id="rId3" Type="http://schemas.openxmlformats.org/officeDocument/2006/relationships/image" Target="../media/image36.png"/><Relationship Id="rId21" Type="http://schemas.openxmlformats.org/officeDocument/2006/relationships/image" Target="../media/image47.png"/><Relationship Id="rId7" Type="http://schemas.openxmlformats.org/officeDocument/2006/relationships/image" Target="../media/image16.png"/><Relationship Id="rId12" Type="http://schemas.openxmlformats.org/officeDocument/2006/relationships/image" Target="../media/image43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22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2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F4CCB-14D6-4EF3-9B6E-549D2B3F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28" y="6492875"/>
            <a:ext cx="4598846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40B83A"/>
                </a:solidFill>
              </a:rPr>
              <a:t>CEVA Machine Learning Capability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EF038-1F5F-41B2-8B8E-7A5E6EEB0BC5}"/>
              </a:ext>
            </a:extLst>
          </p:cNvPr>
          <p:cNvSpPr txBox="1"/>
          <p:nvPr/>
        </p:nvSpPr>
        <p:spPr>
          <a:xfrm>
            <a:off x="4255669" y="1662040"/>
            <a:ext cx="3261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7693D"/>
                </a:solidFill>
              </a:rPr>
              <a:t>Now</a:t>
            </a:r>
          </a:p>
          <a:p>
            <a:pPr algn="ctr"/>
            <a:r>
              <a:rPr lang="en-US" sz="3600" b="1" dirty="0">
                <a:solidFill>
                  <a:srgbClr val="07693D"/>
                </a:solidFill>
              </a:rPr>
              <a:t>Knows</a:t>
            </a:r>
          </a:p>
          <a:p>
            <a:pPr algn="ctr"/>
            <a:r>
              <a:rPr lang="en-US" sz="6000" b="1" dirty="0">
                <a:solidFill>
                  <a:srgbClr val="07693D"/>
                </a:solidFill>
              </a:rPr>
              <a:t>Green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45B95B-AC80-4C3B-B6F6-6A36E455ECDA}"/>
              </a:ext>
            </a:extLst>
          </p:cNvPr>
          <p:cNvGrpSpPr/>
          <p:nvPr/>
        </p:nvGrpSpPr>
        <p:grpSpPr>
          <a:xfrm>
            <a:off x="1684804" y="3181560"/>
            <a:ext cx="2198482" cy="2073708"/>
            <a:chOff x="2757827" y="3807684"/>
            <a:chExt cx="1661285" cy="16612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619635-3D5F-4DF3-9B55-1A2FACFD8FBD}"/>
                </a:ext>
              </a:extLst>
            </p:cNvPr>
            <p:cNvGrpSpPr/>
            <p:nvPr/>
          </p:nvGrpSpPr>
          <p:grpSpPr>
            <a:xfrm>
              <a:off x="2757827" y="3807684"/>
              <a:ext cx="1661285" cy="1661285"/>
              <a:chOff x="4217300" y="2446155"/>
              <a:chExt cx="1661285" cy="166128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8EEBE6-D1CC-480B-88F9-7790BF0AFC05}"/>
                  </a:ext>
                </a:extLst>
              </p:cNvPr>
              <p:cNvSpPr/>
              <p:nvPr/>
            </p:nvSpPr>
            <p:spPr>
              <a:xfrm>
                <a:off x="4217300" y="2446155"/>
                <a:ext cx="1661285" cy="1661285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rgbClr val="00206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DC4AC053-F10E-463A-96E2-301F32BD352C}"/>
                  </a:ext>
                </a:extLst>
              </p:cNvPr>
              <p:cNvSpPr txBox="1"/>
              <p:nvPr/>
            </p:nvSpPr>
            <p:spPr>
              <a:xfrm>
                <a:off x="4460590" y="2689445"/>
                <a:ext cx="1174705" cy="11747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000" b="1" kern="1200" dirty="0">
                  <a:solidFill>
                    <a:srgbClr val="002060"/>
                  </a:solidFill>
                </a:endParaRPr>
              </a:p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800" b="1" kern="1200" dirty="0">
                  <a:solidFill>
                    <a:srgbClr val="002060"/>
                  </a:solidFill>
                </a:endParaRPr>
              </a:p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>
                    <a:solidFill>
                      <a:srgbClr val="002060"/>
                    </a:solidFill>
                  </a:rPr>
                  <a:t>Supply Chain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785C9C4-B78A-41B7-8BD7-F69C9C902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5029" y="4251168"/>
              <a:ext cx="1132364" cy="237403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EF2500-88BD-4940-9A93-94BB103CA5C2}"/>
                </a:ext>
              </a:extLst>
            </p:cNvPr>
            <p:cNvSpPr/>
            <p:nvPr/>
          </p:nvSpPr>
          <p:spPr>
            <a:xfrm flipH="1">
              <a:off x="2862163" y="4457276"/>
              <a:ext cx="1393506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Smart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C0D5FD9-3F9E-43F7-90B0-D0BB903D6E54}"/>
              </a:ext>
            </a:extLst>
          </p:cNvPr>
          <p:cNvSpPr txBox="1"/>
          <p:nvPr/>
        </p:nvSpPr>
        <p:spPr>
          <a:xfrm>
            <a:off x="5049954" y="3790454"/>
            <a:ext cx="1592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7693D"/>
                </a:solidFill>
              </a:rPr>
              <a:t>Presenting</a:t>
            </a:r>
          </a:p>
          <a:p>
            <a:pPr algn="ctr"/>
            <a:r>
              <a:rPr lang="en-US" sz="2400" dirty="0">
                <a:solidFill>
                  <a:srgbClr val="07693D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rgbClr val="07693D"/>
                </a:solidFill>
              </a:rPr>
              <a:t>Daphne Liu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2B68F4-2D6D-45A7-AFDB-59ABF3FFADED}"/>
              </a:ext>
            </a:extLst>
          </p:cNvPr>
          <p:cNvSpPr/>
          <p:nvPr/>
        </p:nvSpPr>
        <p:spPr>
          <a:xfrm>
            <a:off x="7933588" y="3157050"/>
            <a:ext cx="2151943" cy="2061077"/>
          </a:xfrm>
          <a:prstGeom prst="ellipse">
            <a:avLst/>
          </a:prstGeom>
          <a:solidFill>
            <a:srgbClr val="FCFFD1"/>
          </a:solidFill>
          <a:ln w="76200">
            <a:solidFill>
              <a:srgbClr val="07693D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9F533D-5848-4758-BAAD-A492FD553272}"/>
              </a:ext>
            </a:extLst>
          </p:cNvPr>
          <p:cNvGrpSpPr/>
          <p:nvPr/>
        </p:nvGrpSpPr>
        <p:grpSpPr>
          <a:xfrm>
            <a:off x="8081358" y="3964371"/>
            <a:ext cx="1933822" cy="530753"/>
            <a:chOff x="8163957" y="2296958"/>
            <a:chExt cx="3664865" cy="976442"/>
          </a:xfrm>
        </p:grpSpPr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BA6965E-B6FB-4625-86F9-94932469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3957" y="2296958"/>
              <a:ext cx="1687611" cy="93474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A58CDF-4789-45CE-A0DD-91561F030178}"/>
                </a:ext>
              </a:extLst>
            </p:cNvPr>
            <p:cNvSpPr txBox="1"/>
            <p:nvPr/>
          </p:nvSpPr>
          <p:spPr>
            <a:xfrm>
              <a:off x="9815574" y="2593929"/>
              <a:ext cx="2013248" cy="67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7693D"/>
                  </a:solidFill>
                </a:rPr>
                <a:t>e-aware</a:t>
              </a:r>
            </a:p>
          </p:txBody>
        </p:sp>
      </p:grp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53887F03-AD64-472A-9A35-30D422A46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673951"/>
            <a:ext cx="3495675" cy="10191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63C3136-7E4D-4F40-B7B9-15A61C3D0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8004" y="3911404"/>
            <a:ext cx="1025350" cy="3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7134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6020D-C36F-42EC-9C2B-3CB22BED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E2A61-4C3C-41AC-99FA-D6AD7DC8A205}"/>
              </a:ext>
            </a:extLst>
          </p:cNvPr>
          <p:cNvSpPr/>
          <p:nvPr/>
        </p:nvSpPr>
        <p:spPr>
          <a:xfrm>
            <a:off x="2840906" y="1527641"/>
            <a:ext cx="682147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Challenges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/>
                <a:solidFill>
                  <a:schemeClr val="accent6">
                    <a:lumMod val="75000"/>
                  </a:schemeClr>
                </a:solidFill>
              </a:rPr>
              <a:t>Data Quality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0"/>
                <a:solidFill>
                  <a:schemeClr val="accent6">
                    <a:lumMod val="75000"/>
                  </a:schemeClr>
                </a:solidFill>
              </a:rPr>
              <a:t>Data Mapping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0"/>
                <a:solidFill>
                  <a:schemeClr val="accent6">
                    <a:lumMod val="75000"/>
                  </a:schemeClr>
                </a:solidFill>
              </a:rPr>
              <a:t>Changes in Operations </a:t>
            </a:r>
          </a:p>
          <a:p>
            <a:pPr algn="ctr"/>
            <a:endParaRPr lang="en-US" sz="54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504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1231-4900-4EF3-97BD-D4C39703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1845"/>
          </a:xfrm>
        </p:spPr>
        <p:txBody>
          <a:bodyPr/>
          <a:lstStyle/>
          <a:p>
            <a:r>
              <a:rPr lang="en-US" b="1" dirty="0">
                <a:solidFill>
                  <a:srgbClr val="40B83A"/>
                </a:solidFill>
                <a:latin typeface="+mn-lt"/>
              </a:rPr>
              <a:t>Enterprise Green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DC6DF-24C0-41EC-A522-4C36B598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August 2021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E3A9571-2C89-40D3-A977-B827063CB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052" y="1536970"/>
            <a:ext cx="9940636" cy="4351338"/>
          </a:xfrm>
        </p:spPr>
      </p:pic>
    </p:spTree>
    <p:extLst>
      <p:ext uri="{BB962C8B-B14F-4D97-AF65-F5344CB8AC3E}">
        <p14:creationId xmlns:p14="http://schemas.microsoft.com/office/powerpoint/2010/main" val="237460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6020D-C36F-42EC-9C2B-3CB22BED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E2A61-4C3C-41AC-99FA-D6AD7DC8A205}"/>
              </a:ext>
            </a:extLst>
          </p:cNvPr>
          <p:cNvSpPr/>
          <p:nvPr/>
        </p:nvSpPr>
        <p:spPr>
          <a:xfrm>
            <a:off x="4348726" y="2607411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372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15" y="-73114"/>
            <a:ext cx="10744200" cy="85016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TAXONOMY</a:t>
            </a:r>
            <a:r>
              <a:rPr lang="en-US" sz="2800" b="1" dirty="0">
                <a:latin typeface="+mn-lt"/>
              </a:rPr>
              <a:t> OF MACHINE LEARNING METHODOLOGIES IN 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398" y="6402620"/>
            <a:ext cx="3576793" cy="365125"/>
          </a:xfrm>
        </p:spPr>
        <p:txBody>
          <a:bodyPr/>
          <a:lstStyle/>
          <a:p>
            <a:r>
              <a:rPr lang="en-US" dirty="0"/>
              <a:t>CEVA Machine Learning Capability Presentation – April 2020</a:t>
            </a:r>
          </a:p>
        </p:txBody>
      </p:sp>
      <p:sp>
        <p:nvSpPr>
          <p:cNvPr id="4" name="Oval 3"/>
          <p:cNvSpPr/>
          <p:nvPr/>
        </p:nvSpPr>
        <p:spPr>
          <a:xfrm>
            <a:off x="5295900" y="2144811"/>
            <a:ext cx="2442575" cy="2329841"/>
          </a:xfrm>
          <a:prstGeom prst="ellipse">
            <a:avLst/>
          </a:prstGeom>
          <a:solidFill>
            <a:srgbClr val="9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Machine Learning</a:t>
            </a:r>
          </a:p>
        </p:txBody>
      </p:sp>
      <p:sp>
        <p:nvSpPr>
          <p:cNvPr id="5" name="Oval 4"/>
          <p:cNvSpPr/>
          <p:nvPr/>
        </p:nvSpPr>
        <p:spPr>
          <a:xfrm>
            <a:off x="3350201" y="2572846"/>
            <a:ext cx="1450930" cy="141857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&lt; 5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13322" y="1824500"/>
            <a:ext cx="1231700" cy="119904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7" name="Oval 6"/>
          <p:cNvSpPr/>
          <p:nvPr/>
        </p:nvSpPr>
        <p:spPr>
          <a:xfrm>
            <a:off x="2081343" y="1155370"/>
            <a:ext cx="377906" cy="39190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15926" y="2057058"/>
            <a:ext cx="377900" cy="3676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93503" y="1609161"/>
            <a:ext cx="377906" cy="39190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714073" y="3287100"/>
            <a:ext cx="512006" cy="1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2"/>
          </p:cNvCxnSpPr>
          <p:nvPr/>
        </p:nvCxnSpPr>
        <p:spPr>
          <a:xfrm>
            <a:off x="4783895" y="3309731"/>
            <a:ext cx="512005" cy="1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5024" y="2732422"/>
            <a:ext cx="317161" cy="201101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H="1" flipV="1">
            <a:off x="2336440" y="1547275"/>
            <a:ext cx="120902" cy="43701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80348" y="2326328"/>
            <a:ext cx="283118" cy="139365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9164" y="668098"/>
            <a:ext cx="113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Demand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Forecasting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4168" y="1890678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Manpower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Optimization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891335" y="1883991"/>
            <a:ext cx="263026" cy="214001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647658" y="2865319"/>
            <a:ext cx="957" cy="485766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8529" y="3616470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Cash Flow 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Forecasting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78865" y="6238180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highlight>
                  <a:srgbClr val="FBFCC0"/>
                </a:highlight>
              </a:rPr>
              <a:t>Hub Optimization</a:t>
            </a:r>
          </a:p>
        </p:txBody>
      </p:sp>
      <p:sp>
        <p:nvSpPr>
          <p:cNvPr id="21" name="Oval 20"/>
          <p:cNvSpPr/>
          <p:nvPr/>
        </p:nvSpPr>
        <p:spPr>
          <a:xfrm>
            <a:off x="2469733" y="3267721"/>
            <a:ext cx="377906" cy="39190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8424" y="1114633"/>
            <a:ext cx="13802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Sea/Air Freight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Rate &amp; Volume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Forecast</a:t>
            </a:r>
          </a:p>
        </p:txBody>
      </p:sp>
      <p:sp>
        <p:nvSpPr>
          <p:cNvPr id="23" name="Oval 22"/>
          <p:cNvSpPr/>
          <p:nvPr/>
        </p:nvSpPr>
        <p:spPr>
          <a:xfrm>
            <a:off x="1799772" y="3136453"/>
            <a:ext cx="377906" cy="39190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7"/>
          </p:cNvCxnSpPr>
          <p:nvPr/>
        </p:nvCxnSpPr>
        <p:spPr>
          <a:xfrm flipV="1">
            <a:off x="2122335" y="2887088"/>
            <a:ext cx="208124" cy="306758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1383" y="3000446"/>
            <a:ext cx="1093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Warehouse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Restocking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Module</a:t>
            </a:r>
          </a:p>
        </p:txBody>
      </p:sp>
      <p:sp>
        <p:nvSpPr>
          <p:cNvPr id="26" name="Oval 25"/>
          <p:cNvSpPr/>
          <p:nvPr/>
        </p:nvSpPr>
        <p:spPr>
          <a:xfrm>
            <a:off x="1457944" y="2473414"/>
            <a:ext cx="377906" cy="39190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782456" y="2499956"/>
            <a:ext cx="395343" cy="14701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38518" y="832691"/>
            <a:ext cx="790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Freight 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Index</a:t>
            </a:r>
          </a:p>
        </p:txBody>
      </p:sp>
      <p:sp>
        <p:nvSpPr>
          <p:cNvPr id="29" name="Oval 28"/>
          <p:cNvSpPr/>
          <p:nvPr/>
        </p:nvSpPr>
        <p:spPr>
          <a:xfrm>
            <a:off x="5840907" y="4666101"/>
            <a:ext cx="1370561" cy="134795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&gt; 5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302802" y="5166805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364653" y="5152009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08347" y="5358350"/>
            <a:ext cx="11801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Margin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Optimization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Model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1768" y="4708251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7C80"/>
                </a:solidFill>
              </a:rPr>
              <a:t>Waveless</a:t>
            </a:r>
            <a:endParaRPr lang="en-US" sz="1400" dirty="0">
              <a:solidFill>
                <a:srgbClr val="FF7C80"/>
              </a:solidFill>
            </a:endParaRP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Ops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606201" y="5321001"/>
            <a:ext cx="301084" cy="1274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130946" y="5358350"/>
            <a:ext cx="248459" cy="7277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17187" y="4439765"/>
            <a:ext cx="9324" cy="320622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1730" y="4323754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highlight>
                  <a:srgbClr val="FBFCC0"/>
                </a:highlight>
              </a:rPr>
              <a:t>Order Risk Forecast</a:t>
            </a:r>
          </a:p>
        </p:txBody>
      </p:sp>
      <p:sp>
        <p:nvSpPr>
          <p:cNvPr id="38" name="Oval 37"/>
          <p:cNvSpPr/>
          <p:nvPr/>
        </p:nvSpPr>
        <p:spPr>
          <a:xfrm>
            <a:off x="3165291" y="1491386"/>
            <a:ext cx="377906" cy="41551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058085" y="1689973"/>
            <a:ext cx="317759" cy="372596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16707" y="1434729"/>
            <a:ext cx="1288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Smart Pricing</a:t>
            </a:r>
          </a:p>
        </p:txBody>
      </p:sp>
      <p:sp>
        <p:nvSpPr>
          <p:cNvPr id="42" name="Oval 41"/>
          <p:cNvSpPr/>
          <p:nvPr/>
        </p:nvSpPr>
        <p:spPr>
          <a:xfrm>
            <a:off x="2471029" y="4568105"/>
            <a:ext cx="1137780" cy="114821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43" name="Oval 42"/>
          <p:cNvSpPr/>
          <p:nvPr/>
        </p:nvSpPr>
        <p:spPr>
          <a:xfrm>
            <a:off x="3615153" y="4392740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74381" y="5951944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185026" y="4381889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63808" y="4970290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999354" y="3782968"/>
            <a:ext cx="668930" cy="867659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3884" y="5082529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7C80"/>
                </a:solidFill>
              </a:rPr>
              <a:t>Customer</a:t>
            </a:r>
          </a:p>
          <a:p>
            <a:r>
              <a:rPr lang="en-US" sz="1400" dirty="0">
                <a:solidFill>
                  <a:srgbClr val="FF7C80"/>
                </a:solidFill>
              </a:rPr>
              <a:t>Retention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3443717" y="4670337"/>
            <a:ext cx="199934" cy="18010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4" idx="0"/>
          </p:cNvCxnSpPr>
          <p:nvPr/>
        </p:nvCxnSpPr>
        <p:spPr>
          <a:xfrm flipH="1">
            <a:off x="2943482" y="5643302"/>
            <a:ext cx="6423" cy="308642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26863" y="587578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Customer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Rating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492801" y="4629808"/>
            <a:ext cx="226028" cy="210059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3641" y="4953608"/>
            <a:ext cx="1510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highlight>
                  <a:srgbClr val="FBFCC0"/>
                </a:highlight>
              </a:rPr>
              <a:t>Freight Movement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  <a:highlight>
                  <a:srgbClr val="FBFCC0"/>
                </a:highlight>
              </a:rPr>
              <a:t>Consolidation 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  <a:highlight>
                  <a:srgbClr val="FBFCC0"/>
                </a:highlight>
              </a:rPr>
              <a:t>&amp; Optimization</a:t>
            </a:r>
          </a:p>
        </p:txBody>
      </p:sp>
      <p:cxnSp>
        <p:nvCxnSpPr>
          <p:cNvPr id="54" name="Straight Connector 53"/>
          <p:cNvCxnSpPr>
            <a:stCxn id="42" idx="2"/>
            <a:endCxn id="46" idx="6"/>
          </p:cNvCxnSpPr>
          <p:nvPr/>
        </p:nvCxnSpPr>
        <p:spPr>
          <a:xfrm flipH="1">
            <a:off x="2302009" y="5142215"/>
            <a:ext cx="169020" cy="344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528447" y="5665118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1"/>
            <a:endCxn id="42" idx="5"/>
          </p:cNvCxnSpPr>
          <p:nvPr/>
        </p:nvCxnSpPr>
        <p:spPr>
          <a:xfrm flipH="1" flipV="1">
            <a:off x="3442185" y="5548171"/>
            <a:ext cx="135790" cy="16831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3554944" y="5186848"/>
            <a:ext cx="318043" cy="12489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14465" y="5065365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889207" y="4259236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7C80"/>
                </a:solidFill>
              </a:rPr>
              <a:t>New Customer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Pricing Tiers</a:t>
            </a:r>
          </a:p>
        </p:txBody>
      </p:sp>
      <p:cxnSp>
        <p:nvCxnSpPr>
          <p:cNvPr id="60" name="Straight Connector 59"/>
          <p:cNvCxnSpPr>
            <a:endCxn id="61" idx="7"/>
          </p:cNvCxnSpPr>
          <p:nvPr/>
        </p:nvCxnSpPr>
        <p:spPr>
          <a:xfrm flipH="1">
            <a:off x="2433948" y="5397738"/>
            <a:ext cx="335677" cy="241616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145275" y="5587991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05935" y="5730616"/>
            <a:ext cx="1776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highlight>
                  <a:srgbClr val="FBFCC0"/>
                </a:highlight>
              </a:rPr>
              <a:t>Carrier  Advisor</a:t>
            </a:r>
          </a:p>
        </p:txBody>
      </p:sp>
      <p:sp>
        <p:nvSpPr>
          <p:cNvPr id="63" name="Oval 62"/>
          <p:cNvSpPr/>
          <p:nvPr/>
        </p:nvSpPr>
        <p:spPr>
          <a:xfrm>
            <a:off x="8154504" y="2647544"/>
            <a:ext cx="1376819" cy="135907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&gt; 5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567644" y="4049987"/>
            <a:ext cx="1102290" cy="1073063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65" name="Oval 64"/>
          <p:cNvSpPr/>
          <p:nvPr/>
        </p:nvSpPr>
        <p:spPr>
          <a:xfrm>
            <a:off x="8304317" y="1400129"/>
            <a:ext cx="1102290" cy="107306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Dimensionality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</a:p>
        </p:txBody>
      </p:sp>
      <p:sp>
        <p:nvSpPr>
          <p:cNvPr id="66" name="Oval 65"/>
          <p:cNvSpPr/>
          <p:nvPr/>
        </p:nvSpPr>
        <p:spPr>
          <a:xfrm>
            <a:off x="10658170" y="5157387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599640" y="5377632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14960" y="4463515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482695" y="1990167"/>
            <a:ext cx="377481" cy="3116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231477" y="1081468"/>
            <a:ext cx="377481" cy="3116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797144" y="1936230"/>
            <a:ext cx="377481" cy="3116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1037815" y="4411153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endCxn id="65" idx="4"/>
          </p:cNvCxnSpPr>
          <p:nvPr/>
        </p:nvCxnSpPr>
        <p:spPr>
          <a:xfrm flipH="1" flipV="1">
            <a:off x="8855462" y="2473192"/>
            <a:ext cx="12527" cy="460331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9103959" y="3919289"/>
            <a:ext cx="595106" cy="345571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218153" y="5448806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7C80"/>
                </a:solidFill>
              </a:rPr>
              <a:t>Lead Generation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001332" y="5784805"/>
            <a:ext cx="1697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Customer Decision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Behavior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10377596" y="5013487"/>
            <a:ext cx="336552" cy="222321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9813455" y="5064027"/>
            <a:ext cx="101798" cy="32475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9227152" y="4596439"/>
            <a:ext cx="458782" cy="42441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4" idx="6"/>
            <a:endCxn id="72" idx="2"/>
          </p:cNvCxnSpPr>
          <p:nvPr/>
        </p:nvCxnSpPr>
        <p:spPr>
          <a:xfrm flipV="1">
            <a:off x="10669934" y="4586518"/>
            <a:ext cx="367881" cy="1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8099141" y="2103913"/>
            <a:ext cx="312291" cy="10629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9103959" y="1329643"/>
            <a:ext cx="246387" cy="208139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9" idx="2"/>
          </p:cNvCxnSpPr>
          <p:nvPr/>
        </p:nvCxnSpPr>
        <p:spPr>
          <a:xfrm flipH="1" flipV="1">
            <a:off x="9295635" y="2140663"/>
            <a:ext cx="187060" cy="5315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332537" y="4429646"/>
            <a:ext cx="742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Data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Quality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200325" y="4227107"/>
            <a:ext cx="920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highlight>
                  <a:srgbClr val="FBFCC0"/>
                </a:highlight>
              </a:rPr>
              <a:t>Carrier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  <a:highlight>
                  <a:srgbClr val="FBFCC0"/>
                </a:highlight>
              </a:rPr>
              <a:t>Fuzzy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  <a:highlight>
                  <a:srgbClr val="FBFCC0"/>
                </a:highlight>
              </a:rPr>
              <a:t>Grouping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413992" y="795071"/>
            <a:ext cx="1239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Feedbacks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Comments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Meaningful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Compression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089185" y="227082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Customer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Segmentation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376035" y="2162986"/>
            <a:ext cx="118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Big Data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Visualization</a:t>
            </a:r>
          </a:p>
        </p:txBody>
      </p:sp>
      <p:cxnSp>
        <p:nvCxnSpPr>
          <p:cNvPr id="89" name="Straight Connector 88"/>
          <p:cNvCxnSpPr>
            <a:stCxn id="65" idx="1"/>
          </p:cNvCxnSpPr>
          <p:nvPr/>
        </p:nvCxnSpPr>
        <p:spPr>
          <a:xfrm flipH="1" flipV="1">
            <a:off x="8278428" y="1398982"/>
            <a:ext cx="187316" cy="158293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017851" y="1198533"/>
            <a:ext cx="377481" cy="3116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683312" y="727203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7C80"/>
                </a:solidFill>
              </a:rPr>
              <a:t>Carrier</a:t>
            </a:r>
          </a:p>
          <a:p>
            <a:pPr algn="ctr"/>
            <a:r>
              <a:rPr lang="en-US" sz="1400" dirty="0">
                <a:solidFill>
                  <a:srgbClr val="FF7C80"/>
                </a:solidFill>
              </a:rPr>
              <a:t>Segmentation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FD75183-DC4A-4B07-8FF3-905FBBD6C829}"/>
              </a:ext>
            </a:extLst>
          </p:cNvPr>
          <p:cNvSpPr/>
          <p:nvPr/>
        </p:nvSpPr>
        <p:spPr>
          <a:xfrm>
            <a:off x="10561711" y="3665503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21C73C3-E0E1-4789-8B1A-01E8550E5D50}"/>
              </a:ext>
            </a:extLst>
          </p:cNvPr>
          <p:cNvCxnSpPr>
            <a:cxnSpLocks/>
          </p:cNvCxnSpPr>
          <p:nvPr/>
        </p:nvCxnSpPr>
        <p:spPr>
          <a:xfrm flipV="1">
            <a:off x="10334686" y="3948247"/>
            <a:ext cx="268620" cy="203479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DCFC4BE-9A0E-401E-B884-8F3BCBE5102E}"/>
              </a:ext>
            </a:extLst>
          </p:cNvPr>
          <p:cNvSpPr txBox="1"/>
          <p:nvPr/>
        </p:nvSpPr>
        <p:spPr>
          <a:xfrm>
            <a:off x="10825180" y="3267721"/>
            <a:ext cx="920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highlight>
                  <a:srgbClr val="FBFCC0"/>
                </a:highlight>
              </a:rPr>
              <a:t>Location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  <a:highlight>
                  <a:srgbClr val="FBFCC0"/>
                </a:highlight>
              </a:rPr>
              <a:t>Fuzzy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  <a:highlight>
                  <a:srgbClr val="FBFCC0"/>
                </a:highlight>
              </a:rPr>
              <a:t>Grouping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25A0D18F-E605-436E-A98B-FB4CBBB3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7326">
            <a:off x="631034" y="4241321"/>
            <a:ext cx="604257" cy="126684"/>
          </a:xfrm>
          <a:prstGeom prst="rect">
            <a:avLst/>
          </a:prstGeom>
        </p:spPr>
      </p:pic>
      <p:sp>
        <p:nvSpPr>
          <p:cNvPr id="102" name="Oval 101">
            <a:extLst>
              <a:ext uri="{FF2B5EF4-FFF2-40B4-BE49-F238E27FC236}">
                <a16:creationId xmlns:a16="http://schemas.microsoft.com/office/drawing/2014/main" id="{BB9454F1-C537-4193-97FC-4F83857E6D9E}"/>
              </a:ext>
            </a:extLst>
          </p:cNvPr>
          <p:cNvSpPr/>
          <p:nvPr/>
        </p:nvSpPr>
        <p:spPr>
          <a:xfrm>
            <a:off x="2658686" y="1239860"/>
            <a:ext cx="377906" cy="41551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0654760-29C9-4E9F-ABA5-E274E68ECCEE}"/>
              </a:ext>
            </a:extLst>
          </p:cNvPr>
          <p:cNvCxnSpPr>
            <a:cxnSpLocks/>
          </p:cNvCxnSpPr>
          <p:nvPr/>
        </p:nvCxnSpPr>
        <p:spPr>
          <a:xfrm flipV="1">
            <a:off x="2747409" y="1486121"/>
            <a:ext cx="128493" cy="42262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DA2D2C4-3178-488B-8EDE-93239CE36191}"/>
              </a:ext>
            </a:extLst>
          </p:cNvPr>
          <p:cNvSpPr txBox="1"/>
          <p:nvPr/>
        </p:nvSpPr>
        <p:spPr>
          <a:xfrm>
            <a:off x="69629" y="2337496"/>
            <a:ext cx="155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7693D"/>
                </a:solidFill>
              </a:rPr>
              <a:t>Green Freight</a:t>
            </a:r>
          </a:p>
          <a:p>
            <a:pPr algn="ctr"/>
            <a:r>
              <a:rPr lang="en-US" sz="1400" dirty="0">
                <a:solidFill>
                  <a:srgbClr val="07693D"/>
                </a:solidFill>
              </a:rPr>
              <a:t>CO2 Emission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D8FA510-FD7C-4297-9A60-9A2C313C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7326">
            <a:off x="10680358" y="3217344"/>
            <a:ext cx="632025" cy="132506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9E3A1EE6-2778-425F-9575-B8E06A69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7326">
            <a:off x="11139359" y="4161379"/>
            <a:ext cx="632025" cy="132506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708216A-25F8-42D2-A26D-1CD941A7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7326">
            <a:off x="1995415" y="6182493"/>
            <a:ext cx="604257" cy="12668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9BD025B-5C8E-4D95-A4F1-D2B2AEF6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7326">
            <a:off x="573522" y="5693045"/>
            <a:ext cx="604257" cy="1266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6EAE0FA-6FF2-428F-B999-1433C0E1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7326">
            <a:off x="263562" y="4868109"/>
            <a:ext cx="604257" cy="12668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9C97FF1-7089-4AB0-AE20-706869995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7326">
            <a:off x="254771" y="2260762"/>
            <a:ext cx="604257" cy="12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462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28601"/>
            <a:ext cx="10744200" cy="45759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TAXONOMY</a:t>
            </a:r>
            <a:r>
              <a:rPr lang="en-US" sz="2800" b="1" dirty="0">
                <a:latin typeface="+mn-lt"/>
              </a:rPr>
              <a:t> OF MACHINE LEARNING ALGORITHMS IN 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1367" y="6251475"/>
            <a:ext cx="3576793" cy="365125"/>
          </a:xfrm>
        </p:spPr>
        <p:txBody>
          <a:bodyPr/>
          <a:lstStyle/>
          <a:p>
            <a:r>
              <a:rPr lang="en-US" dirty="0"/>
              <a:t>CEVA Machine Learning Capability Presentation – April 2020</a:t>
            </a:r>
          </a:p>
        </p:txBody>
      </p:sp>
      <p:sp>
        <p:nvSpPr>
          <p:cNvPr id="4" name="Oval 3"/>
          <p:cNvSpPr/>
          <p:nvPr/>
        </p:nvSpPr>
        <p:spPr>
          <a:xfrm>
            <a:off x="5295900" y="2144811"/>
            <a:ext cx="2442575" cy="2329841"/>
          </a:xfrm>
          <a:prstGeom prst="ellipse">
            <a:avLst/>
          </a:prstGeom>
          <a:solidFill>
            <a:srgbClr val="9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Machine Learning</a:t>
            </a:r>
          </a:p>
        </p:txBody>
      </p:sp>
      <p:sp>
        <p:nvSpPr>
          <p:cNvPr id="5" name="Oval 4"/>
          <p:cNvSpPr/>
          <p:nvPr/>
        </p:nvSpPr>
        <p:spPr>
          <a:xfrm>
            <a:off x="3350201" y="2572846"/>
            <a:ext cx="1450930" cy="141857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&lt; 5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13322" y="1824500"/>
            <a:ext cx="1231700" cy="119904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7" name="Oval 6"/>
          <p:cNvSpPr/>
          <p:nvPr/>
        </p:nvSpPr>
        <p:spPr>
          <a:xfrm>
            <a:off x="2429736" y="1119290"/>
            <a:ext cx="377906" cy="39190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03133" y="1897912"/>
            <a:ext cx="432963" cy="3676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93503" y="1609161"/>
            <a:ext cx="377906" cy="39190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714073" y="3287100"/>
            <a:ext cx="512006" cy="1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2"/>
          </p:cNvCxnSpPr>
          <p:nvPr/>
        </p:nvCxnSpPr>
        <p:spPr>
          <a:xfrm>
            <a:off x="4783895" y="3309731"/>
            <a:ext cx="512005" cy="1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5024" y="2732422"/>
            <a:ext cx="317161" cy="201101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638541" y="1432441"/>
            <a:ext cx="8110" cy="516299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60750" y="2137636"/>
            <a:ext cx="283118" cy="139365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13322" y="620468"/>
            <a:ext cx="113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Demand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Forecasting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81483" y="1751893"/>
            <a:ext cx="1128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Manpower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Optimization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891335" y="1883991"/>
            <a:ext cx="263026" cy="214001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647658" y="2865319"/>
            <a:ext cx="957" cy="485766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88350" y="3616470"/>
            <a:ext cx="1019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Cash Flow 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Forecasting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89947" y="6220852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Hub Optimization</a:t>
            </a:r>
          </a:p>
        </p:txBody>
      </p:sp>
      <p:sp>
        <p:nvSpPr>
          <p:cNvPr id="21" name="Oval 20"/>
          <p:cNvSpPr/>
          <p:nvPr/>
        </p:nvSpPr>
        <p:spPr>
          <a:xfrm>
            <a:off x="2469733" y="3267721"/>
            <a:ext cx="377906" cy="39190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0362" y="1114633"/>
            <a:ext cx="12763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Sea/Air Freight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Rate &amp; Volume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Forecast</a:t>
            </a:r>
          </a:p>
        </p:txBody>
      </p:sp>
      <p:sp>
        <p:nvSpPr>
          <p:cNvPr id="23" name="Oval 22"/>
          <p:cNvSpPr/>
          <p:nvPr/>
        </p:nvSpPr>
        <p:spPr>
          <a:xfrm>
            <a:off x="1799772" y="3136453"/>
            <a:ext cx="377906" cy="39190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7"/>
          </p:cNvCxnSpPr>
          <p:nvPr/>
        </p:nvCxnSpPr>
        <p:spPr>
          <a:xfrm flipV="1">
            <a:off x="2122335" y="2887088"/>
            <a:ext cx="208124" cy="306758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8413" y="3000446"/>
            <a:ext cx="10192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Warehouse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Restocking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Module</a:t>
            </a:r>
          </a:p>
        </p:txBody>
      </p:sp>
      <p:sp>
        <p:nvSpPr>
          <p:cNvPr id="26" name="Oval 25"/>
          <p:cNvSpPr/>
          <p:nvPr/>
        </p:nvSpPr>
        <p:spPr>
          <a:xfrm>
            <a:off x="1457944" y="2473414"/>
            <a:ext cx="377906" cy="39190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782456" y="2499956"/>
            <a:ext cx="395343" cy="14701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2345" y="2265528"/>
            <a:ext cx="73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Freight 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Index</a:t>
            </a:r>
          </a:p>
        </p:txBody>
      </p:sp>
      <p:sp>
        <p:nvSpPr>
          <p:cNvPr id="29" name="Oval 28"/>
          <p:cNvSpPr/>
          <p:nvPr/>
        </p:nvSpPr>
        <p:spPr>
          <a:xfrm>
            <a:off x="5840907" y="4666101"/>
            <a:ext cx="1370561" cy="134795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&gt; 5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302802" y="5166805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364653" y="5152009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34283" y="5358350"/>
            <a:ext cx="11282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Margin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Optimization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Model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9869" y="4688317"/>
            <a:ext cx="86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2"/>
                </a:solidFill>
              </a:rPr>
              <a:t>Waveless</a:t>
            </a:r>
            <a:endParaRPr lang="en-US" sz="1400" dirty="0">
              <a:solidFill>
                <a:schemeClr val="accent2"/>
              </a:solidFill>
            </a:endParaRP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Ops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606201" y="5321001"/>
            <a:ext cx="301084" cy="1274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130946" y="5358350"/>
            <a:ext cx="248459" cy="7277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17187" y="4439765"/>
            <a:ext cx="9324" cy="320622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13198" y="6014057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Supply Chain Modeling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Consultancy</a:t>
            </a:r>
          </a:p>
        </p:txBody>
      </p:sp>
      <p:sp>
        <p:nvSpPr>
          <p:cNvPr id="38" name="Oval 37"/>
          <p:cNvSpPr/>
          <p:nvPr/>
        </p:nvSpPr>
        <p:spPr>
          <a:xfrm>
            <a:off x="3105667" y="1265267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888597" y="1523146"/>
            <a:ext cx="319327" cy="481197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8538" y="908054"/>
            <a:ext cx="128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Dynamic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Smart Pricing</a:t>
            </a:r>
          </a:p>
        </p:txBody>
      </p:sp>
      <p:sp>
        <p:nvSpPr>
          <p:cNvPr id="42" name="Oval 41"/>
          <p:cNvSpPr/>
          <p:nvPr/>
        </p:nvSpPr>
        <p:spPr>
          <a:xfrm>
            <a:off x="2471029" y="4568105"/>
            <a:ext cx="1137780" cy="114821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43" name="Oval 42"/>
          <p:cNvSpPr/>
          <p:nvPr/>
        </p:nvSpPr>
        <p:spPr>
          <a:xfrm>
            <a:off x="3615153" y="4392740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774381" y="5951944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185026" y="4381889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63808" y="4970290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999354" y="3782968"/>
            <a:ext cx="668930" cy="867659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3884" y="5082529"/>
            <a:ext cx="901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Customer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Retention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3443717" y="4670337"/>
            <a:ext cx="199934" cy="18010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4" idx="0"/>
          </p:cNvCxnSpPr>
          <p:nvPr/>
        </p:nvCxnSpPr>
        <p:spPr>
          <a:xfrm flipH="1">
            <a:off x="2943482" y="5643302"/>
            <a:ext cx="6423" cy="308642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52049" y="4185031"/>
            <a:ext cx="89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Customer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Rating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492801" y="4629808"/>
            <a:ext cx="226028" cy="210059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0523" y="4812864"/>
            <a:ext cx="1540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Freight Movement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Consolidation &amp;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Optimization</a:t>
            </a:r>
          </a:p>
        </p:txBody>
      </p:sp>
      <p:cxnSp>
        <p:nvCxnSpPr>
          <p:cNvPr id="54" name="Straight Connector 53"/>
          <p:cNvCxnSpPr>
            <a:stCxn id="42" idx="2"/>
            <a:endCxn id="46" idx="6"/>
          </p:cNvCxnSpPr>
          <p:nvPr/>
        </p:nvCxnSpPr>
        <p:spPr>
          <a:xfrm flipH="1">
            <a:off x="2302009" y="5142215"/>
            <a:ext cx="169020" cy="344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528447" y="5665118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1"/>
            <a:endCxn id="42" idx="5"/>
          </p:cNvCxnSpPr>
          <p:nvPr/>
        </p:nvCxnSpPr>
        <p:spPr>
          <a:xfrm flipH="1" flipV="1">
            <a:off x="3442185" y="5548171"/>
            <a:ext cx="135790" cy="16831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3554944" y="5186848"/>
            <a:ext cx="318043" cy="12489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14465" y="5065365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794294" y="4211617"/>
            <a:ext cx="126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New Customer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Pricing Tiers</a:t>
            </a:r>
          </a:p>
        </p:txBody>
      </p:sp>
      <p:cxnSp>
        <p:nvCxnSpPr>
          <p:cNvPr id="60" name="Straight Connector 59"/>
          <p:cNvCxnSpPr>
            <a:endCxn id="61" idx="7"/>
          </p:cNvCxnSpPr>
          <p:nvPr/>
        </p:nvCxnSpPr>
        <p:spPr>
          <a:xfrm flipH="1">
            <a:off x="2433948" y="5397738"/>
            <a:ext cx="335677" cy="241616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145275" y="5587991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92703" y="5690334"/>
            <a:ext cx="1776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Carrier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Ranking</a:t>
            </a:r>
          </a:p>
        </p:txBody>
      </p:sp>
      <p:sp>
        <p:nvSpPr>
          <p:cNvPr id="63" name="Oval 62"/>
          <p:cNvSpPr/>
          <p:nvPr/>
        </p:nvSpPr>
        <p:spPr>
          <a:xfrm>
            <a:off x="8154504" y="2647544"/>
            <a:ext cx="1376819" cy="135907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&gt; 5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567644" y="4049987"/>
            <a:ext cx="1102290" cy="1073063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65" name="Oval 64"/>
          <p:cNvSpPr/>
          <p:nvPr/>
        </p:nvSpPr>
        <p:spPr>
          <a:xfrm>
            <a:off x="8304317" y="1400129"/>
            <a:ext cx="1102290" cy="107306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Dimensionality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</a:p>
        </p:txBody>
      </p:sp>
      <p:sp>
        <p:nvSpPr>
          <p:cNvPr id="66" name="Oval 65"/>
          <p:cNvSpPr/>
          <p:nvPr/>
        </p:nvSpPr>
        <p:spPr>
          <a:xfrm>
            <a:off x="10658170" y="5157387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599640" y="5377632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14960" y="4463515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482695" y="1990167"/>
            <a:ext cx="377481" cy="3116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231477" y="1081468"/>
            <a:ext cx="377481" cy="3116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797144" y="1936230"/>
            <a:ext cx="377481" cy="3116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1037815" y="4411153"/>
            <a:ext cx="338201" cy="350729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endCxn id="65" idx="4"/>
          </p:cNvCxnSpPr>
          <p:nvPr/>
        </p:nvCxnSpPr>
        <p:spPr>
          <a:xfrm flipH="1" flipV="1">
            <a:off x="8855462" y="2473192"/>
            <a:ext cx="12527" cy="460331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9103959" y="3919289"/>
            <a:ext cx="595106" cy="345571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218153" y="5448806"/>
            <a:ext cx="13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Lead Generation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074525" y="5784805"/>
            <a:ext cx="15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Customer Decision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Behavior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10377596" y="5013487"/>
            <a:ext cx="336552" cy="222321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9813455" y="5064027"/>
            <a:ext cx="101798" cy="324754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9227152" y="4596439"/>
            <a:ext cx="458782" cy="42441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4" idx="6"/>
            <a:endCxn id="72" idx="2"/>
          </p:cNvCxnSpPr>
          <p:nvPr/>
        </p:nvCxnSpPr>
        <p:spPr>
          <a:xfrm flipV="1">
            <a:off x="10669934" y="4586518"/>
            <a:ext cx="367881" cy="1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8099141" y="2103913"/>
            <a:ext cx="312291" cy="10629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9103959" y="1329643"/>
            <a:ext cx="246387" cy="208139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9" idx="2"/>
          </p:cNvCxnSpPr>
          <p:nvPr/>
        </p:nvCxnSpPr>
        <p:spPr>
          <a:xfrm flipH="1" flipV="1">
            <a:off x="9295635" y="2140663"/>
            <a:ext cx="187060" cy="5315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347766" y="4429646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Data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Quality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229019" y="4227107"/>
            <a:ext cx="8630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Carrier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Fuzzy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Grouping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466474" y="795071"/>
            <a:ext cx="1134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Feedbacks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Comments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Meaningful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Compression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132818" y="2270822"/>
            <a:ext cx="1201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Customer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Segmentation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15982" y="2162986"/>
            <a:ext cx="110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Big Data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Visualization</a:t>
            </a:r>
          </a:p>
        </p:txBody>
      </p:sp>
      <p:cxnSp>
        <p:nvCxnSpPr>
          <p:cNvPr id="89" name="Straight Connector 88"/>
          <p:cNvCxnSpPr>
            <a:stCxn id="65" idx="1"/>
          </p:cNvCxnSpPr>
          <p:nvPr/>
        </p:nvCxnSpPr>
        <p:spPr>
          <a:xfrm flipH="1" flipV="1">
            <a:off x="8278428" y="1398982"/>
            <a:ext cx="187316" cy="158293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017851" y="1198533"/>
            <a:ext cx="377481" cy="31162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726945" y="727203"/>
            <a:ext cx="1201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Carrier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Segmentation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79633" y="883249"/>
            <a:ext cx="11841079" cy="5996516"/>
          </a:xfrm>
          <a:prstGeom prst="rect">
            <a:avLst/>
          </a:prstGeom>
          <a:solidFill>
            <a:schemeClr val="bg1">
              <a:alpha val="5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2786113" y="1425881"/>
            <a:ext cx="2189300" cy="875909"/>
          </a:xfrm>
          <a:prstGeom prst="straightConnector1">
            <a:avLst/>
          </a:prstGeom>
          <a:solidFill>
            <a:schemeClr val="tx2"/>
          </a:solidFill>
          <a:ln w="793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/>
          <p:nvPr/>
        </p:nvCxnSpPr>
        <p:spPr bwMode="auto">
          <a:xfrm flipV="1">
            <a:off x="2801841" y="1001834"/>
            <a:ext cx="1626628" cy="1156970"/>
          </a:xfrm>
          <a:prstGeom prst="straightConnector1">
            <a:avLst/>
          </a:prstGeom>
          <a:solidFill>
            <a:schemeClr val="tx2"/>
          </a:solidFill>
          <a:ln w="79375" cap="flat" cmpd="sng" algn="ctr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1" name="Rectangle 100"/>
          <p:cNvSpPr/>
          <p:nvPr/>
        </p:nvSpPr>
        <p:spPr bwMode="auto">
          <a:xfrm>
            <a:off x="365760" y="5850410"/>
            <a:ext cx="10235191" cy="605719"/>
          </a:xfrm>
          <a:prstGeom prst="rect">
            <a:avLst/>
          </a:prstGeom>
          <a:solidFill>
            <a:schemeClr val="bg1">
              <a:alpha val="5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4" name="Cloud Callout 93"/>
          <p:cNvSpPr/>
          <p:nvPr/>
        </p:nvSpPr>
        <p:spPr bwMode="auto">
          <a:xfrm rot="853958">
            <a:off x="2064652" y="753524"/>
            <a:ext cx="3334892" cy="1892720"/>
          </a:xfrm>
          <a:prstGeom prst="cloudCallout">
            <a:avLst/>
          </a:prstGeom>
          <a:solidFill>
            <a:srgbClr val="FFF7F7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latin typeface="Cavolini" panose="020B0502040204020203" pitchFamily="66" charset="0"/>
                <a:cs typeface="Cavolini" panose="020B0502040204020203" pitchFamily="66" charset="0"/>
              </a:rPr>
              <a:t>Time Series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Linear Models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100" name="Cloud Callout 99"/>
          <p:cNvSpPr/>
          <p:nvPr/>
        </p:nvSpPr>
        <p:spPr bwMode="auto">
          <a:xfrm rot="424315">
            <a:off x="2719386" y="3263077"/>
            <a:ext cx="3401360" cy="2065645"/>
          </a:xfrm>
          <a:prstGeom prst="cloudCallout">
            <a:avLst/>
          </a:prstGeom>
          <a:solidFill>
            <a:srgbClr val="FFF7F7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solidFill>
                <a:schemeClr val="accent6">
                  <a:lumMod val="25000"/>
                </a:schemeClr>
              </a:solidFill>
              <a:latin typeface="Jokerman" panose="04090605060D06020702" pitchFamily="82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solidFill>
                <a:schemeClr val="accent6">
                  <a:lumMod val="25000"/>
                </a:schemeClr>
              </a:solidFill>
              <a:latin typeface="Jokerman" panose="04090605060D06020702" pitchFamily="82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Decision Tree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Concept Learning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Distance-based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Discriminative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Neural Network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solidFill>
                <a:schemeClr val="accent6">
                  <a:lumMod val="25000"/>
                </a:schemeClr>
              </a:solidFill>
              <a:latin typeface="Jokerman" panose="04090605060D06020702" pitchFamily="82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latin typeface="Jokerman" panose="04090605060D06020702" pitchFamily="82" charset="0"/>
            </a:endParaRPr>
          </a:p>
        </p:txBody>
      </p:sp>
      <p:sp>
        <p:nvSpPr>
          <p:cNvPr id="102" name="Cloud Callout 101"/>
          <p:cNvSpPr/>
          <p:nvPr/>
        </p:nvSpPr>
        <p:spPr bwMode="auto">
          <a:xfrm rot="853958">
            <a:off x="9191571" y="2711197"/>
            <a:ext cx="3341972" cy="1576319"/>
          </a:xfrm>
          <a:prstGeom prst="cloudCallout">
            <a:avLst/>
          </a:prstGeom>
          <a:solidFill>
            <a:srgbClr val="FFF7F7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Distanced-based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Neural</a:t>
            </a:r>
            <a:r>
              <a:rPr kumimoji="0" lang="en-US" sz="1600" i="0" u="none" strike="noStrike" cap="none" normalizeH="0" dirty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Network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03" name="Cloud Callout 102"/>
          <p:cNvSpPr/>
          <p:nvPr/>
        </p:nvSpPr>
        <p:spPr bwMode="auto">
          <a:xfrm rot="828805">
            <a:off x="8526595" y="793715"/>
            <a:ext cx="2997351" cy="1507326"/>
          </a:xfrm>
          <a:prstGeom prst="cloudCallout">
            <a:avLst/>
          </a:prstGeom>
          <a:solidFill>
            <a:srgbClr val="FFF7F7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solidFill>
                <a:schemeClr val="accent6">
                  <a:lumMod val="25000"/>
                </a:schemeClr>
              </a:solidFill>
              <a:latin typeface="Jokerman" panose="04090605060D06020702" pitchFamily="82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solidFill>
                <a:schemeClr val="accent6">
                  <a:lumMod val="25000"/>
                </a:schemeClr>
              </a:solidFill>
              <a:latin typeface="Jokerman" panose="04090605060D06020702" pitchFamily="82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Decision Tree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Concept Learning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Distance-based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accent6">
                    <a:lumMod val="2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Discriminative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solidFill>
                <a:schemeClr val="accent6">
                  <a:lumMod val="25000"/>
                </a:schemeClr>
              </a:solidFill>
              <a:latin typeface="Jokerman" panose="04090605060D06020702" pitchFamily="82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12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974" y="3059481"/>
            <a:ext cx="883862" cy="5361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71" y="135198"/>
            <a:ext cx="10744200" cy="6564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Matrix Big Data Machine Learning Data Architecture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1367" y="6251475"/>
            <a:ext cx="3576793" cy="365125"/>
          </a:xfrm>
        </p:spPr>
        <p:txBody>
          <a:bodyPr/>
          <a:lstStyle/>
          <a:p>
            <a:r>
              <a:rPr lang="en-US" dirty="0"/>
              <a:t>CEVA Machine Learning Capability Presentation – April 2020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604" y="2948381"/>
            <a:ext cx="734836" cy="714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515" y="2003232"/>
            <a:ext cx="631932" cy="5002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211" y="2614001"/>
            <a:ext cx="631932" cy="5002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212" y="3201936"/>
            <a:ext cx="631932" cy="5002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213" y="3786501"/>
            <a:ext cx="631932" cy="5002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596" y="4343278"/>
            <a:ext cx="631932" cy="5002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79" y="2873447"/>
            <a:ext cx="1027121" cy="74684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 bwMode="auto">
          <a:xfrm>
            <a:off x="308271" y="1121986"/>
            <a:ext cx="2629854" cy="422024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64496" y="2295308"/>
            <a:ext cx="731446" cy="2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94502" y="2914079"/>
            <a:ext cx="731446" cy="2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2017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01608" y="3534479"/>
            <a:ext cx="731446" cy="2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09354" y="4062218"/>
            <a:ext cx="731446" cy="2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2019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85269" y="4597168"/>
            <a:ext cx="731446" cy="2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4690" y="1214220"/>
            <a:ext cx="2213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sym typeface="Wingdings" panose="05000000000000000000" pitchFamily="2" charset="2"/>
              </a:rPr>
              <a:t></a:t>
            </a:r>
            <a:r>
              <a:rPr lang="en-US" sz="2000" b="1" dirty="0">
                <a:solidFill>
                  <a:schemeClr val="accent2"/>
                </a:solidFill>
              </a:rPr>
              <a:t>Data Lakehouse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547568" y="2758933"/>
            <a:ext cx="868832" cy="761589"/>
            <a:chOff x="8969448" y="1289388"/>
            <a:chExt cx="1175905" cy="13433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08240" y="1738672"/>
              <a:ext cx="898320" cy="89405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69448" y="1289388"/>
              <a:ext cx="1175905" cy="449284"/>
            </a:xfrm>
            <a:prstGeom prst="rect">
              <a:avLst/>
            </a:prstGeom>
          </p:spPr>
        </p:pic>
      </p:grpSp>
      <p:sp>
        <p:nvSpPr>
          <p:cNvPr id="38" name="Rounded Rectangle 37"/>
          <p:cNvSpPr/>
          <p:nvPr/>
        </p:nvSpPr>
        <p:spPr bwMode="auto">
          <a:xfrm>
            <a:off x="3335447" y="1139687"/>
            <a:ext cx="2629854" cy="422024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377043" y="1793484"/>
            <a:ext cx="1287130" cy="820517"/>
            <a:chOff x="3759627" y="1854840"/>
            <a:chExt cx="1469666" cy="1066138"/>
          </a:xfrm>
        </p:grpSpPr>
        <p:pic>
          <p:nvPicPr>
            <p:cNvPr id="12" name="Picture 11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759627" y="1854840"/>
              <a:ext cx="754538" cy="72677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14165" y="1854840"/>
              <a:ext cx="587953" cy="69601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 flipH="1">
              <a:off x="3873262" y="2561068"/>
              <a:ext cx="1356031" cy="359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Connectors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378115" y="1260893"/>
            <a:ext cx="2541404" cy="33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sym typeface="Wingdings" panose="05000000000000000000" pitchFamily="2" charset="2"/>
              </a:rPr>
              <a:t></a:t>
            </a:r>
            <a:r>
              <a:rPr lang="en-US" sz="2000" b="1" dirty="0">
                <a:solidFill>
                  <a:schemeClr val="accent2"/>
                </a:solidFill>
              </a:rPr>
              <a:t>Data Engineering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602" y="3593035"/>
            <a:ext cx="1822576" cy="2749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6733" y="3165495"/>
            <a:ext cx="1668193" cy="274963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358851" y="1139687"/>
            <a:ext cx="2711731" cy="4220244"/>
            <a:chOff x="6602998" y="1155316"/>
            <a:chExt cx="2672902" cy="5059984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6602998" y="1155316"/>
              <a:ext cx="2592197" cy="5059984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02998" y="1337351"/>
              <a:ext cx="2672902" cy="4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sym typeface="Wingdings" panose="05000000000000000000" pitchFamily="2" charset="2"/>
                </a:rPr>
                <a:t></a:t>
              </a:r>
              <a:r>
                <a:rPr lang="en-US" sz="2000" b="1" dirty="0" err="1">
                  <a:solidFill>
                    <a:schemeClr val="accent2"/>
                  </a:solidFill>
                </a:rPr>
                <a:t>AutoML</a:t>
              </a:r>
              <a:r>
                <a:rPr lang="en-US" sz="2000" b="1" dirty="0">
                  <a:solidFill>
                    <a:schemeClr val="accent2"/>
                  </a:solidFill>
                </a:rPr>
                <a:t> Training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281527" y="1121986"/>
            <a:ext cx="2711731" cy="4220244"/>
            <a:chOff x="6522293" y="1155316"/>
            <a:chExt cx="2672902" cy="5059984"/>
          </a:xfrm>
        </p:grpSpPr>
        <p:sp>
          <p:nvSpPr>
            <p:cNvPr id="57" name="Rounded Rectangle 56"/>
            <p:cNvSpPr/>
            <p:nvPr/>
          </p:nvSpPr>
          <p:spPr bwMode="auto">
            <a:xfrm>
              <a:off x="6602998" y="1155316"/>
              <a:ext cx="2592197" cy="5059984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22293" y="1334577"/>
              <a:ext cx="2672902" cy="47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sym typeface="Wingdings" panose="05000000000000000000" pitchFamily="2" charset="2"/>
                </a:rPr>
                <a:t></a:t>
              </a:r>
              <a:r>
                <a:rPr lang="en-US" sz="2000" b="1" dirty="0">
                  <a:solidFill>
                    <a:schemeClr val="accent2"/>
                  </a:solidFill>
                </a:rPr>
                <a:t>Model Deployment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6944" y="2315527"/>
            <a:ext cx="933450" cy="678520"/>
            <a:chOff x="4958143" y="2944373"/>
            <a:chExt cx="1586346" cy="93782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42516" y="2944373"/>
              <a:ext cx="799679" cy="448008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 flipH="1">
              <a:off x="4958143" y="3358978"/>
              <a:ext cx="1585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  JSON Processor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42996" y="2944373"/>
              <a:ext cx="799679" cy="448008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 flipH="1">
              <a:off x="4958622" y="3358978"/>
              <a:ext cx="1585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  JSON</a:t>
              </a:r>
            </a:p>
            <a:p>
              <a:endParaRPr lang="en-US" sz="1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83018" y="1859306"/>
            <a:ext cx="1971418" cy="78777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44118" y="4163667"/>
            <a:ext cx="1067787" cy="802169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>
            <a:off x="3585973" y="3947433"/>
            <a:ext cx="985129" cy="1029661"/>
            <a:chOff x="3647520" y="5088700"/>
            <a:chExt cx="985129" cy="1029661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791178" y="5088700"/>
              <a:ext cx="659011" cy="543256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 flipH="1">
              <a:off x="3647520" y="5595141"/>
              <a:ext cx="985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 Feature</a:t>
              </a:r>
              <a:endParaRPr lang="en-US" sz="1400" b="1" u="sng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Selection</a:t>
              </a:r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78238" y="3356883"/>
            <a:ext cx="933450" cy="118110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 flipH="1">
            <a:off x="4483649" y="4543216"/>
            <a:ext cx="192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Transform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30704" y="2937616"/>
            <a:ext cx="816185" cy="671149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 bwMode="auto">
          <a:xfrm>
            <a:off x="3333669" y="1139687"/>
            <a:ext cx="2629854" cy="422024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4" name="Pentagon 93"/>
          <p:cNvSpPr/>
          <p:nvPr/>
        </p:nvSpPr>
        <p:spPr bwMode="auto">
          <a:xfrm>
            <a:off x="4742087" y="5396891"/>
            <a:ext cx="2865755" cy="786238"/>
          </a:xfrm>
          <a:prstGeom prst="homePlate">
            <a:avLst/>
          </a:prstGeom>
          <a:solidFill>
            <a:schemeClr val="accent6">
              <a:lumMod val="2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Big Data Training Process</a:t>
            </a:r>
            <a:r>
              <a:rPr lang="en-US" sz="1600" dirty="0"/>
              <a:t> </a:t>
            </a:r>
          </a:p>
        </p:txBody>
      </p:sp>
      <p:sp>
        <p:nvSpPr>
          <p:cNvPr id="95" name="Pentagon 94"/>
          <p:cNvSpPr/>
          <p:nvPr/>
        </p:nvSpPr>
        <p:spPr bwMode="auto">
          <a:xfrm>
            <a:off x="7930292" y="5391610"/>
            <a:ext cx="3282820" cy="769489"/>
          </a:xfrm>
          <a:prstGeom prst="homePlate">
            <a:avLst/>
          </a:prstGeom>
          <a:solidFill>
            <a:schemeClr val="accent6">
              <a:lumMod val="2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Trained Machine Learning Models</a:t>
            </a:r>
            <a:endParaRPr lang="en-US" sz="1600" dirty="0"/>
          </a:p>
        </p:txBody>
      </p:sp>
      <p:sp>
        <p:nvSpPr>
          <p:cNvPr id="93" name="Pentagon 92"/>
          <p:cNvSpPr/>
          <p:nvPr/>
        </p:nvSpPr>
        <p:spPr bwMode="auto">
          <a:xfrm>
            <a:off x="978888" y="5435563"/>
            <a:ext cx="3481955" cy="733670"/>
          </a:xfrm>
          <a:prstGeom prst="homePlate">
            <a:avLst/>
          </a:prstGeom>
          <a:solidFill>
            <a:schemeClr val="accent6">
              <a:lumMod val="2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Big Data Parallel Processing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Multi-Threaded Bulk Data Loading</a:t>
            </a:r>
            <a:r>
              <a:rPr lang="en-US" sz="16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2DAF8-2E18-42DF-9CD2-EDF95D49BF8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99370" y="2033693"/>
            <a:ext cx="1900641" cy="982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393663-FA13-473D-AA92-1BEBFBBAB5D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73356" y="1982813"/>
            <a:ext cx="1113545" cy="27779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09DEAD5-A3FF-44C4-B085-D57B4E4CE65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30476" y="4517758"/>
            <a:ext cx="990964" cy="2077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41AAAF7-8D22-4F4C-AFDA-0A37202309CD}"/>
              </a:ext>
            </a:extLst>
          </p:cNvPr>
          <p:cNvSpPr/>
          <p:nvPr/>
        </p:nvSpPr>
        <p:spPr>
          <a:xfrm>
            <a:off x="4593713" y="2348330"/>
            <a:ext cx="339295" cy="20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89B865AC-B87A-4DC9-807E-32C18EEABA53}"/>
              </a:ext>
            </a:extLst>
          </p:cNvPr>
          <p:cNvSpPr/>
          <p:nvPr/>
        </p:nvSpPr>
        <p:spPr>
          <a:xfrm>
            <a:off x="4583298" y="3530084"/>
            <a:ext cx="339295" cy="20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33CC62E0-EB73-48C6-9CFD-7E02FBE9BA03}"/>
              </a:ext>
            </a:extLst>
          </p:cNvPr>
          <p:cNvSpPr/>
          <p:nvPr/>
        </p:nvSpPr>
        <p:spPr>
          <a:xfrm rot="10800000">
            <a:off x="4542931" y="2868778"/>
            <a:ext cx="339295" cy="2036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75450E2-B963-4552-A49B-6C82C8F0E103}"/>
              </a:ext>
            </a:extLst>
          </p:cNvPr>
          <p:cNvSpPr/>
          <p:nvPr/>
        </p:nvSpPr>
        <p:spPr>
          <a:xfrm rot="5400000">
            <a:off x="10499079" y="3784378"/>
            <a:ext cx="339295" cy="203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6D223FCC-112E-400D-90B0-19329F95D2C6}"/>
              </a:ext>
            </a:extLst>
          </p:cNvPr>
          <p:cNvSpPr/>
          <p:nvPr/>
        </p:nvSpPr>
        <p:spPr>
          <a:xfrm rot="10800000">
            <a:off x="4552794" y="4180639"/>
            <a:ext cx="339295" cy="2036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9E8A48-7DB5-4E2F-8AE4-FE20A65BAD9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99099" y="4062218"/>
            <a:ext cx="978380" cy="10183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735923" y="4317034"/>
            <a:ext cx="1164465" cy="5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918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940" y="5259885"/>
            <a:ext cx="865452" cy="702544"/>
          </a:xfrm>
          <a:prstGeom prst="rect">
            <a:avLst/>
          </a:prstGeom>
          <a:effectLst/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678D746B-1993-43F1-88E1-92634F6C5B47}"/>
              </a:ext>
            </a:extLst>
          </p:cNvPr>
          <p:cNvSpPr/>
          <p:nvPr/>
        </p:nvSpPr>
        <p:spPr>
          <a:xfrm>
            <a:off x="7357916" y="1825340"/>
            <a:ext cx="3672147" cy="3689616"/>
          </a:xfrm>
          <a:prstGeom prst="ellipse">
            <a:avLst/>
          </a:prstGeom>
          <a:noFill/>
          <a:ln w="66675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 bwMode="auto">
          <a:xfrm>
            <a:off x="7203069" y="4741140"/>
            <a:ext cx="1714500" cy="17145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55" y="161291"/>
            <a:ext cx="10515053" cy="509822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MACHINE LEARNING/AI PORTAL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1367" y="6251475"/>
            <a:ext cx="3576793" cy="365125"/>
          </a:xfrm>
        </p:spPr>
        <p:txBody>
          <a:bodyPr/>
          <a:lstStyle/>
          <a:p>
            <a:r>
              <a:rPr lang="en-US" dirty="0"/>
              <a:t>CEVA Machine Learning Capability Presentation – April 2020</a:t>
            </a:r>
          </a:p>
        </p:txBody>
      </p:sp>
      <p:sp>
        <p:nvSpPr>
          <p:cNvPr id="5" name="Date Placeholder 1"/>
          <p:cNvSpPr txBox="1">
            <a:spLocks/>
          </p:cNvSpPr>
          <p:nvPr/>
        </p:nvSpPr>
        <p:spPr>
          <a:xfrm>
            <a:off x="609600" y="6400800"/>
            <a:ext cx="609600" cy="4572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0972800" y="6416246"/>
            <a:ext cx="609600" cy="4572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4B46AC-3649-446D-AC52-CDBEDCC1F216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65" y="2154346"/>
            <a:ext cx="1485900" cy="6953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14346" y="1314337"/>
            <a:ext cx="1885073" cy="2053054"/>
            <a:chOff x="1066800" y="1028700"/>
            <a:chExt cx="1885073" cy="2053054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1066800" y="1028700"/>
              <a:ext cx="1714500" cy="1714500"/>
            </a:xfrm>
            <a:prstGeom prst="roundRect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21187" y="1053101"/>
              <a:ext cx="162587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</a:rPr>
                <a:t>Matrix</a:t>
              </a:r>
              <a:r>
                <a:rPr lang="en-US" sz="1400" b="1" dirty="0">
                  <a:solidFill>
                    <a:schemeClr val="accent2"/>
                  </a:solidFill>
                  <a:cs typeface="Calibri" panose="020F0502020204030204" pitchFamily="34" charset="0"/>
                </a:rPr>
                <a:t> •</a:t>
              </a:r>
              <a:r>
                <a:rPr lang="en-US" sz="1400" b="1" dirty="0">
                  <a:solidFill>
                    <a:schemeClr val="accent2"/>
                  </a:solidFill>
                </a:rPr>
                <a:t> FMS </a:t>
              </a:r>
              <a:r>
                <a:rPr lang="en-US" sz="1400" b="1" dirty="0">
                  <a:solidFill>
                    <a:schemeClr val="accent2"/>
                  </a:solidFill>
                  <a:cs typeface="Calibri" panose="020F0502020204030204" pitchFamily="34" charset="0"/>
                </a:rPr>
                <a:t>•</a:t>
              </a:r>
              <a:r>
                <a:rPr lang="en-US" sz="1400" b="1" dirty="0">
                  <a:solidFill>
                    <a:schemeClr val="accent2"/>
                  </a:solidFill>
                </a:rPr>
                <a:t> </a:t>
              </a:r>
            </a:p>
            <a:p>
              <a:r>
                <a:rPr lang="en-US" sz="1400" b="1" dirty="0">
                  <a:solidFill>
                    <a:schemeClr val="accent2"/>
                  </a:solidFill>
                </a:rPr>
                <a:t>WMS </a:t>
              </a:r>
              <a:r>
                <a:rPr lang="en-US" sz="1400" b="1" dirty="0">
                  <a:solidFill>
                    <a:schemeClr val="accent2"/>
                  </a:solidFill>
                  <a:cs typeface="Calibri" panose="020F0502020204030204" pitchFamily="34" charset="0"/>
                </a:rPr>
                <a:t>•</a:t>
              </a:r>
              <a:r>
                <a:rPr lang="en-US" sz="1400" b="1" dirty="0">
                  <a:solidFill>
                    <a:schemeClr val="accent2"/>
                  </a:solidFill>
                </a:rPr>
                <a:t>  JSON </a:t>
              </a:r>
              <a:r>
                <a:rPr lang="en-US" sz="1400" b="1" dirty="0">
                  <a:solidFill>
                    <a:schemeClr val="accent2"/>
                  </a:solidFill>
                  <a:cs typeface="Calibri" panose="020F0502020204030204" pitchFamily="34" charset="0"/>
                </a:rPr>
                <a:t>•</a:t>
              </a:r>
              <a:r>
                <a:rPr lang="en-US" sz="1400" b="1" dirty="0">
                  <a:solidFill>
                    <a:schemeClr val="accent2"/>
                  </a:solidFill>
                </a:rPr>
                <a:t> CSV </a:t>
              </a:r>
              <a:r>
                <a:rPr lang="en-US" sz="1400" b="1" dirty="0">
                  <a:solidFill>
                    <a:schemeClr val="accent2"/>
                  </a:solidFill>
                  <a:cs typeface="Calibri" panose="020F0502020204030204" pitchFamily="34" charset="0"/>
                </a:rPr>
                <a:t>•</a:t>
              </a:r>
              <a:r>
                <a:rPr lang="en-US" sz="1400" b="1" dirty="0">
                  <a:solidFill>
                    <a:schemeClr val="accent2"/>
                  </a:solidFill>
                </a:rPr>
                <a:t> 3</a:t>
              </a:r>
              <a:r>
                <a:rPr lang="en-US" sz="1400" b="1" baseline="30000" dirty="0">
                  <a:solidFill>
                    <a:schemeClr val="accent2"/>
                  </a:solidFill>
                </a:rPr>
                <a:t>rd</a:t>
              </a:r>
              <a:r>
                <a:rPr lang="en-US" sz="1400" b="1" dirty="0">
                  <a:solidFill>
                    <a:schemeClr val="accent2"/>
                  </a:solidFill>
                </a:rPr>
                <a:t> Party Data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2775" y="2558534"/>
              <a:ext cx="1569098" cy="5232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Transactional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58570" y="1314337"/>
            <a:ext cx="1876307" cy="2053054"/>
            <a:chOff x="3695700" y="1028700"/>
            <a:chExt cx="1876307" cy="2053054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3695700" y="1028700"/>
              <a:ext cx="1714500" cy="1714500"/>
            </a:xfrm>
            <a:prstGeom prst="roundRect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12661" y="2558534"/>
              <a:ext cx="1359346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Lakehouse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  <p:pic>
          <p:nvPicPr>
            <p:cNvPr id="15" name="Picture 1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889937" y="1193735"/>
              <a:ext cx="1329684" cy="1213213"/>
            </a:xfrm>
            <a:prstGeom prst="rect">
              <a:avLst/>
            </a:prstGeom>
          </p:spPr>
        </p:pic>
      </p:grpSp>
      <p:sp>
        <p:nvSpPr>
          <p:cNvPr id="16" name="Rounded Rectangle 15"/>
          <p:cNvSpPr/>
          <p:nvPr/>
        </p:nvSpPr>
        <p:spPr bwMode="auto">
          <a:xfrm>
            <a:off x="4501892" y="1336464"/>
            <a:ext cx="1714500" cy="1714500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6734" y="1959112"/>
            <a:ext cx="864745" cy="8707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92886" y="2833851"/>
            <a:ext cx="156909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Pentaho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 ETL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7010405" y="925774"/>
            <a:ext cx="1714500" cy="171450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itchFamily="34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831" y="1168606"/>
            <a:ext cx="1452573" cy="101713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7158831" y="2278003"/>
            <a:ext cx="1869141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Predictive Analytic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0438411" y="3172737"/>
            <a:ext cx="1275252" cy="1245279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3B7D48-C9FC-4B8A-9B5D-562DA4912061}"/>
              </a:ext>
            </a:extLst>
          </p:cNvPr>
          <p:cNvGrpSpPr/>
          <p:nvPr/>
        </p:nvGrpSpPr>
        <p:grpSpPr>
          <a:xfrm>
            <a:off x="9476366" y="925271"/>
            <a:ext cx="1865167" cy="1853678"/>
            <a:chOff x="9429282" y="1066991"/>
            <a:chExt cx="1865167" cy="1853678"/>
          </a:xfrm>
        </p:grpSpPr>
        <p:sp>
          <p:nvSpPr>
            <p:cNvPr id="81" name="Rounded Rectangle 23">
              <a:extLst>
                <a:ext uri="{FF2B5EF4-FFF2-40B4-BE49-F238E27FC236}">
                  <a16:creationId xmlns:a16="http://schemas.microsoft.com/office/drawing/2014/main" id="{A1E9200E-9A2A-45B8-A1E0-530D2676E3E6}"/>
                </a:ext>
              </a:extLst>
            </p:cNvPr>
            <p:cNvSpPr/>
            <p:nvPr/>
          </p:nvSpPr>
          <p:spPr bwMode="auto">
            <a:xfrm>
              <a:off x="9429282" y="1066991"/>
              <a:ext cx="1714500" cy="1714500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34564" y="2397449"/>
              <a:ext cx="1859885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Machine Learning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Algorithms</a:t>
              </a:r>
            </a:p>
          </p:txBody>
        </p:sp>
        <p:pic>
          <p:nvPicPr>
            <p:cNvPr id="26" name="Picture 2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9557564" y="1604248"/>
              <a:ext cx="977021" cy="735396"/>
            </a:xfrm>
            <a:prstGeom prst="rect">
              <a:avLst/>
            </a:prstGeom>
          </p:spPr>
        </p:pic>
        <p:pic>
          <p:nvPicPr>
            <p:cNvPr id="27" name="Picture 26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10036184" y="1165598"/>
              <a:ext cx="890970" cy="573184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5067F6-3360-428A-908B-751DCF49D99D}"/>
              </a:ext>
            </a:extLst>
          </p:cNvPr>
          <p:cNvGrpSpPr/>
          <p:nvPr/>
        </p:nvGrpSpPr>
        <p:grpSpPr>
          <a:xfrm>
            <a:off x="9347494" y="4747215"/>
            <a:ext cx="2085104" cy="1971604"/>
            <a:chOff x="9347494" y="4747215"/>
            <a:chExt cx="2085104" cy="1971604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9347494" y="4747215"/>
              <a:ext cx="1714500" cy="1714500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540538" y="5011724"/>
              <a:ext cx="1271700" cy="1163947"/>
              <a:chOff x="4437994" y="5261999"/>
              <a:chExt cx="1803229" cy="1600406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54278" y="6091996"/>
                <a:ext cx="940082" cy="770409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20744150">
                <a:off x="4437994" y="5261999"/>
                <a:ext cx="1032568" cy="9556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42137" y="5340812"/>
                <a:ext cx="799086" cy="797345"/>
              </a:xfrm>
              <a:prstGeom prst="rect">
                <a:avLst/>
              </a:prstGeom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9661633" y="6195599"/>
              <a:ext cx="1770965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Machine Learning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Modules</a:t>
              </a: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9236" y="4856819"/>
            <a:ext cx="1143000" cy="134302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438422" y="6189524"/>
            <a:ext cx="1849751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Machine </a:t>
            </a:r>
            <a:r>
              <a:rPr lang="en-US" sz="1400" b="1" dirty="0" err="1">
                <a:solidFill>
                  <a:schemeClr val="bg1"/>
                </a:solidFill>
              </a:rPr>
              <a:t>Learing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Solution Packages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542400" y="4423830"/>
            <a:ext cx="2109402" cy="1971604"/>
            <a:chOff x="3403406" y="3551330"/>
            <a:chExt cx="2109402" cy="1971604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3403406" y="3551330"/>
              <a:ext cx="1714500" cy="1714500"/>
            </a:xfrm>
            <a:prstGeom prst="roundRect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74009" y="4999714"/>
              <a:ext cx="1738799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Machine Learning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Portal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359908" y="4390649"/>
            <a:ext cx="2085104" cy="1971604"/>
            <a:chOff x="3403406" y="3551330"/>
            <a:chExt cx="2085104" cy="1971604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3403406" y="3551330"/>
              <a:ext cx="1714500" cy="1714500"/>
            </a:xfrm>
            <a:prstGeom prst="roundRect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52705" y="4999714"/>
              <a:ext cx="1735805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Visualization</a:t>
              </a: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43493" y="4597237"/>
            <a:ext cx="1566710" cy="1176981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9148F95-989E-4897-99F9-62C500A5A99E}"/>
              </a:ext>
            </a:extLst>
          </p:cNvPr>
          <p:cNvGrpSpPr/>
          <p:nvPr/>
        </p:nvGrpSpPr>
        <p:grpSpPr>
          <a:xfrm>
            <a:off x="6599785" y="3187921"/>
            <a:ext cx="1520751" cy="1386845"/>
            <a:chOff x="748244" y="4165473"/>
            <a:chExt cx="2085104" cy="1971604"/>
          </a:xfrm>
        </p:grpSpPr>
        <p:grpSp>
          <p:nvGrpSpPr>
            <p:cNvPr id="48" name="Group 47"/>
            <p:cNvGrpSpPr/>
            <p:nvPr/>
          </p:nvGrpSpPr>
          <p:grpSpPr>
            <a:xfrm>
              <a:off x="748244" y="4165473"/>
              <a:ext cx="2085104" cy="1971604"/>
              <a:chOff x="3403406" y="3551330"/>
              <a:chExt cx="2085104" cy="1971604"/>
            </a:xfrm>
          </p:grpSpPr>
          <p:sp>
            <p:nvSpPr>
              <p:cNvPr id="49" name="Rounded Rectangle 48"/>
              <p:cNvSpPr/>
              <p:nvPr/>
            </p:nvSpPr>
            <p:spPr bwMode="auto">
              <a:xfrm>
                <a:off x="3403406" y="3551330"/>
                <a:ext cx="1714500" cy="17145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919412" y="4999714"/>
                <a:ext cx="1569098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API enabled </a:t>
                </a:r>
              </a:p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Connection</a:t>
                </a:r>
              </a:p>
            </p:txBody>
          </p:sp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99853" y="4567654"/>
              <a:ext cx="1533225" cy="931052"/>
            </a:xfrm>
            <a:prstGeom prst="rect">
              <a:avLst/>
            </a:prstGeom>
          </p:spPr>
        </p:pic>
      </p:grpSp>
      <p:sp>
        <p:nvSpPr>
          <p:cNvPr id="67" name="Arc 66"/>
          <p:cNvSpPr/>
          <p:nvPr/>
        </p:nvSpPr>
        <p:spPr bwMode="auto">
          <a:xfrm rot="19274330">
            <a:off x="3203727" y="914644"/>
            <a:ext cx="2688877" cy="3032998"/>
          </a:xfrm>
          <a:prstGeom prst="arc">
            <a:avLst>
              <a:gd name="adj1" fmla="val 16200000"/>
              <a:gd name="adj2" fmla="val 20735834"/>
            </a:avLst>
          </a:prstGeom>
          <a:noFill/>
          <a:ln w="63500" cap="flat" cmpd="sng" algn="ctr">
            <a:solidFill>
              <a:srgbClr val="002060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8" name="Arc 67"/>
          <p:cNvSpPr/>
          <p:nvPr/>
        </p:nvSpPr>
        <p:spPr bwMode="auto">
          <a:xfrm rot="18026539">
            <a:off x="6018799" y="785019"/>
            <a:ext cx="2688877" cy="3032998"/>
          </a:xfrm>
          <a:prstGeom prst="arc">
            <a:avLst>
              <a:gd name="adj1" fmla="val 16200000"/>
              <a:gd name="adj2" fmla="val 20735834"/>
            </a:avLst>
          </a:prstGeom>
          <a:noFill/>
          <a:ln w="63500" cap="flat" cmpd="sng" algn="ctr">
            <a:solidFill>
              <a:srgbClr val="002060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7" name="Arc 76"/>
          <p:cNvSpPr/>
          <p:nvPr/>
        </p:nvSpPr>
        <p:spPr bwMode="auto">
          <a:xfrm rot="19274330">
            <a:off x="904495" y="920335"/>
            <a:ext cx="2688877" cy="3032998"/>
          </a:xfrm>
          <a:prstGeom prst="arc">
            <a:avLst>
              <a:gd name="adj1" fmla="val 16200000"/>
              <a:gd name="adj2" fmla="val 20735834"/>
            </a:avLst>
          </a:prstGeom>
          <a:noFill/>
          <a:ln w="63500" cap="flat" cmpd="sng" algn="ctr">
            <a:solidFill>
              <a:srgbClr val="002060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C059C74-4376-43E4-9B0D-2A414E9867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37222" y="1570918"/>
            <a:ext cx="1627863" cy="422292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630FED8-D612-4B86-9FEC-C3DF831797E4}"/>
              </a:ext>
            </a:extLst>
          </p:cNvPr>
          <p:cNvGrpSpPr/>
          <p:nvPr/>
        </p:nvGrpSpPr>
        <p:grpSpPr>
          <a:xfrm>
            <a:off x="8439638" y="2971128"/>
            <a:ext cx="1465001" cy="1366989"/>
            <a:chOff x="7158138" y="2760718"/>
            <a:chExt cx="1465001" cy="136698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5DB59C9-0E02-474F-AE35-8BEEE489A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324256" y="3141153"/>
              <a:ext cx="1236108" cy="63926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8297F8-C2D1-4415-942F-9115164D6E1E}"/>
                </a:ext>
              </a:extLst>
            </p:cNvPr>
            <p:cNvSpPr/>
            <p:nvPr/>
          </p:nvSpPr>
          <p:spPr>
            <a:xfrm>
              <a:off x="7158138" y="2760718"/>
              <a:ext cx="1465001" cy="1366989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 w="666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65E67B-DCA9-4756-9FF7-9F5DB1664607}"/>
              </a:ext>
            </a:extLst>
          </p:cNvPr>
          <p:cNvGrpSpPr/>
          <p:nvPr/>
        </p:nvGrpSpPr>
        <p:grpSpPr>
          <a:xfrm>
            <a:off x="10502749" y="3320886"/>
            <a:ext cx="1150255" cy="1018810"/>
            <a:chOff x="8969448" y="1289388"/>
            <a:chExt cx="1175905" cy="134333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913346A-EEA8-46BD-9C81-D1C816EA8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08240" y="1738672"/>
              <a:ext cx="898320" cy="894052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D7E30B-1C3D-4009-A038-AA9DCD2E0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969448" y="1289388"/>
              <a:ext cx="1175905" cy="449284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E54C8C2-DC4F-441A-B097-54C98488AF7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12" y="4479482"/>
            <a:ext cx="1160707" cy="8436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Rounded Rectangle 12">
            <a:extLst>
              <a:ext uri="{FF2B5EF4-FFF2-40B4-BE49-F238E27FC236}">
                <a16:creationId xmlns:a16="http://schemas.microsoft.com/office/drawing/2014/main" id="{EE5F4648-211E-4096-9649-B13B67F08168}"/>
              </a:ext>
            </a:extLst>
          </p:cNvPr>
          <p:cNvSpPr/>
          <p:nvPr/>
        </p:nvSpPr>
        <p:spPr bwMode="auto">
          <a:xfrm>
            <a:off x="322755" y="4347853"/>
            <a:ext cx="1714500" cy="1714500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462485-0B1C-4295-9B52-8D3ABC74288A}"/>
              </a:ext>
            </a:extLst>
          </p:cNvPr>
          <p:cNvSpPr txBox="1"/>
          <p:nvPr/>
        </p:nvSpPr>
        <p:spPr>
          <a:xfrm>
            <a:off x="630321" y="5872427"/>
            <a:ext cx="1463363" cy="52848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Enterprise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 Applications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5829D8C-65F9-44C4-B6D0-C73D76E44B8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7395" y="4650185"/>
            <a:ext cx="1402590" cy="28602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F27F9E0-C8D2-4286-A6EC-C3C66FF9C65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2135" y="5088170"/>
            <a:ext cx="1187877" cy="548514"/>
          </a:xfrm>
          <a:prstGeom prst="rect">
            <a:avLst/>
          </a:prstGeom>
        </p:spPr>
      </p:pic>
      <p:sp>
        <p:nvSpPr>
          <p:cNvPr id="89" name="Arc 88">
            <a:extLst>
              <a:ext uri="{FF2B5EF4-FFF2-40B4-BE49-F238E27FC236}">
                <a16:creationId xmlns:a16="http://schemas.microsoft.com/office/drawing/2014/main" id="{92A6E37D-D98B-4331-858E-14DC784587D1}"/>
              </a:ext>
            </a:extLst>
          </p:cNvPr>
          <p:cNvSpPr/>
          <p:nvPr/>
        </p:nvSpPr>
        <p:spPr bwMode="auto">
          <a:xfrm rot="7012908">
            <a:off x="4722891" y="3491132"/>
            <a:ext cx="1757881" cy="4076243"/>
          </a:xfrm>
          <a:prstGeom prst="arc">
            <a:avLst>
              <a:gd name="adj1" fmla="val 16200000"/>
              <a:gd name="adj2" fmla="val 20735834"/>
            </a:avLst>
          </a:prstGeom>
          <a:noFill/>
          <a:ln w="63500" cap="flat" cmpd="sng" algn="ctr">
            <a:solidFill>
              <a:srgbClr val="002060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DA455AD6-601F-4D76-AB00-B4835A6A0246}"/>
              </a:ext>
            </a:extLst>
          </p:cNvPr>
          <p:cNvSpPr/>
          <p:nvPr/>
        </p:nvSpPr>
        <p:spPr bwMode="auto">
          <a:xfrm rot="7012908">
            <a:off x="2481921" y="3465655"/>
            <a:ext cx="1757881" cy="4076243"/>
          </a:xfrm>
          <a:prstGeom prst="arc">
            <a:avLst>
              <a:gd name="adj1" fmla="val 16200000"/>
              <a:gd name="adj2" fmla="val 20735834"/>
            </a:avLst>
          </a:prstGeom>
          <a:noFill/>
          <a:ln w="63500" cap="flat" cmpd="sng" algn="ctr">
            <a:solidFill>
              <a:srgbClr val="002060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7F4D5551-65E8-4BC7-BDF1-80D8A8552D29}"/>
              </a:ext>
            </a:extLst>
          </p:cNvPr>
          <p:cNvCxnSpPr>
            <a:cxnSpLocks/>
            <a:stCxn id="49" idx="1"/>
            <a:endCxn id="84" idx="0"/>
          </p:cNvCxnSpPr>
          <p:nvPr/>
        </p:nvCxnSpPr>
        <p:spPr>
          <a:xfrm rot="10800000" flipV="1">
            <a:off x="1180005" y="3790919"/>
            <a:ext cx="5419780" cy="556934"/>
          </a:xfrm>
          <a:prstGeom prst="curvedConnector2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9942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3291FC9-A583-4B6D-B635-2D44E93DD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6" y="342731"/>
            <a:ext cx="12192000" cy="559029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08B4A-D3ED-4467-BEF5-58B96FF2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1367" y="6251475"/>
            <a:ext cx="3576793" cy="365125"/>
          </a:xfrm>
        </p:spPr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986B23-BC65-47E0-AB18-F542664C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488" y="0"/>
            <a:ext cx="9229928" cy="6854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+mn-lt"/>
              </a:rPr>
              <a:t>ML Data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BF8FB-4C52-4787-BA04-F52177348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1" y="196963"/>
            <a:ext cx="1390567" cy="2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928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08CFD18-5DC3-41A4-911F-EDC41E8D3DF3}"/>
              </a:ext>
            </a:extLst>
          </p:cNvPr>
          <p:cNvGraphicFramePr/>
          <p:nvPr/>
        </p:nvGraphicFramePr>
        <p:xfrm>
          <a:off x="3761703" y="389567"/>
          <a:ext cx="10095886" cy="6386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E4F6050-C06C-4089-A0DA-150645DE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738" y="214754"/>
            <a:ext cx="7621657" cy="850169"/>
          </a:xfrm>
        </p:spPr>
        <p:txBody>
          <a:bodyPr/>
          <a:lstStyle/>
          <a:p>
            <a:r>
              <a:rPr lang="en-US" sz="2800" dirty="0"/>
              <a:t>Digital Platform Modules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A507B-73F0-4298-B11F-4A53B1B6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1367" y="6251475"/>
            <a:ext cx="3576793" cy="365125"/>
          </a:xfrm>
        </p:spPr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ABC05-1C67-44D9-ACAD-294E1957A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306" y="430669"/>
            <a:ext cx="1596198" cy="3346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5EB457-F0F7-4784-8392-786F3543F5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759" y="3211205"/>
            <a:ext cx="1132364" cy="2374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204E2D-808B-453D-BA4C-7AF8548755E5}"/>
              </a:ext>
            </a:extLst>
          </p:cNvPr>
          <p:cNvSpPr/>
          <p:nvPr/>
        </p:nvSpPr>
        <p:spPr>
          <a:xfrm flipH="1">
            <a:off x="8112893" y="3448608"/>
            <a:ext cx="139350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Smart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786963-B25A-4837-8D72-B468D7ADEC6D}"/>
              </a:ext>
            </a:extLst>
          </p:cNvPr>
          <p:cNvSpPr txBox="1"/>
          <p:nvPr/>
        </p:nvSpPr>
        <p:spPr>
          <a:xfrm>
            <a:off x="661747" y="2013217"/>
            <a:ext cx="5646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25000"/>
                  </a:schemeClr>
                </a:solidFill>
              </a:rPr>
              <a:t>Service at Order &amp; Scheduling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Order Risk Analysis by City Pair, Carrier, Service Level and Seasonal Trend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CO2e Aware Advisor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Freight Movement Consolidation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Carrier Advisor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Milestone Intelligence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Freight Movement Consolidation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2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33B49E-B888-42B3-9B59-4243B2C7A1BC}"/>
              </a:ext>
            </a:extLst>
          </p:cNvPr>
          <p:cNvSpPr txBox="1"/>
          <p:nvPr/>
        </p:nvSpPr>
        <p:spPr>
          <a:xfrm>
            <a:off x="661747" y="4413874"/>
            <a:ext cx="5646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25000"/>
                  </a:schemeClr>
                </a:solidFill>
              </a:rPr>
              <a:t>Service at Network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Load Forecast on Route &amp; 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Hub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Freight Cost Index &amp; Trend (FSS)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3D216-DF4D-4E20-A6D3-700384BE8F46}"/>
              </a:ext>
            </a:extLst>
          </p:cNvPr>
          <p:cNvSpPr txBox="1"/>
          <p:nvPr/>
        </p:nvSpPr>
        <p:spPr>
          <a:xfrm>
            <a:off x="688973" y="966798"/>
            <a:ext cx="5900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Supply Chain Intelligence as a service (</a:t>
            </a:r>
            <a:r>
              <a:rPr lang="en-US" b="1" dirty="0" err="1">
                <a:solidFill>
                  <a:schemeClr val="accent6"/>
                </a:solidFill>
              </a:rPr>
              <a:t>SCIaas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b="1" dirty="0">
                <a:solidFill>
                  <a:schemeClr val="accent6"/>
                </a:solidFill>
              </a:rPr>
              <a:t>Machine Intelligence as a service (</a:t>
            </a:r>
            <a:r>
              <a:rPr lang="en-US" b="1" dirty="0" err="1">
                <a:solidFill>
                  <a:schemeClr val="accent6"/>
                </a:solidFill>
              </a:rPr>
              <a:t>MIaas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b="1" dirty="0">
                <a:solidFill>
                  <a:schemeClr val="accent6"/>
                </a:solidFill>
              </a:rPr>
              <a:t>Supply Chain Smart API?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BF5920-E060-4D28-972C-F4F4AD9BA3A5}"/>
              </a:ext>
            </a:extLst>
          </p:cNvPr>
          <p:cNvGrpSpPr/>
          <p:nvPr/>
        </p:nvGrpSpPr>
        <p:grpSpPr>
          <a:xfrm>
            <a:off x="10829925" y="2600325"/>
            <a:ext cx="1347401" cy="1228725"/>
            <a:chOff x="10829925" y="2600325"/>
            <a:chExt cx="1347401" cy="122872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03CAD1-6A8A-4C89-8CA3-616248AC2BE7}"/>
                </a:ext>
              </a:extLst>
            </p:cNvPr>
            <p:cNvSpPr/>
            <p:nvPr/>
          </p:nvSpPr>
          <p:spPr>
            <a:xfrm>
              <a:off x="10829925" y="2600325"/>
              <a:ext cx="1275788" cy="1228725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9DDE9C0-894B-43D6-A38B-BD8AC8A8414A}"/>
                </a:ext>
              </a:extLst>
            </p:cNvPr>
            <p:cNvGrpSpPr/>
            <p:nvPr/>
          </p:nvGrpSpPr>
          <p:grpSpPr>
            <a:xfrm>
              <a:off x="10917532" y="3081614"/>
              <a:ext cx="1259794" cy="365431"/>
              <a:chOff x="8163957" y="2296958"/>
              <a:chExt cx="4027110" cy="1127714"/>
            </a:xfrm>
          </p:grpSpPr>
          <p:pic>
            <p:nvPicPr>
              <p:cNvPr id="24" name="Picture 2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4E1F7212-17A3-4892-9175-3930F6CD7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-50000"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3957" y="2296958"/>
                <a:ext cx="1687611" cy="934742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7A1B6-8271-4618-BD31-51CF5090575D}"/>
                  </a:ext>
                </a:extLst>
              </p:cNvPr>
              <p:cNvSpPr txBox="1"/>
              <p:nvPr/>
            </p:nvSpPr>
            <p:spPr>
              <a:xfrm>
                <a:off x="9622652" y="2569858"/>
                <a:ext cx="2568415" cy="85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7693D"/>
                    </a:solidFill>
                  </a:rPr>
                  <a:t>e-aware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1F783A8-AEF7-4693-8814-3C196CCD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97637" y="3051262"/>
              <a:ext cx="641836" cy="182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625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04A27EEB-8523-4924-B232-1F9BAEBB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34" y="3844801"/>
            <a:ext cx="6737172" cy="251918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137AEE6-9B92-4195-9296-03E5DFEEC422}"/>
              </a:ext>
            </a:extLst>
          </p:cNvPr>
          <p:cNvSpPr/>
          <p:nvPr/>
        </p:nvSpPr>
        <p:spPr>
          <a:xfrm>
            <a:off x="1401663" y="2220477"/>
            <a:ext cx="2151943" cy="2061077"/>
          </a:xfrm>
          <a:prstGeom prst="ellipse">
            <a:avLst/>
          </a:prstGeom>
          <a:solidFill>
            <a:srgbClr val="FCFFD1"/>
          </a:solidFill>
          <a:ln w="76200">
            <a:solidFill>
              <a:srgbClr val="07693D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79F95A-9F6B-42C7-B3AE-C468B0E1D1C1}"/>
              </a:ext>
            </a:extLst>
          </p:cNvPr>
          <p:cNvGrpSpPr/>
          <p:nvPr/>
        </p:nvGrpSpPr>
        <p:grpSpPr>
          <a:xfrm>
            <a:off x="1549433" y="3027798"/>
            <a:ext cx="1933822" cy="530753"/>
            <a:chOff x="8163957" y="2296958"/>
            <a:chExt cx="3664865" cy="976442"/>
          </a:xfrm>
        </p:grpSpPr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E184CD7-31E9-43D2-BAED-ED911FEE1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3957" y="2296958"/>
              <a:ext cx="1687611" cy="93474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1E2FDC-43B4-4F31-A84B-0C0812E9FDCD}"/>
                </a:ext>
              </a:extLst>
            </p:cNvPr>
            <p:cNvSpPr txBox="1"/>
            <p:nvPr/>
          </p:nvSpPr>
          <p:spPr>
            <a:xfrm>
              <a:off x="9815574" y="2593929"/>
              <a:ext cx="2013248" cy="67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7693D"/>
                  </a:solidFill>
                </a:rPr>
                <a:t>e-aware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F37BDF7-CC24-4400-BBE5-C4149C209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007" y="2959251"/>
            <a:ext cx="1062322" cy="32259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FB98D348-4330-4D0E-9FB4-4D797122DC2D}"/>
              </a:ext>
            </a:extLst>
          </p:cNvPr>
          <p:cNvSpPr/>
          <p:nvPr/>
        </p:nvSpPr>
        <p:spPr>
          <a:xfrm>
            <a:off x="7514561" y="2915176"/>
            <a:ext cx="569911" cy="596729"/>
          </a:xfrm>
          <a:prstGeom prst="rightArrow">
            <a:avLst/>
          </a:prstGeom>
          <a:solidFill>
            <a:srgbClr val="0769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1BA991"/>
              </a:highligh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E362018-7E64-4EBD-AD37-59915548AAE7}"/>
              </a:ext>
            </a:extLst>
          </p:cNvPr>
          <p:cNvSpPr/>
          <p:nvPr/>
        </p:nvSpPr>
        <p:spPr>
          <a:xfrm>
            <a:off x="4037559" y="2930809"/>
            <a:ext cx="569911" cy="596729"/>
          </a:xfrm>
          <a:prstGeom prst="rightArrow">
            <a:avLst/>
          </a:prstGeom>
          <a:solidFill>
            <a:srgbClr val="0769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1BA991"/>
              </a:highlight>
            </a:endParaRPr>
          </a:p>
        </p:txBody>
      </p:sp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AF9A35A2-0D3B-48B2-B129-9718545B6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9" y="450148"/>
            <a:ext cx="1905783" cy="6662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1813AB-739F-4B2A-82C6-22F9F796FD51}"/>
              </a:ext>
            </a:extLst>
          </p:cNvPr>
          <p:cNvSpPr txBox="1"/>
          <p:nvPr/>
        </p:nvSpPr>
        <p:spPr>
          <a:xfrm>
            <a:off x="2428672" y="326480"/>
            <a:ext cx="2278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7693D"/>
                </a:solidFill>
              </a:rPr>
              <a:t>GREEN COPONENTS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0803A-D143-46E2-BA66-6B70E8ACD64C}"/>
              </a:ext>
            </a:extLst>
          </p:cNvPr>
          <p:cNvGrpSpPr/>
          <p:nvPr/>
        </p:nvGrpSpPr>
        <p:grpSpPr>
          <a:xfrm>
            <a:off x="10019666" y="358079"/>
            <a:ext cx="2172334" cy="753620"/>
            <a:chOff x="741329" y="1373164"/>
            <a:chExt cx="2172334" cy="7536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490A4-A5F7-48A5-9CF1-7C0CC01F7768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9E2FC86-0205-4C50-83CB-708712527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D3C9B2-0132-4CFA-80B8-DB7B484ECAF7}"/>
              </a:ext>
            </a:extLst>
          </p:cNvPr>
          <p:cNvGrpSpPr/>
          <p:nvPr/>
        </p:nvGrpSpPr>
        <p:grpSpPr>
          <a:xfrm>
            <a:off x="4970814" y="2158680"/>
            <a:ext cx="2151943" cy="2061077"/>
            <a:chOff x="4970814" y="2158680"/>
            <a:chExt cx="2151943" cy="206107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1BA8671-5F3D-40E3-8359-8B2149508B31}"/>
                </a:ext>
              </a:extLst>
            </p:cNvPr>
            <p:cNvSpPr/>
            <p:nvPr/>
          </p:nvSpPr>
          <p:spPr>
            <a:xfrm>
              <a:off x="4970814" y="2158680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58B24E-36B6-4ACA-93AF-3A3486C9E0E2}"/>
                </a:ext>
              </a:extLst>
            </p:cNvPr>
            <p:cNvGrpSpPr/>
            <p:nvPr/>
          </p:nvGrpSpPr>
          <p:grpSpPr>
            <a:xfrm>
              <a:off x="5214651" y="2802807"/>
              <a:ext cx="1762698" cy="980821"/>
              <a:chOff x="5258145" y="3173216"/>
              <a:chExt cx="2346819" cy="13010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1F70C6-60CA-427C-9D1C-0EBA2D792762}"/>
                  </a:ext>
                </a:extLst>
              </p:cNvPr>
              <p:cNvSpPr txBox="1"/>
              <p:nvPr/>
            </p:nvSpPr>
            <p:spPr>
              <a:xfrm>
                <a:off x="5258145" y="3657726"/>
                <a:ext cx="2346819" cy="81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7693D"/>
                    </a:solidFill>
                  </a:rPr>
                  <a:t>Knows Co2</a:t>
                </a:r>
              </a:p>
              <a:p>
                <a:pPr algn="ctr"/>
                <a:r>
                  <a:rPr lang="en-US" b="1" dirty="0">
                    <a:solidFill>
                      <a:srgbClr val="07693D"/>
                    </a:solidFill>
                  </a:rPr>
                  <a:t>Co2 Intelligence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F0D605E-A5A5-4888-A1BD-CAA18F7D3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7446" y="3173216"/>
                <a:ext cx="1944794" cy="590566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D147EB-C9AC-4B1F-B884-DFEC0D6A760B}"/>
              </a:ext>
            </a:extLst>
          </p:cNvPr>
          <p:cNvGrpSpPr/>
          <p:nvPr/>
        </p:nvGrpSpPr>
        <p:grpSpPr>
          <a:xfrm>
            <a:off x="8457256" y="2158680"/>
            <a:ext cx="2478964" cy="2061077"/>
            <a:chOff x="8457256" y="2158680"/>
            <a:chExt cx="2478964" cy="206107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C3ED4FD-44CB-4CF4-98B9-7ADB50E6C4E7}"/>
                </a:ext>
              </a:extLst>
            </p:cNvPr>
            <p:cNvSpPr/>
            <p:nvPr/>
          </p:nvSpPr>
          <p:spPr>
            <a:xfrm>
              <a:off x="8457256" y="2158680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C225DC-3953-4D95-83F7-296F71467931}"/>
                </a:ext>
              </a:extLst>
            </p:cNvPr>
            <p:cNvGrpSpPr/>
            <p:nvPr/>
          </p:nvGrpSpPr>
          <p:grpSpPr>
            <a:xfrm>
              <a:off x="8605912" y="2660243"/>
              <a:ext cx="2330308" cy="1153971"/>
              <a:chOff x="5611334" y="742367"/>
              <a:chExt cx="2330308" cy="115397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AC16D27-203F-4449-9C5A-C3159F55DEB7}"/>
                  </a:ext>
                </a:extLst>
              </p:cNvPr>
              <p:cNvGrpSpPr/>
              <p:nvPr/>
            </p:nvGrpSpPr>
            <p:grpSpPr>
              <a:xfrm>
                <a:off x="5611334" y="742367"/>
                <a:ext cx="1870564" cy="830997"/>
                <a:chOff x="632720" y="1284355"/>
                <a:chExt cx="1870564" cy="830997"/>
              </a:xfrm>
            </p:grpSpPr>
            <p:pic>
              <p:nvPicPr>
                <p:cNvPr id="15" name="Picture 14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61980B41-4F88-4F71-AC1C-7869B168BE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720" y="1334693"/>
                  <a:ext cx="1468890" cy="637988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F87DBAD-2B8A-44B9-95F0-D406F323EC2E}"/>
                    </a:ext>
                  </a:extLst>
                </p:cNvPr>
                <p:cNvSpPr/>
                <p:nvPr/>
              </p:nvSpPr>
              <p:spPr>
                <a:xfrm>
                  <a:off x="2009238" y="1284355"/>
                  <a:ext cx="494046" cy="83099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4800" b="1" cap="none" spc="0" dirty="0">
                      <a:ln w="0"/>
                      <a:solidFill>
                        <a:srgbClr val="065A34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A0ED03-A378-47E8-8089-135C0458537D}"/>
                  </a:ext>
                </a:extLst>
              </p:cNvPr>
              <p:cNvSpPr txBox="1"/>
              <p:nvPr/>
            </p:nvSpPr>
            <p:spPr>
              <a:xfrm>
                <a:off x="5619456" y="1311563"/>
                <a:ext cx="23221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1" cap="none" spc="0" dirty="0">
                    <a:ln w="0"/>
                    <a:solidFill>
                      <a:srgbClr val="065A3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Discovery</a:t>
                </a:r>
                <a:endParaRPr lang="en-US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12990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997DFA-9A02-4BDF-93E8-A0E64110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38DC3-DBD6-4289-A84A-51D65F99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926AF-88C7-4E7C-8DFD-1B537844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1217048" cy="63448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8C44C0-3A19-4798-94FB-5687FA93938C}"/>
              </a:ext>
            </a:extLst>
          </p:cNvPr>
          <p:cNvSpPr/>
          <p:nvPr/>
        </p:nvSpPr>
        <p:spPr>
          <a:xfrm>
            <a:off x="705678" y="248478"/>
            <a:ext cx="10744200" cy="23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49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69AEBDA-CD42-4BF3-B824-08E4792B8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749723"/>
              </p:ext>
            </p:extLst>
          </p:nvPr>
        </p:nvGraphicFramePr>
        <p:xfrm>
          <a:off x="1873420" y="2703598"/>
          <a:ext cx="9554765" cy="3609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CFA006D-15AB-4C18-A306-8C79FC3E2B9F}"/>
              </a:ext>
            </a:extLst>
          </p:cNvPr>
          <p:cNvGrpSpPr/>
          <p:nvPr/>
        </p:nvGrpSpPr>
        <p:grpSpPr>
          <a:xfrm>
            <a:off x="572046" y="258233"/>
            <a:ext cx="2151943" cy="2061077"/>
            <a:chOff x="711217" y="501425"/>
            <a:chExt cx="2151943" cy="206107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14BA0EC-79DD-4458-BA57-416AFB2C1F01}"/>
                </a:ext>
              </a:extLst>
            </p:cNvPr>
            <p:cNvSpPr/>
            <p:nvPr/>
          </p:nvSpPr>
          <p:spPr>
            <a:xfrm>
              <a:off x="711217" y="501425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C3FBBEF-0E26-4AFD-B974-62C2631851C1}"/>
                </a:ext>
              </a:extLst>
            </p:cNvPr>
            <p:cNvGrpSpPr/>
            <p:nvPr/>
          </p:nvGrpSpPr>
          <p:grpSpPr>
            <a:xfrm>
              <a:off x="858987" y="1308746"/>
              <a:ext cx="1933822" cy="530753"/>
              <a:chOff x="8163957" y="2296958"/>
              <a:chExt cx="3664865" cy="976442"/>
            </a:xfrm>
          </p:grpSpPr>
          <p:pic>
            <p:nvPicPr>
              <p:cNvPr id="45" name="Picture 44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A3E5DA3F-B0D5-42FC-BB2E-27C08FEB6E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-50000"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3957" y="2296958"/>
                <a:ext cx="1687611" cy="934742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FB71EBC-6670-4CAD-8872-BB355DA94F80}"/>
                  </a:ext>
                </a:extLst>
              </p:cNvPr>
              <p:cNvSpPr txBox="1"/>
              <p:nvPr/>
            </p:nvSpPr>
            <p:spPr>
              <a:xfrm>
                <a:off x="9815574" y="2593929"/>
                <a:ext cx="2013248" cy="679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7693D"/>
                    </a:solidFill>
                  </a:rPr>
                  <a:t>e-aware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D28C90F-EF5F-4908-BD6B-2A6855C5D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76561" y="1240199"/>
              <a:ext cx="1062322" cy="32259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0100AC-6A1B-46E1-B163-6798681C7418}"/>
              </a:ext>
            </a:extLst>
          </p:cNvPr>
          <p:cNvGrpSpPr/>
          <p:nvPr/>
        </p:nvGrpSpPr>
        <p:grpSpPr>
          <a:xfrm>
            <a:off x="10019666" y="358079"/>
            <a:ext cx="2172334" cy="753620"/>
            <a:chOff x="741329" y="1373164"/>
            <a:chExt cx="2172334" cy="7536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B701A4-6CEE-4FC2-8670-5BAFBFF08A67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377162F-BB03-401E-99E0-002B19157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44C3A82-9820-4ECE-B8E1-CB7F060375AA}"/>
              </a:ext>
            </a:extLst>
          </p:cNvPr>
          <p:cNvSpPr txBox="1"/>
          <p:nvPr/>
        </p:nvSpPr>
        <p:spPr>
          <a:xfrm>
            <a:off x="4797835" y="1856714"/>
            <a:ext cx="428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7693D"/>
                </a:solidFill>
              </a:rPr>
              <a:t>OUR APPROACH</a:t>
            </a:r>
          </a:p>
        </p:txBody>
      </p:sp>
      <p:pic>
        <p:nvPicPr>
          <p:cNvPr id="12" name="Graphic 11" descr="Leaf with solid fill">
            <a:extLst>
              <a:ext uri="{FF2B5EF4-FFF2-40B4-BE49-F238E27FC236}">
                <a16:creationId xmlns:a16="http://schemas.microsoft.com/office/drawing/2014/main" id="{077C60B1-0C65-4CF0-A625-FB001891DE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123" y="3911209"/>
            <a:ext cx="428707" cy="428707"/>
          </a:xfrm>
          <a:prstGeom prst="rect">
            <a:avLst/>
          </a:prstGeom>
        </p:spPr>
      </p:pic>
      <p:pic>
        <p:nvPicPr>
          <p:cNvPr id="26" name="Graphic 25" descr="Leaf with solid fill">
            <a:extLst>
              <a:ext uri="{FF2B5EF4-FFF2-40B4-BE49-F238E27FC236}">
                <a16:creationId xmlns:a16="http://schemas.microsoft.com/office/drawing/2014/main" id="{B9014661-D6AC-450C-B5B7-6448FC0E07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73420" y="4541849"/>
            <a:ext cx="428707" cy="428707"/>
          </a:xfrm>
          <a:prstGeom prst="rect">
            <a:avLst/>
          </a:prstGeom>
        </p:spPr>
      </p:pic>
      <p:pic>
        <p:nvPicPr>
          <p:cNvPr id="27" name="Graphic 26" descr="Leaf with solid fill">
            <a:extLst>
              <a:ext uri="{FF2B5EF4-FFF2-40B4-BE49-F238E27FC236}">
                <a16:creationId xmlns:a16="http://schemas.microsoft.com/office/drawing/2014/main" id="{6E89F537-7802-45CC-992A-97661DCAE0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0650" y="3975630"/>
            <a:ext cx="428707" cy="428707"/>
          </a:xfrm>
          <a:prstGeom prst="rect">
            <a:avLst/>
          </a:prstGeom>
        </p:spPr>
      </p:pic>
      <p:pic>
        <p:nvPicPr>
          <p:cNvPr id="28" name="Graphic 27" descr="Leaf with solid fill">
            <a:extLst>
              <a:ext uri="{FF2B5EF4-FFF2-40B4-BE49-F238E27FC236}">
                <a16:creationId xmlns:a16="http://schemas.microsoft.com/office/drawing/2014/main" id="{860C9DF5-86F4-4DDE-83FF-33D256ABC0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0650" y="4800072"/>
            <a:ext cx="428707" cy="428707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DCFF6678-735F-43DB-8F85-E00874FAF0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18823" y="3915934"/>
            <a:ext cx="428707" cy="428707"/>
          </a:xfrm>
          <a:prstGeom prst="rect">
            <a:avLst/>
          </a:prstGeom>
        </p:spPr>
      </p:pic>
      <p:pic>
        <p:nvPicPr>
          <p:cNvPr id="30" name="Graphic 29" descr="Leaf with solid fill">
            <a:extLst>
              <a:ext uri="{FF2B5EF4-FFF2-40B4-BE49-F238E27FC236}">
                <a16:creationId xmlns:a16="http://schemas.microsoft.com/office/drawing/2014/main" id="{C5E22A5A-EE09-4E49-87E4-9AE4DF730C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11287" y="4585718"/>
            <a:ext cx="428707" cy="4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2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422E7A3-F429-4007-A227-314F32691932}"/>
              </a:ext>
            </a:extLst>
          </p:cNvPr>
          <p:cNvGrpSpPr/>
          <p:nvPr/>
        </p:nvGrpSpPr>
        <p:grpSpPr>
          <a:xfrm>
            <a:off x="252332" y="80086"/>
            <a:ext cx="2151943" cy="2061077"/>
            <a:chOff x="4469692" y="336795"/>
            <a:chExt cx="2151943" cy="206107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0F3838-9297-4D76-A362-90A7FD03C7BE}"/>
                </a:ext>
              </a:extLst>
            </p:cNvPr>
            <p:cNvSpPr/>
            <p:nvPr/>
          </p:nvSpPr>
          <p:spPr>
            <a:xfrm>
              <a:off x="4469692" y="336795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2C9F1F-BE1E-46E0-89D5-4FBB828780C2}"/>
                </a:ext>
              </a:extLst>
            </p:cNvPr>
            <p:cNvGrpSpPr/>
            <p:nvPr/>
          </p:nvGrpSpPr>
          <p:grpSpPr>
            <a:xfrm>
              <a:off x="4617462" y="1173299"/>
              <a:ext cx="1933822" cy="530753"/>
              <a:chOff x="8163957" y="2296958"/>
              <a:chExt cx="3664865" cy="976442"/>
            </a:xfrm>
          </p:grpSpPr>
          <p:pic>
            <p:nvPicPr>
              <p:cNvPr id="24" name="Picture 2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4E5A80EB-2486-427C-9596-0C226FB8E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50000"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3957" y="2296958"/>
                <a:ext cx="1687611" cy="934742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B8D61C-D91E-4ABA-BAF3-E50867B58C1A}"/>
                  </a:ext>
                </a:extLst>
              </p:cNvPr>
              <p:cNvSpPr txBox="1"/>
              <p:nvPr/>
            </p:nvSpPr>
            <p:spPr>
              <a:xfrm>
                <a:off x="9815574" y="2593929"/>
                <a:ext cx="2013248" cy="679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7693D"/>
                    </a:solidFill>
                  </a:rPr>
                  <a:t>e-aware</a:t>
                </a: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06BFE54-35DF-4421-897F-A2BD4F3E2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5036" y="1104752"/>
              <a:ext cx="1062322" cy="322590"/>
            </a:xfrm>
            <a:prstGeom prst="rect">
              <a:avLst/>
            </a:prstGeom>
          </p:spPr>
        </p:pic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345C7F-36EF-4C9E-ACC5-12C549B5C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76" y="3259904"/>
            <a:ext cx="7972839" cy="2258460"/>
          </a:xfrm>
        </p:spPr>
        <p:txBody>
          <a:bodyPr/>
          <a:lstStyle/>
          <a:p>
            <a:r>
              <a:rPr lang="en-US" sz="1600" dirty="0">
                <a:solidFill>
                  <a:srgbClr val="07693D"/>
                </a:solidFill>
              </a:rPr>
              <a:t>Co2e emission factor  (per </a:t>
            </a:r>
            <a:r>
              <a:rPr lang="en-US" sz="1600" dirty="0" err="1">
                <a:solidFill>
                  <a:srgbClr val="07693D"/>
                </a:solidFill>
              </a:rPr>
              <a:t>Tonne</a:t>
            </a:r>
            <a:r>
              <a:rPr lang="en-US" sz="1600" dirty="0">
                <a:solidFill>
                  <a:srgbClr val="07693D"/>
                </a:solidFill>
              </a:rPr>
              <a:t> Km ), on truck 3.5t &gt; 7.5t &gt; 20t &gt; 40t</a:t>
            </a:r>
          </a:p>
          <a:p>
            <a:r>
              <a:rPr lang="en-US" sz="1600" dirty="0">
                <a:solidFill>
                  <a:srgbClr val="07693D"/>
                </a:solidFill>
              </a:rPr>
              <a:t>Based on cargo weight and select the minimum truck size CO2e factor</a:t>
            </a:r>
          </a:p>
          <a:p>
            <a:r>
              <a:rPr lang="en-US" sz="1600" b="1" u="sng" dirty="0">
                <a:solidFill>
                  <a:srgbClr val="07693D"/>
                </a:solidFill>
              </a:rPr>
              <a:t>Trip consolidation algorithms </a:t>
            </a:r>
            <a:r>
              <a:rPr lang="en-US" sz="1600" dirty="0">
                <a:solidFill>
                  <a:srgbClr val="07693D"/>
                </a:solidFill>
              </a:rPr>
              <a:t>based on [Origin] triggered at order level and advise consolidation </a:t>
            </a:r>
            <a:r>
              <a:rPr lang="en-US" sz="1600">
                <a:solidFill>
                  <a:srgbClr val="07693D"/>
                </a:solidFill>
              </a:rPr>
              <a:t>opportunities </a:t>
            </a:r>
          </a:p>
          <a:p>
            <a:r>
              <a:rPr lang="en-US" sz="1600">
                <a:solidFill>
                  <a:srgbClr val="07693D"/>
                </a:solidFill>
              </a:rPr>
              <a:t>Shipping </a:t>
            </a:r>
            <a:r>
              <a:rPr lang="en-US" sz="1600" dirty="0">
                <a:solidFill>
                  <a:srgbClr val="07693D"/>
                </a:solidFill>
              </a:rPr>
              <a:t>Unit Optimization from Package to Bulk/Pallet or Container</a:t>
            </a:r>
          </a:p>
          <a:p>
            <a:r>
              <a:rPr lang="en-US" sz="1600" dirty="0">
                <a:solidFill>
                  <a:srgbClr val="07693D"/>
                </a:solidFill>
              </a:rPr>
              <a:t>Rail route alert if city pair rail transits are available</a:t>
            </a:r>
          </a:p>
          <a:p>
            <a:endParaRPr lang="en-US" dirty="0"/>
          </a:p>
          <a:p>
            <a:pPr marL="1800" indent="0">
              <a:buNone/>
            </a:pPr>
            <a:endParaRPr lang="en-US" dirty="0"/>
          </a:p>
          <a:p>
            <a:pPr marL="180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CC14D-3762-4253-8A88-2DAA885A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F9BD1-6AF1-4C81-813E-BAA43221B291}"/>
              </a:ext>
            </a:extLst>
          </p:cNvPr>
          <p:cNvSpPr txBox="1"/>
          <p:nvPr/>
        </p:nvSpPr>
        <p:spPr>
          <a:xfrm flipH="1">
            <a:off x="702580" y="2636364"/>
            <a:ext cx="486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7693D"/>
                </a:solidFill>
              </a:rPr>
              <a:t>Ground</a:t>
            </a:r>
            <a:endParaRPr lang="en-US" sz="1200" b="1" dirty="0">
              <a:solidFill>
                <a:srgbClr val="07693D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562820-2F96-484C-97A9-8583A85F3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204" y="2431956"/>
            <a:ext cx="3295650" cy="3524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038C4-AF45-4875-9A94-88A980AD7189}"/>
              </a:ext>
            </a:extLst>
          </p:cNvPr>
          <p:cNvSpPr txBox="1"/>
          <p:nvPr/>
        </p:nvSpPr>
        <p:spPr>
          <a:xfrm>
            <a:off x="-2549262" y="3536572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7693D"/>
                </a:solidFill>
              </a:rPr>
              <a:t>(</a:t>
            </a:r>
            <a:r>
              <a:rPr lang="en-US" sz="1200">
                <a:solidFill>
                  <a:srgbClr val="07693D"/>
                </a:solidFill>
                <a:highlight>
                  <a:srgbClr val="FFFF00"/>
                </a:highlight>
              </a:rPr>
              <a:t>Smart Way for us, favorite CL</a:t>
            </a:r>
            <a:r>
              <a:rPr lang="en-US" sz="1200">
                <a:solidFill>
                  <a:srgbClr val="07693D"/>
                </a:solidFill>
              </a:rPr>
              <a:t>)</a:t>
            </a:r>
            <a:endParaRPr lang="en-US" sz="12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83675-E3C9-4097-8760-6161F1AD3321}"/>
              </a:ext>
            </a:extLst>
          </p:cNvPr>
          <p:cNvGrpSpPr/>
          <p:nvPr/>
        </p:nvGrpSpPr>
        <p:grpSpPr>
          <a:xfrm>
            <a:off x="9987352" y="395973"/>
            <a:ext cx="2172334" cy="753620"/>
            <a:chOff x="741329" y="1373164"/>
            <a:chExt cx="2172334" cy="7536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12C3C3-BF97-4A0E-A895-4820584791EA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A2AE16-F25C-4C99-81AA-827CFAB5A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C7342E-2826-4272-B6A0-27C63AD283B3}"/>
              </a:ext>
            </a:extLst>
          </p:cNvPr>
          <p:cNvSpPr txBox="1"/>
          <p:nvPr/>
        </p:nvSpPr>
        <p:spPr>
          <a:xfrm>
            <a:off x="2747912" y="462473"/>
            <a:ext cx="8326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7693D"/>
                </a:solidFill>
              </a:rPr>
              <a:t>CO2e Reduction ML Model</a:t>
            </a:r>
          </a:p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Using CO2e emission Factors &amp; Consolidation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26402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CC14D-3762-4253-8A88-2DAA885A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8B7CCE-BAE8-4A88-8B1F-B0C63F5C4810}"/>
              </a:ext>
            </a:extLst>
          </p:cNvPr>
          <p:cNvSpPr txBox="1"/>
          <p:nvPr/>
        </p:nvSpPr>
        <p:spPr>
          <a:xfrm flipH="1">
            <a:off x="4408109" y="1920845"/>
            <a:ext cx="1687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Air</a:t>
            </a:r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E30E7020-30C1-42C5-BE6F-50D156C67308}"/>
              </a:ext>
            </a:extLst>
          </p:cNvPr>
          <p:cNvSpPr txBox="1">
            <a:spLocks/>
          </p:cNvSpPr>
          <p:nvPr/>
        </p:nvSpPr>
        <p:spPr bwMode="black">
          <a:xfrm>
            <a:off x="4226860" y="2610932"/>
            <a:ext cx="7449819" cy="3220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550" indent="-2857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Symbol" panose="05050102010706020507" pitchFamily="18" charset="2"/>
              <a:buChar char="·"/>
              <a:defRPr sz="14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  <a:defRPr lang="en-US" altLang="nl-NL" sz="1400" kern="1200">
                <a:solidFill>
                  <a:srgbClr val="0510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o"/>
              <a:defRPr sz="14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FF3C3C"/>
              </a:buClr>
              <a:buFont typeface="Arial" panose="020B0604020202020204" pitchFamily="34" charset="0"/>
              <a:buChar char="-"/>
              <a:defRPr sz="14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4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</a:rPr>
              <a:t>Co2e emission factor  (per </a:t>
            </a:r>
            <a:r>
              <a:rPr lang="en-US" sz="1600" dirty="0" err="1">
                <a:solidFill>
                  <a:srgbClr val="002060"/>
                </a:solidFill>
              </a:rPr>
              <a:t>Tonne</a:t>
            </a:r>
            <a:r>
              <a:rPr lang="en-US" sz="1600" dirty="0">
                <a:solidFill>
                  <a:srgbClr val="002060"/>
                </a:solidFill>
              </a:rPr>
              <a:t> Km ), on aircraft Belly freight &gt; Cargo plane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Prioritized air carriers from Cargo plane -&gt; Belly freight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Prioritized air carriers by number of airport stops of each city pair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Top Co2e Airline Index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Shipping Unit Optimization from Package to Bulk/Pallet or Container</a:t>
            </a:r>
          </a:p>
          <a:p>
            <a:r>
              <a:rPr lang="en-US" sz="1600" dirty="0">
                <a:solidFill>
                  <a:srgbClr val="002060"/>
                </a:solidFill>
              </a:rPr>
              <a:t>Ocean route alert if delivery date are 6 week ahead</a:t>
            </a:r>
          </a:p>
          <a:p>
            <a:endParaRPr lang="en-US" dirty="0"/>
          </a:p>
          <a:p>
            <a:pPr marL="1800" indent="0">
              <a:buFont typeface="Symbol" panose="05050102010706020507" pitchFamily="18" charset="2"/>
              <a:buNone/>
            </a:pPr>
            <a:endParaRPr lang="en-US" dirty="0"/>
          </a:p>
          <a:p>
            <a:pPr marL="1800" indent="0">
              <a:buFont typeface="Symbol" panose="05050102010706020507" pitchFamily="18" charset="2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038C4-AF45-4875-9A94-88A980AD7189}"/>
              </a:ext>
            </a:extLst>
          </p:cNvPr>
          <p:cNvSpPr txBox="1"/>
          <p:nvPr/>
        </p:nvSpPr>
        <p:spPr>
          <a:xfrm>
            <a:off x="-2549262" y="3536572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7693D"/>
                </a:solidFill>
              </a:rPr>
              <a:t>(</a:t>
            </a:r>
            <a:r>
              <a:rPr lang="en-US" sz="1200">
                <a:solidFill>
                  <a:srgbClr val="07693D"/>
                </a:solidFill>
                <a:highlight>
                  <a:srgbClr val="FFFF00"/>
                </a:highlight>
              </a:rPr>
              <a:t>Smart Way for us, favorite CL</a:t>
            </a:r>
            <a:r>
              <a:rPr lang="en-US" sz="1200">
                <a:solidFill>
                  <a:srgbClr val="07693D"/>
                </a:solidFill>
              </a:rPr>
              <a:t>)</a:t>
            </a:r>
            <a:endParaRPr lang="en-US" sz="12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E96757-D14A-4FC1-94C3-DBD355BAC36E}"/>
              </a:ext>
            </a:extLst>
          </p:cNvPr>
          <p:cNvGrpSpPr/>
          <p:nvPr/>
        </p:nvGrpSpPr>
        <p:grpSpPr>
          <a:xfrm>
            <a:off x="10019666" y="387262"/>
            <a:ext cx="2172334" cy="753620"/>
            <a:chOff x="741329" y="1373164"/>
            <a:chExt cx="2172334" cy="7536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CAACCE-0D78-439B-AA38-EAF1B4B90004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C73B72-C7EB-49B9-8B76-27775D4CA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3F634C8-BFE8-431E-BF24-B4D6251D3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6572"/>
            <a:ext cx="4226860" cy="265291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6883ACC-5AC8-4BCB-9BC6-5DB42735910B}"/>
              </a:ext>
            </a:extLst>
          </p:cNvPr>
          <p:cNvGrpSpPr/>
          <p:nvPr/>
        </p:nvGrpSpPr>
        <p:grpSpPr>
          <a:xfrm>
            <a:off x="544161" y="376720"/>
            <a:ext cx="2151943" cy="2061077"/>
            <a:chOff x="4469692" y="336795"/>
            <a:chExt cx="2151943" cy="20610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D52C398-B44A-434D-A918-2443CDEBF3D3}"/>
                </a:ext>
              </a:extLst>
            </p:cNvPr>
            <p:cNvSpPr/>
            <p:nvPr/>
          </p:nvSpPr>
          <p:spPr>
            <a:xfrm>
              <a:off x="4469692" y="336795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BAD0AD1-4E9A-42CD-BB7B-692E9F9ECF19}"/>
                </a:ext>
              </a:extLst>
            </p:cNvPr>
            <p:cNvGrpSpPr/>
            <p:nvPr/>
          </p:nvGrpSpPr>
          <p:grpSpPr>
            <a:xfrm>
              <a:off x="4617462" y="1173299"/>
              <a:ext cx="1933822" cy="530753"/>
              <a:chOff x="8163957" y="2296958"/>
              <a:chExt cx="3664865" cy="976442"/>
            </a:xfrm>
          </p:grpSpPr>
          <p:pic>
            <p:nvPicPr>
              <p:cNvPr id="27" name="Picture 2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4E05F353-467D-4A53-BE06-2E79C55FE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50000"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3957" y="2296958"/>
                <a:ext cx="1687611" cy="93474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4E4172-3578-4C08-AB1F-7B15BA064F5E}"/>
                  </a:ext>
                </a:extLst>
              </p:cNvPr>
              <p:cNvSpPr txBox="1"/>
              <p:nvPr/>
            </p:nvSpPr>
            <p:spPr>
              <a:xfrm>
                <a:off x="9815574" y="2593929"/>
                <a:ext cx="2013248" cy="679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7693D"/>
                    </a:solidFill>
                  </a:rPr>
                  <a:t>e-aware</a:t>
                </a: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8CCBD3-AC6E-44A6-B404-73225BAF6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5036" y="1104752"/>
              <a:ext cx="1062322" cy="32259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3CD65AF-4F44-4544-8085-4825C890480E}"/>
              </a:ext>
            </a:extLst>
          </p:cNvPr>
          <p:cNvSpPr txBox="1"/>
          <p:nvPr/>
        </p:nvSpPr>
        <p:spPr>
          <a:xfrm>
            <a:off x="4248921" y="1144101"/>
            <a:ext cx="625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7693D"/>
                </a:solidFill>
              </a:rPr>
              <a:t>Use Green Conscious Airlines</a:t>
            </a:r>
          </a:p>
        </p:txBody>
      </p:sp>
    </p:spTree>
    <p:extLst>
      <p:ext uri="{BB962C8B-B14F-4D97-AF65-F5344CB8AC3E}">
        <p14:creationId xmlns:p14="http://schemas.microsoft.com/office/powerpoint/2010/main" val="276313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F68CB0-7320-42E2-943E-08699C49F0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2030" y="1595774"/>
            <a:ext cx="107442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b="1" kern="1200" dirty="0">
                <a:solidFill>
                  <a:schemeClr val="bg1"/>
                </a:solidFill>
                <a:highlight>
                  <a:srgbClr val="008000"/>
                </a:highlight>
              </a:rPr>
              <a:t>Co2e Emission </a:t>
            </a:r>
            <a:r>
              <a:rPr lang="en-US" sz="3600" b="1" dirty="0">
                <a:solidFill>
                  <a:schemeClr val="bg1"/>
                </a:solidFill>
                <a:highlight>
                  <a:srgbClr val="008000"/>
                </a:highlight>
              </a:rPr>
              <a:t>Intelligence</a:t>
            </a:r>
            <a:endParaRPr lang="en-US" sz="3600" b="1" kern="1200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C5945D-4EF9-4ABA-A3D7-D89A1D055AE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70151" y="2699964"/>
            <a:ext cx="10744200" cy="365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7693D"/>
              </a:buClr>
            </a:pPr>
            <a:r>
              <a:rPr lang="en-US" sz="2400" b="1" u="sng" dirty="0">
                <a:solidFill>
                  <a:srgbClr val="07693D"/>
                </a:solidFill>
              </a:rPr>
              <a:t>Co2e Emission Indexes </a:t>
            </a:r>
            <a:r>
              <a:rPr lang="en-US" sz="2400" b="1" dirty="0">
                <a:solidFill>
                  <a:srgbClr val="07693D"/>
                </a:solidFill>
              </a:rPr>
              <a:t>on Air, Ground, North America &amp; Europe</a:t>
            </a:r>
          </a:p>
          <a:p>
            <a:pPr marL="342900" indent="-3429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7693D"/>
              </a:buClr>
            </a:pPr>
            <a:r>
              <a:rPr lang="en-US" sz="2400" b="1" u="sng" dirty="0">
                <a:solidFill>
                  <a:srgbClr val="07693D"/>
                </a:solidFill>
              </a:rPr>
              <a:t>Co2e Linear Regression Forecast Model</a:t>
            </a:r>
            <a:r>
              <a:rPr lang="en-US" sz="2400" b="1" dirty="0">
                <a:solidFill>
                  <a:srgbClr val="07693D"/>
                </a:solidFill>
              </a:rPr>
              <a:t> on trend and season</a:t>
            </a:r>
          </a:p>
          <a:p>
            <a:pPr marL="342900" indent="-3429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7693D"/>
              </a:buClr>
            </a:pPr>
            <a:r>
              <a:rPr lang="en-US" sz="2400" b="1" u="sng" dirty="0">
                <a:solidFill>
                  <a:srgbClr val="07693D"/>
                </a:solidFill>
              </a:rPr>
              <a:t>Trip consolidation opportunity </a:t>
            </a:r>
            <a:r>
              <a:rPr lang="en-US" sz="2400" b="1" dirty="0">
                <a:solidFill>
                  <a:srgbClr val="07693D"/>
                </a:solidFill>
              </a:rPr>
              <a:t>cluster model by OD path &amp; Delivery Date</a:t>
            </a:r>
          </a:p>
          <a:p>
            <a:pPr marL="342900" indent="-3429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7693D"/>
              </a:buClr>
            </a:pPr>
            <a:r>
              <a:rPr lang="en-US" sz="2400" b="1" dirty="0">
                <a:solidFill>
                  <a:srgbClr val="07693D"/>
                </a:solidFill>
              </a:rPr>
              <a:t>Co2e Emission Saving Calculator </a:t>
            </a:r>
          </a:p>
          <a:p>
            <a:pPr marL="342900" indent="-3429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7693D"/>
              </a:buClr>
            </a:pPr>
            <a:r>
              <a:rPr lang="en-US" sz="2400" b="1" kern="1200" dirty="0">
                <a:solidFill>
                  <a:srgbClr val="07693D"/>
                </a:solidFill>
              </a:rPr>
              <a:t>See Dashboard Presentation</a:t>
            </a:r>
            <a:endParaRPr lang="en-US" sz="2400" b="1" dirty="0">
              <a:solidFill>
                <a:srgbClr val="07693D"/>
              </a:solidFill>
            </a:endParaRPr>
          </a:p>
          <a:p>
            <a:pPr marL="342900" indent="-3429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srgbClr val="07693D"/>
              </a:solidFill>
            </a:endParaRP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b="1" dirty="0">
              <a:solidFill>
                <a:srgbClr val="07693D"/>
              </a:solidFill>
            </a:endParaRPr>
          </a:p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7E781-1EEA-4C47-AEDE-19539F77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April 2020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9413C3-E1FD-4146-957A-4CB85155ED61}"/>
              </a:ext>
            </a:extLst>
          </p:cNvPr>
          <p:cNvGrpSpPr/>
          <p:nvPr/>
        </p:nvGrpSpPr>
        <p:grpSpPr>
          <a:xfrm>
            <a:off x="591658" y="187813"/>
            <a:ext cx="2151943" cy="2061077"/>
            <a:chOff x="4970814" y="2158680"/>
            <a:chExt cx="2151943" cy="20610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8A7DFD-AE25-45B4-9FD2-3B14E6D044D0}"/>
                </a:ext>
              </a:extLst>
            </p:cNvPr>
            <p:cNvSpPr/>
            <p:nvPr/>
          </p:nvSpPr>
          <p:spPr>
            <a:xfrm>
              <a:off x="4970814" y="2158680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E6931A-8E77-440F-B8C9-7B1E6B0E1E39}"/>
                </a:ext>
              </a:extLst>
            </p:cNvPr>
            <p:cNvGrpSpPr/>
            <p:nvPr/>
          </p:nvGrpSpPr>
          <p:grpSpPr>
            <a:xfrm>
              <a:off x="5214651" y="2802807"/>
              <a:ext cx="1762698" cy="980821"/>
              <a:chOff x="5258145" y="3173216"/>
              <a:chExt cx="2346819" cy="130101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E183BD-3B33-438B-AFE1-EFAAA0A52EE9}"/>
                  </a:ext>
                </a:extLst>
              </p:cNvPr>
              <p:cNvSpPr txBox="1"/>
              <p:nvPr/>
            </p:nvSpPr>
            <p:spPr>
              <a:xfrm>
                <a:off x="5258145" y="3657726"/>
                <a:ext cx="2346819" cy="81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7693D"/>
                    </a:solidFill>
                  </a:rPr>
                  <a:t>Knows Co2</a:t>
                </a:r>
              </a:p>
              <a:p>
                <a:pPr algn="ctr"/>
                <a:r>
                  <a:rPr lang="en-US" b="1" dirty="0">
                    <a:solidFill>
                      <a:srgbClr val="07693D"/>
                    </a:solidFill>
                  </a:rPr>
                  <a:t>Co2 Intelligence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01F2A21-46D8-4634-BC9E-44FC1AF96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57446" y="3173216"/>
                <a:ext cx="1944794" cy="590566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E208A6-DA65-43DA-9D3F-C5457CE526DC}"/>
              </a:ext>
            </a:extLst>
          </p:cNvPr>
          <p:cNvGrpSpPr/>
          <p:nvPr/>
        </p:nvGrpSpPr>
        <p:grpSpPr>
          <a:xfrm>
            <a:off x="10019666" y="328896"/>
            <a:ext cx="2172334" cy="753620"/>
            <a:chOff x="741329" y="1373164"/>
            <a:chExt cx="2172334" cy="7536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E56E21-F994-4F30-A09D-26FC6471AD53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50FD059-34C7-4F04-BC8B-B36A3962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273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8706E-275A-48F7-9E31-4921CE80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CEVA Machine Learning Capability Presentation – August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9C40D-BB03-4288-808A-3BC34DFC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56" y="1537220"/>
            <a:ext cx="8109476" cy="44402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20F8706-D6B0-46BE-B51A-23192EE875DF}"/>
              </a:ext>
            </a:extLst>
          </p:cNvPr>
          <p:cNvGrpSpPr/>
          <p:nvPr/>
        </p:nvGrpSpPr>
        <p:grpSpPr>
          <a:xfrm>
            <a:off x="253487" y="358079"/>
            <a:ext cx="2151943" cy="2061077"/>
            <a:chOff x="4970814" y="2158680"/>
            <a:chExt cx="2151943" cy="206107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C87233-E5BA-4C6E-BBDD-FF0B9F3CD134}"/>
                </a:ext>
              </a:extLst>
            </p:cNvPr>
            <p:cNvSpPr/>
            <p:nvPr/>
          </p:nvSpPr>
          <p:spPr>
            <a:xfrm>
              <a:off x="4970814" y="2158680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2CB2B9-2F7F-4287-847B-B979B1EA7137}"/>
                </a:ext>
              </a:extLst>
            </p:cNvPr>
            <p:cNvGrpSpPr/>
            <p:nvPr/>
          </p:nvGrpSpPr>
          <p:grpSpPr>
            <a:xfrm>
              <a:off x="5214651" y="2802807"/>
              <a:ext cx="1762698" cy="980821"/>
              <a:chOff x="5258145" y="3173216"/>
              <a:chExt cx="2346819" cy="130101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F2C18A-3DCE-4173-8934-40F7F46B959D}"/>
                  </a:ext>
                </a:extLst>
              </p:cNvPr>
              <p:cNvSpPr txBox="1"/>
              <p:nvPr/>
            </p:nvSpPr>
            <p:spPr>
              <a:xfrm>
                <a:off x="5258145" y="3657726"/>
                <a:ext cx="2346819" cy="81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7693D"/>
                    </a:solidFill>
                  </a:rPr>
                  <a:t>Knows Co2</a:t>
                </a:r>
              </a:p>
              <a:p>
                <a:pPr algn="ctr"/>
                <a:r>
                  <a:rPr lang="en-US" b="1" dirty="0">
                    <a:solidFill>
                      <a:srgbClr val="07693D"/>
                    </a:solidFill>
                  </a:rPr>
                  <a:t>Co2 Intelligence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BA0994B-9196-468A-80E9-8D5F8339B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446" y="3173216"/>
                <a:ext cx="1944794" cy="590566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8EDCF8-194A-433E-A057-B1BAF92EDF07}"/>
              </a:ext>
            </a:extLst>
          </p:cNvPr>
          <p:cNvGrpSpPr/>
          <p:nvPr/>
        </p:nvGrpSpPr>
        <p:grpSpPr>
          <a:xfrm>
            <a:off x="9941845" y="625396"/>
            <a:ext cx="2172334" cy="753620"/>
            <a:chOff x="741329" y="1373164"/>
            <a:chExt cx="2172334" cy="7536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51A422-8380-430E-903D-1C2EA2A4474E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99C7140-DC68-426E-9ED7-B78545C7F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515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DBFFBAB-DFEC-4BA3-BF3C-5176CE816BF5}"/>
              </a:ext>
            </a:extLst>
          </p:cNvPr>
          <p:cNvSpPr txBox="1"/>
          <p:nvPr/>
        </p:nvSpPr>
        <p:spPr>
          <a:xfrm>
            <a:off x="1588308" y="2899145"/>
            <a:ext cx="89650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65A34"/>
                </a:solidFill>
              </a:rPr>
              <a:t>City Pair based shipment </a:t>
            </a:r>
            <a:r>
              <a:rPr lang="en-US" sz="2000" b="1" dirty="0">
                <a:solidFill>
                  <a:srgbClr val="065A34"/>
                </a:solidFill>
              </a:rPr>
              <a:t>CO2e</a:t>
            </a:r>
            <a:r>
              <a:rPr lang="en-US" sz="2000" dirty="0">
                <a:solidFill>
                  <a:srgbClr val="065A34"/>
                </a:solidFill>
              </a:rPr>
              <a:t> discovery panel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65A34"/>
                </a:solidFill>
              </a:rPr>
              <a:t>CO2e forecast based on air/ocean port and routes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65A34"/>
                </a:solidFill>
              </a:rPr>
              <a:t>Interactive CO2 calculations driven by distance, weight &amp; </a:t>
            </a:r>
            <a:r>
              <a:rPr lang="en-US" sz="2000" b="1" dirty="0">
                <a:solidFill>
                  <a:srgbClr val="065A34"/>
                </a:solidFill>
              </a:rPr>
              <a:t>CO2e</a:t>
            </a:r>
            <a:r>
              <a:rPr lang="en-US" sz="2000" dirty="0">
                <a:solidFill>
                  <a:srgbClr val="065A34"/>
                </a:solidFill>
              </a:rPr>
              <a:t> visualization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65A34"/>
                </a:solidFill>
                <a:highlight>
                  <a:srgbClr val="FFFF00"/>
                </a:highlight>
              </a:rPr>
              <a:t>Consolidation opportunity advisor </a:t>
            </a:r>
            <a:r>
              <a:rPr lang="en-US" sz="2000" dirty="0">
                <a:solidFill>
                  <a:srgbClr val="065A34"/>
                </a:solidFill>
              </a:rPr>
              <a:t>by day, week on air/ocean ports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65A34"/>
                </a:solidFill>
                <a:highlight>
                  <a:srgbClr val="FFFF00"/>
                </a:highlight>
              </a:rPr>
              <a:t>Route wizard </a:t>
            </a:r>
            <a:r>
              <a:rPr lang="en-US" sz="2000" b="1" dirty="0">
                <a:solidFill>
                  <a:srgbClr val="065A34"/>
                </a:solidFill>
              </a:rPr>
              <a:t>suggests CO2e </a:t>
            </a:r>
            <a:r>
              <a:rPr lang="en-US" sz="2000" dirty="0">
                <a:solidFill>
                  <a:srgbClr val="065A34"/>
                </a:solidFill>
              </a:rPr>
              <a:t>reduction route and trip combination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65A34"/>
                </a:solidFill>
              </a:rPr>
              <a:t>Green calculator </a:t>
            </a:r>
            <a:r>
              <a:rPr lang="en-US" sz="2000" dirty="0">
                <a:solidFill>
                  <a:srgbClr val="065A34"/>
                </a:solidFill>
              </a:rPr>
              <a:t>delivers optimized </a:t>
            </a:r>
            <a:r>
              <a:rPr lang="en-US" sz="2000" b="1" dirty="0">
                <a:solidFill>
                  <a:srgbClr val="065A34"/>
                </a:solidFill>
              </a:rPr>
              <a:t>CO2e shipment and execution plan</a:t>
            </a:r>
            <a:endParaRPr lang="en-US" sz="2000" dirty="0">
              <a:solidFill>
                <a:srgbClr val="065A3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43D11D-0C06-4EAF-BAE3-9D1A2FBB0F50}"/>
              </a:ext>
            </a:extLst>
          </p:cNvPr>
          <p:cNvGrpSpPr/>
          <p:nvPr/>
        </p:nvGrpSpPr>
        <p:grpSpPr>
          <a:xfrm>
            <a:off x="10436086" y="4422914"/>
            <a:ext cx="1639509" cy="1598214"/>
            <a:chOff x="1555312" y="1794987"/>
            <a:chExt cx="1881187" cy="18811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819B85-3692-472F-98E9-B21099DB58D9}"/>
                </a:ext>
              </a:extLst>
            </p:cNvPr>
            <p:cNvGrpSpPr/>
            <p:nvPr/>
          </p:nvGrpSpPr>
          <p:grpSpPr>
            <a:xfrm>
              <a:off x="1555312" y="1794987"/>
              <a:ext cx="1881187" cy="1881187"/>
              <a:chOff x="2647512" y="1808912"/>
              <a:chExt cx="1881187" cy="188118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10061EF-BFFC-47F8-BE6B-FF449FCB27B5}"/>
                  </a:ext>
                </a:extLst>
              </p:cNvPr>
              <p:cNvSpPr/>
              <p:nvPr/>
            </p:nvSpPr>
            <p:spPr>
              <a:xfrm>
                <a:off x="2647512" y="1808912"/>
                <a:ext cx="1881187" cy="18811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rgbClr val="002060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Oval 4">
                <a:extLst>
                  <a:ext uri="{FF2B5EF4-FFF2-40B4-BE49-F238E27FC236}">
                    <a16:creationId xmlns:a16="http://schemas.microsoft.com/office/drawing/2014/main" id="{5E08363B-E0B4-463A-BB44-38BBA61D159C}"/>
                  </a:ext>
                </a:extLst>
              </p:cNvPr>
              <p:cNvSpPr txBox="1"/>
              <p:nvPr/>
            </p:nvSpPr>
            <p:spPr>
              <a:xfrm>
                <a:off x="2947597" y="1997091"/>
                <a:ext cx="1356644" cy="13519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000" b="1" kern="1200" dirty="0">
                  <a:solidFill>
                    <a:srgbClr val="002060"/>
                  </a:solidFill>
                </a:endParaRPr>
              </a:p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800" b="1" kern="1200" dirty="0">
                  <a:solidFill>
                    <a:srgbClr val="002060"/>
                  </a:solidFill>
                </a:endParaRPr>
              </a:p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b="1" kern="1200" dirty="0">
                    <a:solidFill>
                      <a:srgbClr val="002060"/>
                    </a:solidFill>
                  </a:rPr>
                  <a:t>Supply Chain</a:t>
                </a:r>
              </a:p>
            </p:txBody>
          </p: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0A281C-E9E4-4A1F-9C82-7AFAC5B1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9966" y="2267242"/>
              <a:ext cx="1356644" cy="28442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7AA4D4-FF11-4A93-8AE2-4BD47FE14DE6}"/>
                </a:ext>
              </a:extLst>
            </p:cNvPr>
            <p:cNvSpPr/>
            <p:nvPr/>
          </p:nvSpPr>
          <p:spPr>
            <a:xfrm flipH="1">
              <a:off x="1600077" y="2551667"/>
              <a:ext cx="1836421" cy="5330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Smart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A8A91-14FD-4489-B238-BAB0481590A8}"/>
              </a:ext>
            </a:extLst>
          </p:cNvPr>
          <p:cNvGrpSpPr/>
          <p:nvPr/>
        </p:nvGrpSpPr>
        <p:grpSpPr>
          <a:xfrm>
            <a:off x="10147853" y="1203391"/>
            <a:ext cx="2172334" cy="753620"/>
            <a:chOff x="741329" y="1373164"/>
            <a:chExt cx="2172334" cy="7536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A868F-8510-4E14-A501-D7015D097CCE}"/>
                </a:ext>
              </a:extLst>
            </p:cNvPr>
            <p:cNvSpPr txBox="1"/>
            <p:nvPr/>
          </p:nvSpPr>
          <p:spPr>
            <a:xfrm>
              <a:off x="741329" y="1757452"/>
              <a:ext cx="217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65A34"/>
                  </a:solidFill>
                </a:rPr>
                <a:t> Green Journey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39ED31-92A7-490C-B251-C1362CA39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980" y="1373164"/>
              <a:ext cx="1565153" cy="47528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D257BD-4C3C-4F6B-856E-ABDD5814900C}"/>
              </a:ext>
            </a:extLst>
          </p:cNvPr>
          <p:cNvGrpSpPr/>
          <p:nvPr/>
        </p:nvGrpSpPr>
        <p:grpSpPr>
          <a:xfrm>
            <a:off x="348826" y="73460"/>
            <a:ext cx="2478964" cy="2061077"/>
            <a:chOff x="8457256" y="2158680"/>
            <a:chExt cx="2478964" cy="20610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6ABE0A-710C-46D5-B3BF-23FB92D7EC9E}"/>
                </a:ext>
              </a:extLst>
            </p:cNvPr>
            <p:cNvSpPr/>
            <p:nvPr/>
          </p:nvSpPr>
          <p:spPr>
            <a:xfrm>
              <a:off x="8457256" y="2158680"/>
              <a:ext cx="2151943" cy="2061077"/>
            </a:xfrm>
            <a:prstGeom prst="ellipse">
              <a:avLst/>
            </a:prstGeom>
            <a:solidFill>
              <a:srgbClr val="FCFFD1"/>
            </a:solidFill>
            <a:ln w="76200">
              <a:solidFill>
                <a:srgbClr val="07693D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99636F-5DB2-4126-B1F7-61EF1B965E79}"/>
                </a:ext>
              </a:extLst>
            </p:cNvPr>
            <p:cNvGrpSpPr/>
            <p:nvPr/>
          </p:nvGrpSpPr>
          <p:grpSpPr>
            <a:xfrm>
              <a:off x="8605912" y="2660243"/>
              <a:ext cx="2330308" cy="1153971"/>
              <a:chOff x="5611334" y="742367"/>
              <a:chExt cx="2330308" cy="115397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305547D-F041-4096-BD8C-5C812952CBCE}"/>
                  </a:ext>
                </a:extLst>
              </p:cNvPr>
              <p:cNvGrpSpPr/>
              <p:nvPr/>
            </p:nvGrpSpPr>
            <p:grpSpPr>
              <a:xfrm>
                <a:off x="5611334" y="742367"/>
                <a:ext cx="1870564" cy="830997"/>
                <a:chOff x="632720" y="1284355"/>
                <a:chExt cx="1870564" cy="830997"/>
              </a:xfrm>
            </p:grpSpPr>
            <p:pic>
              <p:nvPicPr>
                <p:cNvPr id="25" name="Picture 24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A2276B00-2FED-498A-AE48-418CF15A07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720" y="1334693"/>
                  <a:ext cx="1468890" cy="637988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50F5545-C232-4E97-B4F1-01A8A9A6FAAE}"/>
                    </a:ext>
                  </a:extLst>
                </p:cNvPr>
                <p:cNvSpPr/>
                <p:nvPr/>
              </p:nvSpPr>
              <p:spPr>
                <a:xfrm>
                  <a:off x="2009238" y="1284355"/>
                  <a:ext cx="494046" cy="83099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4800" b="1" cap="none" spc="0" dirty="0">
                      <a:ln w="0"/>
                      <a:solidFill>
                        <a:srgbClr val="065A34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6F566B-091E-4AAC-8E6F-9468BB364D3F}"/>
                  </a:ext>
                </a:extLst>
              </p:cNvPr>
              <p:cNvSpPr txBox="1"/>
              <p:nvPr/>
            </p:nvSpPr>
            <p:spPr>
              <a:xfrm>
                <a:off x="5619456" y="1311563"/>
                <a:ext cx="23221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1" cap="none" spc="0" dirty="0">
                    <a:ln w="0"/>
                    <a:solidFill>
                      <a:srgbClr val="065A34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Discovery</a:t>
                </a:r>
                <a:endParaRPr lang="en-US" sz="3200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3FD0838-0238-4D0C-A709-A06541778A4C}"/>
              </a:ext>
            </a:extLst>
          </p:cNvPr>
          <p:cNvSpPr txBox="1"/>
          <p:nvPr/>
        </p:nvSpPr>
        <p:spPr>
          <a:xfrm>
            <a:off x="2690503" y="1355507"/>
            <a:ext cx="625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7693D"/>
                </a:solidFill>
              </a:rPr>
              <a:t>We can be more GREEN</a:t>
            </a:r>
          </a:p>
        </p:txBody>
      </p:sp>
    </p:spTree>
    <p:extLst>
      <p:ext uri="{BB962C8B-B14F-4D97-AF65-F5344CB8AC3E}">
        <p14:creationId xmlns:p14="http://schemas.microsoft.com/office/powerpoint/2010/main" val="80094869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ZH1TpwTL.8towqsFsI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5WRu1JdTMyiMEcZCahKa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dPIUVqSzSJtDX3x1T8F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irKIjZGvjCV2yEnApSZ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U2f8RpTLmXNqsT_Qoi9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RXhFwfQvaly3qUYpxgM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FvQPzvgQtdUNV2oip8k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4FqAxDQLayO._ABkFOl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Qc1iSjSpqnv9vxjOyQg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ZH1TpwTL.8towqsFsIi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Qc1iSjSpqnv9vxjOyQg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V7T0JQQY6u5by7Q34qk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4FqAxDQLayO._ABkFOl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0DdhJ5S8qkftgreU60Z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4FqAxDQLayO._ABkFOl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V7T0JQQY6u5by7Q34qkA"/>
</p:tagLst>
</file>

<file path=ppt/theme/theme1.xml><?xml version="1.0" encoding="utf-8"?>
<a:theme xmlns:a="http://schemas.openxmlformats.org/drawingml/2006/main" name="CEVA">
  <a:themeElements>
    <a:clrScheme name="CEVA_new">
      <a:dk1>
        <a:srgbClr val="000000"/>
      </a:dk1>
      <a:lt1>
        <a:srgbClr val="FFFFFF"/>
      </a:lt1>
      <a:dk2>
        <a:srgbClr val="CCCCCC"/>
      </a:dk2>
      <a:lt2>
        <a:srgbClr val="666666"/>
      </a:lt2>
      <a:accent1>
        <a:srgbClr val="051039"/>
      </a:accent1>
      <a:accent2>
        <a:srgbClr val="FF0000"/>
      </a:accent2>
      <a:accent3>
        <a:srgbClr val="344A7B"/>
      </a:accent3>
      <a:accent4>
        <a:srgbClr val="477AB5"/>
      </a:accent4>
      <a:accent5>
        <a:srgbClr val="5998D3"/>
      </a:accent5>
      <a:accent6>
        <a:srgbClr val="D5DDFB"/>
      </a:accent6>
      <a:hlink>
        <a:srgbClr val="006699"/>
      </a:hlink>
      <a:folHlink>
        <a:srgbClr val="9999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alibri" panose="020F0502020204030204" pitchFamily="34" charset="0"/>
          </a:defRPr>
        </a:defPPr>
      </a:lstStyle>
    </a:lnDef>
  </a:objectDefaults>
  <a:extraClrSchemeLst>
    <a:extraClrScheme>
      <a:clrScheme name="CEVA 1">
        <a:dk1>
          <a:srgbClr val="000000"/>
        </a:dk1>
        <a:lt1>
          <a:srgbClr val="FFFFFF"/>
        </a:lt1>
        <a:dk2>
          <a:srgbClr val="990033"/>
        </a:dk2>
        <a:lt2>
          <a:srgbClr val="666666"/>
        </a:lt2>
        <a:accent1>
          <a:srgbClr val="CCCCCC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8A"/>
        </a:accent6>
        <a:hlink>
          <a:srgbClr val="FF0033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VA 2">
        <a:dk1>
          <a:srgbClr val="000000"/>
        </a:dk1>
        <a:lt1>
          <a:srgbClr val="FFFFFF"/>
        </a:lt1>
        <a:dk2>
          <a:srgbClr val="CCCCCC"/>
        </a:dk2>
        <a:lt2>
          <a:srgbClr val="666666"/>
        </a:lt2>
        <a:accent1>
          <a:srgbClr val="990033"/>
        </a:accent1>
        <a:accent2>
          <a:srgbClr val="FF0033"/>
        </a:accent2>
        <a:accent3>
          <a:srgbClr val="FFFFFF"/>
        </a:accent3>
        <a:accent4>
          <a:srgbClr val="000000"/>
        </a:accent4>
        <a:accent5>
          <a:srgbClr val="CAAAAD"/>
        </a:accent5>
        <a:accent6>
          <a:srgbClr val="E7002D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58DE15C522A4792DD639F2D2245EA" ma:contentTypeVersion="1" ma:contentTypeDescription="Create a new document." ma:contentTypeScope="" ma:versionID="8260c78545db7e88bf99b741d053445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fd6403dc1942bbe1defb8d9352624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0FCD3E-24AB-412A-8F26-34D573E13118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4DFF339-F5BB-45AD-BC53-F324779DA8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26208E-7FFF-4F68-B56A-A9383EE2E9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943</Words>
  <Application>Microsoft Office PowerPoint</Application>
  <PresentationFormat>Widescreen</PresentationFormat>
  <Paragraphs>339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Cavolini</vt:lpstr>
      <vt:lpstr>Jokerman</vt:lpstr>
      <vt:lpstr>Symbol</vt:lpstr>
      <vt:lpstr>Wingdings</vt:lpstr>
      <vt:lpstr>CEVA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Co2e Emission Intelligence</vt:lpstr>
      <vt:lpstr>PowerPoint Presentation</vt:lpstr>
      <vt:lpstr>PowerPoint Presentation</vt:lpstr>
      <vt:lpstr>PowerPoint Presentation</vt:lpstr>
      <vt:lpstr>Enterprise Green Architecture</vt:lpstr>
      <vt:lpstr>PowerPoint Presentation</vt:lpstr>
      <vt:lpstr>TAXONOMY OF MACHINE LEARNING METHODOLOGIES IN LOGISTICS</vt:lpstr>
      <vt:lpstr>TAXONOMY OF MACHINE LEARNING ALGORITHMS IN LOGISTICS</vt:lpstr>
      <vt:lpstr>Matrix Big Data Machine Learning Data Architecture </vt:lpstr>
      <vt:lpstr>MACHINE LEARNING/AI PORTAL ARCHITECTURE</vt:lpstr>
      <vt:lpstr>ML Data Architecture</vt:lpstr>
      <vt:lpstr>Digital Platform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CEVA Logistics</dc:title>
  <dc:creator/>
  <cp:lastModifiedBy/>
  <cp:revision>1</cp:revision>
  <dcterms:created xsi:type="dcterms:W3CDTF">2019-07-16T15:33:55Z</dcterms:created>
  <dcterms:modified xsi:type="dcterms:W3CDTF">2022-07-19T17:12:36Z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0x0101007BD58DE15C522A4792DD639F2D2245EA</vt:lpwstr>
  </property>
</Properties>
</file>