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6" r:id="rId4"/>
    <p:sldMasterId id="2147483719" r:id="rId5"/>
  </p:sldMasterIdLst>
  <p:notesMasterIdLst>
    <p:notesMasterId r:id="rId15"/>
  </p:notesMasterIdLst>
  <p:handoutMasterIdLst>
    <p:handoutMasterId r:id="rId16"/>
  </p:handoutMasterIdLst>
  <p:sldIdLst>
    <p:sldId id="2142532634" r:id="rId6"/>
    <p:sldId id="2142532653" r:id="rId7"/>
    <p:sldId id="274" r:id="rId8"/>
    <p:sldId id="2142532635" r:id="rId9"/>
    <p:sldId id="2142532655" r:id="rId10"/>
    <p:sldId id="2142532636" r:id="rId11"/>
    <p:sldId id="2142532652" r:id="rId12"/>
    <p:sldId id="2142532639" r:id="rId13"/>
    <p:sldId id="2142532656" r:id="rId14"/>
  </p:sldIdLst>
  <p:sldSz cx="12192000" cy="6858000"/>
  <p:notesSz cx="7315200" cy="9601200"/>
  <p:custDataLst>
    <p:tags r:id="rId1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3A"/>
    <a:srgbClr val="07693D"/>
    <a:srgbClr val="53C74D"/>
    <a:srgbClr val="065A34"/>
    <a:srgbClr val="57E784"/>
    <a:srgbClr val="A9EB99"/>
    <a:srgbClr val="ECFEDE"/>
    <a:srgbClr val="FCFFD1"/>
    <a:srgbClr val="72AF2F"/>
    <a:srgbClr val="EDF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95953" autoAdjust="0"/>
  </p:normalViewPr>
  <p:slideViewPr>
    <p:cSldViewPr snapToGrid="0" showGuides="1">
      <p:cViewPr varScale="1">
        <p:scale>
          <a:sx n="96" d="100"/>
          <a:sy n="96" d="100"/>
        </p:scale>
        <p:origin x="97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1DB89-C548-4EF5-9DEB-F61D61795C99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A634A6-BF2F-4A65-8C91-4CFD6619271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CO2e Reduction</a:t>
          </a:r>
        </a:p>
      </dgm:t>
    </dgm:pt>
    <dgm:pt modelId="{CF71FF5A-50B1-499D-B5CA-CBCA553BC2A2}" type="parTrans" cxnId="{D311A975-7A34-4A40-B783-91948843A85F}">
      <dgm:prSet/>
      <dgm:spPr/>
      <dgm:t>
        <a:bodyPr/>
        <a:lstStyle/>
        <a:p>
          <a:endParaRPr lang="en-US"/>
        </a:p>
      </dgm:t>
    </dgm:pt>
    <dgm:pt modelId="{D6D68488-76F7-4E1B-A70C-C0B99A181125}" type="sibTrans" cxnId="{D311A975-7A34-4A40-B783-91948843A85F}">
      <dgm:prSet/>
      <dgm:spPr/>
      <dgm:t>
        <a:bodyPr/>
        <a:lstStyle/>
        <a:p>
          <a:endParaRPr lang="en-US"/>
        </a:p>
      </dgm:t>
    </dgm:pt>
    <dgm:pt modelId="{B0FE643B-4F70-4BFE-9DAC-6E57BD99B1F9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 dirty="0">
              <a:solidFill>
                <a:srgbClr val="002060"/>
              </a:solidFill>
            </a:rPr>
            <a:t>Minimize CO2e by Optimized FTL  Load </a:t>
          </a:r>
        </a:p>
        <a:p>
          <a:pPr algn="l">
            <a:buFont typeface="Arial" panose="020B0604020202020204" pitchFamily="34" charset="0"/>
            <a:buNone/>
          </a:pPr>
          <a:r>
            <a:rPr lang="en-US" sz="1800" b="1" dirty="0">
              <a:solidFill>
                <a:srgbClr val="002060"/>
              </a:solidFill>
            </a:rPr>
            <a:t>Replaced Air Route with Rail Ocean ones at Order/Scheduling Time</a:t>
          </a:r>
        </a:p>
      </dgm:t>
    </dgm:pt>
    <dgm:pt modelId="{FB04DBD9-50BB-4B5B-8CDE-D9AF8BA5C148}" type="parTrans" cxnId="{C0932179-9504-487B-A5A1-06F94AD8FDBD}">
      <dgm:prSet/>
      <dgm:spPr/>
      <dgm:t>
        <a:bodyPr/>
        <a:lstStyle/>
        <a:p>
          <a:endParaRPr lang="en-US"/>
        </a:p>
      </dgm:t>
    </dgm:pt>
    <dgm:pt modelId="{8F0D0401-36F4-4F68-B9D2-A845D18E857B}" type="sibTrans" cxnId="{C0932179-9504-487B-A5A1-06F94AD8FDBD}">
      <dgm:prSet/>
      <dgm:spPr/>
      <dgm:t>
        <a:bodyPr/>
        <a:lstStyle/>
        <a:p>
          <a:endParaRPr lang="en-US"/>
        </a:p>
      </dgm:t>
    </dgm:pt>
    <dgm:pt modelId="{99F33B5C-3255-4442-80E6-3C38D5A70C28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Air &amp; Ground</a:t>
          </a:r>
        </a:p>
      </dgm:t>
    </dgm:pt>
    <dgm:pt modelId="{9764FF87-023A-48E9-BD48-84978C5C189F}" type="parTrans" cxnId="{28EBB140-97D8-49C9-BE72-27FF60B76BF5}">
      <dgm:prSet/>
      <dgm:spPr/>
      <dgm:t>
        <a:bodyPr/>
        <a:lstStyle/>
        <a:p>
          <a:endParaRPr lang="en-US"/>
        </a:p>
      </dgm:t>
    </dgm:pt>
    <dgm:pt modelId="{66FF4D45-1AB2-486A-814C-5B38369A6C05}" type="sibTrans" cxnId="{28EBB140-97D8-49C9-BE72-27FF60B76BF5}">
      <dgm:prSet/>
      <dgm:spPr/>
      <dgm:t>
        <a:bodyPr/>
        <a:lstStyle/>
        <a:p>
          <a:endParaRPr lang="en-US"/>
        </a:p>
      </dgm:t>
    </dgm:pt>
    <dgm:pt modelId="{11E996DE-FAAD-44FB-B81F-E53533B3770B}">
      <dgm:prSet custT="1"/>
      <dgm:spPr/>
      <dgm:t>
        <a:bodyPr/>
        <a:lstStyle/>
        <a:p>
          <a:r>
            <a:rPr lang="en-US" sz="1800" b="1" dirty="0">
              <a:solidFill>
                <a:srgbClr val="002060"/>
              </a:solidFill>
            </a:rPr>
            <a:t>Air &amp; Ground trip consolidation opportunity alert</a:t>
          </a:r>
        </a:p>
        <a:p>
          <a:r>
            <a:rPr lang="en-US" sz="1800" b="1" dirty="0">
              <a:solidFill>
                <a:srgbClr val="002060"/>
              </a:solidFill>
            </a:rPr>
            <a:t>CO2 Green Carriers</a:t>
          </a:r>
        </a:p>
        <a:p>
          <a:endParaRPr lang="en-US" sz="1800" b="1" dirty="0">
            <a:solidFill>
              <a:srgbClr val="002060"/>
            </a:solidFill>
          </a:endParaRPr>
        </a:p>
      </dgm:t>
    </dgm:pt>
    <dgm:pt modelId="{62DF0FBE-F255-4A4D-B592-1F7D9D2C8A0A}" type="parTrans" cxnId="{60CD6CBD-F67B-4CFB-9B23-86C755451FAD}">
      <dgm:prSet/>
      <dgm:spPr/>
      <dgm:t>
        <a:bodyPr/>
        <a:lstStyle/>
        <a:p>
          <a:endParaRPr lang="en-US"/>
        </a:p>
      </dgm:t>
    </dgm:pt>
    <dgm:pt modelId="{41E58854-E5D2-4CAD-A6AA-3E75F5A43EF2}" type="sibTrans" cxnId="{60CD6CBD-F67B-4CFB-9B23-86C755451FAD}">
      <dgm:prSet/>
      <dgm:spPr/>
      <dgm:t>
        <a:bodyPr/>
        <a:lstStyle/>
        <a:p>
          <a:endParaRPr lang="en-US"/>
        </a:p>
      </dgm:t>
    </dgm:pt>
    <dgm:pt modelId="{80B3A6AD-FD10-47A2-BA3B-9BE5983484A8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Air</a:t>
          </a:r>
        </a:p>
      </dgm:t>
    </dgm:pt>
    <dgm:pt modelId="{38FBB470-A364-4CF8-B978-B548B71C6FE2}" type="parTrans" cxnId="{E1AF82C7-E362-4257-838A-E8C32F1594FB}">
      <dgm:prSet/>
      <dgm:spPr/>
      <dgm:t>
        <a:bodyPr/>
        <a:lstStyle/>
        <a:p>
          <a:endParaRPr lang="en-US"/>
        </a:p>
      </dgm:t>
    </dgm:pt>
    <dgm:pt modelId="{775687BB-CDAE-4E65-A8A9-BAC2E4A2394A}" type="sibTrans" cxnId="{E1AF82C7-E362-4257-838A-E8C32F1594FB}">
      <dgm:prSet/>
      <dgm:spPr/>
      <dgm:t>
        <a:bodyPr/>
        <a:lstStyle/>
        <a:p>
          <a:endParaRPr lang="en-US"/>
        </a:p>
      </dgm:t>
    </dgm:pt>
    <dgm:pt modelId="{4C929864-C24E-4F87-9E05-54AC77BD2BBE}">
      <dgm:prSet custT="1"/>
      <dgm:spPr/>
      <dgm:t>
        <a:bodyPr/>
        <a:lstStyle/>
        <a:p>
          <a:r>
            <a:rPr lang="en-US" sz="1800" b="1" dirty="0">
              <a:solidFill>
                <a:srgbClr val="002060"/>
              </a:solidFill>
            </a:rPr>
            <a:t>Air route with minimum stops</a:t>
          </a:r>
        </a:p>
        <a:p>
          <a:r>
            <a:rPr lang="en-US" sz="1800" b="1" dirty="0">
              <a:solidFill>
                <a:srgbClr val="002060"/>
              </a:solidFill>
            </a:rPr>
            <a:t>Top CO2 friendly airlines</a:t>
          </a:r>
          <a:r>
            <a:rPr lang="en-US" sz="1600" b="1" dirty="0">
              <a:solidFill>
                <a:srgbClr val="002060"/>
              </a:solidFill>
            </a:rPr>
            <a:t> </a:t>
          </a:r>
        </a:p>
      </dgm:t>
    </dgm:pt>
    <dgm:pt modelId="{EB3BAB50-F9A0-43DD-9ADC-E8A39DD787EE}" type="parTrans" cxnId="{6FEC35C3-02F2-4410-A231-FB4C149835D9}">
      <dgm:prSet/>
      <dgm:spPr/>
      <dgm:t>
        <a:bodyPr/>
        <a:lstStyle/>
        <a:p>
          <a:endParaRPr lang="en-US"/>
        </a:p>
      </dgm:t>
    </dgm:pt>
    <dgm:pt modelId="{BB2F19CA-2806-4801-A943-B69065322A84}" type="sibTrans" cxnId="{6FEC35C3-02F2-4410-A231-FB4C149835D9}">
      <dgm:prSet/>
      <dgm:spPr/>
      <dgm:t>
        <a:bodyPr/>
        <a:lstStyle/>
        <a:p>
          <a:endParaRPr lang="en-US"/>
        </a:p>
      </dgm:t>
    </dgm:pt>
    <dgm:pt modelId="{21724633-20B2-40FF-AEE1-A7D97DA187B2}" type="pres">
      <dgm:prSet presAssocID="{F731DB89-C548-4EF5-9DEB-F61D61795C99}" presName="Name0" presStyleCnt="0">
        <dgm:presLayoutVars>
          <dgm:dir/>
          <dgm:animLvl val="lvl"/>
          <dgm:resizeHandles val="exact"/>
        </dgm:presLayoutVars>
      </dgm:prSet>
      <dgm:spPr/>
    </dgm:pt>
    <dgm:pt modelId="{8B2C58C8-DA93-4270-92F5-17936E7AEEC4}" type="pres">
      <dgm:prSet presAssocID="{B5A634A6-BF2F-4A65-8C91-4CFD66192714}" presName="composite" presStyleCnt="0"/>
      <dgm:spPr/>
    </dgm:pt>
    <dgm:pt modelId="{91DE953B-E35F-40EA-852D-BBD3A7D00154}" type="pres">
      <dgm:prSet presAssocID="{B5A634A6-BF2F-4A65-8C91-4CFD66192714}" presName="parTx" presStyleLbl="alignNode1" presStyleIdx="0" presStyleCnt="3" custScaleX="111558">
        <dgm:presLayoutVars>
          <dgm:chMax val="0"/>
          <dgm:chPref val="0"/>
        </dgm:presLayoutVars>
      </dgm:prSet>
      <dgm:spPr/>
    </dgm:pt>
    <dgm:pt modelId="{86ABB396-64D1-4CA2-A4E6-AE247770F8DD}" type="pres">
      <dgm:prSet presAssocID="{B5A634A6-BF2F-4A65-8C91-4CFD66192714}" presName="desTx" presStyleLbl="alignAccFollowNode1" presStyleIdx="0" presStyleCnt="3" custScaleX="111846" custLinFactNeighborX="789" custLinFactNeighborY="-215">
        <dgm:presLayoutVars/>
      </dgm:prSet>
      <dgm:spPr/>
    </dgm:pt>
    <dgm:pt modelId="{C85E5B09-400E-4725-BC26-5B5D700B38EA}" type="pres">
      <dgm:prSet presAssocID="{D6D68488-76F7-4E1B-A70C-C0B99A181125}" presName="space" presStyleCnt="0"/>
      <dgm:spPr/>
    </dgm:pt>
    <dgm:pt modelId="{DE95F29C-6A0E-4A81-9C8E-CBCC60589725}" type="pres">
      <dgm:prSet presAssocID="{99F33B5C-3255-4442-80E6-3C38D5A70C28}" presName="composite" presStyleCnt="0"/>
      <dgm:spPr/>
    </dgm:pt>
    <dgm:pt modelId="{3C601735-07BE-42D6-B9BB-080BAE831BDB}" type="pres">
      <dgm:prSet presAssocID="{99F33B5C-3255-4442-80E6-3C38D5A70C28}" presName="parTx" presStyleLbl="alignNode1" presStyleIdx="1" presStyleCnt="3">
        <dgm:presLayoutVars>
          <dgm:chMax val="0"/>
          <dgm:chPref val="0"/>
        </dgm:presLayoutVars>
      </dgm:prSet>
      <dgm:spPr/>
    </dgm:pt>
    <dgm:pt modelId="{3DBF377C-47DE-4115-9283-E5E4A014AE5C}" type="pres">
      <dgm:prSet presAssocID="{99F33B5C-3255-4442-80E6-3C38D5A70C28}" presName="desTx" presStyleLbl="alignAccFollowNode1" presStyleIdx="1" presStyleCnt="3">
        <dgm:presLayoutVars/>
      </dgm:prSet>
      <dgm:spPr/>
    </dgm:pt>
    <dgm:pt modelId="{85B124DC-1427-4E4F-9790-5A44C8A95B92}" type="pres">
      <dgm:prSet presAssocID="{66FF4D45-1AB2-486A-814C-5B38369A6C05}" presName="space" presStyleCnt="0"/>
      <dgm:spPr/>
    </dgm:pt>
    <dgm:pt modelId="{290A0C4B-AE89-4301-899D-5E40D5B0943A}" type="pres">
      <dgm:prSet presAssocID="{80B3A6AD-FD10-47A2-BA3B-9BE5983484A8}" presName="composite" presStyleCnt="0"/>
      <dgm:spPr/>
    </dgm:pt>
    <dgm:pt modelId="{2CF73820-7DAC-47C6-A933-64A788A2C424}" type="pres">
      <dgm:prSet presAssocID="{80B3A6AD-FD10-47A2-BA3B-9BE5983484A8}" presName="parTx" presStyleLbl="alignNode1" presStyleIdx="2" presStyleCnt="3">
        <dgm:presLayoutVars>
          <dgm:chMax val="0"/>
          <dgm:chPref val="0"/>
        </dgm:presLayoutVars>
      </dgm:prSet>
      <dgm:spPr/>
    </dgm:pt>
    <dgm:pt modelId="{495ED83B-BF85-485B-90E3-A2152D0DF550}" type="pres">
      <dgm:prSet presAssocID="{80B3A6AD-FD10-47A2-BA3B-9BE5983484A8}" presName="desTx" presStyleLbl="alignAccFollowNode1" presStyleIdx="2" presStyleCnt="3">
        <dgm:presLayoutVars/>
      </dgm:prSet>
      <dgm:spPr/>
    </dgm:pt>
  </dgm:ptLst>
  <dgm:cxnLst>
    <dgm:cxn modelId="{1B7DEC12-FEA5-4876-9A86-22787B2E5C9E}" type="presOf" srcId="{B0FE643B-4F70-4BFE-9DAC-6E57BD99B1F9}" destId="{86ABB396-64D1-4CA2-A4E6-AE247770F8DD}" srcOrd="0" destOrd="0" presId="urn:microsoft.com/office/officeart/2016/7/layout/HorizontalActionList"/>
    <dgm:cxn modelId="{76A6AB13-F17D-41EF-9010-369240FF61EF}" type="presOf" srcId="{11E996DE-FAAD-44FB-B81F-E53533B3770B}" destId="{3DBF377C-47DE-4115-9283-E5E4A014AE5C}" srcOrd="0" destOrd="0" presId="urn:microsoft.com/office/officeart/2016/7/layout/HorizontalActionList"/>
    <dgm:cxn modelId="{28EBB140-97D8-49C9-BE72-27FF60B76BF5}" srcId="{F731DB89-C548-4EF5-9DEB-F61D61795C99}" destId="{99F33B5C-3255-4442-80E6-3C38D5A70C28}" srcOrd="1" destOrd="0" parTransId="{9764FF87-023A-48E9-BD48-84978C5C189F}" sibTransId="{66FF4D45-1AB2-486A-814C-5B38369A6C05}"/>
    <dgm:cxn modelId="{D8CE1361-790D-4035-9A2C-28B76DB8B97A}" type="presOf" srcId="{4C929864-C24E-4F87-9E05-54AC77BD2BBE}" destId="{495ED83B-BF85-485B-90E3-A2152D0DF550}" srcOrd="0" destOrd="0" presId="urn:microsoft.com/office/officeart/2016/7/layout/HorizontalActionList"/>
    <dgm:cxn modelId="{46C79247-7727-4817-9EA9-AF581A69F309}" type="presOf" srcId="{B5A634A6-BF2F-4A65-8C91-4CFD66192714}" destId="{91DE953B-E35F-40EA-852D-BBD3A7D00154}" srcOrd="0" destOrd="0" presId="urn:microsoft.com/office/officeart/2016/7/layout/HorizontalActionList"/>
    <dgm:cxn modelId="{D311A975-7A34-4A40-B783-91948843A85F}" srcId="{F731DB89-C548-4EF5-9DEB-F61D61795C99}" destId="{B5A634A6-BF2F-4A65-8C91-4CFD66192714}" srcOrd="0" destOrd="0" parTransId="{CF71FF5A-50B1-499D-B5CA-CBCA553BC2A2}" sibTransId="{D6D68488-76F7-4E1B-A70C-C0B99A181125}"/>
    <dgm:cxn modelId="{952D7E56-109C-429E-8AE1-10B4A2A0F9F5}" type="presOf" srcId="{F731DB89-C548-4EF5-9DEB-F61D61795C99}" destId="{21724633-20B2-40FF-AEE1-A7D97DA187B2}" srcOrd="0" destOrd="0" presId="urn:microsoft.com/office/officeart/2016/7/layout/HorizontalActionList"/>
    <dgm:cxn modelId="{C0932179-9504-487B-A5A1-06F94AD8FDBD}" srcId="{B5A634A6-BF2F-4A65-8C91-4CFD66192714}" destId="{B0FE643B-4F70-4BFE-9DAC-6E57BD99B1F9}" srcOrd="0" destOrd="0" parTransId="{FB04DBD9-50BB-4B5B-8CDE-D9AF8BA5C148}" sibTransId="{8F0D0401-36F4-4F68-B9D2-A845D18E857B}"/>
    <dgm:cxn modelId="{60CD6CBD-F67B-4CFB-9B23-86C755451FAD}" srcId="{99F33B5C-3255-4442-80E6-3C38D5A70C28}" destId="{11E996DE-FAAD-44FB-B81F-E53533B3770B}" srcOrd="0" destOrd="0" parTransId="{62DF0FBE-F255-4A4D-B592-1F7D9D2C8A0A}" sibTransId="{41E58854-E5D2-4CAD-A6AA-3E75F5A43EF2}"/>
    <dgm:cxn modelId="{6FEC35C3-02F2-4410-A231-FB4C149835D9}" srcId="{80B3A6AD-FD10-47A2-BA3B-9BE5983484A8}" destId="{4C929864-C24E-4F87-9E05-54AC77BD2BBE}" srcOrd="0" destOrd="0" parTransId="{EB3BAB50-F9A0-43DD-9ADC-E8A39DD787EE}" sibTransId="{BB2F19CA-2806-4801-A943-B69065322A84}"/>
    <dgm:cxn modelId="{E1AF82C7-E362-4257-838A-E8C32F1594FB}" srcId="{F731DB89-C548-4EF5-9DEB-F61D61795C99}" destId="{80B3A6AD-FD10-47A2-BA3B-9BE5983484A8}" srcOrd="2" destOrd="0" parTransId="{38FBB470-A364-4CF8-B978-B548B71C6FE2}" sibTransId="{775687BB-CDAE-4E65-A8A9-BAC2E4A2394A}"/>
    <dgm:cxn modelId="{7F1E8CD7-2186-432B-9BD4-54BCF0E4B685}" type="presOf" srcId="{99F33B5C-3255-4442-80E6-3C38D5A70C28}" destId="{3C601735-07BE-42D6-B9BB-080BAE831BDB}" srcOrd="0" destOrd="0" presId="urn:microsoft.com/office/officeart/2016/7/layout/HorizontalActionList"/>
    <dgm:cxn modelId="{C21EB4EE-9A24-4989-A5F1-6141DA5ABCA1}" type="presOf" srcId="{80B3A6AD-FD10-47A2-BA3B-9BE5983484A8}" destId="{2CF73820-7DAC-47C6-A933-64A788A2C424}" srcOrd="0" destOrd="0" presId="urn:microsoft.com/office/officeart/2016/7/layout/HorizontalActionList"/>
    <dgm:cxn modelId="{7FD90767-F2FF-43F5-A8A0-032328FF6846}" type="presParOf" srcId="{21724633-20B2-40FF-AEE1-A7D97DA187B2}" destId="{8B2C58C8-DA93-4270-92F5-17936E7AEEC4}" srcOrd="0" destOrd="0" presId="urn:microsoft.com/office/officeart/2016/7/layout/HorizontalActionList"/>
    <dgm:cxn modelId="{D7CFD5E3-222A-4B3A-8758-F4070D066A3B}" type="presParOf" srcId="{8B2C58C8-DA93-4270-92F5-17936E7AEEC4}" destId="{91DE953B-E35F-40EA-852D-BBD3A7D00154}" srcOrd="0" destOrd="0" presId="urn:microsoft.com/office/officeart/2016/7/layout/HorizontalActionList"/>
    <dgm:cxn modelId="{C10F38DC-F8C0-4F35-B07A-5C6DEC6E8AF7}" type="presParOf" srcId="{8B2C58C8-DA93-4270-92F5-17936E7AEEC4}" destId="{86ABB396-64D1-4CA2-A4E6-AE247770F8DD}" srcOrd="1" destOrd="0" presId="urn:microsoft.com/office/officeart/2016/7/layout/HorizontalActionList"/>
    <dgm:cxn modelId="{C15EA451-FE70-447C-B24E-663966A6F1EC}" type="presParOf" srcId="{21724633-20B2-40FF-AEE1-A7D97DA187B2}" destId="{C85E5B09-400E-4725-BC26-5B5D700B38EA}" srcOrd="1" destOrd="0" presId="urn:microsoft.com/office/officeart/2016/7/layout/HorizontalActionList"/>
    <dgm:cxn modelId="{5BDF7AC6-4152-4D89-96E4-C4B3242C5BCD}" type="presParOf" srcId="{21724633-20B2-40FF-AEE1-A7D97DA187B2}" destId="{DE95F29C-6A0E-4A81-9C8E-CBCC60589725}" srcOrd="2" destOrd="0" presId="urn:microsoft.com/office/officeart/2016/7/layout/HorizontalActionList"/>
    <dgm:cxn modelId="{745A030B-B6B1-46BA-9F6B-C738AA58408E}" type="presParOf" srcId="{DE95F29C-6A0E-4A81-9C8E-CBCC60589725}" destId="{3C601735-07BE-42D6-B9BB-080BAE831BDB}" srcOrd="0" destOrd="0" presId="urn:microsoft.com/office/officeart/2016/7/layout/HorizontalActionList"/>
    <dgm:cxn modelId="{3D9C2BA7-9F7A-4835-BEE2-59AD6A784680}" type="presParOf" srcId="{DE95F29C-6A0E-4A81-9C8E-CBCC60589725}" destId="{3DBF377C-47DE-4115-9283-E5E4A014AE5C}" srcOrd="1" destOrd="0" presId="urn:microsoft.com/office/officeart/2016/7/layout/HorizontalActionList"/>
    <dgm:cxn modelId="{E8407D05-B509-461B-8EAE-ED0C82229244}" type="presParOf" srcId="{21724633-20B2-40FF-AEE1-A7D97DA187B2}" destId="{85B124DC-1427-4E4F-9790-5A44C8A95B92}" srcOrd="3" destOrd="0" presId="urn:microsoft.com/office/officeart/2016/7/layout/HorizontalActionList"/>
    <dgm:cxn modelId="{2E525522-1A89-44E6-9FC6-0D6D7B4F6A7E}" type="presParOf" srcId="{21724633-20B2-40FF-AEE1-A7D97DA187B2}" destId="{290A0C4B-AE89-4301-899D-5E40D5B0943A}" srcOrd="4" destOrd="0" presId="urn:microsoft.com/office/officeart/2016/7/layout/HorizontalActionList"/>
    <dgm:cxn modelId="{B81D055A-6F48-488E-A8F1-007D35912BCB}" type="presParOf" srcId="{290A0C4B-AE89-4301-899D-5E40D5B0943A}" destId="{2CF73820-7DAC-47C6-A933-64A788A2C424}" srcOrd="0" destOrd="0" presId="urn:microsoft.com/office/officeart/2016/7/layout/HorizontalActionList"/>
    <dgm:cxn modelId="{D47DCB28-2E88-4FD0-B1DA-AE810A21A308}" type="presParOf" srcId="{290A0C4B-AE89-4301-899D-5E40D5B0943A}" destId="{495ED83B-BF85-485B-90E3-A2152D0DF55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E953B-E35F-40EA-852D-BBD3A7D00154}">
      <dsp:nvSpPr>
        <dsp:cNvPr id="0" name=""/>
        <dsp:cNvSpPr/>
      </dsp:nvSpPr>
      <dsp:spPr>
        <a:xfrm>
          <a:off x="15420" y="315801"/>
          <a:ext cx="3332916" cy="89628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88" tIns="236088" rIns="236088" bIns="2360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CO2e Reduction</a:t>
          </a:r>
        </a:p>
      </dsp:txBody>
      <dsp:txXfrm>
        <a:off x="15420" y="315801"/>
        <a:ext cx="3332916" cy="896282"/>
      </dsp:txXfrm>
    </dsp:sp>
    <dsp:sp modelId="{86ABB396-64D1-4CA2-A4E6-AE247770F8DD}">
      <dsp:nvSpPr>
        <dsp:cNvPr id="0" name=""/>
        <dsp:cNvSpPr/>
      </dsp:nvSpPr>
      <dsp:spPr>
        <a:xfrm>
          <a:off x="34690" y="1207609"/>
          <a:ext cx="3341521" cy="2081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09" tIns="295109" rIns="295109" bIns="29510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solidFill>
                <a:srgbClr val="002060"/>
              </a:solidFill>
            </a:rPr>
            <a:t>Minimize CO2e by Optimized FTL  Load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solidFill>
                <a:srgbClr val="002060"/>
              </a:solidFill>
            </a:rPr>
            <a:t>Replaced Air Route with Rail Ocean ones at Order/Scheduling Time</a:t>
          </a:r>
        </a:p>
      </dsp:txBody>
      <dsp:txXfrm>
        <a:off x="34690" y="1207609"/>
        <a:ext cx="3341521" cy="2081270"/>
      </dsp:txXfrm>
    </dsp:sp>
    <dsp:sp modelId="{3C601735-07BE-42D6-B9BB-080BAE831BDB}">
      <dsp:nvSpPr>
        <dsp:cNvPr id="0" name=""/>
        <dsp:cNvSpPr/>
      </dsp:nvSpPr>
      <dsp:spPr>
        <a:xfrm>
          <a:off x="3460534" y="315801"/>
          <a:ext cx="2987609" cy="89628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88" tIns="236088" rIns="236088" bIns="2360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Air &amp; Ground</a:t>
          </a:r>
        </a:p>
      </dsp:txBody>
      <dsp:txXfrm>
        <a:off x="3460534" y="315801"/>
        <a:ext cx="2987609" cy="896282"/>
      </dsp:txXfrm>
    </dsp:sp>
    <dsp:sp modelId="{3DBF377C-47DE-4115-9283-E5E4A014AE5C}">
      <dsp:nvSpPr>
        <dsp:cNvPr id="0" name=""/>
        <dsp:cNvSpPr/>
      </dsp:nvSpPr>
      <dsp:spPr>
        <a:xfrm>
          <a:off x="3460534" y="1212083"/>
          <a:ext cx="2987609" cy="2081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09" tIns="295109" rIns="295109" bIns="29510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Air &amp; Ground trip consolidation opportunity alert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CO2 Green Carriers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rgbClr val="002060"/>
            </a:solidFill>
          </a:endParaRPr>
        </a:p>
      </dsp:txBody>
      <dsp:txXfrm>
        <a:off x="3460534" y="1212083"/>
        <a:ext cx="2987609" cy="2081270"/>
      </dsp:txXfrm>
    </dsp:sp>
    <dsp:sp modelId="{2CF73820-7DAC-47C6-A933-64A788A2C424}">
      <dsp:nvSpPr>
        <dsp:cNvPr id="0" name=""/>
        <dsp:cNvSpPr/>
      </dsp:nvSpPr>
      <dsp:spPr>
        <a:xfrm>
          <a:off x="6556037" y="315801"/>
          <a:ext cx="2987609" cy="89628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88" tIns="236088" rIns="236088" bIns="2360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Air</a:t>
          </a:r>
        </a:p>
      </dsp:txBody>
      <dsp:txXfrm>
        <a:off x="6556037" y="315801"/>
        <a:ext cx="2987609" cy="896282"/>
      </dsp:txXfrm>
    </dsp:sp>
    <dsp:sp modelId="{495ED83B-BF85-485B-90E3-A2152D0DF550}">
      <dsp:nvSpPr>
        <dsp:cNvPr id="0" name=""/>
        <dsp:cNvSpPr/>
      </dsp:nvSpPr>
      <dsp:spPr>
        <a:xfrm>
          <a:off x="6556037" y="1212083"/>
          <a:ext cx="2987609" cy="2081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09" tIns="295109" rIns="295109" bIns="29510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Air route with minimum stops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Top CO2 friendly airlines</a:t>
          </a:r>
          <a:r>
            <a:rPr lang="en-US" sz="1600" b="1" kern="1200" dirty="0">
              <a:solidFill>
                <a:srgbClr val="002060"/>
              </a:solidFill>
            </a:rPr>
            <a:t> </a:t>
          </a:r>
        </a:p>
      </dsp:txBody>
      <dsp:txXfrm>
        <a:off x="6556037" y="1212083"/>
        <a:ext cx="2987609" cy="20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691A08E4-1311-4359-B0A9-6839365D7D7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CC34664-5F55-44E3-80F2-FEF4F7BC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2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122ADE7-D3FD-4A99-96AE-FA71DD76D3D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FB1B064-FA52-4689-8E27-4A57E8DCD8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1B064-FA52-4689-8E27-4A57E8DCD8B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8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38092D-F043-4BAD-A86A-EAADCE5BD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5642" y="3300290"/>
            <a:ext cx="8357490" cy="2546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400" cap="all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3400" cap="all" baseline="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rgbClr val="051039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1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76928F-1136-4A9F-903A-3CEDC7DF4D84}"/>
              </a:ext>
            </a:extLst>
          </p:cNvPr>
          <p:cNvCxnSpPr/>
          <p:nvPr userDrawn="1"/>
        </p:nvCxnSpPr>
        <p:spPr>
          <a:xfrm>
            <a:off x="-1" y="2237930"/>
            <a:ext cx="12192001" cy="0"/>
          </a:xfrm>
          <a:prstGeom prst="line">
            <a:avLst/>
          </a:prstGeom>
          <a:ln w="19050">
            <a:solidFill>
              <a:srgbClr val="E524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633DCCE9-20D0-4C86-9B18-249B2A65FB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072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CD0BE052-3C4C-41A0-8BAF-AB33F0DFE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7707" y="850577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2" name="Espace réservé pour une image  18">
            <a:extLst>
              <a:ext uri="{FF2B5EF4-FFF2-40B4-BE49-F238E27FC236}">
                <a16:creationId xmlns:a16="http://schemas.microsoft.com/office/drawing/2014/main" id="{F2CEE392-80A5-49A0-B621-DDCCA55472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162" y="850578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3" name="Espace réservé pour une image  18">
            <a:extLst>
              <a:ext uri="{FF2B5EF4-FFF2-40B4-BE49-F238E27FC236}">
                <a16:creationId xmlns:a16="http://schemas.microsoft.com/office/drawing/2014/main" id="{38B007EF-0E9D-4BFB-A21E-D9663D9CD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4617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-1" y="3300290"/>
            <a:ext cx="866838" cy="35892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30" name="Rectangle 29"/>
              <p:cNvSpPr/>
              <p:nvPr userDrawn="1"/>
            </p:nvSpPr>
            <p:spPr bwMode="auto">
              <a:xfrm>
                <a:off x="-2734593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 bwMode="auto">
              <a:xfrm>
                <a:off x="12216205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Line 9"/>
            <p:cNvSpPr>
              <a:spLocks noChangeShapeType="1"/>
            </p:cNvSpPr>
            <p:nvPr userDrawn="1"/>
          </p:nvSpPr>
          <p:spPr bwMode="auto">
            <a:xfrm flipH="1">
              <a:off x="12234177" y="5823620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 userDrawn="1"/>
          </p:nvSpPr>
          <p:spPr bwMode="auto">
            <a:xfrm>
              <a:off x="-2221716" y="5830005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2948448" y="-1081430"/>
            <a:ext cx="18088894" cy="8587130"/>
            <a:chOff x="-2948448" y="-1081430"/>
            <a:chExt cx="18088894" cy="8587130"/>
          </a:xfrm>
        </p:grpSpPr>
        <p:sp>
          <p:nvSpPr>
            <p:cNvPr id="40" name="Rectangle 39"/>
            <p:cNvSpPr/>
            <p:nvPr userDrawn="1"/>
          </p:nvSpPr>
          <p:spPr bwMode="auto">
            <a:xfrm>
              <a:off x="12254768" y="-627820"/>
              <a:ext cx="2734592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 bwMode="auto">
            <a:xfrm>
              <a:off x="-2948447" y="-1081430"/>
              <a:ext cx="18088893" cy="9072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auto">
            <a:xfrm>
              <a:off x="-2948448" y="-627820"/>
              <a:ext cx="2924241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52204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0552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D6431BBA-32EF-4932-A62F-BC65EF98E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" y="1333500"/>
            <a:ext cx="5372100" cy="44958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lang="fr-FR" sz="2700" kern="1200" baseline="0" dirty="0" smtClean="0">
                <a:solidFill>
                  <a:srgbClr val="E1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fr-FR" sz="1400" kern="1200" dirty="0" smtClean="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2700"/>
            </a:lvl3pPr>
            <a:lvl4pPr marL="230400">
              <a:lnSpc>
                <a:spcPct val="100000"/>
              </a:lnSpc>
              <a:spcAft>
                <a:spcPts val="500"/>
              </a:spcAft>
              <a:defRPr/>
            </a:lvl4pPr>
            <a:lvl5pPr marL="534988" indent="-228600">
              <a:lnSpc>
                <a:spcPct val="100000"/>
              </a:lnSpc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551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14876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1EC90CA6-55B6-4A98-AE83-3EEDF4B08D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91400" y="1333500"/>
            <a:ext cx="4076700" cy="2095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DC52EA71-D937-4395-BCA2-8B7B1EC95C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91400" y="3613135"/>
            <a:ext cx="4076700" cy="22161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3900" y="1333499"/>
            <a:ext cx="6204934" cy="4477093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60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with 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2724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256AC661-C807-4783-9BE9-444C7BF8BD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800" y="1339509"/>
            <a:ext cx="5458116" cy="4489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1000"/>
              </a:spcAft>
              <a:buFontTx/>
              <a:buNone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-228600">
              <a:lnSpc>
                <a:spcPct val="100000"/>
              </a:lnSpc>
              <a:spcAft>
                <a:spcPts val="500"/>
              </a:spcAft>
              <a:buClr>
                <a:srgbClr val="051039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30400" indent="-228600">
              <a:lnSpc>
                <a:spcPct val="100000"/>
              </a:lnSpc>
              <a:spcAft>
                <a:spcPts val="500"/>
              </a:spcAft>
              <a:buClr>
                <a:srgbClr val="778097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0400" indent="-228600">
              <a:lnSpc>
                <a:spcPct val="100000"/>
              </a:lnSpc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0400" indent="-228600">
              <a:lnSpc>
                <a:spcPct val="100000"/>
              </a:lnSpc>
              <a:spcAft>
                <a:spcPts val="500"/>
              </a:spcAft>
              <a:buClr>
                <a:srgbClr val="EF7B7B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8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10" name="Rectangle 9"/>
              <p:cNvSpPr/>
              <p:nvPr userDrawn="1"/>
            </p:nvSpPr>
            <p:spPr bwMode="auto">
              <a:xfrm>
                <a:off x="-2734593" y="-154172"/>
                <a:ext cx="2734592" cy="59834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/>
              <p:cNvSpPr/>
              <p:nvPr userDrawn="1"/>
            </p:nvSpPr>
            <p:spPr bwMode="auto">
              <a:xfrm>
                <a:off x="12216205" y="-268472"/>
                <a:ext cx="2734592" cy="60977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504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0" y="5829300"/>
            <a:ext cx="266043" cy="1028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24731516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711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CEVA Machine Learning Capability Presentation – April 2020</a:t>
            </a:r>
          </a:p>
        </p:txBody>
      </p:sp>
    </p:spTree>
    <p:extLst>
      <p:ext uri="{BB962C8B-B14F-4D97-AF65-F5344CB8AC3E}">
        <p14:creationId xmlns:p14="http://schemas.microsoft.com/office/powerpoint/2010/main" val="154842214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38092D-F043-4BAD-A86A-EAADCE5BD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5642" y="3300290"/>
            <a:ext cx="8357490" cy="2546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400" cap="all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3400" cap="all" baseline="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rgbClr val="051039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1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76928F-1136-4A9F-903A-3CEDC7DF4D84}"/>
              </a:ext>
            </a:extLst>
          </p:cNvPr>
          <p:cNvCxnSpPr/>
          <p:nvPr userDrawn="1"/>
        </p:nvCxnSpPr>
        <p:spPr>
          <a:xfrm>
            <a:off x="-1" y="2237930"/>
            <a:ext cx="12192001" cy="0"/>
          </a:xfrm>
          <a:prstGeom prst="line">
            <a:avLst/>
          </a:prstGeom>
          <a:ln w="19050">
            <a:solidFill>
              <a:srgbClr val="E524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633DCCE9-20D0-4C86-9B18-249B2A65FB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072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CD0BE052-3C4C-41A0-8BAF-AB33F0DFE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7707" y="850577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2" name="Espace réservé pour une image  18">
            <a:extLst>
              <a:ext uri="{FF2B5EF4-FFF2-40B4-BE49-F238E27FC236}">
                <a16:creationId xmlns:a16="http://schemas.microsoft.com/office/drawing/2014/main" id="{F2CEE392-80A5-49A0-B621-DDCCA55472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162" y="850578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3" name="Espace réservé pour une image  18">
            <a:extLst>
              <a:ext uri="{FF2B5EF4-FFF2-40B4-BE49-F238E27FC236}">
                <a16:creationId xmlns:a16="http://schemas.microsoft.com/office/drawing/2014/main" id="{38B007EF-0E9D-4BFB-A21E-D9663D9CD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4617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-1" y="3300290"/>
            <a:ext cx="866838" cy="35892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30" name="Rectangle 29"/>
              <p:cNvSpPr/>
              <p:nvPr userDrawn="1"/>
            </p:nvSpPr>
            <p:spPr bwMode="auto">
              <a:xfrm>
                <a:off x="-2734593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 bwMode="auto">
              <a:xfrm>
                <a:off x="12216205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Line 9"/>
            <p:cNvSpPr>
              <a:spLocks noChangeShapeType="1"/>
            </p:cNvSpPr>
            <p:nvPr userDrawn="1"/>
          </p:nvSpPr>
          <p:spPr bwMode="auto">
            <a:xfrm flipH="1">
              <a:off x="12234177" y="5823620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 userDrawn="1"/>
          </p:nvSpPr>
          <p:spPr bwMode="auto">
            <a:xfrm>
              <a:off x="-2221716" y="5830005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2948448" y="-1081430"/>
            <a:ext cx="18088894" cy="8587130"/>
            <a:chOff x="-2948448" y="-1081430"/>
            <a:chExt cx="18088894" cy="8587130"/>
          </a:xfrm>
        </p:grpSpPr>
        <p:sp>
          <p:nvSpPr>
            <p:cNvPr id="40" name="Rectangle 39"/>
            <p:cNvSpPr/>
            <p:nvPr userDrawn="1"/>
          </p:nvSpPr>
          <p:spPr bwMode="auto">
            <a:xfrm>
              <a:off x="12254768" y="-627820"/>
              <a:ext cx="2734592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 bwMode="auto">
            <a:xfrm>
              <a:off x="-2948447" y="-1081430"/>
              <a:ext cx="18088893" cy="9072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auto">
            <a:xfrm>
              <a:off x="-2948448" y="-627820"/>
              <a:ext cx="2924241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6805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10" name="Rectangle 9"/>
              <p:cNvSpPr/>
              <p:nvPr userDrawn="1"/>
            </p:nvSpPr>
            <p:spPr bwMode="auto">
              <a:xfrm>
                <a:off x="-2734593" y="-154172"/>
                <a:ext cx="2734592" cy="59834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/>
              <p:cNvSpPr/>
              <p:nvPr userDrawn="1"/>
            </p:nvSpPr>
            <p:spPr bwMode="auto">
              <a:xfrm>
                <a:off x="12216205" y="-268472"/>
                <a:ext cx="2734592" cy="60977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0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769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August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88266ED-5171-485D-BF71-455455A971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7548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156FECC-2C03-4DF2-8CB3-34D3A1F5A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0629B404-1031-4BC8-B29E-77232E72A83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5C995BC-027C-4DD4-A6EE-DBAE079927A7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42499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3321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293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3467100" y="3429000"/>
            <a:ext cx="6629400" cy="11430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467100" y="4572000"/>
            <a:ext cx="6629400" cy="1143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24" name="Rectangle 23"/>
              <p:cNvSpPr/>
              <p:nvPr userDrawn="1"/>
            </p:nvSpPr>
            <p:spPr bwMode="auto">
              <a:xfrm>
                <a:off x="-2734593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Rectangle 24"/>
              <p:cNvSpPr/>
              <p:nvPr userDrawn="1"/>
            </p:nvSpPr>
            <p:spPr bwMode="auto">
              <a:xfrm>
                <a:off x="12216205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004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2415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0522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50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2FE4E6A-473D-4CDA-B081-F316E386C9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459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1AD825E-2DA1-4B13-ABAD-93D58C4340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7564F35-DA43-4FD1-930B-5C8EB0582CD8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B296AB56-DE12-45D7-A367-54B4CFAA4EFC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274469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4700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5681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9759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6982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754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0688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C3F7FE-A6AA-4998-A544-3C5759B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FD02F6D-980A-4B9A-8947-DDA760F1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5778C19-6BA6-4D40-B1E9-97922D28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2D9113-30EF-4A87-A7FB-19A3FDFD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6330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633DCCE9-20D0-4C86-9B18-249B2A65FB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58292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38092D-F043-4BAD-A86A-EAADCE5BD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5642" y="3775934"/>
            <a:ext cx="8460358" cy="2053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4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34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-2734593" y="-154172"/>
                <a:ext cx="2734592" cy="59834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12216205" y="-268472"/>
                <a:ext cx="2734592" cy="60977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029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38092D-F043-4BAD-A86A-EAADCE5BD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5642" y="3300290"/>
            <a:ext cx="8357490" cy="2546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400" cap="all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3400" cap="all" baseline="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rgbClr val="051039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1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76928F-1136-4A9F-903A-3CEDC7DF4D84}"/>
              </a:ext>
            </a:extLst>
          </p:cNvPr>
          <p:cNvCxnSpPr/>
          <p:nvPr userDrawn="1"/>
        </p:nvCxnSpPr>
        <p:spPr>
          <a:xfrm>
            <a:off x="-1" y="2237930"/>
            <a:ext cx="12192001" cy="0"/>
          </a:xfrm>
          <a:prstGeom prst="line">
            <a:avLst/>
          </a:prstGeom>
          <a:ln w="19050">
            <a:solidFill>
              <a:srgbClr val="E524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633DCCE9-20D0-4C86-9B18-249B2A65FB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072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CD0BE052-3C4C-41A0-8BAF-AB33F0DFE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7707" y="850577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2" name="Espace réservé pour une image  18">
            <a:extLst>
              <a:ext uri="{FF2B5EF4-FFF2-40B4-BE49-F238E27FC236}">
                <a16:creationId xmlns:a16="http://schemas.microsoft.com/office/drawing/2014/main" id="{F2CEE392-80A5-49A0-B621-DDCCA55472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162" y="850578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3" name="Espace réservé pour une image  18">
            <a:extLst>
              <a:ext uri="{FF2B5EF4-FFF2-40B4-BE49-F238E27FC236}">
                <a16:creationId xmlns:a16="http://schemas.microsoft.com/office/drawing/2014/main" id="{38B007EF-0E9D-4BFB-A21E-D9663D9CD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4617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-1" y="3300290"/>
            <a:ext cx="866838" cy="3589245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30" name="Rectangle 29"/>
              <p:cNvSpPr/>
              <p:nvPr userDrawn="1"/>
            </p:nvSpPr>
            <p:spPr bwMode="auto">
              <a:xfrm>
                <a:off x="-2734593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 bwMode="auto">
              <a:xfrm>
                <a:off x="12216205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Line 9"/>
            <p:cNvSpPr>
              <a:spLocks noChangeShapeType="1"/>
            </p:cNvSpPr>
            <p:nvPr userDrawn="1"/>
          </p:nvSpPr>
          <p:spPr bwMode="auto">
            <a:xfrm flipH="1">
              <a:off x="12234177" y="5823620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 userDrawn="1"/>
          </p:nvSpPr>
          <p:spPr bwMode="auto">
            <a:xfrm>
              <a:off x="-2221716" y="5830005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2948448" y="-1081430"/>
            <a:ext cx="18088894" cy="8587130"/>
            <a:chOff x="-2948448" y="-1081430"/>
            <a:chExt cx="18088894" cy="8587130"/>
          </a:xfrm>
        </p:grpSpPr>
        <p:sp>
          <p:nvSpPr>
            <p:cNvPr id="40" name="Rectangle 39"/>
            <p:cNvSpPr/>
            <p:nvPr userDrawn="1"/>
          </p:nvSpPr>
          <p:spPr bwMode="auto">
            <a:xfrm>
              <a:off x="12254768" y="-627820"/>
              <a:ext cx="2734592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 bwMode="auto">
            <a:xfrm>
              <a:off x="-2948447" y="-1081430"/>
              <a:ext cx="18088893" cy="9072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auto">
            <a:xfrm>
              <a:off x="-2948448" y="-627820"/>
              <a:ext cx="2924241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90652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47952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CEVA Machine Learning Capability Presentation – April 2020</a:t>
            </a:r>
          </a:p>
        </p:txBody>
      </p:sp>
    </p:spTree>
    <p:extLst>
      <p:ext uri="{BB962C8B-B14F-4D97-AF65-F5344CB8AC3E}">
        <p14:creationId xmlns:p14="http://schemas.microsoft.com/office/powerpoint/2010/main" val="13679852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459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6772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7548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10744200" cy="45339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CEVA Machine Learning Capability Presentation – August 2021</a:t>
            </a:r>
          </a:p>
        </p:txBody>
      </p:sp>
    </p:spTree>
    <p:extLst>
      <p:ext uri="{BB962C8B-B14F-4D97-AF65-F5344CB8AC3E}">
        <p14:creationId xmlns:p14="http://schemas.microsoft.com/office/powerpoint/2010/main" val="158630717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92543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333500"/>
            <a:ext cx="5270500" cy="44958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197600" y="1333500"/>
            <a:ext cx="5270500" cy="44958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6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58235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33500"/>
            <a:ext cx="5270500" cy="6136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2171700"/>
            <a:ext cx="5270500" cy="36576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/>
          </p:nvPr>
        </p:nvSpPr>
        <p:spPr>
          <a:xfrm>
            <a:off x="6197600" y="1333500"/>
            <a:ext cx="5270500" cy="6136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6197600" y="2171700"/>
            <a:ext cx="5270500" cy="36576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1187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62303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6BD240-FBBC-4284-8231-8A0771747D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3900" y="1333499"/>
            <a:ext cx="5372099" cy="449580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1000"/>
              </a:spcAft>
              <a:buFontTx/>
              <a:buNone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-228600">
              <a:lnSpc>
                <a:spcPct val="100000"/>
              </a:lnSpc>
              <a:spcAft>
                <a:spcPts val="500"/>
              </a:spcAft>
              <a:buClr>
                <a:srgbClr val="051039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30400" indent="-228600">
              <a:lnSpc>
                <a:spcPct val="100000"/>
              </a:lnSpc>
              <a:spcAft>
                <a:spcPts val="500"/>
              </a:spcAft>
              <a:buClr>
                <a:srgbClr val="778097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0400" indent="-228600">
              <a:lnSpc>
                <a:spcPct val="100000"/>
              </a:lnSpc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0400" indent="-228600">
              <a:lnSpc>
                <a:spcPct val="100000"/>
              </a:lnSpc>
              <a:spcAft>
                <a:spcPts val="500"/>
              </a:spcAft>
              <a:buClr>
                <a:srgbClr val="EF7B7B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7242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ags" Target="../tags/tag27.xml"/><Relationship Id="rId2" Type="http://schemas.openxmlformats.org/officeDocument/2006/relationships/slideLayout" Target="../slideLayouts/slideLayout19.xml"/><Relationship Id="rId16" Type="http://schemas.openxmlformats.org/officeDocument/2006/relationships/tags" Target="../tags/tag2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vmlDrawing" Target="../drawings/vmlDrawing13.v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6153785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think-cell Slide" r:id="rId22" imgW="336" imgH="336" progId="TCLayout.ActiveDocument.1">
                  <p:embed/>
                </p:oleObj>
              </mc:Choice>
              <mc:Fallback>
                <p:oleObj name="think-cell Slide" r:id="rId22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23900" y="228600"/>
            <a:ext cx="10744200" cy="8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723900" y="1295400"/>
            <a:ext cx="10744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0400" lvl="1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>
                <a:srgbClr val="051039"/>
              </a:buClr>
              <a:buFont typeface="Symbol" panose="05050102010706020507" pitchFamily="18" charset="2"/>
              <a:buChar char=""/>
            </a:pPr>
            <a:r>
              <a:rPr lang="en-US" altLang="nl-NL" dirty="0"/>
              <a:t>Click to edit Master text styles</a:t>
            </a:r>
          </a:p>
          <a:p>
            <a:pPr lvl="1"/>
            <a:r>
              <a:rPr lang="en-US" altLang="nl-NL" dirty="0"/>
              <a:t>Second level</a:t>
            </a:r>
          </a:p>
          <a:p>
            <a:pPr lvl="2"/>
            <a:r>
              <a:rPr lang="en-US" altLang="nl-NL" dirty="0"/>
              <a:t>Third level</a:t>
            </a:r>
          </a:p>
          <a:p>
            <a:pPr lvl="3"/>
            <a:r>
              <a:rPr lang="en-US" altLang="nl-NL" dirty="0"/>
              <a:t>Fourth level</a:t>
            </a:r>
          </a:p>
          <a:p>
            <a:pPr lvl="4"/>
            <a:r>
              <a:rPr lang="en-US" altLang="nl-NL" dirty="0"/>
              <a:t>Fifth level</a:t>
            </a:r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E4C53B06-4054-41E1-A243-6C2C2B6BD74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271" y="5976303"/>
            <a:ext cx="1818000" cy="879533"/>
          </a:xfrm>
          <a:prstGeom prst="rect">
            <a:avLst/>
          </a:prstGeom>
        </p:spPr>
      </p:pic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CEVA Machine Learning Capability Presentation – April 2020</a:t>
            </a:r>
          </a:p>
        </p:txBody>
      </p:sp>
      <p:sp>
        <p:nvSpPr>
          <p:cNvPr id="12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0" y="5829300"/>
            <a:ext cx="266043" cy="1028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65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8" r:id="rId2"/>
    <p:sldLayoutId id="2147483682" r:id="rId3"/>
    <p:sldLayoutId id="2147483687" r:id="rId4"/>
    <p:sldLayoutId id="2147483673" r:id="rId5"/>
    <p:sldLayoutId id="2147483669" r:id="rId6"/>
    <p:sldLayoutId id="2147483671" r:id="rId7"/>
    <p:sldLayoutId id="2147483672" r:id="rId8"/>
    <p:sldLayoutId id="2147483684" r:id="rId9"/>
    <p:sldLayoutId id="2147483683" r:id="rId10"/>
    <p:sldLayoutId id="2147483685" r:id="rId11"/>
    <p:sldLayoutId id="2147483688" r:id="rId12"/>
    <p:sldLayoutId id="2147483681" r:id="rId13"/>
    <p:sldLayoutId id="2147483686" r:id="rId14"/>
    <p:sldLayoutId id="2147483701" r:id="rId15"/>
    <p:sldLayoutId id="2147483702" r:id="rId16"/>
    <p:sldLayoutId id="2147483703" r:id="rId17"/>
  </p:sldLayoutIdLst>
  <p:transition spd="med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9pPr>
    </p:titleStyle>
    <p:bodyStyle>
      <a:lvl1pPr marL="287550" indent="-285750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accent3"/>
        </a:buClr>
        <a:buSzPct val="120000"/>
        <a:buFont typeface="Wingdings" panose="05000000000000000000" pitchFamily="2" charset="2"/>
        <a:buChar char="§"/>
        <a:defRPr lang="en-US" altLang="nl-NL" sz="1400" kern="1200" dirty="0" smtClean="0">
          <a:solidFill>
            <a:srgbClr val="05103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accent2"/>
        </a:buClr>
        <a:buChar char="o"/>
        <a:defRPr sz="1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rgbClr val="FF3C3C"/>
        </a:buClr>
        <a:buFont typeface="Arial" panose="020B0604020202020204" pitchFamily="34" charset="0"/>
        <a:buChar char="-"/>
        <a:defRPr sz="1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512" userDrawn="1">
          <p15:clr>
            <a:srgbClr val="9FCC3B"/>
          </p15:clr>
        </p15:guide>
        <p15:guide id="4" pos="168" userDrawn="1">
          <p15:clr>
            <a:srgbClr val="9FCC3B"/>
          </p15:clr>
        </p15:guide>
        <p15:guide id="5" orient="horz" pos="144" userDrawn="1">
          <p15:clr>
            <a:srgbClr val="9FCC3B"/>
          </p15:clr>
        </p15:guide>
        <p15:guide id="6" orient="horz" pos="3672" userDrawn="1">
          <p15:clr>
            <a:srgbClr val="547EBF"/>
          </p15:clr>
        </p15:guide>
        <p15:guide id="7" pos="456" userDrawn="1">
          <p15:clr>
            <a:srgbClr val="547EBF"/>
          </p15:clr>
        </p15:guide>
        <p15:guide id="8" orient="horz" pos="816" userDrawn="1">
          <p15:clr>
            <a:srgbClr val="547EBF"/>
          </p15:clr>
        </p15:guide>
        <p15:guide id="9" orient="horz" pos="672" userDrawn="1">
          <p15:clr>
            <a:srgbClr val="547EBF"/>
          </p15:clr>
        </p15:guide>
        <p15:guide id="10" pos="7224" userDrawn="1">
          <p15:clr>
            <a:srgbClr val="547EBF"/>
          </p15:clr>
        </p15:guide>
        <p15:guide id="11" pos="3840" userDrawn="1">
          <p15:clr>
            <a:srgbClr val="F26B43"/>
          </p15:clr>
        </p15:guide>
        <p15:guide id="12" orient="horz" pos="4152" userDrawn="1">
          <p15:clr>
            <a:srgbClr val="9FCC3B"/>
          </p15:clr>
        </p15:guide>
        <p15:guide id="13" pos="6696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FCE72C4-B887-48C3-84BA-3563D97F9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6153785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think-cell Slide" r:id="rId18" imgW="336" imgH="336" progId="TCLayout.ActiveDocument.1">
                  <p:embed/>
                </p:oleObj>
              </mc:Choice>
              <mc:Fallback>
                <p:oleObj name="think-cell Slide" r:id="rId18" imgW="336" imgH="33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59FBC69-FE08-4247-878D-43795DC10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D9E5662-CA21-40D0-850B-064B50E5ABBA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679FBFAD-6072-45D2-A65C-80658B910E0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271" y="5976303"/>
            <a:ext cx="1818000" cy="879533"/>
          </a:xfrm>
          <a:prstGeom prst="rect">
            <a:avLst/>
          </a:prstGeom>
        </p:spPr>
      </p:pic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00F09269-D9D7-4B7E-89C8-92D46FEAAA47}"/>
              </a:ext>
            </a:extLst>
          </p:cNvPr>
          <p:cNvSpPr/>
          <p:nvPr userDrawn="1"/>
        </p:nvSpPr>
        <p:spPr>
          <a:xfrm>
            <a:off x="0" y="5829300"/>
            <a:ext cx="266043" cy="10287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12" userDrawn="1">
          <p15:clr>
            <a:srgbClr val="9FCC3B"/>
          </p15:clr>
        </p15:guide>
        <p15:guide id="2" pos="168" userDrawn="1">
          <p15:clr>
            <a:srgbClr val="9FCC3B"/>
          </p15:clr>
        </p15:guide>
        <p15:guide id="3" orient="horz" pos="144" userDrawn="1">
          <p15:clr>
            <a:srgbClr val="9FCC3B"/>
          </p15:clr>
        </p15:guide>
        <p15:guide id="4" orient="horz" pos="3672" userDrawn="1">
          <p15:clr>
            <a:srgbClr val="547EBF"/>
          </p15:clr>
        </p15:guide>
        <p15:guide id="5" pos="456" userDrawn="1">
          <p15:clr>
            <a:srgbClr val="547EBF"/>
          </p15:clr>
        </p15:guide>
        <p15:guide id="6" orient="horz" pos="816" userDrawn="1">
          <p15:clr>
            <a:srgbClr val="547EBF"/>
          </p15:clr>
        </p15:guide>
        <p15:guide id="7" orient="horz" pos="672" userDrawn="1">
          <p15:clr>
            <a:srgbClr val="547EBF"/>
          </p15:clr>
        </p15:guide>
        <p15:guide id="8" pos="7224" userDrawn="1">
          <p15:clr>
            <a:srgbClr val="547EBF"/>
          </p15:clr>
        </p15:guide>
        <p15:guide id="9" pos="3840" userDrawn="1">
          <p15:clr>
            <a:srgbClr val="F26B43"/>
          </p15:clr>
        </p15:guide>
        <p15:guide id="10" orient="horz" pos="4152" userDrawn="1">
          <p15:clr>
            <a:srgbClr val="9FCC3B"/>
          </p15:clr>
        </p15:guide>
        <p15:guide id="11" pos="6696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F4CCB-14D6-4EF3-9B6E-549D2B3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28" y="6492875"/>
            <a:ext cx="4598846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40B83A"/>
                </a:solidFill>
              </a:rPr>
              <a:t>CEVA Machine Learning Capability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EF038-1F5F-41B2-8B8E-7A5E6EEB0BC5}"/>
              </a:ext>
            </a:extLst>
          </p:cNvPr>
          <p:cNvSpPr txBox="1"/>
          <p:nvPr/>
        </p:nvSpPr>
        <p:spPr>
          <a:xfrm>
            <a:off x="4255669" y="1662040"/>
            <a:ext cx="326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7693D"/>
                </a:solidFill>
              </a:rPr>
              <a:t>Now</a:t>
            </a:r>
          </a:p>
          <a:p>
            <a:pPr algn="ctr"/>
            <a:r>
              <a:rPr lang="en-US" sz="3600" b="1" dirty="0">
                <a:solidFill>
                  <a:srgbClr val="07693D"/>
                </a:solidFill>
              </a:rPr>
              <a:t>Knows</a:t>
            </a:r>
          </a:p>
          <a:p>
            <a:pPr algn="ctr"/>
            <a:r>
              <a:rPr lang="en-US" sz="6000" b="1" dirty="0">
                <a:solidFill>
                  <a:srgbClr val="07693D"/>
                </a:solidFill>
              </a:rPr>
              <a:t>Green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45B95B-AC80-4C3B-B6F6-6A36E455ECDA}"/>
              </a:ext>
            </a:extLst>
          </p:cNvPr>
          <p:cNvGrpSpPr/>
          <p:nvPr/>
        </p:nvGrpSpPr>
        <p:grpSpPr>
          <a:xfrm>
            <a:off x="1684804" y="3181560"/>
            <a:ext cx="2198482" cy="2073708"/>
            <a:chOff x="2757827" y="3807684"/>
            <a:chExt cx="1661285" cy="16612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619635-3D5F-4DF3-9B55-1A2FACFD8FBD}"/>
                </a:ext>
              </a:extLst>
            </p:cNvPr>
            <p:cNvGrpSpPr/>
            <p:nvPr/>
          </p:nvGrpSpPr>
          <p:grpSpPr>
            <a:xfrm>
              <a:off x="2757827" y="3807684"/>
              <a:ext cx="1661285" cy="1661285"/>
              <a:chOff x="4217300" y="2446155"/>
              <a:chExt cx="1661285" cy="166128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8EEBE6-D1CC-480B-88F9-7790BF0AFC05}"/>
                  </a:ext>
                </a:extLst>
              </p:cNvPr>
              <p:cNvSpPr/>
              <p:nvPr/>
            </p:nvSpPr>
            <p:spPr>
              <a:xfrm>
                <a:off x="4217300" y="2446155"/>
                <a:ext cx="1661285" cy="166128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DC4AC053-F10E-463A-96E2-301F32BD352C}"/>
                  </a:ext>
                </a:extLst>
              </p:cNvPr>
              <p:cNvSpPr txBox="1"/>
              <p:nvPr/>
            </p:nvSpPr>
            <p:spPr>
              <a:xfrm>
                <a:off x="4460590" y="2689445"/>
                <a:ext cx="1174705" cy="11747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b="1" kern="1200" dirty="0">
                  <a:solidFill>
                    <a:srgbClr val="002060"/>
                  </a:solidFill>
                </a:endParaRPr>
              </a:p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b="1" kern="1200" dirty="0">
                  <a:solidFill>
                    <a:srgbClr val="002060"/>
                  </a:solidFill>
                </a:endParaRPr>
              </a:p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>
                    <a:solidFill>
                      <a:srgbClr val="002060"/>
                    </a:solidFill>
                  </a:rPr>
                  <a:t>Supply Chain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785C9C4-B78A-41B7-8BD7-F69C9C902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5029" y="4251168"/>
              <a:ext cx="1132364" cy="23740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EF2500-88BD-4940-9A93-94BB103CA5C2}"/>
                </a:ext>
              </a:extLst>
            </p:cNvPr>
            <p:cNvSpPr/>
            <p:nvPr/>
          </p:nvSpPr>
          <p:spPr>
            <a:xfrm flipH="1">
              <a:off x="2862163" y="4457276"/>
              <a:ext cx="139350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Smart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C0D5FD9-3F9E-43F7-90B0-D0BB903D6E54}"/>
              </a:ext>
            </a:extLst>
          </p:cNvPr>
          <p:cNvSpPr txBox="1"/>
          <p:nvPr/>
        </p:nvSpPr>
        <p:spPr>
          <a:xfrm>
            <a:off x="5049954" y="3790454"/>
            <a:ext cx="1592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7693D"/>
                </a:solidFill>
              </a:rPr>
              <a:t>Presenting</a:t>
            </a:r>
          </a:p>
          <a:p>
            <a:pPr algn="ctr"/>
            <a:r>
              <a:rPr lang="en-US" sz="2400" dirty="0">
                <a:solidFill>
                  <a:srgbClr val="07693D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rgbClr val="07693D"/>
                </a:solidFill>
              </a:rPr>
              <a:t>Daphne Liu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2B68F4-2D6D-45A7-AFDB-59ABF3FFADED}"/>
              </a:ext>
            </a:extLst>
          </p:cNvPr>
          <p:cNvSpPr/>
          <p:nvPr/>
        </p:nvSpPr>
        <p:spPr>
          <a:xfrm>
            <a:off x="7933588" y="3157050"/>
            <a:ext cx="2151943" cy="2061077"/>
          </a:xfrm>
          <a:prstGeom prst="ellipse">
            <a:avLst/>
          </a:prstGeom>
          <a:solidFill>
            <a:srgbClr val="FCFFD1"/>
          </a:solidFill>
          <a:ln w="76200">
            <a:solidFill>
              <a:srgbClr val="07693D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9F533D-5848-4758-BAAD-A492FD553272}"/>
              </a:ext>
            </a:extLst>
          </p:cNvPr>
          <p:cNvGrpSpPr/>
          <p:nvPr/>
        </p:nvGrpSpPr>
        <p:grpSpPr>
          <a:xfrm>
            <a:off x="8081358" y="3964371"/>
            <a:ext cx="1933822" cy="530753"/>
            <a:chOff x="8163957" y="2296958"/>
            <a:chExt cx="3664865" cy="976442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BA6965E-B6FB-4625-86F9-94932469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3957" y="2296958"/>
              <a:ext cx="1687611" cy="93474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A58CDF-4789-45CE-A0DD-91561F030178}"/>
                </a:ext>
              </a:extLst>
            </p:cNvPr>
            <p:cNvSpPr txBox="1"/>
            <p:nvPr/>
          </p:nvSpPr>
          <p:spPr>
            <a:xfrm>
              <a:off x="9815574" y="2593929"/>
              <a:ext cx="2013248" cy="67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7693D"/>
                  </a:solidFill>
                </a:rPr>
                <a:t>e-aware</a:t>
              </a:r>
            </a:p>
          </p:txBody>
        </p:sp>
      </p:grp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3887F03-AD64-472A-9A35-30D422A46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673951"/>
            <a:ext cx="3495675" cy="10191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3C3136-7E4D-4F40-B7B9-15A61C3D0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8004" y="3911404"/>
            <a:ext cx="1025350" cy="3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13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04A27EEB-8523-4924-B232-1F9BAEBB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34" y="3844801"/>
            <a:ext cx="6737172" cy="251918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37AEE6-9B92-4195-9296-03E5DFEEC422}"/>
              </a:ext>
            </a:extLst>
          </p:cNvPr>
          <p:cNvSpPr/>
          <p:nvPr/>
        </p:nvSpPr>
        <p:spPr>
          <a:xfrm>
            <a:off x="1401663" y="2220477"/>
            <a:ext cx="2151943" cy="2061077"/>
          </a:xfrm>
          <a:prstGeom prst="ellipse">
            <a:avLst/>
          </a:prstGeom>
          <a:solidFill>
            <a:srgbClr val="FCFFD1"/>
          </a:solidFill>
          <a:ln w="76200">
            <a:solidFill>
              <a:srgbClr val="07693D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79F95A-9F6B-42C7-B3AE-C468B0E1D1C1}"/>
              </a:ext>
            </a:extLst>
          </p:cNvPr>
          <p:cNvGrpSpPr/>
          <p:nvPr/>
        </p:nvGrpSpPr>
        <p:grpSpPr>
          <a:xfrm>
            <a:off x="1549433" y="3027798"/>
            <a:ext cx="1933822" cy="530753"/>
            <a:chOff x="8163957" y="2296958"/>
            <a:chExt cx="3664865" cy="976442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E184CD7-31E9-43D2-BAED-ED911FEE1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3957" y="2296958"/>
              <a:ext cx="1687611" cy="9347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1E2FDC-43B4-4F31-A84B-0C0812E9FDCD}"/>
                </a:ext>
              </a:extLst>
            </p:cNvPr>
            <p:cNvSpPr txBox="1"/>
            <p:nvPr/>
          </p:nvSpPr>
          <p:spPr>
            <a:xfrm>
              <a:off x="9815574" y="2593929"/>
              <a:ext cx="2013248" cy="67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7693D"/>
                  </a:solidFill>
                </a:rPr>
                <a:t>e-aware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F37BDF7-CC24-4400-BBE5-C4149C209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007" y="2959251"/>
            <a:ext cx="1062322" cy="32259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B98D348-4330-4D0E-9FB4-4D797122DC2D}"/>
              </a:ext>
            </a:extLst>
          </p:cNvPr>
          <p:cNvSpPr/>
          <p:nvPr/>
        </p:nvSpPr>
        <p:spPr>
          <a:xfrm>
            <a:off x="7514561" y="2915176"/>
            <a:ext cx="569911" cy="596729"/>
          </a:xfrm>
          <a:prstGeom prst="rightArrow">
            <a:avLst/>
          </a:prstGeom>
          <a:solidFill>
            <a:srgbClr val="0769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1BA991"/>
              </a:highligh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362018-7E64-4EBD-AD37-59915548AAE7}"/>
              </a:ext>
            </a:extLst>
          </p:cNvPr>
          <p:cNvSpPr/>
          <p:nvPr/>
        </p:nvSpPr>
        <p:spPr>
          <a:xfrm>
            <a:off x="4037559" y="2930809"/>
            <a:ext cx="569911" cy="596729"/>
          </a:xfrm>
          <a:prstGeom prst="rightArrow">
            <a:avLst/>
          </a:prstGeom>
          <a:solidFill>
            <a:srgbClr val="0769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1BA991"/>
              </a:highlight>
            </a:endParaRPr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AF9A35A2-0D3B-48B2-B129-9718545B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9" y="450148"/>
            <a:ext cx="1905783" cy="6662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1813AB-739F-4B2A-82C6-22F9F796FD51}"/>
              </a:ext>
            </a:extLst>
          </p:cNvPr>
          <p:cNvSpPr txBox="1"/>
          <p:nvPr/>
        </p:nvSpPr>
        <p:spPr>
          <a:xfrm>
            <a:off x="2428672" y="326480"/>
            <a:ext cx="2278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7693D"/>
                </a:solidFill>
              </a:rPr>
              <a:t>GREEN COPONENTS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0803A-D143-46E2-BA66-6B70E8ACD64C}"/>
              </a:ext>
            </a:extLst>
          </p:cNvPr>
          <p:cNvGrpSpPr/>
          <p:nvPr/>
        </p:nvGrpSpPr>
        <p:grpSpPr>
          <a:xfrm>
            <a:off x="10019666" y="358079"/>
            <a:ext cx="2172334" cy="753620"/>
            <a:chOff x="741329" y="1373164"/>
            <a:chExt cx="2172334" cy="7536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490A4-A5F7-48A5-9CF1-7C0CC01F7768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E2FC86-0205-4C50-83CB-708712527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D3C9B2-0132-4CFA-80B8-DB7B484ECAF7}"/>
              </a:ext>
            </a:extLst>
          </p:cNvPr>
          <p:cNvGrpSpPr/>
          <p:nvPr/>
        </p:nvGrpSpPr>
        <p:grpSpPr>
          <a:xfrm>
            <a:off x="4970814" y="2158680"/>
            <a:ext cx="2151943" cy="2061077"/>
            <a:chOff x="4970814" y="2158680"/>
            <a:chExt cx="2151943" cy="206107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BA8671-5F3D-40E3-8359-8B2149508B31}"/>
                </a:ext>
              </a:extLst>
            </p:cNvPr>
            <p:cNvSpPr/>
            <p:nvPr/>
          </p:nvSpPr>
          <p:spPr>
            <a:xfrm>
              <a:off x="4970814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58B24E-36B6-4ACA-93AF-3A3486C9E0E2}"/>
                </a:ext>
              </a:extLst>
            </p:cNvPr>
            <p:cNvGrpSpPr/>
            <p:nvPr/>
          </p:nvGrpSpPr>
          <p:grpSpPr>
            <a:xfrm>
              <a:off x="5214651" y="2802807"/>
              <a:ext cx="1762698" cy="980821"/>
              <a:chOff x="5258145" y="3173216"/>
              <a:chExt cx="2346819" cy="13010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F70C6-60CA-427C-9D1C-0EBA2D792762}"/>
                  </a:ext>
                </a:extLst>
              </p:cNvPr>
              <p:cNvSpPr txBox="1"/>
              <p:nvPr/>
            </p:nvSpPr>
            <p:spPr>
              <a:xfrm>
                <a:off x="5258145" y="3657726"/>
                <a:ext cx="2346819" cy="81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7693D"/>
                    </a:solidFill>
                  </a:rPr>
                  <a:t>Knows Co2</a:t>
                </a:r>
              </a:p>
              <a:p>
                <a:pPr algn="ctr"/>
                <a:r>
                  <a:rPr lang="en-US" b="1" dirty="0">
                    <a:solidFill>
                      <a:srgbClr val="07693D"/>
                    </a:solidFill>
                  </a:rPr>
                  <a:t>Co2 Intelligence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F0D605E-A5A5-4888-A1BD-CAA18F7D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7446" y="3173216"/>
                <a:ext cx="1944794" cy="590566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D147EB-C9AC-4B1F-B884-DFEC0D6A760B}"/>
              </a:ext>
            </a:extLst>
          </p:cNvPr>
          <p:cNvGrpSpPr/>
          <p:nvPr/>
        </p:nvGrpSpPr>
        <p:grpSpPr>
          <a:xfrm>
            <a:off x="8457256" y="2158680"/>
            <a:ext cx="2478964" cy="2061077"/>
            <a:chOff x="8457256" y="2158680"/>
            <a:chExt cx="2478964" cy="206107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3ED4FD-44CB-4CF4-98B9-7ADB50E6C4E7}"/>
                </a:ext>
              </a:extLst>
            </p:cNvPr>
            <p:cNvSpPr/>
            <p:nvPr/>
          </p:nvSpPr>
          <p:spPr>
            <a:xfrm>
              <a:off x="8457256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C225DC-3953-4D95-83F7-296F71467931}"/>
                </a:ext>
              </a:extLst>
            </p:cNvPr>
            <p:cNvGrpSpPr/>
            <p:nvPr/>
          </p:nvGrpSpPr>
          <p:grpSpPr>
            <a:xfrm>
              <a:off x="8605912" y="2660243"/>
              <a:ext cx="2330308" cy="1153971"/>
              <a:chOff x="5611334" y="742367"/>
              <a:chExt cx="2330308" cy="115397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AC16D27-203F-4449-9C5A-C3159F55DEB7}"/>
                  </a:ext>
                </a:extLst>
              </p:cNvPr>
              <p:cNvGrpSpPr/>
              <p:nvPr/>
            </p:nvGrpSpPr>
            <p:grpSpPr>
              <a:xfrm>
                <a:off x="5611334" y="742367"/>
                <a:ext cx="1870564" cy="830997"/>
                <a:chOff x="632720" y="1284355"/>
                <a:chExt cx="1870564" cy="830997"/>
              </a:xfrm>
            </p:grpSpPr>
            <p:pic>
              <p:nvPicPr>
                <p:cNvPr id="15" name="Picture 14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61980B41-4F88-4F71-AC1C-7869B168BE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20" y="1334693"/>
                  <a:ext cx="1468890" cy="637988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F87DBAD-2B8A-44B9-95F0-D406F323EC2E}"/>
                    </a:ext>
                  </a:extLst>
                </p:cNvPr>
                <p:cNvSpPr/>
                <p:nvPr/>
              </p:nvSpPr>
              <p:spPr>
                <a:xfrm>
                  <a:off x="2009238" y="1284355"/>
                  <a:ext cx="494046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cap="none" spc="0" dirty="0">
                      <a:ln w="0"/>
                      <a:solidFill>
                        <a:srgbClr val="065A34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A0ED03-A378-47E8-8089-135C0458537D}"/>
                  </a:ext>
                </a:extLst>
              </p:cNvPr>
              <p:cNvSpPr txBox="1"/>
              <p:nvPr/>
            </p:nvSpPr>
            <p:spPr>
              <a:xfrm>
                <a:off x="5619456" y="1311563"/>
                <a:ext cx="23221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cap="none" spc="0" dirty="0">
                    <a:ln w="0"/>
                    <a:solidFill>
                      <a:srgbClr val="065A3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Discovery</a:t>
                </a:r>
                <a:endParaRPr 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12990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69AEBDA-CD42-4BF3-B824-08E4792B8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749723"/>
              </p:ext>
            </p:extLst>
          </p:nvPr>
        </p:nvGraphicFramePr>
        <p:xfrm>
          <a:off x="1873420" y="2703598"/>
          <a:ext cx="9554765" cy="3609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CFA006D-15AB-4C18-A306-8C79FC3E2B9F}"/>
              </a:ext>
            </a:extLst>
          </p:cNvPr>
          <p:cNvGrpSpPr/>
          <p:nvPr/>
        </p:nvGrpSpPr>
        <p:grpSpPr>
          <a:xfrm>
            <a:off x="572046" y="258233"/>
            <a:ext cx="2151943" cy="2061077"/>
            <a:chOff x="711217" y="501425"/>
            <a:chExt cx="2151943" cy="20610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4BA0EC-79DD-4458-BA57-416AFB2C1F01}"/>
                </a:ext>
              </a:extLst>
            </p:cNvPr>
            <p:cNvSpPr/>
            <p:nvPr/>
          </p:nvSpPr>
          <p:spPr>
            <a:xfrm>
              <a:off x="711217" y="501425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C3FBBEF-0E26-4AFD-B974-62C2631851C1}"/>
                </a:ext>
              </a:extLst>
            </p:cNvPr>
            <p:cNvGrpSpPr/>
            <p:nvPr/>
          </p:nvGrpSpPr>
          <p:grpSpPr>
            <a:xfrm>
              <a:off x="858987" y="1308746"/>
              <a:ext cx="1933822" cy="530753"/>
              <a:chOff x="8163957" y="2296958"/>
              <a:chExt cx="3664865" cy="976442"/>
            </a:xfrm>
          </p:grpSpPr>
          <p:pic>
            <p:nvPicPr>
              <p:cNvPr id="45" name="Picture 4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A3E5DA3F-B0D5-42FC-BB2E-27C08FEB6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-50000"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3957" y="2296958"/>
                <a:ext cx="1687611" cy="934742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B71EBC-6670-4CAD-8872-BB355DA94F80}"/>
                  </a:ext>
                </a:extLst>
              </p:cNvPr>
              <p:cNvSpPr txBox="1"/>
              <p:nvPr/>
            </p:nvSpPr>
            <p:spPr>
              <a:xfrm>
                <a:off x="9815574" y="2593929"/>
                <a:ext cx="2013248" cy="679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7693D"/>
                    </a:solidFill>
                  </a:rPr>
                  <a:t>e-aware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D28C90F-EF5F-4908-BD6B-2A6855C5D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76561" y="1240199"/>
              <a:ext cx="1062322" cy="32259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0100AC-6A1B-46E1-B163-6798681C7418}"/>
              </a:ext>
            </a:extLst>
          </p:cNvPr>
          <p:cNvGrpSpPr/>
          <p:nvPr/>
        </p:nvGrpSpPr>
        <p:grpSpPr>
          <a:xfrm>
            <a:off x="10019666" y="358079"/>
            <a:ext cx="2172334" cy="753620"/>
            <a:chOff x="741329" y="1373164"/>
            <a:chExt cx="2172334" cy="7536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B701A4-6CEE-4FC2-8670-5BAFBFF08A67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377162F-BB03-401E-99E0-002B1915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44C3A82-9820-4ECE-B8E1-CB7F060375AA}"/>
              </a:ext>
            </a:extLst>
          </p:cNvPr>
          <p:cNvSpPr txBox="1"/>
          <p:nvPr/>
        </p:nvSpPr>
        <p:spPr>
          <a:xfrm>
            <a:off x="4797835" y="1856714"/>
            <a:ext cx="428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693D"/>
                </a:solidFill>
              </a:rPr>
              <a:t>OUR APPROACH</a:t>
            </a:r>
          </a:p>
        </p:txBody>
      </p:sp>
      <p:pic>
        <p:nvPicPr>
          <p:cNvPr id="12" name="Graphic 11" descr="Leaf with solid fill">
            <a:extLst>
              <a:ext uri="{FF2B5EF4-FFF2-40B4-BE49-F238E27FC236}">
                <a16:creationId xmlns:a16="http://schemas.microsoft.com/office/drawing/2014/main" id="{077C60B1-0C65-4CF0-A625-FB001891DE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123" y="3911209"/>
            <a:ext cx="428707" cy="428707"/>
          </a:xfrm>
          <a:prstGeom prst="rect">
            <a:avLst/>
          </a:prstGeom>
        </p:spPr>
      </p:pic>
      <p:pic>
        <p:nvPicPr>
          <p:cNvPr id="26" name="Graphic 25" descr="Leaf with solid fill">
            <a:extLst>
              <a:ext uri="{FF2B5EF4-FFF2-40B4-BE49-F238E27FC236}">
                <a16:creationId xmlns:a16="http://schemas.microsoft.com/office/drawing/2014/main" id="{B9014661-D6AC-450C-B5B7-6448FC0E07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73420" y="4541849"/>
            <a:ext cx="428707" cy="428707"/>
          </a:xfrm>
          <a:prstGeom prst="rect">
            <a:avLst/>
          </a:prstGeom>
        </p:spPr>
      </p:pic>
      <p:pic>
        <p:nvPicPr>
          <p:cNvPr id="27" name="Graphic 26" descr="Leaf with solid fill">
            <a:extLst>
              <a:ext uri="{FF2B5EF4-FFF2-40B4-BE49-F238E27FC236}">
                <a16:creationId xmlns:a16="http://schemas.microsoft.com/office/drawing/2014/main" id="{6E89F537-7802-45CC-992A-97661DCAE0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0650" y="3975630"/>
            <a:ext cx="428707" cy="428707"/>
          </a:xfrm>
          <a:prstGeom prst="rect">
            <a:avLst/>
          </a:prstGeom>
        </p:spPr>
      </p:pic>
      <p:pic>
        <p:nvPicPr>
          <p:cNvPr id="28" name="Graphic 27" descr="Leaf with solid fill">
            <a:extLst>
              <a:ext uri="{FF2B5EF4-FFF2-40B4-BE49-F238E27FC236}">
                <a16:creationId xmlns:a16="http://schemas.microsoft.com/office/drawing/2014/main" id="{860C9DF5-86F4-4DDE-83FF-33D256ABC0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0650" y="4800072"/>
            <a:ext cx="428707" cy="428707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DCFF6678-735F-43DB-8F85-E00874FAF0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8823" y="3915934"/>
            <a:ext cx="428707" cy="428707"/>
          </a:xfrm>
          <a:prstGeom prst="rect">
            <a:avLst/>
          </a:prstGeom>
        </p:spPr>
      </p:pic>
      <p:pic>
        <p:nvPicPr>
          <p:cNvPr id="30" name="Graphic 29" descr="Leaf with solid fill">
            <a:extLst>
              <a:ext uri="{FF2B5EF4-FFF2-40B4-BE49-F238E27FC236}">
                <a16:creationId xmlns:a16="http://schemas.microsoft.com/office/drawing/2014/main" id="{C5E22A5A-EE09-4E49-87E4-9AE4DF730C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1287" y="4585718"/>
            <a:ext cx="428707" cy="4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422E7A3-F429-4007-A227-314F32691932}"/>
              </a:ext>
            </a:extLst>
          </p:cNvPr>
          <p:cNvGrpSpPr/>
          <p:nvPr/>
        </p:nvGrpSpPr>
        <p:grpSpPr>
          <a:xfrm>
            <a:off x="252332" y="80086"/>
            <a:ext cx="2151943" cy="2061077"/>
            <a:chOff x="4469692" y="336795"/>
            <a:chExt cx="2151943" cy="206107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F3838-9297-4D76-A362-90A7FD03C7BE}"/>
                </a:ext>
              </a:extLst>
            </p:cNvPr>
            <p:cNvSpPr/>
            <p:nvPr/>
          </p:nvSpPr>
          <p:spPr>
            <a:xfrm>
              <a:off x="4469692" y="336795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2C9F1F-BE1E-46E0-89D5-4FBB828780C2}"/>
                </a:ext>
              </a:extLst>
            </p:cNvPr>
            <p:cNvGrpSpPr/>
            <p:nvPr/>
          </p:nvGrpSpPr>
          <p:grpSpPr>
            <a:xfrm>
              <a:off x="4617462" y="1173299"/>
              <a:ext cx="1933822" cy="530753"/>
              <a:chOff x="8163957" y="2296958"/>
              <a:chExt cx="3664865" cy="976442"/>
            </a:xfrm>
          </p:grpSpPr>
          <p:pic>
            <p:nvPicPr>
              <p:cNvPr id="24" name="Picture 2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4E5A80EB-2486-427C-9596-0C226FB8E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3957" y="2296958"/>
                <a:ext cx="1687611" cy="934742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B8D61C-D91E-4ABA-BAF3-E50867B58C1A}"/>
                  </a:ext>
                </a:extLst>
              </p:cNvPr>
              <p:cNvSpPr txBox="1"/>
              <p:nvPr/>
            </p:nvSpPr>
            <p:spPr>
              <a:xfrm>
                <a:off x="9815574" y="2593929"/>
                <a:ext cx="2013248" cy="679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7693D"/>
                    </a:solidFill>
                  </a:rPr>
                  <a:t>e-aware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6BFE54-35DF-4421-897F-A2BD4F3E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5036" y="1104752"/>
              <a:ext cx="1062322" cy="322590"/>
            </a:xfrm>
            <a:prstGeom prst="rect">
              <a:avLst/>
            </a:prstGeom>
          </p:spPr>
        </p:pic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345C7F-36EF-4C9E-ACC5-12C549B5C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76" y="3259904"/>
            <a:ext cx="7972839" cy="2258460"/>
          </a:xfrm>
        </p:spPr>
        <p:txBody>
          <a:bodyPr/>
          <a:lstStyle/>
          <a:p>
            <a:r>
              <a:rPr lang="en-US" sz="1600" dirty="0">
                <a:solidFill>
                  <a:srgbClr val="07693D"/>
                </a:solidFill>
              </a:rPr>
              <a:t>Co2e emission factor  (per </a:t>
            </a:r>
            <a:r>
              <a:rPr lang="en-US" sz="1600" dirty="0" err="1">
                <a:solidFill>
                  <a:srgbClr val="07693D"/>
                </a:solidFill>
              </a:rPr>
              <a:t>Tonne</a:t>
            </a:r>
            <a:r>
              <a:rPr lang="en-US" sz="1600" dirty="0">
                <a:solidFill>
                  <a:srgbClr val="07693D"/>
                </a:solidFill>
              </a:rPr>
              <a:t> Km ), on truck 3.5t &gt; 7.5t &gt; 20t &gt; 40t</a:t>
            </a:r>
          </a:p>
          <a:p>
            <a:r>
              <a:rPr lang="en-US" sz="1600" dirty="0">
                <a:solidFill>
                  <a:srgbClr val="07693D"/>
                </a:solidFill>
              </a:rPr>
              <a:t>Based on cargo weight and select the minimum truck size CO2e factor</a:t>
            </a:r>
          </a:p>
          <a:p>
            <a:r>
              <a:rPr lang="en-US" sz="1600" b="1" u="sng" dirty="0">
                <a:solidFill>
                  <a:srgbClr val="07693D"/>
                </a:solidFill>
              </a:rPr>
              <a:t>Trip consolidation algorithms </a:t>
            </a:r>
            <a:r>
              <a:rPr lang="en-US" sz="1600" dirty="0">
                <a:solidFill>
                  <a:srgbClr val="07693D"/>
                </a:solidFill>
              </a:rPr>
              <a:t>based on [Origin] triggered at order level and advise consolidation opportunities </a:t>
            </a:r>
          </a:p>
          <a:p>
            <a:r>
              <a:rPr lang="en-US" sz="1600" dirty="0">
                <a:solidFill>
                  <a:srgbClr val="07693D"/>
                </a:solidFill>
              </a:rPr>
              <a:t>Shipping Unit Optimization from Package to Bulk/Pallet or Container</a:t>
            </a:r>
          </a:p>
          <a:p>
            <a:r>
              <a:rPr lang="en-US" sz="1600" dirty="0">
                <a:solidFill>
                  <a:srgbClr val="07693D"/>
                </a:solidFill>
              </a:rPr>
              <a:t>Rail route alert if city pair rail transits are available</a:t>
            </a:r>
          </a:p>
          <a:p>
            <a:endParaRPr lang="en-US" dirty="0"/>
          </a:p>
          <a:p>
            <a:pPr marL="1800" indent="0">
              <a:buNone/>
            </a:pPr>
            <a:endParaRPr lang="en-US" dirty="0"/>
          </a:p>
          <a:p>
            <a:pPr marL="180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CC14D-3762-4253-8A88-2DAA885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F9BD1-6AF1-4C81-813E-BAA43221B291}"/>
              </a:ext>
            </a:extLst>
          </p:cNvPr>
          <p:cNvSpPr txBox="1"/>
          <p:nvPr/>
        </p:nvSpPr>
        <p:spPr>
          <a:xfrm flipH="1">
            <a:off x="702580" y="2636364"/>
            <a:ext cx="486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7693D"/>
                </a:solidFill>
              </a:rPr>
              <a:t>Ground</a:t>
            </a:r>
            <a:endParaRPr lang="en-US" sz="1200" b="1" dirty="0">
              <a:solidFill>
                <a:srgbClr val="07693D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562820-2F96-484C-97A9-8583A85F3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204" y="2431956"/>
            <a:ext cx="3295650" cy="3524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038C4-AF45-4875-9A94-88A980AD7189}"/>
              </a:ext>
            </a:extLst>
          </p:cNvPr>
          <p:cNvSpPr txBox="1"/>
          <p:nvPr/>
        </p:nvSpPr>
        <p:spPr>
          <a:xfrm>
            <a:off x="-2549262" y="3536572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7693D"/>
                </a:solidFill>
              </a:rPr>
              <a:t>(</a:t>
            </a:r>
            <a:r>
              <a:rPr lang="en-US" sz="1200">
                <a:solidFill>
                  <a:srgbClr val="07693D"/>
                </a:solidFill>
                <a:highlight>
                  <a:srgbClr val="FFFF00"/>
                </a:highlight>
              </a:rPr>
              <a:t>Smart Way for us, favorite CL</a:t>
            </a:r>
            <a:r>
              <a:rPr lang="en-US" sz="1200">
                <a:solidFill>
                  <a:srgbClr val="07693D"/>
                </a:solidFill>
              </a:rPr>
              <a:t>)</a:t>
            </a:r>
            <a:endParaRPr lang="en-US" sz="1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83675-E3C9-4097-8760-6161F1AD3321}"/>
              </a:ext>
            </a:extLst>
          </p:cNvPr>
          <p:cNvGrpSpPr/>
          <p:nvPr/>
        </p:nvGrpSpPr>
        <p:grpSpPr>
          <a:xfrm>
            <a:off x="9987352" y="395973"/>
            <a:ext cx="2172334" cy="753620"/>
            <a:chOff x="741329" y="1373164"/>
            <a:chExt cx="2172334" cy="7536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12C3C3-BF97-4A0E-A895-4820584791EA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A2AE16-F25C-4C99-81AA-827CFAB5A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C7342E-2826-4272-B6A0-27C63AD283B3}"/>
              </a:ext>
            </a:extLst>
          </p:cNvPr>
          <p:cNvSpPr txBox="1"/>
          <p:nvPr/>
        </p:nvSpPr>
        <p:spPr>
          <a:xfrm>
            <a:off x="2747912" y="462473"/>
            <a:ext cx="8326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693D"/>
                </a:solidFill>
              </a:rPr>
              <a:t>CO2e Reduction ML Model</a:t>
            </a:r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 CO2e emission Factors &amp; Consolidation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26402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CC14D-3762-4253-8A88-2DAA885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B7CCE-BAE8-4A88-8B1F-B0C63F5C4810}"/>
              </a:ext>
            </a:extLst>
          </p:cNvPr>
          <p:cNvSpPr txBox="1"/>
          <p:nvPr/>
        </p:nvSpPr>
        <p:spPr>
          <a:xfrm flipH="1">
            <a:off x="4408109" y="1920845"/>
            <a:ext cx="168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Air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E30E7020-30C1-42C5-BE6F-50D156C67308}"/>
              </a:ext>
            </a:extLst>
          </p:cNvPr>
          <p:cNvSpPr txBox="1">
            <a:spLocks/>
          </p:cNvSpPr>
          <p:nvPr/>
        </p:nvSpPr>
        <p:spPr bwMode="black">
          <a:xfrm>
            <a:off x="4226860" y="2610932"/>
            <a:ext cx="7449819" cy="322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550" indent="-2857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  <a:defRPr lang="en-US" altLang="nl-NL" sz="14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o"/>
              <a:defRPr sz="1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3C3C"/>
              </a:buClr>
              <a:buFont typeface="Arial" panose="020B0604020202020204" pitchFamily="34" charset="0"/>
              <a:buChar char="-"/>
              <a:defRPr sz="1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Co2e emission factor  (per </a:t>
            </a:r>
            <a:r>
              <a:rPr lang="en-US" sz="1600" dirty="0" err="1">
                <a:solidFill>
                  <a:srgbClr val="002060"/>
                </a:solidFill>
              </a:rPr>
              <a:t>Tonne</a:t>
            </a:r>
            <a:r>
              <a:rPr lang="en-US" sz="1600" dirty="0">
                <a:solidFill>
                  <a:srgbClr val="002060"/>
                </a:solidFill>
              </a:rPr>
              <a:t> Km ), on aircraft Belly freight &gt; Cargo plane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Prioritized air carriers from Cargo plane -&gt; Belly freight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Prioritized air carriers by number of airport stops of each city pair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Top Co2e Airline Index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Shipping Unit Optimization from Package to Bulk/Pallet or Container</a:t>
            </a:r>
          </a:p>
          <a:p>
            <a:r>
              <a:rPr lang="en-US" sz="1600" dirty="0">
                <a:solidFill>
                  <a:srgbClr val="002060"/>
                </a:solidFill>
              </a:rPr>
              <a:t>Ocean route alert if delivery date are 6 week ahead</a:t>
            </a:r>
          </a:p>
          <a:p>
            <a:endParaRPr lang="en-US" dirty="0"/>
          </a:p>
          <a:p>
            <a:pPr marL="1800" indent="0">
              <a:buFont typeface="Symbol" panose="05050102010706020507" pitchFamily="18" charset="2"/>
              <a:buNone/>
            </a:pPr>
            <a:endParaRPr lang="en-US" dirty="0"/>
          </a:p>
          <a:p>
            <a:pPr marL="1800" indent="0"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038C4-AF45-4875-9A94-88A980AD7189}"/>
              </a:ext>
            </a:extLst>
          </p:cNvPr>
          <p:cNvSpPr txBox="1"/>
          <p:nvPr/>
        </p:nvSpPr>
        <p:spPr>
          <a:xfrm>
            <a:off x="-2549262" y="3536572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7693D"/>
                </a:solidFill>
              </a:rPr>
              <a:t>(</a:t>
            </a:r>
            <a:r>
              <a:rPr lang="en-US" sz="1200">
                <a:solidFill>
                  <a:srgbClr val="07693D"/>
                </a:solidFill>
                <a:highlight>
                  <a:srgbClr val="FFFF00"/>
                </a:highlight>
              </a:rPr>
              <a:t>Smart Way for us, favorite CL</a:t>
            </a:r>
            <a:r>
              <a:rPr lang="en-US" sz="1200">
                <a:solidFill>
                  <a:srgbClr val="07693D"/>
                </a:solidFill>
              </a:rPr>
              <a:t>)</a:t>
            </a:r>
            <a:endParaRPr lang="en-US" sz="1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E96757-D14A-4FC1-94C3-DBD355BAC36E}"/>
              </a:ext>
            </a:extLst>
          </p:cNvPr>
          <p:cNvGrpSpPr/>
          <p:nvPr/>
        </p:nvGrpSpPr>
        <p:grpSpPr>
          <a:xfrm>
            <a:off x="10019666" y="387262"/>
            <a:ext cx="2172334" cy="753620"/>
            <a:chOff x="741329" y="1373164"/>
            <a:chExt cx="2172334" cy="7536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CAACCE-0D78-439B-AA38-EAF1B4B90004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C73B72-C7EB-49B9-8B76-27775D4C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3F634C8-BFE8-431E-BF24-B4D6251D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6572"/>
            <a:ext cx="4226860" cy="265291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6883ACC-5AC8-4BCB-9BC6-5DB42735910B}"/>
              </a:ext>
            </a:extLst>
          </p:cNvPr>
          <p:cNvGrpSpPr/>
          <p:nvPr/>
        </p:nvGrpSpPr>
        <p:grpSpPr>
          <a:xfrm>
            <a:off x="544161" y="376720"/>
            <a:ext cx="2151943" cy="2061077"/>
            <a:chOff x="4469692" y="336795"/>
            <a:chExt cx="2151943" cy="20610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52C398-B44A-434D-A918-2443CDEBF3D3}"/>
                </a:ext>
              </a:extLst>
            </p:cNvPr>
            <p:cNvSpPr/>
            <p:nvPr/>
          </p:nvSpPr>
          <p:spPr>
            <a:xfrm>
              <a:off x="4469692" y="336795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AD0AD1-4E9A-42CD-BB7B-692E9F9ECF19}"/>
                </a:ext>
              </a:extLst>
            </p:cNvPr>
            <p:cNvGrpSpPr/>
            <p:nvPr/>
          </p:nvGrpSpPr>
          <p:grpSpPr>
            <a:xfrm>
              <a:off x="4617462" y="1173299"/>
              <a:ext cx="1933822" cy="530753"/>
              <a:chOff x="8163957" y="2296958"/>
              <a:chExt cx="3664865" cy="976442"/>
            </a:xfrm>
          </p:grpSpPr>
          <p:pic>
            <p:nvPicPr>
              <p:cNvPr id="27" name="Picture 2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4E05F353-467D-4A53-BE06-2E79C55FE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50000"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3957" y="2296958"/>
                <a:ext cx="1687611" cy="93474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4E4172-3578-4C08-AB1F-7B15BA064F5E}"/>
                  </a:ext>
                </a:extLst>
              </p:cNvPr>
              <p:cNvSpPr txBox="1"/>
              <p:nvPr/>
            </p:nvSpPr>
            <p:spPr>
              <a:xfrm>
                <a:off x="9815574" y="2593929"/>
                <a:ext cx="2013248" cy="679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7693D"/>
                    </a:solidFill>
                  </a:rPr>
                  <a:t>e-aware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8CCBD3-AC6E-44A6-B404-73225BAF6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5036" y="1104752"/>
              <a:ext cx="1062322" cy="32259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3CD65AF-4F44-4544-8085-4825C890480E}"/>
              </a:ext>
            </a:extLst>
          </p:cNvPr>
          <p:cNvSpPr txBox="1"/>
          <p:nvPr/>
        </p:nvSpPr>
        <p:spPr>
          <a:xfrm>
            <a:off x="4248921" y="1144101"/>
            <a:ext cx="625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693D"/>
                </a:solidFill>
              </a:rPr>
              <a:t>Use Green Conscious Airlines</a:t>
            </a:r>
          </a:p>
        </p:txBody>
      </p:sp>
    </p:spTree>
    <p:extLst>
      <p:ext uri="{BB962C8B-B14F-4D97-AF65-F5344CB8AC3E}">
        <p14:creationId xmlns:p14="http://schemas.microsoft.com/office/powerpoint/2010/main" val="276313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F68CB0-7320-42E2-943E-08699C49F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2030" y="1595774"/>
            <a:ext cx="107442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b="1" kern="1200" dirty="0">
                <a:solidFill>
                  <a:schemeClr val="bg1"/>
                </a:solidFill>
                <a:highlight>
                  <a:srgbClr val="008000"/>
                </a:highlight>
              </a:rPr>
              <a:t>Co2e Emission </a:t>
            </a:r>
            <a:r>
              <a:rPr lang="en-US" sz="3600" b="1" dirty="0">
                <a:solidFill>
                  <a:schemeClr val="bg1"/>
                </a:solidFill>
                <a:highlight>
                  <a:srgbClr val="008000"/>
                </a:highlight>
              </a:rPr>
              <a:t>Intelligence</a:t>
            </a:r>
            <a:endParaRPr lang="en-US" sz="3600" b="1" kern="12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C5945D-4EF9-4ABA-A3D7-D89A1D055A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70151" y="2699964"/>
            <a:ext cx="10744200" cy="365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u="sng" dirty="0">
                <a:solidFill>
                  <a:srgbClr val="07693D"/>
                </a:solidFill>
              </a:rPr>
              <a:t>Co2e Emission Indexes </a:t>
            </a:r>
            <a:r>
              <a:rPr lang="en-US" sz="2400" b="1" dirty="0">
                <a:solidFill>
                  <a:srgbClr val="07693D"/>
                </a:solidFill>
              </a:rPr>
              <a:t>on Air, Ground, North America &amp; Europe</a:t>
            </a: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u="sng" dirty="0">
                <a:solidFill>
                  <a:srgbClr val="07693D"/>
                </a:solidFill>
              </a:rPr>
              <a:t>Co2e Linear Regression Forecast Model</a:t>
            </a:r>
            <a:r>
              <a:rPr lang="en-US" sz="2400" b="1" dirty="0">
                <a:solidFill>
                  <a:srgbClr val="07693D"/>
                </a:solidFill>
              </a:rPr>
              <a:t> on trend and season</a:t>
            </a: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u="sng" dirty="0">
                <a:solidFill>
                  <a:srgbClr val="07693D"/>
                </a:solidFill>
              </a:rPr>
              <a:t>Trip consolidation opportunity </a:t>
            </a:r>
            <a:r>
              <a:rPr lang="en-US" sz="2400" b="1" dirty="0">
                <a:solidFill>
                  <a:srgbClr val="07693D"/>
                </a:solidFill>
              </a:rPr>
              <a:t>cluster model by OD path &amp; Delivery Date</a:t>
            </a: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dirty="0">
                <a:solidFill>
                  <a:srgbClr val="07693D"/>
                </a:solidFill>
              </a:rPr>
              <a:t>Co2e Emission Saving Calculator </a:t>
            </a: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kern="1200" dirty="0">
                <a:solidFill>
                  <a:srgbClr val="07693D"/>
                </a:solidFill>
              </a:rPr>
              <a:t>See Dashboard Presentation</a:t>
            </a:r>
            <a:endParaRPr lang="en-US" sz="2400" b="1" dirty="0">
              <a:solidFill>
                <a:srgbClr val="07693D"/>
              </a:solidFill>
            </a:endParaRP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srgbClr val="07693D"/>
              </a:solidFill>
            </a:endParaRP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b="1" dirty="0">
              <a:solidFill>
                <a:srgbClr val="07693D"/>
              </a:solidFill>
            </a:endParaRP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7E781-1EEA-4C47-AEDE-19539F77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9413C3-E1FD-4146-957A-4CB85155ED61}"/>
              </a:ext>
            </a:extLst>
          </p:cNvPr>
          <p:cNvGrpSpPr/>
          <p:nvPr/>
        </p:nvGrpSpPr>
        <p:grpSpPr>
          <a:xfrm>
            <a:off x="591658" y="187813"/>
            <a:ext cx="2151943" cy="2061077"/>
            <a:chOff x="4970814" y="2158680"/>
            <a:chExt cx="2151943" cy="20610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8A7DFD-AE25-45B4-9FD2-3B14E6D044D0}"/>
                </a:ext>
              </a:extLst>
            </p:cNvPr>
            <p:cNvSpPr/>
            <p:nvPr/>
          </p:nvSpPr>
          <p:spPr>
            <a:xfrm>
              <a:off x="4970814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E6931A-8E77-440F-B8C9-7B1E6B0E1E39}"/>
                </a:ext>
              </a:extLst>
            </p:cNvPr>
            <p:cNvGrpSpPr/>
            <p:nvPr/>
          </p:nvGrpSpPr>
          <p:grpSpPr>
            <a:xfrm>
              <a:off x="5214651" y="2802807"/>
              <a:ext cx="1762698" cy="980821"/>
              <a:chOff x="5258145" y="3173216"/>
              <a:chExt cx="2346819" cy="13010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E183BD-3B33-438B-AFE1-EFAAA0A52EE9}"/>
                  </a:ext>
                </a:extLst>
              </p:cNvPr>
              <p:cNvSpPr txBox="1"/>
              <p:nvPr/>
            </p:nvSpPr>
            <p:spPr>
              <a:xfrm>
                <a:off x="5258145" y="3657726"/>
                <a:ext cx="2346819" cy="81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7693D"/>
                    </a:solidFill>
                  </a:rPr>
                  <a:t>Knows Co2</a:t>
                </a:r>
              </a:p>
              <a:p>
                <a:pPr algn="ctr"/>
                <a:r>
                  <a:rPr lang="en-US" b="1" dirty="0">
                    <a:solidFill>
                      <a:srgbClr val="07693D"/>
                    </a:solidFill>
                  </a:rPr>
                  <a:t>Co2 Intelligence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01F2A21-46D8-4634-BC9E-44FC1AF96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57446" y="3173216"/>
                <a:ext cx="1944794" cy="590566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E208A6-DA65-43DA-9D3F-C5457CE526DC}"/>
              </a:ext>
            </a:extLst>
          </p:cNvPr>
          <p:cNvGrpSpPr/>
          <p:nvPr/>
        </p:nvGrpSpPr>
        <p:grpSpPr>
          <a:xfrm>
            <a:off x="10019666" y="328896"/>
            <a:ext cx="2172334" cy="753620"/>
            <a:chOff x="741329" y="1373164"/>
            <a:chExt cx="2172334" cy="7536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E56E21-F994-4F30-A09D-26FC6471AD53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0FD059-34C7-4F04-BC8B-B36A3962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73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8706E-275A-48F7-9E31-4921CE80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August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9C40D-BB03-4288-808A-3BC34DFC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56" y="1537220"/>
            <a:ext cx="8109476" cy="4440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F8706-D6B0-46BE-B51A-23192EE875DF}"/>
              </a:ext>
            </a:extLst>
          </p:cNvPr>
          <p:cNvGrpSpPr/>
          <p:nvPr/>
        </p:nvGrpSpPr>
        <p:grpSpPr>
          <a:xfrm>
            <a:off x="253487" y="358079"/>
            <a:ext cx="2151943" cy="2061077"/>
            <a:chOff x="4970814" y="2158680"/>
            <a:chExt cx="2151943" cy="20610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C87233-E5BA-4C6E-BBDD-FF0B9F3CD134}"/>
                </a:ext>
              </a:extLst>
            </p:cNvPr>
            <p:cNvSpPr/>
            <p:nvPr/>
          </p:nvSpPr>
          <p:spPr>
            <a:xfrm>
              <a:off x="4970814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CB2B9-2F7F-4287-847B-B979B1EA7137}"/>
                </a:ext>
              </a:extLst>
            </p:cNvPr>
            <p:cNvGrpSpPr/>
            <p:nvPr/>
          </p:nvGrpSpPr>
          <p:grpSpPr>
            <a:xfrm>
              <a:off x="5214651" y="2802807"/>
              <a:ext cx="1762698" cy="980821"/>
              <a:chOff x="5258145" y="3173216"/>
              <a:chExt cx="2346819" cy="130101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F2C18A-3DCE-4173-8934-40F7F46B959D}"/>
                  </a:ext>
                </a:extLst>
              </p:cNvPr>
              <p:cNvSpPr txBox="1"/>
              <p:nvPr/>
            </p:nvSpPr>
            <p:spPr>
              <a:xfrm>
                <a:off x="5258145" y="3657726"/>
                <a:ext cx="2346819" cy="81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7693D"/>
                    </a:solidFill>
                  </a:rPr>
                  <a:t>Knows Co2</a:t>
                </a:r>
              </a:p>
              <a:p>
                <a:pPr algn="ctr"/>
                <a:r>
                  <a:rPr lang="en-US" b="1" dirty="0">
                    <a:solidFill>
                      <a:srgbClr val="07693D"/>
                    </a:solidFill>
                  </a:rPr>
                  <a:t>Co2 Intelligence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BA0994B-9196-468A-80E9-8D5F8339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446" y="3173216"/>
                <a:ext cx="1944794" cy="590566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8EDCF8-194A-433E-A057-B1BAF92EDF07}"/>
              </a:ext>
            </a:extLst>
          </p:cNvPr>
          <p:cNvGrpSpPr/>
          <p:nvPr/>
        </p:nvGrpSpPr>
        <p:grpSpPr>
          <a:xfrm>
            <a:off x="9941845" y="625396"/>
            <a:ext cx="2172334" cy="753620"/>
            <a:chOff x="741329" y="1373164"/>
            <a:chExt cx="2172334" cy="7536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51A422-8380-430E-903D-1C2EA2A4474E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9C7140-DC68-426E-9ED7-B78545C7F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515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DBFFBAB-DFEC-4BA3-BF3C-5176CE816BF5}"/>
              </a:ext>
            </a:extLst>
          </p:cNvPr>
          <p:cNvSpPr txBox="1"/>
          <p:nvPr/>
        </p:nvSpPr>
        <p:spPr>
          <a:xfrm>
            <a:off x="1588308" y="2899145"/>
            <a:ext cx="89650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65A34"/>
                </a:solidFill>
              </a:rPr>
              <a:t>City Pair based shipment </a:t>
            </a:r>
            <a:r>
              <a:rPr lang="en-US" sz="2000" b="1" dirty="0">
                <a:solidFill>
                  <a:srgbClr val="065A34"/>
                </a:solidFill>
              </a:rPr>
              <a:t>CO2e</a:t>
            </a:r>
            <a:r>
              <a:rPr lang="en-US" sz="2000" dirty="0">
                <a:solidFill>
                  <a:srgbClr val="065A34"/>
                </a:solidFill>
              </a:rPr>
              <a:t> discovery panel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65A34"/>
                </a:solidFill>
              </a:rPr>
              <a:t>CO2e forecast based on air/ocean port and routes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65A34"/>
                </a:solidFill>
              </a:rPr>
              <a:t>Interactive CO2 calculations </a:t>
            </a:r>
            <a:r>
              <a:rPr lang="en-US" sz="2000" dirty="0">
                <a:solidFill>
                  <a:srgbClr val="065A34"/>
                </a:solidFill>
              </a:rPr>
              <a:t>driven by distance, weight &amp; </a:t>
            </a:r>
            <a:r>
              <a:rPr lang="en-US" sz="2000" b="1" dirty="0">
                <a:solidFill>
                  <a:srgbClr val="065A34"/>
                </a:solidFill>
              </a:rPr>
              <a:t>CO2e</a:t>
            </a:r>
            <a:r>
              <a:rPr lang="en-US" sz="2000" dirty="0">
                <a:solidFill>
                  <a:srgbClr val="065A34"/>
                </a:solidFill>
              </a:rPr>
              <a:t> visualization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65A34"/>
                </a:solidFill>
                <a:highlight>
                  <a:srgbClr val="FFFF00"/>
                </a:highlight>
              </a:rPr>
              <a:t>Consolidation opportunity advisor </a:t>
            </a:r>
            <a:r>
              <a:rPr lang="en-US" sz="2000" dirty="0">
                <a:solidFill>
                  <a:srgbClr val="065A34"/>
                </a:solidFill>
              </a:rPr>
              <a:t>by day, week on air/ocean ports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65A34"/>
                </a:solidFill>
                <a:highlight>
                  <a:srgbClr val="FFFF00"/>
                </a:highlight>
              </a:rPr>
              <a:t>Route wizard </a:t>
            </a:r>
            <a:r>
              <a:rPr lang="en-US" sz="2000" b="1" dirty="0">
                <a:solidFill>
                  <a:srgbClr val="065A34"/>
                </a:solidFill>
              </a:rPr>
              <a:t>suggests CO2e </a:t>
            </a:r>
            <a:r>
              <a:rPr lang="en-US" sz="2000" dirty="0">
                <a:solidFill>
                  <a:srgbClr val="065A34"/>
                </a:solidFill>
              </a:rPr>
              <a:t>reduction route and trip combination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65A34"/>
                </a:solidFill>
              </a:rPr>
              <a:t>Green calculator </a:t>
            </a:r>
            <a:r>
              <a:rPr lang="en-US" sz="2000" dirty="0">
                <a:solidFill>
                  <a:srgbClr val="065A34"/>
                </a:solidFill>
              </a:rPr>
              <a:t>delivers optimized </a:t>
            </a:r>
            <a:r>
              <a:rPr lang="en-US" sz="2000" b="1" dirty="0">
                <a:solidFill>
                  <a:srgbClr val="065A34"/>
                </a:solidFill>
              </a:rPr>
              <a:t>CO2e shipment and execution plan</a:t>
            </a:r>
            <a:endParaRPr lang="en-US" sz="2000" dirty="0">
              <a:solidFill>
                <a:srgbClr val="065A3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43D11D-0C06-4EAF-BAE3-9D1A2FBB0F50}"/>
              </a:ext>
            </a:extLst>
          </p:cNvPr>
          <p:cNvGrpSpPr/>
          <p:nvPr/>
        </p:nvGrpSpPr>
        <p:grpSpPr>
          <a:xfrm>
            <a:off x="10436086" y="4422914"/>
            <a:ext cx="1639509" cy="1598214"/>
            <a:chOff x="1555312" y="1794987"/>
            <a:chExt cx="1881187" cy="18811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819B85-3692-472F-98E9-B21099DB58D9}"/>
                </a:ext>
              </a:extLst>
            </p:cNvPr>
            <p:cNvGrpSpPr/>
            <p:nvPr/>
          </p:nvGrpSpPr>
          <p:grpSpPr>
            <a:xfrm>
              <a:off x="1555312" y="1794987"/>
              <a:ext cx="1881187" cy="1881187"/>
              <a:chOff x="2647512" y="1808912"/>
              <a:chExt cx="1881187" cy="18811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10061EF-BFFC-47F8-BE6B-FF449FCB27B5}"/>
                  </a:ext>
                </a:extLst>
              </p:cNvPr>
              <p:cNvSpPr/>
              <p:nvPr/>
            </p:nvSpPr>
            <p:spPr>
              <a:xfrm>
                <a:off x="2647512" y="1808912"/>
                <a:ext cx="1881187" cy="18811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>
                <a:extLst>
                  <a:ext uri="{FF2B5EF4-FFF2-40B4-BE49-F238E27FC236}">
                    <a16:creationId xmlns:a16="http://schemas.microsoft.com/office/drawing/2014/main" id="{5E08363B-E0B4-463A-BB44-38BBA61D159C}"/>
                  </a:ext>
                </a:extLst>
              </p:cNvPr>
              <p:cNvSpPr txBox="1"/>
              <p:nvPr/>
            </p:nvSpPr>
            <p:spPr>
              <a:xfrm>
                <a:off x="2947597" y="1997091"/>
                <a:ext cx="1356644" cy="13519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b="1" kern="1200" dirty="0">
                  <a:solidFill>
                    <a:srgbClr val="002060"/>
                  </a:solidFill>
                </a:endParaRPr>
              </a:p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b="1" kern="1200" dirty="0">
                  <a:solidFill>
                    <a:srgbClr val="002060"/>
                  </a:solidFill>
                </a:endParaRPr>
              </a:p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 dirty="0">
                    <a:solidFill>
                      <a:srgbClr val="002060"/>
                    </a:solidFill>
                  </a:rPr>
                  <a:t>Supply Chain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0A281C-E9E4-4A1F-9C82-7AFAC5B1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9966" y="2267242"/>
              <a:ext cx="1356644" cy="28442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7AA4D4-FF11-4A93-8AE2-4BD47FE14DE6}"/>
                </a:ext>
              </a:extLst>
            </p:cNvPr>
            <p:cNvSpPr/>
            <p:nvPr/>
          </p:nvSpPr>
          <p:spPr>
            <a:xfrm flipH="1">
              <a:off x="1600077" y="2551667"/>
              <a:ext cx="1836421" cy="5330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Smart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A8A91-14FD-4489-B238-BAB0481590A8}"/>
              </a:ext>
            </a:extLst>
          </p:cNvPr>
          <p:cNvGrpSpPr/>
          <p:nvPr/>
        </p:nvGrpSpPr>
        <p:grpSpPr>
          <a:xfrm>
            <a:off x="10147853" y="1203391"/>
            <a:ext cx="2172334" cy="753620"/>
            <a:chOff x="741329" y="1373164"/>
            <a:chExt cx="2172334" cy="7536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A868F-8510-4E14-A501-D7015D097CCE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39ED31-92A7-490C-B251-C1362CA3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D257BD-4C3C-4F6B-856E-ABDD5814900C}"/>
              </a:ext>
            </a:extLst>
          </p:cNvPr>
          <p:cNvGrpSpPr/>
          <p:nvPr/>
        </p:nvGrpSpPr>
        <p:grpSpPr>
          <a:xfrm>
            <a:off x="348826" y="73460"/>
            <a:ext cx="2478964" cy="2061077"/>
            <a:chOff x="8457256" y="2158680"/>
            <a:chExt cx="2478964" cy="20610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6ABE0A-710C-46D5-B3BF-23FB92D7EC9E}"/>
                </a:ext>
              </a:extLst>
            </p:cNvPr>
            <p:cNvSpPr/>
            <p:nvPr/>
          </p:nvSpPr>
          <p:spPr>
            <a:xfrm>
              <a:off x="8457256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9636F-5DB2-4126-B1F7-61EF1B965E79}"/>
                </a:ext>
              </a:extLst>
            </p:cNvPr>
            <p:cNvGrpSpPr/>
            <p:nvPr/>
          </p:nvGrpSpPr>
          <p:grpSpPr>
            <a:xfrm>
              <a:off x="8605912" y="2660243"/>
              <a:ext cx="2330308" cy="1153971"/>
              <a:chOff x="5611334" y="742367"/>
              <a:chExt cx="2330308" cy="115397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305547D-F041-4096-BD8C-5C812952CBCE}"/>
                  </a:ext>
                </a:extLst>
              </p:cNvPr>
              <p:cNvGrpSpPr/>
              <p:nvPr/>
            </p:nvGrpSpPr>
            <p:grpSpPr>
              <a:xfrm>
                <a:off x="5611334" y="742367"/>
                <a:ext cx="1870564" cy="830997"/>
                <a:chOff x="632720" y="1284355"/>
                <a:chExt cx="1870564" cy="830997"/>
              </a:xfrm>
            </p:grpSpPr>
            <p:pic>
              <p:nvPicPr>
                <p:cNvPr id="25" name="Picture 24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A2276B00-2FED-498A-AE48-418CF15A07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20" y="1334693"/>
                  <a:ext cx="1468890" cy="637988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50F5545-C232-4E97-B4F1-01A8A9A6FAAE}"/>
                    </a:ext>
                  </a:extLst>
                </p:cNvPr>
                <p:cNvSpPr/>
                <p:nvPr/>
              </p:nvSpPr>
              <p:spPr>
                <a:xfrm>
                  <a:off x="2009238" y="1284355"/>
                  <a:ext cx="494046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cap="none" spc="0" dirty="0">
                      <a:ln w="0"/>
                      <a:solidFill>
                        <a:srgbClr val="065A34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6F566B-091E-4AAC-8E6F-9468BB364D3F}"/>
                  </a:ext>
                </a:extLst>
              </p:cNvPr>
              <p:cNvSpPr txBox="1"/>
              <p:nvPr/>
            </p:nvSpPr>
            <p:spPr>
              <a:xfrm>
                <a:off x="5619456" y="1311563"/>
                <a:ext cx="23221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cap="none" spc="0" dirty="0">
                    <a:ln w="0"/>
                    <a:solidFill>
                      <a:srgbClr val="065A3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Discovery</a:t>
                </a:r>
                <a:endParaRPr lang="en-US" sz="320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FD0838-0238-4D0C-A709-A06541778A4C}"/>
              </a:ext>
            </a:extLst>
          </p:cNvPr>
          <p:cNvSpPr txBox="1"/>
          <p:nvPr/>
        </p:nvSpPr>
        <p:spPr>
          <a:xfrm>
            <a:off x="2690503" y="1355507"/>
            <a:ext cx="625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693D"/>
                </a:solidFill>
              </a:rPr>
              <a:t>We can be more GREEN</a:t>
            </a:r>
          </a:p>
        </p:txBody>
      </p:sp>
    </p:spTree>
    <p:extLst>
      <p:ext uri="{BB962C8B-B14F-4D97-AF65-F5344CB8AC3E}">
        <p14:creationId xmlns:p14="http://schemas.microsoft.com/office/powerpoint/2010/main" val="8009486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6020D-C36F-42EC-9C2B-3CB22BED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E2A61-4C3C-41AC-99FA-D6AD7DC8A205}"/>
              </a:ext>
            </a:extLst>
          </p:cNvPr>
          <p:cNvSpPr/>
          <p:nvPr/>
        </p:nvSpPr>
        <p:spPr>
          <a:xfrm>
            <a:off x="4348726" y="2607411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5043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ZH1TpwTL.8towqsFsI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5WRu1JdTMyiMEcZCahK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dPIUVqSzSJtDX3x1T8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irKIjZGvjCV2yEnApS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U2f8RpTLmXNqsT_Qoi9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RXhFwfQvaly3qUYpxg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FvQPzvgQtdUNV2oip8k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4FqAxDQLayO._ABkFOl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Qc1iSjSpqnv9vxjOyQg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ZH1TpwTL.8towqsFsI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Qc1iSjSpqnv9vxjOyQ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V7T0JQQY6u5by7Q34qk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4FqAxDQLayO._ABkFOl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0DdhJ5S8qkftgreU60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4FqAxDQLayO._ABkFOl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V7T0JQQY6u5by7Q34qkA"/>
</p:tagLst>
</file>

<file path=ppt/theme/theme1.xml><?xml version="1.0" encoding="utf-8"?>
<a:theme xmlns:a="http://schemas.openxmlformats.org/drawingml/2006/main" name="CEVA">
  <a:themeElements>
    <a:clrScheme name="CEVA_new">
      <a:dk1>
        <a:srgbClr val="000000"/>
      </a:dk1>
      <a:lt1>
        <a:srgbClr val="FFFFFF"/>
      </a:lt1>
      <a:dk2>
        <a:srgbClr val="CCCCCC"/>
      </a:dk2>
      <a:lt2>
        <a:srgbClr val="666666"/>
      </a:lt2>
      <a:accent1>
        <a:srgbClr val="051039"/>
      </a:accent1>
      <a:accent2>
        <a:srgbClr val="FF0000"/>
      </a:accent2>
      <a:accent3>
        <a:srgbClr val="344A7B"/>
      </a:accent3>
      <a:accent4>
        <a:srgbClr val="477AB5"/>
      </a:accent4>
      <a:accent5>
        <a:srgbClr val="5998D3"/>
      </a:accent5>
      <a:accent6>
        <a:srgbClr val="D5DDFB"/>
      </a:accent6>
      <a:hlink>
        <a:srgbClr val="006699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alibri" panose="020F0502020204030204" pitchFamily="34" charset="0"/>
          </a:defRPr>
        </a:defPPr>
      </a:lstStyle>
    </a:lnDef>
  </a:objectDefaults>
  <a:extraClrSchemeLst>
    <a:extraClrScheme>
      <a:clrScheme name="CEVA 1">
        <a:dk1>
          <a:srgbClr val="000000"/>
        </a:dk1>
        <a:lt1>
          <a:srgbClr val="FFFFFF"/>
        </a:lt1>
        <a:dk2>
          <a:srgbClr val="990033"/>
        </a:dk2>
        <a:lt2>
          <a:srgbClr val="666666"/>
        </a:lt2>
        <a:accent1>
          <a:srgbClr val="CCCCCC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8A"/>
        </a:accent6>
        <a:hlink>
          <a:srgbClr val="FF0033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VA 2">
        <a:dk1>
          <a:srgbClr val="000000"/>
        </a:dk1>
        <a:lt1>
          <a:srgbClr val="FFFFFF"/>
        </a:lt1>
        <a:dk2>
          <a:srgbClr val="CCCCCC"/>
        </a:dk2>
        <a:lt2>
          <a:srgbClr val="666666"/>
        </a:lt2>
        <a:accent1>
          <a:srgbClr val="990033"/>
        </a:accent1>
        <a:accent2>
          <a:srgbClr val="FF0033"/>
        </a:accent2>
        <a:accent3>
          <a:srgbClr val="FFFFFF"/>
        </a:accent3>
        <a:accent4>
          <a:srgbClr val="000000"/>
        </a:accent4>
        <a:accent5>
          <a:srgbClr val="CAAAAD"/>
        </a:accent5>
        <a:accent6>
          <a:srgbClr val="E7002D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58DE15C522A4792DD639F2D2245EA" ma:contentTypeVersion="1" ma:contentTypeDescription="Create a new document." ma:contentTypeScope="" ma:versionID="8260c78545db7e88bf99b741d053445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fd6403dc1942bbe1defb8d9352624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726208E-7FFF-4F68-B56A-A9383EE2E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DFF339-F5BB-45AD-BC53-F324779DA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0FCD3E-24AB-412A-8F26-34D573E13118}">
  <ds:schemaRefs>
    <ds:schemaRef ds:uri="http://schemas.microsoft.com/sharepoint/v3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Widescreen</PresentationFormat>
  <Paragraphs>92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CEVA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Co2e Emission Intelligence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CEVA Logistics</dc:title>
  <dc:creator/>
  <cp:lastModifiedBy/>
  <cp:revision>1</cp:revision>
  <dcterms:created xsi:type="dcterms:W3CDTF">2019-07-16T15:33:55Z</dcterms:created>
  <dcterms:modified xsi:type="dcterms:W3CDTF">2022-02-25T20:38:32Z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0x0101007BD58DE15C522A4792DD639F2D2245EA</vt:lpwstr>
  </property>
</Properties>
</file>