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74" r:id="rId15"/>
    <p:sldId id="269" r:id="rId16"/>
    <p:sldId id="262" r:id="rId17"/>
    <p:sldId id="270" r:id="rId18"/>
    <p:sldId id="27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75000"/>
            </a:schemeClr>
          </a:fgClr>
          <a:bgClr>
            <a:schemeClr val="accent6">
              <a:lumMod val="50000"/>
            </a:schemeClr>
          </a:bgClr>
        </a:pattFill>
        <a:effectLst/>
      </p:bgPr>
    </p:bg>
    <p:spTree>
      <p:nvGrpSpPr>
        <p:cNvPr id="1" name=""/>
        <p:cNvGrpSpPr/>
        <p:nvPr/>
      </p:nvGrpSpPr>
      <p:grpSpPr/>
      <p:sp>
        <p:nvSpPr>
          <p:cNvPr id="2" name="Title 1"/>
          <p:cNvSpPr>
            <a:spLocks noGrp="1"/>
          </p:cNvSpPr>
          <p:nvPr>
            <p:ph type="ctrTitle"/>
          </p:nvPr>
        </p:nvSpPr>
        <p:spPr>
          <a:pattFill prst="pct5">
            <a:fgClr>
              <a:schemeClr val="tx1"/>
            </a:fgClr>
            <a:bgClr>
              <a:schemeClr val="tx1"/>
            </a:bgClr>
          </a:pattFill>
        </p:spPr>
        <p:txBody>
          <a:bodyPr>
            <a:normAutofit fontScale="90000"/>
          </a:bodyPr>
          <a:p>
            <a:r>
              <a:rPr lang="en-US" b="1">
                <a:solidFill>
                  <a:schemeClr val="bg1"/>
                </a:solidFill>
              </a:rPr>
              <a:t>Moodify: Emotion-Based Music Classification and Recommendation System</a:t>
            </a:r>
            <a:endParaRPr lang="en-US" b="1">
              <a:solidFill>
                <a:schemeClr val="bg1"/>
              </a:solidFill>
            </a:endParaRPr>
          </a:p>
        </p:txBody>
      </p:sp>
      <p:sp>
        <p:nvSpPr>
          <p:cNvPr id="3" name="Subtitle 2"/>
          <p:cNvSpPr>
            <a:spLocks noGrp="1"/>
          </p:cNvSpPr>
          <p:nvPr>
            <p:ph type="subTitle" idx="1"/>
          </p:nvPr>
        </p:nvSpPr>
        <p:spPr/>
        <p:txBody>
          <a:bodyPr>
            <a:normAutofit fontScale="50000"/>
          </a:bodyPr>
          <a:p>
            <a:r>
              <a:rPr lang="en-US" sz="3300"/>
              <a:t> </a:t>
            </a:r>
            <a:r>
              <a:rPr lang="en-US" sz="3300">
                <a:solidFill>
                  <a:schemeClr val="accent2">
                    <a:lumMod val="20000"/>
                    <a:lumOff val="80000"/>
                  </a:schemeClr>
                </a:solidFill>
              </a:rPr>
              <a:t>Leveraging Emotional Features for Better Music Recommendations</a:t>
            </a:r>
            <a:endParaRPr lang="en-US" sz="3300"/>
          </a:p>
          <a:p>
            <a:r>
              <a:rPr lang="en-US" sz="3300" b="1">
                <a:solidFill>
                  <a:schemeClr val="bg1"/>
                </a:solidFill>
              </a:rPr>
              <a:t>By</a:t>
            </a:r>
            <a:endParaRPr lang="en-US" sz="3300" b="1">
              <a:solidFill>
                <a:schemeClr val="bg1"/>
              </a:solidFill>
            </a:endParaRPr>
          </a:p>
          <a:p>
            <a:endParaRPr lang="en-US"/>
          </a:p>
          <a:p>
            <a:r>
              <a:rPr lang="en-US" sz="7200">
                <a:solidFill>
                  <a:schemeClr val="bg1"/>
                </a:solidFill>
              </a:rPr>
              <a:t>Olawuwo Toheeb Adedapo</a:t>
            </a:r>
            <a:endParaRPr lang="en-US" sz="7200">
              <a:solidFill>
                <a:schemeClr val="bg1"/>
              </a:solidFill>
            </a:endParaRPr>
          </a:p>
        </p:txBody>
      </p:sp>
      <p:sp>
        <p:nvSpPr>
          <p:cNvPr id="4" name="Text Box 3"/>
          <p:cNvSpPr txBox="1"/>
          <p:nvPr/>
        </p:nvSpPr>
        <p:spPr>
          <a:xfrm>
            <a:off x="4626610" y="5535930"/>
            <a:ext cx="2578100" cy="529590"/>
          </a:xfrm>
          <a:prstGeom prst="rect">
            <a:avLst/>
          </a:prstGeom>
          <a:noFill/>
        </p:spPr>
        <p:txBody>
          <a:bodyPr wrap="square" rtlCol="0">
            <a:noAutofit/>
          </a:bodyPr>
          <a:p>
            <a:r>
              <a:rPr lang="en-US" sz="2400" b="1">
                <a:solidFill>
                  <a:schemeClr val="bg1"/>
                </a:solidFill>
              </a:rPr>
              <a:t>April 2nd  2024</a:t>
            </a:r>
            <a:endParaRPr lang="en-US" sz="2400" b="1">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40000"/>
                    <a:lumOff val="60000"/>
                  </a:schemeClr>
                </a:solidFill>
              </a:rPr>
              <a:t>Feature Engineering</a:t>
            </a:r>
            <a:endParaRPr lang="en-US" b="1">
              <a:solidFill>
                <a:schemeClr val="accent4">
                  <a:lumMod val="40000"/>
                  <a:lumOff val="60000"/>
                </a:schemeClr>
              </a:solidFill>
            </a:endParaRPr>
          </a:p>
        </p:txBody>
      </p:sp>
      <p:sp>
        <p:nvSpPr>
          <p:cNvPr id="3" name="Content Placeholder 2"/>
          <p:cNvSpPr>
            <a:spLocks noGrp="1"/>
          </p:cNvSpPr>
          <p:nvPr>
            <p:ph idx="1"/>
          </p:nvPr>
        </p:nvSpPr>
        <p:spPr>
          <a:xfrm>
            <a:off x="838835" y="1548130"/>
            <a:ext cx="10514965" cy="5016500"/>
          </a:xfrm>
        </p:spPr>
        <p:txBody>
          <a:bodyPr>
            <a:normAutofit fontScale="90000" lnSpcReduction="10000"/>
          </a:bodyPr>
          <a:p>
            <a:pPr marL="0" indent="0" algn="just">
              <a:buNone/>
            </a:pPr>
            <a:r>
              <a:rPr lang="en-US" sz="2700">
                <a:solidFill>
                  <a:schemeClr val="bg1"/>
                </a:solidFill>
              </a:rPr>
              <a:t>Feature engineering allow me to create novel metrics that better capture the emotional essence of songs. By analyzing feature importance, we identified key attributes contributing to accurate emotional classification, ensuring our model is both efficient and effective</a:t>
            </a:r>
            <a:endParaRPr lang="en-US" sz="2700">
              <a:solidFill>
                <a:schemeClr val="bg1"/>
              </a:solidFill>
            </a:endParaRPr>
          </a:p>
          <a:p>
            <a:pPr marL="0" indent="0">
              <a:buNone/>
            </a:pPr>
            <a:r>
              <a:rPr lang="en-US" b="1">
                <a:solidFill>
                  <a:schemeClr val="accent4">
                    <a:lumMod val="40000"/>
                    <a:lumOff val="60000"/>
                  </a:schemeClr>
                </a:solidFill>
              </a:rPr>
              <a:t>Feature Creation</a:t>
            </a:r>
            <a:endParaRPr lang="en-US" b="1">
              <a:solidFill>
                <a:schemeClr val="accent4">
                  <a:lumMod val="40000"/>
                  <a:lumOff val="60000"/>
                </a:schemeClr>
              </a:solidFill>
            </a:endParaRPr>
          </a:p>
          <a:p>
            <a:pPr marL="0" indent="0">
              <a:buNone/>
            </a:pPr>
            <a:r>
              <a:rPr lang="en-US" sz="2400">
                <a:solidFill>
                  <a:schemeClr val="bg1"/>
                </a:solidFill>
              </a:rPr>
              <a:t>1. Duration was categorized into short, medium and long time duration</a:t>
            </a:r>
            <a:endParaRPr lang="en-US" sz="2400">
              <a:solidFill>
                <a:schemeClr val="bg1"/>
              </a:solidFill>
            </a:endParaRPr>
          </a:p>
          <a:p>
            <a:pPr marL="0" indent="0">
              <a:buNone/>
            </a:pPr>
            <a:r>
              <a:rPr lang="en-US" sz="2400">
                <a:solidFill>
                  <a:schemeClr val="bg1"/>
                </a:solidFill>
              </a:rPr>
              <a:t>2. Loudness was categorized into low, medium and high volume.</a:t>
            </a:r>
            <a:endParaRPr lang="en-US" sz="2400">
              <a:solidFill>
                <a:schemeClr val="bg1"/>
              </a:solidFill>
            </a:endParaRPr>
          </a:p>
          <a:p>
            <a:pPr marL="0" indent="0">
              <a:buNone/>
            </a:pPr>
            <a:r>
              <a:rPr lang="en-US" sz="2400">
                <a:solidFill>
                  <a:schemeClr val="bg1"/>
                </a:solidFill>
              </a:rPr>
              <a:t>3. Energy was categorized into high or low</a:t>
            </a:r>
            <a:r>
              <a:rPr lang="en-US" sz="2400"/>
              <a:t>.</a:t>
            </a:r>
            <a:endParaRPr lang="en-US" sz="2400"/>
          </a:p>
          <a:p>
            <a:pPr marL="0" indent="0">
              <a:buNone/>
            </a:pPr>
            <a:r>
              <a:rPr lang="en-US" sz="3100" b="1">
                <a:solidFill>
                  <a:schemeClr val="accent4">
                    <a:lumMod val="40000"/>
                    <a:lumOff val="60000"/>
                  </a:schemeClr>
                </a:solidFill>
              </a:rPr>
              <a:t>Feature Selection</a:t>
            </a:r>
            <a:endParaRPr lang="en-US" sz="3100" b="1">
              <a:solidFill>
                <a:schemeClr val="accent4">
                  <a:lumMod val="40000"/>
                  <a:lumOff val="60000"/>
                </a:schemeClr>
              </a:solidFill>
            </a:endParaRPr>
          </a:p>
          <a:p>
            <a:pPr marL="0" indent="0" algn="just">
              <a:buNone/>
            </a:pPr>
            <a:r>
              <a:rPr lang="en-US" sz="2400">
                <a:solidFill>
                  <a:schemeClr val="bg1"/>
                </a:solidFill>
              </a:rPr>
              <a:t>Energy, loudness, duration and tempo were majorly selected for to provide more insight on the analysis and create more understanding and contribute to accuracy of emotion label classification.</a:t>
            </a:r>
            <a:r>
              <a:rPr lang="en-US" sz="2400" b="1">
                <a:solidFill>
                  <a:schemeClr val="bg1"/>
                </a:solidFill>
              </a:rPr>
              <a:t> .</a:t>
            </a:r>
            <a:endParaRPr lang="en-US" sz="2400" b="1">
              <a:solidFill>
                <a:schemeClr val="bg1"/>
              </a:solidFill>
            </a:endParaRPr>
          </a:p>
          <a:p>
            <a:pPr marL="0" indent="0">
              <a:buNone/>
            </a:pPr>
            <a:r>
              <a:rPr lang="en-US" sz="2400" b="1">
                <a:solidFill>
                  <a:schemeClr val="bg1"/>
                </a:solidFill>
              </a:rPr>
              <a:t> </a:t>
            </a:r>
            <a:endParaRPr lang="en-US" sz="2400" b="1">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40000"/>
                    <a:lumOff val="60000"/>
                  </a:schemeClr>
                </a:solidFill>
              </a:rPr>
              <a:t>Model Selection and Methodology</a:t>
            </a:r>
            <a:endParaRPr lang="en-US" b="1">
              <a:solidFill>
                <a:schemeClr val="accent4">
                  <a:lumMod val="40000"/>
                  <a:lumOff val="60000"/>
                </a:schemeClr>
              </a:solidFill>
            </a:endParaRPr>
          </a:p>
        </p:txBody>
      </p:sp>
      <p:sp>
        <p:nvSpPr>
          <p:cNvPr id="3" name="Content Placeholder 2"/>
          <p:cNvSpPr>
            <a:spLocks noGrp="1"/>
          </p:cNvSpPr>
          <p:nvPr>
            <p:ph idx="1"/>
          </p:nvPr>
        </p:nvSpPr>
        <p:spPr/>
        <p:txBody>
          <a:bodyPr/>
          <a:p>
            <a:pPr marL="0" indent="0" algn="just">
              <a:buNone/>
            </a:pPr>
            <a:r>
              <a:rPr lang="en-US">
                <a:solidFill>
                  <a:schemeClr val="bg1"/>
                </a:solidFill>
              </a:rPr>
              <a:t>Multiple machine learning models ( catboost, xgboost, LGBMClassifier, Randomforest, Decisiontree and LogisticRegression) were tested on this dataset to predict the features that is important in songs label classification.</a:t>
            </a:r>
            <a:endParaRPr lang="en-US">
              <a:solidFill>
                <a:schemeClr val="bg1"/>
              </a:solidFill>
            </a:endParaRPr>
          </a:p>
          <a:p>
            <a:pPr marL="0" indent="0" algn="just">
              <a:buNone/>
            </a:pPr>
            <a:r>
              <a:rPr lang="en-US" b="1">
                <a:solidFill>
                  <a:schemeClr val="accent4">
                    <a:lumMod val="40000"/>
                    <a:lumOff val="60000"/>
                  </a:schemeClr>
                </a:solidFill>
              </a:rPr>
              <a:t>Model Selection</a:t>
            </a:r>
            <a:endParaRPr lang="en-US" b="1">
              <a:solidFill>
                <a:schemeClr val="accent4">
                  <a:lumMod val="40000"/>
                  <a:lumOff val="60000"/>
                </a:schemeClr>
              </a:solidFill>
            </a:endParaRPr>
          </a:p>
          <a:p>
            <a:pPr marL="0" indent="0" algn="just">
              <a:buNone/>
            </a:pPr>
            <a:r>
              <a:rPr lang="en-US">
                <a:solidFill>
                  <a:schemeClr val="bg1"/>
                </a:solidFill>
              </a:rPr>
              <a:t>Catboost model was selected among other models because of its superior performance in handling large datasets and its ability to capture complex patterns within the data and its high accuracy and precision. </a:t>
            </a:r>
            <a:endParaRPr 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40000"/>
                    <a:lumOff val="60000"/>
                  </a:schemeClr>
                </a:solidFill>
              </a:rPr>
              <a:t>Results</a:t>
            </a:r>
            <a:endParaRPr lang="en-US" b="1">
              <a:solidFill>
                <a:schemeClr val="accent4">
                  <a:lumMod val="40000"/>
                  <a:lumOff val="60000"/>
                </a:schemeClr>
              </a:solidFill>
            </a:endParaRPr>
          </a:p>
        </p:txBody>
      </p:sp>
      <p:sp>
        <p:nvSpPr>
          <p:cNvPr id="9" name="Content Placeholder 8"/>
          <p:cNvSpPr/>
          <p:nvPr>
            <p:ph idx="1"/>
          </p:nvPr>
        </p:nvSpPr>
        <p:spPr>
          <a:xfrm>
            <a:off x="838200" y="1691005"/>
            <a:ext cx="10515600" cy="4351338"/>
          </a:xfrm>
        </p:spPr>
        <p:txBody>
          <a:bodyPr>
            <a:normAutofit fontScale="60000"/>
          </a:bodyPr>
          <a:p>
            <a:pPr marL="0" indent="0">
              <a:buNone/>
            </a:pPr>
            <a:r>
              <a:rPr lang="en-US" sz="4500" b="1">
                <a:solidFill>
                  <a:schemeClr val="accent4">
                    <a:lumMod val="40000"/>
                    <a:lumOff val="60000"/>
                  </a:schemeClr>
                </a:solidFill>
              </a:rPr>
              <a:t>Model Performance </a:t>
            </a:r>
            <a:endParaRPr lang="en-US" sz="4500" b="1">
              <a:solidFill>
                <a:schemeClr val="accent4">
                  <a:lumMod val="40000"/>
                  <a:lumOff val="60000"/>
                </a:schemeClr>
              </a:solidFill>
            </a:endParaRPr>
          </a:p>
          <a:p>
            <a:pPr marL="0" indent="0" algn="just">
              <a:buNone/>
            </a:pPr>
            <a:r>
              <a:rPr lang="en-US" sz="4500">
                <a:solidFill>
                  <a:schemeClr val="bg1"/>
                </a:solidFill>
              </a:rPr>
              <a:t>The Catboost model demonstrated impressive accuracy in classifying songs into emotional categories, achieving a precision of 97% across all labels.</a:t>
            </a:r>
            <a:endParaRPr lang="en-US" sz="4500">
              <a:solidFill>
                <a:schemeClr val="bg1"/>
              </a:solidFill>
            </a:endParaRPr>
          </a:p>
          <a:p>
            <a:pPr marL="0" indent="0" algn="just">
              <a:buNone/>
            </a:pPr>
            <a:r>
              <a:rPr lang="en-US" sz="4500">
                <a:solidFill>
                  <a:schemeClr val="bg1"/>
                </a:solidFill>
              </a:rPr>
              <a:t>The confusion matrix provides further insights into the model's classification strengths and areas for improvement.</a:t>
            </a:r>
            <a:endParaRPr lang="en-US" sz="4500">
              <a:solidFill>
                <a:schemeClr val="bg1"/>
              </a:solidFill>
            </a:endParaRPr>
          </a:p>
          <a:p>
            <a:pPr marL="0" indent="0">
              <a:buNone/>
            </a:pPr>
            <a:endParaRPr lang="en-US" sz="2400"/>
          </a:p>
          <a:p>
            <a:pPr marL="0" indent="0">
              <a:buNone/>
            </a:pPr>
            <a:r>
              <a:rPr lang="en-US" sz="4800" b="1">
                <a:solidFill>
                  <a:schemeClr val="accent4">
                    <a:lumMod val="40000"/>
                    <a:lumOff val="60000"/>
                  </a:schemeClr>
                </a:solidFill>
              </a:rPr>
              <a:t>Feature Importance</a:t>
            </a:r>
            <a:endParaRPr lang="en-US" sz="4800" b="1">
              <a:solidFill>
                <a:schemeClr val="accent4">
                  <a:lumMod val="40000"/>
                  <a:lumOff val="60000"/>
                </a:schemeClr>
              </a:solidFill>
            </a:endParaRPr>
          </a:p>
          <a:p>
            <a:pPr marL="0" indent="0" algn="just">
              <a:buNone/>
            </a:pPr>
            <a:r>
              <a:rPr lang="en-US" sz="4000">
                <a:solidFill>
                  <a:schemeClr val="bg1"/>
                </a:solidFill>
              </a:rPr>
              <a:t>The features that are important for classification according to the model results are</a:t>
            </a:r>
            <a:r>
              <a:rPr lang="en-US">
                <a:solidFill>
                  <a:schemeClr val="bg1"/>
                </a:solidFill>
              </a:rPr>
              <a:t>: </a:t>
            </a:r>
            <a:r>
              <a:rPr lang="en-US" sz="4000">
                <a:solidFill>
                  <a:schemeClr val="bg1"/>
                </a:solidFill>
              </a:rPr>
              <a:t>energy,  instrumentalness, danceability, and acousticness</a:t>
            </a:r>
            <a:endParaRPr lang="en-US" sz="4000">
              <a:solidFill>
                <a:schemeClr val="bg1"/>
              </a:solidFill>
            </a:endParaRPr>
          </a:p>
          <a:p>
            <a:pPr marL="0" indent="0" algn="just">
              <a:buNone/>
            </a:pPr>
            <a:endParaRPr lang="en-US" sz="3500"/>
          </a:p>
          <a:p>
            <a:pPr marL="0" indent="0" algn="just">
              <a:buNone/>
            </a:pPr>
            <a:endParaRPr lang="en-US" sz="2400"/>
          </a:p>
          <a:p>
            <a:pPr marL="0" indent="0">
              <a:buNone/>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5" name="Title 4"/>
          <p:cNvSpPr>
            <a:spLocks noGrp="1"/>
          </p:cNvSpPr>
          <p:nvPr>
            <p:ph type="title"/>
          </p:nvPr>
        </p:nvSpPr>
        <p:spPr>
          <a:xfrm>
            <a:off x="469265" y="365125"/>
            <a:ext cx="10886440" cy="760095"/>
          </a:xfrm>
        </p:spPr>
        <p:txBody>
          <a:bodyPr/>
          <a:p>
            <a:r>
              <a:rPr lang="en-US" b="1">
                <a:solidFill>
                  <a:schemeClr val="accent4">
                    <a:lumMod val="60000"/>
                    <a:lumOff val="40000"/>
                  </a:schemeClr>
                </a:solidFill>
              </a:rPr>
              <a:t>Result Diagram</a:t>
            </a:r>
            <a:endParaRPr lang="en-US" b="1">
              <a:solidFill>
                <a:schemeClr val="accent4">
                  <a:lumMod val="60000"/>
                  <a:lumOff val="40000"/>
                </a:schemeClr>
              </a:solidFill>
            </a:endParaRPr>
          </a:p>
        </p:txBody>
      </p:sp>
      <p:sp>
        <p:nvSpPr>
          <p:cNvPr id="6" name="Text Placeholder 5"/>
          <p:cNvSpPr>
            <a:spLocks noGrp="1"/>
          </p:cNvSpPr>
          <p:nvPr>
            <p:ph type="body" idx="1"/>
          </p:nvPr>
        </p:nvSpPr>
        <p:spPr>
          <a:xfrm>
            <a:off x="468630" y="1125220"/>
            <a:ext cx="4065905" cy="713105"/>
          </a:xfrm>
        </p:spPr>
        <p:txBody>
          <a:bodyPr/>
          <a:p>
            <a:r>
              <a:rPr lang="en-US" sz="3200">
                <a:solidFill>
                  <a:schemeClr val="bg1"/>
                </a:solidFill>
              </a:rPr>
              <a:t>Confusion Metrics</a:t>
            </a:r>
            <a:endParaRPr lang="en-US" sz="3200">
              <a:solidFill>
                <a:schemeClr val="bg1"/>
              </a:solidFill>
            </a:endParaRPr>
          </a:p>
        </p:txBody>
      </p:sp>
      <p:sp>
        <p:nvSpPr>
          <p:cNvPr id="7" name="Content Placeholder 6"/>
          <p:cNvSpPr>
            <a:spLocks noGrp="1"/>
          </p:cNvSpPr>
          <p:nvPr>
            <p:ph sz="half" idx="2"/>
          </p:nvPr>
        </p:nvSpPr>
        <p:spPr/>
        <p:txBody>
          <a:bodyPr/>
          <a:p>
            <a:endParaRPr lang="en-US"/>
          </a:p>
        </p:txBody>
      </p:sp>
      <p:sp>
        <p:nvSpPr>
          <p:cNvPr id="8" name="Text Placeholder 7"/>
          <p:cNvSpPr>
            <a:spLocks noGrp="1"/>
          </p:cNvSpPr>
          <p:nvPr>
            <p:ph type="body" sz="quarter" idx="3"/>
          </p:nvPr>
        </p:nvSpPr>
        <p:spPr>
          <a:xfrm>
            <a:off x="6353175" y="1236345"/>
            <a:ext cx="5183505" cy="601980"/>
          </a:xfrm>
        </p:spPr>
        <p:txBody>
          <a:bodyPr/>
          <a:p>
            <a:r>
              <a:rPr lang="en-US" sz="3200">
                <a:solidFill>
                  <a:schemeClr val="bg1"/>
                </a:solidFill>
              </a:rPr>
              <a:t>Feature Importance</a:t>
            </a:r>
            <a:endParaRPr lang="en-US" sz="3200">
              <a:solidFill>
                <a:schemeClr val="bg1"/>
              </a:solidFill>
            </a:endParaRPr>
          </a:p>
        </p:txBody>
      </p:sp>
      <p:sp>
        <p:nvSpPr>
          <p:cNvPr id="9" name="Content Placeholder 8"/>
          <p:cNvSpPr>
            <a:spLocks noGrp="1"/>
          </p:cNvSpPr>
          <p:nvPr>
            <p:ph sz="quarter" idx="4"/>
          </p:nvPr>
        </p:nvSpPr>
        <p:spPr>
          <a:xfrm>
            <a:off x="6534150" y="2505075"/>
            <a:ext cx="4821555" cy="3684905"/>
          </a:xfrm>
        </p:spPr>
        <p:txBody>
          <a:bodyPr/>
          <a:p>
            <a:pPr marL="0" indent="0">
              <a:buNone/>
            </a:pPr>
            <a:endParaRPr lang="en-US"/>
          </a:p>
        </p:txBody>
      </p:sp>
      <p:pic>
        <p:nvPicPr>
          <p:cNvPr id="10" name="Content Placeholder 9"/>
          <p:cNvPicPr>
            <a:picLocks noChangeAspect="1"/>
          </p:cNvPicPr>
          <p:nvPr>
            <p:custDataLst>
              <p:tags r:id="rId1"/>
            </p:custDataLst>
          </p:nvPr>
        </p:nvPicPr>
        <p:blipFill>
          <a:blip r:embed="rId2"/>
          <a:stretch>
            <a:fillRect/>
          </a:stretch>
        </p:blipFill>
        <p:spPr>
          <a:xfrm>
            <a:off x="469265" y="1972310"/>
            <a:ext cx="5702935" cy="4217670"/>
          </a:xfrm>
          <a:prstGeom prst="rect">
            <a:avLst/>
          </a:prstGeom>
        </p:spPr>
      </p:pic>
      <p:pic>
        <p:nvPicPr>
          <p:cNvPr id="11" name="Picture 10"/>
          <p:cNvPicPr/>
          <p:nvPr>
            <p:custDataLst>
              <p:tags r:id="rId3"/>
            </p:custDataLst>
          </p:nvPr>
        </p:nvPicPr>
        <p:blipFill>
          <a:blip r:embed="rId4"/>
        </p:blipFill>
        <p:spPr>
          <a:xfrm>
            <a:off x="6414770" y="2028190"/>
            <a:ext cx="5462270" cy="41694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5" name="Title 4"/>
          <p:cNvSpPr>
            <a:spLocks noGrp="1"/>
          </p:cNvSpPr>
          <p:nvPr>
            <p:ph type="title"/>
          </p:nvPr>
        </p:nvSpPr>
        <p:spPr/>
        <p:txBody>
          <a:bodyPr/>
          <a:p>
            <a:r>
              <a:rPr lang="en-US" b="1">
                <a:solidFill>
                  <a:schemeClr val="accent4">
                    <a:lumMod val="40000"/>
                    <a:lumOff val="60000"/>
                  </a:schemeClr>
                </a:solidFill>
              </a:rPr>
              <a:t>Key Findings and Insights</a:t>
            </a:r>
            <a:endParaRPr lang="en-US" b="1">
              <a:solidFill>
                <a:schemeClr val="accent4">
                  <a:lumMod val="40000"/>
                  <a:lumOff val="60000"/>
                </a:schemeClr>
              </a:solidFill>
            </a:endParaRPr>
          </a:p>
        </p:txBody>
      </p:sp>
      <p:sp>
        <p:nvSpPr>
          <p:cNvPr id="6" name="Content Placeholder 5"/>
          <p:cNvSpPr>
            <a:spLocks noGrp="1"/>
          </p:cNvSpPr>
          <p:nvPr>
            <p:ph idx="1"/>
          </p:nvPr>
        </p:nvSpPr>
        <p:spPr/>
        <p:txBody>
          <a:bodyPr/>
          <a:p>
            <a:pPr marL="0" indent="0" algn="just">
              <a:buNone/>
            </a:pPr>
            <a:r>
              <a:rPr lang="en-US" sz="3600">
                <a:solidFill>
                  <a:schemeClr val="bg1"/>
                </a:solidFill>
              </a:rPr>
              <a:t>Key factors influencing songs emotion prediction include energy, instrumentalness and danceability. Interestingly, duration do not appear to have any correlation with other features and classification of emotion</a:t>
            </a:r>
            <a:r>
              <a:rPr lang="en-US">
                <a:solidFill>
                  <a:schemeClr val="bg1"/>
                </a:solidFill>
              </a:rPr>
              <a:t>.</a:t>
            </a:r>
            <a:endParaRPr 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10" name="Title 9"/>
          <p:cNvSpPr>
            <a:spLocks noGrp="1"/>
          </p:cNvSpPr>
          <p:nvPr>
            <p:ph type="title"/>
          </p:nvPr>
        </p:nvSpPr>
        <p:spPr/>
        <p:txBody>
          <a:bodyPr>
            <a:normAutofit/>
          </a:bodyPr>
          <a:p>
            <a:r>
              <a:rPr lang="en-US" b="1">
                <a:solidFill>
                  <a:schemeClr val="accent4">
                    <a:lumMod val="40000"/>
                    <a:lumOff val="60000"/>
                  </a:schemeClr>
                </a:solidFill>
              </a:rPr>
              <a:t>Recommendations and Applications</a:t>
            </a:r>
            <a:endParaRPr lang="en-US" b="1">
              <a:solidFill>
                <a:schemeClr val="accent4">
                  <a:lumMod val="40000"/>
                  <a:lumOff val="60000"/>
                </a:schemeClr>
              </a:solidFill>
            </a:endParaRPr>
          </a:p>
        </p:txBody>
      </p:sp>
      <p:sp>
        <p:nvSpPr>
          <p:cNvPr id="12" name="Content Placeholder 11"/>
          <p:cNvSpPr>
            <a:spLocks noGrp="1"/>
          </p:cNvSpPr>
          <p:nvPr>
            <p:ph sz="half" idx="1"/>
          </p:nvPr>
        </p:nvSpPr>
        <p:spPr>
          <a:xfrm>
            <a:off x="838200" y="1825625"/>
            <a:ext cx="5181600" cy="5032375"/>
          </a:xfrm>
        </p:spPr>
        <p:txBody>
          <a:bodyPr/>
          <a:p>
            <a:pPr marL="285750" indent="-285750" algn="just">
              <a:buFont typeface="Arial" panose="020B0604020202020204" pitchFamily="34" charset="0"/>
              <a:buChar char="•"/>
            </a:pPr>
            <a:r>
              <a:rPr lang="en-US" sz="2400">
                <a:solidFill>
                  <a:schemeClr val="bg1"/>
                </a:solidFill>
              </a:rPr>
              <a:t>Moodify model significant application in music industry for determining the type of music want by people</a:t>
            </a:r>
            <a:endParaRPr lang="en-US" sz="2400">
              <a:solidFill>
                <a:schemeClr val="bg1"/>
              </a:solidFill>
            </a:endParaRPr>
          </a:p>
          <a:p>
            <a:pPr marL="285750" indent="-285750" algn="just">
              <a:buFont typeface="Arial" panose="020B0604020202020204" pitchFamily="34" charset="0"/>
              <a:buChar char="•"/>
            </a:pPr>
            <a:r>
              <a:rPr lang="en-US" sz="2400">
                <a:solidFill>
                  <a:schemeClr val="bg1"/>
                </a:solidFill>
              </a:rPr>
              <a:t>This model can also be recommended to person suffering from mental health as a tranquilizer.</a:t>
            </a:r>
            <a:endParaRPr lang="en-US" sz="2400">
              <a:solidFill>
                <a:schemeClr val="bg1"/>
              </a:solidFill>
            </a:endParaRPr>
          </a:p>
        </p:txBody>
      </p:sp>
      <p:sp>
        <p:nvSpPr>
          <p:cNvPr id="5" name="Content Placeholder 4"/>
          <p:cNvSpPr>
            <a:spLocks noGrp="1"/>
          </p:cNvSpPr>
          <p:nvPr>
            <p:ph sz="half" idx="2"/>
          </p:nvPr>
        </p:nvSpPr>
        <p:spPr/>
        <p:txBody>
          <a:bodyPr/>
          <a:p>
            <a:endParaRPr lang="en-US"/>
          </a:p>
        </p:txBody>
      </p:sp>
      <p:pic>
        <p:nvPicPr>
          <p:cNvPr id="4" name="Picture 3"/>
          <p:cNvPicPr/>
          <p:nvPr/>
        </p:nvPicPr>
        <p:blipFill>
          <a:blip r:embed="rId1"/>
        </p:blipFill>
        <p:spPr>
          <a:xfrm>
            <a:off x="6172200" y="1825625"/>
            <a:ext cx="5697855" cy="4065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9" name="Title 8"/>
          <p:cNvSpPr>
            <a:spLocks noGrp="1"/>
          </p:cNvSpPr>
          <p:nvPr>
            <p:ph type="title"/>
          </p:nvPr>
        </p:nvSpPr>
        <p:spPr/>
        <p:txBody>
          <a:bodyPr/>
          <a:p>
            <a:r>
              <a:rPr lang="en-US" b="1">
                <a:solidFill>
                  <a:schemeClr val="accent4">
                    <a:lumMod val="40000"/>
                    <a:lumOff val="60000"/>
                  </a:schemeClr>
                </a:solidFill>
              </a:rPr>
              <a:t>Conclusion</a:t>
            </a:r>
            <a:endParaRPr lang="en-US" b="1">
              <a:solidFill>
                <a:schemeClr val="accent4">
                  <a:lumMod val="40000"/>
                  <a:lumOff val="60000"/>
                </a:schemeClr>
              </a:solidFill>
            </a:endParaRPr>
          </a:p>
        </p:txBody>
      </p:sp>
      <p:sp>
        <p:nvSpPr>
          <p:cNvPr id="10" name="Text Placeholder 9"/>
          <p:cNvSpPr>
            <a:spLocks noGrp="1"/>
          </p:cNvSpPr>
          <p:nvPr>
            <p:ph type="body" idx="1"/>
          </p:nvPr>
        </p:nvSpPr>
        <p:spPr>
          <a:xfrm>
            <a:off x="838200" y="1548130"/>
            <a:ext cx="10515600" cy="4629150"/>
          </a:xfrm>
        </p:spPr>
        <p:txBody>
          <a:bodyPr/>
          <a:p>
            <a:pPr marL="0" indent="0">
              <a:buNone/>
            </a:pPr>
            <a:r>
              <a:rPr lang="en-US">
                <a:solidFill>
                  <a:schemeClr val="bg1"/>
                </a:solidFill>
              </a:rPr>
              <a:t>This project aim to </a:t>
            </a:r>
            <a:r>
              <a:rPr lang="en-US">
                <a:solidFill>
                  <a:schemeClr val="bg1"/>
                </a:solidFill>
                <a:sym typeface="+mn-ea"/>
              </a:rPr>
              <a:t>classify songs into four main emotions using both lyrical and musical feature</a:t>
            </a:r>
            <a:r>
              <a:rPr lang="en-US">
                <a:solidFill>
                  <a:schemeClr val="bg1"/>
                </a:solidFill>
              </a:rPr>
              <a:t> based on emotional attributes, offering a new dimension in music recommendations. The results shows that </a:t>
            </a:r>
            <a:r>
              <a:rPr lang="en-US">
                <a:solidFill>
                  <a:schemeClr val="bg1"/>
                </a:solidFill>
                <a:sym typeface="+mn-ea"/>
              </a:rPr>
              <a:t>factors influencing emotion prediction include energy, instrumentalness and danceability.</a:t>
            </a:r>
            <a:endParaRPr lang="en-US">
              <a:solidFill>
                <a:schemeClr val="bg1"/>
              </a:solidFill>
              <a:sym typeface="+mn-ea"/>
            </a:endParaRPr>
          </a:p>
          <a:p>
            <a:pPr marL="0" indent="0">
              <a:buNone/>
            </a:pPr>
            <a:endParaRPr lang="en-US"/>
          </a:p>
          <a:p>
            <a:pPr marL="0" indent="0">
              <a:buNone/>
            </a:pPr>
            <a:r>
              <a:rPr lang="en-US">
                <a:solidFill>
                  <a:schemeClr val="bg1"/>
                </a:solidFill>
              </a:rPr>
              <a:t>Future work may explore incorporating user feedback to refine recommendations further, ensuring continued alignment with evolving emotional preferences.</a:t>
            </a:r>
            <a:endParaRPr 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60000"/>
                    <a:lumOff val="40000"/>
                  </a:schemeClr>
                </a:solidFill>
              </a:rPr>
              <a:t>Data Pipeline</a:t>
            </a:r>
            <a:endParaRPr lang="en-US" b="1">
              <a:solidFill>
                <a:schemeClr val="accent4">
                  <a:lumMod val="60000"/>
                  <a:lumOff val="40000"/>
                </a:schemeClr>
              </a:solidFill>
            </a:endParaRPr>
          </a:p>
        </p:txBody>
      </p:sp>
      <p:sp>
        <p:nvSpPr>
          <p:cNvPr id="3" name="Text Placeholder 2"/>
          <p:cNvSpPr>
            <a:spLocks noGrp="1"/>
          </p:cNvSpPr>
          <p:nvPr>
            <p:ph type="body" idx="1"/>
          </p:nvPr>
        </p:nvSpPr>
        <p:spPr>
          <a:xfrm>
            <a:off x="838200" y="1691005"/>
            <a:ext cx="10515600" cy="4351338"/>
          </a:xfrm>
        </p:spPr>
        <p:txBody>
          <a:bodyPr/>
          <a:p>
            <a:pPr marL="0" indent="0" algn="just">
              <a:buNone/>
            </a:pPr>
            <a:r>
              <a:rPr lang="en-US" sz="3600">
                <a:solidFill>
                  <a:schemeClr val="bg1"/>
                </a:solidFill>
              </a:rPr>
              <a:t>Data pipeline was built for easy automation and application of songs for recommendation without the need of conducting new analysis.</a:t>
            </a:r>
            <a:endParaRPr lang="en-US" sz="36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4" name="Text Box 3"/>
          <p:cNvSpPr txBox="1"/>
          <p:nvPr/>
        </p:nvSpPr>
        <p:spPr>
          <a:xfrm>
            <a:off x="4315460" y="2705735"/>
            <a:ext cx="4064000" cy="1014730"/>
          </a:xfrm>
          <a:prstGeom prst="rect">
            <a:avLst/>
          </a:prstGeom>
          <a:noFill/>
        </p:spPr>
        <p:txBody>
          <a:bodyPr wrap="square" rtlCol="0">
            <a:spAutoFit/>
          </a:bodyPr>
          <a:p>
            <a:r>
              <a:rPr lang="en-US" sz="6000">
                <a:solidFill>
                  <a:schemeClr val="bg1"/>
                </a:solidFill>
              </a:rPr>
              <a:t>Thank You</a:t>
            </a:r>
            <a:endParaRPr lang="en-US" sz="6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75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40000"/>
                    <a:lumOff val="60000"/>
                  </a:schemeClr>
                </a:solidFill>
              </a:rPr>
              <a:t>Introduction</a:t>
            </a:r>
            <a:endParaRPr lang="en-US" b="1">
              <a:solidFill>
                <a:schemeClr val="accent4">
                  <a:lumMod val="40000"/>
                  <a:lumOff val="60000"/>
                </a:schemeClr>
              </a:solidFill>
            </a:endParaRPr>
          </a:p>
        </p:txBody>
      </p:sp>
      <p:sp>
        <p:nvSpPr>
          <p:cNvPr id="3" name="Content Placeholder 2"/>
          <p:cNvSpPr>
            <a:spLocks noGrp="1"/>
          </p:cNvSpPr>
          <p:nvPr>
            <p:ph idx="1"/>
          </p:nvPr>
        </p:nvSpPr>
        <p:spPr/>
        <p:txBody>
          <a:bodyPr/>
          <a:p>
            <a:pPr marL="0" indent="0" algn="just">
              <a:buNone/>
            </a:pPr>
            <a:r>
              <a:rPr lang="en-US">
                <a:solidFill>
                  <a:schemeClr val="bg1"/>
                </a:solidFill>
              </a:rPr>
              <a:t>The main idea of Moodify project is to classify songs not only based on their lyrical and musical features, but also incorporating emotions, in order to provide users with more successful recommendation outputs. Moodify aims to categorize songs into four main emotions and utilize the similarities in musical features within these categories to offer users more effective recommendations, weighting them with emotions.</a:t>
            </a:r>
            <a:endParaRPr lang="en-US">
              <a:solidFill>
                <a:schemeClr val="bg1"/>
              </a:solidFill>
            </a:endParaRPr>
          </a:p>
          <a:p>
            <a:pPr marL="0" indent="0">
              <a:buNone/>
            </a:pPr>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4" name="Title 3"/>
          <p:cNvSpPr>
            <a:spLocks noGrp="1"/>
          </p:cNvSpPr>
          <p:nvPr>
            <p:ph type="title"/>
          </p:nvPr>
        </p:nvSpPr>
        <p:spPr>
          <a:xfrm>
            <a:off x="746125" y="365125"/>
            <a:ext cx="10607675" cy="1325880"/>
          </a:xfrm>
        </p:spPr>
        <p:txBody>
          <a:bodyPr/>
          <a:p>
            <a:r>
              <a:rPr lang="en-US" b="1">
                <a:solidFill>
                  <a:schemeClr val="accent4">
                    <a:lumMod val="40000"/>
                    <a:lumOff val="60000"/>
                  </a:schemeClr>
                </a:solidFill>
              </a:rPr>
              <a:t>Objectives of the Project</a:t>
            </a:r>
            <a:endParaRPr lang="en-US" b="1">
              <a:solidFill>
                <a:schemeClr val="accent4">
                  <a:lumMod val="40000"/>
                  <a:lumOff val="60000"/>
                </a:schemeClr>
              </a:solidFill>
            </a:endParaRPr>
          </a:p>
        </p:txBody>
      </p:sp>
      <p:sp>
        <p:nvSpPr>
          <p:cNvPr id="5" name="Content Placeholder 4"/>
          <p:cNvSpPr>
            <a:spLocks noGrp="1"/>
          </p:cNvSpPr>
          <p:nvPr>
            <p:ph sz="half" idx="1"/>
          </p:nvPr>
        </p:nvSpPr>
        <p:spPr>
          <a:xfrm>
            <a:off x="574675" y="1691005"/>
            <a:ext cx="5521325" cy="4486275"/>
          </a:xfrm>
        </p:spPr>
        <p:txBody>
          <a:bodyPr>
            <a:normAutofit lnSpcReduction="20000"/>
          </a:bodyPr>
          <a:p>
            <a:pPr algn="just"/>
            <a:r>
              <a:rPr lang="en-US">
                <a:solidFill>
                  <a:schemeClr val="bg1"/>
                </a:solidFill>
              </a:rPr>
              <a:t>To develop an accurate model that classify songs into four main emotions using both lyrical and musical features.</a:t>
            </a:r>
            <a:endParaRPr lang="en-US">
              <a:solidFill>
                <a:schemeClr val="bg1"/>
              </a:solidFill>
            </a:endParaRPr>
          </a:p>
          <a:p>
            <a:pPr algn="just"/>
            <a:r>
              <a:rPr lang="en-US">
                <a:solidFill>
                  <a:schemeClr val="bg1"/>
                </a:solidFill>
              </a:rPr>
              <a:t>Improve the accuracy of music recommendations by understanding the emotional impact of songs..</a:t>
            </a:r>
            <a:endParaRPr lang="en-US">
              <a:solidFill>
                <a:schemeClr val="bg1"/>
              </a:solidFill>
            </a:endParaRPr>
          </a:p>
          <a:p>
            <a:pPr algn="just"/>
            <a:r>
              <a:rPr lang="en-US">
                <a:solidFill>
                  <a:schemeClr val="bg1"/>
                </a:solidFill>
              </a:rPr>
              <a:t>Enhance user satisfaction by providing music recommendations that align with users' emotional states.</a:t>
            </a:r>
            <a:endParaRPr lang="en-US">
              <a:solidFill>
                <a:schemeClr val="bg1"/>
              </a:solidFill>
            </a:endParaRPr>
          </a:p>
        </p:txBody>
      </p:sp>
      <p:sp>
        <p:nvSpPr>
          <p:cNvPr id="6" name="Content Placeholder 5"/>
          <p:cNvSpPr>
            <a:spLocks noGrp="1"/>
          </p:cNvSpPr>
          <p:nvPr>
            <p:ph sz="half" idx="2"/>
          </p:nvPr>
        </p:nvSpPr>
        <p:spPr/>
        <p:txBody>
          <a:bodyPr/>
          <a:p>
            <a:endParaRPr lang="en-US"/>
          </a:p>
        </p:txBody>
      </p:sp>
      <p:pic>
        <p:nvPicPr>
          <p:cNvPr id="2" name="Picture 1"/>
          <p:cNvPicPr/>
          <p:nvPr/>
        </p:nvPicPr>
        <p:blipFill>
          <a:blip r:embed="rId1"/>
        </p:blipFill>
        <p:spPr>
          <a:xfrm>
            <a:off x="6172200" y="1691005"/>
            <a:ext cx="5604510" cy="4175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1">
              <a:lumMod val="50000"/>
              <a:lumOff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40000"/>
                    <a:lumOff val="60000"/>
                  </a:schemeClr>
                </a:solidFill>
              </a:rPr>
              <a:t>Dataset Description</a:t>
            </a:r>
            <a:endParaRPr lang="en-US" b="1">
              <a:solidFill>
                <a:schemeClr val="accent4">
                  <a:lumMod val="40000"/>
                  <a:lumOff val="60000"/>
                </a:schemeClr>
              </a:solidFill>
            </a:endParaRPr>
          </a:p>
        </p:txBody>
      </p:sp>
      <p:sp>
        <p:nvSpPr>
          <p:cNvPr id="5" name="Text Placeholder 4"/>
          <p:cNvSpPr>
            <a:spLocks noGrp="1"/>
          </p:cNvSpPr>
          <p:nvPr>
            <p:ph type="body" idx="1"/>
          </p:nvPr>
        </p:nvSpPr>
        <p:spPr>
          <a:xfrm>
            <a:off x="839788" y="1199833"/>
            <a:ext cx="5157787" cy="823912"/>
          </a:xfrm>
        </p:spPr>
        <p:txBody>
          <a:bodyPr/>
          <a:p>
            <a:r>
              <a:rPr lang="en-US">
                <a:solidFill>
                  <a:schemeClr val="accent4">
                    <a:lumMod val="40000"/>
                    <a:lumOff val="60000"/>
                  </a:schemeClr>
                </a:solidFill>
                <a:sym typeface="+mn-ea"/>
              </a:rPr>
              <a:t>Dataset Overview</a:t>
            </a:r>
            <a:endParaRPr lang="en-US">
              <a:solidFill>
                <a:schemeClr val="accent4">
                  <a:lumMod val="40000"/>
                  <a:lumOff val="60000"/>
                </a:schemeClr>
              </a:solidFill>
              <a:sym typeface="+mn-ea"/>
            </a:endParaRPr>
          </a:p>
        </p:txBody>
      </p:sp>
      <p:sp>
        <p:nvSpPr>
          <p:cNvPr id="3" name="Content Placeholder 2"/>
          <p:cNvSpPr>
            <a:spLocks noGrp="1"/>
          </p:cNvSpPr>
          <p:nvPr>
            <p:ph sz="half" idx="2"/>
          </p:nvPr>
        </p:nvSpPr>
        <p:spPr>
          <a:xfrm>
            <a:off x="840105" y="2134870"/>
            <a:ext cx="5157470" cy="4054475"/>
          </a:xfrm>
        </p:spPr>
        <p:txBody>
          <a:bodyPr>
            <a:normAutofit fontScale="90000" lnSpcReduction="10000"/>
          </a:bodyPr>
          <a:p>
            <a:pPr marL="0" indent="0" algn="just">
              <a:buNone/>
            </a:pPr>
            <a:r>
              <a:rPr lang="en-US" sz="2700"/>
              <a:t> </a:t>
            </a:r>
            <a:r>
              <a:rPr lang="en-US" sz="2700">
                <a:solidFill>
                  <a:schemeClr val="bg1"/>
                </a:solidFill>
              </a:rPr>
              <a:t>The Moodify dataset consists of nearly 278,000 songs from Spotify, each annotated with emotional labels. This extensive dataset includes features like danceability, energy, loudness, and valence, which are crucial for understanding the emotional context of each song.</a:t>
            </a:r>
            <a:endParaRPr lang="en-US" sz="2700"/>
          </a:p>
          <a:p>
            <a:pPr marL="0" indent="0">
              <a:buNone/>
            </a:pPr>
            <a:r>
              <a:rPr lang="en-US" b="1">
                <a:solidFill>
                  <a:schemeClr val="accent4">
                    <a:lumMod val="40000"/>
                    <a:lumOff val="60000"/>
                  </a:schemeClr>
                </a:solidFill>
              </a:rPr>
              <a:t>Source: </a:t>
            </a:r>
            <a:endParaRPr lang="en-US" b="1">
              <a:solidFill>
                <a:schemeClr val="accent4">
                  <a:lumMod val="40000"/>
                  <a:lumOff val="60000"/>
                </a:schemeClr>
              </a:solidFill>
            </a:endParaRPr>
          </a:p>
          <a:p>
            <a:pPr marL="0" indent="0">
              <a:buNone/>
            </a:pPr>
            <a:r>
              <a:rPr lang="en-US">
                <a:solidFill>
                  <a:schemeClr val="bg1"/>
                </a:solidFill>
              </a:rPr>
              <a:t>This dataset was gotteb from kaggle : https://www.kaggle.com/datasets/abdullahorzan/moodify-dataset</a:t>
            </a:r>
            <a:endParaRPr lang="en-US" b="1">
              <a:solidFill>
                <a:schemeClr val="bg1"/>
              </a:solidFill>
            </a:endParaRPr>
          </a:p>
          <a:p>
            <a:pPr marL="0" indent="0">
              <a:buNone/>
            </a:pPr>
            <a:endParaRPr lang="en-US" b="1">
              <a:solidFill>
                <a:schemeClr val="bg1"/>
              </a:solidFill>
            </a:endParaRPr>
          </a:p>
        </p:txBody>
      </p:sp>
      <p:sp>
        <p:nvSpPr>
          <p:cNvPr id="6" name="Text Placeholder 5"/>
          <p:cNvSpPr>
            <a:spLocks noGrp="1"/>
          </p:cNvSpPr>
          <p:nvPr>
            <p:ph type="body" sz="quarter" idx="3"/>
          </p:nvPr>
        </p:nvSpPr>
        <p:spPr>
          <a:xfrm>
            <a:off x="6172200" y="1199833"/>
            <a:ext cx="5183188" cy="823912"/>
          </a:xfrm>
        </p:spPr>
        <p:txBody>
          <a:bodyPr>
            <a:normAutofit/>
          </a:bodyPr>
          <a:p>
            <a:r>
              <a:rPr lang="en-US">
                <a:solidFill>
                  <a:schemeClr val="accent4">
                    <a:lumMod val="40000"/>
                    <a:lumOff val="60000"/>
                  </a:schemeClr>
                </a:solidFill>
              </a:rPr>
              <a:t>Target Variable </a:t>
            </a:r>
            <a:endParaRPr lang="en-US">
              <a:solidFill>
                <a:schemeClr val="accent4">
                  <a:lumMod val="40000"/>
                  <a:lumOff val="60000"/>
                </a:schemeClr>
              </a:solidFill>
            </a:endParaRPr>
          </a:p>
        </p:txBody>
      </p:sp>
      <p:sp>
        <p:nvSpPr>
          <p:cNvPr id="7" name="Content Placeholder 6"/>
          <p:cNvSpPr>
            <a:spLocks noGrp="1"/>
          </p:cNvSpPr>
          <p:nvPr>
            <p:ph sz="quarter" idx="4"/>
          </p:nvPr>
        </p:nvSpPr>
        <p:spPr>
          <a:xfrm>
            <a:off x="6172200" y="2023745"/>
            <a:ext cx="5183188" cy="3684588"/>
          </a:xfrm>
        </p:spPr>
        <p:txBody>
          <a:bodyPr/>
          <a:p>
            <a:pPr marL="0" indent="0">
              <a:buNone/>
            </a:pPr>
            <a:r>
              <a:rPr lang="en-US">
                <a:solidFill>
                  <a:schemeClr val="bg1"/>
                </a:solidFill>
                <a:sym typeface="+mn-ea"/>
              </a:rPr>
              <a:t>Labels: {'sad': 0, 'happy': 1, 'energetic': 2, 'calm': 3}</a:t>
            </a:r>
            <a:endParaRPr lang="en-US">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a:xfrm>
            <a:off x="840105" y="355600"/>
            <a:ext cx="10671810" cy="1325880"/>
          </a:xfrm>
        </p:spPr>
        <p:txBody>
          <a:bodyPr/>
          <a:p>
            <a:r>
              <a:rPr lang="en-US" b="1">
                <a:solidFill>
                  <a:schemeClr val="accent4">
                    <a:lumMod val="40000"/>
                    <a:lumOff val="60000"/>
                  </a:schemeClr>
                </a:solidFill>
              </a:rPr>
              <a:t>Exploratory Data Analysis (EDA)</a:t>
            </a:r>
            <a:endParaRPr lang="en-US" b="1">
              <a:solidFill>
                <a:schemeClr val="accent4">
                  <a:lumMod val="40000"/>
                  <a:lumOff val="60000"/>
                </a:schemeClr>
              </a:solidFill>
            </a:endParaRPr>
          </a:p>
        </p:txBody>
      </p:sp>
      <p:sp>
        <p:nvSpPr>
          <p:cNvPr id="3" name="Text Placeholder 2"/>
          <p:cNvSpPr>
            <a:spLocks noGrp="1"/>
          </p:cNvSpPr>
          <p:nvPr>
            <p:ph type="body" idx="1"/>
          </p:nvPr>
        </p:nvSpPr>
        <p:spPr/>
        <p:txBody>
          <a:bodyPr/>
          <a:p>
            <a:r>
              <a:rPr lang="en-US" sz="2800">
                <a:solidFill>
                  <a:schemeClr val="accent4">
                    <a:lumMod val="40000"/>
                    <a:lumOff val="60000"/>
                  </a:schemeClr>
                </a:solidFill>
              </a:rPr>
              <a:t>Data Cleaning</a:t>
            </a:r>
            <a:endParaRPr lang="en-US" sz="2800">
              <a:solidFill>
                <a:schemeClr val="accent4">
                  <a:lumMod val="40000"/>
                  <a:lumOff val="60000"/>
                </a:schemeClr>
              </a:solidFill>
            </a:endParaRPr>
          </a:p>
        </p:txBody>
      </p:sp>
      <p:sp>
        <p:nvSpPr>
          <p:cNvPr id="4" name="Content Placeholder 3"/>
          <p:cNvSpPr>
            <a:spLocks noGrp="1"/>
          </p:cNvSpPr>
          <p:nvPr>
            <p:ph sz="half" idx="2"/>
          </p:nvPr>
        </p:nvSpPr>
        <p:spPr/>
        <p:txBody>
          <a:bodyPr>
            <a:normAutofit/>
          </a:bodyPr>
          <a:p>
            <a:pPr marL="0" lvl="0" indent="0" algn="just">
              <a:buNone/>
            </a:pPr>
            <a:r>
              <a:rPr lang="en-US" sz="2400">
                <a:solidFill>
                  <a:schemeClr val="bg1"/>
                </a:solidFill>
              </a:rPr>
              <a:t>During our data cleaning I dropped some unwanted columns( 'Unnamed: 0.1', 'Unnamed: 0', 'uri' ),  we checked for null values and remove duplicates data from the dataset. Duplicated values were removed through duplicated method.There is no missing values in the dataset.</a:t>
            </a:r>
            <a:endParaRPr lang="en-US" sz="2400">
              <a:solidFill>
                <a:schemeClr val="bg1"/>
              </a:solidFill>
            </a:endParaRPr>
          </a:p>
        </p:txBody>
      </p:sp>
      <p:sp>
        <p:nvSpPr>
          <p:cNvPr id="5" name="Text Placeholder 4"/>
          <p:cNvSpPr>
            <a:spLocks noGrp="1"/>
          </p:cNvSpPr>
          <p:nvPr>
            <p:ph type="body" sz="quarter" idx="3"/>
          </p:nvPr>
        </p:nvSpPr>
        <p:spPr/>
        <p:txBody>
          <a:bodyPr/>
          <a:p>
            <a:r>
              <a:rPr lang="en-US" sz="2800"/>
              <a:t> </a:t>
            </a:r>
            <a:r>
              <a:rPr lang="en-US" sz="2800">
                <a:solidFill>
                  <a:schemeClr val="accent4">
                    <a:lumMod val="40000"/>
                    <a:lumOff val="60000"/>
                  </a:schemeClr>
                </a:solidFill>
              </a:rPr>
              <a:t>Data Visualization</a:t>
            </a:r>
            <a:endParaRPr lang="en-US" sz="2800">
              <a:solidFill>
                <a:schemeClr val="accent4">
                  <a:lumMod val="40000"/>
                  <a:lumOff val="60000"/>
                </a:schemeClr>
              </a:solidFill>
            </a:endParaRPr>
          </a:p>
        </p:txBody>
      </p:sp>
      <p:sp>
        <p:nvSpPr>
          <p:cNvPr id="6" name="Content Placeholder 5"/>
          <p:cNvSpPr>
            <a:spLocks noGrp="1"/>
          </p:cNvSpPr>
          <p:nvPr>
            <p:ph sz="quarter" idx="4"/>
          </p:nvPr>
        </p:nvSpPr>
        <p:spPr/>
        <p:txBody>
          <a:bodyPr>
            <a:normAutofit/>
          </a:bodyPr>
          <a:p>
            <a:pPr marL="0" indent="0" algn="just">
              <a:buNone/>
            </a:pPr>
            <a:r>
              <a:rPr lang="en-US" sz="2400">
                <a:solidFill>
                  <a:schemeClr val="bg1"/>
                </a:solidFill>
              </a:rPr>
              <a:t>Through exploratory data analysis, we gained insights into the dataset's structure and identified key features impacting emotional classification. Visualizations revealed correlations between energy, danceability, and specific emotional labels, providing a foundation for our predictive modeling.</a:t>
            </a:r>
            <a:endParaRPr lang="en-US" sz="2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7" name="Title 6"/>
          <p:cNvSpPr>
            <a:spLocks noGrp="1"/>
          </p:cNvSpPr>
          <p:nvPr>
            <p:ph type="title"/>
          </p:nvPr>
        </p:nvSpPr>
        <p:spPr>
          <a:xfrm>
            <a:off x="575628" y="234950"/>
            <a:ext cx="10515600" cy="1325563"/>
          </a:xfrm>
          <a:noFill/>
        </p:spPr>
        <p:txBody>
          <a:bodyPr/>
          <a:p>
            <a:r>
              <a:rPr lang="en-US" b="1">
                <a:solidFill>
                  <a:schemeClr val="accent4">
                    <a:lumMod val="40000"/>
                    <a:lumOff val="60000"/>
                  </a:schemeClr>
                </a:solidFill>
              </a:rPr>
              <a:t>Data Visualization</a:t>
            </a:r>
            <a:endParaRPr lang="en-US" b="1">
              <a:solidFill>
                <a:schemeClr val="accent4">
                  <a:lumMod val="40000"/>
                  <a:lumOff val="60000"/>
                </a:schemeClr>
              </a:solidFill>
            </a:endParaRPr>
          </a:p>
        </p:txBody>
      </p:sp>
      <p:sp>
        <p:nvSpPr>
          <p:cNvPr id="8" name="Text Placeholder 7"/>
          <p:cNvSpPr>
            <a:spLocks noGrp="1"/>
          </p:cNvSpPr>
          <p:nvPr>
            <p:ph type="body" idx="1"/>
          </p:nvPr>
        </p:nvSpPr>
        <p:spPr>
          <a:xfrm>
            <a:off x="575628" y="1681163"/>
            <a:ext cx="5157787" cy="823912"/>
          </a:xfrm>
        </p:spPr>
        <p:txBody>
          <a:bodyPr/>
          <a:p>
            <a:r>
              <a:rPr lang="en-US">
                <a:solidFill>
                  <a:schemeClr val="bg1"/>
                </a:solidFill>
              </a:rPr>
              <a:t>Distribution of song across emotional label</a:t>
            </a:r>
            <a:endParaRPr lang="en-US">
              <a:solidFill>
                <a:schemeClr val="bg1"/>
              </a:solidFill>
            </a:endParaRPr>
          </a:p>
        </p:txBody>
      </p:sp>
      <p:pic>
        <p:nvPicPr>
          <p:cNvPr id="12" name="Content Placeholder 11" descr="song_targetPlot"/>
          <p:cNvPicPr>
            <a:picLocks noChangeAspect="1"/>
          </p:cNvPicPr>
          <p:nvPr>
            <p:ph sz="half" idx="2"/>
          </p:nvPr>
        </p:nvPicPr>
        <p:blipFill>
          <a:blip r:embed="rId1"/>
          <a:stretch>
            <a:fillRect/>
          </a:stretch>
        </p:blipFill>
        <p:spPr>
          <a:xfrm>
            <a:off x="575945" y="2625725"/>
            <a:ext cx="5022215" cy="3804920"/>
          </a:xfrm>
          <a:prstGeom prst="rect">
            <a:avLst/>
          </a:prstGeom>
        </p:spPr>
      </p:pic>
      <p:sp>
        <p:nvSpPr>
          <p:cNvPr id="10" name="Text Placeholder 9"/>
          <p:cNvSpPr>
            <a:spLocks noGrp="1"/>
          </p:cNvSpPr>
          <p:nvPr>
            <p:ph type="body" sz="quarter" idx="3"/>
          </p:nvPr>
        </p:nvSpPr>
        <p:spPr/>
        <p:txBody>
          <a:bodyPr/>
          <a:p>
            <a:r>
              <a:rPr lang="en-US">
                <a:solidFill>
                  <a:schemeClr val="bg1"/>
                </a:solidFill>
              </a:rPr>
              <a:t>Emotional label Distribution with High Energy</a:t>
            </a:r>
            <a:endParaRPr lang="en-US">
              <a:solidFill>
                <a:schemeClr val="bg1"/>
              </a:solidFill>
            </a:endParaRPr>
          </a:p>
        </p:txBody>
      </p:sp>
      <p:pic>
        <p:nvPicPr>
          <p:cNvPr id="13" name="Content Placeholder 12" descr="HighEandmood"/>
          <p:cNvPicPr>
            <a:picLocks noChangeAspect="1"/>
          </p:cNvPicPr>
          <p:nvPr>
            <p:ph sz="quarter" idx="4"/>
          </p:nvPr>
        </p:nvPicPr>
        <p:blipFill>
          <a:blip r:embed="rId2"/>
          <a:stretch>
            <a:fillRect/>
          </a:stretch>
        </p:blipFill>
        <p:spPr>
          <a:xfrm>
            <a:off x="6172200" y="2555240"/>
            <a:ext cx="5271135" cy="3875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a:xfrm>
            <a:off x="840105" y="355600"/>
            <a:ext cx="10779125" cy="1325880"/>
          </a:xfrm>
        </p:spPr>
        <p:txBody>
          <a:bodyPr/>
          <a:p>
            <a:r>
              <a:rPr lang="en-US" b="1">
                <a:solidFill>
                  <a:schemeClr val="accent4">
                    <a:lumMod val="40000"/>
                    <a:lumOff val="60000"/>
                  </a:schemeClr>
                </a:solidFill>
              </a:rPr>
              <a:t>Data Visualization Using Scatterplot</a:t>
            </a:r>
            <a:endParaRPr lang="en-US" b="1">
              <a:solidFill>
                <a:schemeClr val="accent4">
                  <a:lumMod val="40000"/>
                  <a:lumOff val="60000"/>
                </a:schemeClr>
              </a:solidFill>
            </a:endParaRPr>
          </a:p>
        </p:txBody>
      </p:sp>
      <p:sp>
        <p:nvSpPr>
          <p:cNvPr id="3" name="Text Placeholder 2"/>
          <p:cNvSpPr>
            <a:spLocks noGrp="1"/>
          </p:cNvSpPr>
          <p:nvPr>
            <p:ph type="body" idx="1"/>
          </p:nvPr>
        </p:nvSpPr>
        <p:spPr>
          <a:xfrm>
            <a:off x="839788" y="1547813"/>
            <a:ext cx="5157787" cy="823912"/>
          </a:xfrm>
        </p:spPr>
        <p:txBody>
          <a:bodyPr/>
          <a:p>
            <a:r>
              <a:rPr lang="en-US">
                <a:solidFill>
                  <a:schemeClr val="bg1"/>
                </a:solidFill>
              </a:rPr>
              <a:t>Emotional label with Energy and Danceability</a:t>
            </a:r>
            <a:endParaRPr lang="en-US">
              <a:solidFill>
                <a:schemeClr val="bg1"/>
              </a:solidFill>
            </a:endParaRPr>
          </a:p>
        </p:txBody>
      </p:sp>
      <p:pic>
        <p:nvPicPr>
          <p:cNvPr id="7" name="Content Placeholder 6" descr="scataplot.DE"/>
          <p:cNvPicPr>
            <a:picLocks noChangeAspect="1"/>
          </p:cNvPicPr>
          <p:nvPr>
            <p:ph sz="half" idx="2"/>
          </p:nvPr>
        </p:nvPicPr>
        <p:blipFill>
          <a:blip r:embed="rId1"/>
          <a:stretch>
            <a:fillRect/>
          </a:stretch>
        </p:blipFill>
        <p:spPr>
          <a:xfrm>
            <a:off x="839470" y="2371725"/>
            <a:ext cx="5158105" cy="3818255"/>
          </a:xfrm>
          <a:prstGeom prst="rect">
            <a:avLst/>
          </a:prstGeom>
        </p:spPr>
      </p:pic>
      <p:sp>
        <p:nvSpPr>
          <p:cNvPr id="5" name="Text Placeholder 4"/>
          <p:cNvSpPr>
            <a:spLocks noGrp="1"/>
          </p:cNvSpPr>
          <p:nvPr>
            <p:ph type="body" sz="quarter" idx="3"/>
          </p:nvPr>
        </p:nvSpPr>
        <p:spPr>
          <a:xfrm>
            <a:off x="6339840" y="1547813"/>
            <a:ext cx="5183188" cy="823912"/>
          </a:xfrm>
        </p:spPr>
        <p:txBody>
          <a:bodyPr/>
          <a:p>
            <a:r>
              <a:rPr lang="en-US">
                <a:solidFill>
                  <a:schemeClr val="bg1"/>
                </a:solidFill>
              </a:rPr>
              <a:t>Emotional label with Tempo and Duration</a:t>
            </a:r>
            <a:endParaRPr lang="en-US">
              <a:solidFill>
                <a:schemeClr val="bg1"/>
              </a:solidFill>
            </a:endParaRPr>
          </a:p>
        </p:txBody>
      </p:sp>
      <p:pic>
        <p:nvPicPr>
          <p:cNvPr id="8" name="Content Placeholder 7" descr="scataplot.TA"/>
          <p:cNvPicPr>
            <a:picLocks noChangeAspect="1"/>
          </p:cNvPicPr>
          <p:nvPr>
            <p:ph sz="quarter" idx="4"/>
          </p:nvPr>
        </p:nvPicPr>
        <p:blipFill>
          <a:blip r:embed="rId2"/>
          <a:stretch>
            <a:fillRect/>
          </a:stretch>
        </p:blipFill>
        <p:spPr>
          <a:xfrm>
            <a:off x="6339840" y="2505075"/>
            <a:ext cx="4847590" cy="3684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a:xfrm>
            <a:off x="596265" y="0"/>
            <a:ext cx="10515600" cy="1325563"/>
          </a:xfrm>
        </p:spPr>
        <p:txBody>
          <a:bodyPr/>
          <a:p>
            <a:r>
              <a:rPr lang="en-US" sz="3600" b="1">
                <a:solidFill>
                  <a:schemeClr val="accent4">
                    <a:lumMod val="40000"/>
                    <a:lumOff val="60000"/>
                  </a:schemeClr>
                </a:solidFill>
              </a:rPr>
              <a:t>Data Visualization (Correlation between the features)</a:t>
            </a:r>
            <a:endParaRPr lang="en-US" sz="3600" b="1">
              <a:solidFill>
                <a:schemeClr val="accent4">
                  <a:lumMod val="40000"/>
                  <a:lumOff val="60000"/>
                </a:schemeClr>
              </a:solidFill>
            </a:endParaRPr>
          </a:p>
        </p:txBody>
      </p:sp>
      <p:pic>
        <p:nvPicPr>
          <p:cNvPr id="8" name="Content Placeholder 7" descr="heatmapCorr"/>
          <p:cNvPicPr>
            <a:picLocks noChangeAspect="1"/>
          </p:cNvPicPr>
          <p:nvPr>
            <p:ph idx="1"/>
          </p:nvPr>
        </p:nvPicPr>
        <p:blipFill>
          <a:blip r:embed="rId1"/>
          <a:stretch>
            <a:fillRect/>
          </a:stretch>
        </p:blipFill>
        <p:spPr>
          <a:xfrm>
            <a:off x="596265" y="1219200"/>
            <a:ext cx="10927715" cy="5108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50000"/>
            </a:schemeClr>
          </a:fgClr>
          <a:bgClr>
            <a:schemeClr val="accent6">
              <a:lumMod val="50000"/>
            </a:schemeClr>
          </a:bgClr>
        </a:pattFill>
        <a:effectLst/>
      </p:bgPr>
    </p:bg>
    <p:spTree>
      <p:nvGrpSpPr>
        <p:cNvPr id="1" name=""/>
        <p:cNvGrpSpPr/>
        <p:nvPr/>
      </p:nvGrpSpPr>
      <p:grpSpPr/>
      <p:sp>
        <p:nvSpPr>
          <p:cNvPr id="2" name="Title 1"/>
          <p:cNvSpPr>
            <a:spLocks noGrp="1"/>
          </p:cNvSpPr>
          <p:nvPr>
            <p:ph type="title"/>
          </p:nvPr>
        </p:nvSpPr>
        <p:spPr/>
        <p:txBody>
          <a:bodyPr/>
          <a:p>
            <a:r>
              <a:rPr lang="en-US" b="1">
                <a:solidFill>
                  <a:schemeClr val="accent4">
                    <a:lumMod val="40000"/>
                    <a:lumOff val="60000"/>
                  </a:schemeClr>
                </a:solidFill>
              </a:rPr>
              <a:t>Insight from the Analysis</a:t>
            </a:r>
            <a:endParaRPr lang="en-US" b="1">
              <a:solidFill>
                <a:schemeClr val="accent4">
                  <a:lumMod val="40000"/>
                  <a:lumOff val="60000"/>
                </a:schemeClr>
              </a:solidFill>
            </a:endParaRPr>
          </a:p>
        </p:txBody>
      </p:sp>
      <p:sp>
        <p:nvSpPr>
          <p:cNvPr id="3" name="Content Placeholder 2"/>
          <p:cNvSpPr>
            <a:spLocks noGrp="1"/>
          </p:cNvSpPr>
          <p:nvPr>
            <p:ph idx="1"/>
          </p:nvPr>
        </p:nvSpPr>
        <p:spPr/>
        <p:txBody>
          <a:bodyPr>
            <a:normAutofit fontScale="90000"/>
          </a:bodyPr>
          <a:p>
            <a:r>
              <a:rPr lang="en-US">
                <a:solidFill>
                  <a:schemeClr val="bg1"/>
                </a:solidFill>
              </a:rPr>
              <a:t>The largest percentage of the data contain happy label. </a:t>
            </a:r>
            <a:endParaRPr lang="en-US">
              <a:solidFill>
                <a:schemeClr val="bg1"/>
              </a:solidFill>
            </a:endParaRPr>
          </a:p>
          <a:p>
            <a:r>
              <a:rPr lang="en-US">
                <a:solidFill>
                  <a:schemeClr val="bg1"/>
                </a:solidFill>
              </a:rPr>
              <a:t>Energetic songs have moderate dancebility, high energy, low duration and high tempo </a:t>
            </a:r>
            <a:endParaRPr lang="en-US">
              <a:solidFill>
                <a:schemeClr val="bg1"/>
              </a:solidFill>
            </a:endParaRPr>
          </a:p>
          <a:p>
            <a:r>
              <a:rPr lang="en-US">
                <a:solidFill>
                  <a:schemeClr val="bg1"/>
                </a:solidFill>
              </a:rPr>
              <a:t>Sad songs have low dancebility, low energy, moderate tempo and low duration</a:t>
            </a:r>
            <a:endParaRPr lang="en-US">
              <a:solidFill>
                <a:schemeClr val="bg1"/>
              </a:solidFill>
            </a:endParaRPr>
          </a:p>
          <a:p>
            <a:r>
              <a:rPr lang="en-US">
                <a:solidFill>
                  <a:schemeClr val="bg1"/>
                </a:solidFill>
              </a:rPr>
              <a:t>Happy songs have high energy, high dancebility, low duration and moderate tempo</a:t>
            </a:r>
            <a:endParaRPr lang="en-US">
              <a:solidFill>
                <a:schemeClr val="bg1"/>
              </a:solidFill>
            </a:endParaRPr>
          </a:p>
          <a:p>
            <a:r>
              <a:rPr lang="en-US">
                <a:solidFill>
                  <a:schemeClr val="bg1"/>
                </a:solidFill>
              </a:rPr>
              <a:t>Most of the Calm songs have high energy, high danceability, high duration and moderate tempo</a:t>
            </a:r>
            <a:endParaRPr lang="en-US">
              <a:solidFill>
                <a:schemeClr val="bg1"/>
              </a:solidFill>
            </a:endParaRPr>
          </a:p>
          <a:p>
            <a:r>
              <a:rPr lang="en-US">
                <a:solidFill>
                  <a:schemeClr val="bg1"/>
                </a:solidFill>
              </a:rPr>
              <a:t>There is a high correlation between loudness and energy</a:t>
            </a:r>
            <a:endParaRPr lang="en-US">
              <a:solidFill>
                <a:schemeClr val="bg1"/>
              </a:solidFill>
            </a:endParaRPr>
          </a:p>
          <a:p>
            <a:r>
              <a:rPr lang="en-US">
                <a:solidFill>
                  <a:schemeClr val="bg1"/>
                </a:solidFill>
              </a:rPr>
              <a:t>Duration has little or no correlation with other features</a:t>
            </a:r>
            <a:endParaRPr lang="en-US">
              <a:solidFill>
                <a:schemeClr val="bg1"/>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5579</Words>
  <Application>WPS Presentation</Application>
  <PresentationFormat>Widescreen</PresentationFormat>
  <Paragraphs>123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Moodify: Emotion-Based Music Classification and Recommendation System</vt:lpstr>
      <vt:lpstr>Introduction</vt:lpstr>
      <vt:lpstr>Objectives of the Project</vt:lpstr>
      <vt:lpstr>Dataset Description</vt:lpstr>
      <vt:lpstr>Exploratory Data Analysis (EDA)</vt:lpstr>
      <vt:lpstr>Data Visualization</vt:lpstr>
      <vt:lpstr>Data Visualization Using Scatterplot</vt:lpstr>
      <vt:lpstr>Data Visualization (Correlation between the features)</vt:lpstr>
      <vt:lpstr>Insight from the Analysis</vt:lpstr>
      <vt:lpstr>Feature Engineering</vt:lpstr>
      <vt:lpstr>Model Selection and Methodology</vt:lpstr>
      <vt:lpstr>Results</vt:lpstr>
      <vt:lpstr>Result Diagram</vt:lpstr>
      <vt:lpstr>Key Findings and Insights</vt:lpstr>
      <vt:lpstr>Recommendations and Applications</vt:lpstr>
      <vt:lpstr>Conclusion</vt:lpstr>
      <vt:lpstr>Data Pipeline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Moodify: Emotion-Based Music Classification and Recommendation System</dc:title>
  <dc:creator>DAPLINK</dc:creator>
  <cp:lastModifiedBy>DAPLINK</cp:lastModifiedBy>
  <cp:revision>8</cp:revision>
  <dcterms:created xsi:type="dcterms:W3CDTF">2024-08-01T17:34:00Z</dcterms:created>
  <dcterms:modified xsi:type="dcterms:W3CDTF">2024-09-10T18:53:39Z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F9B9CFAE4E2C47528820CE983D1702F0_13</vt:lpwstr>
  </property>
  <property fmtid="{D5CDD505-2E9C-101B-9397-08002B2CF9AE}" pid="3" name="KSOProductBuildVer">
    <vt:lpwstr>1033-12.2.0.17153</vt:lpwstr>
  </property>
</Properties>
</file>