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6" r:id="rId7"/>
    <p:sldId id="264" r:id="rId8"/>
    <p:sldId id="260" r:id="rId9"/>
    <p:sldId id="262" r:id="rId10"/>
    <p:sldId id="263" r:id="rId11"/>
    <p:sldId id="261" r:id="rId12"/>
    <p:sldId id="258" r:id="rId13"/>
    <p:sldId id="259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34AA3-E7AD-4450-BF4D-CCD499C41F0F}" v="343" dt="2022-04-04T22:27:01.586"/>
    <p1510:client id="{3B05BE21-1BF7-3B9E-A1B5-DB5BD0533DD2}" v="18" dt="2022-04-04T22:41:58.587"/>
    <p1510:client id="{7F582CE6-1392-7E47-F112-8F73DF6988C5}" v="8" dt="2022-04-05T21:11:56.247"/>
    <p1510:client id="{C944D4F6-1682-4360-B933-95A56B8A2797}" v="1" dt="2022-04-04T22:14:49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90" d="100"/>
          <a:sy n="90" d="100"/>
        </p:scale>
        <p:origin x="40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2BC0-E7B1-432B-B32E-8A65316D3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796A4-84BB-4D76-A75E-D77FD7E9B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22EE-E2DD-49FA-A7D8-8E49F75D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BCF89-3C83-4BD9-B335-FAC902B1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10B0A-30B6-4F80-B47D-04EE9049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9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B745-CB1C-4BC0-85C3-CD8937C5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90DF5-216B-46D6-AD1F-1CF0B1F65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E0A2-FB92-4765-B17B-5A1D960D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7511A-7A77-4B6D-BAA0-F0463B82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D82A2-AF69-485D-859C-142D712B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5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53EB9-2F58-4540-AB47-196090349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9A49B-7C17-46D8-82F4-D05A93E99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BC0F-AE08-41C0-94A7-620608CC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54A26-59FE-414F-9E67-BAA30232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6F7BD-C7C9-49BC-9C7E-679CBCD9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6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33CD-64D9-4CDB-8C52-C7DD4A04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6AB-8970-4B1D-BF3E-F8BA2BF32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542FF-6652-4A1A-86DB-34A6D18B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A9FAD-40DA-4DB8-B6DB-9658792E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2FE84-BF65-4F72-80B9-3A98D56C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6B33-8C4E-4985-AFFD-CA9FD5B7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82A64-516B-4F33-8314-F269388E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9C4B-8A2B-487A-B23E-0B6752EF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7733A-F5E7-4C97-A1A7-00175538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7AC5E-75D0-489C-ABB8-14F4FCB6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3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5228-5CA3-48A5-B3A5-48416FC8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09E9-B9FF-49D9-886A-CAF91072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AAC42-5551-4E2C-8FD8-9D3C23F1E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6CE0-90AE-412F-A6D3-9D05B9E5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7C26B-B54F-4C14-A316-4AE7946D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2D8C1-0569-44F9-A95C-1309B01A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8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AB35-2A74-4269-B302-90FBDAE7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D5FF-1D21-41D3-BD23-E1E6D5469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1469A-E75A-441F-9A85-E339CC5CE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391AF-49D9-4354-9E7E-4D4968438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20E11-4E42-460F-98CC-F49FE8A5D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8C3E4-421B-4E5C-9D35-6AEBD237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67116-C274-4A84-9BFC-CF30DC37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C71F9-6136-49B7-B62D-60FEB885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0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6779-74E3-458A-AB6A-95C940E7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22EEC-1DC1-49EA-ACD9-7AC9B224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330DD-D415-4449-B1BD-44AF32B2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B4FC7-0ED1-4001-98D2-216BA23A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7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927CB-0B56-463F-8533-2839A492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8ABDC-2BB6-4EE6-BB12-5BF20DD1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1FBC3-0756-44BA-836F-F8EFD4CA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561A-BC68-4D12-838A-F249A99F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13A7-FF13-48EA-8476-6FCF89025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0EA4C-22AD-4B3D-B365-1926C030D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D51A8-CA46-4FF4-9F90-C2C52CF3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D96C9-F90B-4024-B9B4-D39D3648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566BB-9D95-495D-86C4-2EA389D1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0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E3D9-E6AC-4A18-9C63-0FC08226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935D1-6286-4BCA-9962-2C213E480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96271-17D7-4263-966A-491BE83F9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B1603-99D9-4072-B631-66862296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0A7B-F37E-4D1E-9F7C-AA0DBB7404C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5D94C-5A10-4DA9-9D8D-6528AF15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88D5F-3B7A-4928-A401-7ACDB8EE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39C46-3081-4B50-ABA4-DD02FB76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A297-068D-4D79-96B3-EE9360C8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0AF5-878A-4C02-8D6E-930DB8070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F0A7B-F37E-4D1E-9F7C-AA0DBB7404C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1D18-922F-4D7C-940A-2AC13799F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9E6F9-3358-42BF-80F7-5DE3A71A0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68060-2461-4DB6-8C39-E16D7DF6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4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urbanpenguin.com/4184-2/" TargetMode="External"/><Relationship Id="rId2" Type="http://schemas.openxmlformats.org/officeDocument/2006/relationships/hyperlink" Target="https://docs.microsoft.com/en-us/windows/win32/inputdev/keyboard-inpu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3DBD7-E744-4BF1-BCBE-F3BB3C44B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5" r="35293" b="66033"/>
          <a:stretch/>
        </p:blipFill>
        <p:spPr>
          <a:xfrm>
            <a:off x="486116" y="1867710"/>
            <a:ext cx="11252720" cy="3122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F8FA4C-33F5-433A-8C0D-16D9E3DD2CFD}"/>
              </a:ext>
            </a:extLst>
          </p:cNvPr>
          <p:cNvSpPr txBox="1"/>
          <p:nvPr/>
        </p:nvSpPr>
        <p:spPr>
          <a:xfrm>
            <a:off x="189470" y="5807676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i="1" dirty="0">
                <a:solidFill>
                  <a:srgbClr val="6C6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500" b="1" i="1" dirty="0">
                <a:solidFill>
                  <a:srgbClr val="747C8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Nathan Johnson</a:t>
            </a:r>
            <a:endParaRPr lang="en-US" sz="2500" b="1" dirty="0">
              <a:solidFill>
                <a:srgbClr val="DDDDD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b="1" i="1" dirty="0">
                <a:solidFill>
                  <a:srgbClr val="6C6C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500" b="1" i="1" dirty="0">
                <a:solidFill>
                  <a:srgbClr val="747C8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Tiaron Starrine</a:t>
            </a:r>
            <a:endParaRPr lang="en-US" sz="2500" b="1" dirty="0">
              <a:solidFill>
                <a:srgbClr val="DDDDD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160C6D0-6911-4390-B24F-8BFC45411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98847"/>
              </p:ext>
            </p:extLst>
          </p:nvPr>
        </p:nvGraphicFramePr>
        <p:xfrm>
          <a:off x="893863" y="5566348"/>
          <a:ext cx="1062369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2369">
                  <a:extLst>
                    <a:ext uri="{9D8B030D-6E8A-4147-A177-3AD203B41FA5}">
                      <a16:colId xmlns:a16="http://schemas.microsoft.com/office/drawing/2014/main" val="277226953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862334069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554018729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400954281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601919306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442381991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2165667229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2080768413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4088785904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1652818073"/>
                    </a:ext>
                  </a:extLst>
                </a:gridCol>
              </a:tblGrid>
              <a:tr h="36010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{1,2}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{1,3}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{1,4}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{1,5}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{2,5}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{3,5}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{3,4}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{-1, -1}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{-1, -1}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{-1, -1}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31783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DE6E58CE-DFBC-4E3D-898B-3B73BE73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91991"/>
              </p:ext>
            </p:extLst>
          </p:nvPr>
        </p:nvGraphicFramePr>
        <p:xfrm>
          <a:off x="893863" y="6229430"/>
          <a:ext cx="1062369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2369">
                  <a:extLst>
                    <a:ext uri="{9D8B030D-6E8A-4147-A177-3AD203B41FA5}">
                      <a16:colId xmlns:a16="http://schemas.microsoft.com/office/drawing/2014/main" val="277226953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862334069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554018729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400954281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601919306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442381991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2165667229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2080768413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4088785904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1652818073"/>
                    </a:ext>
                  </a:extLst>
                </a:gridCol>
              </a:tblGrid>
              <a:tr h="360104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FFFF00"/>
                          </a:solidFill>
                        </a:rPr>
                        <a:t>{1,1}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{1,2}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{1,3}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{1,4}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{1,5}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{2,5}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{3,5}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{-1, -1}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{-1, -1}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{-1, -1}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31783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A6174ABB-348F-41DC-AAF6-EF49783AA0B4}"/>
              </a:ext>
            </a:extLst>
          </p:cNvPr>
          <p:cNvSpPr/>
          <p:nvPr/>
        </p:nvSpPr>
        <p:spPr>
          <a:xfrm rot="18835943">
            <a:off x="1915375" y="5828126"/>
            <a:ext cx="141078" cy="50528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EB36510-9536-418D-AE82-E920B289BC23}"/>
              </a:ext>
            </a:extLst>
          </p:cNvPr>
          <p:cNvSpPr/>
          <p:nvPr/>
        </p:nvSpPr>
        <p:spPr>
          <a:xfrm rot="18835943">
            <a:off x="3001628" y="5815154"/>
            <a:ext cx="141078" cy="50528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9D30CBA-8BCC-4EDD-884C-E0DE0A15B472}"/>
              </a:ext>
            </a:extLst>
          </p:cNvPr>
          <p:cNvSpPr/>
          <p:nvPr/>
        </p:nvSpPr>
        <p:spPr>
          <a:xfrm rot="18835943">
            <a:off x="4058702" y="5821635"/>
            <a:ext cx="141078" cy="50528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E133C5B-A278-46DB-B060-E895EDC50378}"/>
              </a:ext>
            </a:extLst>
          </p:cNvPr>
          <p:cNvSpPr/>
          <p:nvPr/>
        </p:nvSpPr>
        <p:spPr>
          <a:xfrm rot="18835943">
            <a:off x="5115776" y="5818391"/>
            <a:ext cx="141078" cy="50528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93E0F9A-3173-4CC4-9AC6-482B37E46AA7}"/>
              </a:ext>
            </a:extLst>
          </p:cNvPr>
          <p:cNvSpPr/>
          <p:nvPr/>
        </p:nvSpPr>
        <p:spPr>
          <a:xfrm rot="18835943">
            <a:off x="6140426" y="5821637"/>
            <a:ext cx="141078" cy="50528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6E28C70-3E8A-4DEC-834D-9EB8B6173354}"/>
              </a:ext>
            </a:extLst>
          </p:cNvPr>
          <p:cNvSpPr/>
          <p:nvPr/>
        </p:nvSpPr>
        <p:spPr>
          <a:xfrm rot="18835943">
            <a:off x="7197500" y="5828118"/>
            <a:ext cx="141078" cy="50528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0297207-39DB-4528-8F09-7343619EF6FD}"/>
              </a:ext>
            </a:extLst>
          </p:cNvPr>
          <p:cNvSpPr/>
          <p:nvPr/>
        </p:nvSpPr>
        <p:spPr>
          <a:xfrm rot="18835943">
            <a:off x="8254574" y="5824874"/>
            <a:ext cx="141078" cy="50528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D6F130-E38C-4D2E-B381-E078E8E7DDCD}"/>
              </a:ext>
            </a:extLst>
          </p:cNvPr>
          <p:cNvSpPr txBox="1"/>
          <p:nvPr/>
        </p:nvSpPr>
        <p:spPr>
          <a:xfrm>
            <a:off x="768491" y="160069"/>
            <a:ext cx="460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unsigned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char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grid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ROWS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COLS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529E9D-124F-4050-A337-7616981A188B}"/>
              </a:ext>
            </a:extLst>
          </p:cNvPr>
          <p:cNvSpPr txBox="1"/>
          <p:nvPr/>
        </p:nvSpPr>
        <p:spPr>
          <a:xfrm>
            <a:off x="8094229" y="514877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int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*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COLS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2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62E2B6E7-E326-4060-855A-14EABFBA8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54081"/>
              </p:ext>
            </p:extLst>
          </p:nvPr>
        </p:nvGraphicFramePr>
        <p:xfrm>
          <a:off x="6383500" y="262810"/>
          <a:ext cx="4894096" cy="40327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1762">
                  <a:extLst>
                    <a:ext uri="{9D8B030D-6E8A-4147-A177-3AD203B41FA5}">
                      <a16:colId xmlns:a16="http://schemas.microsoft.com/office/drawing/2014/main" val="1072759649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381246657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2526711184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2530630705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2095564702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3732105081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4173803725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3972545613"/>
                    </a:ext>
                  </a:extLst>
                </a:gridCol>
              </a:tblGrid>
              <a:tr h="565443">
                <a:tc>
                  <a:txBody>
                    <a:bodyPr/>
                    <a:lstStyle/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19651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92107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█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91533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040514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090905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57572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1139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F1ED1F1-7931-43FE-A9BC-B02502739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274900"/>
              </p:ext>
            </p:extLst>
          </p:nvPr>
        </p:nvGraphicFramePr>
        <p:xfrm>
          <a:off x="6383500" y="4295548"/>
          <a:ext cx="4894096" cy="56544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1762">
                  <a:extLst>
                    <a:ext uri="{9D8B030D-6E8A-4147-A177-3AD203B41FA5}">
                      <a16:colId xmlns:a16="http://schemas.microsoft.com/office/drawing/2014/main" val="186912956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3550222609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715091810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937698312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220732909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201331388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18298373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914277864"/>
                    </a:ext>
                  </a:extLst>
                </a:gridCol>
              </a:tblGrid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3641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CA904C9D-E887-4528-AB06-A946C7816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574182"/>
              </p:ext>
            </p:extLst>
          </p:nvPr>
        </p:nvGraphicFramePr>
        <p:xfrm>
          <a:off x="893863" y="564118"/>
          <a:ext cx="4894096" cy="40327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1762">
                  <a:extLst>
                    <a:ext uri="{9D8B030D-6E8A-4147-A177-3AD203B41FA5}">
                      <a16:colId xmlns:a16="http://schemas.microsoft.com/office/drawing/2014/main" val="1072759649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381246657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2526711184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2530630705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2095564702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3732105081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4173803725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3972545613"/>
                    </a:ext>
                  </a:extLst>
                </a:gridCol>
              </a:tblGrid>
              <a:tr h="565443">
                <a:tc>
                  <a:txBody>
                    <a:bodyPr/>
                    <a:lstStyle/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19651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92107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█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91533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040514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090905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57572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1139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F2663E6-FC32-4C83-AB85-5E9718258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60140"/>
              </p:ext>
            </p:extLst>
          </p:nvPr>
        </p:nvGraphicFramePr>
        <p:xfrm>
          <a:off x="893863" y="4596856"/>
          <a:ext cx="4894096" cy="56544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1762">
                  <a:extLst>
                    <a:ext uri="{9D8B030D-6E8A-4147-A177-3AD203B41FA5}">
                      <a16:colId xmlns:a16="http://schemas.microsoft.com/office/drawing/2014/main" val="186912956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3550222609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715091810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937698312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220732909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201331388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18298373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914277864"/>
                    </a:ext>
                  </a:extLst>
                </a:gridCol>
              </a:tblGrid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3641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CC63443-70A9-4606-BF46-6585E282C9A0}"/>
              </a:ext>
            </a:extLst>
          </p:cNvPr>
          <p:cNvSpPr txBox="1"/>
          <p:nvPr/>
        </p:nvSpPr>
        <p:spPr>
          <a:xfrm>
            <a:off x="11517553" y="5568475"/>
            <a:ext cx="4058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066F3A-7416-42F8-B992-512733F62F18}"/>
              </a:ext>
            </a:extLst>
          </p:cNvPr>
          <p:cNvSpPr txBox="1"/>
          <p:nvPr/>
        </p:nvSpPr>
        <p:spPr>
          <a:xfrm>
            <a:off x="11517553" y="6208047"/>
            <a:ext cx="4058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5793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5AB1-27FA-4C96-A8E5-67B64237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6C82-62CD-41B1-AF98-C0427374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500" b="0" i="1" dirty="0">
              <a:solidFill>
                <a:srgbClr val="747C84"/>
              </a:solidFill>
              <a:effectLst/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Keyboard Input: </a:t>
            </a:r>
          </a:p>
          <a:p>
            <a:pPr marL="0" indent="0">
              <a:buNone/>
            </a:pPr>
            <a:r>
              <a:rPr lang="en-US" sz="2500" b="0" i="1" dirty="0">
                <a:solidFill>
                  <a:srgbClr val="747C8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https://docs.microsoft.com/en-us/windows/win32/inputdev/keyboard-input</a:t>
            </a:r>
            <a:endParaRPr lang="en-US" sz="2500" b="0" i="1" dirty="0">
              <a:solidFill>
                <a:srgbClr val="747C8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500" i="1" dirty="0">
              <a:solidFill>
                <a:srgbClr val="747C8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Colored Text: </a:t>
            </a:r>
          </a:p>
          <a:p>
            <a:pPr marL="0" indent="0">
              <a:buNone/>
            </a:pPr>
            <a:r>
              <a:rPr lang="en-US" sz="2500" b="0" i="1" dirty="0">
                <a:solidFill>
                  <a:srgbClr val="747C8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https://www.theurbanpenguin.com/4184-2/</a:t>
            </a:r>
            <a:endParaRPr lang="en-US" sz="2500" b="0" i="1" dirty="0">
              <a:solidFill>
                <a:srgbClr val="747C8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dirty="0">
              <a:solidFill>
                <a:srgbClr val="747C8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PowerPoints</a:t>
            </a:r>
          </a:p>
          <a:p>
            <a:pPr marL="0" indent="0">
              <a:buNone/>
            </a:pPr>
            <a:r>
              <a:rPr lang="en-US" sz="2500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 things we forgot how to do)</a:t>
            </a:r>
          </a:p>
          <a:p>
            <a:endParaRPr lang="en-US" sz="2500" b="0" dirty="0">
              <a:solidFill>
                <a:srgbClr val="DDDDD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6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763D-9EB5-4CBC-9D0F-8E6710E5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84B38-8E4C-4A9D-A56A-9FD21219C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03" y="1690688"/>
            <a:ext cx="2286319" cy="4553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FA5B0F-2DB1-4E5B-8F7B-FDF7B8A7F901}"/>
              </a:ext>
            </a:extLst>
          </p:cNvPr>
          <p:cNvSpPr txBox="1"/>
          <p:nvPr/>
        </p:nvSpPr>
        <p:spPr>
          <a:xfrm>
            <a:off x="5431971" y="431015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// </a:t>
            </a:r>
            <a:r>
              <a:rPr lang="en-US" b="0" dirty="0" err="1">
                <a:solidFill>
                  <a:srgbClr val="B5B3AA"/>
                </a:solidFill>
                <a:effectLst/>
                <a:latin typeface="Fira Code" pitchFamily="1" charset="0"/>
              </a:rPr>
              <a:t>dependencies.h</a:t>
            </a:r>
            <a:endParaRPr lang="en-US" b="0" dirty="0">
              <a:solidFill>
                <a:srgbClr val="B5B3AA"/>
              </a:solidFill>
              <a:effectLst/>
              <a:latin typeface="Fira Code" pitchFamily="1" charset="0"/>
            </a:endParaRPr>
          </a:p>
          <a:p>
            <a:endParaRPr lang="en-US" dirty="0">
              <a:solidFill>
                <a:srgbClr val="B5B3AA"/>
              </a:solidFill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 err="1">
                <a:solidFill>
                  <a:srgbClr val="A8FF60"/>
                </a:solidFill>
                <a:effectLst/>
                <a:latin typeface="Fira Code" pitchFamily="1" charset="0"/>
              </a:rPr>
              <a:t>stdio.h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&gt;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 err="1">
                <a:solidFill>
                  <a:srgbClr val="A8FF60"/>
                </a:solidFill>
                <a:effectLst/>
                <a:latin typeface="Fira Code" pitchFamily="1" charset="0"/>
              </a:rPr>
              <a:t>stdlib.h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&gt;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 err="1">
                <a:solidFill>
                  <a:srgbClr val="A8FF60"/>
                </a:solidFill>
                <a:effectLst/>
                <a:latin typeface="Fira Code" pitchFamily="1" charset="0"/>
              </a:rPr>
              <a:t>time.h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&gt;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 err="1">
                <a:solidFill>
                  <a:srgbClr val="A8FF60"/>
                </a:solidFill>
                <a:effectLst/>
                <a:latin typeface="Fira Code" pitchFamily="1" charset="0"/>
              </a:rPr>
              <a:t>windows.h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&gt;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 err="1">
                <a:solidFill>
                  <a:srgbClr val="A8FF60"/>
                </a:solidFill>
                <a:effectLst/>
                <a:latin typeface="Fira Code" pitchFamily="1" charset="0"/>
              </a:rPr>
              <a:t>winuser.h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&gt;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0E02D-8DDC-4B3D-9B9C-A9177AD89DE2}"/>
              </a:ext>
            </a:extLst>
          </p:cNvPr>
          <p:cNvSpPr txBox="1"/>
          <p:nvPr/>
        </p:nvSpPr>
        <p:spPr>
          <a:xfrm>
            <a:off x="5431971" y="516522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5B3AA"/>
                </a:solidFill>
                <a:latin typeface="Fira Code" pitchFamily="1" charset="0"/>
              </a:rPr>
              <a:t>// </a:t>
            </a:r>
            <a:r>
              <a:rPr lang="en-US" dirty="0" err="1">
                <a:solidFill>
                  <a:srgbClr val="B5B3AA"/>
                </a:solidFill>
                <a:latin typeface="Fira Code" pitchFamily="1" charset="0"/>
              </a:rPr>
              <a:t>main.h</a:t>
            </a:r>
            <a:endParaRPr lang="en-US" dirty="0">
              <a:solidFill>
                <a:srgbClr val="B5B3AA"/>
              </a:solidFill>
              <a:latin typeface="Fira Code" pitchFamily="1" charset="0"/>
            </a:endParaRPr>
          </a:p>
          <a:p>
            <a:endParaRPr lang="en-US" dirty="0">
              <a:solidFill>
                <a:srgbClr val="B5B3AA"/>
              </a:solidFill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#define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ROWS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20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#define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COLS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20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#define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SPEED</a:t>
            </a:r>
            <a:r>
              <a:rPr lang="en-US" b="0" dirty="0">
                <a:solidFill>
                  <a:srgbClr val="569CD6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150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b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void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colorRed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void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colorGreen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void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colorDefault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void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drawFrame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char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checkKb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7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AED1E0-E2B8-4F13-9FFE-79D41943146E}"/>
              </a:ext>
            </a:extLst>
          </p:cNvPr>
          <p:cNvSpPr txBox="1"/>
          <p:nvPr/>
        </p:nvSpPr>
        <p:spPr>
          <a:xfrm>
            <a:off x="3208375" y="2199858"/>
            <a:ext cx="6097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    </a:t>
            </a:r>
            <a:r>
              <a:rPr lang="en-US" b="0" i="1" dirty="0">
                <a:solidFill>
                  <a:srgbClr val="6C6C66"/>
                </a:solidFill>
                <a:effectLst/>
                <a:latin typeface="Fira Code" pitchFamily="1" charset="0"/>
              </a:rPr>
              <a:t>//</a:t>
            </a:r>
            <a:r>
              <a:rPr lang="en-US" b="0" i="1" dirty="0">
                <a:solidFill>
                  <a:srgbClr val="747C84"/>
                </a:solidFill>
                <a:effectLst/>
                <a:latin typeface="Fira Code" pitchFamily="1" charset="0"/>
              </a:rPr>
              <a:t> Initialize variables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unsigned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char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grid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ROWS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COLS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int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*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COLS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2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char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keyPress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char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key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int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score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int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apple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2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int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alive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char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c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Fira Code" pitchFamily="1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*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f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952B65-669E-45A9-8FB3-6BFE99F1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05817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763D-9EB5-4CBC-9D0F-8E6710E5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44B43-075D-4F0D-874C-A317CBEFE638}"/>
              </a:ext>
            </a:extLst>
          </p:cNvPr>
          <p:cNvSpPr txBox="1"/>
          <p:nvPr/>
        </p:nvSpPr>
        <p:spPr>
          <a:xfrm>
            <a:off x="4670526" y="751344"/>
            <a:ext cx="62066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char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c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Fira Code" pitchFamily="1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*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f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	</a:t>
            </a: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    - - - - - - - - - - - - - - - - - - </a:t>
            </a:r>
          </a:p>
          <a:p>
            <a:endParaRPr lang="en-US" i="1" dirty="0">
              <a:solidFill>
                <a:srgbClr val="B5B3AA"/>
              </a:solidFill>
              <a:latin typeface="Fira Code" pitchFamily="1" charset="0"/>
            </a:endParaRPr>
          </a:p>
          <a:p>
            <a:r>
              <a:rPr lang="en-US" i="1" dirty="0">
                <a:solidFill>
                  <a:srgbClr val="6C6C66"/>
                </a:solidFill>
                <a:latin typeface="Fira Code" pitchFamily="1" charset="0"/>
              </a:rPr>
              <a:t>    </a:t>
            </a:r>
            <a:r>
              <a:rPr lang="en-US" b="0" i="1" dirty="0">
                <a:solidFill>
                  <a:srgbClr val="6C6C66"/>
                </a:solidFill>
                <a:effectLst/>
                <a:latin typeface="Fira Code" pitchFamily="1" charset="0"/>
              </a:rPr>
              <a:t>//</a:t>
            </a:r>
            <a:r>
              <a:rPr lang="en-US" b="0" i="1" dirty="0">
                <a:solidFill>
                  <a:srgbClr val="747C84"/>
                </a:solidFill>
                <a:effectLst/>
                <a:latin typeface="Fira Code" pitchFamily="1" charset="0"/>
              </a:rPr>
              <a:t> Display title screen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system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("</a:t>
            </a:r>
            <a:r>
              <a:rPr lang="en-US" b="0" dirty="0" err="1">
                <a:solidFill>
                  <a:srgbClr val="A8FF60"/>
                </a:solidFill>
                <a:effectLst/>
                <a:latin typeface="Fira Code" pitchFamily="1" charset="0"/>
              </a:rPr>
              <a:t>cls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");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b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printf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("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WELCOME TO</a:t>
            </a:r>
            <a:r>
              <a:rPr lang="en-US" b="0" dirty="0">
                <a:solidFill>
                  <a:srgbClr val="C6C5FE"/>
                </a:solidFill>
                <a:effectLst/>
                <a:latin typeface="Fira Code" pitchFamily="1" charset="0"/>
              </a:rPr>
              <a:t>\n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");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b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colorGreen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fopen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("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./assets/snek.txt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",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"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r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");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while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c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fgetc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f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!=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EOF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printf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("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%c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",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c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colorDefault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fclose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f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b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printf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("</a:t>
            </a:r>
            <a:r>
              <a:rPr lang="en-US" b="0" dirty="0">
                <a:solidFill>
                  <a:srgbClr val="C6C5FE"/>
                </a:solidFill>
                <a:effectLst/>
                <a:latin typeface="Fira Code" pitchFamily="1" charset="0"/>
              </a:rPr>
              <a:t>\</a:t>
            </a:r>
            <a:r>
              <a:rPr lang="en-US" b="0" dirty="0" err="1">
                <a:solidFill>
                  <a:srgbClr val="C6C5FE"/>
                </a:solidFill>
                <a:effectLst/>
                <a:latin typeface="Fira Code" pitchFamily="1" charset="0"/>
              </a:rPr>
              <a:t>n</a:t>
            </a:r>
            <a:r>
              <a:rPr lang="en-US" b="0" dirty="0" err="1">
                <a:solidFill>
                  <a:srgbClr val="A8FF60"/>
                </a:solidFill>
                <a:effectLst/>
                <a:latin typeface="Fira Code" pitchFamily="1" charset="0"/>
              </a:rPr>
              <a:t>Press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 space to start...</a:t>
            </a:r>
            <a:r>
              <a:rPr lang="en-US" b="0" dirty="0">
                <a:solidFill>
                  <a:srgbClr val="C6C5FE"/>
                </a:solidFill>
                <a:effectLst/>
                <a:latin typeface="Fira Code" pitchFamily="1" charset="0"/>
              </a:rPr>
              <a:t>\n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");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while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!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GetKeyState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0x20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9E5F32C-5C33-47AF-9701-480E9C07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29" y="2076907"/>
            <a:ext cx="3130311" cy="890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38C21-35BD-424C-9695-2532D333CA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5" r="35293" b="66033"/>
          <a:stretch/>
        </p:blipFill>
        <p:spPr>
          <a:xfrm>
            <a:off x="677502" y="4551807"/>
            <a:ext cx="3788172" cy="1051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82F15F-4388-4FDB-9F1C-00E5BB7253A3}"/>
              </a:ext>
            </a:extLst>
          </p:cNvPr>
          <p:cNvSpPr txBox="1"/>
          <p:nvPr/>
        </p:nvSpPr>
        <p:spPr>
          <a:xfrm>
            <a:off x="773518" y="346048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https://www.ascii-art-generator.org/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4FDB57E-9A60-420B-A462-1A1137DD67F0}"/>
              </a:ext>
            </a:extLst>
          </p:cNvPr>
          <p:cNvSpPr/>
          <p:nvPr/>
        </p:nvSpPr>
        <p:spPr>
          <a:xfrm>
            <a:off x="2386245" y="2852707"/>
            <a:ext cx="141078" cy="50528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225659B-B546-4924-8F08-EB47261E3F27}"/>
              </a:ext>
            </a:extLst>
          </p:cNvPr>
          <p:cNvSpPr/>
          <p:nvPr/>
        </p:nvSpPr>
        <p:spPr>
          <a:xfrm>
            <a:off x="2386245" y="3850554"/>
            <a:ext cx="141078" cy="50528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763D-9EB5-4CBC-9D0F-8E6710E5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44B43-075D-4F0D-874C-A317CBEFE638}"/>
              </a:ext>
            </a:extLst>
          </p:cNvPr>
          <p:cNvSpPr txBox="1"/>
          <p:nvPr/>
        </p:nvSpPr>
        <p:spPr>
          <a:xfrm>
            <a:off x="923261" y="2050530"/>
            <a:ext cx="101743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      </a:t>
            </a:r>
            <a:r>
              <a:rPr lang="en-US" b="0" i="1" dirty="0">
                <a:solidFill>
                  <a:srgbClr val="6C6C66"/>
                </a:solidFill>
                <a:effectLst/>
                <a:latin typeface="Fira Code" pitchFamily="1" charset="0"/>
              </a:rPr>
              <a:t>//</a:t>
            </a:r>
            <a:r>
              <a:rPr lang="en-US" b="0" i="1" dirty="0">
                <a:solidFill>
                  <a:srgbClr val="747C84"/>
                </a:solidFill>
                <a:effectLst/>
                <a:latin typeface="Fira Code" pitchFamily="1" charset="0"/>
              </a:rPr>
              <a:t> Check for death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for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int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*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COLS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++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{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&amp;&amp;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])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alive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&gt;=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COLS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||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alive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&gt;=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ROWS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||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alive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}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0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763D-9EB5-4CBC-9D0F-8E6710E5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44B43-075D-4F0D-874C-A317CBEFE638}"/>
              </a:ext>
            </a:extLst>
          </p:cNvPr>
          <p:cNvSpPr txBox="1"/>
          <p:nvPr/>
        </p:nvSpPr>
        <p:spPr>
          <a:xfrm>
            <a:off x="441099" y="2220919"/>
            <a:ext cx="6206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      </a:t>
            </a:r>
            <a:r>
              <a:rPr lang="en-US" b="0" i="1" dirty="0">
                <a:solidFill>
                  <a:srgbClr val="6C6C66"/>
                </a:solidFill>
                <a:effectLst/>
                <a:latin typeface="Fira Code" pitchFamily="1" charset="0"/>
              </a:rPr>
              <a:t>//</a:t>
            </a:r>
            <a:r>
              <a:rPr lang="en-US" b="0" i="1" dirty="0">
                <a:solidFill>
                  <a:srgbClr val="747C84"/>
                </a:solidFill>
                <a:effectLst/>
                <a:latin typeface="Fira Code" pitchFamily="1" charset="0"/>
              </a:rPr>
              <a:t> Move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for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int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score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-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&gt;=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--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{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-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-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}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84A2C-1002-47B7-A8A8-B5B2A1F1C230}"/>
              </a:ext>
            </a:extLst>
          </p:cNvPr>
          <p:cNvSpPr txBox="1"/>
          <p:nvPr/>
        </p:nvSpPr>
        <p:spPr>
          <a:xfrm>
            <a:off x="712303" y="4228478"/>
            <a:ext cx="94176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while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apple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&amp;&amp;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apple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{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apple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rand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%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ROWS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apple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rand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%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COLS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}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7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763D-9EB5-4CBC-9D0F-8E6710E5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44B43-075D-4F0D-874C-A317CBEFE638}"/>
              </a:ext>
            </a:extLst>
          </p:cNvPr>
          <p:cNvSpPr txBox="1"/>
          <p:nvPr/>
        </p:nvSpPr>
        <p:spPr>
          <a:xfrm>
            <a:off x="710980" y="2498481"/>
            <a:ext cx="62066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char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checkKb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{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</a:t>
            </a: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GetKeyState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0x57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return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w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GetKeyState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0x41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return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a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GetKeyState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0x53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return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GetKeyState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0x44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return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</a:t>
            </a: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return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C6C5FE"/>
                </a:solidFill>
                <a:effectLst/>
                <a:latin typeface="Fira Code" pitchFamily="1" charset="0"/>
              </a:rPr>
              <a:t>\0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b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}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84A2C-1002-47B7-A8A8-B5B2A1F1C230}"/>
              </a:ext>
            </a:extLst>
          </p:cNvPr>
          <p:cNvSpPr txBox="1"/>
          <p:nvPr/>
        </p:nvSpPr>
        <p:spPr>
          <a:xfrm>
            <a:off x="7366552" y="2418894"/>
            <a:ext cx="941765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void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colorRed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{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printf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("</a:t>
            </a:r>
            <a:r>
              <a:rPr lang="en-US" b="0" dirty="0">
                <a:solidFill>
                  <a:srgbClr val="C6C5FE"/>
                </a:solidFill>
                <a:effectLst/>
                <a:latin typeface="Fira Code" pitchFamily="1" charset="0"/>
              </a:rPr>
              <a:t>\033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[0;31m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");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}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b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void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colorGreen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{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printf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("</a:t>
            </a:r>
            <a:r>
              <a:rPr lang="en-US" b="0" dirty="0">
                <a:solidFill>
                  <a:srgbClr val="C6C5FE"/>
                </a:solidFill>
                <a:effectLst/>
                <a:latin typeface="Fira Code" pitchFamily="1" charset="0"/>
              </a:rPr>
              <a:t>\033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[1;32m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");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}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b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void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colorDefault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{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</a:t>
            </a:r>
            <a:r>
              <a:rPr lang="en-US" b="0" dirty="0" err="1">
                <a:solidFill>
                  <a:srgbClr val="96CBFE"/>
                </a:solidFill>
                <a:effectLst/>
                <a:latin typeface="Fira Code" pitchFamily="1" charset="0"/>
              </a:rPr>
              <a:t>printf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("</a:t>
            </a:r>
            <a:r>
              <a:rPr lang="en-US" b="0" dirty="0">
                <a:solidFill>
                  <a:srgbClr val="C6C5FE"/>
                </a:solidFill>
                <a:effectLst/>
                <a:latin typeface="Fira Code" pitchFamily="1" charset="0"/>
              </a:rPr>
              <a:t>\033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[0m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");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}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6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763D-9EB5-4CBC-9D0F-8E6710E5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checking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44B43-075D-4F0D-874C-A317CBEFE638}"/>
              </a:ext>
            </a:extLst>
          </p:cNvPr>
          <p:cNvSpPr txBox="1"/>
          <p:nvPr/>
        </p:nvSpPr>
        <p:spPr>
          <a:xfrm>
            <a:off x="5362492" y="612844"/>
            <a:ext cx="1017435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keyPress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!=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C6C5FE"/>
                </a:solidFill>
                <a:effectLst/>
                <a:latin typeface="Fira Code" pitchFamily="1" charset="0"/>
              </a:rPr>
              <a:t>\0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{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switch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keyPress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{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case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w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':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!=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')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key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keyPress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break;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case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a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':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!=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')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key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keyPress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break;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case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':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!=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w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')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key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keyPress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break;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case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':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if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!=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</a:t>
            </a:r>
            <a:r>
              <a:rPr lang="en-US" b="0" dirty="0">
                <a:solidFill>
                  <a:srgbClr val="A8FF60"/>
                </a:solidFill>
                <a:effectLst/>
                <a:latin typeface="Fira Code" pitchFamily="1" charset="0"/>
              </a:rPr>
              <a:t>a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')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 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key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 err="1">
                <a:solidFill>
                  <a:srgbClr val="FF6C60"/>
                </a:solidFill>
                <a:effectLst/>
                <a:latin typeface="Fira Code" pitchFamily="1" charset="0"/>
              </a:rPr>
              <a:t>keyPress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break;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}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      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}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7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07B020-3682-4755-8473-FBDC6D031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06665"/>
              </p:ext>
            </p:extLst>
          </p:nvPr>
        </p:nvGraphicFramePr>
        <p:xfrm>
          <a:off x="893863" y="564118"/>
          <a:ext cx="4894096" cy="40327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1762">
                  <a:extLst>
                    <a:ext uri="{9D8B030D-6E8A-4147-A177-3AD203B41FA5}">
                      <a16:colId xmlns:a16="http://schemas.microsoft.com/office/drawing/2014/main" val="1072759649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381246657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2526711184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2530630705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2095564702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3732105081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4173803725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3972545613"/>
                    </a:ext>
                  </a:extLst>
                </a:gridCol>
              </a:tblGrid>
              <a:tr h="565443">
                <a:tc>
                  <a:txBody>
                    <a:bodyPr/>
                    <a:lstStyle/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19651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92107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█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091533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040514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▓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090905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57572"/>
                  </a:ext>
                </a:extLst>
              </a:tr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1139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160C6D0-6911-4390-B24F-8BFC45411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39207"/>
              </p:ext>
            </p:extLst>
          </p:nvPr>
        </p:nvGraphicFramePr>
        <p:xfrm>
          <a:off x="893863" y="5566348"/>
          <a:ext cx="1062369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2369">
                  <a:extLst>
                    <a:ext uri="{9D8B030D-6E8A-4147-A177-3AD203B41FA5}">
                      <a16:colId xmlns:a16="http://schemas.microsoft.com/office/drawing/2014/main" val="277226953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862334069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554018729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400954281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3601919306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442381991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2165667229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2080768413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4088785904"/>
                    </a:ext>
                  </a:extLst>
                </a:gridCol>
                <a:gridCol w="1062369">
                  <a:extLst>
                    <a:ext uri="{9D8B030D-6E8A-4147-A177-3AD203B41FA5}">
                      <a16:colId xmlns:a16="http://schemas.microsoft.com/office/drawing/2014/main" val="1652818073"/>
                    </a:ext>
                  </a:extLst>
                </a:gridCol>
              </a:tblGrid>
              <a:tr h="36010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{1,2}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{1,3}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{1,4}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{1,5}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{2,5}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{3,5}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{3,4}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{-1, -1}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{-1, -1}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{-1, -1}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317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08E290-0607-4EEF-90AC-CE8A5DA42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9250"/>
              </p:ext>
            </p:extLst>
          </p:nvPr>
        </p:nvGraphicFramePr>
        <p:xfrm>
          <a:off x="893863" y="4596856"/>
          <a:ext cx="4894096" cy="56544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1762">
                  <a:extLst>
                    <a:ext uri="{9D8B030D-6E8A-4147-A177-3AD203B41FA5}">
                      <a16:colId xmlns:a16="http://schemas.microsoft.com/office/drawing/2014/main" val="186912956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3550222609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715091810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937698312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220732909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201331388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18298373"/>
                    </a:ext>
                  </a:extLst>
                </a:gridCol>
                <a:gridCol w="611762">
                  <a:extLst>
                    <a:ext uri="{9D8B030D-6E8A-4147-A177-3AD203B41FA5}">
                      <a16:colId xmlns:a16="http://schemas.microsoft.com/office/drawing/2014/main" val="1914277864"/>
                    </a:ext>
                  </a:extLst>
                </a:gridCol>
              </a:tblGrid>
              <a:tr h="56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\0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364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7D6F130-E38C-4D2E-B381-E078E8E7DDCD}"/>
              </a:ext>
            </a:extLst>
          </p:cNvPr>
          <p:cNvSpPr txBox="1"/>
          <p:nvPr/>
        </p:nvSpPr>
        <p:spPr>
          <a:xfrm>
            <a:off x="768491" y="160069"/>
            <a:ext cx="460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unsigned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char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grid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ROWS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COLS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529E9D-124F-4050-A337-7616981A188B}"/>
              </a:ext>
            </a:extLst>
          </p:cNvPr>
          <p:cNvSpPr txBox="1"/>
          <p:nvPr/>
        </p:nvSpPr>
        <p:spPr>
          <a:xfrm>
            <a:off x="8094229" y="514877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73FD"/>
                </a:solidFill>
                <a:effectLst/>
                <a:latin typeface="Fira Code" pitchFamily="1" charset="0"/>
              </a:rPr>
              <a:t>int</a:t>
            </a:r>
            <a:r>
              <a:rPr lang="en-US" b="0" dirty="0">
                <a:solidFill>
                  <a:srgbClr val="DDDDDD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6C60"/>
                </a:solidFill>
                <a:effectLst/>
                <a:latin typeface="Fira Code" pitchFamily="1" charset="0"/>
              </a:rPr>
              <a:t>snake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[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Fira Code" pitchFamily="1" charset="0"/>
              </a:rPr>
              <a:t>*</a:t>
            </a:r>
            <a:r>
              <a:rPr lang="en-US" b="0" dirty="0">
                <a:solidFill>
                  <a:srgbClr val="96CBFE"/>
                </a:solidFill>
                <a:effectLst/>
                <a:latin typeface="Fira Code" pitchFamily="1" charset="0"/>
              </a:rPr>
              <a:t>COLS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][</a:t>
            </a:r>
            <a:r>
              <a:rPr lang="en-US" b="0" dirty="0">
                <a:solidFill>
                  <a:srgbClr val="E9C062"/>
                </a:solidFill>
                <a:effectLst/>
                <a:latin typeface="Fira Code" pitchFamily="1" charset="0"/>
              </a:rPr>
              <a:t>2</a:t>
            </a:r>
            <a:r>
              <a:rPr lang="en-US" b="0" dirty="0">
                <a:solidFill>
                  <a:srgbClr val="B5B3AA"/>
                </a:solidFill>
                <a:effectLst/>
                <a:latin typeface="Fira Code" pitchFamily="1" charset="0"/>
              </a:rPr>
              <a:t>];</a:t>
            </a:r>
            <a:endParaRPr lang="en-US" b="0" dirty="0">
              <a:solidFill>
                <a:srgbClr val="DDDDDD"/>
              </a:solidFill>
              <a:effectLst/>
              <a:latin typeface="Fira Code" pitchFamily="1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2227B5-37B1-4495-BEEB-918122915D9B}"/>
              </a:ext>
            </a:extLst>
          </p:cNvPr>
          <p:cNvSpPr txBox="1"/>
          <p:nvPr/>
        </p:nvSpPr>
        <p:spPr>
          <a:xfrm>
            <a:off x="11517553" y="5568475"/>
            <a:ext cx="4058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7245A4-4026-440E-B69D-363E2BCF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288" y="143618"/>
            <a:ext cx="10515600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34291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3C1FAF6865A74C9B8961CAD33C47F5" ma:contentTypeVersion="10" ma:contentTypeDescription="Create a new document." ma:contentTypeScope="" ma:versionID="a3a11af9f719b592dbb0239c5204982c">
  <xsd:schema xmlns:xsd="http://www.w3.org/2001/XMLSchema" xmlns:xs="http://www.w3.org/2001/XMLSchema" xmlns:p="http://schemas.microsoft.com/office/2006/metadata/properties" xmlns:ns3="f03f4401-91c5-4aaa-a874-f5be3abc78a0" xmlns:ns4="14905271-9db6-446f-8e6d-fbb863ab45c0" targetNamespace="http://schemas.microsoft.com/office/2006/metadata/properties" ma:root="true" ma:fieldsID="14f0a1a4e019220d89901965ecbac122" ns3:_="" ns4:_="">
    <xsd:import namespace="f03f4401-91c5-4aaa-a874-f5be3abc78a0"/>
    <xsd:import namespace="14905271-9db6-446f-8e6d-fbb863ab45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3f4401-91c5-4aaa-a874-f5be3abc78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905271-9db6-446f-8e6d-fbb863ab45c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206CDF-B10F-4D30-80B8-A1D25462C3DA}">
  <ds:schemaRefs>
    <ds:schemaRef ds:uri="14905271-9db6-446f-8e6d-fbb863ab45c0"/>
    <ds:schemaRef ds:uri="f03f4401-91c5-4aaa-a874-f5be3abc78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D19A3F-6BE1-4DB4-840D-E50BD14CF2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AC128E-85B4-46C9-8AFD-E44237A791DA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4905271-9db6-446f-8e6d-fbb863ab45c0"/>
    <ds:schemaRef ds:uri="http://schemas.microsoft.com/office/2006/documentManagement/types"/>
    <ds:schemaRef ds:uri="http://purl.org/dc/elements/1.1/"/>
    <ds:schemaRef ds:uri="f03f4401-91c5-4aaa-a874-f5be3abc78a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1182</Words>
  <Application>Microsoft Office PowerPoint</Application>
  <PresentationFormat>Widescreen</PresentationFormat>
  <Paragraphs>346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Fira Code</vt:lpstr>
      <vt:lpstr>Office Theme</vt:lpstr>
      <vt:lpstr>PowerPoint Presentation</vt:lpstr>
      <vt:lpstr>Header files</vt:lpstr>
      <vt:lpstr>Variables</vt:lpstr>
      <vt:lpstr>File io</vt:lpstr>
      <vt:lpstr>If</vt:lpstr>
      <vt:lpstr>Loops</vt:lpstr>
      <vt:lpstr>Functions</vt:lpstr>
      <vt:lpstr>Error checking</vt:lpstr>
      <vt:lpstr>Arrays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Johnson</dc:creator>
  <cp:lastModifiedBy>Johnson, Nathan R.</cp:lastModifiedBy>
  <cp:revision>4</cp:revision>
  <dcterms:created xsi:type="dcterms:W3CDTF">2022-04-01T22:09:14Z</dcterms:created>
  <dcterms:modified xsi:type="dcterms:W3CDTF">2022-04-05T21:17:03Z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0x010100713C1FAF6865A74C9B8961CAD33C47F5</vt:lpwstr>
  </property>
</Properties>
</file>