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Lato"/>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16932F7-3634-4DA3-8E1A-560C8E997AC6}">
  <a:tblStyle styleId="{816932F7-3634-4DA3-8E1A-560C8E997A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346B0DF-393C-4E69-85FB-63D830530AB5}" styleName="Table_1">
    <a:wholeTbl>
      <a:tcTxStyle b="off" i="off">
        <a:font>
          <a:latin typeface="BentonSansBBVA Book"/>
          <a:ea typeface="BentonSansBBVA Book"/>
          <a:cs typeface="BentonSansBBVA Book"/>
        </a:font>
        <a:srgbClr val="00448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La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4c9edeeb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c9edeeb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4aed9c21bc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4aed9c21bc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4ca25634f0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4ca25634f0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ca25634f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ca25634f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4ca25634f0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4ca25634f0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ca25634f0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ca25634f0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4ca25634f0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4ca25634f0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ca25634f0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ca25634f0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4ca25634f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4ca25634f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4ca25634f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4ca25634f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4ca25634f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a25634f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4ea96fea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4ea96fea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4df2aa95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4df2aa95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4df2aa95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4df2aa95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ca25634f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ca25634f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4ca25634f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4ca25634f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4ca25634f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4ca25634f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ca25634f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ca25634f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4ca25634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4ca25634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4ca25634f0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4ca25634f0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4ca25634f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4ca25634f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20.png"/><Relationship Id="rId7" Type="http://schemas.openxmlformats.org/officeDocument/2006/relationships/image" Target="../media/image12.jp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hyperlink" Target="https://www.forbes.com/sites/insights-penske/2018/09/04/how-blockchain-may-impact-logistics-supply-chain-and-transportation-a-conversation-with-the-blockchain-in-transport-alliance/#2a8e2f95f2b3" TargetMode="External"/><Relationship Id="rId10" Type="http://schemas.openxmlformats.org/officeDocument/2006/relationships/hyperlink" Target="https://www.ibm.com/es-es/marketplace/cloud-based-blockchain-platform/details" TargetMode="External"/><Relationship Id="rId9" Type="http://schemas.openxmlformats.org/officeDocument/2006/relationships/hyperlink" Target="https://developer.ibm.com/tv/ibm-blockchain-car-lease-demo/" TargetMode="External"/><Relationship Id="rId5" Type="http://schemas.openxmlformats.org/officeDocument/2006/relationships/hyperlink" Target="https://www.forbes.com/sites/insights-penske/2018/09/04/how-blockchain-may-impact-logistics-supply-chain-and-transportation-a-conversation-with-the-blockchain-in-transport-alliance/#2a8e2f95f2b3" TargetMode="External"/><Relationship Id="rId6" Type="http://schemas.openxmlformats.org/officeDocument/2006/relationships/hyperlink" Target="https://www.forbes.com/sites/insights-penske/2018/09/04/how-blockchain-may-impact-logistics-supply-chain-and-transportation-a-conversation-with-the-blockchain-in-transport-alliance/#2a8e2f95f2b3" TargetMode="External"/><Relationship Id="rId7" Type="http://schemas.openxmlformats.org/officeDocument/2006/relationships/hyperlink" Target="https://www.ey.com/Publication/vwLUAssets/EY-blockhain-in-insurance/$FILE/EY-blockhain-in-insurance.pdf" TargetMode="External"/><Relationship Id="rId8" Type="http://schemas.openxmlformats.org/officeDocument/2006/relationships/hyperlink" Target="https://www.ey.com/Publication/vwLUAssets/ey-blockchain-and-the-supply-chain-three/$FILE/ey-blockchain-and-the-supply-chain-thre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6025" y="1112200"/>
            <a:ext cx="8520600" cy="4015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100">
                <a:solidFill>
                  <a:srgbClr val="111111"/>
                </a:solidFill>
                <a:latin typeface="Open Sans"/>
                <a:ea typeface="Open Sans"/>
                <a:cs typeface="Open Sans"/>
                <a:sym typeface="Open Sans"/>
              </a:rPr>
              <a:t>FECHA DE VENCIMIENTO:</a:t>
            </a:r>
            <a:r>
              <a:rPr lang="es" sz="1100">
                <a:solidFill>
                  <a:srgbClr val="111111"/>
                </a:solidFill>
                <a:latin typeface="Open Sans"/>
                <a:ea typeface="Open Sans"/>
                <a:cs typeface="Open Sans"/>
                <a:sym typeface="Open Sans"/>
              </a:rPr>
              <a:t> 23 de enero de 2019</a:t>
            </a:r>
            <a:endParaRPr sz="1100">
              <a:solidFill>
                <a:srgbClr val="111111"/>
              </a:solidFill>
              <a:latin typeface="Open Sans"/>
              <a:ea typeface="Open Sans"/>
              <a:cs typeface="Open Sans"/>
              <a:sym typeface="Open Sans"/>
            </a:endParaRPr>
          </a:p>
          <a:p>
            <a:pPr indent="0" lvl="0" marL="0" rtl="0" algn="l">
              <a:lnSpc>
                <a:spcPct val="115000"/>
              </a:lnSpc>
              <a:spcBef>
                <a:spcPts val="1100"/>
              </a:spcBef>
              <a:spcAft>
                <a:spcPts val="0"/>
              </a:spcAft>
              <a:buClr>
                <a:schemeClr val="dk1"/>
              </a:buClr>
              <a:buSzPts val="1100"/>
              <a:buFont typeface="Arial"/>
              <a:buNone/>
            </a:pPr>
            <a:r>
              <a:rPr b="1" lang="es" sz="1100">
                <a:solidFill>
                  <a:srgbClr val="111111"/>
                </a:solidFill>
                <a:latin typeface="Open Sans"/>
                <a:ea typeface="Open Sans"/>
                <a:cs typeface="Open Sans"/>
                <a:sym typeface="Open Sans"/>
              </a:rPr>
              <a:t>PROPORCIONA FEEDBACK: </a:t>
            </a:r>
            <a:r>
              <a:rPr lang="es" sz="1100">
                <a:solidFill>
                  <a:srgbClr val="111111"/>
                </a:solidFill>
                <a:latin typeface="Open Sans"/>
                <a:ea typeface="Open Sans"/>
                <a:cs typeface="Open Sans"/>
                <a:sym typeface="Open Sans"/>
              </a:rPr>
              <a:t>Alberto Ballesteros Rodríguez (tutor): alberto.ballesterosr@uah.es</a:t>
            </a:r>
            <a:endParaRPr sz="1100">
              <a:solidFill>
                <a:srgbClr val="111111"/>
              </a:solidFill>
              <a:latin typeface="Open Sans"/>
              <a:ea typeface="Open Sans"/>
              <a:cs typeface="Open Sans"/>
              <a:sym typeface="Open Sans"/>
            </a:endParaRPr>
          </a:p>
          <a:p>
            <a:pPr indent="0" lvl="0" marL="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El anteproyecto debe tener la siguiente estructura:</a:t>
            </a:r>
            <a:endParaRPr sz="1100">
              <a:solidFill>
                <a:srgbClr val="111111"/>
              </a:solidFill>
              <a:latin typeface="Open Sans"/>
              <a:ea typeface="Open Sans"/>
              <a:cs typeface="Open Sans"/>
              <a:sym typeface="Open Sans"/>
            </a:endParaRPr>
          </a:p>
          <a:p>
            <a:pPr indent="0" lvl="0" marL="29210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1. </a:t>
            </a:r>
            <a:r>
              <a:rPr b="1" lang="es" sz="1100">
                <a:solidFill>
                  <a:srgbClr val="111111"/>
                </a:solidFill>
                <a:latin typeface="Open Sans"/>
                <a:ea typeface="Open Sans"/>
                <a:cs typeface="Open Sans"/>
                <a:sym typeface="Open Sans"/>
              </a:rPr>
              <a:t>Introducción y contexto</a:t>
            </a:r>
            <a:r>
              <a:rPr lang="es" sz="1100">
                <a:solidFill>
                  <a:srgbClr val="111111"/>
                </a:solidFill>
                <a:latin typeface="Open Sans"/>
                <a:ea typeface="Open Sans"/>
                <a:cs typeface="Open Sans"/>
                <a:sym typeface="Open Sans"/>
              </a:rPr>
              <a:t> (breve estado del arte y exposición del problema)</a:t>
            </a:r>
            <a:endParaRPr sz="1100">
              <a:solidFill>
                <a:srgbClr val="111111"/>
              </a:solidFill>
              <a:latin typeface="Open Sans"/>
              <a:ea typeface="Open Sans"/>
              <a:cs typeface="Open Sans"/>
              <a:sym typeface="Open Sans"/>
            </a:endParaRPr>
          </a:p>
          <a:p>
            <a:pPr indent="0" lvl="0" marL="29210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2. </a:t>
            </a:r>
            <a:r>
              <a:rPr b="1" lang="es" sz="1100">
                <a:solidFill>
                  <a:srgbClr val="111111"/>
                </a:solidFill>
                <a:latin typeface="Open Sans"/>
                <a:ea typeface="Open Sans"/>
                <a:cs typeface="Open Sans"/>
                <a:sym typeface="Open Sans"/>
              </a:rPr>
              <a:t>Objetivos </a:t>
            </a:r>
            <a:r>
              <a:rPr lang="es" sz="1100">
                <a:solidFill>
                  <a:srgbClr val="111111"/>
                </a:solidFill>
                <a:latin typeface="Open Sans"/>
                <a:ea typeface="Open Sans"/>
                <a:cs typeface="Open Sans"/>
                <a:sym typeface="Open Sans"/>
              </a:rPr>
              <a:t>y </a:t>
            </a:r>
            <a:r>
              <a:rPr b="1" lang="es" sz="1100">
                <a:solidFill>
                  <a:srgbClr val="111111"/>
                </a:solidFill>
                <a:latin typeface="Open Sans"/>
                <a:ea typeface="Open Sans"/>
                <a:cs typeface="Open Sans"/>
                <a:sym typeface="Open Sans"/>
              </a:rPr>
              <a:t>aportaciones</a:t>
            </a:r>
            <a:endParaRPr b="1" sz="1100">
              <a:solidFill>
                <a:srgbClr val="111111"/>
              </a:solidFill>
              <a:latin typeface="Open Sans"/>
              <a:ea typeface="Open Sans"/>
              <a:cs typeface="Open Sans"/>
              <a:sym typeface="Open Sans"/>
            </a:endParaRPr>
          </a:p>
          <a:p>
            <a:pPr indent="0" lvl="0" marL="29210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3. </a:t>
            </a:r>
            <a:r>
              <a:rPr b="1" lang="es" sz="1100">
                <a:solidFill>
                  <a:srgbClr val="111111"/>
                </a:solidFill>
                <a:latin typeface="Open Sans"/>
                <a:ea typeface="Open Sans"/>
                <a:cs typeface="Open Sans"/>
                <a:sym typeface="Open Sans"/>
              </a:rPr>
              <a:t>Primera aproximación</a:t>
            </a:r>
            <a:r>
              <a:rPr lang="es" sz="1100">
                <a:solidFill>
                  <a:srgbClr val="111111"/>
                </a:solidFill>
                <a:latin typeface="Open Sans"/>
                <a:ea typeface="Open Sans"/>
                <a:cs typeface="Open Sans"/>
                <a:sym typeface="Open Sans"/>
              </a:rPr>
              <a:t> de la solución tentativa.</a:t>
            </a:r>
            <a:endParaRPr sz="1100">
              <a:solidFill>
                <a:srgbClr val="111111"/>
              </a:solidFill>
              <a:latin typeface="Open Sans"/>
              <a:ea typeface="Open Sans"/>
              <a:cs typeface="Open Sans"/>
              <a:sym typeface="Open Sans"/>
            </a:endParaRPr>
          </a:p>
          <a:p>
            <a:pPr indent="0" lvl="0" marL="29210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4. </a:t>
            </a:r>
            <a:r>
              <a:rPr b="1" lang="es" sz="1100">
                <a:solidFill>
                  <a:srgbClr val="111111"/>
                </a:solidFill>
                <a:latin typeface="Open Sans"/>
                <a:ea typeface="Open Sans"/>
                <a:cs typeface="Open Sans"/>
                <a:sym typeface="Open Sans"/>
              </a:rPr>
              <a:t>Metodología </a:t>
            </a:r>
            <a:r>
              <a:rPr lang="es" sz="1100">
                <a:solidFill>
                  <a:srgbClr val="111111"/>
                </a:solidFill>
                <a:latin typeface="Open Sans"/>
                <a:ea typeface="Open Sans"/>
                <a:cs typeface="Open Sans"/>
                <a:sym typeface="Open Sans"/>
              </a:rPr>
              <a:t>para la evaluación y pruebas que se realizarán. </a:t>
            </a:r>
            <a:endParaRPr sz="1100">
              <a:solidFill>
                <a:srgbClr val="111111"/>
              </a:solidFill>
              <a:latin typeface="Open Sans"/>
              <a:ea typeface="Open Sans"/>
              <a:cs typeface="Open Sans"/>
              <a:sym typeface="Open Sans"/>
            </a:endParaRPr>
          </a:p>
          <a:p>
            <a:pPr indent="0" lvl="0" marL="29210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5. </a:t>
            </a:r>
            <a:r>
              <a:rPr b="1" lang="es" sz="1100">
                <a:solidFill>
                  <a:srgbClr val="111111"/>
                </a:solidFill>
                <a:latin typeface="Open Sans"/>
                <a:ea typeface="Open Sans"/>
                <a:cs typeface="Open Sans"/>
                <a:sym typeface="Open Sans"/>
              </a:rPr>
              <a:t>Bibliografía</a:t>
            </a:r>
            <a:endParaRPr b="1" sz="1100">
              <a:solidFill>
                <a:srgbClr val="111111"/>
              </a:solidFill>
              <a:latin typeface="Open Sans"/>
              <a:ea typeface="Open Sans"/>
              <a:cs typeface="Open Sans"/>
              <a:sym typeface="Open Sans"/>
            </a:endParaRPr>
          </a:p>
          <a:p>
            <a:pPr indent="0" lvl="0" marL="0" rtl="0" algn="l">
              <a:lnSpc>
                <a:spcPct val="115000"/>
              </a:lnSpc>
              <a:spcBef>
                <a:spcPts val="1100"/>
              </a:spcBef>
              <a:spcAft>
                <a:spcPts val="0"/>
              </a:spcAft>
              <a:buClr>
                <a:schemeClr val="dk1"/>
              </a:buClr>
              <a:buSzPts val="1100"/>
              <a:buFont typeface="Arial"/>
              <a:buNone/>
            </a:pPr>
            <a:r>
              <a:rPr lang="es" sz="1100">
                <a:solidFill>
                  <a:srgbClr val="111111"/>
                </a:solidFill>
                <a:latin typeface="Open Sans"/>
                <a:ea typeface="Open Sans"/>
                <a:cs typeface="Open Sans"/>
                <a:sym typeface="Open Sans"/>
              </a:rPr>
              <a:t>Los estudiantes recibirán a través de esta plataforma los correspondientes comentarios de sus tutores. Una vez realizados los cambios oportunos a la luz de los mismos, el anteproyecto será formalmente aprobado por la comisión académica del estudio (ver Actividad "Anteproyecto (para su aprobación por la comisión académica)" )</a:t>
            </a:r>
            <a:endParaRPr sz="1100">
              <a:solidFill>
                <a:srgbClr val="111111"/>
              </a:solidFill>
              <a:latin typeface="Open Sans"/>
              <a:ea typeface="Open Sans"/>
              <a:cs typeface="Open Sans"/>
              <a:sym typeface="Open Sans"/>
            </a:endParaRPr>
          </a:p>
          <a:p>
            <a:pPr indent="0" lvl="0" marL="0" rtl="0" algn="ctr">
              <a:spcBef>
                <a:spcPts val="1100"/>
              </a:spcBef>
              <a:spcAft>
                <a:spcPts val="0"/>
              </a:spcAft>
              <a:buNone/>
            </a:pPr>
            <a:r>
              <a:t/>
            </a:r>
            <a:endParaRPr/>
          </a:p>
        </p:txBody>
      </p:sp>
      <p:pic>
        <p:nvPicPr>
          <p:cNvPr id="55" name="Google Shape;55;p13"/>
          <p:cNvPicPr preferRelativeResize="0"/>
          <p:nvPr/>
        </p:nvPicPr>
        <p:blipFill>
          <a:blip r:embed="rId3">
            <a:alphaModFix/>
          </a:blip>
          <a:stretch>
            <a:fillRect/>
          </a:stretch>
        </p:blipFill>
        <p:spPr>
          <a:xfrm>
            <a:off x="6707475" y="269175"/>
            <a:ext cx="1974450" cy="860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2"/>
          <p:cNvSpPr/>
          <p:nvPr/>
        </p:nvSpPr>
        <p:spPr>
          <a:xfrm rot="-9620241">
            <a:off x="3270738" y="2496599"/>
            <a:ext cx="916544" cy="805803"/>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7" name="Google Shape;167;p22"/>
          <p:cNvSpPr/>
          <p:nvPr/>
        </p:nvSpPr>
        <p:spPr>
          <a:xfrm rot="-6100038">
            <a:off x="3652355" y="1881977"/>
            <a:ext cx="867831" cy="831326"/>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8" name="Google Shape;168;p22"/>
          <p:cNvSpPr/>
          <p:nvPr/>
        </p:nvSpPr>
        <p:spPr>
          <a:xfrm rot="-385762">
            <a:off x="3203284" y="3588297"/>
            <a:ext cx="787654" cy="722009"/>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69" name="Google Shape;169;p22"/>
          <p:cNvSpPr/>
          <p:nvPr/>
        </p:nvSpPr>
        <p:spPr>
          <a:xfrm flipH="1" rot="-4500131">
            <a:off x="3611448" y="3048553"/>
            <a:ext cx="867138" cy="831256"/>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0" name="Google Shape;170;p22"/>
          <p:cNvSpPr/>
          <p:nvPr/>
        </p:nvSpPr>
        <p:spPr>
          <a:xfrm>
            <a:off x="7232065" y="1166650"/>
            <a:ext cx="1820400" cy="945300"/>
          </a:xfrm>
          <a:prstGeom prst="rect">
            <a:avLst/>
          </a:prstGeom>
          <a:solidFill>
            <a:srgbClr val="FFFFFF"/>
          </a:solidFill>
          <a:ln cap="flat" cmpd="sng" w="19050">
            <a:solidFill>
              <a:srgbClr val="D8BE75"/>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s" sz="1000">
                <a:solidFill>
                  <a:schemeClr val="dk1"/>
                </a:solidFill>
                <a:latin typeface="Lato"/>
                <a:ea typeface="Lato"/>
                <a:cs typeface="Lato"/>
                <a:sym typeface="Lato"/>
              </a:rPr>
              <a:t>Módulo que implementa las funciones de una empresa </a:t>
            </a:r>
            <a:r>
              <a:rPr b="1" lang="es" sz="1000">
                <a:solidFill>
                  <a:schemeClr val="dk1"/>
                </a:solidFill>
                <a:latin typeface="Lato"/>
                <a:ea typeface="Lato"/>
                <a:cs typeface="Lato"/>
                <a:sym typeface="Lato"/>
              </a:rPr>
              <a:t>aseguradora</a:t>
            </a:r>
            <a:r>
              <a:rPr lang="es" sz="1000">
                <a:solidFill>
                  <a:schemeClr val="dk1"/>
                </a:solidFill>
                <a:latin typeface="Lato"/>
                <a:ea typeface="Lato"/>
                <a:cs typeface="Lato"/>
                <a:sym typeface="Lato"/>
              </a:rPr>
              <a:t>. Se realizará una facturación de los clientes en función de la utilización de los vehículos.</a:t>
            </a:r>
            <a:endParaRPr sz="1000">
              <a:solidFill>
                <a:schemeClr val="dk1"/>
              </a:solidFill>
              <a:latin typeface="Lato"/>
              <a:ea typeface="Lato"/>
              <a:cs typeface="Lato"/>
              <a:sym typeface="Lato"/>
            </a:endParaRPr>
          </a:p>
        </p:txBody>
      </p:sp>
      <p:sp>
        <p:nvSpPr>
          <p:cNvPr id="171" name="Google Shape;171;p22"/>
          <p:cNvSpPr/>
          <p:nvPr/>
        </p:nvSpPr>
        <p:spPr>
          <a:xfrm rot="1179462">
            <a:off x="4945833" y="2492699"/>
            <a:ext cx="893579" cy="805803"/>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2" name="Google Shape;172;p22"/>
          <p:cNvSpPr/>
          <p:nvPr/>
        </p:nvSpPr>
        <p:spPr>
          <a:xfrm rot="1180119">
            <a:off x="5674556" y="2520314"/>
            <a:ext cx="779904" cy="731194"/>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3" name="Google Shape;173;p22"/>
          <p:cNvSpPr/>
          <p:nvPr/>
        </p:nvSpPr>
        <p:spPr>
          <a:xfrm flipH="1">
            <a:off x="5670744" y="2524771"/>
            <a:ext cx="788100" cy="721800"/>
          </a:xfrm>
          <a:prstGeom prst="pie">
            <a:avLst>
              <a:gd fmla="val 10618293" name="adj1"/>
              <a:gd fmla="val 16200000" name="adj2"/>
            </a:avLst>
          </a:prstGeom>
          <a:solidFill>
            <a:srgbClr val="2DCCCD"/>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4" name="Google Shape;174;p22"/>
          <p:cNvSpPr/>
          <p:nvPr/>
        </p:nvSpPr>
        <p:spPr>
          <a:xfrm rot="1181273">
            <a:off x="5775773" y="2615494"/>
            <a:ext cx="577032" cy="539671"/>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5" name="Google Shape;175;p22"/>
          <p:cNvSpPr/>
          <p:nvPr/>
        </p:nvSpPr>
        <p:spPr>
          <a:xfrm rot="-145073">
            <a:off x="5840199" y="2676310"/>
            <a:ext cx="447999" cy="418500"/>
          </a:xfrm>
          <a:prstGeom prst="ellipse">
            <a:avLst/>
          </a:prstGeom>
          <a:solidFill>
            <a:srgbClr val="2DCCCD"/>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6" name="Google Shape;176;p22"/>
          <p:cNvSpPr/>
          <p:nvPr/>
        </p:nvSpPr>
        <p:spPr>
          <a:xfrm rot="-2567198">
            <a:off x="4494000" y="1784383"/>
            <a:ext cx="867843" cy="831304"/>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7" name="Google Shape;177;p22"/>
          <p:cNvSpPr/>
          <p:nvPr/>
        </p:nvSpPr>
        <p:spPr>
          <a:xfrm flipH="1" rot="-8359278">
            <a:off x="4494069" y="3152666"/>
            <a:ext cx="867115" cy="831405"/>
          </a:xfrm>
          <a:custGeom>
            <a:rect b="b" l="l" r="r" t="t"/>
            <a:pathLst>
              <a:path extrusionOk="0" h="120000" w="120000">
                <a:moveTo>
                  <a:pt x="0" y="30422"/>
                </a:moveTo>
                <a:cubicBezTo>
                  <a:pt x="0" y="30422"/>
                  <a:pt x="64061" y="67122"/>
                  <a:pt x="94932" y="0"/>
                </a:cubicBezTo>
                <a:cubicBezTo>
                  <a:pt x="120000" y="74124"/>
                  <a:pt x="120000" y="74124"/>
                  <a:pt x="120000" y="74124"/>
                </a:cubicBezTo>
                <a:cubicBezTo>
                  <a:pt x="120000" y="74124"/>
                  <a:pt x="65686" y="50704"/>
                  <a:pt x="36441" y="120000"/>
                </a:cubicBezTo>
                <a:lnTo>
                  <a:pt x="0" y="30422"/>
                </a:lnTo>
                <a:close/>
              </a:path>
            </a:pathLst>
          </a:cu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8" name="Google Shape;178;p22"/>
          <p:cNvSpPr/>
          <p:nvPr/>
        </p:nvSpPr>
        <p:spPr>
          <a:xfrm>
            <a:off x="4784820" y="1283350"/>
            <a:ext cx="788100" cy="721800"/>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79" name="Google Shape;179;p22"/>
          <p:cNvSpPr/>
          <p:nvPr/>
        </p:nvSpPr>
        <p:spPr>
          <a:xfrm flipH="1">
            <a:off x="4784976" y="1283350"/>
            <a:ext cx="788100" cy="721800"/>
          </a:xfrm>
          <a:prstGeom prst="pie">
            <a:avLst>
              <a:gd fmla="val 12772234" name="adj1"/>
              <a:gd fmla="val 16200000" name="adj2"/>
            </a:avLst>
          </a:prstGeom>
          <a:solidFill>
            <a:srgbClr val="D8BE75"/>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None/>
            </a:pPr>
            <a:r>
              <a:t/>
            </a:r>
            <a:endParaRPr>
              <a:latin typeface="Calibri"/>
              <a:ea typeface="Calibri"/>
              <a:cs typeface="Calibri"/>
              <a:sym typeface="Calibri"/>
            </a:endParaRPr>
          </a:p>
        </p:txBody>
      </p:sp>
      <p:sp>
        <p:nvSpPr>
          <p:cNvPr id="180" name="Google Shape;180;p22"/>
          <p:cNvSpPr/>
          <p:nvPr/>
        </p:nvSpPr>
        <p:spPr>
          <a:xfrm rot="-385762">
            <a:off x="4803959" y="3741072"/>
            <a:ext cx="787654" cy="722009"/>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1" name="Google Shape;181;p22"/>
          <p:cNvSpPr/>
          <p:nvPr/>
        </p:nvSpPr>
        <p:spPr>
          <a:xfrm flipH="1">
            <a:off x="4803955" y="3741132"/>
            <a:ext cx="788100" cy="721800"/>
          </a:xfrm>
          <a:prstGeom prst="pie">
            <a:avLst>
              <a:gd fmla="val 5937964" name="adj1"/>
              <a:gd fmla="val 16200000" name="adj2"/>
            </a:avLst>
          </a:prstGeom>
          <a:solidFill>
            <a:srgbClr val="6AA84F"/>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2" name="Google Shape;182;p22"/>
          <p:cNvSpPr/>
          <p:nvPr/>
        </p:nvSpPr>
        <p:spPr>
          <a:xfrm>
            <a:off x="4886721" y="1377378"/>
            <a:ext cx="583500" cy="533100"/>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3" name="Google Shape;183;p22"/>
          <p:cNvSpPr/>
          <p:nvPr/>
        </p:nvSpPr>
        <p:spPr>
          <a:xfrm rot="-386468">
            <a:off x="4905823" y="3835112"/>
            <a:ext cx="582980" cy="533199"/>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84" name="Google Shape;184;p22"/>
          <p:cNvSpPr/>
          <p:nvPr/>
        </p:nvSpPr>
        <p:spPr>
          <a:xfrm rot="-386972">
            <a:off x="4971496" y="3894653"/>
            <a:ext cx="451357" cy="415055"/>
          </a:xfrm>
          <a:prstGeom prst="ellipse">
            <a:avLst/>
          </a:prstGeom>
          <a:solidFill>
            <a:srgbClr val="6AA84F"/>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cxnSp>
        <p:nvCxnSpPr>
          <p:cNvPr id="185" name="Google Shape;185;p22"/>
          <p:cNvCxnSpPr/>
          <p:nvPr/>
        </p:nvCxnSpPr>
        <p:spPr>
          <a:xfrm>
            <a:off x="6497703" y="2903329"/>
            <a:ext cx="716400" cy="0"/>
          </a:xfrm>
          <a:prstGeom prst="straightConnector1">
            <a:avLst/>
          </a:prstGeom>
          <a:noFill/>
          <a:ln cap="flat" cmpd="sng" w="12700">
            <a:solidFill>
              <a:srgbClr val="004481"/>
            </a:solidFill>
            <a:prstDash val="solid"/>
            <a:miter lim="8000"/>
            <a:headEnd len="sm" w="sm" type="none"/>
            <a:tailEnd len="sm" w="sm" type="oval"/>
          </a:ln>
        </p:spPr>
      </p:cxnSp>
      <p:cxnSp>
        <p:nvCxnSpPr>
          <p:cNvPr id="186" name="Google Shape;186;p22"/>
          <p:cNvCxnSpPr/>
          <p:nvPr/>
        </p:nvCxnSpPr>
        <p:spPr>
          <a:xfrm>
            <a:off x="5663542" y="4101720"/>
            <a:ext cx="1550700" cy="0"/>
          </a:xfrm>
          <a:prstGeom prst="straightConnector1">
            <a:avLst/>
          </a:prstGeom>
          <a:noFill/>
          <a:ln cap="flat" cmpd="sng" w="12700">
            <a:solidFill>
              <a:srgbClr val="004481"/>
            </a:solidFill>
            <a:prstDash val="solid"/>
            <a:miter lim="8000"/>
            <a:headEnd len="sm" w="sm" type="none"/>
            <a:tailEnd len="sm" w="sm" type="oval"/>
          </a:ln>
        </p:spPr>
      </p:cxnSp>
      <p:cxnSp>
        <p:nvCxnSpPr>
          <p:cNvPr id="187" name="Google Shape;187;p22"/>
          <p:cNvCxnSpPr/>
          <p:nvPr/>
        </p:nvCxnSpPr>
        <p:spPr>
          <a:xfrm>
            <a:off x="5681360" y="1600890"/>
            <a:ext cx="1550700" cy="0"/>
          </a:xfrm>
          <a:prstGeom prst="straightConnector1">
            <a:avLst/>
          </a:prstGeom>
          <a:noFill/>
          <a:ln cap="flat" cmpd="sng" w="12700">
            <a:solidFill>
              <a:srgbClr val="004481"/>
            </a:solidFill>
            <a:prstDash val="solid"/>
            <a:miter lim="8000"/>
            <a:headEnd len="sm" w="sm" type="none"/>
            <a:tailEnd len="sm" w="sm" type="oval"/>
          </a:ln>
        </p:spPr>
      </p:cxnSp>
      <p:sp>
        <p:nvSpPr>
          <p:cNvPr id="188" name="Google Shape;188;p22"/>
          <p:cNvSpPr/>
          <p:nvPr/>
        </p:nvSpPr>
        <p:spPr>
          <a:xfrm>
            <a:off x="7232065" y="2533775"/>
            <a:ext cx="1838400" cy="775200"/>
          </a:xfrm>
          <a:prstGeom prst="rect">
            <a:avLst/>
          </a:prstGeom>
          <a:solidFill>
            <a:srgbClr val="FFFFFF"/>
          </a:solidFill>
          <a:ln cap="flat" cmpd="sng" w="19050">
            <a:solidFill>
              <a:srgbClr val="2DCCCD"/>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latin typeface="Lato"/>
                <a:ea typeface="Lato"/>
                <a:cs typeface="Lato"/>
                <a:sym typeface="Lato"/>
              </a:rPr>
              <a:t>Interacción de los </a:t>
            </a:r>
            <a:r>
              <a:rPr b="1" lang="es" sz="1000">
                <a:latin typeface="Lato"/>
                <a:ea typeface="Lato"/>
                <a:cs typeface="Lato"/>
                <a:sym typeface="Lato"/>
              </a:rPr>
              <a:t>clientes </a:t>
            </a:r>
            <a:r>
              <a:rPr lang="es" sz="1000">
                <a:latin typeface="Lato"/>
                <a:ea typeface="Lato"/>
                <a:cs typeface="Lato"/>
                <a:sym typeface="Lato"/>
              </a:rPr>
              <a:t>o </a:t>
            </a:r>
            <a:r>
              <a:rPr b="1" lang="es" sz="1000">
                <a:latin typeface="Lato"/>
                <a:ea typeface="Lato"/>
                <a:cs typeface="Lato"/>
                <a:sym typeface="Lato"/>
              </a:rPr>
              <a:t>usuarios consumidores </a:t>
            </a:r>
            <a:r>
              <a:rPr lang="es" sz="1000">
                <a:latin typeface="Lato"/>
                <a:ea typeface="Lato"/>
                <a:cs typeface="Lato"/>
                <a:sym typeface="Lato"/>
              </a:rPr>
              <a:t>de la los productos y servicios de la empresa de renting. </a:t>
            </a:r>
            <a:endParaRPr>
              <a:latin typeface="Open Sans"/>
              <a:ea typeface="Open Sans"/>
              <a:cs typeface="Open Sans"/>
              <a:sym typeface="Open Sans"/>
            </a:endParaRPr>
          </a:p>
        </p:txBody>
      </p:sp>
      <p:pic>
        <p:nvPicPr>
          <p:cNvPr id="189" name="Google Shape;189;p22"/>
          <p:cNvPicPr preferRelativeResize="0"/>
          <p:nvPr/>
        </p:nvPicPr>
        <p:blipFill>
          <a:blip r:embed="rId3">
            <a:alphaModFix/>
          </a:blip>
          <a:stretch>
            <a:fillRect/>
          </a:stretch>
        </p:blipFill>
        <p:spPr>
          <a:xfrm>
            <a:off x="5922378" y="2772888"/>
            <a:ext cx="249325" cy="249325"/>
          </a:xfrm>
          <a:prstGeom prst="rect">
            <a:avLst/>
          </a:prstGeom>
          <a:noFill/>
          <a:ln>
            <a:noFill/>
          </a:ln>
        </p:spPr>
      </p:pic>
      <p:sp>
        <p:nvSpPr>
          <p:cNvPr id="190" name="Google Shape;190;p22"/>
          <p:cNvSpPr/>
          <p:nvPr/>
        </p:nvSpPr>
        <p:spPr>
          <a:xfrm>
            <a:off x="7214115" y="3755300"/>
            <a:ext cx="1838400" cy="887700"/>
          </a:xfrm>
          <a:prstGeom prst="rect">
            <a:avLst/>
          </a:prstGeom>
          <a:solidFill>
            <a:srgbClr val="FFFFFF"/>
          </a:solidFill>
          <a:ln cap="flat" cmpd="sng" w="19050">
            <a:solidFill>
              <a:srgbClr val="B6D7A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000">
                <a:solidFill>
                  <a:schemeClr val="dk1"/>
                </a:solidFill>
                <a:latin typeface="Lato"/>
                <a:ea typeface="Lato"/>
                <a:cs typeface="Lato"/>
                <a:sym typeface="Lato"/>
              </a:rPr>
              <a:t>Módulo que implementa las funciones de un </a:t>
            </a:r>
            <a:r>
              <a:rPr b="1" lang="es" sz="1000">
                <a:solidFill>
                  <a:schemeClr val="dk1"/>
                </a:solidFill>
                <a:latin typeface="Lato"/>
                <a:ea typeface="Lato"/>
                <a:cs typeface="Lato"/>
                <a:sym typeface="Lato"/>
              </a:rPr>
              <a:t>taller</a:t>
            </a:r>
            <a:r>
              <a:rPr lang="es" sz="1000">
                <a:solidFill>
                  <a:schemeClr val="dk1"/>
                </a:solidFill>
                <a:latin typeface="Lato"/>
                <a:ea typeface="Lato"/>
                <a:cs typeface="Lato"/>
                <a:sym typeface="Lato"/>
              </a:rPr>
              <a:t>.</a:t>
            </a:r>
            <a:endParaRPr sz="1000">
              <a:latin typeface="Lato"/>
              <a:ea typeface="Lato"/>
              <a:cs typeface="Lato"/>
              <a:sym typeface="Lato"/>
            </a:endParaRPr>
          </a:p>
        </p:txBody>
      </p:sp>
      <p:pic>
        <p:nvPicPr>
          <p:cNvPr id="191" name="Google Shape;191;p22"/>
          <p:cNvPicPr preferRelativeResize="0"/>
          <p:nvPr/>
        </p:nvPicPr>
        <p:blipFill>
          <a:blip r:embed="rId4">
            <a:alphaModFix/>
          </a:blip>
          <a:stretch>
            <a:fillRect/>
          </a:stretch>
        </p:blipFill>
        <p:spPr>
          <a:xfrm>
            <a:off x="5027265" y="3931150"/>
            <a:ext cx="341500" cy="341500"/>
          </a:xfrm>
          <a:prstGeom prst="rect">
            <a:avLst/>
          </a:prstGeom>
          <a:noFill/>
          <a:ln>
            <a:noFill/>
          </a:ln>
        </p:spPr>
      </p:pic>
      <p:sp>
        <p:nvSpPr>
          <p:cNvPr id="192" name="Google Shape;192;p22"/>
          <p:cNvSpPr/>
          <p:nvPr/>
        </p:nvSpPr>
        <p:spPr>
          <a:xfrm rot="-3533201">
            <a:off x="3345851" y="1434554"/>
            <a:ext cx="788416" cy="721531"/>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3" name="Google Shape;193;p22"/>
          <p:cNvSpPr/>
          <p:nvPr/>
        </p:nvSpPr>
        <p:spPr>
          <a:xfrm flipH="1" rot="-3533201">
            <a:off x="3345827" y="1434726"/>
            <a:ext cx="788416" cy="721531"/>
          </a:xfrm>
          <a:prstGeom prst="pie">
            <a:avLst>
              <a:gd fmla="val 5240919" name="adj1"/>
              <a:gd fmla="val 5224730" name="adj2"/>
            </a:avLst>
          </a:prstGeom>
          <a:solidFill>
            <a:srgbClr val="0044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nvGrpSpPr>
          <p:cNvPr id="194" name="Google Shape;194;p22"/>
          <p:cNvGrpSpPr/>
          <p:nvPr/>
        </p:nvGrpSpPr>
        <p:grpSpPr>
          <a:xfrm rot="-3532865">
            <a:off x="3447912" y="1528925"/>
            <a:ext cx="583626" cy="533017"/>
            <a:chOff x="1844383" y="1394308"/>
            <a:chExt cx="861300" cy="859200"/>
          </a:xfrm>
        </p:grpSpPr>
        <p:sp>
          <p:nvSpPr>
            <p:cNvPr id="195" name="Google Shape;195;p22"/>
            <p:cNvSpPr/>
            <p:nvPr/>
          </p:nvSpPr>
          <p:spPr>
            <a:xfrm>
              <a:off x="1844383" y="1394308"/>
              <a:ext cx="861300" cy="859200"/>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6" name="Google Shape;196;p22"/>
            <p:cNvSpPr/>
            <p:nvPr/>
          </p:nvSpPr>
          <p:spPr>
            <a:xfrm>
              <a:off x="1941427" y="1490261"/>
              <a:ext cx="666300" cy="668400"/>
            </a:xfrm>
            <a:prstGeom prst="ellipse">
              <a:avLst/>
            </a:prstGeom>
            <a:solidFill>
              <a:srgbClr val="004481"/>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grpSp>
      <p:cxnSp>
        <p:nvCxnSpPr>
          <p:cNvPr id="197" name="Google Shape;197;p22"/>
          <p:cNvCxnSpPr>
            <a:endCxn id="198" idx="3"/>
          </p:cNvCxnSpPr>
          <p:nvPr/>
        </p:nvCxnSpPr>
        <p:spPr>
          <a:xfrm rot="10800000">
            <a:off x="3163390" y="1610500"/>
            <a:ext cx="199200" cy="0"/>
          </a:xfrm>
          <a:prstGeom prst="straightConnector1">
            <a:avLst/>
          </a:prstGeom>
          <a:noFill/>
          <a:ln cap="flat" cmpd="sng" w="12700">
            <a:solidFill>
              <a:srgbClr val="004481"/>
            </a:solidFill>
            <a:prstDash val="solid"/>
            <a:miter lim="8000"/>
            <a:headEnd len="sm" w="sm" type="none"/>
            <a:tailEnd len="sm" w="sm" type="oval"/>
          </a:ln>
        </p:spPr>
      </p:cxnSp>
      <p:sp>
        <p:nvSpPr>
          <p:cNvPr id="199" name="Google Shape;199;p22"/>
          <p:cNvSpPr/>
          <p:nvPr/>
        </p:nvSpPr>
        <p:spPr>
          <a:xfrm flipH="1">
            <a:off x="3203755" y="3588732"/>
            <a:ext cx="788100" cy="721800"/>
          </a:xfrm>
          <a:prstGeom prst="pie">
            <a:avLst>
              <a:gd fmla="val 1975909" name="adj1"/>
              <a:gd fmla="val 16200000" name="adj2"/>
            </a:avLst>
          </a:prstGeom>
          <a:solidFill>
            <a:schemeClr val="accent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0" name="Google Shape;200;p22"/>
          <p:cNvSpPr/>
          <p:nvPr/>
        </p:nvSpPr>
        <p:spPr>
          <a:xfrm rot="-386468">
            <a:off x="3305623" y="3682712"/>
            <a:ext cx="582980" cy="533199"/>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1" name="Google Shape;201;p22"/>
          <p:cNvSpPr/>
          <p:nvPr/>
        </p:nvSpPr>
        <p:spPr>
          <a:xfrm rot="-386972">
            <a:off x="3371296" y="3742253"/>
            <a:ext cx="451357" cy="415055"/>
          </a:xfrm>
          <a:prstGeom prst="ellipse">
            <a:avLst/>
          </a:prstGeom>
          <a:solidFill>
            <a:srgbClr val="FF9900"/>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198" name="Google Shape;198;p22"/>
          <p:cNvSpPr/>
          <p:nvPr/>
        </p:nvSpPr>
        <p:spPr>
          <a:xfrm>
            <a:off x="177490" y="1166650"/>
            <a:ext cx="2985900" cy="887700"/>
          </a:xfrm>
          <a:prstGeom prst="rect">
            <a:avLst/>
          </a:prstGeom>
          <a:solidFill>
            <a:srgbClr val="FFFFFF"/>
          </a:solidFill>
          <a:ln cap="flat" cmpd="sng" w="19050">
            <a:solidFill>
              <a:srgbClr val="004481"/>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s" sz="1000">
                <a:solidFill>
                  <a:schemeClr val="dk1"/>
                </a:solidFill>
                <a:latin typeface="Lato"/>
                <a:ea typeface="Lato"/>
                <a:cs typeface="Lato"/>
                <a:sym typeface="Lato"/>
              </a:rPr>
              <a:t>Módulo que permite evaluar el nivel del </a:t>
            </a:r>
            <a:r>
              <a:rPr b="1" lang="es" sz="1000">
                <a:solidFill>
                  <a:schemeClr val="dk1"/>
                </a:solidFill>
                <a:latin typeface="Lato"/>
                <a:ea typeface="Lato"/>
                <a:cs typeface="Lato"/>
                <a:sym typeface="Lato"/>
              </a:rPr>
              <a:t>riesgo financiero</a:t>
            </a:r>
            <a:r>
              <a:rPr lang="es" sz="1000">
                <a:solidFill>
                  <a:schemeClr val="dk1"/>
                </a:solidFill>
                <a:latin typeface="Lato"/>
                <a:ea typeface="Lato"/>
                <a:cs typeface="Lato"/>
                <a:sym typeface="Lato"/>
              </a:rPr>
              <a:t> que puede representar el renting de un vehículo por parte de un </a:t>
            </a:r>
            <a:r>
              <a:rPr b="1" lang="es" sz="1000">
                <a:solidFill>
                  <a:schemeClr val="dk1"/>
                </a:solidFill>
                <a:latin typeface="Lato"/>
                <a:ea typeface="Lato"/>
                <a:cs typeface="Lato"/>
                <a:sym typeface="Lato"/>
              </a:rPr>
              <a:t>cliente determinado</a:t>
            </a:r>
            <a:r>
              <a:rPr lang="es" sz="1000">
                <a:solidFill>
                  <a:schemeClr val="dk1"/>
                </a:solidFill>
                <a:latin typeface="Lato"/>
                <a:ea typeface="Lato"/>
                <a:cs typeface="Lato"/>
                <a:sym typeface="Lato"/>
              </a:rPr>
              <a:t>. De igual forma es el encargado de todo el proceso de financiación desde su asignación hasta su cobro.</a:t>
            </a:r>
            <a:endParaRPr sz="1000">
              <a:solidFill>
                <a:schemeClr val="dk1"/>
              </a:solidFill>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p:txBody>
      </p:sp>
      <p:sp>
        <p:nvSpPr>
          <p:cNvPr id="202" name="Google Shape;202;p22"/>
          <p:cNvSpPr/>
          <p:nvPr/>
        </p:nvSpPr>
        <p:spPr>
          <a:xfrm rot="-9619881">
            <a:off x="2677966" y="2555304"/>
            <a:ext cx="779904" cy="731194"/>
          </a:xfrm>
          <a:prstGeom prst="ellipse">
            <a:avLst/>
          </a:prstGeom>
          <a:solidFill>
            <a:srgbClr val="D8D8D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3" name="Google Shape;203;p22"/>
          <p:cNvSpPr/>
          <p:nvPr/>
        </p:nvSpPr>
        <p:spPr>
          <a:xfrm flipH="1" rot="10800000">
            <a:off x="2673582" y="2560242"/>
            <a:ext cx="788100" cy="721800"/>
          </a:xfrm>
          <a:prstGeom prst="pie">
            <a:avLst>
              <a:gd fmla="val 2012320" name="adj1"/>
              <a:gd fmla="val 20004492" name="adj2"/>
            </a:avLst>
          </a:prstGeom>
          <a:solidFill>
            <a:srgbClr val="4A86E8"/>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4" name="Google Shape;204;p22"/>
          <p:cNvSpPr/>
          <p:nvPr/>
        </p:nvSpPr>
        <p:spPr>
          <a:xfrm rot="-9618727">
            <a:off x="2779621" y="2651648"/>
            <a:ext cx="577032" cy="539671"/>
          </a:xfrm>
          <a:prstGeom prst="ellipse">
            <a:avLst/>
          </a:prstGeom>
          <a:solidFill>
            <a:srgbClr val="FFFFFF"/>
          </a:solidFill>
          <a:ln>
            <a:noFill/>
          </a:ln>
          <a:effectLst>
            <a:outerShdw blurRad="50800" rotWithShape="0" algn="t" dir="5400000" dist="38100">
              <a:srgbClr val="000000">
                <a:alpha val="298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05" name="Google Shape;205;p22"/>
          <p:cNvSpPr/>
          <p:nvPr/>
        </p:nvSpPr>
        <p:spPr>
          <a:xfrm rot="10654927">
            <a:off x="2844227" y="2712002"/>
            <a:ext cx="447999" cy="418500"/>
          </a:xfrm>
          <a:prstGeom prst="ellipse">
            <a:avLst/>
          </a:prstGeom>
          <a:solidFill>
            <a:srgbClr val="4A86E8"/>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cxnSp>
        <p:nvCxnSpPr>
          <p:cNvPr id="206" name="Google Shape;206;p22"/>
          <p:cNvCxnSpPr/>
          <p:nvPr/>
        </p:nvCxnSpPr>
        <p:spPr>
          <a:xfrm flipH="1">
            <a:off x="1485422" y="2903483"/>
            <a:ext cx="1149300" cy="11100"/>
          </a:xfrm>
          <a:prstGeom prst="straightConnector1">
            <a:avLst/>
          </a:prstGeom>
          <a:noFill/>
          <a:ln cap="flat" cmpd="sng" w="12700">
            <a:solidFill>
              <a:srgbClr val="004481"/>
            </a:solidFill>
            <a:prstDash val="solid"/>
            <a:miter lim="8000"/>
            <a:headEnd len="sm" w="sm" type="none"/>
            <a:tailEnd len="sm" w="sm" type="oval"/>
          </a:ln>
        </p:spPr>
      </p:cxnSp>
      <p:sp>
        <p:nvSpPr>
          <p:cNvPr id="207" name="Google Shape;207;p22"/>
          <p:cNvSpPr/>
          <p:nvPr/>
        </p:nvSpPr>
        <p:spPr>
          <a:xfrm rot="-386972">
            <a:off x="4952809" y="1436728"/>
            <a:ext cx="451357" cy="415055"/>
          </a:xfrm>
          <a:prstGeom prst="ellipse">
            <a:avLst/>
          </a:prstGeom>
          <a:solidFill>
            <a:srgbClr val="D8BE75"/>
          </a:solidFill>
          <a:ln>
            <a:noFill/>
          </a:ln>
          <a:effectLst>
            <a:outerShdw blurRad="38100" rotWithShape="0" algn="ctr" dir="5400000" dist="25400">
              <a:srgbClr val="000000">
                <a:alpha val="2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208" name="Google Shape;208;p22"/>
          <p:cNvPicPr preferRelativeResize="0"/>
          <p:nvPr/>
        </p:nvPicPr>
        <p:blipFill>
          <a:blip r:embed="rId5">
            <a:alphaModFix/>
          </a:blip>
          <a:stretch>
            <a:fillRect/>
          </a:stretch>
        </p:blipFill>
        <p:spPr>
          <a:xfrm>
            <a:off x="4992326" y="1490775"/>
            <a:ext cx="372300" cy="306243"/>
          </a:xfrm>
          <a:prstGeom prst="rect">
            <a:avLst/>
          </a:prstGeom>
          <a:noFill/>
          <a:ln>
            <a:noFill/>
          </a:ln>
        </p:spPr>
      </p:pic>
      <p:sp>
        <p:nvSpPr>
          <p:cNvPr id="209" name="Google Shape;209;p22"/>
          <p:cNvSpPr/>
          <p:nvPr/>
        </p:nvSpPr>
        <p:spPr>
          <a:xfrm>
            <a:off x="3947390" y="2331471"/>
            <a:ext cx="1249200" cy="1143900"/>
          </a:xfrm>
          <a:prstGeom prst="ellipse">
            <a:avLst/>
          </a:prstGeom>
          <a:solidFill>
            <a:srgbClr val="E7E6E6"/>
          </a:solidFill>
          <a:ln>
            <a:noFill/>
          </a:ln>
          <a:effectLst>
            <a:outerShdw blurRad="50800" rotWithShape="0" algn="l"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0" name="Google Shape;210;p22"/>
          <p:cNvSpPr/>
          <p:nvPr/>
        </p:nvSpPr>
        <p:spPr>
          <a:xfrm>
            <a:off x="4055796" y="2430737"/>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11" name="Google Shape;211;p22"/>
          <p:cNvSpPr txBox="1"/>
          <p:nvPr/>
        </p:nvSpPr>
        <p:spPr>
          <a:xfrm>
            <a:off x="4138190" y="2673250"/>
            <a:ext cx="867600" cy="4629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 sz="1200">
                <a:solidFill>
                  <a:srgbClr val="004481"/>
                </a:solidFill>
                <a:latin typeface="Lato"/>
                <a:ea typeface="Lato"/>
                <a:cs typeface="Lato"/>
                <a:sym typeface="Lato"/>
              </a:rPr>
              <a:t>Empresa renting</a:t>
            </a:r>
            <a:endParaRPr sz="1200">
              <a:latin typeface="Lato"/>
              <a:ea typeface="Lato"/>
              <a:cs typeface="Lato"/>
              <a:sym typeface="Lato"/>
            </a:endParaRPr>
          </a:p>
        </p:txBody>
      </p:sp>
      <p:sp>
        <p:nvSpPr>
          <p:cNvPr id="212" name="Google Shape;212;p22"/>
          <p:cNvSpPr/>
          <p:nvPr/>
        </p:nvSpPr>
        <p:spPr>
          <a:xfrm>
            <a:off x="177490" y="2376600"/>
            <a:ext cx="1253100" cy="1041900"/>
          </a:xfrm>
          <a:prstGeom prst="rect">
            <a:avLst/>
          </a:prstGeom>
          <a:solidFill>
            <a:srgbClr val="FFFFFF"/>
          </a:solidFill>
          <a:ln cap="flat" cmpd="sng" w="19050">
            <a:solidFill>
              <a:srgbClr val="6D9EEB"/>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s" sz="1000">
                <a:latin typeface="Lato"/>
                <a:ea typeface="Lato"/>
                <a:cs typeface="Lato"/>
                <a:sym typeface="Lato"/>
              </a:rPr>
              <a:t>Módulo que implemente la función del </a:t>
            </a:r>
            <a:r>
              <a:rPr b="1" lang="es" sz="1000">
                <a:latin typeface="Lato"/>
                <a:ea typeface="Lato"/>
                <a:cs typeface="Lato"/>
                <a:sym typeface="Lato"/>
              </a:rPr>
              <a:t>concesionario</a:t>
            </a:r>
            <a:endParaRPr b="1" sz="1000">
              <a:latin typeface="Lato"/>
              <a:ea typeface="Lato"/>
              <a:cs typeface="Lato"/>
              <a:sym typeface="Lato"/>
            </a:endParaRPr>
          </a:p>
        </p:txBody>
      </p:sp>
      <p:sp>
        <p:nvSpPr>
          <p:cNvPr id="213" name="Google Shape;213;p22"/>
          <p:cNvSpPr/>
          <p:nvPr/>
        </p:nvSpPr>
        <p:spPr>
          <a:xfrm>
            <a:off x="177500" y="3755300"/>
            <a:ext cx="1947300" cy="690900"/>
          </a:xfrm>
          <a:prstGeom prst="rect">
            <a:avLst/>
          </a:prstGeom>
          <a:solidFill>
            <a:srgbClr val="FFFFFF"/>
          </a:solid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es" sz="1000">
                <a:latin typeface="Lato"/>
                <a:ea typeface="Lato"/>
                <a:cs typeface="Lato"/>
                <a:sym typeface="Lato"/>
              </a:rPr>
              <a:t>Módulo que permite a un cliente </a:t>
            </a:r>
            <a:r>
              <a:rPr b="1" lang="es" sz="1000">
                <a:latin typeface="Lato"/>
                <a:ea typeface="Lato"/>
                <a:cs typeface="Lato"/>
                <a:sym typeface="Lato"/>
              </a:rPr>
              <a:t>la compra-venta de un vehículo</a:t>
            </a:r>
            <a:r>
              <a:rPr lang="es" sz="1000">
                <a:latin typeface="Lato"/>
                <a:ea typeface="Lato"/>
                <a:cs typeface="Lato"/>
                <a:sym typeface="Lato"/>
              </a:rPr>
              <a:t> que ha sido utilizado bajo la modalidad de renting.</a:t>
            </a:r>
            <a:endParaRPr sz="1000">
              <a:latin typeface="Lato"/>
              <a:ea typeface="Lato"/>
              <a:cs typeface="Lato"/>
              <a:sym typeface="Lato"/>
            </a:endParaRPr>
          </a:p>
        </p:txBody>
      </p:sp>
      <p:pic>
        <p:nvPicPr>
          <p:cNvPr id="214" name="Google Shape;214;p22"/>
          <p:cNvPicPr preferRelativeResize="0"/>
          <p:nvPr/>
        </p:nvPicPr>
        <p:blipFill>
          <a:blip r:embed="rId6">
            <a:alphaModFix/>
          </a:blip>
          <a:stretch>
            <a:fillRect/>
          </a:stretch>
        </p:blipFill>
        <p:spPr>
          <a:xfrm>
            <a:off x="3615053" y="1661100"/>
            <a:ext cx="249325" cy="249325"/>
          </a:xfrm>
          <a:prstGeom prst="rect">
            <a:avLst/>
          </a:prstGeom>
          <a:noFill/>
          <a:ln cap="flat" cmpd="sng" w="19050">
            <a:solidFill>
              <a:srgbClr val="004481"/>
            </a:solidFill>
            <a:prstDash val="dash"/>
            <a:round/>
            <a:headEnd len="sm" w="sm" type="none"/>
            <a:tailEnd len="sm" w="sm" type="none"/>
          </a:ln>
        </p:spPr>
      </p:pic>
      <p:pic>
        <p:nvPicPr>
          <p:cNvPr id="215" name="Google Shape;215;p22"/>
          <p:cNvPicPr preferRelativeResize="0"/>
          <p:nvPr/>
        </p:nvPicPr>
        <p:blipFill>
          <a:blip r:embed="rId7">
            <a:alphaModFix/>
          </a:blip>
          <a:stretch>
            <a:fillRect/>
          </a:stretch>
        </p:blipFill>
        <p:spPr>
          <a:xfrm>
            <a:off x="2937328" y="2778688"/>
            <a:ext cx="284274" cy="285565"/>
          </a:xfrm>
          <a:prstGeom prst="rect">
            <a:avLst/>
          </a:prstGeom>
          <a:noFill/>
          <a:ln>
            <a:noFill/>
          </a:ln>
          <a:effectLst>
            <a:outerShdw blurRad="57150" rotWithShape="0" algn="bl" dir="5400000" dist="19050">
              <a:srgbClr val="CCCCCC">
                <a:alpha val="50000"/>
              </a:srgbClr>
            </a:outerShdw>
          </a:effectLst>
        </p:spPr>
      </p:pic>
      <p:pic>
        <p:nvPicPr>
          <p:cNvPr id="216" name="Google Shape;216;p22"/>
          <p:cNvPicPr preferRelativeResize="0"/>
          <p:nvPr/>
        </p:nvPicPr>
        <p:blipFill>
          <a:blip r:embed="rId8">
            <a:alphaModFix/>
          </a:blip>
          <a:stretch>
            <a:fillRect/>
          </a:stretch>
        </p:blipFill>
        <p:spPr>
          <a:xfrm>
            <a:off x="3410815" y="3763625"/>
            <a:ext cx="372300" cy="372300"/>
          </a:xfrm>
          <a:prstGeom prst="rect">
            <a:avLst/>
          </a:prstGeom>
          <a:noFill/>
          <a:ln>
            <a:noFill/>
          </a:ln>
        </p:spPr>
      </p:pic>
      <p:cxnSp>
        <p:nvCxnSpPr>
          <p:cNvPr id="217" name="Google Shape;217;p22"/>
          <p:cNvCxnSpPr/>
          <p:nvPr/>
        </p:nvCxnSpPr>
        <p:spPr>
          <a:xfrm flipH="1">
            <a:off x="2193340" y="3996700"/>
            <a:ext cx="931500" cy="14700"/>
          </a:xfrm>
          <a:prstGeom prst="straightConnector1">
            <a:avLst/>
          </a:prstGeom>
          <a:noFill/>
          <a:ln cap="flat" cmpd="sng" w="12700">
            <a:solidFill>
              <a:srgbClr val="004481"/>
            </a:solidFill>
            <a:prstDash val="solid"/>
            <a:miter lim="8000"/>
            <a:headEnd len="sm" w="sm" type="none"/>
            <a:tailEnd len="sm" w="sm" type="oval"/>
          </a:ln>
        </p:spPr>
      </p:cxnSp>
      <p:sp>
        <p:nvSpPr>
          <p:cNvPr id="218" name="Google Shape;218;p22"/>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400">
                <a:solidFill>
                  <a:srgbClr val="004481"/>
                </a:solidFill>
                <a:latin typeface="Open Sans"/>
                <a:ea typeface="Open Sans"/>
                <a:cs typeface="Open Sans"/>
                <a:sym typeface="Open Sans"/>
              </a:rPr>
              <a:t>3.1 Primera aproximación de la solución tentativa.</a:t>
            </a:r>
            <a:endParaRPr sz="2400">
              <a:solidFill>
                <a:srgbClr val="004481"/>
              </a:solidFill>
            </a:endParaRPr>
          </a:p>
        </p:txBody>
      </p:sp>
      <p:sp>
        <p:nvSpPr>
          <p:cNvPr id="219" name="Google Shape;21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cxnSp>
        <p:nvCxnSpPr>
          <p:cNvPr id="220" name="Google Shape;220;p22"/>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3"/>
          <p:cNvSpPr txBox="1"/>
          <p:nvPr/>
        </p:nvSpPr>
        <p:spPr>
          <a:xfrm>
            <a:off x="6417175" y="938525"/>
            <a:ext cx="2242800" cy="3752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3"/>
          <p:cNvSpPr txBox="1"/>
          <p:nvPr/>
        </p:nvSpPr>
        <p:spPr>
          <a:xfrm>
            <a:off x="2101100" y="938525"/>
            <a:ext cx="1988700" cy="3752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3"/>
          <p:cNvSpPr txBox="1"/>
          <p:nvPr/>
        </p:nvSpPr>
        <p:spPr>
          <a:xfrm>
            <a:off x="4146775" y="938525"/>
            <a:ext cx="2206200" cy="37527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txBox="1"/>
          <p:nvPr/>
        </p:nvSpPr>
        <p:spPr>
          <a:xfrm>
            <a:off x="269950" y="917650"/>
            <a:ext cx="1762500" cy="37734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596975" y="1356562"/>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0" name="Google Shape;230;p23"/>
          <p:cNvSpPr/>
          <p:nvPr/>
        </p:nvSpPr>
        <p:spPr>
          <a:xfrm>
            <a:off x="4796281" y="1379912"/>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31" name="Google Shape;231;p23"/>
          <p:cNvSpPr txBox="1"/>
          <p:nvPr/>
        </p:nvSpPr>
        <p:spPr>
          <a:xfrm>
            <a:off x="76200" y="2605725"/>
            <a:ext cx="1892400" cy="1908000"/>
          </a:xfrm>
          <a:prstGeom prst="rect">
            <a:avLst/>
          </a:prstGeom>
          <a:noFill/>
          <a:ln>
            <a:noFill/>
          </a:ln>
        </p:spPr>
        <p:txBody>
          <a:bodyPr anchorCtr="0" anchor="t" bIns="91425" lIns="91425" spcFirstLastPara="1" rIns="91425" wrap="square" tIns="91425">
            <a:noAutofit/>
          </a:bodyPr>
          <a:lstStyle/>
          <a:p>
            <a:pPr indent="-279400" lvl="0" marL="457200" rtl="0" algn="just">
              <a:spcBef>
                <a:spcPts val="0"/>
              </a:spcBef>
              <a:spcAft>
                <a:spcPts val="0"/>
              </a:spcAft>
              <a:buClr>
                <a:srgbClr val="FFFFFF"/>
              </a:buClr>
              <a:buSzPts val="800"/>
              <a:buChar char="●"/>
            </a:pPr>
            <a:r>
              <a:rPr lang="es" sz="800">
                <a:solidFill>
                  <a:srgbClr val="FFFFFF"/>
                </a:solidFill>
              </a:rPr>
              <a:t>Desarrollo de un frontal, que permita generar el alta de usuarios de las Empresas de seguros y financieras. </a:t>
            </a:r>
            <a:endParaRPr sz="800">
              <a:solidFill>
                <a:srgbClr val="FFFFFF"/>
              </a:solidFill>
            </a:endParaRPr>
          </a:p>
          <a:p>
            <a:pPr indent="-279400" lvl="0" marL="457200" rtl="0" algn="just">
              <a:spcBef>
                <a:spcPts val="0"/>
              </a:spcBef>
              <a:spcAft>
                <a:spcPts val="0"/>
              </a:spcAft>
              <a:buClr>
                <a:srgbClr val="FFFFFF"/>
              </a:buClr>
              <a:buSzPts val="800"/>
              <a:buChar char="●"/>
            </a:pPr>
            <a:r>
              <a:rPr lang="es" sz="800">
                <a:solidFill>
                  <a:srgbClr val="FFFFFF"/>
                </a:solidFill>
              </a:rPr>
              <a:t>Se implementará la gestión de perfiles, para que sólo los usuarios </a:t>
            </a:r>
            <a:r>
              <a:rPr lang="es" sz="800">
                <a:solidFill>
                  <a:srgbClr val="FFFFFF"/>
                </a:solidFill>
              </a:rPr>
              <a:t>pertenecientes</a:t>
            </a:r>
            <a:r>
              <a:rPr lang="es" sz="800">
                <a:solidFill>
                  <a:srgbClr val="FFFFFF"/>
                </a:solidFill>
              </a:rPr>
              <a:t> a la empresa, puedan validar las operaciones de la misma y no de otras. E</a:t>
            </a:r>
            <a:r>
              <a:rPr lang="es" sz="800">
                <a:solidFill>
                  <a:srgbClr val="FFFFFF"/>
                </a:solidFill>
              </a:rPr>
              <a:t>l perfilado de los usuarios se realizará a través de sus address.</a:t>
            </a:r>
            <a:endParaRPr sz="800">
              <a:solidFill>
                <a:srgbClr val="FFFFFF"/>
              </a:solidFill>
            </a:endParaRPr>
          </a:p>
        </p:txBody>
      </p:sp>
      <p:sp>
        <p:nvSpPr>
          <p:cNvPr id="232" name="Google Shape;232;p23"/>
          <p:cNvSpPr txBox="1"/>
          <p:nvPr/>
        </p:nvSpPr>
        <p:spPr>
          <a:xfrm>
            <a:off x="3905375" y="2437025"/>
            <a:ext cx="2371200" cy="18732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800">
              <a:solidFill>
                <a:srgbClr val="FFFFFF"/>
              </a:solidFill>
            </a:endParaRPr>
          </a:p>
          <a:p>
            <a:pPr indent="-279400" lvl="0" marL="457200" rtl="0" algn="just">
              <a:spcBef>
                <a:spcPts val="0"/>
              </a:spcBef>
              <a:spcAft>
                <a:spcPts val="0"/>
              </a:spcAft>
              <a:buClr>
                <a:srgbClr val="FFFFFF"/>
              </a:buClr>
              <a:buSzPts val="800"/>
              <a:buChar char="●"/>
            </a:pPr>
            <a:r>
              <a:rPr lang="es" sz="800">
                <a:solidFill>
                  <a:srgbClr val="FFFFFF"/>
                </a:solidFill>
              </a:rPr>
              <a:t>Desarrollo de un frontal, que permita registrar las solicitudes de los clientes (</a:t>
            </a:r>
            <a:r>
              <a:rPr lang="es" sz="800">
                <a:solidFill>
                  <a:srgbClr val="FFFFFF"/>
                </a:solidFill>
              </a:rPr>
              <a:t>el tipo de contrato que desean realizar y el nivel de aseguramiento), validarlas y aprobarlas.</a:t>
            </a:r>
            <a:endParaRPr sz="800">
              <a:solidFill>
                <a:srgbClr val="FFFFFF"/>
              </a:solidFill>
            </a:endParaRPr>
          </a:p>
          <a:p>
            <a:pPr indent="-279400" lvl="1" marL="914400" rtl="0" algn="just">
              <a:spcBef>
                <a:spcPts val="0"/>
              </a:spcBef>
              <a:spcAft>
                <a:spcPts val="0"/>
              </a:spcAft>
              <a:buClr>
                <a:srgbClr val="FFFFFF"/>
              </a:buClr>
              <a:buSzPts val="800"/>
              <a:buChar char="○"/>
            </a:pPr>
            <a:r>
              <a:rPr lang="es" sz="800">
                <a:solidFill>
                  <a:srgbClr val="FFFFFF"/>
                </a:solidFill>
              </a:rPr>
              <a:t>Para el caso del aseguramiento por km, se espera desarrollar un sistema  de trazabilidad del </a:t>
            </a:r>
            <a:r>
              <a:rPr lang="es" sz="800">
                <a:solidFill>
                  <a:srgbClr val="FFFFFF"/>
                </a:solidFill>
              </a:rPr>
              <a:t>vehiculo </a:t>
            </a:r>
            <a:r>
              <a:rPr lang="es" sz="800">
                <a:solidFill>
                  <a:srgbClr val="FFFFFF"/>
                </a:solidFill>
              </a:rPr>
              <a:t>que permita realizar un cobro estimado del seguro de acuerdo a su desplazamiento.</a:t>
            </a:r>
            <a:endParaRPr sz="800">
              <a:solidFill>
                <a:srgbClr val="FFFFFF"/>
              </a:solidFill>
            </a:endParaRPr>
          </a:p>
          <a:p>
            <a:pPr indent="0" lvl="0" marL="457200" rtl="0" algn="just">
              <a:spcBef>
                <a:spcPts val="0"/>
              </a:spcBef>
              <a:spcAft>
                <a:spcPts val="0"/>
              </a:spcAft>
              <a:buNone/>
            </a:pPr>
            <a:r>
              <a:t/>
            </a:r>
            <a:endParaRPr sz="800">
              <a:solidFill>
                <a:srgbClr val="FFFFFF"/>
              </a:solidFill>
            </a:endParaRPr>
          </a:p>
        </p:txBody>
      </p:sp>
      <p:sp>
        <p:nvSpPr>
          <p:cNvPr id="233" name="Google Shape;233;p23"/>
          <p:cNvSpPr txBox="1"/>
          <p:nvPr/>
        </p:nvSpPr>
        <p:spPr>
          <a:xfrm>
            <a:off x="6417175" y="2437025"/>
            <a:ext cx="2143200" cy="19977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800"/>
          </a:p>
          <a:p>
            <a:pPr indent="-279400" lvl="0" marL="457200" rtl="0" algn="just">
              <a:spcBef>
                <a:spcPts val="0"/>
              </a:spcBef>
              <a:spcAft>
                <a:spcPts val="0"/>
              </a:spcAft>
              <a:buClr>
                <a:schemeClr val="dk1"/>
              </a:buClr>
              <a:buSzPts val="800"/>
              <a:buChar char="●"/>
            </a:pPr>
            <a:r>
              <a:rPr lang="es" sz="800">
                <a:solidFill>
                  <a:schemeClr val="dk1"/>
                </a:solidFill>
              </a:rPr>
              <a:t>Desarrollo de un frontal, que permita realizar el alta del cliente</a:t>
            </a:r>
            <a:endParaRPr sz="800">
              <a:solidFill>
                <a:schemeClr val="dk1"/>
              </a:solidFill>
            </a:endParaRPr>
          </a:p>
          <a:p>
            <a:pPr indent="-279400" lvl="0" marL="457200" rtl="0" algn="just">
              <a:spcBef>
                <a:spcPts val="0"/>
              </a:spcBef>
              <a:spcAft>
                <a:spcPts val="0"/>
              </a:spcAft>
              <a:buSzPts val="800"/>
              <a:buChar char="●"/>
            </a:pPr>
            <a:r>
              <a:rPr lang="es" sz="800">
                <a:solidFill>
                  <a:schemeClr val="dk1"/>
                </a:solidFill>
              </a:rPr>
              <a:t>Desarrollo de un frontal, que permita realizar la solicitud de un coche, seleccionar el tipo de seguro y las condiciones del renting (se validará a través de smart contracts, que el usuario se encuentre registrado, cuente con un saldo suficiente y no tenga un histórico negativo). De igual forma permitirá solicitar al usuario la opción de financiación, donde deberá rellenar unos cambios y será sujeta a la aprobación del módulo financiero</a:t>
            </a:r>
            <a:endParaRPr sz="800">
              <a:solidFill>
                <a:schemeClr val="dk1"/>
              </a:solidFill>
            </a:endParaRPr>
          </a:p>
        </p:txBody>
      </p:sp>
      <p:sp>
        <p:nvSpPr>
          <p:cNvPr id="234" name="Google Shape;234;p23"/>
          <p:cNvSpPr txBox="1"/>
          <p:nvPr/>
        </p:nvSpPr>
        <p:spPr>
          <a:xfrm>
            <a:off x="1865250" y="2589425"/>
            <a:ext cx="2143200" cy="1720800"/>
          </a:xfrm>
          <a:prstGeom prst="rect">
            <a:avLst/>
          </a:prstGeom>
          <a:noFill/>
          <a:ln>
            <a:noFill/>
          </a:ln>
        </p:spPr>
        <p:txBody>
          <a:bodyPr anchorCtr="0" anchor="t" bIns="91425" lIns="91425" spcFirstLastPara="1" rIns="91425" wrap="square" tIns="91425">
            <a:noAutofit/>
          </a:bodyPr>
          <a:lstStyle/>
          <a:p>
            <a:pPr indent="-279400" lvl="0" marL="457200" rtl="0" algn="just">
              <a:spcBef>
                <a:spcPts val="0"/>
              </a:spcBef>
              <a:spcAft>
                <a:spcPts val="0"/>
              </a:spcAft>
              <a:buClr>
                <a:schemeClr val="dk1"/>
              </a:buClr>
              <a:buSzPts val="800"/>
              <a:buChar char="●"/>
            </a:pPr>
            <a:r>
              <a:rPr lang="es" sz="800">
                <a:solidFill>
                  <a:schemeClr val="dk1"/>
                </a:solidFill>
              </a:rPr>
              <a:t>Desarrollo de un frontal,</a:t>
            </a:r>
            <a:r>
              <a:rPr lang="es" sz="800">
                <a:solidFill>
                  <a:schemeClr val="dk1"/>
                </a:solidFill>
              </a:rPr>
              <a:t> que permita registrar las solicitudes de financiación de los clientes y a partir de sus selecciones y su histórico, generar un análisis de Riesgo y la validación/aprobación de los mismos.</a:t>
            </a:r>
            <a:endParaRPr sz="800"/>
          </a:p>
        </p:txBody>
      </p:sp>
      <p:sp>
        <p:nvSpPr>
          <p:cNvPr id="235" name="Google Shape;235;p23"/>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0"/>
              </a:spcAft>
              <a:buNone/>
            </a:pPr>
            <a:r>
              <a:rPr lang="es" sz="1700">
                <a:solidFill>
                  <a:srgbClr val="004481"/>
                </a:solidFill>
                <a:latin typeface="Lato"/>
                <a:ea typeface="Lato"/>
                <a:cs typeface="Lato"/>
                <a:sym typeface="Lato"/>
              </a:rPr>
              <a:t>3.2 Primera aproximación de la solución tentativa: Módulos obligatorios</a:t>
            </a:r>
            <a:endParaRPr sz="1700">
              <a:solidFill>
                <a:srgbClr val="004481"/>
              </a:solidFill>
              <a:latin typeface="Lato"/>
              <a:ea typeface="Lato"/>
              <a:cs typeface="Lato"/>
              <a:sym typeface="Lato"/>
            </a:endParaRPr>
          </a:p>
        </p:txBody>
      </p:sp>
      <p:cxnSp>
        <p:nvCxnSpPr>
          <p:cNvPr id="236" name="Google Shape;236;p23"/>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237" name="Google Shape;237;p23"/>
          <p:cNvPicPr preferRelativeResize="0"/>
          <p:nvPr/>
        </p:nvPicPr>
        <p:blipFill>
          <a:blip r:embed="rId3">
            <a:alphaModFix/>
          </a:blip>
          <a:stretch>
            <a:fillRect/>
          </a:stretch>
        </p:blipFill>
        <p:spPr>
          <a:xfrm>
            <a:off x="7714410" y="196250"/>
            <a:ext cx="1098515" cy="478950"/>
          </a:xfrm>
          <a:prstGeom prst="rect">
            <a:avLst/>
          </a:prstGeom>
          <a:noFill/>
          <a:ln>
            <a:noFill/>
          </a:ln>
        </p:spPr>
      </p:pic>
      <p:pic>
        <p:nvPicPr>
          <p:cNvPr id="238" name="Google Shape;238;p23"/>
          <p:cNvPicPr preferRelativeResize="0"/>
          <p:nvPr/>
        </p:nvPicPr>
        <p:blipFill>
          <a:blip r:embed="rId4">
            <a:alphaModFix/>
          </a:blip>
          <a:stretch>
            <a:fillRect/>
          </a:stretch>
        </p:blipFill>
        <p:spPr>
          <a:xfrm>
            <a:off x="849486" y="1578214"/>
            <a:ext cx="548700" cy="548645"/>
          </a:xfrm>
          <a:prstGeom prst="rect">
            <a:avLst/>
          </a:prstGeom>
          <a:noFill/>
          <a:ln>
            <a:noFill/>
          </a:ln>
        </p:spPr>
      </p:pic>
      <p:sp>
        <p:nvSpPr>
          <p:cNvPr id="239" name="Google Shape;239;p23"/>
          <p:cNvSpPr/>
          <p:nvPr/>
        </p:nvSpPr>
        <p:spPr>
          <a:xfrm>
            <a:off x="2573575" y="1379899"/>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40" name="Google Shape;240;p23"/>
          <p:cNvSpPr/>
          <p:nvPr/>
        </p:nvSpPr>
        <p:spPr>
          <a:xfrm flipH="1" rot="1309">
            <a:off x="2695524" y="1491961"/>
            <a:ext cx="788100" cy="721200"/>
          </a:xfrm>
          <a:prstGeom prst="pie">
            <a:avLst>
              <a:gd fmla="val 5240919" name="adj1"/>
              <a:gd fmla="val 5224730" name="adj2"/>
            </a:avLst>
          </a:prstGeom>
          <a:solidFill>
            <a:srgbClr val="004481"/>
          </a:solidFill>
          <a:ln>
            <a:noFill/>
          </a:ln>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241" name="Google Shape;241;p23"/>
          <p:cNvPicPr preferRelativeResize="0"/>
          <p:nvPr/>
        </p:nvPicPr>
        <p:blipFill>
          <a:blip r:embed="rId5">
            <a:alphaModFix/>
          </a:blip>
          <a:stretch>
            <a:fillRect/>
          </a:stretch>
        </p:blipFill>
        <p:spPr>
          <a:xfrm>
            <a:off x="2855367" y="1601071"/>
            <a:ext cx="437400" cy="437400"/>
          </a:xfrm>
          <a:prstGeom prst="rect">
            <a:avLst/>
          </a:prstGeom>
          <a:noFill/>
          <a:ln cap="flat" cmpd="sng" w="19050">
            <a:solidFill>
              <a:srgbClr val="004481"/>
            </a:solidFill>
            <a:prstDash val="dash"/>
            <a:round/>
            <a:headEnd len="sm" w="sm" type="none"/>
            <a:tailEnd len="sm" w="sm" type="none"/>
          </a:ln>
        </p:spPr>
      </p:pic>
      <p:pic>
        <p:nvPicPr>
          <p:cNvPr id="242" name="Google Shape;242;p23"/>
          <p:cNvPicPr preferRelativeResize="0"/>
          <p:nvPr/>
        </p:nvPicPr>
        <p:blipFill>
          <a:blip r:embed="rId6">
            <a:alphaModFix/>
          </a:blip>
          <a:stretch>
            <a:fillRect/>
          </a:stretch>
        </p:blipFill>
        <p:spPr>
          <a:xfrm>
            <a:off x="4979122" y="1603525"/>
            <a:ext cx="666956" cy="548625"/>
          </a:xfrm>
          <a:prstGeom prst="rect">
            <a:avLst/>
          </a:prstGeom>
          <a:noFill/>
          <a:ln>
            <a:noFill/>
          </a:ln>
        </p:spPr>
      </p:pic>
      <p:sp>
        <p:nvSpPr>
          <p:cNvPr id="243" name="Google Shape;243;p23"/>
          <p:cNvSpPr/>
          <p:nvPr/>
        </p:nvSpPr>
        <p:spPr>
          <a:xfrm>
            <a:off x="7206981" y="1379912"/>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244" name="Google Shape;244;p23"/>
          <p:cNvPicPr preferRelativeResize="0"/>
          <p:nvPr/>
        </p:nvPicPr>
        <p:blipFill>
          <a:blip r:embed="rId4">
            <a:alphaModFix/>
          </a:blip>
          <a:stretch>
            <a:fillRect/>
          </a:stretch>
        </p:blipFill>
        <p:spPr>
          <a:xfrm>
            <a:off x="7448620" y="1552689"/>
            <a:ext cx="548700" cy="548700"/>
          </a:xfrm>
          <a:prstGeom prst="rect">
            <a:avLst/>
          </a:prstGeom>
          <a:noFill/>
          <a:ln>
            <a:noFill/>
          </a:ln>
        </p:spPr>
      </p:pic>
      <p:sp>
        <p:nvSpPr>
          <p:cNvPr id="245" name="Google Shape;24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4"/>
          <p:cNvSpPr txBox="1"/>
          <p:nvPr/>
        </p:nvSpPr>
        <p:spPr>
          <a:xfrm>
            <a:off x="3167900" y="1090925"/>
            <a:ext cx="1988700" cy="3752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txBox="1"/>
          <p:nvPr/>
        </p:nvSpPr>
        <p:spPr>
          <a:xfrm>
            <a:off x="5213575" y="1090925"/>
            <a:ext cx="2206200" cy="37527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nvSpPr>
        <p:spPr>
          <a:xfrm>
            <a:off x="1190275" y="1070050"/>
            <a:ext cx="1908900" cy="3773400"/>
          </a:xfrm>
          <a:prstGeom prst="rect">
            <a:avLst/>
          </a:prstGeom>
          <a:solidFill>
            <a:srgbClr val="3C78D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1663775" y="1508962"/>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4" name="Google Shape;254;p24"/>
          <p:cNvSpPr/>
          <p:nvPr/>
        </p:nvSpPr>
        <p:spPr>
          <a:xfrm>
            <a:off x="5863081" y="1532312"/>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sp>
        <p:nvSpPr>
          <p:cNvPr id="255" name="Google Shape;255;p24"/>
          <p:cNvSpPr txBox="1"/>
          <p:nvPr/>
        </p:nvSpPr>
        <p:spPr>
          <a:xfrm>
            <a:off x="1143000" y="2758125"/>
            <a:ext cx="1892400" cy="1908000"/>
          </a:xfrm>
          <a:prstGeom prst="rect">
            <a:avLst/>
          </a:prstGeom>
          <a:noFill/>
          <a:ln>
            <a:noFill/>
          </a:ln>
        </p:spPr>
        <p:txBody>
          <a:bodyPr anchorCtr="0" anchor="t" bIns="91425" lIns="91425" spcFirstLastPara="1" rIns="91425" wrap="square" tIns="91425">
            <a:noAutofit/>
          </a:bodyPr>
          <a:lstStyle/>
          <a:p>
            <a:pPr indent="-285750" lvl="0" marL="457200" rtl="0" algn="just">
              <a:spcBef>
                <a:spcPts val="0"/>
              </a:spcBef>
              <a:spcAft>
                <a:spcPts val="0"/>
              </a:spcAft>
              <a:buClr>
                <a:srgbClr val="FFFFFF"/>
              </a:buClr>
              <a:buSzPts val="900"/>
              <a:buFont typeface="Lato"/>
              <a:buChar char="●"/>
            </a:pPr>
            <a:r>
              <a:rPr lang="es" sz="900">
                <a:solidFill>
                  <a:srgbClr val="FFFFFF"/>
                </a:solidFill>
                <a:latin typeface="Lato"/>
                <a:ea typeface="Lato"/>
                <a:cs typeface="Lato"/>
                <a:sym typeface="Lato"/>
              </a:rPr>
              <a:t>Desarrollo de un frontal, para la gestión del servicio de taller (para la reparación de los vehículos).</a:t>
            </a:r>
            <a:endParaRPr sz="900">
              <a:solidFill>
                <a:srgbClr val="FFFFFF"/>
              </a:solidFill>
              <a:latin typeface="Lato"/>
              <a:ea typeface="Lato"/>
              <a:cs typeface="Lato"/>
              <a:sym typeface="Lato"/>
            </a:endParaRPr>
          </a:p>
          <a:p>
            <a:pPr indent="-285750" lvl="0" marL="457200" rtl="0" algn="just">
              <a:spcBef>
                <a:spcPts val="0"/>
              </a:spcBef>
              <a:spcAft>
                <a:spcPts val="0"/>
              </a:spcAft>
              <a:buClr>
                <a:srgbClr val="FFFFFF"/>
              </a:buClr>
              <a:buSzPts val="900"/>
              <a:buFont typeface="Lato"/>
              <a:buChar char="●"/>
            </a:pPr>
            <a:r>
              <a:rPr lang="es" sz="900">
                <a:solidFill>
                  <a:srgbClr val="FFFFFF"/>
                </a:solidFill>
                <a:latin typeface="Lato"/>
                <a:ea typeface="Lato"/>
                <a:cs typeface="Lato"/>
                <a:sym typeface="Lato"/>
              </a:rPr>
              <a:t>La información del coste de los recambios quedará registrada y será transparente para el usuario final (de tal forma que el cliente pueda ver el coste del servicio aplicado por el taller).</a:t>
            </a:r>
            <a:endParaRPr sz="900">
              <a:solidFill>
                <a:srgbClr val="FFFFFF"/>
              </a:solidFill>
              <a:latin typeface="Lato"/>
              <a:ea typeface="Lato"/>
              <a:cs typeface="Lato"/>
              <a:sym typeface="Lato"/>
            </a:endParaRPr>
          </a:p>
        </p:txBody>
      </p:sp>
      <p:sp>
        <p:nvSpPr>
          <p:cNvPr id="256" name="Google Shape;256;p24"/>
          <p:cNvSpPr txBox="1"/>
          <p:nvPr/>
        </p:nvSpPr>
        <p:spPr>
          <a:xfrm>
            <a:off x="4972175" y="2589425"/>
            <a:ext cx="2371200" cy="18732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t/>
            </a:r>
            <a:endParaRPr sz="800">
              <a:solidFill>
                <a:srgbClr val="FFFFFF"/>
              </a:solidFill>
            </a:endParaRPr>
          </a:p>
          <a:p>
            <a:pPr indent="-285750" lvl="0" marL="457200" rtl="0" algn="l">
              <a:spcBef>
                <a:spcPts val="0"/>
              </a:spcBef>
              <a:spcAft>
                <a:spcPts val="0"/>
              </a:spcAft>
              <a:buClr>
                <a:srgbClr val="FFFFFF"/>
              </a:buClr>
              <a:buSzPts val="900"/>
              <a:buFont typeface="Lato"/>
              <a:buChar char="●"/>
            </a:pPr>
            <a:r>
              <a:rPr lang="es" sz="900">
                <a:solidFill>
                  <a:srgbClr val="FFFFFF"/>
                </a:solidFill>
                <a:latin typeface="Lato"/>
                <a:ea typeface="Lato"/>
                <a:cs typeface="Lato"/>
                <a:sym typeface="Lato"/>
              </a:rPr>
              <a:t>Módulo que implemente la función del concesionario: compra de nuevos modelos, utilización del financiamiento del cliente según su nivel de riesgo, gestión de stock etc.</a:t>
            </a:r>
            <a:endParaRPr sz="900">
              <a:solidFill>
                <a:srgbClr val="FFFFFF"/>
              </a:solidFill>
              <a:latin typeface="Lato"/>
              <a:ea typeface="Lato"/>
              <a:cs typeface="Lato"/>
              <a:sym typeface="Lato"/>
            </a:endParaRPr>
          </a:p>
          <a:p>
            <a:pPr indent="0" lvl="0" marL="457200" rtl="0" algn="just">
              <a:spcBef>
                <a:spcPts val="0"/>
              </a:spcBef>
              <a:spcAft>
                <a:spcPts val="0"/>
              </a:spcAft>
              <a:buNone/>
            </a:pPr>
            <a:r>
              <a:t/>
            </a:r>
            <a:endParaRPr sz="800">
              <a:solidFill>
                <a:srgbClr val="FFFFFF"/>
              </a:solidFill>
            </a:endParaRPr>
          </a:p>
        </p:txBody>
      </p:sp>
      <p:sp>
        <p:nvSpPr>
          <p:cNvPr id="257" name="Google Shape;257;p24"/>
          <p:cNvSpPr txBox="1"/>
          <p:nvPr/>
        </p:nvSpPr>
        <p:spPr>
          <a:xfrm>
            <a:off x="2932050" y="2741825"/>
            <a:ext cx="2143200" cy="1720800"/>
          </a:xfrm>
          <a:prstGeom prst="rect">
            <a:avLst/>
          </a:prstGeom>
          <a:noFill/>
          <a:ln>
            <a:noFill/>
          </a:ln>
        </p:spPr>
        <p:txBody>
          <a:bodyPr anchorCtr="0" anchor="t" bIns="91425" lIns="91425" spcFirstLastPara="1" rIns="91425" wrap="square" tIns="91425">
            <a:noAutofit/>
          </a:bodyPr>
          <a:lstStyle/>
          <a:p>
            <a:pPr indent="-279400" lvl="0" marL="457200" rtl="0" algn="just">
              <a:spcBef>
                <a:spcPts val="0"/>
              </a:spcBef>
              <a:spcAft>
                <a:spcPts val="0"/>
              </a:spcAft>
              <a:buClr>
                <a:schemeClr val="dk1"/>
              </a:buClr>
              <a:buSzPts val="800"/>
              <a:buChar char="●"/>
            </a:pPr>
            <a:r>
              <a:rPr lang="es" sz="1000">
                <a:solidFill>
                  <a:schemeClr val="dk1"/>
                </a:solidFill>
                <a:latin typeface="Lato"/>
                <a:ea typeface="Lato"/>
                <a:cs typeface="Lato"/>
                <a:sym typeface="Lato"/>
              </a:rPr>
              <a:t>Módulo que permite a un cliente </a:t>
            </a:r>
            <a:r>
              <a:rPr b="1" lang="es" sz="1000">
                <a:solidFill>
                  <a:schemeClr val="dk1"/>
                </a:solidFill>
                <a:latin typeface="Lato"/>
                <a:ea typeface="Lato"/>
                <a:cs typeface="Lato"/>
                <a:sym typeface="Lato"/>
              </a:rPr>
              <a:t>la compra-venta de un vehículo</a:t>
            </a:r>
            <a:r>
              <a:rPr lang="es" sz="1000">
                <a:solidFill>
                  <a:schemeClr val="dk1"/>
                </a:solidFill>
                <a:latin typeface="Lato"/>
                <a:ea typeface="Lato"/>
                <a:cs typeface="Lato"/>
                <a:sym typeface="Lato"/>
              </a:rPr>
              <a:t> que ha sido utilizado bajo la modalidad de renting.</a:t>
            </a:r>
            <a:endParaRPr sz="800"/>
          </a:p>
        </p:txBody>
      </p:sp>
      <p:sp>
        <p:nvSpPr>
          <p:cNvPr id="258" name="Google Shape;258;p24"/>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None/>
            </a:pPr>
            <a:r>
              <a:rPr lang="es" sz="1800">
                <a:solidFill>
                  <a:srgbClr val="004481"/>
                </a:solidFill>
                <a:latin typeface="Lato"/>
                <a:ea typeface="Lato"/>
                <a:cs typeface="Lato"/>
                <a:sym typeface="Lato"/>
              </a:rPr>
              <a:t>3.3 Primera aproximación de la solución tentativa: Ampliación</a:t>
            </a:r>
            <a:endParaRPr sz="1800">
              <a:solidFill>
                <a:srgbClr val="004481"/>
              </a:solidFill>
              <a:latin typeface="Lato"/>
              <a:ea typeface="Lato"/>
              <a:cs typeface="Lato"/>
              <a:sym typeface="Lato"/>
            </a:endParaRPr>
          </a:p>
        </p:txBody>
      </p:sp>
      <p:cxnSp>
        <p:nvCxnSpPr>
          <p:cNvPr id="259" name="Google Shape;259;p24"/>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260" name="Google Shape;260;p24"/>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261" name="Google Shape;261;p24"/>
          <p:cNvSpPr/>
          <p:nvPr/>
        </p:nvSpPr>
        <p:spPr>
          <a:xfrm>
            <a:off x="3640375" y="1532299"/>
            <a:ext cx="1032000" cy="945300"/>
          </a:xfrm>
          <a:prstGeom prst="ellipse">
            <a:avLst/>
          </a:prstGeom>
          <a:solidFill>
            <a:srgbClr val="FFFFFF"/>
          </a:solidFill>
          <a:ln>
            <a:noFill/>
          </a:ln>
          <a:effectLst>
            <a:outerShdw blurRad="50800" rotWithShape="0" algn="t" dir="5400000" dist="38100">
              <a:srgbClr val="000000">
                <a:alpha val="40000"/>
              </a:srgbClr>
            </a:outerShdw>
          </a:effectLst>
        </p:spPr>
        <p:txBody>
          <a:bodyPr anchorCtr="0" anchor="t" bIns="34275" lIns="68575" spcFirstLastPara="1" rIns="68575" wrap="square" tIns="34275">
            <a:noAutofit/>
          </a:bodyPr>
          <a:lstStyle/>
          <a:p>
            <a:pPr indent="0" lvl="0" marL="0" marR="0" rtl="0" algn="l">
              <a:spcBef>
                <a:spcPts val="0"/>
              </a:spcBef>
              <a:spcAft>
                <a:spcPts val="0"/>
              </a:spcAft>
              <a:buNone/>
            </a:pPr>
            <a:r>
              <a:t/>
            </a:r>
            <a:endParaRPr sz="1400">
              <a:solidFill>
                <a:srgbClr val="000000"/>
              </a:solidFill>
              <a:latin typeface="Calibri"/>
              <a:ea typeface="Calibri"/>
              <a:cs typeface="Calibri"/>
              <a:sym typeface="Calibri"/>
            </a:endParaRPr>
          </a:p>
        </p:txBody>
      </p:sp>
      <p:pic>
        <p:nvPicPr>
          <p:cNvPr id="262" name="Google Shape;262;p24"/>
          <p:cNvPicPr preferRelativeResize="0"/>
          <p:nvPr/>
        </p:nvPicPr>
        <p:blipFill>
          <a:blip r:embed="rId4">
            <a:alphaModFix/>
          </a:blip>
          <a:stretch>
            <a:fillRect/>
          </a:stretch>
        </p:blipFill>
        <p:spPr>
          <a:xfrm>
            <a:off x="1894330" y="1753475"/>
            <a:ext cx="548700" cy="548700"/>
          </a:xfrm>
          <a:prstGeom prst="rect">
            <a:avLst/>
          </a:prstGeom>
          <a:noFill/>
          <a:ln>
            <a:noFill/>
          </a:ln>
        </p:spPr>
      </p:pic>
      <p:pic>
        <p:nvPicPr>
          <p:cNvPr id="263" name="Google Shape;263;p24"/>
          <p:cNvPicPr preferRelativeResize="0"/>
          <p:nvPr/>
        </p:nvPicPr>
        <p:blipFill>
          <a:blip r:embed="rId5">
            <a:alphaModFix/>
          </a:blip>
          <a:stretch>
            <a:fillRect/>
          </a:stretch>
        </p:blipFill>
        <p:spPr>
          <a:xfrm>
            <a:off x="3919104" y="1753475"/>
            <a:ext cx="548700" cy="548700"/>
          </a:xfrm>
          <a:prstGeom prst="rect">
            <a:avLst/>
          </a:prstGeom>
          <a:noFill/>
          <a:ln>
            <a:noFill/>
          </a:ln>
        </p:spPr>
      </p:pic>
      <p:pic>
        <p:nvPicPr>
          <p:cNvPr id="264" name="Google Shape;264;p24"/>
          <p:cNvPicPr preferRelativeResize="0"/>
          <p:nvPr/>
        </p:nvPicPr>
        <p:blipFill>
          <a:blip r:embed="rId6">
            <a:alphaModFix/>
          </a:blip>
          <a:stretch>
            <a:fillRect/>
          </a:stretch>
        </p:blipFill>
        <p:spPr>
          <a:xfrm>
            <a:off x="6101248" y="1817008"/>
            <a:ext cx="476811" cy="478949"/>
          </a:xfrm>
          <a:prstGeom prst="rect">
            <a:avLst/>
          </a:prstGeom>
          <a:noFill/>
          <a:ln>
            <a:noFill/>
          </a:ln>
          <a:effectLst>
            <a:outerShdw blurRad="57150" rotWithShape="0" algn="bl" dir="5400000" dist="19050">
              <a:srgbClr val="CCCCCC">
                <a:alpha val="50000"/>
              </a:srgbClr>
            </a:outerShdw>
          </a:effectLst>
        </p:spPr>
      </p:pic>
      <p:sp>
        <p:nvSpPr>
          <p:cNvPr id="265" name="Google Shape;26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pic>
        <p:nvPicPr>
          <p:cNvPr id="270" name="Google Shape;270;p25"/>
          <p:cNvPicPr preferRelativeResize="0"/>
          <p:nvPr/>
        </p:nvPicPr>
        <p:blipFill>
          <a:blip r:embed="rId3">
            <a:alphaModFix/>
          </a:blip>
          <a:stretch>
            <a:fillRect/>
          </a:stretch>
        </p:blipFill>
        <p:spPr>
          <a:xfrm>
            <a:off x="6806925" y="407825"/>
            <a:ext cx="1655800" cy="721925"/>
          </a:xfrm>
          <a:prstGeom prst="rect">
            <a:avLst/>
          </a:prstGeom>
          <a:noFill/>
          <a:ln>
            <a:noFill/>
          </a:ln>
        </p:spPr>
      </p:pic>
      <p:sp>
        <p:nvSpPr>
          <p:cNvPr id="271" name="Google Shape;271;p25"/>
          <p:cNvSpPr txBox="1"/>
          <p:nvPr/>
        </p:nvSpPr>
        <p:spPr>
          <a:xfrm>
            <a:off x="6354600" y="2320300"/>
            <a:ext cx="2597100" cy="159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100"/>
              </a:spcAft>
              <a:buNone/>
            </a:pPr>
            <a:r>
              <a:rPr lang="es" sz="2400">
                <a:solidFill>
                  <a:srgbClr val="004481"/>
                </a:solidFill>
                <a:latin typeface="Open Sans"/>
                <a:ea typeface="Open Sans"/>
                <a:cs typeface="Open Sans"/>
                <a:sym typeface="Open Sans"/>
              </a:rPr>
              <a:t>4.  </a:t>
            </a:r>
            <a:r>
              <a:rPr b="1" lang="es" sz="2400">
                <a:solidFill>
                  <a:srgbClr val="004481"/>
                </a:solidFill>
                <a:latin typeface="Open Sans"/>
                <a:ea typeface="Open Sans"/>
                <a:cs typeface="Open Sans"/>
                <a:sym typeface="Open Sans"/>
              </a:rPr>
              <a:t>Metodología </a:t>
            </a:r>
            <a:r>
              <a:rPr lang="es" sz="2400">
                <a:solidFill>
                  <a:srgbClr val="004481"/>
                </a:solidFill>
                <a:latin typeface="Open Sans"/>
                <a:ea typeface="Open Sans"/>
                <a:cs typeface="Open Sans"/>
                <a:sym typeface="Open Sans"/>
              </a:rPr>
              <a:t>para la </a:t>
            </a:r>
            <a:r>
              <a:rPr b="1" lang="es" sz="2400">
                <a:solidFill>
                  <a:srgbClr val="004481"/>
                </a:solidFill>
                <a:latin typeface="Open Sans"/>
                <a:ea typeface="Open Sans"/>
                <a:cs typeface="Open Sans"/>
                <a:sym typeface="Open Sans"/>
              </a:rPr>
              <a:t>evaluación </a:t>
            </a:r>
            <a:r>
              <a:rPr lang="es" sz="2400">
                <a:solidFill>
                  <a:srgbClr val="004481"/>
                </a:solidFill>
                <a:latin typeface="Open Sans"/>
                <a:ea typeface="Open Sans"/>
                <a:cs typeface="Open Sans"/>
                <a:sym typeface="Open Sans"/>
              </a:rPr>
              <a:t>y </a:t>
            </a:r>
            <a:r>
              <a:rPr b="1" lang="es" sz="2400">
                <a:solidFill>
                  <a:srgbClr val="004481"/>
                </a:solidFill>
                <a:latin typeface="Open Sans"/>
                <a:ea typeface="Open Sans"/>
                <a:cs typeface="Open Sans"/>
                <a:sym typeface="Open Sans"/>
              </a:rPr>
              <a:t>pruebas</a:t>
            </a:r>
            <a:endParaRPr b="1" sz="2400">
              <a:solidFill>
                <a:srgbClr val="004481"/>
              </a:solidFill>
              <a:latin typeface="Open Sans"/>
              <a:ea typeface="Open Sans"/>
              <a:cs typeface="Open Sans"/>
              <a:sym typeface="Open Sans"/>
            </a:endParaRPr>
          </a:p>
        </p:txBody>
      </p:sp>
      <p:pic>
        <p:nvPicPr>
          <p:cNvPr id="272" name="Google Shape;272;p25"/>
          <p:cNvPicPr preferRelativeResize="0"/>
          <p:nvPr/>
        </p:nvPicPr>
        <p:blipFill>
          <a:blip r:embed="rId4">
            <a:alphaModFix/>
          </a:blip>
          <a:stretch>
            <a:fillRect/>
          </a:stretch>
        </p:blipFill>
        <p:spPr>
          <a:xfrm>
            <a:off x="561775" y="386800"/>
            <a:ext cx="5712724" cy="4284549"/>
          </a:xfrm>
          <a:prstGeom prst="rect">
            <a:avLst/>
          </a:prstGeom>
          <a:noFill/>
          <a:ln>
            <a:noFill/>
          </a:ln>
        </p:spPr>
      </p:pic>
      <p:sp>
        <p:nvSpPr>
          <p:cNvPr id="273" name="Google Shape;27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26"/>
          <p:cNvSpPr txBox="1"/>
          <p:nvPr/>
        </p:nvSpPr>
        <p:spPr>
          <a:xfrm>
            <a:off x="177500" y="110475"/>
            <a:ext cx="7978800" cy="741000"/>
          </a:xfrm>
          <a:prstGeom prst="rect">
            <a:avLst/>
          </a:prstGeom>
          <a:noFill/>
          <a:ln>
            <a:noFill/>
          </a:ln>
        </p:spPr>
        <p:txBody>
          <a:bodyPr anchorCtr="0" anchor="t" bIns="91425" lIns="91425" spcFirstLastPara="1" rIns="91425" wrap="square" tIns="91425">
            <a:noAutofit/>
          </a:bodyPr>
          <a:lstStyle/>
          <a:p>
            <a:pPr indent="0" lvl="0" marL="292100" rtl="0" algn="l">
              <a:lnSpc>
                <a:spcPct val="100000"/>
              </a:lnSpc>
              <a:spcBef>
                <a:spcPts val="0"/>
              </a:spcBef>
              <a:spcAft>
                <a:spcPts val="0"/>
              </a:spcAft>
              <a:buClr>
                <a:schemeClr val="dk1"/>
              </a:buClr>
              <a:buSzPts val="1100"/>
              <a:buFont typeface="Arial"/>
              <a:buNone/>
            </a:pPr>
            <a:r>
              <a:rPr lang="es" sz="2000">
                <a:solidFill>
                  <a:srgbClr val="004481"/>
                </a:solidFill>
                <a:latin typeface="Lato"/>
                <a:ea typeface="Lato"/>
                <a:cs typeface="Lato"/>
                <a:sym typeface="Lato"/>
              </a:rPr>
              <a:t>4</a:t>
            </a:r>
            <a:r>
              <a:rPr lang="es" sz="2000">
                <a:solidFill>
                  <a:srgbClr val="004481"/>
                </a:solidFill>
                <a:latin typeface="Lato"/>
                <a:ea typeface="Lato"/>
                <a:cs typeface="Lato"/>
                <a:sym typeface="Lato"/>
              </a:rPr>
              <a:t>.1 Fases de elaboración del proyecto, limitación del scope </a:t>
            </a:r>
            <a:endParaRPr sz="2000">
              <a:solidFill>
                <a:srgbClr val="004481"/>
              </a:solidFill>
              <a:latin typeface="Lato"/>
              <a:ea typeface="Lato"/>
              <a:cs typeface="Lato"/>
              <a:sym typeface="Lato"/>
            </a:endParaRPr>
          </a:p>
          <a:p>
            <a:pPr indent="0" lvl="0" marL="292100" rtl="0" algn="l">
              <a:lnSpc>
                <a:spcPct val="100000"/>
              </a:lnSpc>
              <a:spcBef>
                <a:spcPts val="0"/>
              </a:spcBef>
              <a:spcAft>
                <a:spcPts val="0"/>
              </a:spcAft>
              <a:buClr>
                <a:schemeClr val="dk1"/>
              </a:buClr>
              <a:buSzPts val="1100"/>
              <a:buFont typeface="Arial"/>
              <a:buNone/>
            </a:pPr>
            <a:r>
              <a:rPr lang="es" sz="2000">
                <a:solidFill>
                  <a:srgbClr val="004481"/>
                </a:solidFill>
                <a:latin typeface="Lato"/>
                <a:ea typeface="Lato"/>
                <a:cs typeface="Lato"/>
                <a:sym typeface="Lato"/>
              </a:rPr>
              <a:t>y priorización</a:t>
            </a:r>
            <a:endParaRPr sz="2000">
              <a:solidFill>
                <a:srgbClr val="004481"/>
              </a:solidFill>
              <a:latin typeface="Lato"/>
              <a:ea typeface="Lato"/>
              <a:cs typeface="Lato"/>
              <a:sym typeface="Lato"/>
            </a:endParaRPr>
          </a:p>
        </p:txBody>
      </p:sp>
      <p:cxnSp>
        <p:nvCxnSpPr>
          <p:cNvPr id="279" name="Google Shape;279;p26"/>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280" name="Google Shape;280;p26"/>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281" name="Google Shape;281;p26"/>
          <p:cNvSpPr/>
          <p:nvPr/>
        </p:nvSpPr>
        <p:spPr>
          <a:xfrm>
            <a:off x="1636946" y="1074975"/>
            <a:ext cx="2855700" cy="7614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marR="0" rtl="0" algn="l">
              <a:lnSpc>
                <a:spcPct val="95000"/>
              </a:lnSpc>
              <a:spcBef>
                <a:spcPts val="0"/>
              </a:spcBef>
              <a:spcAft>
                <a:spcPts val="0"/>
              </a:spcAft>
              <a:buNone/>
            </a:pPr>
            <a:r>
              <a:rPr lang="es" sz="1000">
                <a:latin typeface="Lato"/>
                <a:ea typeface="Lato"/>
                <a:cs typeface="Lato"/>
                <a:sym typeface="Lato"/>
              </a:rPr>
              <a:t>Diseño e implementación de los </a:t>
            </a:r>
            <a:r>
              <a:rPr b="1" lang="es" sz="1000">
                <a:latin typeface="Lato"/>
                <a:ea typeface="Lato"/>
                <a:cs typeface="Lato"/>
                <a:sym typeface="Lato"/>
              </a:rPr>
              <a:t>Smart Contracts</a:t>
            </a:r>
            <a:r>
              <a:rPr lang="es" sz="1000">
                <a:latin typeface="Lato"/>
                <a:ea typeface="Lato"/>
                <a:cs typeface="Lato"/>
                <a:sym typeface="Lato"/>
              </a:rPr>
              <a:t> para los módulos de financiación, compañía aseguradora e interacción con el cliente (alta, baja, lectura…). </a:t>
            </a:r>
            <a:endParaRPr i="0" sz="1000" u="none" cap="none" strike="noStrike">
              <a:solidFill>
                <a:srgbClr val="000000"/>
              </a:solidFill>
              <a:latin typeface="Lato"/>
              <a:ea typeface="Lato"/>
              <a:cs typeface="Lato"/>
              <a:sym typeface="Lato"/>
            </a:endParaRPr>
          </a:p>
        </p:txBody>
      </p:sp>
      <p:sp>
        <p:nvSpPr>
          <p:cNvPr id="282" name="Google Shape;282;p26"/>
          <p:cNvSpPr/>
          <p:nvPr/>
        </p:nvSpPr>
        <p:spPr>
          <a:xfrm>
            <a:off x="1634799" y="1933575"/>
            <a:ext cx="2855700" cy="6609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Diseño e implementación de los </a:t>
            </a:r>
            <a:r>
              <a:rPr b="1" lang="es" sz="1000">
                <a:solidFill>
                  <a:schemeClr val="dk1"/>
                </a:solidFill>
                <a:latin typeface="Lato"/>
                <a:ea typeface="Lato"/>
                <a:cs typeface="Lato"/>
                <a:sym typeface="Lato"/>
              </a:rPr>
              <a:t>frontales </a:t>
            </a:r>
            <a:r>
              <a:rPr lang="es" sz="1000">
                <a:solidFill>
                  <a:schemeClr val="dk1"/>
                </a:solidFill>
                <a:latin typeface="Lato"/>
                <a:ea typeface="Lato"/>
                <a:cs typeface="Lato"/>
                <a:sym typeface="Lato"/>
              </a:rPr>
              <a:t>de los módulos anteriores (JavaScript y html y CSS).</a:t>
            </a:r>
            <a:endParaRPr i="0" sz="1800" u="none" cap="none" strike="noStrike">
              <a:solidFill>
                <a:srgbClr val="000000"/>
              </a:solidFill>
              <a:latin typeface="Calibri"/>
              <a:ea typeface="Calibri"/>
              <a:cs typeface="Calibri"/>
              <a:sym typeface="Calibri"/>
            </a:endParaRPr>
          </a:p>
        </p:txBody>
      </p:sp>
      <p:sp>
        <p:nvSpPr>
          <p:cNvPr id="283" name="Google Shape;283;p26"/>
          <p:cNvSpPr/>
          <p:nvPr/>
        </p:nvSpPr>
        <p:spPr>
          <a:xfrm>
            <a:off x="1634796" y="2678800"/>
            <a:ext cx="2855700" cy="7614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Implementación de mecanismos de </a:t>
            </a:r>
            <a:r>
              <a:rPr b="1" lang="es" sz="1000">
                <a:solidFill>
                  <a:schemeClr val="dk1"/>
                </a:solidFill>
                <a:latin typeface="Lato"/>
                <a:ea typeface="Lato"/>
                <a:cs typeface="Lato"/>
                <a:sym typeface="Lato"/>
              </a:rPr>
              <a:t>herencia de librerías </a:t>
            </a:r>
            <a:r>
              <a:rPr lang="es" sz="1000">
                <a:solidFill>
                  <a:schemeClr val="dk1"/>
                </a:solidFill>
                <a:latin typeface="Lato"/>
                <a:ea typeface="Lato"/>
                <a:cs typeface="Lato"/>
                <a:sym typeface="Lato"/>
              </a:rPr>
              <a:t>y </a:t>
            </a:r>
            <a:r>
              <a:rPr b="1" lang="es" sz="1000">
                <a:solidFill>
                  <a:schemeClr val="dk1"/>
                </a:solidFill>
                <a:latin typeface="Lato"/>
                <a:ea typeface="Lato"/>
                <a:cs typeface="Lato"/>
                <a:sym typeface="Lato"/>
              </a:rPr>
              <a:t>factory contracts</a:t>
            </a:r>
            <a:r>
              <a:rPr lang="es" sz="1000">
                <a:solidFill>
                  <a:schemeClr val="dk1"/>
                </a:solidFill>
                <a:latin typeface="Lato"/>
                <a:ea typeface="Lato"/>
                <a:cs typeface="Lato"/>
                <a:sym typeface="Lato"/>
              </a:rPr>
              <a:t>.</a:t>
            </a:r>
            <a:endParaRPr b="0" i="0" sz="1800" u="none" cap="none" strike="noStrike">
              <a:solidFill>
                <a:srgbClr val="000000"/>
              </a:solidFill>
              <a:latin typeface="Calibri"/>
              <a:ea typeface="Calibri"/>
              <a:cs typeface="Calibri"/>
              <a:sym typeface="Calibri"/>
            </a:endParaRPr>
          </a:p>
        </p:txBody>
      </p:sp>
      <p:sp>
        <p:nvSpPr>
          <p:cNvPr id="284" name="Google Shape;284;p26"/>
          <p:cNvSpPr/>
          <p:nvPr/>
        </p:nvSpPr>
        <p:spPr>
          <a:xfrm>
            <a:off x="1634450" y="3560375"/>
            <a:ext cx="2855700" cy="8979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Implementación de </a:t>
            </a:r>
            <a:r>
              <a:rPr b="1" lang="es" sz="1000">
                <a:solidFill>
                  <a:schemeClr val="dk1"/>
                </a:solidFill>
                <a:latin typeface="Lato"/>
                <a:ea typeface="Lato"/>
                <a:cs typeface="Lato"/>
                <a:sym typeface="Lato"/>
              </a:rPr>
              <a:t>oráculo </a:t>
            </a:r>
            <a:r>
              <a:rPr lang="es" sz="1000">
                <a:solidFill>
                  <a:schemeClr val="dk1"/>
                </a:solidFill>
                <a:latin typeface="Lato"/>
                <a:ea typeface="Lato"/>
                <a:cs typeface="Lato"/>
                <a:sym typeface="Lato"/>
              </a:rPr>
              <a:t>en los Smart Contracts para simular la interconexión con dispositivos </a:t>
            </a:r>
            <a:r>
              <a:rPr b="1" lang="es" sz="1000">
                <a:solidFill>
                  <a:schemeClr val="dk1"/>
                </a:solidFill>
                <a:latin typeface="Lato"/>
                <a:ea typeface="Lato"/>
                <a:cs typeface="Lato"/>
                <a:sym typeface="Lato"/>
              </a:rPr>
              <a:t>IoT </a:t>
            </a:r>
            <a:r>
              <a:rPr lang="es" sz="1000">
                <a:solidFill>
                  <a:schemeClr val="dk1"/>
                </a:solidFill>
                <a:latin typeface="Lato"/>
                <a:ea typeface="Lato"/>
                <a:cs typeface="Lato"/>
                <a:sym typeface="Lato"/>
              </a:rPr>
              <a:t>(en este caso se simularán datos de geolocalización del vehículo y tiempo de uso del mismo).</a:t>
            </a:r>
            <a:endParaRPr b="0" i="0" sz="1800" u="none" cap="none" strike="noStrike">
              <a:solidFill>
                <a:srgbClr val="000000"/>
              </a:solidFill>
              <a:latin typeface="Calibri"/>
              <a:ea typeface="Calibri"/>
              <a:cs typeface="Calibri"/>
              <a:sym typeface="Calibri"/>
            </a:endParaRPr>
          </a:p>
        </p:txBody>
      </p:sp>
      <p:sp>
        <p:nvSpPr>
          <p:cNvPr id="285" name="Google Shape;285;p26"/>
          <p:cNvSpPr/>
          <p:nvPr/>
        </p:nvSpPr>
        <p:spPr>
          <a:xfrm>
            <a:off x="5241075" y="1095375"/>
            <a:ext cx="3448200" cy="7410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Testeo de las soluciones anteriores: pruebas unitarias que verifiquen la corrección de los elementos de los </a:t>
            </a:r>
            <a:r>
              <a:rPr b="1" lang="es" sz="1000">
                <a:solidFill>
                  <a:schemeClr val="dk1"/>
                </a:solidFill>
                <a:latin typeface="Lato"/>
                <a:ea typeface="Lato"/>
                <a:cs typeface="Lato"/>
                <a:sym typeface="Lato"/>
              </a:rPr>
              <a:t>frontales</a:t>
            </a:r>
            <a:r>
              <a:rPr lang="es" sz="1000">
                <a:solidFill>
                  <a:schemeClr val="dk1"/>
                </a:solidFill>
                <a:latin typeface="Lato"/>
                <a:ea typeface="Lato"/>
                <a:cs typeface="Lato"/>
                <a:sym typeface="Lato"/>
              </a:rPr>
              <a:t>, de las </a:t>
            </a:r>
            <a:r>
              <a:rPr b="1" lang="es" sz="1000">
                <a:solidFill>
                  <a:schemeClr val="dk1"/>
                </a:solidFill>
                <a:latin typeface="Lato"/>
                <a:ea typeface="Lato"/>
                <a:cs typeface="Lato"/>
                <a:sym typeface="Lato"/>
              </a:rPr>
              <a:t>transacciones </a:t>
            </a:r>
            <a:r>
              <a:rPr lang="es" sz="1000">
                <a:solidFill>
                  <a:schemeClr val="dk1"/>
                </a:solidFill>
                <a:latin typeface="Lato"/>
                <a:ea typeface="Lato"/>
                <a:cs typeface="Lato"/>
                <a:sym typeface="Lato"/>
              </a:rPr>
              <a:t>y la </a:t>
            </a:r>
            <a:r>
              <a:rPr b="1" lang="es" sz="1000">
                <a:solidFill>
                  <a:schemeClr val="dk1"/>
                </a:solidFill>
                <a:latin typeface="Lato"/>
                <a:ea typeface="Lato"/>
                <a:cs typeface="Lato"/>
                <a:sym typeface="Lato"/>
              </a:rPr>
              <a:t>seguridad </a:t>
            </a:r>
            <a:r>
              <a:rPr lang="es" sz="1000">
                <a:solidFill>
                  <a:schemeClr val="dk1"/>
                </a:solidFill>
                <a:latin typeface="Lato"/>
                <a:ea typeface="Lato"/>
                <a:cs typeface="Lato"/>
                <a:sym typeface="Lato"/>
              </a:rPr>
              <a:t>de las operaciones.</a:t>
            </a:r>
            <a:endParaRPr b="0" i="0" sz="1800" u="none" cap="none" strike="noStrike">
              <a:solidFill>
                <a:srgbClr val="000000"/>
              </a:solidFill>
              <a:latin typeface="Calibri"/>
              <a:ea typeface="Calibri"/>
              <a:cs typeface="Calibri"/>
              <a:sym typeface="Calibri"/>
            </a:endParaRPr>
          </a:p>
        </p:txBody>
      </p:sp>
      <p:sp>
        <p:nvSpPr>
          <p:cNvPr id="286" name="Google Shape;286;p26"/>
          <p:cNvSpPr/>
          <p:nvPr/>
        </p:nvSpPr>
        <p:spPr>
          <a:xfrm>
            <a:off x="1533409" y="1156932"/>
            <a:ext cx="163800" cy="2244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p:txBody>
      </p:sp>
      <p:sp>
        <p:nvSpPr>
          <p:cNvPr id="287" name="Google Shape;287;p26"/>
          <p:cNvSpPr/>
          <p:nvPr/>
        </p:nvSpPr>
        <p:spPr>
          <a:xfrm>
            <a:off x="1254784" y="3642567"/>
            <a:ext cx="542285" cy="617984"/>
          </a:xfrm>
          <a:custGeom>
            <a:rect b="b" l="l" r="r" t="t"/>
            <a:pathLst>
              <a:path extrusionOk="0" h="543" w="465">
                <a:moveTo>
                  <a:pt x="261" y="426"/>
                </a:moveTo>
                <a:cubicBezTo>
                  <a:pt x="60" y="426"/>
                  <a:pt x="60" y="426"/>
                  <a:pt x="60" y="426"/>
                </a:cubicBezTo>
                <a:cubicBezTo>
                  <a:pt x="15" y="426"/>
                  <a:pt x="0" y="398"/>
                  <a:pt x="0" y="378"/>
                </a:cubicBezTo>
                <a:cubicBezTo>
                  <a:pt x="0" y="354"/>
                  <a:pt x="14" y="332"/>
                  <a:pt x="23" y="318"/>
                </a:cubicBezTo>
                <a:cubicBezTo>
                  <a:pt x="201" y="42"/>
                  <a:pt x="201" y="42"/>
                  <a:pt x="201" y="42"/>
                </a:cubicBezTo>
                <a:cubicBezTo>
                  <a:pt x="223" y="9"/>
                  <a:pt x="249" y="0"/>
                  <a:pt x="288" y="0"/>
                </a:cubicBezTo>
                <a:cubicBezTo>
                  <a:pt x="343" y="0"/>
                  <a:pt x="378" y="37"/>
                  <a:pt x="378" y="91"/>
                </a:cubicBezTo>
                <a:cubicBezTo>
                  <a:pt x="378" y="318"/>
                  <a:pt x="378" y="318"/>
                  <a:pt x="378" y="318"/>
                </a:cubicBezTo>
                <a:cubicBezTo>
                  <a:pt x="403" y="318"/>
                  <a:pt x="403" y="318"/>
                  <a:pt x="403" y="318"/>
                </a:cubicBezTo>
                <a:cubicBezTo>
                  <a:pt x="441" y="318"/>
                  <a:pt x="465" y="334"/>
                  <a:pt x="465" y="372"/>
                </a:cubicBezTo>
                <a:cubicBezTo>
                  <a:pt x="465" y="409"/>
                  <a:pt x="441" y="426"/>
                  <a:pt x="403" y="426"/>
                </a:cubicBezTo>
                <a:cubicBezTo>
                  <a:pt x="378" y="426"/>
                  <a:pt x="378" y="426"/>
                  <a:pt x="378" y="426"/>
                </a:cubicBezTo>
                <a:cubicBezTo>
                  <a:pt x="378" y="475"/>
                  <a:pt x="378" y="475"/>
                  <a:pt x="378" y="475"/>
                </a:cubicBezTo>
                <a:cubicBezTo>
                  <a:pt x="378" y="519"/>
                  <a:pt x="355" y="543"/>
                  <a:pt x="319" y="543"/>
                </a:cubicBezTo>
                <a:cubicBezTo>
                  <a:pt x="283" y="543"/>
                  <a:pt x="261" y="519"/>
                  <a:pt x="261" y="477"/>
                </a:cubicBezTo>
                <a:lnTo>
                  <a:pt x="261" y="426"/>
                </a:lnTo>
                <a:close/>
                <a:moveTo>
                  <a:pt x="261" y="126"/>
                </a:moveTo>
                <a:cubicBezTo>
                  <a:pt x="259" y="126"/>
                  <a:pt x="259" y="126"/>
                  <a:pt x="259" y="126"/>
                </a:cubicBezTo>
                <a:cubicBezTo>
                  <a:pt x="148" y="318"/>
                  <a:pt x="148" y="318"/>
                  <a:pt x="148" y="318"/>
                </a:cubicBezTo>
                <a:cubicBezTo>
                  <a:pt x="261" y="318"/>
                  <a:pt x="261" y="318"/>
                  <a:pt x="261" y="318"/>
                </a:cubicBezTo>
                <a:lnTo>
                  <a:pt x="261" y="126"/>
                </a:lnTo>
                <a:close/>
              </a:path>
            </a:pathLst>
          </a:custGeom>
          <a:solidFill>
            <a:srgbClr val="0A5FB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288" name="Google Shape;288;p26"/>
          <p:cNvSpPr/>
          <p:nvPr/>
        </p:nvSpPr>
        <p:spPr>
          <a:xfrm>
            <a:off x="4844865" y="1178152"/>
            <a:ext cx="576361" cy="558907"/>
          </a:xfrm>
          <a:custGeom>
            <a:rect b="b" l="l" r="r" t="t"/>
            <a:pathLst>
              <a:path extrusionOk="0" h="546" w="372">
                <a:moveTo>
                  <a:pt x="158" y="179"/>
                </a:moveTo>
                <a:cubicBezTo>
                  <a:pt x="175" y="174"/>
                  <a:pt x="197" y="171"/>
                  <a:pt x="215" y="171"/>
                </a:cubicBezTo>
                <a:cubicBezTo>
                  <a:pt x="318" y="171"/>
                  <a:pt x="372" y="253"/>
                  <a:pt x="372" y="349"/>
                </a:cubicBezTo>
                <a:cubicBezTo>
                  <a:pt x="372" y="459"/>
                  <a:pt x="287" y="546"/>
                  <a:pt x="174" y="546"/>
                </a:cubicBezTo>
                <a:cubicBezTo>
                  <a:pt x="96" y="546"/>
                  <a:pt x="0" y="504"/>
                  <a:pt x="0" y="446"/>
                </a:cubicBezTo>
                <a:cubicBezTo>
                  <a:pt x="0" y="410"/>
                  <a:pt x="23" y="386"/>
                  <a:pt x="52" y="386"/>
                </a:cubicBezTo>
                <a:cubicBezTo>
                  <a:pt x="94" y="386"/>
                  <a:pt x="116" y="429"/>
                  <a:pt x="170" y="429"/>
                </a:cubicBezTo>
                <a:cubicBezTo>
                  <a:pt x="213" y="429"/>
                  <a:pt x="242" y="398"/>
                  <a:pt x="242" y="341"/>
                </a:cubicBezTo>
                <a:cubicBezTo>
                  <a:pt x="242" y="305"/>
                  <a:pt x="221" y="270"/>
                  <a:pt x="182" y="270"/>
                </a:cubicBezTo>
                <a:cubicBezTo>
                  <a:pt x="133" y="270"/>
                  <a:pt x="130" y="297"/>
                  <a:pt x="90" y="297"/>
                </a:cubicBezTo>
                <a:cubicBezTo>
                  <a:pt x="61" y="297"/>
                  <a:pt x="41" y="281"/>
                  <a:pt x="41" y="253"/>
                </a:cubicBezTo>
                <a:cubicBezTo>
                  <a:pt x="41" y="237"/>
                  <a:pt x="42" y="223"/>
                  <a:pt x="45" y="197"/>
                </a:cubicBezTo>
                <a:cubicBezTo>
                  <a:pt x="64" y="50"/>
                  <a:pt x="64" y="50"/>
                  <a:pt x="64" y="50"/>
                </a:cubicBezTo>
                <a:cubicBezTo>
                  <a:pt x="70" y="5"/>
                  <a:pt x="97" y="0"/>
                  <a:pt x="128" y="0"/>
                </a:cubicBezTo>
                <a:cubicBezTo>
                  <a:pt x="311" y="0"/>
                  <a:pt x="311" y="0"/>
                  <a:pt x="311" y="0"/>
                </a:cubicBezTo>
                <a:cubicBezTo>
                  <a:pt x="349" y="0"/>
                  <a:pt x="368" y="29"/>
                  <a:pt x="368" y="56"/>
                </a:cubicBezTo>
                <a:cubicBezTo>
                  <a:pt x="368" y="84"/>
                  <a:pt x="349" y="113"/>
                  <a:pt x="311" y="113"/>
                </a:cubicBezTo>
                <a:cubicBezTo>
                  <a:pt x="167" y="113"/>
                  <a:pt x="167" y="113"/>
                  <a:pt x="167" y="113"/>
                </a:cubicBezTo>
                <a:lnTo>
                  <a:pt x="158" y="179"/>
                </a:lnTo>
                <a:close/>
              </a:path>
            </a:pathLst>
          </a:custGeom>
          <a:solidFill>
            <a:srgbClr val="2DCCC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289" name="Google Shape;289;p26"/>
          <p:cNvSpPr/>
          <p:nvPr/>
        </p:nvSpPr>
        <p:spPr>
          <a:xfrm>
            <a:off x="1333454" y="2762086"/>
            <a:ext cx="512691" cy="617970"/>
          </a:xfrm>
          <a:custGeom>
            <a:rect b="b" l="l" r="r" t="t"/>
            <a:pathLst>
              <a:path extrusionOk="0" h="558" w="377">
                <a:moveTo>
                  <a:pt x="56" y="357"/>
                </a:moveTo>
                <a:cubicBezTo>
                  <a:pt x="122" y="357"/>
                  <a:pt x="106" y="441"/>
                  <a:pt x="190" y="441"/>
                </a:cubicBezTo>
                <a:cubicBezTo>
                  <a:pt x="225" y="441"/>
                  <a:pt x="251" y="412"/>
                  <a:pt x="251" y="377"/>
                </a:cubicBezTo>
                <a:cubicBezTo>
                  <a:pt x="251" y="332"/>
                  <a:pt x="214" y="320"/>
                  <a:pt x="175" y="319"/>
                </a:cubicBezTo>
                <a:cubicBezTo>
                  <a:pt x="150" y="318"/>
                  <a:pt x="123" y="302"/>
                  <a:pt x="123" y="262"/>
                </a:cubicBezTo>
                <a:cubicBezTo>
                  <a:pt x="123" y="229"/>
                  <a:pt x="139" y="218"/>
                  <a:pt x="187" y="206"/>
                </a:cubicBezTo>
                <a:cubicBezTo>
                  <a:pt x="215" y="200"/>
                  <a:pt x="233" y="187"/>
                  <a:pt x="233" y="157"/>
                </a:cubicBezTo>
                <a:cubicBezTo>
                  <a:pt x="233" y="130"/>
                  <a:pt x="211" y="117"/>
                  <a:pt x="187" y="117"/>
                </a:cubicBezTo>
                <a:cubicBezTo>
                  <a:pt x="125" y="117"/>
                  <a:pt x="122" y="181"/>
                  <a:pt x="67" y="181"/>
                </a:cubicBezTo>
                <a:cubicBezTo>
                  <a:pt x="36" y="181"/>
                  <a:pt x="17" y="151"/>
                  <a:pt x="17" y="125"/>
                </a:cubicBezTo>
                <a:cubicBezTo>
                  <a:pt x="17" y="50"/>
                  <a:pt x="114" y="0"/>
                  <a:pt x="185" y="0"/>
                </a:cubicBezTo>
                <a:cubicBezTo>
                  <a:pt x="275" y="0"/>
                  <a:pt x="350" y="54"/>
                  <a:pt x="350" y="146"/>
                </a:cubicBezTo>
                <a:cubicBezTo>
                  <a:pt x="350" y="185"/>
                  <a:pt x="332" y="224"/>
                  <a:pt x="290" y="255"/>
                </a:cubicBezTo>
                <a:cubicBezTo>
                  <a:pt x="347" y="278"/>
                  <a:pt x="377" y="329"/>
                  <a:pt x="377" y="391"/>
                </a:cubicBezTo>
                <a:cubicBezTo>
                  <a:pt x="377" y="488"/>
                  <a:pt x="294" y="558"/>
                  <a:pt x="189" y="558"/>
                </a:cubicBezTo>
                <a:cubicBezTo>
                  <a:pt x="80" y="558"/>
                  <a:pt x="0" y="485"/>
                  <a:pt x="0" y="413"/>
                </a:cubicBezTo>
                <a:cubicBezTo>
                  <a:pt x="0" y="383"/>
                  <a:pt x="30" y="357"/>
                  <a:pt x="56" y="357"/>
                </a:cubicBezTo>
                <a:close/>
              </a:path>
            </a:pathLst>
          </a:custGeom>
          <a:solidFill>
            <a:srgbClr val="D8BE7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290" name="Google Shape;290;p26"/>
          <p:cNvSpPr/>
          <p:nvPr/>
        </p:nvSpPr>
        <p:spPr>
          <a:xfrm>
            <a:off x="1404139" y="1948603"/>
            <a:ext cx="371317" cy="617970"/>
          </a:xfrm>
          <a:custGeom>
            <a:rect b="b" l="l" r="r" t="t"/>
            <a:pathLst>
              <a:path extrusionOk="0" h="546" w="371">
                <a:moveTo>
                  <a:pt x="314" y="434"/>
                </a:moveTo>
                <a:cubicBezTo>
                  <a:pt x="352" y="434"/>
                  <a:pt x="371" y="462"/>
                  <a:pt x="371" y="490"/>
                </a:cubicBezTo>
                <a:cubicBezTo>
                  <a:pt x="371" y="518"/>
                  <a:pt x="352" y="546"/>
                  <a:pt x="314" y="546"/>
                </a:cubicBezTo>
                <a:cubicBezTo>
                  <a:pt x="69" y="546"/>
                  <a:pt x="69" y="546"/>
                  <a:pt x="69" y="546"/>
                </a:cubicBezTo>
                <a:cubicBezTo>
                  <a:pt x="29" y="546"/>
                  <a:pt x="0" y="524"/>
                  <a:pt x="0" y="493"/>
                </a:cubicBezTo>
                <a:cubicBezTo>
                  <a:pt x="0" y="448"/>
                  <a:pt x="68" y="393"/>
                  <a:pt x="92" y="366"/>
                </a:cubicBezTo>
                <a:cubicBezTo>
                  <a:pt x="123" y="331"/>
                  <a:pt x="228" y="221"/>
                  <a:pt x="228" y="167"/>
                </a:cubicBezTo>
                <a:cubicBezTo>
                  <a:pt x="228" y="131"/>
                  <a:pt x="211" y="117"/>
                  <a:pt x="182" y="117"/>
                </a:cubicBezTo>
                <a:cubicBezTo>
                  <a:pt x="101" y="117"/>
                  <a:pt x="142" y="230"/>
                  <a:pt x="65" y="230"/>
                </a:cubicBezTo>
                <a:cubicBezTo>
                  <a:pt x="26" y="230"/>
                  <a:pt x="8" y="200"/>
                  <a:pt x="8" y="172"/>
                </a:cubicBezTo>
                <a:cubicBezTo>
                  <a:pt x="8" y="80"/>
                  <a:pt x="83" y="0"/>
                  <a:pt x="189" y="0"/>
                </a:cubicBezTo>
                <a:cubicBezTo>
                  <a:pt x="282" y="0"/>
                  <a:pt x="359" y="64"/>
                  <a:pt x="359" y="162"/>
                </a:cubicBezTo>
                <a:cubicBezTo>
                  <a:pt x="359" y="269"/>
                  <a:pt x="251" y="355"/>
                  <a:pt x="187" y="434"/>
                </a:cubicBezTo>
                <a:lnTo>
                  <a:pt x="314" y="434"/>
                </a:lnTo>
                <a:close/>
              </a:path>
            </a:pathLst>
          </a:custGeom>
          <a:solidFill>
            <a:srgbClr val="2DCCC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291" name="Google Shape;291;p26"/>
          <p:cNvSpPr/>
          <p:nvPr/>
        </p:nvSpPr>
        <p:spPr>
          <a:xfrm>
            <a:off x="1404139" y="1147983"/>
            <a:ext cx="371317" cy="617992"/>
          </a:xfrm>
          <a:custGeom>
            <a:rect b="b" l="l" r="r" t="t"/>
            <a:pathLst>
              <a:path extrusionOk="0" h="539" w="216">
                <a:moveTo>
                  <a:pt x="95" y="113"/>
                </a:moveTo>
                <a:cubicBezTo>
                  <a:pt x="57" y="113"/>
                  <a:pt x="57" y="113"/>
                  <a:pt x="57" y="113"/>
                </a:cubicBezTo>
                <a:cubicBezTo>
                  <a:pt x="19" y="113"/>
                  <a:pt x="0" y="84"/>
                  <a:pt x="0" y="56"/>
                </a:cubicBezTo>
                <a:cubicBezTo>
                  <a:pt x="0" y="29"/>
                  <a:pt x="19" y="0"/>
                  <a:pt x="57" y="0"/>
                </a:cubicBezTo>
                <a:cubicBezTo>
                  <a:pt x="156" y="0"/>
                  <a:pt x="156" y="0"/>
                  <a:pt x="156" y="0"/>
                </a:cubicBezTo>
                <a:cubicBezTo>
                  <a:pt x="183" y="0"/>
                  <a:pt x="216" y="11"/>
                  <a:pt x="216" y="61"/>
                </a:cubicBezTo>
                <a:cubicBezTo>
                  <a:pt x="216" y="474"/>
                  <a:pt x="216" y="474"/>
                  <a:pt x="216" y="474"/>
                </a:cubicBezTo>
                <a:cubicBezTo>
                  <a:pt x="216" y="517"/>
                  <a:pt x="191" y="539"/>
                  <a:pt x="156" y="539"/>
                </a:cubicBezTo>
                <a:cubicBezTo>
                  <a:pt x="120" y="539"/>
                  <a:pt x="95" y="517"/>
                  <a:pt x="95" y="474"/>
                </a:cubicBezTo>
                <a:lnTo>
                  <a:pt x="95" y="113"/>
                </a:lnTo>
                <a:close/>
              </a:path>
            </a:pathLst>
          </a:custGeom>
          <a:solidFill>
            <a:srgbClr val="0A5FB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292" name="Google Shape;292;p26"/>
          <p:cNvSpPr/>
          <p:nvPr/>
        </p:nvSpPr>
        <p:spPr>
          <a:xfrm>
            <a:off x="5245000" y="1968025"/>
            <a:ext cx="3448200" cy="8553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t"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Elaboración de un plan de </a:t>
            </a:r>
            <a:r>
              <a:rPr b="1" lang="es" sz="1000">
                <a:solidFill>
                  <a:schemeClr val="dk1"/>
                </a:solidFill>
                <a:latin typeface="Lato"/>
                <a:ea typeface="Lato"/>
                <a:cs typeface="Lato"/>
                <a:sym typeface="Lato"/>
              </a:rPr>
              <a:t>modelo de negocio</a:t>
            </a:r>
            <a:r>
              <a:rPr lang="es" sz="1000">
                <a:solidFill>
                  <a:schemeClr val="dk1"/>
                </a:solidFill>
                <a:latin typeface="Lato"/>
                <a:ea typeface="Lato"/>
                <a:cs typeface="Lato"/>
                <a:sym typeface="Lato"/>
              </a:rPr>
              <a:t> que tenga en cuenta la definición del proyecto, el análisis de la competencia, el plan operativo y el plan financiero.</a:t>
            </a:r>
            <a:endParaRPr b="0" i="0" sz="1800" u="none" cap="none" strike="noStrike">
              <a:solidFill>
                <a:srgbClr val="000000"/>
              </a:solidFill>
              <a:latin typeface="Calibri"/>
              <a:ea typeface="Calibri"/>
              <a:cs typeface="Calibri"/>
              <a:sym typeface="Calibri"/>
            </a:endParaRPr>
          </a:p>
          <a:p>
            <a:pPr indent="0" lvl="0" marL="0" marR="0" rtl="0" algn="ctr">
              <a:lnSpc>
                <a:spcPct val="95000"/>
              </a:lnSpc>
              <a:spcBef>
                <a:spcPts val="80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93" name="Google Shape;293;p26"/>
          <p:cNvSpPr/>
          <p:nvPr/>
        </p:nvSpPr>
        <p:spPr>
          <a:xfrm>
            <a:off x="382949" y="4889893"/>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48AE64"/>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294" name="Google Shape;294;p26"/>
          <p:cNvSpPr/>
          <p:nvPr/>
        </p:nvSpPr>
        <p:spPr>
          <a:xfrm>
            <a:off x="382949" y="4712004"/>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8CD5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295" name="Google Shape;295;p26"/>
          <p:cNvSpPr/>
          <p:nvPr/>
        </p:nvSpPr>
        <p:spPr>
          <a:xfrm>
            <a:off x="382949" y="4534116"/>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296" name="Google Shape;296;p26"/>
          <p:cNvSpPr/>
          <p:nvPr/>
        </p:nvSpPr>
        <p:spPr>
          <a:xfrm>
            <a:off x="1826506" y="1150087"/>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297" name="Google Shape;297;p26"/>
          <p:cNvSpPr/>
          <p:nvPr/>
        </p:nvSpPr>
        <p:spPr>
          <a:xfrm>
            <a:off x="1826506" y="1964067"/>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298" name="Google Shape;298;p26"/>
          <p:cNvSpPr/>
          <p:nvPr/>
        </p:nvSpPr>
        <p:spPr>
          <a:xfrm>
            <a:off x="1826506" y="2742343"/>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lnSpc>
                <a:spcPct val="100000"/>
              </a:lnSpc>
              <a:spcBef>
                <a:spcPts val="0"/>
              </a:spcBef>
              <a:spcAft>
                <a:spcPts val="0"/>
              </a:spcAft>
              <a:buNone/>
            </a:pPr>
            <a:r>
              <a:t/>
            </a:r>
            <a:endParaRPr sz="600">
              <a:solidFill>
                <a:srgbClr val="FFFFFF"/>
              </a:solidFill>
            </a:endParaRPr>
          </a:p>
        </p:txBody>
      </p:sp>
      <p:sp>
        <p:nvSpPr>
          <p:cNvPr id="299" name="Google Shape;299;p26"/>
          <p:cNvSpPr/>
          <p:nvPr/>
        </p:nvSpPr>
        <p:spPr>
          <a:xfrm>
            <a:off x="1789750" y="3622787"/>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300" name="Google Shape;300;p26"/>
          <p:cNvSpPr/>
          <p:nvPr/>
        </p:nvSpPr>
        <p:spPr>
          <a:xfrm>
            <a:off x="5430952" y="1155690"/>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301" name="Google Shape;301;p26"/>
          <p:cNvSpPr/>
          <p:nvPr/>
        </p:nvSpPr>
        <p:spPr>
          <a:xfrm>
            <a:off x="5409515" y="2948193"/>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8CD5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302" name="Google Shape;302;p26"/>
          <p:cNvSpPr/>
          <p:nvPr/>
        </p:nvSpPr>
        <p:spPr>
          <a:xfrm>
            <a:off x="5372107" y="2048059"/>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lnSpc>
                <a:spcPct val="100000"/>
              </a:lnSpc>
              <a:spcBef>
                <a:spcPts val="0"/>
              </a:spcBef>
              <a:spcAft>
                <a:spcPts val="0"/>
              </a:spcAft>
              <a:buNone/>
            </a:pPr>
            <a:r>
              <a:t/>
            </a:r>
            <a:endParaRPr sz="600">
              <a:solidFill>
                <a:srgbClr val="FFFFFF"/>
              </a:solidFill>
            </a:endParaRPr>
          </a:p>
        </p:txBody>
      </p:sp>
      <p:sp>
        <p:nvSpPr>
          <p:cNvPr id="303" name="Google Shape;303;p26"/>
          <p:cNvSpPr txBox="1"/>
          <p:nvPr/>
        </p:nvSpPr>
        <p:spPr>
          <a:xfrm>
            <a:off x="687675" y="4491725"/>
            <a:ext cx="4236900" cy="164400"/>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s" sz="1000">
                <a:solidFill>
                  <a:srgbClr val="000000"/>
                </a:solidFill>
                <a:latin typeface="Lato"/>
                <a:ea typeface="Lato"/>
                <a:cs typeface="Lato"/>
                <a:sym typeface="Lato"/>
              </a:rPr>
              <a:t>Alta: </a:t>
            </a:r>
            <a:r>
              <a:rPr lang="es" sz="1000">
                <a:solidFill>
                  <a:srgbClr val="000000"/>
                </a:solidFill>
                <a:latin typeface="Lato"/>
                <a:ea typeface="Lato"/>
                <a:cs typeface="Lato"/>
                <a:sym typeface="Lato"/>
              </a:rPr>
              <a:t>Incluido dentro del scope del proyecto y de cumplimiento obligatorio</a:t>
            </a:r>
            <a:endParaRPr sz="1000">
              <a:solidFill>
                <a:srgbClr val="000000"/>
              </a:solidFill>
              <a:latin typeface="Lato"/>
              <a:ea typeface="Lato"/>
              <a:cs typeface="Lato"/>
              <a:sym typeface="Lato"/>
            </a:endParaRPr>
          </a:p>
        </p:txBody>
      </p:sp>
      <p:sp>
        <p:nvSpPr>
          <p:cNvPr id="304" name="Google Shape;304;p26"/>
          <p:cNvSpPr txBox="1"/>
          <p:nvPr/>
        </p:nvSpPr>
        <p:spPr>
          <a:xfrm>
            <a:off x="687675" y="4641025"/>
            <a:ext cx="6513300" cy="235500"/>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s" sz="1000">
                <a:solidFill>
                  <a:srgbClr val="000000"/>
                </a:solidFill>
                <a:latin typeface="Lato"/>
                <a:ea typeface="Lato"/>
                <a:cs typeface="Lato"/>
                <a:sym typeface="Lato"/>
              </a:rPr>
              <a:t>Media: </a:t>
            </a:r>
            <a:r>
              <a:rPr lang="es" sz="1000">
                <a:solidFill>
                  <a:srgbClr val="000000"/>
                </a:solidFill>
                <a:latin typeface="Lato"/>
                <a:ea typeface="Lato"/>
                <a:cs typeface="Lato"/>
                <a:sym typeface="Lato"/>
              </a:rPr>
              <a:t>Potencialmente</a:t>
            </a:r>
            <a:r>
              <a:rPr b="1" lang="es" sz="1000">
                <a:solidFill>
                  <a:srgbClr val="000000"/>
                </a:solidFill>
                <a:latin typeface="Lato"/>
                <a:ea typeface="Lato"/>
                <a:cs typeface="Lato"/>
                <a:sym typeface="Lato"/>
              </a:rPr>
              <a:t> </a:t>
            </a:r>
            <a:r>
              <a:rPr lang="es" sz="1000">
                <a:latin typeface="Lato"/>
                <a:ea typeface="Lato"/>
                <a:cs typeface="Lato"/>
                <a:sym typeface="Lato"/>
              </a:rPr>
              <a:t>incluido dentro del scope (aunque su implementación dependerá de la planificación) </a:t>
            </a:r>
            <a:endParaRPr sz="1000">
              <a:solidFill>
                <a:srgbClr val="000000"/>
              </a:solidFill>
              <a:latin typeface="Lato"/>
              <a:ea typeface="Lato"/>
              <a:cs typeface="Lato"/>
              <a:sym typeface="Lato"/>
            </a:endParaRPr>
          </a:p>
        </p:txBody>
      </p:sp>
      <p:sp>
        <p:nvSpPr>
          <p:cNvPr id="305" name="Google Shape;305;p26"/>
          <p:cNvSpPr txBox="1"/>
          <p:nvPr/>
        </p:nvSpPr>
        <p:spPr>
          <a:xfrm>
            <a:off x="687675" y="4831250"/>
            <a:ext cx="5032200" cy="281700"/>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s" sz="1000">
                <a:solidFill>
                  <a:srgbClr val="000000"/>
                </a:solidFill>
                <a:latin typeface="Lato"/>
                <a:ea typeface="Lato"/>
                <a:cs typeface="Lato"/>
                <a:sym typeface="Lato"/>
              </a:rPr>
              <a:t>Baja: </a:t>
            </a:r>
            <a:r>
              <a:rPr lang="es" sz="1000">
                <a:solidFill>
                  <a:srgbClr val="000000"/>
                </a:solidFill>
                <a:latin typeface="Lato"/>
                <a:ea typeface="Lato"/>
                <a:cs typeface="Lato"/>
                <a:sym typeface="Lato"/>
              </a:rPr>
              <a:t> Inicialmente </a:t>
            </a:r>
            <a:r>
              <a:rPr lang="es" sz="1000">
                <a:latin typeface="Lato"/>
                <a:ea typeface="Lato"/>
                <a:cs typeface="Lato"/>
                <a:sym typeface="Lato"/>
              </a:rPr>
              <a:t>no incluido dentro del scope (aunque recomendable su implementación)</a:t>
            </a:r>
            <a:endParaRPr sz="1000">
              <a:solidFill>
                <a:srgbClr val="000000"/>
              </a:solidFill>
              <a:latin typeface="Lato"/>
              <a:ea typeface="Lato"/>
              <a:cs typeface="Lato"/>
              <a:sym typeface="Lato"/>
            </a:endParaRPr>
          </a:p>
        </p:txBody>
      </p:sp>
      <p:sp>
        <p:nvSpPr>
          <p:cNvPr id="306" name="Google Shape;306;p26"/>
          <p:cNvSpPr txBox="1"/>
          <p:nvPr/>
        </p:nvSpPr>
        <p:spPr>
          <a:xfrm>
            <a:off x="528263" y="4254275"/>
            <a:ext cx="831900" cy="235500"/>
          </a:xfrm>
          <a:prstGeom prst="rect">
            <a:avLst/>
          </a:prstGeom>
          <a:noFill/>
          <a:ln>
            <a:noFill/>
          </a:ln>
        </p:spPr>
        <p:txBody>
          <a:bodyPr anchorCtr="0" anchor="t" bIns="0" lIns="0" spcFirstLastPara="1" rIns="0" wrap="square" tIns="36575">
            <a:noAutofit/>
          </a:bodyPr>
          <a:lstStyle/>
          <a:p>
            <a:pPr indent="0" lvl="0" marL="0" marR="0" rtl="0" algn="l">
              <a:lnSpc>
                <a:spcPct val="85000"/>
              </a:lnSpc>
              <a:spcBef>
                <a:spcPts val="0"/>
              </a:spcBef>
              <a:spcAft>
                <a:spcPts val="0"/>
              </a:spcAft>
              <a:buNone/>
            </a:pPr>
            <a:r>
              <a:rPr b="1" lang="es" sz="1000" u="sng">
                <a:latin typeface="Lato"/>
                <a:ea typeface="Lato"/>
                <a:cs typeface="Lato"/>
                <a:sym typeface="Lato"/>
              </a:rPr>
              <a:t>Prioridad</a:t>
            </a:r>
            <a:endParaRPr b="1" sz="1000" u="sng">
              <a:solidFill>
                <a:srgbClr val="000000"/>
              </a:solidFill>
              <a:latin typeface="Lato"/>
              <a:ea typeface="Lato"/>
              <a:cs typeface="Lato"/>
              <a:sym typeface="Lato"/>
            </a:endParaRPr>
          </a:p>
        </p:txBody>
      </p:sp>
      <p:sp>
        <p:nvSpPr>
          <p:cNvPr id="307" name="Google Shape;307;p26"/>
          <p:cNvSpPr/>
          <p:nvPr/>
        </p:nvSpPr>
        <p:spPr>
          <a:xfrm>
            <a:off x="4844868" y="2051927"/>
            <a:ext cx="576361" cy="617970"/>
          </a:xfrm>
          <a:custGeom>
            <a:rect b="b" l="l" r="r" t="t"/>
            <a:pathLst>
              <a:path extrusionOk="0" h="558" w="389">
                <a:moveTo>
                  <a:pt x="106" y="127"/>
                </a:moveTo>
                <a:cubicBezTo>
                  <a:pt x="196" y="15"/>
                  <a:pt x="215" y="0"/>
                  <a:pt x="245" y="0"/>
                </a:cubicBezTo>
                <a:cubicBezTo>
                  <a:pt x="285" y="0"/>
                  <a:pt x="303" y="38"/>
                  <a:pt x="303" y="59"/>
                </a:cubicBezTo>
                <a:cubicBezTo>
                  <a:pt x="303" y="98"/>
                  <a:pt x="245" y="130"/>
                  <a:pt x="190" y="210"/>
                </a:cubicBezTo>
                <a:cubicBezTo>
                  <a:pt x="191" y="212"/>
                  <a:pt x="191" y="212"/>
                  <a:pt x="191" y="212"/>
                </a:cubicBezTo>
                <a:cubicBezTo>
                  <a:pt x="203" y="208"/>
                  <a:pt x="216" y="206"/>
                  <a:pt x="239" y="206"/>
                </a:cubicBezTo>
                <a:cubicBezTo>
                  <a:pt x="327" y="206"/>
                  <a:pt x="389" y="289"/>
                  <a:pt x="389" y="373"/>
                </a:cubicBezTo>
                <a:cubicBezTo>
                  <a:pt x="389" y="477"/>
                  <a:pt x="309" y="558"/>
                  <a:pt x="194" y="558"/>
                </a:cubicBezTo>
                <a:cubicBezTo>
                  <a:pt x="76" y="558"/>
                  <a:pt x="0" y="484"/>
                  <a:pt x="0" y="376"/>
                </a:cubicBezTo>
                <a:cubicBezTo>
                  <a:pt x="0" y="279"/>
                  <a:pt x="53" y="192"/>
                  <a:pt x="106" y="127"/>
                </a:cubicBezTo>
                <a:close/>
                <a:moveTo>
                  <a:pt x="194" y="441"/>
                </a:moveTo>
                <a:cubicBezTo>
                  <a:pt x="232" y="441"/>
                  <a:pt x="263" y="410"/>
                  <a:pt x="263" y="373"/>
                </a:cubicBezTo>
                <a:cubicBezTo>
                  <a:pt x="263" y="336"/>
                  <a:pt x="232" y="305"/>
                  <a:pt x="194" y="305"/>
                </a:cubicBezTo>
                <a:cubicBezTo>
                  <a:pt x="157" y="305"/>
                  <a:pt x="126" y="336"/>
                  <a:pt x="126" y="373"/>
                </a:cubicBezTo>
                <a:cubicBezTo>
                  <a:pt x="126" y="410"/>
                  <a:pt x="157" y="441"/>
                  <a:pt x="194" y="441"/>
                </a:cubicBezTo>
                <a:close/>
              </a:path>
            </a:pathLst>
          </a:custGeom>
          <a:solidFill>
            <a:srgbClr val="D8BE7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308" name="Google Shape;308;p26"/>
          <p:cNvSpPr/>
          <p:nvPr/>
        </p:nvSpPr>
        <p:spPr>
          <a:xfrm>
            <a:off x="5219638" y="2884650"/>
            <a:ext cx="3448200" cy="9816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t" bIns="72000" lIns="648000" spcFirstLastPara="1" rIns="108000" wrap="square" tIns="72000">
            <a:noAutofit/>
          </a:bodyPr>
          <a:lstStyle/>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Ampliación de los bloques desarrollados a:</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_ Módulo de </a:t>
            </a:r>
            <a:r>
              <a:rPr b="1" lang="es" sz="1000">
                <a:solidFill>
                  <a:schemeClr val="dk1"/>
                </a:solidFill>
                <a:latin typeface="Lato"/>
                <a:ea typeface="Lato"/>
                <a:cs typeface="Lato"/>
                <a:sym typeface="Lato"/>
              </a:rPr>
              <a:t>taller</a:t>
            </a:r>
            <a:r>
              <a:rPr lang="es" sz="1000">
                <a:solidFill>
                  <a:schemeClr val="dk1"/>
                </a:solidFill>
                <a:latin typeface="Lato"/>
                <a:ea typeface="Lato"/>
                <a:cs typeface="Lato"/>
                <a:sym typeface="Lato"/>
              </a:rPr>
              <a:t>.</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_ Módulo de </a:t>
            </a:r>
            <a:r>
              <a:rPr b="1" lang="es" sz="1000">
                <a:solidFill>
                  <a:schemeClr val="dk1"/>
                </a:solidFill>
                <a:latin typeface="Lato"/>
                <a:ea typeface="Lato"/>
                <a:cs typeface="Lato"/>
                <a:sym typeface="Lato"/>
              </a:rPr>
              <a:t>compra-venta</a:t>
            </a:r>
            <a:r>
              <a:rPr lang="es" sz="1000">
                <a:solidFill>
                  <a:schemeClr val="dk1"/>
                </a:solidFill>
                <a:latin typeface="Lato"/>
                <a:ea typeface="Lato"/>
                <a:cs typeface="Lato"/>
                <a:sym typeface="Lato"/>
              </a:rPr>
              <a:t> de vehículos.</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_ Módulo de </a:t>
            </a:r>
            <a:r>
              <a:rPr b="1" lang="es" sz="1000">
                <a:solidFill>
                  <a:schemeClr val="dk1"/>
                </a:solidFill>
                <a:latin typeface="Lato"/>
                <a:ea typeface="Lato"/>
                <a:cs typeface="Lato"/>
                <a:sym typeface="Lato"/>
              </a:rPr>
              <a:t>concesionario</a:t>
            </a:r>
            <a:r>
              <a:rPr lang="es" sz="1000">
                <a:solidFill>
                  <a:schemeClr val="dk1"/>
                </a:solidFill>
                <a:latin typeface="Lato"/>
                <a:ea typeface="Lato"/>
                <a:cs typeface="Lato"/>
                <a:sym typeface="Lato"/>
              </a:rPr>
              <a:t>.</a:t>
            </a:r>
            <a:endParaRPr sz="1000">
              <a:solidFill>
                <a:schemeClr val="dk1"/>
              </a:solidFill>
              <a:latin typeface="Lato"/>
              <a:ea typeface="Lato"/>
              <a:cs typeface="Lato"/>
              <a:sym typeface="Lato"/>
            </a:endParaRPr>
          </a:p>
          <a:p>
            <a:pPr indent="0" lvl="0" marL="0" rtl="0" algn="l">
              <a:lnSpc>
                <a:spcPct val="95000"/>
              </a:lnSpc>
              <a:spcBef>
                <a:spcPts val="0"/>
              </a:spcBef>
              <a:spcAft>
                <a:spcPts val="0"/>
              </a:spcAft>
              <a:buNone/>
            </a:pPr>
            <a:r>
              <a:rPr lang="es" sz="1000">
                <a:solidFill>
                  <a:schemeClr val="dk1"/>
                </a:solidFill>
                <a:latin typeface="Lato"/>
                <a:ea typeface="Lato"/>
                <a:cs typeface="Lato"/>
                <a:sym typeface="Lato"/>
              </a:rPr>
              <a:t>Diseño para los mismos de: Smart Contracts y frontal.</a:t>
            </a:r>
            <a:endParaRPr sz="1000">
              <a:solidFill>
                <a:schemeClr val="dk1"/>
              </a:solidFill>
              <a:latin typeface="Lato"/>
              <a:ea typeface="Lato"/>
              <a:cs typeface="Lato"/>
              <a:sym typeface="Lato"/>
            </a:endParaRPr>
          </a:p>
          <a:p>
            <a:pPr indent="0" lvl="0" marL="0" marR="0" rtl="0" algn="ctr">
              <a:lnSpc>
                <a:spcPct val="95000"/>
              </a:lnSpc>
              <a:spcBef>
                <a:spcPts val="80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09" name="Google Shape;309;p26"/>
          <p:cNvSpPr/>
          <p:nvPr/>
        </p:nvSpPr>
        <p:spPr>
          <a:xfrm>
            <a:off x="5372099" y="2954979"/>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8CD51"/>
          </a:solidFill>
          <a:ln>
            <a:noFill/>
          </a:ln>
        </p:spPr>
        <p:txBody>
          <a:bodyPr anchorCtr="0" anchor="ctr" bIns="126000" lIns="36000" spcFirstLastPara="1" rIns="0" wrap="square" tIns="0">
            <a:noAutofit/>
          </a:bodyPr>
          <a:lstStyle/>
          <a:p>
            <a:pPr indent="0" lvl="0" marL="0" marR="0" rtl="0" algn="l">
              <a:spcBef>
                <a:spcPts val="0"/>
              </a:spcBef>
              <a:spcAft>
                <a:spcPts val="0"/>
              </a:spcAft>
              <a:buNone/>
            </a:pPr>
            <a:r>
              <a:t/>
            </a:r>
            <a:endParaRPr sz="600">
              <a:solidFill>
                <a:srgbClr val="FFFFFF"/>
              </a:solidFill>
              <a:latin typeface="Arial"/>
              <a:ea typeface="Arial"/>
              <a:cs typeface="Arial"/>
              <a:sym typeface="Arial"/>
            </a:endParaRPr>
          </a:p>
        </p:txBody>
      </p:sp>
      <p:sp>
        <p:nvSpPr>
          <p:cNvPr id="310" name="Google Shape;310;p26"/>
          <p:cNvSpPr/>
          <p:nvPr/>
        </p:nvSpPr>
        <p:spPr>
          <a:xfrm>
            <a:off x="5219650" y="3951450"/>
            <a:ext cx="3448200" cy="6609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t" bIns="72000" lIns="648000" spcFirstLastPara="1" rIns="108000" wrap="square" tIns="72000">
            <a:noAutofit/>
          </a:bodyPr>
          <a:lstStyle/>
          <a:p>
            <a:pPr indent="0" lvl="0" marL="0" rtl="0" algn="l">
              <a:spcBef>
                <a:spcPts val="0"/>
              </a:spcBef>
              <a:spcAft>
                <a:spcPts val="0"/>
              </a:spcAft>
              <a:buNone/>
            </a:pPr>
            <a:r>
              <a:rPr lang="es" sz="1000">
                <a:solidFill>
                  <a:schemeClr val="dk1"/>
                </a:solidFill>
                <a:latin typeface="Lato"/>
                <a:ea typeface="Lato"/>
                <a:cs typeface="Lato"/>
                <a:sym typeface="Lato"/>
              </a:rPr>
              <a:t>Análisis de seguridad  sobre los contratos, integrando </a:t>
            </a:r>
            <a:r>
              <a:rPr b="1" lang="es" sz="1000">
                <a:solidFill>
                  <a:schemeClr val="dk1"/>
                </a:solidFill>
                <a:latin typeface="Lato"/>
                <a:ea typeface="Lato"/>
                <a:cs typeface="Lato"/>
                <a:sym typeface="Lato"/>
              </a:rPr>
              <a:t>medidas de seguridad </a:t>
            </a:r>
            <a:r>
              <a:rPr lang="es" sz="1000">
                <a:solidFill>
                  <a:schemeClr val="dk1"/>
                </a:solidFill>
                <a:latin typeface="Lato"/>
                <a:ea typeface="Lato"/>
                <a:cs typeface="Lato"/>
                <a:sym typeface="Lato"/>
              </a:rPr>
              <a:t>contra distintos ataques.</a:t>
            </a:r>
            <a:endParaRPr sz="1000">
              <a:solidFill>
                <a:schemeClr val="dk1"/>
              </a:solidFill>
              <a:latin typeface="Lato"/>
              <a:ea typeface="Lato"/>
              <a:cs typeface="Lato"/>
              <a:sym typeface="Lato"/>
            </a:endParaRPr>
          </a:p>
          <a:p>
            <a:pPr indent="0" lvl="0" marL="0" marR="0" rtl="0" algn="ctr">
              <a:lnSpc>
                <a:spcPct val="95000"/>
              </a:lnSpc>
              <a:spcBef>
                <a:spcPts val="110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11" name="Google Shape;311;p26"/>
          <p:cNvSpPr/>
          <p:nvPr/>
        </p:nvSpPr>
        <p:spPr>
          <a:xfrm>
            <a:off x="5372099" y="4001243"/>
            <a:ext cx="232500" cy="164400"/>
          </a:xfrm>
          <a:custGeom>
            <a:rect b="b" l="l" r="r" t="t"/>
            <a:pathLst>
              <a:path extrusionOk="0" h="120000" w="120000">
                <a:moveTo>
                  <a:pt x="0" y="0"/>
                </a:moveTo>
                <a:lnTo>
                  <a:pt x="119999" y="0"/>
                </a:lnTo>
                <a:lnTo>
                  <a:pt x="119999" y="86407"/>
                </a:lnTo>
                <a:lnTo>
                  <a:pt x="27765" y="86407"/>
                </a:lnTo>
                <a:lnTo>
                  <a:pt x="444" y="120000"/>
                </a:lnTo>
                <a:cubicBezTo>
                  <a:pt x="296" y="108802"/>
                  <a:pt x="148" y="97605"/>
                  <a:pt x="0" y="86407"/>
                </a:cubicBezTo>
                <a:lnTo>
                  <a:pt x="0" y="0"/>
                </a:lnTo>
                <a:close/>
              </a:path>
            </a:pathLst>
          </a:custGeom>
          <a:solidFill>
            <a:srgbClr val="F35E61"/>
          </a:solidFill>
          <a:ln>
            <a:noFill/>
          </a:ln>
        </p:spPr>
        <p:txBody>
          <a:bodyPr anchorCtr="0" anchor="ctr" bIns="126000" lIns="36000" spcFirstLastPara="1" rIns="0" wrap="square" tIns="0">
            <a:noAutofit/>
          </a:bodyPr>
          <a:lstStyle/>
          <a:p>
            <a:pPr indent="0" lvl="0" marL="0" marR="0" rtl="0" algn="l">
              <a:lnSpc>
                <a:spcPct val="100000"/>
              </a:lnSpc>
              <a:spcBef>
                <a:spcPts val="0"/>
              </a:spcBef>
              <a:spcAft>
                <a:spcPts val="0"/>
              </a:spcAft>
              <a:buNone/>
            </a:pPr>
            <a:r>
              <a:t/>
            </a:r>
            <a:endParaRPr sz="600">
              <a:solidFill>
                <a:srgbClr val="FFFFFF"/>
              </a:solidFill>
            </a:endParaRPr>
          </a:p>
        </p:txBody>
      </p:sp>
      <p:sp>
        <p:nvSpPr>
          <p:cNvPr id="312" name="Google Shape;31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pic>
        <p:nvPicPr>
          <p:cNvPr id="313" name="Google Shape;313;p26"/>
          <p:cNvPicPr preferRelativeResize="0"/>
          <p:nvPr/>
        </p:nvPicPr>
        <p:blipFill rotWithShape="1">
          <a:blip r:embed="rId4">
            <a:alphaModFix/>
          </a:blip>
          <a:srcRect b="0" l="0" r="0" t="0"/>
          <a:stretch/>
        </p:blipFill>
        <p:spPr>
          <a:xfrm>
            <a:off x="4880861" y="3031230"/>
            <a:ext cx="467599" cy="558907"/>
          </a:xfrm>
          <a:prstGeom prst="rect">
            <a:avLst/>
          </a:prstGeom>
          <a:noFill/>
          <a:ln>
            <a:noFill/>
          </a:ln>
        </p:spPr>
      </p:pic>
      <p:sp>
        <p:nvSpPr>
          <p:cNvPr id="314" name="Google Shape;314;p26"/>
          <p:cNvSpPr txBox="1"/>
          <p:nvPr/>
        </p:nvSpPr>
        <p:spPr>
          <a:xfrm flipH="1">
            <a:off x="4959650" y="4237975"/>
            <a:ext cx="703800" cy="7410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1100"/>
              </a:spcAft>
              <a:buNone/>
            </a:pPr>
            <a:r>
              <a:rPr b="1" lang="es" sz="4800">
                <a:solidFill>
                  <a:srgbClr val="004481"/>
                </a:solidFill>
                <a:latin typeface="Open Sans"/>
                <a:ea typeface="Open Sans"/>
                <a:cs typeface="Open Sans"/>
                <a:sym typeface="Open Sans"/>
              </a:rPr>
              <a:t>8</a:t>
            </a:r>
            <a:endParaRPr b="1" sz="4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27"/>
          <p:cNvSpPr/>
          <p:nvPr/>
        </p:nvSpPr>
        <p:spPr>
          <a:xfrm>
            <a:off x="1616400" y="884875"/>
            <a:ext cx="5175900" cy="735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7"/>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000">
                <a:solidFill>
                  <a:srgbClr val="004481"/>
                </a:solidFill>
                <a:latin typeface="Lato"/>
                <a:ea typeface="Lato"/>
                <a:cs typeface="Lato"/>
                <a:sym typeface="Lato"/>
              </a:rPr>
              <a:t>4</a:t>
            </a:r>
            <a:r>
              <a:rPr lang="es" sz="2000">
                <a:solidFill>
                  <a:srgbClr val="004481"/>
                </a:solidFill>
                <a:latin typeface="Lato"/>
                <a:ea typeface="Lato"/>
                <a:cs typeface="Lato"/>
                <a:sym typeface="Lato"/>
              </a:rPr>
              <a:t>.2 Planificación de las fases</a:t>
            </a:r>
            <a:endParaRPr sz="2000">
              <a:solidFill>
                <a:srgbClr val="004481"/>
              </a:solidFill>
              <a:latin typeface="Lato"/>
              <a:ea typeface="Lato"/>
              <a:cs typeface="Lato"/>
              <a:sym typeface="Lato"/>
            </a:endParaRPr>
          </a:p>
        </p:txBody>
      </p:sp>
      <p:cxnSp>
        <p:nvCxnSpPr>
          <p:cNvPr id="321" name="Google Shape;321;p27"/>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322" name="Google Shape;322;p27"/>
          <p:cNvPicPr preferRelativeResize="0"/>
          <p:nvPr/>
        </p:nvPicPr>
        <p:blipFill>
          <a:blip r:embed="rId3">
            <a:alphaModFix/>
          </a:blip>
          <a:stretch>
            <a:fillRect/>
          </a:stretch>
        </p:blipFill>
        <p:spPr>
          <a:xfrm>
            <a:off x="7714410" y="196250"/>
            <a:ext cx="1098515" cy="478950"/>
          </a:xfrm>
          <a:prstGeom prst="rect">
            <a:avLst/>
          </a:prstGeom>
          <a:noFill/>
          <a:ln>
            <a:noFill/>
          </a:ln>
        </p:spPr>
      </p:pic>
      <p:graphicFrame>
        <p:nvGraphicFramePr>
          <p:cNvPr id="323" name="Google Shape;323;p27"/>
          <p:cNvGraphicFramePr/>
          <p:nvPr/>
        </p:nvGraphicFramePr>
        <p:xfrm>
          <a:off x="1609824" y="1502091"/>
          <a:ext cx="3000000" cy="3000000"/>
        </p:xfrm>
        <a:graphic>
          <a:graphicData uri="http://schemas.openxmlformats.org/drawingml/2006/table">
            <a:tbl>
              <a:tblPr bandRow="1" firstRow="1">
                <a:noFill/>
                <a:tableStyleId>{5346B0DF-393C-4E69-85FB-63D830530AB5}</a:tableStyleId>
              </a:tblPr>
              <a:tblGrid>
                <a:gridCol w="1035150"/>
                <a:gridCol w="1035150"/>
                <a:gridCol w="1035150"/>
                <a:gridCol w="1035150"/>
                <a:gridCol w="1035150"/>
              </a:tblGrid>
              <a:tr h="274475">
                <a:tc>
                  <a:txBody>
                    <a:bodyPr>
                      <a:noAutofit/>
                    </a:bodyPr>
                    <a:lstStyle/>
                    <a:p>
                      <a:pPr indent="0" lvl="0" marL="0" marR="0" rtl="0" algn="ctr">
                        <a:lnSpc>
                          <a:spcPct val="100000"/>
                        </a:lnSpc>
                        <a:spcBef>
                          <a:spcPts val="0"/>
                        </a:spcBef>
                        <a:spcAft>
                          <a:spcPts val="0"/>
                        </a:spcAft>
                        <a:buNone/>
                      </a:pPr>
                      <a:r>
                        <a:rPr b="1" lang="es" sz="1000">
                          <a:latin typeface="Open Sans"/>
                          <a:ea typeface="Open Sans"/>
                          <a:cs typeface="Open Sans"/>
                          <a:sym typeface="Open Sans"/>
                        </a:rPr>
                        <a:t>Diciembre</a:t>
                      </a:r>
                      <a:endParaRPr b="1" sz="1000">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s" sz="1000">
                          <a:latin typeface="Open Sans"/>
                          <a:ea typeface="Open Sans"/>
                          <a:cs typeface="Open Sans"/>
                          <a:sym typeface="Open Sans"/>
                        </a:rPr>
                        <a:t>Enero</a:t>
                      </a:r>
                      <a:r>
                        <a:rPr b="1" lang="es" sz="1000" u="none" cap="none" strike="noStrike">
                          <a:latin typeface="Open Sans"/>
                          <a:ea typeface="Open Sans"/>
                          <a:cs typeface="Open Sans"/>
                          <a:sym typeface="Open Sans"/>
                        </a:rPr>
                        <a:t>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Open Sans"/>
                          <a:ea typeface="Open Sans"/>
                          <a:cs typeface="Open Sans"/>
                          <a:sym typeface="Open Sans"/>
                        </a:rPr>
                        <a:t> </a:t>
                      </a:r>
                      <a:r>
                        <a:rPr b="1" lang="es" sz="1000">
                          <a:latin typeface="Open Sans"/>
                          <a:ea typeface="Open Sans"/>
                          <a:cs typeface="Open Sans"/>
                          <a:sym typeface="Open Sans"/>
                        </a:rPr>
                        <a:t>Febrero</a:t>
                      </a:r>
                      <a:r>
                        <a:rPr b="1" lang="es" sz="1000" u="none" cap="none" strike="noStrike">
                          <a:latin typeface="Open Sans"/>
                          <a:ea typeface="Open Sans"/>
                          <a:cs typeface="Open Sans"/>
                          <a:sym typeface="Open Sans"/>
                        </a:rPr>
                        <a:t>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Open Sans"/>
                          <a:ea typeface="Open Sans"/>
                          <a:cs typeface="Open Sans"/>
                          <a:sym typeface="Open Sans"/>
                        </a:rPr>
                        <a:t>    </a:t>
                      </a:r>
                      <a:r>
                        <a:rPr b="1" lang="es" sz="1000">
                          <a:latin typeface="Open Sans"/>
                          <a:ea typeface="Open Sans"/>
                          <a:cs typeface="Open Sans"/>
                          <a:sym typeface="Open Sans"/>
                        </a:rPr>
                        <a:t>Marzo</a:t>
                      </a:r>
                      <a:r>
                        <a:rPr b="1" lang="es" sz="1000" u="none" cap="none" strike="noStrike">
                          <a:latin typeface="Open Sans"/>
                          <a:ea typeface="Open Sans"/>
                          <a:cs typeface="Open Sans"/>
                          <a:sym typeface="Open Sans"/>
                        </a:rPr>
                        <a:t>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noAutofit/>
                    </a:bodyPr>
                    <a:lstStyle/>
                    <a:p>
                      <a:pPr indent="0" lvl="0" marL="0" marR="0" rtl="0" algn="ctr">
                        <a:lnSpc>
                          <a:spcPct val="100000"/>
                        </a:lnSpc>
                        <a:spcBef>
                          <a:spcPts val="0"/>
                        </a:spcBef>
                        <a:spcAft>
                          <a:spcPts val="0"/>
                        </a:spcAft>
                        <a:buClr>
                          <a:srgbClr val="000000"/>
                        </a:buClr>
                        <a:buSzPts val="1000"/>
                        <a:buFont typeface="Arial"/>
                        <a:buNone/>
                      </a:pPr>
                      <a:r>
                        <a:rPr b="1" lang="es" sz="1000" u="none" cap="none" strike="noStrike">
                          <a:latin typeface="Open Sans"/>
                          <a:ea typeface="Open Sans"/>
                          <a:cs typeface="Open Sans"/>
                          <a:sym typeface="Open Sans"/>
                        </a:rPr>
                        <a:t> </a:t>
                      </a:r>
                      <a:r>
                        <a:rPr b="1" lang="es" sz="1000">
                          <a:latin typeface="Open Sans"/>
                          <a:ea typeface="Open Sans"/>
                          <a:cs typeface="Open Sans"/>
                          <a:sym typeface="Open Sans"/>
                        </a:rPr>
                        <a:t>Abril</a:t>
                      </a:r>
                      <a:endParaRPr sz="1000" u="none" cap="none" strike="noStrike">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000"/>
                        <a:buFont typeface="Arial"/>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2333000">
                <a:tc>
                  <a:txBody>
                    <a:bodyPr>
                      <a:noAutofit/>
                    </a:bodyPr>
                    <a:lstStyle/>
                    <a:p>
                      <a:pPr indent="0" lvl="0" marL="0" marR="0" rtl="0" algn="l">
                        <a:lnSpc>
                          <a:spcPct val="100000"/>
                        </a:lnSpc>
                        <a:spcBef>
                          <a:spcPts val="0"/>
                        </a:spcBef>
                        <a:spcAft>
                          <a:spcPts val="0"/>
                        </a:spcAft>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noAutofit/>
                    </a:bodyPr>
                    <a:lstStyle/>
                    <a:p>
                      <a:pPr indent="0" lvl="0" marL="0" marR="0" rtl="0" algn="l">
                        <a:lnSpc>
                          <a:spcPct val="100000"/>
                        </a:lnSpc>
                        <a:spcBef>
                          <a:spcPts val="0"/>
                        </a:spcBef>
                        <a:spcAft>
                          <a:spcPts val="0"/>
                        </a:spcAft>
                        <a:buClr>
                          <a:srgbClr val="000000"/>
                        </a:buClr>
                        <a:buSzPts val="1000"/>
                        <a:buFont typeface="Arial"/>
                        <a:buNone/>
                      </a:pPr>
                      <a:r>
                        <a:t/>
                      </a:r>
                      <a:endParaRPr b="1" sz="1000" u="none" cap="none" strike="noStrike">
                        <a:latin typeface="Open Sans"/>
                        <a:ea typeface="Open Sans"/>
                        <a:cs typeface="Open Sans"/>
                        <a:sym typeface="Open Sans"/>
                      </a:endParaRPr>
                    </a:p>
                  </a:txBody>
                  <a:tcPr marT="0" marB="0" marR="0" marL="0">
                    <a:lnL cap="flat" cmpd="sng" w="9525">
                      <a:solidFill>
                        <a:srgbClr val="D3D3D3"/>
                      </a:solidFill>
                      <a:prstDash val="solid"/>
                      <a:round/>
                      <a:headEnd len="sm" w="sm" type="none"/>
                      <a:tailEnd len="sm" w="sm" type="none"/>
                    </a:lnL>
                    <a:lnR cap="flat" cmpd="sng" w="9525">
                      <a:solidFill>
                        <a:srgbClr val="D3D3D3"/>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bl>
          </a:graphicData>
        </a:graphic>
      </p:graphicFrame>
      <p:sp>
        <p:nvSpPr>
          <p:cNvPr id="324" name="Google Shape;324;p27"/>
          <p:cNvSpPr txBox="1"/>
          <p:nvPr/>
        </p:nvSpPr>
        <p:spPr>
          <a:xfrm>
            <a:off x="1090779" y="1900984"/>
            <a:ext cx="15405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Elaboración propuesta</a:t>
            </a:r>
            <a:endParaRPr b="1" i="0" sz="800" u="none" cap="none" strike="noStrike">
              <a:solidFill>
                <a:srgbClr val="000000"/>
              </a:solidFill>
              <a:latin typeface="Open Sans"/>
              <a:ea typeface="Open Sans"/>
              <a:cs typeface="Open Sans"/>
              <a:sym typeface="Open Sans"/>
            </a:endParaRPr>
          </a:p>
        </p:txBody>
      </p:sp>
      <p:sp>
        <p:nvSpPr>
          <p:cNvPr id="325" name="Google Shape;325;p27"/>
          <p:cNvSpPr/>
          <p:nvPr/>
        </p:nvSpPr>
        <p:spPr>
          <a:xfrm>
            <a:off x="2203479" y="1130459"/>
            <a:ext cx="98700" cy="109800"/>
          </a:xfrm>
          <a:prstGeom prst="ellipse">
            <a:avLst/>
          </a:prstGeom>
          <a:solidFill>
            <a:srgbClr val="004481"/>
          </a:solidFill>
          <a:ln cap="flat" cmpd="sng" w="9525">
            <a:solidFill>
              <a:srgbClr val="0A5F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7"/>
          <p:cNvSpPr/>
          <p:nvPr/>
        </p:nvSpPr>
        <p:spPr>
          <a:xfrm>
            <a:off x="3477849" y="1125046"/>
            <a:ext cx="98700" cy="109800"/>
          </a:xfrm>
          <a:prstGeom prst="ellipse">
            <a:avLst/>
          </a:prstGeom>
          <a:solidFill>
            <a:srgbClr val="004481"/>
          </a:solidFill>
          <a:ln cap="flat" cmpd="sng" w="9525">
            <a:solidFill>
              <a:srgbClr val="0A5F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7"/>
          <p:cNvSpPr/>
          <p:nvPr/>
        </p:nvSpPr>
        <p:spPr>
          <a:xfrm>
            <a:off x="6095744" y="1125046"/>
            <a:ext cx="98700" cy="109800"/>
          </a:xfrm>
          <a:prstGeom prst="ellipse">
            <a:avLst/>
          </a:prstGeom>
          <a:solidFill>
            <a:srgbClr val="004481"/>
          </a:solidFill>
          <a:ln cap="flat" cmpd="sng" w="9525">
            <a:solidFill>
              <a:srgbClr val="0A5F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7"/>
          <p:cNvSpPr txBox="1"/>
          <p:nvPr/>
        </p:nvSpPr>
        <p:spPr>
          <a:xfrm>
            <a:off x="3665228" y="1102159"/>
            <a:ext cx="1145400" cy="282300"/>
          </a:xfrm>
          <a:prstGeom prst="rect">
            <a:avLst/>
          </a:prstGeom>
          <a:noFill/>
          <a:ln>
            <a:noFill/>
          </a:ln>
        </p:spPr>
        <p:txBody>
          <a:bodyPr anchorCtr="0" anchor="t" bIns="17825" lIns="0" spcFirstLastPara="1" rIns="0" wrap="square" tIns="178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latin typeface="Open Sans"/>
                <a:ea typeface="Open Sans"/>
                <a:cs typeface="Open Sans"/>
                <a:sym typeface="Open Sans"/>
              </a:rPr>
              <a:t>201</a:t>
            </a:r>
            <a:r>
              <a:rPr b="1" lang="es" sz="1600">
                <a:latin typeface="Open Sans"/>
                <a:ea typeface="Open Sans"/>
                <a:cs typeface="Open Sans"/>
                <a:sym typeface="Open Sans"/>
              </a:rPr>
              <a:t>9</a:t>
            </a:r>
            <a:r>
              <a:rPr b="1" i="0" lang="es" sz="1600" u="none" cap="none" strike="noStrike">
                <a:latin typeface="Open Sans"/>
                <a:ea typeface="Open Sans"/>
                <a:cs typeface="Open Sans"/>
                <a:sym typeface="Open Sans"/>
              </a:rPr>
              <a:t> </a:t>
            </a:r>
            <a:endParaRPr b="1" i="0" sz="1600" u="none" cap="none" strike="noStrike">
              <a:latin typeface="Open Sans"/>
              <a:ea typeface="Open Sans"/>
              <a:cs typeface="Open Sans"/>
              <a:sym typeface="Open Sans"/>
            </a:endParaRPr>
          </a:p>
        </p:txBody>
      </p:sp>
      <p:sp>
        <p:nvSpPr>
          <p:cNvPr id="329" name="Google Shape;329;p27"/>
          <p:cNvSpPr/>
          <p:nvPr/>
        </p:nvSpPr>
        <p:spPr>
          <a:xfrm>
            <a:off x="4817219" y="1116759"/>
            <a:ext cx="98700" cy="109800"/>
          </a:xfrm>
          <a:prstGeom prst="ellipse">
            <a:avLst/>
          </a:prstGeom>
          <a:solidFill>
            <a:srgbClr val="004481"/>
          </a:solidFill>
          <a:ln cap="flat" cmpd="sng" w="9525">
            <a:solidFill>
              <a:srgbClr val="0A5F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7"/>
          <p:cNvSpPr/>
          <p:nvPr/>
        </p:nvSpPr>
        <p:spPr>
          <a:xfrm>
            <a:off x="1599577" y="2143775"/>
            <a:ext cx="295200" cy="64500"/>
          </a:xfrm>
          <a:prstGeom prst="rect">
            <a:avLst/>
          </a:prstGeom>
          <a:solidFill>
            <a:srgbClr val="004481"/>
          </a:solidFill>
          <a:ln cap="flat" cmpd="sng" w="9525">
            <a:solidFill>
              <a:srgbClr val="00448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1" name="Google Shape;331;p27"/>
          <p:cNvSpPr/>
          <p:nvPr/>
        </p:nvSpPr>
        <p:spPr>
          <a:xfrm>
            <a:off x="3393326" y="2600975"/>
            <a:ext cx="2357100" cy="64500"/>
          </a:xfrm>
          <a:prstGeom prst="rect">
            <a:avLst/>
          </a:prstGeom>
          <a:solidFill>
            <a:srgbClr val="004481"/>
          </a:solidFill>
          <a:ln cap="flat" cmpd="sng" w="9525">
            <a:solidFill>
              <a:srgbClr val="00448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2" name="Google Shape;332;p27"/>
          <p:cNvSpPr txBox="1"/>
          <p:nvPr/>
        </p:nvSpPr>
        <p:spPr>
          <a:xfrm>
            <a:off x="3319325" y="2399100"/>
            <a:ext cx="24312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Diseño y desarrollo de TFM</a:t>
            </a:r>
            <a:endParaRPr b="1" i="0" sz="800" u="none" cap="none" strike="noStrike">
              <a:solidFill>
                <a:srgbClr val="000000"/>
              </a:solidFill>
              <a:latin typeface="Open Sans"/>
              <a:ea typeface="Open Sans"/>
              <a:cs typeface="Open Sans"/>
              <a:sym typeface="Open Sans"/>
            </a:endParaRPr>
          </a:p>
        </p:txBody>
      </p:sp>
      <p:sp>
        <p:nvSpPr>
          <p:cNvPr id="333" name="Google Shape;333;p27"/>
          <p:cNvSpPr/>
          <p:nvPr/>
        </p:nvSpPr>
        <p:spPr>
          <a:xfrm>
            <a:off x="3417479" y="2868084"/>
            <a:ext cx="295200" cy="64500"/>
          </a:xfrm>
          <a:prstGeom prst="rect">
            <a:avLst/>
          </a:prstGeom>
          <a:solidFill>
            <a:srgbClr val="0A5FB4"/>
          </a:solidFill>
          <a:ln cap="flat" cmpd="sng" w="9525">
            <a:solidFill>
              <a:srgbClr val="0A5FB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4" name="Google Shape;334;p27"/>
          <p:cNvSpPr/>
          <p:nvPr/>
        </p:nvSpPr>
        <p:spPr>
          <a:xfrm>
            <a:off x="3712672" y="3013100"/>
            <a:ext cx="500100" cy="64500"/>
          </a:xfrm>
          <a:prstGeom prst="rect">
            <a:avLst/>
          </a:prstGeom>
          <a:solidFill>
            <a:srgbClr val="2A86CA"/>
          </a:solidFill>
          <a:ln cap="flat" cmpd="sng" w="9525">
            <a:solidFill>
              <a:srgbClr val="2A86C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5" name="Google Shape;335;p27"/>
          <p:cNvSpPr/>
          <p:nvPr/>
        </p:nvSpPr>
        <p:spPr>
          <a:xfrm>
            <a:off x="4224226" y="3172050"/>
            <a:ext cx="500100" cy="64500"/>
          </a:xfrm>
          <a:prstGeom prst="rect">
            <a:avLst/>
          </a:prstGeom>
          <a:solidFill>
            <a:srgbClr val="5BBEFF"/>
          </a:solidFill>
          <a:ln cap="flat" cmpd="sng" w="9525">
            <a:solidFill>
              <a:srgbClr val="5BBE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6" name="Google Shape;336;p27"/>
          <p:cNvSpPr/>
          <p:nvPr/>
        </p:nvSpPr>
        <p:spPr>
          <a:xfrm>
            <a:off x="4960376" y="3566325"/>
            <a:ext cx="789900" cy="64500"/>
          </a:xfrm>
          <a:prstGeom prst="rect">
            <a:avLst/>
          </a:prstGeom>
          <a:solidFill>
            <a:srgbClr val="2DCCCD"/>
          </a:solid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7" name="Google Shape;337;p27"/>
          <p:cNvSpPr/>
          <p:nvPr/>
        </p:nvSpPr>
        <p:spPr>
          <a:xfrm>
            <a:off x="4724278" y="3364425"/>
            <a:ext cx="236100" cy="64500"/>
          </a:xfrm>
          <a:prstGeom prst="rect">
            <a:avLst/>
          </a:prstGeom>
          <a:solidFill>
            <a:srgbClr val="D8BE75"/>
          </a:solidFill>
          <a:ln cap="flat" cmpd="sng" w="9525">
            <a:solidFill>
              <a:srgbClr val="D8BE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38" name="Google Shape;338;p27"/>
          <p:cNvSpPr txBox="1"/>
          <p:nvPr/>
        </p:nvSpPr>
        <p:spPr>
          <a:xfrm>
            <a:off x="3319325" y="2671375"/>
            <a:ext cx="24312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latin typeface="Open Sans"/>
                <a:ea typeface="Open Sans"/>
                <a:cs typeface="Open Sans"/>
                <a:sym typeface="Open Sans"/>
              </a:rPr>
              <a:t>Diseño e implementación de  Smart Contracts</a:t>
            </a:r>
            <a:endParaRPr b="0" i="0" sz="800" u="none" cap="none" strike="noStrike">
              <a:solidFill>
                <a:srgbClr val="000000"/>
              </a:solidFill>
              <a:latin typeface="Open Sans"/>
              <a:ea typeface="Open Sans"/>
              <a:cs typeface="Open Sans"/>
              <a:sym typeface="Open Sans"/>
            </a:endParaRPr>
          </a:p>
        </p:txBody>
      </p:sp>
      <p:sp>
        <p:nvSpPr>
          <p:cNvPr id="339" name="Google Shape;339;p27"/>
          <p:cNvSpPr txBox="1"/>
          <p:nvPr/>
        </p:nvSpPr>
        <p:spPr>
          <a:xfrm>
            <a:off x="3614575" y="2822874"/>
            <a:ext cx="2206200" cy="1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latin typeface="Open Sans"/>
                <a:ea typeface="Open Sans"/>
                <a:cs typeface="Open Sans"/>
                <a:sym typeface="Open Sans"/>
              </a:rPr>
              <a:t>Diseño e implementación frontales</a:t>
            </a:r>
            <a:endParaRPr b="0" i="0" sz="800" u="none" cap="none" strike="noStrike">
              <a:solidFill>
                <a:srgbClr val="000000"/>
              </a:solidFill>
              <a:latin typeface="Open Sans"/>
              <a:ea typeface="Open Sans"/>
              <a:cs typeface="Open Sans"/>
              <a:sym typeface="Open Sans"/>
            </a:endParaRPr>
          </a:p>
        </p:txBody>
      </p:sp>
      <p:sp>
        <p:nvSpPr>
          <p:cNvPr id="340" name="Google Shape;340;p27"/>
          <p:cNvSpPr txBox="1"/>
          <p:nvPr/>
        </p:nvSpPr>
        <p:spPr>
          <a:xfrm>
            <a:off x="3919225" y="2970923"/>
            <a:ext cx="2206200" cy="10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latin typeface="Open Sans"/>
                <a:ea typeface="Open Sans"/>
                <a:cs typeface="Open Sans"/>
                <a:sym typeface="Open Sans"/>
              </a:rPr>
              <a:t>Herencia, Factory contracts y oráculos</a:t>
            </a:r>
            <a:endParaRPr b="0" i="0" sz="800" u="none" cap="none" strike="noStrike">
              <a:solidFill>
                <a:srgbClr val="000000"/>
              </a:solidFill>
              <a:latin typeface="Open Sans"/>
              <a:ea typeface="Open Sans"/>
              <a:cs typeface="Open Sans"/>
              <a:sym typeface="Open Sans"/>
            </a:endParaRPr>
          </a:p>
        </p:txBody>
      </p:sp>
      <p:sp>
        <p:nvSpPr>
          <p:cNvPr id="341" name="Google Shape;341;p27"/>
          <p:cNvSpPr txBox="1"/>
          <p:nvPr/>
        </p:nvSpPr>
        <p:spPr>
          <a:xfrm>
            <a:off x="4845604" y="3328572"/>
            <a:ext cx="22062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latin typeface="Open Sans"/>
                <a:ea typeface="Open Sans"/>
                <a:cs typeface="Open Sans"/>
                <a:sym typeface="Open Sans"/>
              </a:rPr>
              <a:t>Ampliación de módulos y testing final</a:t>
            </a:r>
            <a:r>
              <a:rPr b="0" i="0" lang="es" sz="800" u="none" cap="none" strike="noStrike">
                <a:solidFill>
                  <a:srgbClr val="000000"/>
                </a:solidFill>
                <a:latin typeface="Open Sans"/>
                <a:ea typeface="Open Sans"/>
                <a:cs typeface="Open Sans"/>
                <a:sym typeface="Open Sans"/>
              </a:rPr>
              <a:t> </a:t>
            </a:r>
            <a:endParaRPr b="0" i="0" sz="800" u="none" cap="none" strike="noStrike">
              <a:solidFill>
                <a:srgbClr val="000000"/>
              </a:solidFill>
              <a:latin typeface="Open Sans"/>
              <a:ea typeface="Open Sans"/>
              <a:cs typeface="Open Sans"/>
              <a:sym typeface="Open Sans"/>
            </a:endParaRPr>
          </a:p>
        </p:txBody>
      </p:sp>
      <p:sp>
        <p:nvSpPr>
          <p:cNvPr id="342" name="Google Shape;342;p27"/>
          <p:cNvSpPr txBox="1"/>
          <p:nvPr/>
        </p:nvSpPr>
        <p:spPr>
          <a:xfrm>
            <a:off x="4622900" y="3138051"/>
            <a:ext cx="2206200" cy="15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latin typeface="Open Sans"/>
                <a:ea typeface="Open Sans"/>
                <a:cs typeface="Open Sans"/>
                <a:sym typeface="Open Sans"/>
              </a:rPr>
              <a:t>Testing</a:t>
            </a:r>
            <a:endParaRPr b="0" i="0" sz="800" u="none" cap="none" strike="noStrike">
              <a:solidFill>
                <a:srgbClr val="000000"/>
              </a:solidFill>
              <a:latin typeface="Open Sans"/>
              <a:ea typeface="Open Sans"/>
              <a:cs typeface="Open Sans"/>
              <a:sym typeface="Open Sans"/>
            </a:endParaRPr>
          </a:p>
        </p:txBody>
      </p:sp>
      <p:sp>
        <p:nvSpPr>
          <p:cNvPr id="343" name="Google Shape;343;p27"/>
          <p:cNvSpPr/>
          <p:nvPr/>
        </p:nvSpPr>
        <p:spPr>
          <a:xfrm>
            <a:off x="3393275" y="3776800"/>
            <a:ext cx="1452300" cy="64500"/>
          </a:xfrm>
          <a:prstGeom prst="rect">
            <a:avLst/>
          </a:prstGeom>
          <a:solidFill>
            <a:srgbClr val="2DCCCD"/>
          </a:solidFill>
          <a:ln cap="flat" cmpd="sng" w="9525">
            <a:solidFill>
              <a:srgbClr val="2DCCC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44" name="Google Shape;344;p27"/>
          <p:cNvSpPr txBox="1"/>
          <p:nvPr/>
        </p:nvSpPr>
        <p:spPr>
          <a:xfrm>
            <a:off x="3637474" y="3740463"/>
            <a:ext cx="1200900" cy="146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Elaboración de modelo de negocio</a:t>
            </a:r>
            <a:endParaRPr b="1" i="0" sz="800" u="none" cap="none" strike="noStrike">
              <a:solidFill>
                <a:srgbClr val="000000"/>
              </a:solidFill>
              <a:latin typeface="Open Sans"/>
              <a:ea typeface="Open Sans"/>
              <a:cs typeface="Open Sans"/>
              <a:sym typeface="Open Sans"/>
            </a:endParaRPr>
          </a:p>
        </p:txBody>
      </p:sp>
      <p:sp>
        <p:nvSpPr>
          <p:cNvPr id="345" name="Google Shape;345;p27"/>
          <p:cNvSpPr txBox="1"/>
          <p:nvPr/>
        </p:nvSpPr>
        <p:spPr>
          <a:xfrm>
            <a:off x="4706029" y="1200284"/>
            <a:ext cx="4218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000">
                <a:latin typeface="Open Sans"/>
                <a:ea typeface="Open Sans"/>
                <a:cs typeface="Open Sans"/>
                <a:sym typeface="Open Sans"/>
              </a:rPr>
              <a:t>M</a:t>
            </a:r>
            <a:r>
              <a:rPr b="1" i="0" lang="es" sz="1000" u="none" cap="none" strike="noStrike">
                <a:solidFill>
                  <a:srgbClr val="000000"/>
                </a:solidFill>
                <a:latin typeface="Open Sans"/>
                <a:ea typeface="Open Sans"/>
                <a:cs typeface="Open Sans"/>
                <a:sym typeface="Open Sans"/>
              </a:rPr>
              <a:t>3</a:t>
            </a:r>
            <a:endParaRPr b="1" i="0" sz="1000" u="none" cap="none" strike="noStrike">
              <a:solidFill>
                <a:srgbClr val="000000"/>
              </a:solidFill>
              <a:latin typeface="Open Sans"/>
              <a:ea typeface="Open Sans"/>
              <a:cs typeface="Open Sans"/>
              <a:sym typeface="Open Sans"/>
            </a:endParaRPr>
          </a:p>
        </p:txBody>
      </p:sp>
      <p:sp>
        <p:nvSpPr>
          <p:cNvPr id="346" name="Google Shape;346;p27"/>
          <p:cNvSpPr txBox="1"/>
          <p:nvPr/>
        </p:nvSpPr>
        <p:spPr>
          <a:xfrm>
            <a:off x="3316304" y="1200284"/>
            <a:ext cx="4218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000">
                <a:solidFill>
                  <a:srgbClr val="072146"/>
                </a:solidFill>
                <a:latin typeface="Open Sans"/>
                <a:ea typeface="Open Sans"/>
                <a:cs typeface="Open Sans"/>
                <a:sym typeface="Open Sans"/>
              </a:rPr>
              <a:t>M</a:t>
            </a:r>
            <a:r>
              <a:rPr b="1" i="0" lang="es" sz="1000" u="none" cap="none" strike="noStrike">
                <a:solidFill>
                  <a:srgbClr val="072146"/>
                </a:solidFill>
                <a:latin typeface="Open Sans"/>
                <a:ea typeface="Open Sans"/>
                <a:cs typeface="Open Sans"/>
                <a:sym typeface="Open Sans"/>
              </a:rPr>
              <a:t>2</a:t>
            </a:r>
            <a:endParaRPr b="1" i="0" sz="1000" u="none" cap="none" strike="noStrike">
              <a:solidFill>
                <a:srgbClr val="072146"/>
              </a:solidFill>
              <a:latin typeface="Open Sans"/>
              <a:ea typeface="Open Sans"/>
              <a:cs typeface="Open Sans"/>
              <a:sym typeface="Open Sans"/>
            </a:endParaRPr>
          </a:p>
        </p:txBody>
      </p:sp>
      <p:sp>
        <p:nvSpPr>
          <p:cNvPr id="347" name="Google Shape;347;p27"/>
          <p:cNvSpPr txBox="1"/>
          <p:nvPr/>
        </p:nvSpPr>
        <p:spPr>
          <a:xfrm>
            <a:off x="2092179" y="1200284"/>
            <a:ext cx="4218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000">
                <a:latin typeface="Open Sans"/>
                <a:ea typeface="Open Sans"/>
                <a:cs typeface="Open Sans"/>
                <a:sym typeface="Open Sans"/>
              </a:rPr>
              <a:t>M</a:t>
            </a:r>
            <a:r>
              <a:rPr b="1" i="0" lang="es" sz="1000" u="none" cap="none" strike="noStrike">
                <a:solidFill>
                  <a:srgbClr val="000000"/>
                </a:solidFill>
                <a:latin typeface="Open Sans"/>
                <a:ea typeface="Open Sans"/>
                <a:cs typeface="Open Sans"/>
                <a:sym typeface="Open Sans"/>
              </a:rPr>
              <a:t>1</a:t>
            </a:r>
            <a:endParaRPr b="1" i="0" sz="1000" u="none" cap="none" strike="noStrike">
              <a:solidFill>
                <a:srgbClr val="000000"/>
              </a:solidFill>
              <a:latin typeface="Open Sans"/>
              <a:ea typeface="Open Sans"/>
              <a:cs typeface="Open Sans"/>
              <a:sym typeface="Open Sans"/>
            </a:endParaRPr>
          </a:p>
        </p:txBody>
      </p:sp>
      <p:sp>
        <p:nvSpPr>
          <p:cNvPr id="348" name="Google Shape;348;p27"/>
          <p:cNvSpPr txBox="1"/>
          <p:nvPr/>
        </p:nvSpPr>
        <p:spPr>
          <a:xfrm>
            <a:off x="5961879" y="1200284"/>
            <a:ext cx="4218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lang="es" sz="1000">
                <a:latin typeface="Open Sans"/>
                <a:ea typeface="Open Sans"/>
                <a:cs typeface="Open Sans"/>
                <a:sym typeface="Open Sans"/>
              </a:rPr>
              <a:t>M</a:t>
            </a:r>
            <a:r>
              <a:rPr b="1" i="0" lang="es" sz="1000" u="none" cap="none" strike="noStrike">
                <a:solidFill>
                  <a:srgbClr val="000000"/>
                </a:solidFill>
                <a:latin typeface="Open Sans"/>
                <a:ea typeface="Open Sans"/>
                <a:cs typeface="Open Sans"/>
                <a:sym typeface="Open Sans"/>
              </a:rPr>
              <a:t>4</a:t>
            </a:r>
            <a:endParaRPr b="1" i="0" sz="1000" u="none" cap="none" strike="noStrike">
              <a:solidFill>
                <a:srgbClr val="000000"/>
              </a:solidFill>
              <a:latin typeface="Open Sans"/>
              <a:ea typeface="Open Sans"/>
              <a:cs typeface="Open Sans"/>
              <a:sym typeface="Open Sans"/>
            </a:endParaRPr>
          </a:p>
        </p:txBody>
      </p:sp>
      <p:pic>
        <p:nvPicPr>
          <p:cNvPr id="349" name="Google Shape;349;p27"/>
          <p:cNvPicPr preferRelativeResize="0"/>
          <p:nvPr/>
        </p:nvPicPr>
        <p:blipFill rotWithShape="1">
          <a:blip r:embed="rId4">
            <a:alphaModFix/>
          </a:blip>
          <a:srcRect b="0" l="0" r="0" t="0"/>
          <a:stretch/>
        </p:blipFill>
        <p:spPr>
          <a:xfrm>
            <a:off x="4455428" y="2012795"/>
            <a:ext cx="159000" cy="146100"/>
          </a:xfrm>
          <a:prstGeom prst="rect">
            <a:avLst/>
          </a:prstGeom>
          <a:noFill/>
          <a:ln>
            <a:noFill/>
          </a:ln>
        </p:spPr>
      </p:pic>
      <p:sp>
        <p:nvSpPr>
          <p:cNvPr id="350" name="Google Shape;350;p27"/>
          <p:cNvSpPr txBox="1"/>
          <p:nvPr/>
        </p:nvSpPr>
        <p:spPr>
          <a:xfrm>
            <a:off x="4361104" y="2081178"/>
            <a:ext cx="421800" cy="21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
              <a:buFont typeface="Arial"/>
              <a:buNone/>
            </a:pPr>
            <a:r>
              <a:rPr b="1" lang="es" sz="600">
                <a:solidFill>
                  <a:srgbClr val="072146"/>
                </a:solidFill>
                <a:latin typeface="Open Sans"/>
                <a:ea typeface="Open Sans"/>
                <a:cs typeface="Open Sans"/>
                <a:sym typeface="Open Sans"/>
              </a:rPr>
              <a:t>28</a:t>
            </a:r>
            <a:r>
              <a:rPr b="1" i="0" lang="es" sz="600" u="none" cap="none" strike="noStrike">
                <a:solidFill>
                  <a:srgbClr val="072146"/>
                </a:solidFill>
                <a:latin typeface="Open Sans"/>
                <a:ea typeface="Open Sans"/>
                <a:cs typeface="Open Sans"/>
                <a:sym typeface="Open Sans"/>
              </a:rPr>
              <a:t>/0</a:t>
            </a:r>
            <a:r>
              <a:rPr b="1" lang="es" sz="600">
                <a:solidFill>
                  <a:srgbClr val="072146"/>
                </a:solidFill>
                <a:latin typeface="Open Sans"/>
                <a:ea typeface="Open Sans"/>
                <a:cs typeface="Open Sans"/>
                <a:sym typeface="Open Sans"/>
              </a:rPr>
              <a:t>2</a:t>
            </a:r>
            <a:endParaRPr b="1" i="0" sz="600" u="none" cap="none" strike="noStrike">
              <a:solidFill>
                <a:srgbClr val="072146"/>
              </a:solidFill>
              <a:latin typeface="Open Sans"/>
              <a:ea typeface="Open Sans"/>
              <a:cs typeface="Open Sans"/>
              <a:sym typeface="Open Sans"/>
            </a:endParaRPr>
          </a:p>
        </p:txBody>
      </p:sp>
      <p:cxnSp>
        <p:nvCxnSpPr>
          <p:cNvPr id="351" name="Google Shape;351;p27"/>
          <p:cNvCxnSpPr/>
          <p:nvPr/>
        </p:nvCxnSpPr>
        <p:spPr>
          <a:xfrm>
            <a:off x="3403179" y="2879834"/>
            <a:ext cx="900" cy="748500"/>
          </a:xfrm>
          <a:prstGeom prst="straightConnector1">
            <a:avLst/>
          </a:prstGeom>
          <a:noFill/>
          <a:ln cap="flat" cmpd="sng" w="9525">
            <a:solidFill>
              <a:srgbClr val="0A5FB4"/>
            </a:solidFill>
            <a:prstDash val="dash"/>
            <a:round/>
            <a:headEnd len="sm" w="sm" type="none"/>
            <a:tailEnd len="sm" w="sm" type="none"/>
          </a:ln>
        </p:spPr>
      </p:cxnSp>
      <p:pic>
        <p:nvPicPr>
          <p:cNvPr id="352" name="Google Shape;352;p27"/>
          <p:cNvPicPr preferRelativeResize="0"/>
          <p:nvPr/>
        </p:nvPicPr>
        <p:blipFill rotWithShape="1">
          <a:blip r:embed="rId4">
            <a:alphaModFix/>
          </a:blip>
          <a:srcRect b="0" l="0" r="0" t="0"/>
          <a:stretch/>
        </p:blipFill>
        <p:spPr>
          <a:xfrm>
            <a:off x="1737931" y="4698832"/>
            <a:ext cx="159000" cy="146100"/>
          </a:xfrm>
          <a:prstGeom prst="rect">
            <a:avLst/>
          </a:prstGeom>
          <a:noFill/>
          <a:ln>
            <a:noFill/>
          </a:ln>
        </p:spPr>
      </p:pic>
      <p:sp>
        <p:nvSpPr>
          <p:cNvPr id="353" name="Google Shape;353;p27"/>
          <p:cNvSpPr/>
          <p:nvPr/>
        </p:nvSpPr>
        <p:spPr>
          <a:xfrm>
            <a:off x="1879600" y="4720418"/>
            <a:ext cx="1570800" cy="213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lang="es" sz="800">
                <a:solidFill>
                  <a:srgbClr val="072146"/>
                </a:solidFill>
                <a:latin typeface="Open Sans"/>
                <a:ea typeface="Open Sans"/>
                <a:cs typeface="Open Sans"/>
                <a:sym typeface="Open Sans"/>
              </a:rPr>
              <a:t>Seguimiento y punto de control con tutor</a:t>
            </a:r>
            <a:endParaRPr b="0" i="0" sz="800" u="none" cap="none" strike="noStrike">
              <a:solidFill>
                <a:srgbClr val="072146"/>
              </a:solidFill>
              <a:latin typeface="Open Sans"/>
              <a:ea typeface="Open Sans"/>
              <a:cs typeface="Open Sans"/>
              <a:sym typeface="Open Sans"/>
            </a:endParaRPr>
          </a:p>
        </p:txBody>
      </p:sp>
      <p:sp>
        <p:nvSpPr>
          <p:cNvPr id="354" name="Google Shape;354;p27"/>
          <p:cNvSpPr txBox="1"/>
          <p:nvPr/>
        </p:nvSpPr>
        <p:spPr>
          <a:xfrm>
            <a:off x="3852652" y="4690100"/>
            <a:ext cx="2838300" cy="155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rgbClr val="072146"/>
                </a:solidFill>
                <a:latin typeface="Open Sans"/>
                <a:ea typeface="Open Sans"/>
                <a:cs typeface="Open Sans"/>
                <a:sym typeface="Open Sans"/>
              </a:rPr>
              <a:t>Fecha de finalización </a:t>
            </a:r>
            <a:r>
              <a:rPr lang="es" sz="800">
                <a:solidFill>
                  <a:srgbClr val="072146"/>
                </a:solidFill>
                <a:latin typeface="Open Sans"/>
                <a:ea typeface="Open Sans"/>
                <a:cs typeface="Open Sans"/>
                <a:sym typeface="Open Sans"/>
              </a:rPr>
              <a:t>del proyecto. Presentación TFM</a:t>
            </a:r>
            <a:endParaRPr b="0" i="0" sz="1400" u="none" cap="none" strike="noStrike">
              <a:solidFill>
                <a:srgbClr val="000000"/>
              </a:solidFill>
              <a:latin typeface="Arial"/>
              <a:ea typeface="Arial"/>
              <a:cs typeface="Arial"/>
              <a:sym typeface="Arial"/>
            </a:endParaRPr>
          </a:p>
        </p:txBody>
      </p:sp>
      <p:pic>
        <p:nvPicPr>
          <p:cNvPr id="355" name="Google Shape;355;p27"/>
          <p:cNvPicPr preferRelativeResize="0"/>
          <p:nvPr/>
        </p:nvPicPr>
        <p:blipFill rotWithShape="1">
          <a:blip r:embed="rId5">
            <a:alphaModFix/>
          </a:blip>
          <a:srcRect b="0" l="0" r="0" t="0"/>
          <a:stretch/>
        </p:blipFill>
        <p:spPr>
          <a:xfrm>
            <a:off x="5584804" y="2115034"/>
            <a:ext cx="235966" cy="213000"/>
          </a:xfrm>
          <a:prstGeom prst="rect">
            <a:avLst/>
          </a:prstGeom>
          <a:noFill/>
          <a:ln>
            <a:noFill/>
          </a:ln>
        </p:spPr>
      </p:pic>
      <p:pic>
        <p:nvPicPr>
          <p:cNvPr id="356" name="Google Shape;356;p27"/>
          <p:cNvPicPr preferRelativeResize="0"/>
          <p:nvPr/>
        </p:nvPicPr>
        <p:blipFill rotWithShape="1">
          <a:blip r:embed="rId5">
            <a:alphaModFix/>
          </a:blip>
          <a:srcRect b="0" l="0" r="0" t="0"/>
          <a:stretch/>
        </p:blipFill>
        <p:spPr>
          <a:xfrm>
            <a:off x="3641654" y="4638084"/>
            <a:ext cx="235966" cy="213000"/>
          </a:xfrm>
          <a:prstGeom prst="rect">
            <a:avLst/>
          </a:prstGeom>
          <a:noFill/>
          <a:ln>
            <a:noFill/>
          </a:ln>
        </p:spPr>
      </p:pic>
      <p:sp>
        <p:nvSpPr>
          <p:cNvPr id="357" name="Google Shape;357;p27"/>
          <p:cNvSpPr txBox="1"/>
          <p:nvPr/>
        </p:nvSpPr>
        <p:spPr>
          <a:xfrm>
            <a:off x="5597101" y="3769150"/>
            <a:ext cx="1063200" cy="26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Elaboración de Presentación TFM</a:t>
            </a:r>
            <a:endParaRPr b="1" i="0" sz="800" u="none" cap="none" strike="noStrike">
              <a:solidFill>
                <a:srgbClr val="000000"/>
              </a:solidFill>
              <a:latin typeface="Open Sans"/>
              <a:ea typeface="Open Sans"/>
              <a:cs typeface="Open Sans"/>
              <a:sym typeface="Open Sans"/>
            </a:endParaRPr>
          </a:p>
        </p:txBody>
      </p:sp>
      <p:sp>
        <p:nvSpPr>
          <p:cNvPr id="358" name="Google Shape;358;p27"/>
          <p:cNvSpPr/>
          <p:nvPr/>
        </p:nvSpPr>
        <p:spPr>
          <a:xfrm>
            <a:off x="5801100" y="4240550"/>
            <a:ext cx="197100" cy="64500"/>
          </a:xfrm>
          <a:prstGeom prst="rect">
            <a:avLst/>
          </a:prstGeom>
          <a:solidFill>
            <a:srgbClr val="004481"/>
          </a:solidFill>
          <a:ln cap="flat" cmpd="sng" w="9525">
            <a:solidFill>
              <a:srgbClr val="00448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sp>
        <p:nvSpPr>
          <p:cNvPr id="359" name="Google Shape;359;p27"/>
          <p:cNvSpPr txBox="1"/>
          <p:nvPr/>
        </p:nvSpPr>
        <p:spPr>
          <a:xfrm>
            <a:off x="2530775" y="1932625"/>
            <a:ext cx="883500" cy="30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Elaboración </a:t>
            </a:r>
            <a:endParaRPr b="1" sz="800">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800"/>
              <a:buFont typeface="Arial"/>
              <a:buNone/>
            </a:pPr>
            <a:r>
              <a:rPr b="1" lang="es" sz="800">
                <a:latin typeface="Open Sans"/>
                <a:ea typeface="Open Sans"/>
                <a:cs typeface="Open Sans"/>
                <a:sym typeface="Open Sans"/>
              </a:rPr>
              <a:t>anteproyecto</a:t>
            </a:r>
            <a:endParaRPr b="1" i="0" sz="800" u="none" cap="none" strike="noStrike">
              <a:solidFill>
                <a:srgbClr val="000000"/>
              </a:solidFill>
              <a:latin typeface="Open Sans"/>
              <a:ea typeface="Open Sans"/>
              <a:cs typeface="Open Sans"/>
              <a:sym typeface="Open Sans"/>
            </a:endParaRPr>
          </a:p>
        </p:txBody>
      </p:sp>
      <p:sp>
        <p:nvSpPr>
          <p:cNvPr id="360" name="Google Shape;360;p27"/>
          <p:cNvSpPr/>
          <p:nvPr/>
        </p:nvSpPr>
        <p:spPr>
          <a:xfrm>
            <a:off x="2803674" y="2314225"/>
            <a:ext cx="421800" cy="64500"/>
          </a:xfrm>
          <a:prstGeom prst="rect">
            <a:avLst/>
          </a:prstGeom>
          <a:solidFill>
            <a:srgbClr val="004481"/>
          </a:solidFill>
          <a:ln cap="flat" cmpd="sng" w="9525">
            <a:solidFill>
              <a:srgbClr val="00448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Open Sans"/>
              <a:ea typeface="Open Sans"/>
              <a:cs typeface="Open Sans"/>
              <a:sym typeface="Open Sans"/>
            </a:endParaRPr>
          </a:p>
        </p:txBody>
      </p:sp>
      <p:cxnSp>
        <p:nvCxnSpPr>
          <p:cNvPr id="361" name="Google Shape;361;p27"/>
          <p:cNvCxnSpPr/>
          <p:nvPr/>
        </p:nvCxnSpPr>
        <p:spPr>
          <a:xfrm flipH="1" rot="10800000">
            <a:off x="2670250" y="1072550"/>
            <a:ext cx="197100" cy="372000"/>
          </a:xfrm>
          <a:prstGeom prst="straightConnector1">
            <a:avLst/>
          </a:prstGeom>
          <a:noFill/>
          <a:ln cap="flat" cmpd="sng" w="38100">
            <a:solidFill>
              <a:srgbClr val="FFFFFF"/>
            </a:solidFill>
            <a:prstDash val="solid"/>
            <a:round/>
            <a:headEnd len="sm" w="sm" type="none"/>
            <a:tailEnd len="sm" w="sm" type="none"/>
          </a:ln>
        </p:spPr>
      </p:cxnSp>
      <p:sp>
        <p:nvSpPr>
          <p:cNvPr id="362" name="Google Shape;362;p27"/>
          <p:cNvSpPr txBox="1"/>
          <p:nvPr/>
        </p:nvSpPr>
        <p:spPr>
          <a:xfrm>
            <a:off x="1292378" y="1102159"/>
            <a:ext cx="1145400" cy="282300"/>
          </a:xfrm>
          <a:prstGeom prst="rect">
            <a:avLst/>
          </a:prstGeom>
          <a:noFill/>
          <a:ln>
            <a:noFill/>
          </a:ln>
        </p:spPr>
        <p:txBody>
          <a:bodyPr anchorCtr="0" anchor="t" bIns="17825" lIns="0" spcFirstLastPara="1" rIns="0" wrap="square" tIns="17825">
            <a:noAutofit/>
          </a:bodyPr>
          <a:lstStyle/>
          <a:p>
            <a:pPr indent="0" lvl="0" marL="0" marR="0" rtl="0" algn="ctr">
              <a:lnSpc>
                <a:spcPct val="100000"/>
              </a:lnSpc>
              <a:spcBef>
                <a:spcPts val="0"/>
              </a:spcBef>
              <a:spcAft>
                <a:spcPts val="0"/>
              </a:spcAft>
              <a:buClr>
                <a:srgbClr val="000000"/>
              </a:buClr>
              <a:buSzPts val="1600"/>
              <a:buFont typeface="Arial"/>
              <a:buNone/>
            </a:pPr>
            <a:r>
              <a:rPr b="1" i="0" lang="es" sz="1600" u="none" cap="none" strike="noStrike">
                <a:latin typeface="Open Sans"/>
                <a:ea typeface="Open Sans"/>
                <a:cs typeface="Open Sans"/>
                <a:sym typeface="Open Sans"/>
              </a:rPr>
              <a:t>201</a:t>
            </a:r>
            <a:r>
              <a:rPr b="1" lang="es" sz="1600">
                <a:latin typeface="Open Sans"/>
                <a:ea typeface="Open Sans"/>
                <a:cs typeface="Open Sans"/>
                <a:sym typeface="Open Sans"/>
              </a:rPr>
              <a:t>8</a:t>
            </a:r>
            <a:r>
              <a:rPr b="1" i="0" lang="es" sz="1600" u="none" cap="none" strike="noStrike">
                <a:latin typeface="Open Sans"/>
                <a:ea typeface="Open Sans"/>
                <a:cs typeface="Open Sans"/>
                <a:sym typeface="Open Sans"/>
              </a:rPr>
              <a:t> </a:t>
            </a:r>
            <a:endParaRPr b="1" i="0" sz="1600" u="none" cap="none" strike="noStrike">
              <a:latin typeface="Open Sans"/>
              <a:ea typeface="Open Sans"/>
              <a:cs typeface="Open Sans"/>
              <a:sym typeface="Open Sans"/>
            </a:endParaRPr>
          </a:p>
        </p:txBody>
      </p:sp>
      <p:sp>
        <p:nvSpPr>
          <p:cNvPr id="363" name="Google Shape;36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28"/>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000">
                <a:solidFill>
                  <a:srgbClr val="004481"/>
                </a:solidFill>
                <a:latin typeface="Lato"/>
                <a:ea typeface="Lato"/>
                <a:cs typeface="Lato"/>
                <a:sym typeface="Lato"/>
              </a:rPr>
              <a:t>4</a:t>
            </a:r>
            <a:r>
              <a:rPr lang="es" sz="2000">
                <a:solidFill>
                  <a:srgbClr val="004481"/>
                </a:solidFill>
                <a:latin typeface="Lato"/>
                <a:ea typeface="Lato"/>
                <a:cs typeface="Lato"/>
                <a:sym typeface="Lato"/>
              </a:rPr>
              <a:t>.3 Testing</a:t>
            </a:r>
            <a:endParaRPr sz="2000">
              <a:solidFill>
                <a:srgbClr val="004481"/>
              </a:solidFill>
              <a:latin typeface="Lato"/>
              <a:ea typeface="Lato"/>
              <a:cs typeface="Lato"/>
              <a:sym typeface="Lato"/>
            </a:endParaRPr>
          </a:p>
        </p:txBody>
      </p:sp>
      <p:cxnSp>
        <p:nvCxnSpPr>
          <p:cNvPr id="369" name="Google Shape;369;p28"/>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370" name="Google Shape;370;p28"/>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371" name="Google Shape;371;p28"/>
          <p:cNvSpPr/>
          <p:nvPr/>
        </p:nvSpPr>
        <p:spPr>
          <a:xfrm>
            <a:off x="382950" y="937900"/>
            <a:ext cx="7905600" cy="393300"/>
          </a:xfrm>
          <a:prstGeom prst="rect">
            <a:avLst/>
          </a:prstGeom>
          <a:solidFill>
            <a:srgbClr val="005B8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
                <a:solidFill>
                  <a:schemeClr val="lt1"/>
                </a:solidFill>
                <a:latin typeface="Lato"/>
                <a:ea typeface="Lato"/>
                <a:cs typeface="Lato"/>
                <a:sym typeface="Lato"/>
              </a:rPr>
              <a:t>Testing</a:t>
            </a:r>
            <a:endParaRPr b="1" i="0" sz="1400" u="none" cap="none" strike="noStrike">
              <a:solidFill>
                <a:schemeClr val="lt1"/>
              </a:solidFill>
              <a:latin typeface="Lato"/>
              <a:ea typeface="Lato"/>
              <a:cs typeface="Lato"/>
              <a:sym typeface="Lato"/>
            </a:endParaRPr>
          </a:p>
        </p:txBody>
      </p:sp>
      <p:sp>
        <p:nvSpPr>
          <p:cNvPr id="372" name="Google Shape;372;p28"/>
          <p:cNvSpPr/>
          <p:nvPr/>
        </p:nvSpPr>
        <p:spPr>
          <a:xfrm>
            <a:off x="382975" y="1331075"/>
            <a:ext cx="7905600" cy="3717600"/>
          </a:xfrm>
          <a:prstGeom prst="rect">
            <a:avLst/>
          </a:prstGeom>
          <a:solidFill>
            <a:srgbClr val="FFFFFF"/>
          </a:solidFill>
          <a:ln cap="flat" cmpd="sng" w="9525">
            <a:solidFill>
              <a:srgbClr val="BFBFBF"/>
            </a:solidFill>
            <a:prstDash val="solid"/>
            <a:round/>
            <a:headEnd len="sm" w="sm" type="none"/>
            <a:tailEnd len="sm" w="sm" type="none"/>
          </a:ln>
        </p:spPr>
        <p:txBody>
          <a:bodyPr anchorCtr="0" anchor="t" bIns="0" lIns="72000" spcFirstLastPara="1" rIns="180000" wrap="square" tIns="36000">
            <a:noAutofit/>
          </a:bodyPr>
          <a:lstStyle/>
          <a:p>
            <a:pPr indent="0" lvl="0" marL="0" marR="0" rtl="0" algn="just">
              <a:spcBef>
                <a:spcPts val="560"/>
              </a:spcBef>
              <a:spcAft>
                <a:spcPts val="0"/>
              </a:spcAft>
              <a:buClr>
                <a:srgbClr val="FFD200"/>
              </a:buClr>
              <a:buSzPts val="1400"/>
              <a:buFont typeface="Noto Sans Symbols"/>
              <a:buNone/>
            </a:pPr>
            <a:r>
              <a:rPr lang="es" sz="1000">
                <a:latin typeface="Lato"/>
                <a:ea typeface="Lato"/>
                <a:cs typeface="Lato"/>
                <a:sym typeface="Lato"/>
              </a:rPr>
              <a:t>Los test que se realizarán estarán enfocados a asegurar los siguientes aspectos</a:t>
            </a:r>
            <a:r>
              <a:rPr lang="es" sz="1000">
                <a:latin typeface="Lato"/>
                <a:ea typeface="Lato"/>
                <a:cs typeface="Lato"/>
                <a:sym typeface="Lato"/>
              </a:rPr>
              <a:t>:</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Corrección de las transacciones realizadas</a:t>
            </a:r>
            <a:r>
              <a:rPr lang="es" sz="1000">
                <a:latin typeface="Lato"/>
                <a:ea typeface="Lato"/>
                <a:cs typeface="Lato"/>
                <a:sym typeface="Lato"/>
              </a:rPr>
              <a:t>: Se comprobará que la realización de una transacción modifica el estado de la cadena de bloques. Además la comunicación con Metamask es la adecuada.</a:t>
            </a:r>
            <a:endParaRPr i="0" sz="1000" u="none" cap="none" strike="noStrike">
              <a:solidFill>
                <a:srgbClr val="000000"/>
              </a:solidFill>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solidFill>
                  <a:srgbClr val="333333"/>
                </a:solidFill>
                <a:latin typeface="Lato"/>
                <a:ea typeface="Lato"/>
                <a:cs typeface="Lato"/>
                <a:sym typeface="Lato"/>
              </a:rPr>
              <a:t>Testing de elementos del frontal</a:t>
            </a:r>
            <a:r>
              <a:rPr lang="es" sz="1000">
                <a:solidFill>
                  <a:srgbClr val="333333"/>
                </a:solidFill>
                <a:latin typeface="Lato"/>
                <a:ea typeface="Lato"/>
                <a:cs typeface="Lato"/>
                <a:sym typeface="Lato"/>
              </a:rPr>
              <a:t>: La interacción con los elementos gráficos de las aplicaciones se producen de forma correcta (botones, campos de texto, campos numéricos etc). </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Factory contract</a:t>
            </a:r>
            <a:r>
              <a:rPr lang="es" sz="1000">
                <a:latin typeface="Lato"/>
                <a:ea typeface="Lato"/>
                <a:cs typeface="Lato"/>
                <a:sym typeface="Lato"/>
              </a:rPr>
              <a:t>: El mecanismo de Factory Contract y el ownership de los smart contracts funciona de manera adecuada.</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Performance</a:t>
            </a:r>
            <a:r>
              <a:rPr lang="es" sz="1000">
                <a:latin typeface="Lato"/>
                <a:ea typeface="Lato"/>
                <a:cs typeface="Lato"/>
                <a:sym typeface="Lato"/>
              </a:rPr>
              <a:t>: Se identificarán aquellos aspectos en el código que puedan suponer un cuello de botella para la ejecución de la Dapp. Así mismo, se propondrán acciones correctivas para mejorar el rendimiento.</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Operaciones lógicas y aritméticas</a:t>
            </a:r>
            <a:r>
              <a:rPr lang="es" sz="1000">
                <a:latin typeface="Lato"/>
                <a:ea typeface="Lato"/>
                <a:cs typeface="Lato"/>
                <a:sym typeface="Lato"/>
              </a:rPr>
              <a:t>: Se realizarán pruebas unitarias de un muestreo de operaciones aritméticas y lógicas del código.</a:t>
            </a:r>
            <a:endParaRPr sz="1000">
              <a:latin typeface="Lato"/>
              <a:ea typeface="Lato"/>
              <a:cs typeface="Lato"/>
              <a:sym typeface="Lato"/>
            </a:endParaRPr>
          </a:p>
          <a:p>
            <a:pPr indent="-260350" lvl="0" marL="374650" marR="0" rtl="0" algn="just">
              <a:lnSpc>
                <a:spcPct val="100000"/>
              </a:lnSpc>
              <a:spcBef>
                <a:spcPts val="560"/>
              </a:spcBef>
              <a:spcAft>
                <a:spcPts val="0"/>
              </a:spcAft>
              <a:buClr>
                <a:srgbClr val="348FAC"/>
              </a:buClr>
              <a:buSzPts val="1000"/>
              <a:buFont typeface="Lato"/>
              <a:buChar char="•"/>
            </a:pPr>
            <a:r>
              <a:rPr b="1" lang="es" sz="1000">
                <a:latin typeface="Lato"/>
                <a:ea typeface="Lato"/>
                <a:cs typeface="Lato"/>
                <a:sym typeface="Lato"/>
              </a:rPr>
              <a:t>Seguridad</a:t>
            </a:r>
            <a:r>
              <a:rPr lang="es" sz="1000">
                <a:latin typeface="Lato"/>
                <a:ea typeface="Lato"/>
                <a:cs typeface="Lato"/>
                <a:sym typeface="Lato"/>
              </a:rPr>
              <a:t>:  Testeo de validaciones de entrada de las aplicaciones, mecanismo de parada de los Smart Contracts, aplicación de privilegios para la ejecución de funcionalidades del código etc.</a:t>
            </a:r>
            <a:endParaRPr sz="1000">
              <a:latin typeface="Lato"/>
              <a:ea typeface="Lato"/>
              <a:cs typeface="Lato"/>
              <a:sym typeface="Lato"/>
            </a:endParaRPr>
          </a:p>
          <a:p>
            <a:pPr indent="0" lvl="0" marL="0" marR="0" rtl="0" algn="just">
              <a:spcBef>
                <a:spcPts val="560"/>
              </a:spcBef>
              <a:spcAft>
                <a:spcPts val="0"/>
              </a:spcAft>
              <a:buNone/>
            </a:pPr>
            <a:r>
              <a:t/>
            </a:r>
            <a:endParaRPr sz="1000">
              <a:latin typeface="Lato"/>
              <a:ea typeface="Lato"/>
              <a:cs typeface="Lato"/>
              <a:sym typeface="Lato"/>
            </a:endParaRPr>
          </a:p>
          <a:p>
            <a:pPr indent="0" lvl="0" marL="0" marR="0" rtl="0" algn="just">
              <a:spcBef>
                <a:spcPts val="560"/>
              </a:spcBef>
              <a:spcAft>
                <a:spcPts val="0"/>
              </a:spcAft>
              <a:buNone/>
            </a:pPr>
            <a:r>
              <a:rPr lang="es" sz="1000">
                <a:latin typeface="Lato"/>
                <a:ea typeface="Lato"/>
                <a:cs typeface="Lato"/>
                <a:sym typeface="Lato"/>
              </a:rPr>
              <a:t>Como se ha representado en la planificación el testeo no supondrá más de un </a:t>
            </a:r>
            <a:r>
              <a:rPr b="1" lang="es" sz="1000">
                <a:latin typeface="Lato"/>
                <a:ea typeface="Lato"/>
                <a:cs typeface="Lato"/>
                <a:sym typeface="Lato"/>
              </a:rPr>
              <a:t>10%</a:t>
            </a:r>
            <a:r>
              <a:rPr lang="es" sz="1000">
                <a:latin typeface="Lato"/>
                <a:ea typeface="Lato"/>
                <a:cs typeface="Lato"/>
                <a:sym typeface="Lato"/>
              </a:rPr>
              <a:t> del tiempo de diseño e implementación </a:t>
            </a:r>
            <a:r>
              <a:rPr b="1" lang="es" sz="1000">
                <a:latin typeface="Lato"/>
                <a:ea typeface="Lato"/>
                <a:cs typeface="Lato"/>
                <a:sym typeface="Lato"/>
              </a:rPr>
              <a:t>total </a:t>
            </a:r>
            <a:r>
              <a:rPr lang="es" sz="1000">
                <a:latin typeface="Lato"/>
                <a:ea typeface="Lato"/>
                <a:cs typeface="Lato"/>
                <a:sym typeface="Lato"/>
              </a:rPr>
              <a:t>del trabajo fin de máster. Los test se realizarán mediante lenguaje JavaScript.</a:t>
            </a:r>
            <a:endParaRPr sz="1000">
              <a:latin typeface="Lato"/>
              <a:ea typeface="Lato"/>
              <a:cs typeface="Lato"/>
              <a:sym typeface="Lato"/>
            </a:endParaRPr>
          </a:p>
          <a:p>
            <a:pPr indent="0" lvl="0" marL="0" marR="0" rtl="0" algn="just">
              <a:spcBef>
                <a:spcPts val="560"/>
              </a:spcBef>
              <a:spcAft>
                <a:spcPts val="0"/>
              </a:spcAft>
              <a:buNone/>
            </a:pPr>
            <a:r>
              <a:rPr lang="es" sz="1000">
                <a:latin typeface="Lato"/>
                <a:ea typeface="Lato"/>
                <a:cs typeface="Lato"/>
                <a:sym typeface="Lato"/>
              </a:rPr>
              <a:t>Las herramientas que se utilizarán serán:</a:t>
            </a:r>
            <a:endParaRPr sz="1000">
              <a:latin typeface="Lato"/>
              <a:ea typeface="Lato"/>
              <a:cs typeface="Lato"/>
              <a:sym typeface="Lato"/>
            </a:endParaRPr>
          </a:p>
          <a:p>
            <a:pPr indent="-292100" lvl="0" marL="457200" marR="0" rtl="0" algn="just">
              <a:spcBef>
                <a:spcPts val="560"/>
              </a:spcBef>
              <a:spcAft>
                <a:spcPts val="0"/>
              </a:spcAft>
              <a:buSzPts val="1000"/>
              <a:buFont typeface="Lato"/>
              <a:buAutoNum type="arabicPeriod"/>
            </a:pPr>
            <a:r>
              <a:rPr b="1" lang="es" sz="1000">
                <a:latin typeface="Lato"/>
                <a:ea typeface="Lato"/>
                <a:cs typeface="Lato"/>
                <a:sym typeface="Lato"/>
              </a:rPr>
              <a:t>Ganache</a:t>
            </a:r>
            <a:endParaRPr b="1" sz="1000">
              <a:latin typeface="Lato"/>
              <a:ea typeface="Lato"/>
              <a:cs typeface="Lato"/>
              <a:sym typeface="Lato"/>
            </a:endParaRPr>
          </a:p>
          <a:p>
            <a:pPr indent="-292100" lvl="0" marL="457200" marR="0" rtl="0" algn="just">
              <a:spcBef>
                <a:spcPts val="0"/>
              </a:spcBef>
              <a:spcAft>
                <a:spcPts val="0"/>
              </a:spcAft>
              <a:buSzPts val="1000"/>
              <a:buFont typeface="Lato"/>
              <a:buAutoNum type="arabicPeriod"/>
            </a:pPr>
            <a:r>
              <a:rPr b="1" lang="es" sz="1000">
                <a:latin typeface="Lato"/>
                <a:ea typeface="Lato"/>
                <a:cs typeface="Lato"/>
                <a:sym typeface="Lato"/>
              </a:rPr>
              <a:t>Visual Studio</a:t>
            </a:r>
            <a:r>
              <a:rPr lang="es" sz="1000">
                <a:latin typeface="Lato"/>
                <a:ea typeface="Lato"/>
                <a:cs typeface="Lato"/>
                <a:sym typeface="Lato"/>
              </a:rPr>
              <a:t>.</a:t>
            </a:r>
            <a:endParaRPr sz="1000">
              <a:latin typeface="Lato"/>
              <a:ea typeface="Lato"/>
              <a:cs typeface="Lato"/>
              <a:sym typeface="Lato"/>
            </a:endParaRPr>
          </a:p>
          <a:p>
            <a:pPr indent="-292100" lvl="0" marL="457200" marR="0" rtl="0" algn="just">
              <a:spcBef>
                <a:spcPts val="0"/>
              </a:spcBef>
              <a:spcAft>
                <a:spcPts val="0"/>
              </a:spcAft>
              <a:buSzPts val="1000"/>
              <a:buFont typeface="Lato"/>
              <a:buAutoNum type="arabicPeriod"/>
            </a:pPr>
            <a:r>
              <a:rPr b="1" lang="es" sz="1000">
                <a:latin typeface="Lato"/>
                <a:ea typeface="Lato"/>
                <a:cs typeface="Lato"/>
                <a:sym typeface="Lato"/>
              </a:rPr>
              <a:t>Truffle</a:t>
            </a:r>
            <a:endParaRPr b="1" sz="1000">
              <a:latin typeface="Lato"/>
              <a:ea typeface="Lato"/>
              <a:cs typeface="Lato"/>
              <a:sym typeface="Lato"/>
            </a:endParaRPr>
          </a:p>
          <a:p>
            <a:pPr indent="-292100" lvl="0" marL="457200" marR="0" rtl="0" algn="just">
              <a:spcBef>
                <a:spcPts val="0"/>
              </a:spcBef>
              <a:spcAft>
                <a:spcPts val="0"/>
              </a:spcAft>
              <a:buSzPts val="1000"/>
              <a:buFont typeface="Lato"/>
              <a:buAutoNum type="arabicPeriod"/>
            </a:pPr>
            <a:r>
              <a:rPr b="1" lang="es" sz="1000">
                <a:latin typeface="Lato"/>
                <a:ea typeface="Lato"/>
                <a:cs typeface="Lato"/>
                <a:sym typeface="Lato"/>
              </a:rPr>
              <a:t>Metamask</a:t>
            </a:r>
            <a:endParaRPr b="1" sz="1000">
              <a:latin typeface="Lato"/>
              <a:ea typeface="Lato"/>
              <a:cs typeface="Lato"/>
              <a:sym typeface="Lato"/>
            </a:endParaRPr>
          </a:p>
          <a:p>
            <a:pPr indent="0" lvl="0" marL="914400" marR="0" rtl="0" algn="just">
              <a:spcBef>
                <a:spcPts val="560"/>
              </a:spcBef>
              <a:spcAft>
                <a:spcPts val="0"/>
              </a:spcAft>
              <a:buNone/>
            </a:pPr>
            <a:r>
              <a:t/>
            </a:r>
            <a:endParaRPr sz="1000">
              <a:latin typeface="Lato"/>
              <a:ea typeface="Lato"/>
              <a:cs typeface="Lato"/>
              <a:sym typeface="Lato"/>
            </a:endParaRPr>
          </a:p>
          <a:p>
            <a:pPr indent="0" lvl="0" marL="914400" marR="0" rtl="0" algn="just">
              <a:spcBef>
                <a:spcPts val="560"/>
              </a:spcBef>
              <a:spcAft>
                <a:spcPts val="0"/>
              </a:spcAft>
              <a:buNone/>
            </a:pPr>
            <a:r>
              <a:t/>
            </a:r>
            <a:endParaRPr sz="1000">
              <a:latin typeface="Lato"/>
              <a:ea typeface="Lato"/>
              <a:cs typeface="Lato"/>
              <a:sym typeface="Lato"/>
            </a:endParaRPr>
          </a:p>
          <a:p>
            <a:pPr indent="0" lvl="0" marL="88900" marR="0" rtl="0" algn="just">
              <a:spcBef>
                <a:spcPts val="560"/>
              </a:spcBef>
              <a:spcAft>
                <a:spcPts val="0"/>
              </a:spcAft>
              <a:buClr>
                <a:srgbClr val="FFD200"/>
              </a:buClr>
              <a:buSzPts val="1400"/>
              <a:buFont typeface="Noto Sans Symbols"/>
              <a:buNone/>
            </a:pPr>
            <a:r>
              <a:t/>
            </a:r>
            <a:endParaRPr i="0" sz="1000" u="none" cap="none" strike="noStrike">
              <a:solidFill>
                <a:srgbClr val="000000"/>
              </a:solidFill>
              <a:latin typeface="Lato"/>
              <a:ea typeface="Lato"/>
              <a:cs typeface="Lato"/>
              <a:sym typeface="Lato"/>
            </a:endParaRPr>
          </a:p>
        </p:txBody>
      </p:sp>
      <p:sp>
        <p:nvSpPr>
          <p:cNvPr id="373" name="Google Shape;373;p28"/>
          <p:cNvSpPr/>
          <p:nvPr/>
        </p:nvSpPr>
        <p:spPr>
          <a:xfrm>
            <a:off x="456109" y="978138"/>
            <a:ext cx="266400" cy="235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s" sz="1600"/>
              <a:t>T</a:t>
            </a:r>
            <a:endParaRPr/>
          </a:p>
        </p:txBody>
      </p:sp>
      <p:sp>
        <p:nvSpPr>
          <p:cNvPr id="374" name="Google Shape;374;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29"/>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000">
                <a:solidFill>
                  <a:srgbClr val="004481"/>
                </a:solidFill>
                <a:latin typeface="Lato"/>
                <a:ea typeface="Lato"/>
                <a:cs typeface="Lato"/>
                <a:sym typeface="Lato"/>
              </a:rPr>
              <a:t>4</a:t>
            </a:r>
            <a:r>
              <a:rPr lang="es" sz="2000">
                <a:solidFill>
                  <a:srgbClr val="004481"/>
                </a:solidFill>
                <a:latin typeface="Lato"/>
                <a:ea typeface="Lato"/>
                <a:cs typeface="Lato"/>
                <a:sym typeface="Lato"/>
              </a:rPr>
              <a:t>.4 Herramientas utilizadas en el proyecto (a priori)</a:t>
            </a:r>
            <a:endParaRPr sz="2000">
              <a:solidFill>
                <a:srgbClr val="004481"/>
              </a:solidFill>
              <a:latin typeface="Lato"/>
              <a:ea typeface="Lato"/>
              <a:cs typeface="Lato"/>
              <a:sym typeface="Lato"/>
            </a:endParaRPr>
          </a:p>
        </p:txBody>
      </p:sp>
      <p:cxnSp>
        <p:nvCxnSpPr>
          <p:cNvPr id="380" name="Google Shape;380;p29"/>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381" name="Google Shape;381;p29"/>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382" name="Google Shape;382;p29"/>
          <p:cNvSpPr/>
          <p:nvPr/>
        </p:nvSpPr>
        <p:spPr>
          <a:xfrm>
            <a:off x="3671277" y="1007760"/>
            <a:ext cx="54000" cy="1482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grpSp>
        <p:nvGrpSpPr>
          <p:cNvPr id="383" name="Google Shape;383;p29"/>
          <p:cNvGrpSpPr/>
          <p:nvPr/>
        </p:nvGrpSpPr>
        <p:grpSpPr>
          <a:xfrm>
            <a:off x="528925" y="875349"/>
            <a:ext cx="7544134" cy="3295800"/>
            <a:chOff x="452747" y="729500"/>
            <a:chExt cx="7829926" cy="2891053"/>
          </a:xfrm>
        </p:grpSpPr>
        <p:sp>
          <p:nvSpPr>
            <p:cNvPr id="384" name="Google Shape;384;p29"/>
            <p:cNvSpPr/>
            <p:nvPr/>
          </p:nvSpPr>
          <p:spPr>
            <a:xfrm>
              <a:off x="3532324" y="2208502"/>
              <a:ext cx="4750200" cy="626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9"/>
            <p:cNvSpPr/>
            <p:nvPr/>
          </p:nvSpPr>
          <p:spPr>
            <a:xfrm>
              <a:off x="3532324" y="2966705"/>
              <a:ext cx="4750200" cy="626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9"/>
            <p:cNvSpPr/>
            <p:nvPr/>
          </p:nvSpPr>
          <p:spPr>
            <a:xfrm>
              <a:off x="3532324" y="1470454"/>
              <a:ext cx="4750200" cy="6264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9"/>
            <p:cNvSpPr/>
            <p:nvPr/>
          </p:nvSpPr>
          <p:spPr>
            <a:xfrm>
              <a:off x="3532327" y="729500"/>
              <a:ext cx="4750200" cy="6876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9"/>
            <p:cNvSpPr/>
            <p:nvPr/>
          </p:nvSpPr>
          <p:spPr>
            <a:xfrm>
              <a:off x="452750" y="2207616"/>
              <a:ext cx="2994000" cy="626400"/>
            </a:xfrm>
            <a:prstGeom prst="rect">
              <a:avLst/>
            </a:prstGeom>
            <a:solidFill>
              <a:srgbClr val="2A86CA"/>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1" lang="es" sz="1200">
                  <a:solidFill>
                    <a:srgbClr val="FFFFFF"/>
                  </a:solidFill>
                  <a:latin typeface="Open Sans"/>
                  <a:ea typeface="Open Sans"/>
                  <a:cs typeface="Open Sans"/>
                  <a:sym typeface="Open Sans"/>
                </a:rPr>
                <a:t>Ganache</a:t>
              </a:r>
              <a:r>
                <a:rPr b="1" i="0" lang="es" sz="1200" u="none" cap="none" strike="noStrike">
                  <a:solidFill>
                    <a:srgbClr val="FFFFFF"/>
                  </a:solidFill>
                  <a:latin typeface="Open Sans"/>
                  <a:ea typeface="Open Sans"/>
                  <a:cs typeface="Open Sans"/>
                  <a:sym typeface="Open Sans"/>
                </a:rPr>
                <a:t>  </a:t>
              </a:r>
              <a:endParaRPr b="1" i="0" sz="1200" u="none" cap="none" strike="noStrike">
                <a:solidFill>
                  <a:srgbClr val="FFFFFF"/>
                </a:solidFill>
                <a:latin typeface="Open Sans"/>
                <a:ea typeface="Open Sans"/>
                <a:cs typeface="Open Sans"/>
                <a:sym typeface="Open Sans"/>
              </a:endParaRPr>
            </a:p>
          </p:txBody>
        </p:sp>
        <p:sp>
          <p:nvSpPr>
            <p:cNvPr id="389" name="Google Shape;389;p29"/>
            <p:cNvSpPr/>
            <p:nvPr/>
          </p:nvSpPr>
          <p:spPr>
            <a:xfrm>
              <a:off x="452747" y="733295"/>
              <a:ext cx="2994300" cy="687600"/>
            </a:xfrm>
            <a:prstGeom prst="rect">
              <a:avLst/>
            </a:prstGeom>
            <a:solidFill>
              <a:srgbClr val="2DCCCD"/>
            </a:solid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Clr>
                  <a:srgbClr val="000000"/>
                </a:buClr>
                <a:buSzPts val="1100"/>
                <a:buFont typeface="Arial"/>
                <a:buNone/>
              </a:pPr>
              <a:r>
                <a:rPr b="1" lang="es" sz="1200">
                  <a:solidFill>
                    <a:srgbClr val="FFFFFF"/>
                  </a:solidFill>
                  <a:latin typeface="Open Sans"/>
                  <a:ea typeface="Open Sans"/>
                  <a:cs typeface="Open Sans"/>
                  <a:sym typeface="Open Sans"/>
                </a:rPr>
                <a:t>Entorno Linux </a:t>
              </a:r>
              <a:endParaRPr b="1" i="0" sz="1200" u="none" cap="none" strike="noStrike">
                <a:solidFill>
                  <a:srgbClr val="FFFFFF"/>
                </a:solidFill>
                <a:latin typeface="Open Sans"/>
                <a:ea typeface="Open Sans"/>
                <a:cs typeface="Open Sans"/>
                <a:sym typeface="Open Sans"/>
              </a:endParaRPr>
            </a:p>
          </p:txBody>
        </p:sp>
        <p:sp>
          <p:nvSpPr>
            <p:cNvPr id="390" name="Google Shape;390;p29"/>
            <p:cNvSpPr/>
            <p:nvPr/>
          </p:nvSpPr>
          <p:spPr>
            <a:xfrm>
              <a:off x="3654641" y="2194742"/>
              <a:ext cx="4503600" cy="68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200"/>
                </a:spcBef>
                <a:spcAft>
                  <a:spcPts val="0"/>
                </a:spcAft>
                <a:buClr>
                  <a:srgbClr val="000000"/>
                </a:buClr>
                <a:buSzPts val="1000"/>
                <a:buFont typeface="Arial"/>
                <a:buNone/>
              </a:pPr>
              <a:r>
                <a:rPr b="0" i="0" lang="es" sz="1000" u="none" cap="none" strike="noStrike">
                  <a:solidFill>
                    <a:srgbClr val="121212"/>
                  </a:solidFill>
                  <a:latin typeface="Open Sans"/>
                  <a:ea typeface="Open Sans"/>
                  <a:cs typeface="Open Sans"/>
                  <a:sym typeface="Open Sans"/>
                </a:rPr>
                <a:t> </a:t>
              </a:r>
              <a:r>
                <a:rPr b="1" lang="es" sz="1000">
                  <a:solidFill>
                    <a:srgbClr val="121212"/>
                  </a:solidFill>
                  <a:latin typeface="Open Sans"/>
                  <a:ea typeface="Open Sans"/>
                  <a:cs typeface="Open Sans"/>
                  <a:sym typeface="Open Sans"/>
                </a:rPr>
                <a:t>Blockchain personal</a:t>
              </a:r>
              <a:r>
                <a:rPr lang="es" sz="1000">
                  <a:solidFill>
                    <a:srgbClr val="121212"/>
                  </a:solidFill>
                  <a:latin typeface="Open Sans"/>
                  <a:ea typeface="Open Sans"/>
                  <a:cs typeface="Open Sans"/>
                  <a:sym typeface="Open Sans"/>
                </a:rPr>
                <a:t> para la realización de pruebas personales en entornos de desarrollo.</a:t>
              </a:r>
              <a:endParaRPr b="0" i="0" sz="1000" u="none" cap="none" strike="noStrike">
                <a:solidFill>
                  <a:srgbClr val="12121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 Integración con </a:t>
              </a:r>
              <a:r>
                <a:rPr b="1" lang="es" sz="1000">
                  <a:solidFill>
                    <a:srgbClr val="121212"/>
                  </a:solidFill>
                  <a:latin typeface="Open Sans"/>
                  <a:ea typeface="Open Sans"/>
                  <a:cs typeface="Open Sans"/>
                  <a:sym typeface="Open Sans"/>
                </a:rPr>
                <a:t>Truffle </a:t>
              </a:r>
              <a:r>
                <a:rPr lang="es" sz="1000">
                  <a:solidFill>
                    <a:srgbClr val="121212"/>
                  </a:solidFill>
                  <a:latin typeface="Open Sans"/>
                  <a:ea typeface="Open Sans"/>
                  <a:cs typeface="Open Sans"/>
                  <a:sym typeface="Open Sans"/>
                </a:rPr>
                <a:t>para la realización de los tests.</a:t>
              </a:r>
              <a:endParaRPr b="0" i="0" sz="1000" u="none" cap="none" strike="noStrike">
                <a:solidFill>
                  <a:srgbClr val="12121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a:p>
              <a:pPr indent="45720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p:txBody>
        </p:sp>
        <p:sp>
          <p:nvSpPr>
            <p:cNvPr id="391" name="Google Shape;391;p29"/>
            <p:cNvSpPr/>
            <p:nvPr/>
          </p:nvSpPr>
          <p:spPr>
            <a:xfrm>
              <a:off x="3275373" y="744281"/>
              <a:ext cx="5007300" cy="6876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Utilización de máquina virtual mediante </a:t>
              </a:r>
              <a:r>
                <a:rPr b="1" lang="es" sz="1000">
                  <a:solidFill>
                    <a:srgbClr val="121212"/>
                  </a:solidFill>
                  <a:latin typeface="Open Sans"/>
                  <a:ea typeface="Open Sans"/>
                  <a:cs typeface="Open Sans"/>
                  <a:sym typeface="Open Sans"/>
                </a:rPr>
                <a:t>Virtual Box</a:t>
              </a:r>
              <a:r>
                <a:rPr lang="es" sz="1000">
                  <a:solidFill>
                    <a:srgbClr val="121212"/>
                  </a:solidFill>
                  <a:latin typeface="Open Sans"/>
                  <a:ea typeface="Open Sans"/>
                  <a:cs typeface="Open Sans"/>
                  <a:sym typeface="Open Sans"/>
                </a:rPr>
                <a:t> (Oracle).</a:t>
              </a:r>
              <a:endParaRPr b="0" i="0" sz="1000" u="none" cap="none" strike="noStrike">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Se utilizará la versión </a:t>
              </a:r>
              <a:r>
                <a:rPr b="1" lang="es" sz="1000">
                  <a:solidFill>
                    <a:srgbClr val="121212"/>
                  </a:solidFill>
                  <a:latin typeface="Open Sans"/>
                  <a:ea typeface="Open Sans"/>
                  <a:cs typeface="Open Sans"/>
                  <a:sym typeface="Open Sans"/>
                </a:rPr>
                <a:t>18.04 LTS</a:t>
              </a:r>
              <a:r>
                <a:rPr lang="es" sz="1000">
                  <a:solidFill>
                    <a:srgbClr val="121212"/>
                  </a:solidFill>
                  <a:latin typeface="Open Sans"/>
                  <a:ea typeface="Open Sans"/>
                  <a:cs typeface="Open Sans"/>
                  <a:sym typeface="Open Sans"/>
                </a:rPr>
                <a:t> de Ubuntu</a:t>
              </a:r>
              <a:endParaRPr sz="1000">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Utilización de los Virtual Box </a:t>
              </a:r>
              <a:r>
                <a:rPr b="1" lang="es" sz="1000">
                  <a:solidFill>
                    <a:srgbClr val="121212"/>
                  </a:solidFill>
                  <a:latin typeface="Open Sans"/>
                  <a:ea typeface="Open Sans"/>
                  <a:cs typeface="Open Sans"/>
                  <a:sym typeface="Open Sans"/>
                </a:rPr>
                <a:t>Guest Additions</a:t>
              </a:r>
              <a:r>
                <a:rPr lang="es" sz="1000">
                  <a:solidFill>
                    <a:srgbClr val="121212"/>
                  </a:solidFill>
                  <a:latin typeface="Open Sans"/>
                  <a:ea typeface="Open Sans"/>
                  <a:cs typeface="Open Sans"/>
                  <a:sym typeface="Open Sans"/>
                </a:rPr>
                <a:t> </a:t>
              </a:r>
              <a:endParaRPr sz="1000">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Open Sans"/>
                <a:ea typeface="Open Sans"/>
                <a:cs typeface="Open Sans"/>
                <a:sym typeface="Open Sans"/>
              </a:endParaRPr>
            </a:p>
            <a:p>
              <a:pPr indent="0" lvl="0" marL="0" marR="0" rtl="0" algn="just">
                <a:lnSpc>
                  <a:spcPct val="114000"/>
                </a:lnSpc>
                <a:spcBef>
                  <a:spcPts val="0"/>
                </a:spcBef>
                <a:spcAft>
                  <a:spcPts val="0"/>
                </a:spcAft>
                <a:buClr>
                  <a:srgbClr val="000000"/>
                </a:buClr>
                <a:buSzPts val="1100"/>
                <a:buFont typeface="Arial"/>
                <a:buNone/>
              </a:pPr>
              <a:r>
                <a:t/>
              </a:r>
              <a:endParaRPr b="0" i="0" sz="1000" u="none" cap="none" strike="noStrike">
                <a:solidFill>
                  <a:srgbClr val="000000"/>
                </a:solidFill>
                <a:latin typeface="Open Sans"/>
                <a:ea typeface="Open Sans"/>
                <a:cs typeface="Open Sans"/>
                <a:sym typeface="Open Sans"/>
              </a:endParaRPr>
            </a:p>
          </p:txBody>
        </p:sp>
        <p:sp>
          <p:nvSpPr>
            <p:cNvPr id="392" name="Google Shape;392;p29"/>
            <p:cNvSpPr/>
            <p:nvPr/>
          </p:nvSpPr>
          <p:spPr>
            <a:xfrm>
              <a:off x="452750" y="1470454"/>
              <a:ext cx="2994300" cy="626400"/>
            </a:xfrm>
            <a:prstGeom prst="rect">
              <a:avLst/>
            </a:prstGeom>
            <a:solidFill>
              <a:srgbClr val="D8BE7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1" lang="es" sz="1200">
                  <a:solidFill>
                    <a:srgbClr val="FFFFFF"/>
                  </a:solidFill>
                  <a:latin typeface="Open Sans"/>
                  <a:ea typeface="Open Sans"/>
                  <a:cs typeface="Open Sans"/>
                  <a:sym typeface="Open Sans"/>
                </a:rPr>
                <a:t>Visual Studio</a:t>
              </a:r>
              <a:r>
                <a:rPr b="1" i="0" lang="es" sz="1200" u="none" cap="none" strike="noStrike">
                  <a:solidFill>
                    <a:srgbClr val="FFFFFF"/>
                  </a:solidFill>
                  <a:latin typeface="Open Sans"/>
                  <a:ea typeface="Open Sans"/>
                  <a:cs typeface="Open Sans"/>
                  <a:sym typeface="Open Sans"/>
                </a:rPr>
                <a:t> </a:t>
              </a:r>
              <a:endParaRPr b="1" i="0" sz="1200" u="none" cap="none" strike="noStrike">
                <a:solidFill>
                  <a:srgbClr val="FFFFFF"/>
                </a:solidFill>
                <a:latin typeface="Open Sans"/>
                <a:ea typeface="Open Sans"/>
                <a:cs typeface="Open Sans"/>
                <a:sym typeface="Open Sans"/>
              </a:endParaRPr>
            </a:p>
          </p:txBody>
        </p:sp>
        <p:sp>
          <p:nvSpPr>
            <p:cNvPr id="393" name="Google Shape;393;p29"/>
            <p:cNvSpPr/>
            <p:nvPr/>
          </p:nvSpPr>
          <p:spPr>
            <a:xfrm>
              <a:off x="3714138" y="1470466"/>
              <a:ext cx="4552200" cy="639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lang="es" sz="1000">
                  <a:solidFill>
                    <a:srgbClr val="121212"/>
                  </a:solidFill>
                  <a:latin typeface="Open Sans"/>
                  <a:ea typeface="Open Sans"/>
                  <a:cs typeface="Open Sans"/>
                  <a:sym typeface="Open Sans"/>
                </a:rPr>
                <a:t>Entorno de desarrollo integrado para sistema operativo </a:t>
              </a:r>
              <a:r>
                <a:rPr b="1" lang="es" sz="1000">
                  <a:solidFill>
                    <a:srgbClr val="121212"/>
                  </a:solidFill>
                  <a:latin typeface="Open Sans"/>
                  <a:ea typeface="Open Sans"/>
                  <a:cs typeface="Open Sans"/>
                  <a:sym typeface="Open Sans"/>
                </a:rPr>
                <a:t>Linux </a:t>
              </a:r>
              <a:r>
                <a:rPr lang="es" sz="1000">
                  <a:solidFill>
                    <a:srgbClr val="121212"/>
                  </a:solidFill>
                  <a:latin typeface="Open Sans"/>
                  <a:ea typeface="Open Sans"/>
                  <a:cs typeface="Open Sans"/>
                  <a:sym typeface="Open Sans"/>
                </a:rPr>
                <a:t>(Ubuntu)</a:t>
              </a:r>
              <a:endParaRPr sz="1000">
                <a:solidFill>
                  <a:srgbClr val="121212"/>
                </a:solidFill>
                <a:latin typeface="Open Sans"/>
                <a:ea typeface="Open Sans"/>
                <a:cs typeface="Open Sans"/>
                <a:sym typeface="Open Sans"/>
              </a:endParaRPr>
            </a:p>
            <a:p>
              <a:pPr indent="0" lvl="0" marL="0" marR="0" rtl="0" algn="l">
                <a:lnSpc>
                  <a:spcPct val="100000"/>
                </a:lnSpc>
                <a:spcBef>
                  <a:spcPts val="0"/>
                </a:spcBef>
                <a:spcAft>
                  <a:spcPts val="0"/>
                </a:spcAft>
                <a:buNone/>
              </a:pPr>
              <a:r>
                <a:rPr lang="es" sz="1000">
                  <a:solidFill>
                    <a:srgbClr val="121212"/>
                  </a:solidFill>
                  <a:latin typeface="Open Sans"/>
                  <a:ea typeface="Open Sans"/>
                  <a:cs typeface="Open Sans"/>
                  <a:sym typeface="Open Sans"/>
                </a:rPr>
                <a:t>Utilización del </a:t>
              </a:r>
              <a:r>
                <a:rPr b="1" lang="es" sz="1000">
                  <a:solidFill>
                    <a:srgbClr val="121212"/>
                  </a:solidFill>
                  <a:latin typeface="Open Sans"/>
                  <a:ea typeface="Open Sans"/>
                  <a:cs typeface="Open Sans"/>
                  <a:sym typeface="Open Sans"/>
                </a:rPr>
                <a:t>compilador </a:t>
              </a:r>
              <a:r>
                <a:rPr lang="es" sz="1000">
                  <a:solidFill>
                    <a:srgbClr val="121212"/>
                  </a:solidFill>
                  <a:latin typeface="Open Sans"/>
                  <a:ea typeface="Open Sans"/>
                  <a:cs typeface="Open Sans"/>
                  <a:sym typeface="Open Sans"/>
                </a:rPr>
                <a:t>para lenguaje Solidity </a:t>
              </a:r>
              <a:endParaRPr b="0" i="0" sz="1000" u="none" cap="none" strike="noStrike">
                <a:solidFill>
                  <a:srgbClr val="121212"/>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Utilización del terminal de Visual Studio para ejecución de </a:t>
              </a:r>
              <a:r>
                <a:rPr b="1" lang="es" sz="1000">
                  <a:solidFill>
                    <a:srgbClr val="121212"/>
                  </a:solidFill>
                  <a:latin typeface="Open Sans"/>
                  <a:ea typeface="Open Sans"/>
                  <a:cs typeface="Open Sans"/>
                  <a:sym typeface="Open Sans"/>
                </a:rPr>
                <a:t>comandos en línea</a:t>
              </a:r>
              <a:r>
                <a:rPr lang="es" sz="1000">
                  <a:solidFill>
                    <a:srgbClr val="121212"/>
                  </a:solidFill>
                  <a:latin typeface="Open Sans"/>
                  <a:ea typeface="Open Sans"/>
                  <a:cs typeface="Open Sans"/>
                  <a:sym typeface="Open Sans"/>
                </a:rPr>
                <a:t>.</a:t>
              </a:r>
              <a:endParaRPr b="1" i="0" sz="1000" u="none" cap="none" strike="noStrike">
                <a:solidFill>
                  <a:srgbClr val="2A86CA"/>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121212"/>
                </a:solidFill>
                <a:latin typeface="Open Sans"/>
                <a:ea typeface="Open Sans"/>
                <a:cs typeface="Open Sans"/>
                <a:sym typeface="Open Sans"/>
              </a:endParaRPr>
            </a:p>
          </p:txBody>
        </p:sp>
        <p:sp>
          <p:nvSpPr>
            <p:cNvPr id="394" name="Google Shape;394;p29"/>
            <p:cNvSpPr/>
            <p:nvPr/>
          </p:nvSpPr>
          <p:spPr>
            <a:xfrm>
              <a:off x="452750" y="2966720"/>
              <a:ext cx="2994000" cy="626400"/>
            </a:xfrm>
            <a:prstGeom prst="rect">
              <a:avLst/>
            </a:prstGeom>
            <a:solidFill>
              <a:srgbClr val="5BBEFF"/>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1" lang="es" sz="1200">
                  <a:solidFill>
                    <a:srgbClr val="FFFFFF"/>
                  </a:solidFill>
                  <a:latin typeface="Open Sans"/>
                  <a:ea typeface="Open Sans"/>
                  <a:cs typeface="Open Sans"/>
                  <a:sym typeface="Open Sans"/>
                </a:rPr>
                <a:t>Truffle</a:t>
              </a:r>
              <a:endParaRPr b="1" i="0" sz="1200" u="none" cap="none" strike="noStrike">
                <a:solidFill>
                  <a:srgbClr val="FFFFFF"/>
                </a:solidFill>
                <a:latin typeface="Open Sans"/>
                <a:ea typeface="Open Sans"/>
                <a:cs typeface="Open Sans"/>
                <a:sym typeface="Open Sans"/>
              </a:endParaRPr>
            </a:p>
          </p:txBody>
        </p:sp>
        <p:sp>
          <p:nvSpPr>
            <p:cNvPr id="395" name="Google Shape;395;p29"/>
            <p:cNvSpPr/>
            <p:nvPr/>
          </p:nvSpPr>
          <p:spPr>
            <a:xfrm>
              <a:off x="3275378" y="2932953"/>
              <a:ext cx="4882800" cy="6876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20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Entorno que nos </a:t>
              </a:r>
              <a:r>
                <a:rPr b="1" lang="es" sz="1000">
                  <a:solidFill>
                    <a:srgbClr val="121212"/>
                  </a:solidFill>
                  <a:latin typeface="Open Sans"/>
                  <a:ea typeface="Open Sans"/>
                  <a:cs typeface="Open Sans"/>
                  <a:sym typeface="Open Sans"/>
                </a:rPr>
                <a:t>ofrecerá</a:t>
              </a:r>
              <a:r>
                <a:rPr lang="es" sz="1000">
                  <a:solidFill>
                    <a:srgbClr val="121212"/>
                  </a:solidFill>
                  <a:latin typeface="Open Sans"/>
                  <a:ea typeface="Open Sans"/>
                  <a:cs typeface="Open Sans"/>
                  <a:sym typeface="Open Sans"/>
                </a:rPr>
                <a:t>:</a:t>
              </a:r>
              <a:endParaRPr sz="1000">
                <a:solidFill>
                  <a:srgbClr val="121212"/>
                </a:solidFill>
                <a:latin typeface="Open Sans"/>
                <a:ea typeface="Open Sans"/>
                <a:cs typeface="Open Sans"/>
                <a:sym typeface="Open Sans"/>
              </a:endParaRPr>
            </a:p>
            <a:p>
              <a:pPr indent="-292100" lvl="0" marL="914400" marR="0" rtl="0" algn="l">
                <a:lnSpc>
                  <a:spcPct val="100000"/>
                </a:lnSpc>
                <a:spcBef>
                  <a:spcPts val="0"/>
                </a:spcBef>
                <a:spcAft>
                  <a:spcPts val="0"/>
                </a:spcAft>
                <a:buClr>
                  <a:srgbClr val="121212"/>
                </a:buClr>
                <a:buSzPts val="1000"/>
                <a:buFont typeface="Open Sans"/>
                <a:buChar char="●"/>
              </a:pPr>
              <a:r>
                <a:rPr lang="es" sz="1000">
                  <a:solidFill>
                    <a:srgbClr val="121212"/>
                  </a:solidFill>
                  <a:latin typeface="Open Sans"/>
                  <a:ea typeface="Open Sans"/>
                  <a:cs typeface="Open Sans"/>
                  <a:sym typeface="Open Sans"/>
                </a:rPr>
                <a:t>Compilación</a:t>
              </a:r>
              <a:endParaRPr sz="1000">
                <a:solidFill>
                  <a:srgbClr val="121212"/>
                </a:solidFill>
                <a:latin typeface="Open Sans"/>
                <a:ea typeface="Open Sans"/>
                <a:cs typeface="Open Sans"/>
                <a:sym typeface="Open Sans"/>
              </a:endParaRPr>
            </a:p>
            <a:p>
              <a:pPr indent="-292100" lvl="0" marL="914400" marR="0" rtl="0" algn="l">
                <a:lnSpc>
                  <a:spcPct val="100000"/>
                </a:lnSpc>
                <a:spcBef>
                  <a:spcPts val="0"/>
                </a:spcBef>
                <a:spcAft>
                  <a:spcPts val="0"/>
                </a:spcAft>
                <a:buClr>
                  <a:srgbClr val="121212"/>
                </a:buClr>
                <a:buSzPts val="1000"/>
                <a:buFont typeface="Open Sans"/>
                <a:buChar char="●"/>
              </a:pPr>
              <a:r>
                <a:rPr lang="es" sz="1000">
                  <a:solidFill>
                    <a:srgbClr val="121212"/>
                  </a:solidFill>
                  <a:latin typeface="Open Sans"/>
                  <a:ea typeface="Open Sans"/>
                  <a:cs typeface="Open Sans"/>
                  <a:sym typeface="Open Sans"/>
                </a:rPr>
                <a:t>Despliegue de Smart Contracts</a:t>
              </a:r>
              <a:endParaRPr sz="1000">
                <a:solidFill>
                  <a:srgbClr val="121212"/>
                </a:solidFill>
                <a:latin typeface="Open Sans"/>
                <a:ea typeface="Open Sans"/>
                <a:cs typeface="Open Sans"/>
                <a:sym typeface="Open Sans"/>
              </a:endParaRPr>
            </a:p>
            <a:p>
              <a:pPr indent="-292100" lvl="0" marL="914400" marR="0" rtl="0" algn="l">
                <a:lnSpc>
                  <a:spcPct val="100000"/>
                </a:lnSpc>
                <a:spcBef>
                  <a:spcPts val="0"/>
                </a:spcBef>
                <a:spcAft>
                  <a:spcPts val="0"/>
                </a:spcAft>
                <a:buClr>
                  <a:srgbClr val="121212"/>
                </a:buClr>
                <a:buSzPts val="1000"/>
                <a:buFont typeface="Open Sans"/>
                <a:buChar char="●"/>
              </a:pPr>
              <a:r>
                <a:rPr lang="es" sz="1000">
                  <a:solidFill>
                    <a:srgbClr val="121212"/>
                  </a:solidFill>
                  <a:latin typeface="Open Sans"/>
                  <a:ea typeface="Open Sans"/>
                  <a:cs typeface="Open Sans"/>
                  <a:sym typeface="Open Sans"/>
                </a:rPr>
                <a:t>Testing</a:t>
              </a:r>
              <a:endParaRPr sz="1000">
                <a:solidFill>
                  <a:srgbClr val="121212"/>
                </a:solidFill>
                <a:latin typeface="Open Sans"/>
                <a:ea typeface="Open Sans"/>
                <a:cs typeface="Open Sans"/>
                <a:sym typeface="Open Sans"/>
              </a:endParaRPr>
            </a:p>
            <a:p>
              <a:pPr indent="-292100" lvl="0" marL="914400" marR="0" rtl="0" algn="l">
                <a:lnSpc>
                  <a:spcPct val="100000"/>
                </a:lnSpc>
                <a:spcBef>
                  <a:spcPts val="0"/>
                </a:spcBef>
                <a:spcAft>
                  <a:spcPts val="0"/>
                </a:spcAft>
                <a:buClr>
                  <a:srgbClr val="121212"/>
                </a:buClr>
                <a:buSzPts val="1000"/>
                <a:buFont typeface="Open Sans"/>
                <a:buChar char="●"/>
              </a:pPr>
              <a:r>
                <a:rPr lang="es" sz="1000">
                  <a:solidFill>
                    <a:srgbClr val="121212"/>
                  </a:solidFill>
                  <a:latin typeface="Open Sans"/>
                  <a:ea typeface="Open Sans"/>
                  <a:cs typeface="Open Sans"/>
                  <a:sym typeface="Open Sans"/>
                </a:rPr>
                <a:t>Interacción desde el navegador</a:t>
              </a:r>
              <a:endParaRPr sz="1000">
                <a:solidFill>
                  <a:srgbClr val="121212"/>
                </a:solidFill>
                <a:latin typeface="Open Sans"/>
                <a:ea typeface="Open Sans"/>
                <a:cs typeface="Open Sans"/>
                <a:sym typeface="Open Sans"/>
              </a:endParaRPr>
            </a:p>
          </p:txBody>
        </p:sp>
        <p:sp>
          <p:nvSpPr>
            <p:cNvPr id="396" name="Google Shape;396;p29"/>
            <p:cNvSpPr/>
            <p:nvPr/>
          </p:nvSpPr>
          <p:spPr>
            <a:xfrm>
              <a:off x="3595077" y="907994"/>
              <a:ext cx="54000" cy="1236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397" name="Google Shape;397;p29"/>
            <p:cNvSpPr/>
            <p:nvPr/>
          </p:nvSpPr>
          <p:spPr>
            <a:xfrm>
              <a:off x="3595077" y="1485774"/>
              <a:ext cx="54000" cy="1236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398" name="Google Shape;398;p29"/>
            <p:cNvSpPr/>
            <p:nvPr/>
          </p:nvSpPr>
          <p:spPr>
            <a:xfrm>
              <a:off x="3595077" y="2214032"/>
              <a:ext cx="54000" cy="1236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399" name="Google Shape;399;p29"/>
            <p:cNvSpPr/>
            <p:nvPr/>
          </p:nvSpPr>
          <p:spPr>
            <a:xfrm>
              <a:off x="3595077" y="2989219"/>
              <a:ext cx="54000" cy="1236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400" name="Google Shape;400;p29"/>
            <p:cNvSpPr/>
            <p:nvPr/>
          </p:nvSpPr>
          <p:spPr>
            <a:xfrm>
              <a:off x="576460" y="833931"/>
              <a:ext cx="420600" cy="417300"/>
            </a:xfrm>
            <a:prstGeom prst="ellipse">
              <a:avLst/>
            </a:prstGeom>
            <a:noFill/>
            <a:ln cap="flat" cmpd="sng" w="9525">
              <a:solidFill>
                <a:srgbClr val="000000"/>
              </a:solidFill>
              <a:prstDash val="dot"/>
              <a:round/>
              <a:headEnd len="sm" w="sm" type="none"/>
              <a:tailEnd len="sm" w="sm" type="none"/>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1400"/>
                <a:buFont typeface="Arial"/>
                <a:buNone/>
              </a:pPr>
              <a:r>
                <a:rPr b="1" i="0" lang="es" sz="1400" u="none" cap="none" strike="noStrike">
                  <a:solidFill>
                    <a:srgbClr val="FFFFFF"/>
                  </a:solidFill>
                  <a:latin typeface="Open Sans"/>
                  <a:ea typeface="Open Sans"/>
                  <a:cs typeface="Open Sans"/>
                  <a:sym typeface="Open Sans"/>
                </a:rPr>
                <a:t>1</a:t>
              </a:r>
              <a:endParaRPr b="1" i="0" sz="1600" u="none" cap="none" strike="noStrike">
                <a:solidFill>
                  <a:srgbClr val="FFFFFF"/>
                </a:solidFill>
                <a:latin typeface="Open Sans"/>
                <a:ea typeface="Open Sans"/>
                <a:cs typeface="Open Sans"/>
                <a:sym typeface="Open Sans"/>
              </a:endParaRPr>
            </a:p>
          </p:txBody>
        </p:sp>
        <p:sp>
          <p:nvSpPr>
            <p:cNvPr id="401" name="Google Shape;401;p29"/>
            <p:cNvSpPr/>
            <p:nvPr/>
          </p:nvSpPr>
          <p:spPr>
            <a:xfrm>
              <a:off x="576460" y="1574557"/>
              <a:ext cx="420600" cy="417300"/>
            </a:xfrm>
            <a:prstGeom prst="ellipse">
              <a:avLst/>
            </a:prstGeom>
            <a:noFill/>
            <a:ln cap="flat" cmpd="sng" w="9525">
              <a:solidFill>
                <a:srgbClr val="000000"/>
              </a:solidFill>
              <a:prstDash val="dot"/>
              <a:round/>
              <a:headEnd len="sm" w="sm" type="none"/>
              <a:tailEnd len="sm" w="sm" type="none"/>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1400"/>
                <a:buFont typeface="Arial"/>
                <a:buNone/>
              </a:pPr>
              <a:r>
                <a:rPr b="1" i="0" lang="es" sz="1400" u="none" cap="none" strike="noStrike">
                  <a:solidFill>
                    <a:srgbClr val="FFFFFF"/>
                  </a:solidFill>
                  <a:latin typeface="Open Sans"/>
                  <a:ea typeface="Open Sans"/>
                  <a:cs typeface="Open Sans"/>
                  <a:sym typeface="Open Sans"/>
                </a:rPr>
                <a:t>2</a:t>
              </a:r>
              <a:endParaRPr b="1" i="0" sz="1600" u="none" cap="none" strike="noStrike">
                <a:solidFill>
                  <a:srgbClr val="FFFFFF"/>
                </a:solidFill>
                <a:latin typeface="Open Sans"/>
                <a:ea typeface="Open Sans"/>
                <a:cs typeface="Open Sans"/>
                <a:sym typeface="Open Sans"/>
              </a:endParaRPr>
            </a:p>
          </p:txBody>
        </p:sp>
        <p:sp>
          <p:nvSpPr>
            <p:cNvPr id="402" name="Google Shape;402;p29"/>
            <p:cNvSpPr/>
            <p:nvPr/>
          </p:nvSpPr>
          <p:spPr>
            <a:xfrm>
              <a:off x="576460" y="2313997"/>
              <a:ext cx="420600" cy="417300"/>
            </a:xfrm>
            <a:prstGeom prst="ellipse">
              <a:avLst/>
            </a:prstGeom>
            <a:noFill/>
            <a:ln cap="flat" cmpd="sng" w="9525">
              <a:solidFill>
                <a:srgbClr val="000000"/>
              </a:solidFill>
              <a:prstDash val="dot"/>
              <a:round/>
              <a:headEnd len="sm" w="sm" type="none"/>
              <a:tailEnd len="sm" w="sm" type="none"/>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1400"/>
                <a:buFont typeface="Arial"/>
                <a:buNone/>
              </a:pPr>
              <a:r>
                <a:rPr b="1" i="0" lang="es" sz="1400" u="none" cap="none" strike="noStrike">
                  <a:solidFill>
                    <a:srgbClr val="FFFFFF"/>
                  </a:solidFill>
                  <a:latin typeface="Open Sans"/>
                  <a:ea typeface="Open Sans"/>
                  <a:cs typeface="Open Sans"/>
                  <a:sym typeface="Open Sans"/>
                </a:rPr>
                <a:t>3</a:t>
              </a:r>
              <a:endParaRPr b="1" i="0" sz="1600" u="none" cap="none" strike="noStrike">
                <a:solidFill>
                  <a:srgbClr val="FFFFFF"/>
                </a:solidFill>
                <a:latin typeface="Open Sans"/>
                <a:ea typeface="Open Sans"/>
                <a:cs typeface="Open Sans"/>
                <a:sym typeface="Open Sans"/>
              </a:endParaRPr>
            </a:p>
          </p:txBody>
        </p:sp>
        <p:sp>
          <p:nvSpPr>
            <p:cNvPr id="403" name="Google Shape;403;p29"/>
            <p:cNvSpPr/>
            <p:nvPr/>
          </p:nvSpPr>
          <p:spPr>
            <a:xfrm>
              <a:off x="576460" y="3054623"/>
              <a:ext cx="420600" cy="417300"/>
            </a:xfrm>
            <a:prstGeom prst="ellipse">
              <a:avLst/>
            </a:prstGeom>
            <a:noFill/>
            <a:ln cap="flat" cmpd="sng" w="9525">
              <a:solidFill>
                <a:srgbClr val="000000"/>
              </a:solidFill>
              <a:prstDash val="dot"/>
              <a:round/>
              <a:headEnd len="sm" w="sm" type="none"/>
              <a:tailEnd len="sm" w="sm" type="none"/>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1400"/>
                <a:buFont typeface="Arial"/>
                <a:buNone/>
              </a:pPr>
              <a:r>
                <a:rPr b="1" i="0" lang="es" sz="1400" u="none" cap="none" strike="noStrike">
                  <a:solidFill>
                    <a:srgbClr val="FFFFFF"/>
                  </a:solidFill>
                  <a:latin typeface="Open Sans"/>
                  <a:ea typeface="Open Sans"/>
                  <a:cs typeface="Open Sans"/>
                  <a:sym typeface="Open Sans"/>
                </a:rPr>
                <a:t>4</a:t>
              </a:r>
              <a:endParaRPr b="1" i="0" sz="1600" u="none" cap="none" strike="noStrike">
                <a:solidFill>
                  <a:srgbClr val="FFFFFF"/>
                </a:solidFill>
                <a:latin typeface="Open Sans"/>
                <a:ea typeface="Open Sans"/>
                <a:cs typeface="Open Sans"/>
                <a:sym typeface="Open Sans"/>
              </a:endParaRPr>
            </a:p>
          </p:txBody>
        </p:sp>
        <p:pic>
          <p:nvPicPr>
            <p:cNvPr id="404" name="Google Shape;404;p29"/>
            <p:cNvPicPr preferRelativeResize="0"/>
            <p:nvPr/>
          </p:nvPicPr>
          <p:blipFill rotWithShape="1">
            <a:blip r:embed="rId4">
              <a:alphaModFix/>
            </a:blip>
            <a:srcRect b="0" l="0" r="0" t="0"/>
            <a:stretch/>
          </p:blipFill>
          <p:spPr>
            <a:xfrm>
              <a:off x="3040089" y="1684604"/>
              <a:ext cx="298500" cy="270300"/>
            </a:xfrm>
            <a:prstGeom prst="rect">
              <a:avLst/>
            </a:prstGeom>
            <a:noFill/>
            <a:ln>
              <a:noFill/>
            </a:ln>
          </p:spPr>
        </p:pic>
        <p:pic>
          <p:nvPicPr>
            <p:cNvPr id="405" name="Google Shape;405;p29"/>
            <p:cNvPicPr preferRelativeResize="0"/>
            <p:nvPr/>
          </p:nvPicPr>
          <p:blipFill rotWithShape="1">
            <a:blip r:embed="rId5">
              <a:alphaModFix/>
            </a:blip>
            <a:srcRect b="0" l="0" r="0" t="0"/>
            <a:stretch/>
          </p:blipFill>
          <p:spPr>
            <a:xfrm>
              <a:off x="3021788" y="2421403"/>
              <a:ext cx="335100" cy="309900"/>
            </a:xfrm>
            <a:prstGeom prst="rect">
              <a:avLst/>
            </a:prstGeom>
            <a:noFill/>
            <a:ln>
              <a:noFill/>
            </a:ln>
          </p:spPr>
        </p:pic>
      </p:grpSp>
      <p:sp>
        <p:nvSpPr>
          <p:cNvPr id="406" name="Google Shape;406;p29"/>
          <p:cNvSpPr/>
          <p:nvPr/>
        </p:nvSpPr>
        <p:spPr>
          <a:xfrm>
            <a:off x="3562060" y="919412"/>
            <a:ext cx="51900" cy="1407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pic>
        <p:nvPicPr>
          <p:cNvPr id="407" name="Google Shape;407;p29"/>
          <p:cNvPicPr preferRelativeResize="0"/>
          <p:nvPr/>
        </p:nvPicPr>
        <p:blipFill rotWithShape="1">
          <a:blip r:embed="rId5">
            <a:alphaModFix/>
          </a:blip>
          <a:srcRect b="0" l="0" r="0" t="0"/>
          <a:stretch/>
        </p:blipFill>
        <p:spPr>
          <a:xfrm>
            <a:off x="3004233" y="1125030"/>
            <a:ext cx="322800" cy="353400"/>
          </a:xfrm>
          <a:prstGeom prst="rect">
            <a:avLst/>
          </a:prstGeom>
          <a:noFill/>
          <a:ln>
            <a:noFill/>
          </a:ln>
        </p:spPr>
      </p:pic>
      <p:sp>
        <p:nvSpPr>
          <p:cNvPr id="408" name="Google Shape;408;p29"/>
          <p:cNvSpPr/>
          <p:nvPr/>
        </p:nvSpPr>
        <p:spPr>
          <a:xfrm>
            <a:off x="3556560" y="1889902"/>
            <a:ext cx="51900" cy="1410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409" name="Google Shape;409;p29"/>
          <p:cNvSpPr/>
          <p:nvPr/>
        </p:nvSpPr>
        <p:spPr>
          <a:xfrm>
            <a:off x="3556560" y="2872516"/>
            <a:ext cx="51900" cy="1410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410" name="Google Shape;410;p29"/>
          <p:cNvSpPr/>
          <p:nvPr/>
        </p:nvSpPr>
        <p:spPr>
          <a:xfrm>
            <a:off x="3556560" y="1231232"/>
            <a:ext cx="51900" cy="1410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pic>
        <p:nvPicPr>
          <p:cNvPr id="411" name="Google Shape;411;p29"/>
          <p:cNvPicPr preferRelativeResize="0"/>
          <p:nvPr/>
        </p:nvPicPr>
        <p:blipFill rotWithShape="1">
          <a:blip r:embed="rId4">
            <a:alphaModFix/>
          </a:blip>
          <a:srcRect b="0" l="0" r="0" t="0"/>
          <a:stretch/>
        </p:blipFill>
        <p:spPr>
          <a:xfrm>
            <a:off x="3021829" y="3672656"/>
            <a:ext cx="287605" cy="308142"/>
          </a:xfrm>
          <a:prstGeom prst="rect">
            <a:avLst/>
          </a:prstGeom>
          <a:noFill/>
          <a:ln>
            <a:noFill/>
          </a:ln>
        </p:spPr>
      </p:pic>
      <p:sp>
        <p:nvSpPr>
          <p:cNvPr id="412" name="Google Shape;412;p29"/>
          <p:cNvSpPr/>
          <p:nvPr/>
        </p:nvSpPr>
        <p:spPr>
          <a:xfrm>
            <a:off x="3556560" y="2042302"/>
            <a:ext cx="51900" cy="1410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grpSp>
        <p:nvGrpSpPr>
          <p:cNvPr id="413" name="Google Shape;413;p29"/>
          <p:cNvGrpSpPr/>
          <p:nvPr/>
        </p:nvGrpSpPr>
        <p:grpSpPr>
          <a:xfrm>
            <a:off x="528925" y="4228149"/>
            <a:ext cx="7544134" cy="800714"/>
            <a:chOff x="452747" y="729500"/>
            <a:chExt cx="7829926" cy="702381"/>
          </a:xfrm>
        </p:grpSpPr>
        <p:sp>
          <p:nvSpPr>
            <p:cNvPr id="414" name="Google Shape;414;p29"/>
            <p:cNvSpPr/>
            <p:nvPr/>
          </p:nvSpPr>
          <p:spPr>
            <a:xfrm>
              <a:off x="3532327" y="729500"/>
              <a:ext cx="4750200" cy="687600"/>
            </a:xfrm>
            <a:prstGeom prst="rect">
              <a:avLst/>
            </a:prstGeom>
            <a:solidFill>
              <a:srgbClr val="F3F3F3"/>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9"/>
            <p:cNvSpPr/>
            <p:nvPr/>
          </p:nvSpPr>
          <p:spPr>
            <a:xfrm>
              <a:off x="452747" y="733295"/>
              <a:ext cx="2994300" cy="687600"/>
            </a:xfrm>
            <a:prstGeom prst="rect">
              <a:avLst/>
            </a:prstGeom>
            <a:solidFill>
              <a:srgbClr val="2DCCCD"/>
            </a:solidFill>
            <a:ln>
              <a:noFill/>
            </a:ln>
          </p:spPr>
          <p:txBody>
            <a:bodyPr anchorCtr="0" anchor="ctr" bIns="0" lIns="0" spcFirstLastPara="1" rIns="0" wrap="square" tIns="0">
              <a:noAutofit/>
            </a:bodyPr>
            <a:lstStyle/>
            <a:p>
              <a:pPr indent="457200" lvl="0" marL="457200" marR="0" rtl="0" algn="l">
                <a:lnSpc>
                  <a:spcPct val="100000"/>
                </a:lnSpc>
                <a:spcBef>
                  <a:spcPts val="0"/>
                </a:spcBef>
                <a:spcAft>
                  <a:spcPts val="0"/>
                </a:spcAft>
                <a:buClr>
                  <a:srgbClr val="000000"/>
                </a:buClr>
                <a:buSzPts val="1100"/>
                <a:buFont typeface="Arial"/>
                <a:buNone/>
              </a:pPr>
              <a:r>
                <a:rPr b="1" lang="es" sz="1200">
                  <a:solidFill>
                    <a:srgbClr val="FFFFFF"/>
                  </a:solidFill>
                  <a:latin typeface="Open Sans"/>
                  <a:ea typeface="Open Sans"/>
                  <a:cs typeface="Open Sans"/>
                  <a:sym typeface="Open Sans"/>
                </a:rPr>
                <a:t>Metamask</a:t>
              </a:r>
              <a:r>
                <a:rPr b="1" lang="es" sz="1200">
                  <a:solidFill>
                    <a:srgbClr val="FFFFFF"/>
                  </a:solidFill>
                  <a:latin typeface="Open Sans"/>
                  <a:ea typeface="Open Sans"/>
                  <a:cs typeface="Open Sans"/>
                  <a:sym typeface="Open Sans"/>
                </a:rPr>
                <a:t> </a:t>
              </a:r>
              <a:endParaRPr b="1" i="0" sz="1200" u="none" cap="none" strike="noStrike">
                <a:solidFill>
                  <a:srgbClr val="FFFFFF"/>
                </a:solidFill>
                <a:latin typeface="Open Sans"/>
                <a:ea typeface="Open Sans"/>
                <a:cs typeface="Open Sans"/>
                <a:sym typeface="Open Sans"/>
              </a:endParaRPr>
            </a:p>
          </p:txBody>
        </p:sp>
        <p:sp>
          <p:nvSpPr>
            <p:cNvPr id="416" name="Google Shape;416;p29"/>
            <p:cNvSpPr/>
            <p:nvPr/>
          </p:nvSpPr>
          <p:spPr>
            <a:xfrm>
              <a:off x="3275373" y="744281"/>
              <a:ext cx="5007300" cy="687600"/>
            </a:xfrm>
            <a:prstGeom prst="rect">
              <a:avLst/>
            </a:prstGeom>
            <a:noFill/>
            <a:ln>
              <a:noFill/>
            </a:ln>
          </p:spPr>
          <p:txBody>
            <a:bodyPr anchorCtr="0" anchor="t" bIns="0" lIns="0" spcFirstLastPara="1" rIns="0" wrap="square" tIns="0">
              <a:noAutofit/>
            </a:bodyPr>
            <a:lstStyle/>
            <a:p>
              <a:pPr indent="0" lvl="0" marL="45720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Extensión del navegador para realización de </a:t>
              </a:r>
              <a:r>
                <a:rPr b="1" lang="es" sz="1000">
                  <a:solidFill>
                    <a:srgbClr val="121212"/>
                  </a:solidFill>
                  <a:latin typeface="Open Sans"/>
                  <a:ea typeface="Open Sans"/>
                  <a:cs typeface="Open Sans"/>
                  <a:sym typeface="Open Sans"/>
                </a:rPr>
                <a:t>transacciones </a:t>
              </a:r>
              <a:r>
                <a:rPr lang="es" sz="1000">
                  <a:solidFill>
                    <a:srgbClr val="121212"/>
                  </a:solidFill>
                  <a:latin typeface="Open Sans"/>
                  <a:ea typeface="Open Sans"/>
                  <a:cs typeface="Open Sans"/>
                  <a:sym typeface="Open Sans"/>
                </a:rPr>
                <a:t>dentro de la Blockchain</a:t>
              </a:r>
              <a:endParaRPr sz="1000">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rPr lang="es" sz="1000">
                  <a:solidFill>
                    <a:srgbClr val="121212"/>
                  </a:solidFill>
                  <a:latin typeface="Open Sans"/>
                  <a:ea typeface="Open Sans"/>
                  <a:cs typeface="Open Sans"/>
                  <a:sym typeface="Open Sans"/>
                </a:rPr>
                <a:t>Permite la </a:t>
              </a:r>
              <a:r>
                <a:rPr b="1" lang="es" sz="1000">
                  <a:solidFill>
                    <a:srgbClr val="121212"/>
                  </a:solidFill>
                  <a:latin typeface="Open Sans"/>
                  <a:ea typeface="Open Sans"/>
                  <a:cs typeface="Open Sans"/>
                  <a:sym typeface="Open Sans"/>
                </a:rPr>
                <a:t>interacción </a:t>
              </a:r>
              <a:r>
                <a:rPr lang="es" sz="1000">
                  <a:solidFill>
                    <a:srgbClr val="121212"/>
                  </a:solidFill>
                  <a:latin typeface="Open Sans"/>
                  <a:ea typeface="Open Sans"/>
                  <a:cs typeface="Open Sans"/>
                  <a:sym typeface="Open Sans"/>
                </a:rPr>
                <a:t>con la Dapp.</a:t>
              </a:r>
              <a:r>
                <a:rPr lang="es" sz="1000">
                  <a:solidFill>
                    <a:srgbClr val="121212"/>
                  </a:solidFill>
                  <a:latin typeface="Open Sans"/>
                  <a:ea typeface="Open Sans"/>
                  <a:cs typeface="Open Sans"/>
                  <a:sym typeface="Open Sans"/>
                </a:rPr>
                <a:t> </a:t>
              </a:r>
              <a:endParaRPr sz="1000">
                <a:solidFill>
                  <a:srgbClr val="121212"/>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000"/>
                <a:buFont typeface="Arial"/>
                <a:buNone/>
              </a:pPr>
              <a:r>
                <a:t/>
              </a:r>
              <a:endParaRPr b="1" i="0" sz="1000" u="none" cap="none" strike="noStrike">
                <a:solidFill>
                  <a:srgbClr val="2A86CA"/>
                </a:solidFill>
                <a:latin typeface="Open Sans"/>
                <a:ea typeface="Open Sans"/>
                <a:cs typeface="Open Sans"/>
                <a:sym typeface="Open Sans"/>
              </a:endParaRPr>
            </a:p>
            <a:p>
              <a:pPr indent="0" lvl="0" marL="0" marR="0" rtl="0" algn="just">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Open Sans"/>
                <a:ea typeface="Open Sans"/>
                <a:cs typeface="Open Sans"/>
                <a:sym typeface="Open Sans"/>
              </a:endParaRPr>
            </a:p>
            <a:p>
              <a:pPr indent="0" lvl="0" marL="0" marR="0" rtl="0" algn="just">
                <a:lnSpc>
                  <a:spcPct val="114000"/>
                </a:lnSpc>
                <a:spcBef>
                  <a:spcPts val="0"/>
                </a:spcBef>
                <a:spcAft>
                  <a:spcPts val="0"/>
                </a:spcAft>
                <a:buClr>
                  <a:srgbClr val="000000"/>
                </a:buClr>
                <a:buSzPts val="1100"/>
                <a:buFont typeface="Arial"/>
                <a:buNone/>
              </a:pPr>
              <a:r>
                <a:t/>
              </a:r>
              <a:endParaRPr b="0" i="0" sz="1000" u="none" cap="none" strike="noStrike">
                <a:solidFill>
                  <a:srgbClr val="000000"/>
                </a:solidFill>
                <a:latin typeface="Open Sans"/>
                <a:ea typeface="Open Sans"/>
                <a:cs typeface="Open Sans"/>
                <a:sym typeface="Open Sans"/>
              </a:endParaRPr>
            </a:p>
          </p:txBody>
        </p:sp>
        <p:sp>
          <p:nvSpPr>
            <p:cNvPr id="417" name="Google Shape;417;p29"/>
            <p:cNvSpPr/>
            <p:nvPr/>
          </p:nvSpPr>
          <p:spPr>
            <a:xfrm>
              <a:off x="3595077" y="774310"/>
              <a:ext cx="54000" cy="1236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418" name="Google Shape;418;p29"/>
            <p:cNvSpPr/>
            <p:nvPr/>
          </p:nvSpPr>
          <p:spPr>
            <a:xfrm>
              <a:off x="576460" y="833931"/>
              <a:ext cx="420600" cy="417300"/>
            </a:xfrm>
            <a:prstGeom prst="ellipse">
              <a:avLst/>
            </a:prstGeom>
            <a:noFill/>
            <a:ln cap="flat" cmpd="sng" w="9525">
              <a:solidFill>
                <a:srgbClr val="000000"/>
              </a:solidFill>
              <a:prstDash val="dot"/>
              <a:round/>
              <a:headEnd len="sm" w="sm" type="none"/>
              <a:tailEnd len="sm" w="sm" type="none"/>
            </a:ln>
          </p:spPr>
          <p:txBody>
            <a:bodyPr anchorCtr="0" anchor="ctr" bIns="0" lIns="0" spcFirstLastPara="1" rIns="0" wrap="square" tIns="0">
              <a:noAutofit/>
            </a:bodyPr>
            <a:lstStyle/>
            <a:p>
              <a:pPr indent="0" lvl="0" marL="0" marR="0" rtl="0" algn="ctr">
                <a:lnSpc>
                  <a:spcPct val="110000"/>
                </a:lnSpc>
                <a:spcBef>
                  <a:spcPts val="0"/>
                </a:spcBef>
                <a:spcAft>
                  <a:spcPts val="0"/>
                </a:spcAft>
                <a:buClr>
                  <a:srgbClr val="000000"/>
                </a:buClr>
                <a:buSzPts val="1400"/>
                <a:buFont typeface="Arial"/>
                <a:buNone/>
              </a:pPr>
              <a:r>
                <a:rPr b="1" lang="es">
                  <a:solidFill>
                    <a:srgbClr val="FFFFFF"/>
                  </a:solidFill>
                  <a:latin typeface="Open Sans"/>
                  <a:ea typeface="Open Sans"/>
                  <a:cs typeface="Open Sans"/>
                  <a:sym typeface="Open Sans"/>
                </a:rPr>
                <a:t>5</a:t>
              </a:r>
              <a:endParaRPr b="1" i="0" sz="1600" u="none" cap="none" strike="noStrike">
                <a:solidFill>
                  <a:srgbClr val="FFFFFF"/>
                </a:solidFill>
                <a:latin typeface="Open Sans"/>
                <a:ea typeface="Open Sans"/>
                <a:cs typeface="Open Sans"/>
                <a:sym typeface="Open Sans"/>
              </a:endParaRPr>
            </a:p>
          </p:txBody>
        </p:sp>
      </p:grpSp>
      <p:pic>
        <p:nvPicPr>
          <p:cNvPr id="419" name="Google Shape;419;p29"/>
          <p:cNvPicPr preferRelativeResize="0"/>
          <p:nvPr/>
        </p:nvPicPr>
        <p:blipFill rotWithShape="1">
          <a:blip r:embed="rId5">
            <a:alphaModFix/>
          </a:blip>
          <a:srcRect b="0" l="0" r="0" t="0"/>
          <a:stretch/>
        </p:blipFill>
        <p:spPr>
          <a:xfrm>
            <a:off x="3004233" y="4477030"/>
            <a:ext cx="322800" cy="353400"/>
          </a:xfrm>
          <a:prstGeom prst="rect">
            <a:avLst/>
          </a:prstGeom>
          <a:noFill/>
          <a:ln>
            <a:noFill/>
          </a:ln>
        </p:spPr>
      </p:pic>
      <p:sp>
        <p:nvSpPr>
          <p:cNvPr id="420" name="Google Shape;420;p29"/>
          <p:cNvSpPr/>
          <p:nvPr/>
        </p:nvSpPr>
        <p:spPr>
          <a:xfrm>
            <a:off x="3556560" y="4584032"/>
            <a:ext cx="51900" cy="141000"/>
          </a:xfrm>
          <a:custGeom>
            <a:rect b="b" l="l" r="r" t="t"/>
            <a:pathLst>
              <a:path extrusionOk="0" h="120000" w="120000">
                <a:moveTo>
                  <a:pt x="3529" y="40975"/>
                </a:moveTo>
                <a:lnTo>
                  <a:pt x="120000" y="0"/>
                </a:lnTo>
                <a:lnTo>
                  <a:pt x="120000" y="120000"/>
                </a:lnTo>
                <a:lnTo>
                  <a:pt x="0" y="120000"/>
                </a:lnTo>
                <a:lnTo>
                  <a:pt x="3529" y="40975"/>
                </a:lnTo>
                <a:close/>
              </a:path>
            </a:pathLst>
          </a:custGeom>
          <a:solidFill>
            <a:srgbClr val="2A86CA"/>
          </a:solidFill>
          <a:ln>
            <a:noFill/>
          </a:ln>
        </p:spPr>
        <p:txBody>
          <a:bodyPr anchorCtr="0" anchor="ctr" bIns="0" lIns="0" spcFirstLastPara="1" rIns="0" wrap="square" tIns="0">
            <a:noAutofit/>
          </a:bodyPr>
          <a:lstStyle/>
          <a:p>
            <a:pPr indent="-90487" lvl="0" marL="166687" marR="0" rtl="0" algn="l">
              <a:lnSpc>
                <a:spcPct val="95000"/>
              </a:lnSpc>
              <a:spcBef>
                <a:spcPts val="0"/>
              </a:spcBef>
              <a:spcAft>
                <a:spcPts val="0"/>
              </a:spcAft>
              <a:buClr>
                <a:srgbClr val="004481"/>
              </a:buClr>
              <a:buSzPts val="1200"/>
              <a:buFont typeface="Arial"/>
              <a:buNone/>
            </a:pPr>
            <a:r>
              <a:t/>
            </a:r>
            <a:endParaRPr b="0" i="0" sz="1200" u="none" cap="none" strike="noStrike">
              <a:solidFill>
                <a:srgbClr val="004481"/>
              </a:solidFill>
              <a:latin typeface="Arial"/>
              <a:ea typeface="Arial"/>
              <a:cs typeface="Arial"/>
              <a:sym typeface="Arial"/>
            </a:endParaRPr>
          </a:p>
        </p:txBody>
      </p:sp>
      <p:sp>
        <p:nvSpPr>
          <p:cNvPr id="421" name="Google Shape;421;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pic>
        <p:nvPicPr>
          <p:cNvPr id="426" name="Google Shape;426;p30"/>
          <p:cNvPicPr preferRelativeResize="0"/>
          <p:nvPr/>
        </p:nvPicPr>
        <p:blipFill>
          <a:blip r:embed="rId3">
            <a:alphaModFix/>
          </a:blip>
          <a:stretch>
            <a:fillRect/>
          </a:stretch>
        </p:blipFill>
        <p:spPr>
          <a:xfrm>
            <a:off x="6806925" y="407825"/>
            <a:ext cx="1655800" cy="721925"/>
          </a:xfrm>
          <a:prstGeom prst="rect">
            <a:avLst/>
          </a:prstGeom>
          <a:noFill/>
          <a:ln>
            <a:noFill/>
          </a:ln>
        </p:spPr>
      </p:pic>
      <p:pic>
        <p:nvPicPr>
          <p:cNvPr id="427" name="Google Shape;427;p30"/>
          <p:cNvPicPr preferRelativeResize="0"/>
          <p:nvPr/>
        </p:nvPicPr>
        <p:blipFill>
          <a:blip r:embed="rId4">
            <a:alphaModFix/>
          </a:blip>
          <a:stretch>
            <a:fillRect/>
          </a:stretch>
        </p:blipFill>
        <p:spPr>
          <a:xfrm>
            <a:off x="670400" y="407825"/>
            <a:ext cx="5604100" cy="4203075"/>
          </a:xfrm>
          <a:prstGeom prst="rect">
            <a:avLst/>
          </a:prstGeom>
          <a:noFill/>
          <a:ln>
            <a:noFill/>
          </a:ln>
        </p:spPr>
      </p:pic>
      <p:sp>
        <p:nvSpPr>
          <p:cNvPr id="428" name="Google Shape;428;p30"/>
          <p:cNvSpPr txBox="1"/>
          <p:nvPr/>
        </p:nvSpPr>
        <p:spPr>
          <a:xfrm>
            <a:off x="6354600" y="2320300"/>
            <a:ext cx="2597100" cy="9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100"/>
              </a:spcAft>
              <a:buNone/>
            </a:pPr>
            <a:r>
              <a:rPr lang="es" sz="2400">
                <a:solidFill>
                  <a:srgbClr val="004481"/>
                </a:solidFill>
                <a:latin typeface="Open Sans"/>
                <a:ea typeface="Open Sans"/>
                <a:cs typeface="Open Sans"/>
                <a:sym typeface="Open Sans"/>
              </a:rPr>
              <a:t>5.  </a:t>
            </a:r>
            <a:r>
              <a:rPr b="1" lang="es" sz="2400">
                <a:solidFill>
                  <a:srgbClr val="004481"/>
                </a:solidFill>
                <a:latin typeface="Open Sans"/>
                <a:ea typeface="Open Sans"/>
                <a:cs typeface="Open Sans"/>
                <a:sym typeface="Open Sans"/>
              </a:rPr>
              <a:t>Bibliografía</a:t>
            </a:r>
            <a:endParaRPr b="1" sz="2400">
              <a:solidFill>
                <a:srgbClr val="004481"/>
              </a:solidFill>
              <a:latin typeface="Open Sans"/>
              <a:ea typeface="Open Sans"/>
              <a:cs typeface="Open Sans"/>
              <a:sym typeface="Open Sans"/>
            </a:endParaRPr>
          </a:p>
        </p:txBody>
      </p:sp>
      <p:sp>
        <p:nvSpPr>
          <p:cNvPr id="429" name="Google Shape;42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31"/>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400">
                <a:solidFill>
                  <a:srgbClr val="004481"/>
                </a:solidFill>
                <a:latin typeface="Open Sans"/>
                <a:ea typeface="Open Sans"/>
                <a:cs typeface="Open Sans"/>
                <a:sym typeface="Open Sans"/>
              </a:rPr>
              <a:t>5</a:t>
            </a:r>
            <a:r>
              <a:rPr lang="es" sz="2400">
                <a:solidFill>
                  <a:srgbClr val="004481"/>
                </a:solidFill>
                <a:latin typeface="Open Sans"/>
                <a:ea typeface="Open Sans"/>
                <a:cs typeface="Open Sans"/>
                <a:sym typeface="Open Sans"/>
              </a:rPr>
              <a:t>. Bibliografía</a:t>
            </a:r>
            <a:endParaRPr sz="2400">
              <a:solidFill>
                <a:srgbClr val="004481"/>
              </a:solidFill>
            </a:endParaRPr>
          </a:p>
        </p:txBody>
      </p:sp>
      <p:cxnSp>
        <p:nvCxnSpPr>
          <p:cNvPr id="435" name="Google Shape;435;p31"/>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436" name="Google Shape;436;p31"/>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437" name="Google Shape;437;p31"/>
          <p:cNvSpPr txBox="1"/>
          <p:nvPr/>
        </p:nvSpPr>
        <p:spPr>
          <a:xfrm>
            <a:off x="177500" y="1101075"/>
            <a:ext cx="7978800" cy="3743400"/>
          </a:xfrm>
          <a:prstGeom prst="rect">
            <a:avLst/>
          </a:prstGeom>
          <a:noFill/>
          <a:ln>
            <a:noFill/>
          </a:ln>
        </p:spPr>
        <p:txBody>
          <a:bodyPr anchorCtr="0" anchor="t" bIns="91425" lIns="91425" spcFirstLastPara="1" rIns="91425" wrap="square" tIns="91425">
            <a:noAutofit/>
          </a:bodyPr>
          <a:lstStyle/>
          <a:p>
            <a:pPr indent="0" lvl="0" marL="292100" rtl="0" algn="l">
              <a:lnSpc>
                <a:spcPct val="100000"/>
              </a:lnSpc>
              <a:spcBef>
                <a:spcPts val="0"/>
              </a:spcBef>
              <a:spcAft>
                <a:spcPts val="0"/>
              </a:spcAft>
              <a:buClr>
                <a:schemeClr val="dk1"/>
              </a:buClr>
              <a:buSzPts val="1100"/>
              <a:buFont typeface="Arial"/>
              <a:buNone/>
            </a:pPr>
            <a:r>
              <a:rPr lang="es" sz="1000">
                <a:solidFill>
                  <a:srgbClr val="004481"/>
                </a:solidFill>
                <a:latin typeface="Lato"/>
                <a:ea typeface="Lato"/>
                <a:cs typeface="Lato"/>
                <a:sym typeface="Lato"/>
              </a:rPr>
              <a:t>[1] How Blockchain may impact logistics, supply chain and transportation: A conversation with the blockchain in the transport area. </a:t>
            </a:r>
            <a:r>
              <a:rPr lang="es" sz="1000" u="sng">
                <a:solidFill>
                  <a:schemeClr val="hlink"/>
                </a:solidFill>
                <a:latin typeface="Lato"/>
                <a:ea typeface="Lato"/>
                <a:cs typeface="Lato"/>
                <a:sym typeface="Lato"/>
                <a:hlinkClick r:id="rId4"/>
              </a:rPr>
              <a:t>https://www.forbes.com/sites/insights-penske/2018/09/04/how-blockchain-may-impact-logistics-supply-chain-and-transportation-a-conversation-with-the-blockchain-in-transport-allia</a:t>
            </a:r>
            <a:r>
              <a:rPr lang="es" sz="1000" u="sng">
                <a:solidFill>
                  <a:schemeClr val="accent5"/>
                </a:solidFill>
                <a:latin typeface="Lato"/>
                <a:ea typeface="Lato"/>
                <a:cs typeface="Lato"/>
                <a:sym typeface="Lato"/>
                <a:hlinkClick r:id="rId5"/>
              </a:rPr>
              <a:t>nce/#2a8e2f95f</a:t>
            </a:r>
            <a:r>
              <a:rPr lang="es" sz="1000" u="sng">
                <a:solidFill>
                  <a:schemeClr val="hlink"/>
                </a:solidFill>
                <a:latin typeface="Lato"/>
                <a:ea typeface="Lato"/>
                <a:cs typeface="Lato"/>
                <a:sym typeface="Lato"/>
                <a:hlinkClick r:id="rId6"/>
              </a:rPr>
              <a:t>2b3</a:t>
            </a:r>
            <a:r>
              <a:rPr lang="es" sz="1000">
                <a:solidFill>
                  <a:srgbClr val="004481"/>
                </a:solidFill>
                <a:latin typeface="Lato"/>
                <a:ea typeface="Lato"/>
                <a:cs typeface="Lato"/>
                <a:sym typeface="Lato"/>
              </a:rPr>
              <a:t>, enero del 2019.</a:t>
            </a:r>
            <a:endParaRPr sz="1000">
              <a:solidFill>
                <a:srgbClr val="004481"/>
              </a:solidFill>
              <a:latin typeface="Lato"/>
              <a:ea typeface="Lato"/>
              <a:cs typeface="Lato"/>
              <a:sym typeface="Lato"/>
            </a:endParaRPr>
          </a:p>
          <a:p>
            <a:pPr indent="0" lvl="0" marL="292100" rtl="0" algn="l">
              <a:lnSpc>
                <a:spcPct val="100000"/>
              </a:lnSpc>
              <a:spcBef>
                <a:spcPts val="1100"/>
              </a:spcBef>
              <a:spcAft>
                <a:spcPts val="0"/>
              </a:spcAft>
              <a:buClr>
                <a:schemeClr val="dk1"/>
              </a:buClr>
              <a:buSzPts val="1100"/>
              <a:buFont typeface="Arial"/>
              <a:buNone/>
            </a:pPr>
            <a:r>
              <a:rPr lang="es" sz="1000">
                <a:solidFill>
                  <a:srgbClr val="004481"/>
                </a:solidFill>
                <a:latin typeface="Lato"/>
                <a:ea typeface="Lato"/>
                <a:cs typeface="Lato"/>
                <a:sym typeface="Lato"/>
              </a:rPr>
              <a:t>[2] Blockchain in insurance: Application and </a:t>
            </a:r>
            <a:r>
              <a:rPr lang="es" sz="1000">
                <a:solidFill>
                  <a:srgbClr val="004481"/>
                </a:solidFill>
                <a:latin typeface="Lato"/>
                <a:ea typeface="Lato"/>
                <a:cs typeface="Lato"/>
                <a:sym typeface="Lato"/>
              </a:rPr>
              <a:t>pursuing</a:t>
            </a:r>
            <a:r>
              <a:rPr lang="es" sz="1000">
                <a:solidFill>
                  <a:srgbClr val="004481"/>
                </a:solidFill>
                <a:latin typeface="Lato"/>
                <a:ea typeface="Lato"/>
                <a:cs typeface="Lato"/>
                <a:sym typeface="Lato"/>
              </a:rPr>
              <a:t> a path to adoption: </a:t>
            </a:r>
            <a:r>
              <a:rPr lang="es" sz="1000" u="sng">
                <a:solidFill>
                  <a:schemeClr val="hlink"/>
                </a:solidFill>
                <a:latin typeface="Lato"/>
                <a:ea typeface="Lato"/>
                <a:cs typeface="Lato"/>
                <a:sym typeface="Lato"/>
                <a:hlinkClick r:id="rId7"/>
              </a:rPr>
              <a:t>https://www.ey.com/Publication/vwLUAssets/EY-blockhain-in-insurance/$FILE/EY-blockhain-in-insurance.pdf</a:t>
            </a:r>
            <a:r>
              <a:rPr lang="es" sz="1000">
                <a:solidFill>
                  <a:srgbClr val="004481"/>
                </a:solidFill>
                <a:latin typeface="Lato"/>
                <a:ea typeface="Lato"/>
                <a:cs typeface="Lato"/>
                <a:sym typeface="Lato"/>
              </a:rPr>
              <a:t>, enero del 2019.</a:t>
            </a:r>
            <a:endParaRPr sz="1000">
              <a:solidFill>
                <a:srgbClr val="004481"/>
              </a:solidFill>
              <a:latin typeface="Lato"/>
              <a:ea typeface="Lato"/>
              <a:cs typeface="Lato"/>
              <a:sym typeface="Lato"/>
            </a:endParaRPr>
          </a:p>
          <a:p>
            <a:pPr indent="0" lvl="0" marL="292100" rtl="0" algn="l">
              <a:lnSpc>
                <a:spcPct val="100000"/>
              </a:lnSpc>
              <a:spcBef>
                <a:spcPts val="1100"/>
              </a:spcBef>
              <a:spcAft>
                <a:spcPts val="0"/>
              </a:spcAft>
              <a:buClr>
                <a:schemeClr val="dk1"/>
              </a:buClr>
              <a:buSzPts val="1100"/>
              <a:buFont typeface="Arial"/>
              <a:buNone/>
            </a:pPr>
            <a:r>
              <a:rPr lang="es" sz="1000">
                <a:solidFill>
                  <a:srgbClr val="004481"/>
                </a:solidFill>
                <a:latin typeface="Lato"/>
                <a:ea typeface="Lato"/>
                <a:cs typeface="Lato"/>
                <a:sym typeface="Lato"/>
              </a:rPr>
              <a:t>[3] How Blockchain is </a:t>
            </a:r>
            <a:r>
              <a:rPr lang="es" sz="1000">
                <a:solidFill>
                  <a:srgbClr val="004481"/>
                </a:solidFill>
                <a:latin typeface="Lato"/>
                <a:ea typeface="Lato"/>
                <a:cs typeface="Lato"/>
                <a:sym typeface="Lato"/>
              </a:rPr>
              <a:t>revolutionizing</a:t>
            </a:r>
            <a:r>
              <a:rPr lang="es" sz="1000">
                <a:solidFill>
                  <a:srgbClr val="004481"/>
                </a:solidFill>
                <a:latin typeface="Lato"/>
                <a:ea typeface="Lato"/>
                <a:cs typeface="Lato"/>
                <a:sym typeface="Lato"/>
              </a:rPr>
              <a:t> supply chain management: </a:t>
            </a:r>
            <a:r>
              <a:rPr lang="es" sz="1000" u="sng">
                <a:solidFill>
                  <a:schemeClr val="hlink"/>
                </a:solidFill>
                <a:latin typeface="Lato"/>
                <a:ea typeface="Lato"/>
                <a:cs typeface="Lato"/>
                <a:sym typeface="Lato"/>
                <a:hlinkClick r:id="rId8"/>
              </a:rPr>
              <a:t>https://www.ey.com/Publication/vwLUAssets/ey-blockchain-and-the-supply-chain-three/$FILE/ey-blockchain-and-the-supply-chain-three.pdf</a:t>
            </a:r>
            <a:r>
              <a:rPr lang="es" sz="1000">
                <a:solidFill>
                  <a:srgbClr val="004481"/>
                </a:solidFill>
                <a:latin typeface="Lato"/>
                <a:ea typeface="Lato"/>
                <a:cs typeface="Lato"/>
                <a:sym typeface="Lato"/>
              </a:rPr>
              <a:t>, enero del 2019.</a:t>
            </a:r>
            <a:endParaRPr sz="1000">
              <a:solidFill>
                <a:srgbClr val="004481"/>
              </a:solidFill>
              <a:latin typeface="Lato"/>
              <a:ea typeface="Lato"/>
              <a:cs typeface="Lato"/>
              <a:sym typeface="Lato"/>
            </a:endParaRPr>
          </a:p>
          <a:p>
            <a:pPr indent="0" lvl="0" marL="292100" rtl="0" algn="l">
              <a:lnSpc>
                <a:spcPct val="100000"/>
              </a:lnSpc>
              <a:spcBef>
                <a:spcPts val="1100"/>
              </a:spcBef>
              <a:spcAft>
                <a:spcPts val="0"/>
              </a:spcAft>
              <a:buClr>
                <a:schemeClr val="dk1"/>
              </a:buClr>
              <a:buSzPts val="1100"/>
              <a:buFont typeface="Arial"/>
              <a:buNone/>
            </a:pPr>
            <a:r>
              <a:rPr lang="es" sz="1000">
                <a:solidFill>
                  <a:srgbClr val="004481"/>
                </a:solidFill>
                <a:latin typeface="Lato"/>
                <a:ea typeface="Lato"/>
                <a:cs typeface="Lato"/>
                <a:sym typeface="Lato"/>
              </a:rPr>
              <a:t>[4] IBM Blockchain car lease demo: </a:t>
            </a:r>
            <a:r>
              <a:rPr lang="es" sz="1000" u="sng">
                <a:solidFill>
                  <a:schemeClr val="hlink"/>
                </a:solidFill>
                <a:latin typeface="Lato"/>
                <a:ea typeface="Lato"/>
                <a:cs typeface="Lato"/>
                <a:sym typeface="Lato"/>
                <a:hlinkClick r:id="rId9"/>
              </a:rPr>
              <a:t>https://developer.ibm.com/tv/ibm-blockchain-car-lease-demo/</a:t>
            </a:r>
            <a:r>
              <a:rPr lang="es" sz="1000">
                <a:solidFill>
                  <a:srgbClr val="004481"/>
                </a:solidFill>
                <a:latin typeface="Lato"/>
                <a:ea typeface="Lato"/>
                <a:cs typeface="Lato"/>
                <a:sym typeface="Lato"/>
              </a:rPr>
              <a:t>, enero del 2019.</a:t>
            </a:r>
            <a:endParaRPr sz="1000">
              <a:solidFill>
                <a:srgbClr val="004481"/>
              </a:solidFill>
              <a:latin typeface="Lato"/>
              <a:ea typeface="Lato"/>
              <a:cs typeface="Lato"/>
              <a:sym typeface="Lato"/>
            </a:endParaRPr>
          </a:p>
          <a:p>
            <a:pPr indent="0" lvl="0" marL="292100" rtl="0" algn="l">
              <a:lnSpc>
                <a:spcPct val="100000"/>
              </a:lnSpc>
              <a:spcBef>
                <a:spcPts val="1100"/>
              </a:spcBef>
              <a:spcAft>
                <a:spcPts val="0"/>
              </a:spcAft>
              <a:buClr>
                <a:schemeClr val="dk1"/>
              </a:buClr>
              <a:buSzPts val="1100"/>
              <a:buFont typeface="Arial"/>
              <a:buNone/>
            </a:pPr>
            <a:r>
              <a:rPr lang="es" sz="1000">
                <a:solidFill>
                  <a:srgbClr val="004481"/>
                </a:solidFill>
                <a:latin typeface="Lato"/>
                <a:ea typeface="Lato"/>
                <a:cs typeface="Lato"/>
                <a:sym typeface="Lato"/>
              </a:rPr>
              <a:t>[5] IBM Blockchain Platform: </a:t>
            </a:r>
            <a:r>
              <a:rPr lang="es" sz="1000" u="sng">
                <a:solidFill>
                  <a:schemeClr val="hlink"/>
                </a:solidFill>
                <a:latin typeface="Lato"/>
                <a:ea typeface="Lato"/>
                <a:cs typeface="Lato"/>
                <a:sym typeface="Lato"/>
                <a:hlinkClick r:id="rId10"/>
              </a:rPr>
              <a:t>https://www.ibm.com/es-es/marketplace/cloud-based-blockchain-platform/details</a:t>
            </a:r>
            <a:r>
              <a:rPr lang="es" sz="1000">
                <a:solidFill>
                  <a:srgbClr val="004481"/>
                </a:solidFill>
                <a:latin typeface="Lato"/>
                <a:ea typeface="Lato"/>
                <a:cs typeface="Lato"/>
                <a:sym typeface="Lato"/>
              </a:rPr>
              <a:t>, enero 2019.</a:t>
            </a:r>
            <a:endParaRPr sz="1000">
              <a:solidFill>
                <a:srgbClr val="004481"/>
              </a:solidFill>
              <a:latin typeface="Lato"/>
              <a:ea typeface="Lato"/>
              <a:cs typeface="Lato"/>
              <a:sym typeface="Lato"/>
            </a:endParaRPr>
          </a:p>
          <a:p>
            <a:pPr indent="0" lvl="0" marL="292100" rtl="0" algn="l">
              <a:lnSpc>
                <a:spcPct val="100000"/>
              </a:lnSpc>
              <a:spcBef>
                <a:spcPts val="1100"/>
              </a:spcBef>
              <a:spcAft>
                <a:spcPts val="1100"/>
              </a:spcAft>
              <a:buClr>
                <a:schemeClr val="dk1"/>
              </a:buClr>
              <a:buSzPts val="1100"/>
              <a:buFont typeface="Arial"/>
              <a:buNone/>
            </a:pPr>
            <a:r>
              <a:t/>
            </a:r>
            <a:endParaRPr sz="1000">
              <a:solidFill>
                <a:srgbClr val="004481"/>
              </a:solidFill>
              <a:latin typeface="Lato"/>
              <a:ea typeface="Lato"/>
              <a:cs typeface="Lato"/>
              <a:sym typeface="Lato"/>
            </a:endParaRPr>
          </a:p>
        </p:txBody>
      </p:sp>
      <p:sp>
        <p:nvSpPr>
          <p:cNvPr id="438" name="Google Shape;43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6974825" y="407825"/>
            <a:ext cx="1655800" cy="721925"/>
          </a:xfrm>
          <a:prstGeom prst="rect">
            <a:avLst/>
          </a:prstGeom>
          <a:noFill/>
          <a:ln>
            <a:noFill/>
          </a:ln>
        </p:spPr>
      </p:pic>
      <p:sp>
        <p:nvSpPr>
          <p:cNvPr id="61" name="Google Shape;61;p14"/>
          <p:cNvSpPr txBox="1"/>
          <p:nvPr/>
        </p:nvSpPr>
        <p:spPr>
          <a:xfrm>
            <a:off x="615225" y="1616625"/>
            <a:ext cx="8015400" cy="1444200"/>
          </a:xfrm>
          <a:prstGeom prst="rect">
            <a:avLst/>
          </a:prstGeom>
          <a:noFill/>
          <a:ln>
            <a:noFill/>
          </a:ln>
        </p:spPr>
        <p:txBody>
          <a:bodyPr anchorCtr="0" anchor="ctr"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3000">
                <a:solidFill>
                  <a:srgbClr val="004481"/>
                </a:solidFill>
                <a:latin typeface="Open Sans"/>
                <a:ea typeface="Open Sans"/>
                <a:cs typeface="Open Sans"/>
                <a:sym typeface="Open Sans"/>
              </a:rPr>
              <a:t>Anteproyecto: “Diseño e implementación de una Dapp para ofrecer servicios de renting</a:t>
            </a:r>
            <a:r>
              <a:rPr lang="es" sz="3000">
                <a:solidFill>
                  <a:srgbClr val="004481"/>
                </a:solidFill>
                <a:latin typeface="Open Sans"/>
                <a:ea typeface="Open Sans"/>
                <a:cs typeface="Open Sans"/>
                <a:sym typeface="Open Sans"/>
              </a:rPr>
              <a:t>/leasing</a:t>
            </a:r>
            <a:r>
              <a:rPr lang="es" sz="3000">
                <a:solidFill>
                  <a:srgbClr val="004481"/>
                </a:solidFill>
                <a:latin typeface="Open Sans"/>
                <a:ea typeface="Open Sans"/>
                <a:cs typeface="Open Sans"/>
                <a:sym typeface="Open Sans"/>
              </a:rPr>
              <a:t> para el sector automovilístico”.</a:t>
            </a:r>
            <a:r>
              <a:rPr lang="es" sz="2400">
                <a:solidFill>
                  <a:srgbClr val="004481"/>
                </a:solidFill>
                <a:latin typeface="Open Sans"/>
                <a:ea typeface="Open Sans"/>
                <a:cs typeface="Open Sans"/>
                <a:sym typeface="Open Sans"/>
              </a:rPr>
              <a:t> </a:t>
            </a:r>
            <a:endParaRPr sz="2400">
              <a:solidFill>
                <a:srgbClr val="004481"/>
              </a:solidFill>
            </a:endParaRPr>
          </a:p>
        </p:txBody>
      </p:sp>
      <p:pic>
        <p:nvPicPr>
          <p:cNvPr id="62" name="Google Shape;62;p14"/>
          <p:cNvPicPr preferRelativeResize="0"/>
          <p:nvPr/>
        </p:nvPicPr>
        <p:blipFill>
          <a:blip r:embed="rId4">
            <a:alphaModFix/>
          </a:blip>
          <a:stretch>
            <a:fillRect/>
          </a:stretch>
        </p:blipFill>
        <p:spPr>
          <a:xfrm>
            <a:off x="908725" y="3705275"/>
            <a:ext cx="2875325" cy="483050"/>
          </a:xfrm>
          <a:prstGeom prst="rect">
            <a:avLst/>
          </a:prstGeom>
          <a:noFill/>
          <a:ln>
            <a:noFill/>
          </a:ln>
        </p:spPr>
      </p:pic>
      <p:pic>
        <p:nvPicPr>
          <p:cNvPr id="63" name="Google Shape;63;p14"/>
          <p:cNvPicPr preferRelativeResize="0"/>
          <p:nvPr/>
        </p:nvPicPr>
        <p:blipFill>
          <a:blip r:embed="rId5">
            <a:alphaModFix/>
          </a:blip>
          <a:stretch>
            <a:fillRect/>
          </a:stretch>
        </p:blipFill>
        <p:spPr>
          <a:xfrm>
            <a:off x="4250175" y="3575350"/>
            <a:ext cx="831491" cy="812775"/>
          </a:xfrm>
          <a:prstGeom prst="rect">
            <a:avLst/>
          </a:prstGeom>
          <a:noFill/>
          <a:ln>
            <a:noFill/>
          </a:ln>
        </p:spPr>
      </p:pic>
      <p:pic>
        <p:nvPicPr>
          <p:cNvPr id="64" name="Google Shape;64;p14"/>
          <p:cNvPicPr preferRelativeResize="0"/>
          <p:nvPr/>
        </p:nvPicPr>
        <p:blipFill>
          <a:blip r:embed="rId6">
            <a:alphaModFix/>
          </a:blip>
          <a:stretch>
            <a:fillRect/>
          </a:stretch>
        </p:blipFill>
        <p:spPr>
          <a:xfrm>
            <a:off x="5889023" y="3507227"/>
            <a:ext cx="615675" cy="949025"/>
          </a:xfrm>
          <a:prstGeom prst="rect">
            <a:avLst/>
          </a:prstGeom>
          <a:noFill/>
          <a:ln>
            <a:noFill/>
          </a:ln>
        </p:spPr>
      </p:pic>
      <p:pic>
        <p:nvPicPr>
          <p:cNvPr id="65" name="Google Shape;65;p14"/>
          <p:cNvPicPr preferRelativeResize="0"/>
          <p:nvPr/>
        </p:nvPicPr>
        <p:blipFill>
          <a:blip r:embed="rId7">
            <a:alphaModFix/>
          </a:blip>
          <a:stretch>
            <a:fillRect/>
          </a:stretch>
        </p:blipFill>
        <p:spPr>
          <a:xfrm>
            <a:off x="7203325" y="3606638"/>
            <a:ext cx="907100" cy="680325"/>
          </a:xfrm>
          <a:prstGeom prst="rect">
            <a:avLst/>
          </a:prstGeom>
          <a:noFill/>
          <a:ln>
            <a:noFill/>
          </a:ln>
        </p:spPr>
      </p:pic>
      <p:sp>
        <p:nvSpPr>
          <p:cNvPr id="66" name="Google Shape;66;p14"/>
          <p:cNvSpPr txBox="1"/>
          <p:nvPr/>
        </p:nvSpPr>
        <p:spPr>
          <a:xfrm>
            <a:off x="675275" y="516250"/>
            <a:ext cx="4657800" cy="613500"/>
          </a:xfrm>
          <a:prstGeom prst="rect">
            <a:avLst/>
          </a:prstGeom>
          <a:noFill/>
          <a:ln>
            <a:noFill/>
          </a:ln>
        </p:spPr>
        <p:txBody>
          <a:bodyPr anchorCtr="0" anchor="t" bIns="91425" lIns="91425" spcFirstLastPara="1" rIns="91425" wrap="square" tIns="91425">
            <a:noAutofit/>
          </a:bodyPr>
          <a:lstStyle/>
          <a:p>
            <a:pPr indent="0" lvl="0" marL="292100" rtl="0" algn="l">
              <a:lnSpc>
                <a:spcPct val="100000"/>
              </a:lnSpc>
              <a:spcBef>
                <a:spcPts val="0"/>
              </a:spcBef>
              <a:spcAft>
                <a:spcPts val="0"/>
              </a:spcAft>
              <a:buClr>
                <a:schemeClr val="dk1"/>
              </a:buClr>
              <a:buSzPts val="1100"/>
              <a:buFont typeface="Arial"/>
              <a:buNone/>
            </a:pPr>
            <a:r>
              <a:rPr b="1" lang="es">
                <a:solidFill>
                  <a:srgbClr val="004481"/>
                </a:solidFill>
                <a:latin typeface="Open Sans"/>
                <a:ea typeface="Open Sans"/>
                <a:cs typeface="Open Sans"/>
                <a:sym typeface="Open Sans"/>
              </a:rPr>
              <a:t>Autores</a:t>
            </a:r>
            <a:r>
              <a:rPr lang="es">
                <a:solidFill>
                  <a:srgbClr val="004481"/>
                </a:solidFill>
                <a:latin typeface="Open Sans"/>
                <a:ea typeface="Open Sans"/>
                <a:cs typeface="Open Sans"/>
                <a:sym typeface="Open Sans"/>
              </a:rPr>
              <a:t>: Rafael Pérez Arias, Omar Orlando Lozano Mahecha, Pedro Cerón Colás</a:t>
            </a:r>
            <a:endParaRPr>
              <a:solidFill>
                <a:srgbClr val="004481"/>
              </a:solidFill>
              <a:latin typeface="Open Sans"/>
              <a:ea typeface="Open Sans"/>
              <a:cs typeface="Open Sans"/>
              <a:sym typeface="Open Sans"/>
            </a:endParaRPr>
          </a:p>
          <a:p>
            <a:pPr indent="0" lvl="0" marL="292100" rtl="0" algn="l">
              <a:lnSpc>
                <a:spcPct val="100000"/>
              </a:lnSpc>
              <a:spcBef>
                <a:spcPts val="1100"/>
              </a:spcBef>
              <a:spcAft>
                <a:spcPts val="1100"/>
              </a:spcAft>
              <a:buClr>
                <a:schemeClr val="dk1"/>
              </a:buClr>
              <a:buSzPts val="1100"/>
              <a:buFont typeface="Arial"/>
              <a:buNone/>
            </a:pPr>
            <a:r>
              <a:t/>
            </a:r>
            <a:endParaRPr sz="1800">
              <a:solidFill>
                <a:srgbClr val="004481"/>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2" name="Shape 442"/>
        <p:cNvGrpSpPr/>
        <p:nvPr/>
      </p:nvGrpSpPr>
      <p:grpSpPr>
        <a:xfrm>
          <a:off x="0" y="0"/>
          <a:ext cx="0" cy="0"/>
          <a:chOff x="0" y="0"/>
          <a:chExt cx="0" cy="0"/>
        </a:xfrm>
      </p:grpSpPr>
      <p:pic>
        <p:nvPicPr>
          <p:cNvPr id="443" name="Google Shape;443;p32"/>
          <p:cNvPicPr preferRelativeResize="0"/>
          <p:nvPr/>
        </p:nvPicPr>
        <p:blipFill>
          <a:blip r:embed="rId3">
            <a:alphaModFix/>
          </a:blip>
          <a:stretch>
            <a:fillRect/>
          </a:stretch>
        </p:blipFill>
        <p:spPr>
          <a:xfrm>
            <a:off x="6806925" y="407825"/>
            <a:ext cx="1655800" cy="721925"/>
          </a:xfrm>
          <a:prstGeom prst="rect">
            <a:avLst/>
          </a:prstGeom>
          <a:noFill/>
          <a:ln>
            <a:noFill/>
          </a:ln>
        </p:spPr>
      </p:pic>
      <p:sp>
        <p:nvSpPr>
          <p:cNvPr id="444" name="Google Shape;444;p32"/>
          <p:cNvSpPr txBox="1"/>
          <p:nvPr/>
        </p:nvSpPr>
        <p:spPr>
          <a:xfrm>
            <a:off x="6354600" y="2320300"/>
            <a:ext cx="2648400" cy="9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100"/>
              </a:spcAft>
              <a:buNone/>
            </a:pPr>
            <a:r>
              <a:rPr lang="es" sz="2400">
                <a:solidFill>
                  <a:srgbClr val="004481"/>
                </a:solidFill>
                <a:latin typeface="Open Sans"/>
                <a:ea typeface="Open Sans"/>
                <a:cs typeface="Open Sans"/>
                <a:sym typeface="Open Sans"/>
              </a:rPr>
              <a:t>A</a:t>
            </a:r>
            <a:r>
              <a:rPr lang="es" sz="2400">
                <a:solidFill>
                  <a:srgbClr val="004481"/>
                </a:solidFill>
                <a:latin typeface="Open Sans"/>
                <a:ea typeface="Open Sans"/>
                <a:cs typeface="Open Sans"/>
                <a:sym typeface="Open Sans"/>
              </a:rPr>
              <a:t>.   </a:t>
            </a:r>
            <a:r>
              <a:rPr b="1" lang="es" sz="2400">
                <a:solidFill>
                  <a:srgbClr val="004481"/>
                </a:solidFill>
                <a:latin typeface="Open Sans"/>
                <a:ea typeface="Open Sans"/>
                <a:cs typeface="Open Sans"/>
                <a:sym typeface="Open Sans"/>
              </a:rPr>
              <a:t>Anexo</a:t>
            </a:r>
            <a:endParaRPr b="1" sz="2400">
              <a:solidFill>
                <a:srgbClr val="004481"/>
              </a:solidFill>
              <a:latin typeface="Open Sans"/>
              <a:ea typeface="Open Sans"/>
              <a:cs typeface="Open Sans"/>
              <a:sym typeface="Open Sans"/>
            </a:endParaRPr>
          </a:p>
        </p:txBody>
      </p:sp>
      <p:pic>
        <p:nvPicPr>
          <p:cNvPr id="445" name="Google Shape;445;p32"/>
          <p:cNvPicPr preferRelativeResize="0"/>
          <p:nvPr/>
        </p:nvPicPr>
        <p:blipFill>
          <a:blip r:embed="rId4">
            <a:alphaModFix/>
          </a:blip>
          <a:stretch>
            <a:fillRect/>
          </a:stretch>
        </p:blipFill>
        <p:spPr>
          <a:xfrm>
            <a:off x="561775" y="386800"/>
            <a:ext cx="5712724" cy="4284549"/>
          </a:xfrm>
          <a:prstGeom prst="rect">
            <a:avLst/>
          </a:prstGeom>
          <a:noFill/>
          <a:ln>
            <a:noFill/>
          </a:ln>
        </p:spPr>
      </p:pic>
      <p:sp>
        <p:nvSpPr>
          <p:cNvPr id="446" name="Google Shape;44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33"/>
          <p:cNvSpPr/>
          <p:nvPr/>
        </p:nvSpPr>
        <p:spPr>
          <a:xfrm>
            <a:off x="3675075" y="273525"/>
            <a:ext cx="1299900" cy="2529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sz="800">
              <a:solidFill>
                <a:srgbClr val="FFFFFF"/>
              </a:solidFill>
            </a:endParaRPr>
          </a:p>
          <a:p>
            <a:pPr indent="0" lvl="0" marL="0" rtl="0" algn="ctr">
              <a:spcBef>
                <a:spcPts val="0"/>
              </a:spcBef>
              <a:spcAft>
                <a:spcPts val="0"/>
              </a:spcAft>
              <a:buNone/>
            </a:pPr>
            <a:r>
              <a:t/>
            </a:r>
            <a:endParaRPr sz="800">
              <a:solidFill>
                <a:srgbClr val="FFFFFF"/>
              </a:solidFill>
            </a:endParaRPr>
          </a:p>
          <a:p>
            <a:pPr indent="0" lvl="0" marL="0" rtl="0" algn="ctr">
              <a:spcBef>
                <a:spcPts val="0"/>
              </a:spcBef>
              <a:spcAft>
                <a:spcPts val="0"/>
              </a:spcAft>
              <a:buNone/>
            </a:pPr>
            <a:r>
              <a:t/>
            </a:r>
            <a:endParaRPr sz="800">
              <a:solidFill>
                <a:srgbClr val="FFFFFF"/>
              </a:solidFill>
            </a:endParaRPr>
          </a:p>
          <a:p>
            <a:pPr indent="0" lvl="0" marL="0" rtl="0" algn="ctr">
              <a:spcBef>
                <a:spcPts val="0"/>
              </a:spcBef>
              <a:spcAft>
                <a:spcPts val="0"/>
              </a:spcAft>
              <a:buClr>
                <a:schemeClr val="dk1"/>
              </a:buClr>
              <a:buSzPts val="1100"/>
              <a:buFont typeface="Arial"/>
              <a:buNone/>
            </a:pPr>
            <a:r>
              <a:rPr lang="es" sz="800">
                <a:solidFill>
                  <a:srgbClr val="FFFFFF"/>
                </a:solidFill>
              </a:rPr>
              <a:t>Módulo General</a:t>
            </a:r>
            <a:endParaRPr sz="800">
              <a:solidFill>
                <a:srgbClr val="FFFFFF"/>
              </a:solidFill>
            </a:endParaRPr>
          </a:p>
        </p:txBody>
      </p:sp>
      <p:sp>
        <p:nvSpPr>
          <p:cNvPr id="452" name="Google Shape;452;p33"/>
          <p:cNvSpPr/>
          <p:nvPr/>
        </p:nvSpPr>
        <p:spPr>
          <a:xfrm>
            <a:off x="3675075" y="542427"/>
            <a:ext cx="1299900" cy="4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t>-Empresa</a:t>
            </a:r>
            <a:endParaRPr b="1" sz="700"/>
          </a:p>
          <a:p>
            <a:pPr indent="0" lvl="0" marL="0" rtl="0" algn="l">
              <a:spcBef>
                <a:spcPts val="0"/>
              </a:spcBef>
              <a:spcAft>
                <a:spcPts val="0"/>
              </a:spcAft>
              <a:buNone/>
            </a:pPr>
            <a:r>
              <a:rPr b="1" lang="es" sz="700"/>
              <a:t>-Tipo (Aseguradora, financiera,etc)</a:t>
            </a:r>
            <a:endParaRPr b="1" sz="700"/>
          </a:p>
        </p:txBody>
      </p:sp>
      <p:sp>
        <p:nvSpPr>
          <p:cNvPr id="453" name="Google Shape;453;p33"/>
          <p:cNvSpPr/>
          <p:nvPr/>
        </p:nvSpPr>
        <p:spPr>
          <a:xfrm>
            <a:off x="3675075" y="1669775"/>
            <a:ext cx="1299900" cy="4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t>-</a:t>
            </a:r>
            <a:r>
              <a:rPr b="1" lang="es" sz="700"/>
              <a:t>Address usuario</a:t>
            </a:r>
            <a:endParaRPr b="1" sz="700"/>
          </a:p>
          <a:p>
            <a:pPr indent="0" lvl="0" marL="0" rtl="0" algn="l">
              <a:spcBef>
                <a:spcPts val="0"/>
              </a:spcBef>
              <a:spcAft>
                <a:spcPts val="0"/>
              </a:spcAft>
              <a:buNone/>
            </a:pPr>
            <a:r>
              <a:rPr b="1" lang="es" sz="700"/>
              <a:t>-Nombre</a:t>
            </a:r>
            <a:endParaRPr b="1" sz="700"/>
          </a:p>
          <a:p>
            <a:pPr indent="0" lvl="0" marL="0" rtl="0" algn="l">
              <a:spcBef>
                <a:spcPts val="0"/>
              </a:spcBef>
              <a:spcAft>
                <a:spcPts val="0"/>
              </a:spcAft>
              <a:buNone/>
            </a:pPr>
            <a:r>
              <a:rPr b="1" lang="es" sz="700"/>
              <a:t>-Estado(Alta/baja)</a:t>
            </a:r>
            <a:endParaRPr b="1" sz="700"/>
          </a:p>
        </p:txBody>
      </p:sp>
      <p:sp>
        <p:nvSpPr>
          <p:cNvPr id="454" name="Google Shape;454;p33"/>
          <p:cNvSpPr/>
          <p:nvPr/>
        </p:nvSpPr>
        <p:spPr>
          <a:xfrm>
            <a:off x="3675075" y="1320650"/>
            <a:ext cx="1299900" cy="3330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rPr b="1" lang="es" sz="800">
                <a:solidFill>
                  <a:srgbClr val="FFFFFF"/>
                </a:solidFill>
              </a:rPr>
              <a:t>Módulo General Altas y Bajas</a:t>
            </a:r>
            <a:endParaRPr b="1" sz="800">
              <a:solidFill>
                <a:srgbClr val="FFFFFF"/>
              </a:solidFill>
            </a:endParaRPr>
          </a:p>
        </p:txBody>
      </p:sp>
      <p:sp>
        <p:nvSpPr>
          <p:cNvPr id="455" name="Google Shape;455;p33"/>
          <p:cNvSpPr/>
          <p:nvPr/>
        </p:nvSpPr>
        <p:spPr>
          <a:xfrm>
            <a:off x="2263500" y="3790725"/>
            <a:ext cx="1411500" cy="2529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rPr b="1" lang="es" sz="800">
                <a:solidFill>
                  <a:srgbClr val="FFFFFF"/>
                </a:solidFill>
              </a:rPr>
              <a:t>Módulo Financiero</a:t>
            </a:r>
            <a:endParaRPr b="1" sz="800">
              <a:solidFill>
                <a:srgbClr val="FFFFFF"/>
              </a:solidFill>
            </a:endParaRPr>
          </a:p>
        </p:txBody>
      </p:sp>
      <p:sp>
        <p:nvSpPr>
          <p:cNvPr id="456" name="Google Shape;456;p33"/>
          <p:cNvSpPr/>
          <p:nvPr/>
        </p:nvSpPr>
        <p:spPr>
          <a:xfrm>
            <a:off x="2263500" y="4059625"/>
            <a:ext cx="14115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700"/>
          </a:p>
          <a:p>
            <a:pPr indent="0" lvl="0" marL="0" rtl="0" algn="l">
              <a:spcBef>
                <a:spcPts val="0"/>
              </a:spcBef>
              <a:spcAft>
                <a:spcPts val="0"/>
              </a:spcAft>
              <a:buNone/>
            </a:pPr>
            <a:r>
              <a:rPr b="1" lang="es" sz="700"/>
              <a:t>-# de Solicitud financiera</a:t>
            </a:r>
            <a:endParaRPr b="1" sz="700"/>
          </a:p>
          <a:p>
            <a:pPr indent="0" lvl="0" marL="0" rtl="0" algn="l">
              <a:spcBef>
                <a:spcPts val="0"/>
              </a:spcBef>
              <a:spcAft>
                <a:spcPts val="0"/>
              </a:spcAft>
              <a:buNone/>
            </a:pPr>
            <a:r>
              <a:rPr b="1" lang="es" sz="700"/>
              <a:t>-Estado (análisis, aprobada, rechazada)</a:t>
            </a:r>
            <a:endParaRPr b="1" sz="700"/>
          </a:p>
          <a:p>
            <a:pPr indent="0" lvl="0" marL="0" rtl="0" algn="l">
              <a:spcBef>
                <a:spcPts val="0"/>
              </a:spcBef>
              <a:spcAft>
                <a:spcPts val="0"/>
              </a:spcAft>
              <a:buNone/>
            </a:pPr>
            <a:r>
              <a:rPr b="1" lang="es" sz="700"/>
              <a:t>-Cantidad aprobada</a:t>
            </a:r>
            <a:endParaRPr b="1" sz="700"/>
          </a:p>
          <a:p>
            <a:pPr indent="0" lvl="0" marL="0" rtl="0" algn="l">
              <a:spcBef>
                <a:spcPts val="0"/>
              </a:spcBef>
              <a:spcAft>
                <a:spcPts val="0"/>
              </a:spcAft>
              <a:buNone/>
            </a:pPr>
            <a:r>
              <a:rPr b="1" lang="es" sz="700"/>
              <a:t>-Address usuario validador</a:t>
            </a:r>
            <a:endParaRPr b="1" sz="700"/>
          </a:p>
          <a:p>
            <a:pPr indent="0" lvl="0" marL="0" rtl="0" algn="l">
              <a:spcBef>
                <a:spcPts val="0"/>
              </a:spcBef>
              <a:spcAft>
                <a:spcPts val="0"/>
              </a:spcAft>
              <a:buNone/>
            </a:pPr>
            <a:r>
              <a:t/>
            </a:r>
            <a:endParaRPr b="1" sz="700"/>
          </a:p>
        </p:txBody>
      </p:sp>
      <p:sp>
        <p:nvSpPr>
          <p:cNvPr id="457" name="Google Shape;457;p33"/>
          <p:cNvSpPr/>
          <p:nvPr/>
        </p:nvSpPr>
        <p:spPr>
          <a:xfrm>
            <a:off x="4974975" y="3790725"/>
            <a:ext cx="1299900" cy="2529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rPr b="1" lang="es" sz="800">
                <a:solidFill>
                  <a:srgbClr val="FFFFFF"/>
                </a:solidFill>
              </a:rPr>
              <a:t>Módulo Aseguradora</a:t>
            </a:r>
            <a:endParaRPr b="1" sz="800">
              <a:solidFill>
                <a:srgbClr val="FFFFFF"/>
              </a:solidFill>
            </a:endParaRPr>
          </a:p>
        </p:txBody>
      </p:sp>
      <p:sp>
        <p:nvSpPr>
          <p:cNvPr id="458" name="Google Shape;458;p33"/>
          <p:cNvSpPr/>
          <p:nvPr/>
        </p:nvSpPr>
        <p:spPr>
          <a:xfrm>
            <a:off x="4974975" y="4059637"/>
            <a:ext cx="12999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t>-# de solicitud de renting</a:t>
            </a:r>
            <a:endParaRPr b="1" sz="700"/>
          </a:p>
          <a:p>
            <a:pPr indent="0" lvl="0" marL="0" rtl="0" algn="l">
              <a:spcBef>
                <a:spcPts val="0"/>
              </a:spcBef>
              <a:spcAft>
                <a:spcPts val="0"/>
              </a:spcAft>
              <a:buNone/>
            </a:pPr>
            <a:r>
              <a:rPr b="1" lang="es" sz="700"/>
              <a:t>-Tipo de seguro</a:t>
            </a:r>
            <a:endParaRPr b="1" sz="700"/>
          </a:p>
          <a:p>
            <a:pPr indent="0" lvl="0" marL="0" rtl="0" algn="l">
              <a:spcBef>
                <a:spcPts val="0"/>
              </a:spcBef>
              <a:spcAft>
                <a:spcPts val="0"/>
              </a:spcAft>
              <a:buNone/>
            </a:pPr>
            <a:r>
              <a:rPr b="1" lang="es" sz="700"/>
              <a:t>-Tiempo de contratación</a:t>
            </a:r>
            <a:endParaRPr b="1" sz="700"/>
          </a:p>
          <a:p>
            <a:pPr indent="0" lvl="0" marL="0" rtl="0" algn="l">
              <a:spcBef>
                <a:spcPts val="0"/>
              </a:spcBef>
              <a:spcAft>
                <a:spcPts val="0"/>
              </a:spcAft>
              <a:buNone/>
            </a:pPr>
            <a:r>
              <a:rPr b="1" lang="es" sz="700"/>
              <a:t>-Valor a pagar</a:t>
            </a:r>
            <a:endParaRPr b="1" sz="700"/>
          </a:p>
        </p:txBody>
      </p:sp>
      <p:sp>
        <p:nvSpPr>
          <p:cNvPr id="459" name="Google Shape;459;p33"/>
          <p:cNvSpPr/>
          <p:nvPr/>
        </p:nvSpPr>
        <p:spPr>
          <a:xfrm>
            <a:off x="3675075" y="2480225"/>
            <a:ext cx="1299900" cy="2529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t/>
            </a:r>
            <a:endParaRPr b="1" sz="800">
              <a:solidFill>
                <a:srgbClr val="FFFFFF"/>
              </a:solidFill>
            </a:endParaRPr>
          </a:p>
          <a:p>
            <a:pPr indent="0" lvl="0" marL="0" rtl="0" algn="ctr">
              <a:spcBef>
                <a:spcPts val="0"/>
              </a:spcBef>
              <a:spcAft>
                <a:spcPts val="0"/>
              </a:spcAft>
              <a:buNone/>
            </a:pPr>
            <a:r>
              <a:rPr b="1" lang="es" sz="800">
                <a:solidFill>
                  <a:srgbClr val="FFFFFF"/>
                </a:solidFill>
              </a:rPr>
              <a:t>Módulo Cliente</a:t>
            </a:r>
            <a:endParaRPr b="1" sz="800">
              <a:solidFill>
                <a:srgbClr val="FFFFFF"/>
              </a:solidFill>
            </a:endParaRPr>
          </a:p>
        </p:txBody>
      </p:sp>
      <p:sp>
        <p:nvSpPr>
          <p:cNvPr id="460" name="Google Shape;460;p33"/>
          <p:cNvSpPr/>
          <p:nvPr/>
        </p:nvSpPr>
        <p:spPr>
          <a:xfrm>
            <a:off x="3675075" y="2749137"/>
            <a:ext cx="1299900" cy="56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700"/>
              <a:t>-Address Cliente</a:t>
            </a:r>
            <a:endParaRPr b="1" sz="700"/>
          </a:p>
          <a:p>
            <a:pPr indent="0" lvl="0" marL="0" rtl="0" algn="l">
              <a:spcBef>
                <a:spcPts val="0"/>
              </a:spcBef>
              <a:spcAft>
                <a:spcPts val="0"/>
              </a:spcAft>
              <a:buNone/>
            </a:pPr>
            <a:r>
              <a:rPr b="1" lang="es" sz="700"/>
              <a:t>-#solicitud renting</a:t>
            </a:r>
            <a:endParaRPr b="1" sz="700"/>
          </a:p>
          <a:p>
            <a:pPr indent="0" lvl="0" marL="0" rtl="0" algn="l">
              <a:spcBef>
                <a:spcPts val="0"/>
              </a:spcBef>
              <a:spcAft>
                <a:spcPts val="0"/>
              </a:spcAft>
              <a:buNone/>
            </a:pPr>
            <a:r>
              <a:rPr b="1" lang="es" sz="700"/>
              <a:t>-#solicitud financiera</a:t>
            </a:r>
            <a:endParaRPr b="1" sz="700"/>
          </a:p>
          <a:p>
            <a:pPr indent="0" lvl="0" marL="0" rtl="0" algn="l">
              <a:spcBef>
                <a:spcPts val="0"/>
              </a:spcBef>
              <a:spcAft>
                <a:spcPts val="0"/>
              </a:spcAft>
              <a:buNone/>
            </a:pPr>
            <a:r>
              <a:t/>
            </a:r>
            <a:endParaRPr b="1" sz="700"/>
          </a:p>
        </p:txBody>
      </p:sp>
      <p:cxnSp>
        <p:nvCxnSpPr>
          <p:cNvPr id="461" name="Google Shape;461;p33"/>
          <p:cNvCxnSpPr>
            <a:stCxn id="452" idx="2"/>
            <a:endCxn id="454" idx="0"/>
          </p:cNvCxnSpPr>
          <p:nvPr/>
        </p:nvCxnSpPr>
        <p:spPr>
          <a:xfrm>
            <a:off x="4325025" y="1014327"/>
            <a:ext cx="0" cy="306300"/>
          </a:xfrm>
          <a:prstGeom prst="straightConnector1">
            <a:avLst/>
          </a:prstGeom>
          <a:noFill/>
          <a:ln cap="flat" cmpd="sng" w="9525">
            <a:solidFill>
              <a:schemeClr val="dk2"/>
            </a:solidFill>
            <a:prstDash val="solid"/>
            <a:round/>
            <a:headEnd len="med" w="med" type="none"/>
            <a:tailEnd len="med" w="med" type="stealth"/>
          </a:ln>
        </p:spPr>
      </p:cxnSp>
      <p:cxnSp>
        <p:nvCxnSpPr>
          <p:cNvPr id="462" name="Google Shape;462;p33"/>
          <p:cNvCxnSpPr>
            <a:stCxn id="453" idx="2"/>
          </p:cNvCxnSpPr>
          <p:nvPr/>
        </p:nvCxnSpPr>
        <p:spPr>
          <a:xfrm>
            <a:off x="4325025" y="2141675"/>
            <a:ext cx="0" cy="322500"/>
          </a:xfrm>
          <a:prstGeom prst="straightConnector1">
            <a:avLst/>
          </a:prstGeom>
          <a:noFill/>
          <a:ln cap="flat" cmpd="sng" w="9525">
            <a:solidFill>
              <a:schemeClr val="dk2"/>
            </a:solidFill>
            <a:prstDash val="solid"/>
            <a:round/>
            <a:headEnd len="med" w="med" type="none"/>
            <a:tailEnd len="med" w="med" type="stealth"/>
          </a:ln>
        </p:spPr>
      </p:cxnSp>
      <p:cxnSp>
        <p:nvCxnSpPr>
          <p:cNvPr id="463" name="Google Shape;463;p33"/>
          <p:cNvCxnSpPr>
            <a:stCxn id="460" idx="2"/>
            <a:endCxn id="455" idx="0"/>
          </p:cNvCxnSpPr>
          <p:nvPr/>
        </p:nvCxnSpPr>
        <p:spPr>
          <a:xfrm flipH="1">
            <a:off x="2969325" y="3318837"/>
            <a:ext cx="1355700" cy="471900"/>
          </a:xfrm>
          <a:prstGeom prst="straightConnector1">
            <a:avLst/>
          </a:prstGeom>
          <a:noFill/>
          <a:ln cap="flat" cmpd="sng" w="9525">
            <a:solidFill>
              <a:schemeClr val="dk2"/>
            </a:solidFill>
            <a:prstDash val="solid"/>
            <a:round/>
            <a:headEnd len="med" w="med" type="none"/>
            <a:tailEnd len="med" w="med" type="stealth"/>
          </a:ln>
        </p:spPr>
      </p:cxnSp>
      <p:cxnSp>
        <p:nvCxnSpPr>
          <p:cNvPr id="464" name="Google Shape;464;p33"/>
          <p:cNvCxnSpPr>
            <a:stCxn id="460" idx="2"/>
            <a:endCxn id="457" idx="0"/>
          </p:cNvCxnSpPr>
          <p:nvPr/>
        </p:nvCxnSpPr>
        <p:spPr>
          <a:xfrm>
            <a:off x="4325025" y="3318837"/>
            <a:ext cx="1299900" cy="471900"/>
          </a:xfrm>
          <a:prstGeom prst="straightConnector1">
            <a:avLst/>
          </a:prstGeom>
          <a:noFill/>
          <a:ln cap="flat" cmpd="sng" w="9525">
            <a:solidFill>
              <a:schemeClr val="dk2"/>
            </a:solidFill>
            <a:prstDash val="solid"/>
            <a:round/>
            <a:headEnd len="med" w="med" type="none"/>
            <a:tailEnd len="med" w="med" type="stealth"/>
          </a:ln>
        </p:spPr>
      </p:cxnSp>
      <p:cxnSp>
        <p:nvCxnSpPr>
          <p:cNvPr id="465" name="Google Shape;465;p33"/>
          <p:cNvCxnSpPr>
            <a:stCxn id="456" idx="1"/>
            <a:endCxn id="460" idx="1"/>
          </p:cNvCxnSpPr>
          <p:nvPr/>
        </p:nvCxnSpPr>
        <p:spPr>
          <a:xfrm flipH="1" rot="10800000">
            <a:off x="2263500" y="3034075"/>
            <a:ext cx="1411500" cy="1310400"/>
          </a:xfrm>
          <a:prstGeom prst="curvedConnector3">
            <a:avLst>
              <a:gd fmla="val -16870" name="adj1"/>
            </a:avLst>
          </a:prstGeom>
          <a:noFill/>
          <a:ln cap="flat" cmpd="sng" w="9525">
            <a:solidFill>
              <a:schemeClr val="dk2"/>
            </a:solidFill>
            <a:prstDash val="solid"/>
            <a:round/>
            <a:headEnd len="med" w="med" type="none"/>
            <a:tailEnd len="med" w="med" type="stealth"/>
          </a:ln>
        </p:spPr>
      </p:cxnSp>
      <p:cxnSp>
        <p:nvCxnSpPr>
          <p:cNvPr id="466" name="Google Shape;466;p33"/>
          <p:cNvCxnSpPr>
            <a:stCxn id="458" idx="3"/>
            <a:endCxn id="460" idx="3"/>
          </p:cNvCxnSpPr>
          <p:nvPr/>
        </p:nvCxnSpPr>
        <p:spPr>
          <a:xfrm rot="10800000">
            <a:off x="4974975" y="3034087"/>
            <a:ext cx="1299900" cy="1310400"/>
          </a:xfrm>
          <a:prstGeom prst="curvedConnector3">
            <a:avLst>
              <a:gd fmla="val -18319" name="adj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34"/>
          <p:cNvSpPr/>
          <p:nvPr/>
        </p:nvSpPr>
        <p:spPr>
          <a:xfrm>
            <a:off x="2183425" y="448375"/>
            <a:ext cx="1908600" cy="2853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rPr b="1" lang="es" sz="1000">
                <a:solidFill>
                  <a:srgbClr val="FFFFFF"/>
                </a:solidFill>
              </a:rPr>
              <a:t>Empresas</a:t>
            </a:r>
            <a:endParaRPr b="1">
              <a:solidFill>
                <a:srgbClr val="FFFFFF"/>
              </a:solidFill>
            </a:endParaRPr>
          </a:p>
        </p:txBody>
      </p:sp>
      <p:sp>
        <p:nvSpPr>
          <p:cNvPr id="472" name="Google Shape;472;p34"/>
          <p:cNvSpPr/>
          <p:nvPr/>
        </p:nvSpPr>
        <p:spPr>
          <a:xfrm>
            <a:off x="2183425" y="772875"/>
            <a:ext cx="1908600" cy="10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solidFill>
                  <a:schemeClr val="dk1"/>
                </a:solidFill>
              </a:rPr>
              <a:t>function altaEmpresa</a:t>
            </a:r>
            <a:endParaRPr b="1" sz="800">
              <a:solidFill>
                <a:schemeClr val="dk1"/>
              </a:solidFill>
            </a:endParaRPr>
          </a:p>
          <a:p>
            <a:pPr indent="0" lvl="0" marL="0" rtl="0" algn="l">
              <a:spcBef>
                <a:spcPts val="0"/>
              </a:spcBef>
              <a:spcAft>
                <a:spcPts val="0"/>
              </a:spcAft>
              <a:buNone/>
            </a:pPr>
            <a:r>
              <a:rPr b="1" lang="es" sz="800">
                <a:solidFill>
                  <a:schemeClr val="dk1"/>
                </a:solidFill>
              </a:rPr>
              <a:t>function actualizarEmpresa</a:t>
            </a:r>
            <a:endParaRPr b="1" sz="800">
              <a:solidFill>
                <a:schemeClr val="dk1"/>
              </a:solidFill>
            </a:endParaRPr>
          </a:p>
          <a:p>
            <a:pPr indent="0" lvl="0" marL="0" rtl="0" algn="l">
              <a:spcBef>
                <a:spcPts val="0"/>
              </a:spcBef>
              <a:spcAft>
                <a:spcPts val="0"/>
              </a:spcAft>
              <a:buNone/>
            </a:pPr>
            <a:r>
              <a:rPr b="1" lang="es" sz="800">
                <a:solidFill>
                  <a:schemeClr val="dk1"/>
                </a:solidFill>
              </a:rPr>
              <a:t>function altaUsuario</a:t>
            </a:r>
            <a:endParaRPr b="1" sz="800">
              <a:solidFill>
                <a:schemeClr val="dk1"/>
              </a:solidFill>
            </a:endParaRPr>
          </a:p>
          <a:p>
            <a:pPr indent="0" lvl="0" marL="0" rtl="0" algn="l">
              <a:spcBef>
                <a:spcPts val="0"/>
              </a:spcBef>
              <a:spcAft>
                <a:spcPts val="0"/>
              </a:spcAft>
              <a:buNone/>
            </a:pPr>
            <a:r>
              <a:rPr b="1" lang="es" sz="800">
                <a:solidFill>
                  <a:schemeClr val="dk1"/>
                </a:solidFill>
              </a:rPr>
              <a:t>function actualizarUsuario</a:t>
            </a:r>
            <a:endParaRPr b="1" sz="800">
              <a:solidFill>
                <a:schemeClr val="dk1"/>
              </a:solidFill>
            </a:endParaRPr>
          </a:p>
          <a:p>
            <a:pPr indent="0" lvl="0" marL="0" rtl="0" algn="l">
              <a:spcBef>
                <a:spcPts val="0"/>
              </a:spcBef>
              <a:spcAft>
                <a:spcPts val="0"/>
              </a:spcAft>
              <a:buNone/>
            </a:pPr>
            <a:r>
              <a:t/>
            </a:r>
            <a:endParaRPr b="1" sz="800"/>
          </a:p>
        </p:txBody>
      </p:sp>
      <p:sp>
        <p:nvSpPr>
          <p:cNvPr id="473" name="Google Shape;473;p34"/>
          <p:cNvSpPr/>
          <p:nvPr/>
        </p:nvSpPr>
        <p:spPr>
          <a:xfrm>
            <a:off x="2183425" y="2294225"/>
            <a:ext cx="1908600" cy="10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t>function altaCliente</a:t>
            </a:r>
            <a:endParaRPr b="1" sz="800"/>
          </a:p>
          <a:p>
            <a:pPr indent="0" lvl="0" marL="0" rtl="0" algn="l">
              <a:spcBef>
                <a:spcPts val="0"/>
              </a:spcBef>
              <a:spcAft>
                <a:spcPts val="0"/>
              </a:spcAft>
              <a:buNone/>
            </a:pPr>
            <a:r>
              <a:rPr b="1" lang="es" sz="800">
                <a:solidFill>
                  <a:schemeClr val="dk1"/>
                </a:solidFill>
              </a:rPr>
              <a:t>function actualizarCliente</a:t>
            </a:r>
            <a:endParaRPr b="1" sz="800"/>
          </a:p>
          <a:p>
            <a:pPr indent="0" lvl="0" marL="0" rtl="0" algn="l">
              <a:spcBef>
                <a:spcPts val="0"/>
              </a:spcBef>
              <a:spcAft>
                <a:spcPts val="0"/>
              </a:spcAft>
              <a:buNone/>
            </a:pPr>
            <a:r>
              <a:rPr b="1" lang="es" sz="800"/>
              <a:t>function altaFinanciacion</a:t>
            </a:r>
            <a:endParaRPr b="1" sz="800"/>
          </a:p>
          <a:p>
            <a:pPr indent="0" lvl="0" marL="0" rtl="0" algn="l">
              <a:spcBef>
                <a:spcPts val="0"/>
              </a:spcBef>
              <a:spcAft>
                <a:spcPts val="0"/>
              </a:spcAft>
              <a:buNone/>
            </a:pPr>
            <a:r>
              <a:rPr b="1" lang="es" sz="800">
                <a:solidFill>
                  <a:schemeClr val="dk1"/>
                </a:solidFill>
              </a:rPr>
              <a:t>function actualizar financiación</a:t>
            </a:r>
            <a:endParaRPr b="1" sz="800"/>
          </a:p>
          <a:p>
            <a:pPr indent="0" lvl="0" marL="0" rtl="0" algn="l">
              <a:spcBef>
                <a:spcPts val="0"/>
              </a:spcBef>
              <a:spcAft>
                <a:spcPts val="0"/>
              </a:spcAft>
              <a:buNone/>
            </a:pPr>
            <a:r>
              <a:rPr b="1" lang="es" sz="800"/>
              <a:t>function altaSeguro</a:t>
            </a:r>
            <a:endParaRPr b="1" sz="800"/>
          </a:p>
          <a:p>
            <a:pPr indent="0" lvl="0" marL="0" rtl="0" algn="l">
              <a:spcBef>
                <a:spcPts val="0"/>
              </a:spcBef>
              <a:spcAft>
                <a:spcPts val="0"/>
              </a:spcAft>
              <a:buNone/>
            </a:pPr>
            <a:r>
              <a:rPr b="1" lang="es" sz="800">
                <a:solidFill>
                  <a:schemeClr val="dk1"/>
                </a:solidFill>
              </a:rPr>
              <a:t>function actualizarSeguro</a:t>
            </a:r>
            <a:endParaRPr b="1" sz="800">
              <a:solidFill>
                <a:schemeClr val="dk1"/>
              </a:solidFill>
            </a:endParaRPr>
          </a:p>
          <a:p>
            <a:pPr indent="0" lvl="0" marL="0" rtl="0" algn="l">
              <a:spcBef>
                <a:spcPts val="0"/>
              </a:spcBef>
              <a:spcAft>
                <a:spcPts val="0"/>
              </a:spcAft>
              <a:buNone/>
            </a:pPr>
            <a:r>
              <a:rPr b="1" lang="es" sz="800">
                <a:solidFill>
                  <a:schemeClr val="dk1"/>
                </a:solidFill>
              </a:rPr>
              <a:t>function altarRecord</a:t>
            </a:r>
            <a:endParaRPr b="1" sz="800">
              <a:solidFill>
                <a:schemeClr val="dk1"/>
              </a:solidFill>
            </a:endParaRPr>
          </a:p>
          <a:p>
            <a:pPr indent="0" lvl="0" marL="0" rtl="0" algn="l">
              <a:spcBef>
                <a:spcPts val="0"/>
              </a:spcBef>
              <a:spcAft>
                <a:spcPts val="0"/>
              </a:spcAft>
              <a:buNone/>
            </a:pPr>
            <a:r>
              <a:rPr b="1" lang="es" sz="800">
                <a:solidFill>
                  <a:schemeClr val="dk1"/>
                </a:solidFill>
              </a:rPr>
              <a:t>function actualizarRecord</a:t>
            </a:r>
            <a:endParaRPr b="1" sz="800"/>
          </a:p>
        </p:txBody>
      </p:sp>
      <p:sp>
        <p:nvSpPr>
          <p:cNvPr id="474" name="Google Shape;474;p34"/>
          <p:cNvSpPr/>
          <p:nvPr/>
        </p:nvSpPr>
        <p:spPr>
          <a:xfrm>
            <a:off x="2183425" y="1971500"/>
            <a:ext cx="1908600" cy="2853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rPr b="1" lang="es" sz="1000">
                <a:solidFill>
                  <a:srgbClr val="FFFFFF"/>
                </a:solidFill>
              </a:rPr>
              <a:t>Cliente</a:t>
            </a:r>
            <a:endParaRPr b="1" sz="1000">
              <a:solidFill>
                <a:srgbClr val="FFFFFF"/>
              </a:solidFill>
            </a:endParaRPr>
          </a:p>
        </p:txBody>
      </p:sp>
      <p:sp>
        <p:nvSpPr>
          <p:cNvPr id="475" name="Google Shape;475;p34"/>
          <p:cNvSpPr/>
          <p:nvPr/>
        </p:nvSpPr>
        <p:spPr>
          <a:xfrm>
            <a:off x="4510975" y="448375"/>
            <a:ext cx="1908600" cy="2853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rPr b="1" lang="es" sz="1000">
                <a:solidFill>
                  <a:srgbClr val="FFFFFF"/>
                </a:solidFill>
              </a:rPr>
              <a:t>Empresa Financiera</a:t>
            </a:r>
            <a:endParaRPr b="1">
              <a:solidFill>
                <a:srgbClr val="FFFFFF"/>
              </a:solidFill>
            </a:endParaRPr>
          </a:p>
        </p:txBody>
      </p:sp>
      <p:sp>
        <p:nvSpPr>
          <p:cNvPr id="476" name="Google Shape;476;p34"/>
          <p:cNvSpPr/>
          <p:nvPr/>
        </p:nvSpPr>
        <p:spPr>
          <a:xfrm>
            <a:off x="4510975" y="772875"/>
            <a:ext cx="1908600" cy="10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solidFill>
                  <a:schemeClr val="dk1"/>
                </a:solidFill>
              </a:rPr>
              <a:t>function pagoMensual</a:t>
            </a:r>
            <a:endParaRPr b="1" sz="800">
              <a:solidFill>
                <a:schemeClr val="dk1"/>
              </a:solidFill>
            </a:endParaRPr>
          </a:p>
          <a:p>
            <a:pPr indent="0" lvl="0" marL="0" rtl="0" algn="l">
              <a:spcBef>
                <a:spcPts val="0"/>
              </a:spcBef>
              <a:spcAft>
                <a:spcPts val="0"/>
              </a:spcAft>
              <a:buNone/>
            </a:pPr>
            <a:r>
              <a:rPr b="1" lang="es" sz="800">
                <a:solidFill>
                  <a:schemeClr val="dk1"/>
                </a:solidFill>
              </a:rPr>
              <a:t>function pagoFinal</a:t>
            </a:r>
            <a:endParaRPr b="1" sz="800">
              <a:solidFill>
                <a:schemeClr val="dk1"/>
              </a:solidFill>
            </a:endParaRPr>
          </a:p>
          <a:p>
            <a:pPr indent="0" lvl="0" marL="0" rtl="0" algn="l">
              <a:spcBef>
                <a:spcPts val="0"/>
              </a:spcBef>
              <a:spcAft>
                <a:spcPts val="0"/>
              </a:spcAft>
              <a:buNone/>
            </a:pPr>
            <a:r>
              <a:rPr b="1" lang="es" sz="800">
                <a:solidFill>
                  <a:schemeClr val="dk1"/>
                </a:solidFill>
              </a:rPr>
              <a:t>function estadoFinanciación</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p>
        </p:txBody>
      </p:sp>
      <p:sp>
        <p:nvSpPr>
          <p:cNvPr id="477" name="Google Shape;477;p34"/>
          <p:cNvSpPr/>
          <p:nvPr/>
        </p:nvSpPr>
        <p:spPr>
          <a:xfrm>
            <a:off x="4510975" y="1971500"/>
            <a:ext cx="1908600" cy="285300"/>
          </a:xfrm>
          <a:prstGeom prst="rect">
            <a:avLst/>
          </a:prstGeom>
          <a:solidFill>
            <a:srgbClr val="1C458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t/>
            </a:r>
            <a:endParaRPr b="1" sz="1000">
              <a:solidFill>
                <a:srgbClr val="FFFFFF"/>
              </a:solidFill>
            </a:endParaRPr>
          </a:p>
          <a:p>
            <a:pPr indent="0" lvl="0" marL="0" rtl="0" algn="ctr">
              <a:spcBef>
                <a:spcPts val="0"/>
              </a:spcBef>
              <a:spcAft>
                <a:spcPts val="0"/>
              </a:spcAft>
              <a:buNone/>
            </a:pPr>
            <a:r>
              <a:rPr b="1" lang="es" sz="1000">
                <a:solidFill>
                  <a:srgbClr val="FFFFFF"/>
                </a:solidFill>
              </a:rPr>
              <a:t>Empresa Aseguradora</a:t>
            </a:r>
            <a:endParaRPr b="1">
              <a:solidFill>
                <a:srgbClr val="FFFFFF"/>
              </a:solidFill>
            </a:endParaRPr>
          </a:p>
        </p:txBody>
      </p:sp>
      <p:sp>
        <p:nvSpPr>
          <p:cNvPr id="478" name="Google Shape;478;p34"/>
          <p:cNvSpPr/>
          <p:nvPr/>
        </p:nvSpPr>
        <p:spPr>
          <a:xfrm>
            <a:off x="4510975" y="2296000"/>
            <a:ext cx="1908600" cy="105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s" sz="800">
                <a:solidFill>
                  <a:schemeClr val="dk1"/>
                </a:solidFill>
              </a:rPr>
              <a:t>function pagoFinal</a:t>
            </a:r>
            <a:endParaRPr b="1" sz="800">
              <a:solidFill>
                <a:schemeClr val="dk1"/>
              </a:solidFill>
            </a:endParaRPr>
          </a:p>
          <a:p>
            <a:pPr indent="0" lvl="0" marL="0" rtl="0" algn="l">
              <a:spcBef>
                <a:spcPts val="0"/>
              </a:spcBef>
              <a:spcAft>
                <a:spcPts val="0"/>
              </a:spcAft>
              <a:buNone/>
            </a:pPr>
            <a:r>
              <a:rPr b="1" lang="es" sz="800">
                <a:solidFill>
                  <a:schemeClr val="dk1"/>
                </a:solidFill>
              </a:rPr>
              <a:t>function l</a:t>
            </a:r>
            <a:r>
              <a:rPr b="1" lang="es" sz="800">
                <a:solidFill>
                  <a:schemeClr val="dk1"/>
                </a:solidFill>
              </a:rPr>
              <a:t>ímiteSeguro</a:t>
            </a:r>
            <a:endParaRPr b="1" sz="800">
              <a:solidFill>
                <a:schemeClr val="dk1"/>
              </a:solidFill>
            </a:endParaRPr>
          </a:p>
          <a:p>
            <a:pPr indent="0" lvl="0" marL="0" rtl="0" algn="l">
              <a:spcBef>
                <a:spcPts val="0"/>
              </a:spcBef>
              <a:spcAft>
                <a:spcPts val="0"/>
              </a:spcAft>
              <a:buNone/>
            </a:pPr>
            <a:r>
              <a:rPr b="1" lang="es" sz="800">
                <a:solidFill>
                  <a:schemeClr val="dk1"/>
                </a:solidFill>
              </a:rPr>
              <a:t>function estadoSeguro</a:t>
            </a:r>
            <a:endParaRPr b="1" sz="800">
              <a:solidFill>
                <a:schemeClr val="dk1"/>
              </a:solidFill>
            </a:endParaRPr>
          </a:p>
          <a:p>
            <a:pPr indent="0" lvl="0" marL="0" rtl="0" algn="l">
              <a:spcBef>
                <a:spcPts val="0"/>
              </a:spcBef>
              <a:spcAft>
                <a:spcPts val="0"/>
              </a:spcAft>
              <a:buNone/>
            </a:pPr>
            <a:r>
              <a:t/>
            </a:r>
            <a:endParaRPr b="1" sz="800">
              <a:solidFill>
                <a:schemeClr val="dk1"/>
              </a:solidFill>
            </a:endParaRPr>
          </a:p>
          <a:p>
            <a:pPr indent="0" lvl="0" marL="0" rtl="0" algn="l">
              <a:spcBef>
                <a:spcPts val="0"/>
              </a:spcBef>
              <a:spcAft>
                <a:spcPts val="0"/>
              </a:spcAft>
              <a:buNone/>
            </a:pPr>
            <a:r>
              <a:t/>
            </a:r>
            <a:endParaRPr b="1" sz="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3">
            <a:alphaModFix/>
          </a:blip>
          <a:stretch>
            <a:fillRect/>
          </a:stretch>
        </p:blipFill>
        <p:spPr>
          <a:xfrm>
            <a:off x="6974725" y="407825"/>
            <a:ext cx="1655800" cy="721925"/>
          </a:xfrm>
          <a:prstGeom prst="rect">
            <a:avLst/>
          </a:prstGeom>
          <a:noFill/>
          <a:ln>
            <a:noFill/>
          </a:ln>
        </p:spPr>
      </p:pic>
      <p:sp>
        <p:nvSpPr>
          <p:cNvPr id="72" name="Google Shape;72;p15"/>
          <p:cNvSpPr txBox="1"/>
          <p:nvPr/>
        </p:nvSpPr>
        <p:spPr>
          <a:xfrm>
            <a:off x="411800" y="1055700"/>
            <a:ext cx="1794600" cy="984600"/>
          </a:xfrm>
          <a:prstGeom prst="rect">
            <a:avLst/>
          </a:prstGeom>
          <a:noFill/>
          <a:ln>
            <a:noFill/>
          </a:ln>
        </p:spPr>
        <p:txBody>
          <a:bodyPr anchorCtr="0" anchor="t" bIns="91425" lIns="91425" spcFirstLastPara="1" rIns="91425" wrap="square" tIns="91425">
            <a:noAutofit/>
          </a:bodyPr>
          <a:lstStyle/>
          <a:p>
            <a:pPr indent="0" lvl="0" marL="292100" rtl="0" algn="l">
              <a:lnSpc>
                <a:spcPct val="100000"/>
              </a:lnSpc>
              <a:spcBef>
                <a:spcPts val="0"/>
              </a:spcBef>
              <a:spcAft>
                <a:spcPts val="0"/>
              </a:spcAft>
              <a:buClr>
                <a:schemeClr val="dk1"/>
              </a:buClr>
              <a:buSzPts val="1100"/>
              <a:buFont typeface="Arial"/>
              <a:buNone/>
            </a:pPr>
            <a:r>
              <a:rPr lang="es" sz="1800">
                <a:solidFill>
                  <a:srgbClr val="004481"/>
                </a:solidFill>
                <a:latin typeface="Open Sans"/>
                <a:ea typeface="Open Sans"/>
                <a:cs typeface="Open Sans"/>
                <a:sym typeface="Open Sans"/>
              </a:rPr>
              <a:t>Tabla de</a:t>
            </a:r>
            <a:endParaRPr sz="1800">
              <a:solidFill>
                <a:srgbClr val="004481"/>
              </a:solidFill>
              <a:latin typeface="Open Sans"/>
              <a:ea typeface="Open Sans"/>
              <a:cs typeface="Open Sans"/>
              <a:sym typeface="Open Sans"/>
            </a:endParaRPr>
          </a:p>
          <a:p>
            <a:pPr indent="0" lvl="0" marL="292100" rtl="0" algn="l">
              <a:lnSpc>
                <a:spcPct val="100000"/>
              </a:lnSpc>
              <a:spcBef>
                <a:spcPts val="1100"/>
              </a:spcBef>
              <a:spcAft>
                <a:spcPts val="1100"/>
              </a:spcAft>
              <a:buClr>
                <a:schemeClr val="dk1"/>
              </a:buClr>
              <a:buSzPts val="1100"/>
              <a:buFont typeface="Arial"/>
              <a:buNone/>
            </a:pPr>
            <a:r>
              <a:rPr b="1" lang="es" sz="1800">
                <a:solidFill>
                  <a:srgbClr val="004481"/>
                </a:solidFill>
                <a:latin typeface="Open Sans"/>
                <a:ea typeface="Open Sans"/>
                <a:cs typeface="Open Sans"/>
                <a:sym typeface="Open Sans"/>
              </a:rPr>
              <a:t>contenidos</a:t>
            </a:r>
            <a:endParaRPr b="1" sz="1800">
              <a:solidFill>
                <a:srgbClr val="004481"/>
              </a:solidFill>
              <a:latin typeface="Open Sans"/>
              <a:ea typeface="Open Sans"/>
              <a:cs typeface="Open Sans"/>
              <a:sym typeface="Open Sans"/>
            </a:endParaRPr>
          </a:p>
        </p:txBody>
      </p:sp>
      <p:cxnSp>
        <p:nvCxnSpPr>
          <p:cNvPr id="73" name="Google Shape;73;p15"/>
          <p:cNvCxnSpPr/>
          <p:nvPr/>
        </p:nvCxnSpPr>
        <p:spPr>
          <a:xfrm flipH="1">
            <a:off x="2393100" y="1168125"/>
            <a:ext cx="7200" cy="2254500"/>
          </a:xfrm>
          <a:prstGeom prst="straightConnector1">
            <a:avLst/>
          </a:prstGeom>
          <a:noFill/>
          <a:ln cap="flat" cmpd="sng" w="9525">
            <a:solidFill>
              <a:srgbClr val="004481"/>
            </a:solidFill>
            <a:prstDash val="solid"/>
            <a:round/>
            <a:headEnd len="med" w="med" type="none"/>
            <a:tailEnd len="med" w="med" type="none"/>
          </a:ln>
        </p:spPr>
      </p:cxnSp>
      <p:graphicFrame>
        <p:nvGraphicFramePr>
          <p:cNvPr id="74" name="Google Shape;74;p15"/>
          <p:cNvGraphicFramePr/>
          <p:nvPr/>
        </p:nvGraphicFramePr>
        <p:xfrm>
          <a:off x="2533400" y="1091925"/>
          <a:ext cx="3000000" cy="3000000"/>
        </p:xfrm>
        <a:graphic>
          <a:graphicData uri="http://schemas.openxmlformats.org/drawingml/2006/table">
            <a:tbl>
              <a:tblPr>
                <a:noFill/>
                <a:tableStyleId>{816932F7-3634-4DA3-8E1A-560C8E997AC6}</a:tableStyleId>
              </a:tblPr>
              <a:tblGrid>
                <a:gridCol w="3540250"/>
                <a:gridCol w="382850"/>
              </a:tblGrid>
              <a:tr h="381000">
                <a:tc>
                  <a:txBody>
                    <a:bodyPr>
                      <a:noAutofit/>
                    </a:bodyPr>
                    <a:lstStyle/>
                    <a:p>
                      <a:pPr indent="0" lvl="0" marL="292100" marR="0" rtl="0" algn="l">
                        <a:lnSpc>
                          <a:spcPct val="100000"/>
                        </a:lnSpc>
                        <a:spcBef>
                          <a:spcPts val="0"/>
                        </a:spcBef>
                        <a:spcAft>
                          <a:spcPts val="1100"/>
                        </a:spcAft>
                        <a:buClr>
                          <a:schemeClr val="dk1"/>
                        </a:buClr>
                        <a:buSzPts val="1100"/>
                        <a:buFont typeface="Arial"/>
                        <a:buNone/>
                      </a:pPr>
                      <a:r>
                        <a:rPr b="1" lang="es" sz="1100">
                          <a:solidFill>
                            <a:srgbClr val="004481"/>
                          </a:solidFill>
                          <a:latin typeface="Open Sans"/>
                          <a:ea typeface="Open Sans"/>
                          <a:cs typeface="Open Sans"/>
                          <a:sym typeface="Open Sans"/>
                        </a:rPr>
                        <a:t>Introducción y contexto</a:t>
                      </a:r>
                      <a:r>
                        <a:rPr lang="es" sz="1100">
                          <a:solidFill>
                            <a:srgbClr val="004481"/>
                          </a:solidFill>
                          <a:latin typeface="Open Sans"/>
                          <a:ea typeface="Open Sans"/>
                          <a:cs typeface="Open Sans"/>
                          <a:sym typeface="Open Sans"/>
                        </a:rPr>
                        <a:t> (breve estado del arte y exposición del problema)</a:t>
                      </a:r>
                      <a:endParaRPr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4</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292100" marR="0" rtl="0" algn="l">
                        <a:lnSpc>
                          <a:spcPct val="100000"/>
                        </a:lnSpc>
                        <a:spcBef>
                          <a:spcPts val="0"/>
                        </a:spcBef>
                        <a:spcAft>
                          <a:spcPts val="1100"/>
                        </a:spcAft>
                        <a:buClr>
                          <a:schemeClr val="dk1"/>
                        </a:buClr>
                        <a:buSzPts val="1100"/>
                        <a:buFont typeface="Arial"/>
                        <a:buNone/>
                      </a:pPr>
                      <a:r>
                        <a:rPr b="1" lang="es" sz="1100">
                          <a:solidFill>
                            <a:srgbClr val="004481"/>
                          </a:solidFill>
                          <a:latin typeface="Open Sans"/>
                          <a:ea typeface="Open Sans"/>
                          <a:cs typeface="Open Sans"/>
                          <a:sym typeface="Open Sans"/>
                        </a:rPr>
                        <a:t>Objetivos </a:t>
                      </a:r>
                      <a:r>
                        <a:rPr lang="es" sz="1100">
                          <a:solidFill>
                            <a:srgbClr val="004481"/>
                          </a:solidFill>
                          <a:latin typeface="Open Sans"/>
                          <a:ea typeface="Open Sans"/>
                          <a:cs typeface="Open Sans"/>
                          <a:sym typeface="Open Sans"/>
                        </a:rPr>
                        <a:t>y </a:t>
                      </a:r>
                      <a:r>
                        <a:rPr b="1" lang="es" sz="1100">
                          <a:solidFill>
                            <a:srgbClr val="004481"/>
                          </a:solidFill>
                          <a:latin typeface="Open Sans"/>
                          <a:ea typeface="Open Sans"/>
                          <a:cs typeface="Open Sans"/>
                          <a:sym typeface="Open Sans"/>
                        </a:rPr>
                        <a:t>aportaciones</a:t>
                      </a:r>
                      <a:endParaRPr b="1"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7</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292100" marR="0" rtl="0" algn="l">
                        <a:lnSpc>
                          <a:spcPct val="100000"/>
                        </a:lnSpc>
                        <a:spcBef>
                          <a:spcPts val="0"/>
                        </a:spcBef>
                        <a:spcAft>
                          <a:spcPts val="1100"/>
                        </a:spcAft>
                        <a:buClr>
                          <a:schemeClr val="dk1"/>
                        </a:buClr>
                        <a:buSzPts val="1100"/>
                        <a:buFont typeface="Arial"/>
                        <a:buNone/>
                      </a:pPr>
                      <a:r>
                        <a:rPr b="1" lang="es" sz="1100">
                          <a:solidFill>
                            <a:srgbClr val="004481"/>
                          </a:solidFill>
                          <a:latin typeface="Open Sans"/>
                          <a:ea typeface="Open Sans"/>
                          <a:cs typeface="Open Sans"/>
                          <a:sym typeface="Open Sans"/>
                        </a:rPr>
                        <a:t>Primera aproximación </a:t>
                      </a:r>
                      <a:r>
                        <a:rPr lang="es" sz="1100">
                          <a:solidFill>
                            <a:srgbClr val="004481"/>
                          </a:solidFill>
                          <a:latin typeface="Open Sans"/>
                          <a:ea typeface="Open Sans"/>
                          <a:cs typeface="Open Sans"/>
                          <a:sym typeface="Open Sans"/>
                        </a:rPr>
                        <a:t>de la solución tentativa.</a:t>
                      </a:r>
                      <a:endParaRPr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9</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292100" marR="0" rtl="0" algn="l">
                        <a:lnSpc>
                          <a:spcPct val="100000"/>
                        </a:lnSpc>
                        <a:spcBef>
                          <a:spcPts val="0"/>
                        </a:spcBef>
                        <a:spcAft>
                          <a:spcPts val="1100"/>
                        </a:spcAft>
                        <a:buClr>
                          <a:schemeClr val="dk1"/>
                        </a:buClr>
                        <a:buSzPts val="1100"/>
                        <a:buFont typeface="Arial"/>
                        <a:buNone/>
                      </a:pPr>
                      <a:r>
                        <a:rPr b="1" lang="es" sz="1100">
                          <a:solidFill>
                            <a:srgbClr val="004481"/>
                          </a:solidFill>
                          <a:latin typeface="Open Sans"/>
                          <a:ea typeface="Open Sans"/>
                          <a:cs typeface="Open Sans"/>
                          <a:sym typeface="Open Sans"/>
                        </a:rPr>
                        <a:t>Metodología </a:t>
                      </a:r>
                      <a:r>
                        <a:rPr lang="es" sz="1100">
                          <a:solidFill>
                            <a:srgbClr val="004481"/>
                          </a:solidFill>
                          <a:latin typeface="Open Sans"/>
                          <a:ea typeface="Open Sans"/>
                          <a:cs typeface="Open Sans"/>
                          <a:sym typeface="Open Sans"/>
                        </a:rPr>
                        <a:t>para la evaluación y </a:t>
                      </a:r>
                      <a:r>
                        <a:rPr b="1" lang="es" sz="1100">
                          <a:solidFill>
                            <a:srgbClr val="004481"/>
                          </a:solidFill>
                          <a:latin typeface="Open Sans"/>
                          <a:ea typeface="Open Sans"/>
                          <a:cs typeface="Open Sans"/>
                          <a:sym typeface="Open Sans"/>
                        </a:rPr>
                        <a:t>pruebas </a:t>
                      </a:r>
                      <a:r>
                        <a:rPr lang="es" sz="1100">
                          <a:solidFill>
                            <a:srgbClr val="004481"/>
                          </a:solidFill>
                          <a:latin typeface="Open Sans"/>
                          <a:ea typeface="Open Sans"/>
                          <a:cs typeface="Open Sans"/>
                          <a:sym typeface="Open Sans"/>
                        </a:rPr>
                        <a:t>que se realizarán.</a:t>
                      </a:r>
                      <a:endParaRPr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13</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292100" marR="0" rtl="0" algn="l">
                        <a:lnSpc>
                          <a:spcPct val="100000"/>
                        </a:lnSpc>
                        <a:spcBef>
                          <a:spcPts val="0"/>
                        </a:spcBef>
                        <a:spcAft>
                          <a:spcPts val="1100"/>
                        </a:spcAft>
                        <a:buClr>
                          <a:schemeClr val="dk1"/>
                        </a:buClr>
                        <a:buSzPts val="1100"/>
                        <a:buFont typeface="Arial"/>
                        <a:buNone/>
                      </a:pPr>
                      <a:r>
                        <a:rPr b="1" lang="es" sz="1100">
                          <a:solidFill>
                            <a:srgbClr val="004481"/>
                          </a:solidFill>
                          <a:latin typeface="Open Sans"/>
                          <a:ea typeface="Open Sans"/>
                          <a:cs typeface="Open Sans"/>
                          <a:sym typeface="Open Sans"/>
                        </a:rPr>
                        <a:t>Bibliografía</a:t>
                      </a:r>
                      <a:endParaRPr b="1"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18</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noAutofit/>
                    </a:bodyPr>
                    <a:lstStyle/>
                    <a:p>
                      <a:pPr indent="0" lvl="0" marL="292100" marR="0" rtl="0" algn="l">
                        <a:lnSpc>
                          <a:spcPct val="100000"/>
                        </a:lnSpc>
                        <a:spcBef>
                          <a:spcPts val="0"/>
                        </a:spcBef>
                        <a:spcAft>
                          <a:spcPts val="1100"/>
                        </a:spcAft>
                        <a:buNone/>
                      </a:pPr>
                      <a:r>
                        <a:rPr b="1" lang="es" sz="1100">
                          <a:solidFill>
                            <a:srgbClr val="004481"/>
                          </a:solidFill>
                          <a:latin typeface="Open Sans"/>
                          <a:ea typeface="Open Sans"/>
                          <a:cs typeface="Open Sans"/>
                          <a:sym typeface="Open Sans"/>
                        </a:rPr>
                        <a:t>Anexo</a:t>
                      </a:r>
                      <a:endParaRPr b="1" sz="1100">
                        <a:solidFill>
                          <a:srgbClr val="004481"/>
                        </a:solidFill>
                        <a:latin typeface="Open Sans"/>
                        <a:ea typeface="Open Sans"/>
                        <a:cs typeface="Open Sans"/>
                        <a:sym typeface="Open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s"/>
                        <a:t>20</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a:blip r:embed="rId3">
            <a:alphaModFix/>
          </a:blip>
          <a:stretch>
            <a:fillRect/>
          </a:stretch>
        </p:blipFill>
        <p:spPr>
          <a:xfrm>
            <a:off x="6806925" y="407825"/>
            <a:ext cx="1655800" cy="721925"/>
          </a:xfrm>
          <a:prstGeom prst="rect">
            <a:avLst/>
          </a:prstGeom>
          <a:noFill/>
          <a:ln>
            <a:noFill/>
          </a:ln>
        </p:spPr>
      </p:pic>
      <p:pic>
        <p:nvPicPr>
          <p:cNvPr id="80" name="Google Shape;80;p16"/>
          <p:cNvPicPr preferRelativeResize="0"/>
          <p:nvPr/>
        </p:nvPicPr>
        <p:blipFill>
          <a:blip r:embed="rId4">
            <a:alphaModFix/>
          </a:blip>
          <a:stretch>
            <a:fillRect/>
          </a:stretch>
        </p:blipFill>
        <p:spPr>
          <a:xfrm>
            <a:off x="561775" y="407825"/>
            <a:ext cx="5712724" cy="4284549"/>
          </a:xfrm>
          <a:prstGeom prst="rect">
            <a:avLst/>
          </a:prstGeom>
          <a:noFill/>
          <a:ln>
            <a:noFill/>
          </a:ln>
        </p:spPr>
      </p:pic>
      <p:sp>
        <p:nvSpPr>
          <p:cNvPr id="81" name="Google Shape;81;p16"/>
          <p:cNvSpPr txBox="1"/>
          <p:nvPr/>
        </p:nvSpPr>
        <p:spPr>
          <a:xfrm>
            <a:off x="6354600" y="2320300"/>
            <a:ext cx="2597100" cy="9846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004481"/>
              </a:buClr>
              <a:buSzPts val="2400"/>
              <a:buFont typeface="Open Sans"/>
              <a:buAutoNum type="arabicPeriod"/>
            </a:pPr>
            <a:r>
              <a:rPr b="1" lang="es" sz="2400">
                <a:solidFill>
                  <a:srgbClr val="004481"/>
                </a:solidFill>
                <a:latin typeface="Open Sans"/>
                <a:ea typeface="Open Sans"/>
                <a:cs typeface="Open Sans"/>
                <a:sym typeface="Open Sans"/>
              </a:rPr>
              <a:t>Introducción </a:t>
            </a:r>
            <a:r>
              <a:rPr lang="es" sz="2400">
                <a:solidFill>
                  <a:srgbClr val="004481"/>
                </a:solidFill>
                <a:latin typeface="Open Sans"/>
                <a:ea typeface="Open Sans"/>
                <a:cs typeface="Open Sans"/>
                <a:sym typeface="Open Sans"/>
              </a:rPr>
              <a:t>y </a:t>
            </a:r>
            <a:r>
              <a:rPr b="1" lang="es" sz="2400">
                <a:solidFill>
                  <a:srgbClr val="004481"/>
                </a:solidFill>
                <a:latin typeface="Open Sans"/>
                <a:ea typeface="Open Sans"/>
                <a:cs typeface="Open Sans"/>
                <a:sym typeface="Open Sans"/>
              </a:rPr>
              <a:t>contexto</a:t>
            </a:r>
            <a:endParaRPr b="1" sz="2400">
              <a:solidFill>
                <a:srgbClr val="004481"/>
              </a:solidFill>
              <a:latin typeface="Open Sans"/>
              <a:ea typeface="Open Sans"/>
              <a:cs typeface="Open Sans"/>
              <a:sym typeface="Open Sans"/>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p:nvPr/>
        </p:nvSpPr>
        <p:spPr>
          <a:xfrm>
            <a:off x="382950" y="937900"/>
            <a:ext cx="7905600" cy="393300"/>
          </a:xfrm>
          <a:prstGeom prst="rect">
            <a:avLst/>
          </a:prstGeom>
          <a:solidFill>
            <a:srgbClr val="005B82"/>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
                <a:solidFill>
                  <a:schemeClr val="lt1"/>
                </a:solidFill>
                <a:latin typeface="Lato"/>
                <a:ea typeface="Lato"/>
                <a:cs typeface="Lato"/>
                <a:sym typeface="Lato"/>
              </a:rPr>
              <a:t>Estado del arte</a:t>
            </a:r>
            <a:endParaRPr b="1" i="0" sz="1400" u="none" cap="none" strike="noStrike">
              <a:solidFill>
                <a:schemeClr val="lt1"/>
              </a:solidFill>
              <a:latin typeface="Lato"/>
              <a:ea typeface="Lato"/>
              <a:cs typeface="Lato"/>
              <a:sym typeface="Lato"/>
            </a:endParaRPr>
          </a:p>
        </p:txBody>
      </p:sp>
      <p:sp>
        <p:nvSpPr>
          <p:cNvPr id="88" name="Google Shape;88;p17"/>
          <p:cNvSpPr/>
          <p:nvPr/>
        </p:nvSpPr>
        <p:spPr>
          <a:xfrm>
            <a:off x="382950" y="1253800"/>
            <a:ext cx="3395700" cy="77400"/>
          </a:xfrm>
          <a:prstGeom prst="rtTriangle">
            <a:avLst/>
          </a:prstGeom>
          <a:solidFill>
            <a:srgbClr val="B2B2B2"/>
          </a:solidFill>
          <a:ln cap="flat" cmpd="sng" w="9525">
            <a:solidFill>
              <a:srgbClr val="B2B2B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rgbClr val="000000"/>
              </a:buClr>
              <a:buSzPts val="1050"/>
              <a:buFont typeface="Arial"/>
              <a:buNone/>
            </a:pPr>
            <a:r>
              <a:t/>
            </a:r>
            <a:endParaRPr b="1" i="0" sz="1200" u="none" cap="none" strike="noStrike">
              <a:solidFill>
                <a:srgbClr val="FFFFFF"/>
              </a:solidFill>
              <a:latin typeface="Arial"/>
              <a:ea typeface="Arial"/>
              <a:cs typeface="Arial"/>
              <a:sym typeface="Arial"/>
            </a:endParaRPr>
          </a:p>
        </p:txBody>
      </p:sp>
      <p:sp>
        <p:nvSpPr>
          <p:cNvPr id="89" name="Google Shape;89;p17"/>
          <p:cNvSpPr/>
          <p:nvPr/>
        </p:nvSpPr>
        <p:spPr>
          <a:xfrm>
            <a:off x="382975" y="1331075"/>
            <a:ext cx="7905600" cy="3717600"/>
          </a:xfrm>
          <a:prstGeom prst="rect">
            <a:avLst/>
          </a:prstGeom>
          <a:solidFill>
            <a:srgbClr val="FFFFFF"/>
          </a:solidFill>
          <a:ln cap="flat" cmpd="sng" w="9525">
            <a:solidFill>
              <a:srgbClr val="BFBFBF"/>
            </a:solidFill>
            <a:prstDash val="solid"/>
            <a:round/>
            <a:headEnd len="sm" w="sm" type="none"/>
            <a:tailEnd len="sm" w="sm" type="none"/>
          </a:ln>
        </p:spPr>
        <p:txBody>
          <a:bodyPr anchorCtr="0" anchor="t" bIns="0" lIns="72000" spcFirstLastPara="1" rIns="180000" wrap="square" tIns="36000">
            <a:noAutofit/>
          </a:bodyPr>
          <a:lstStyle/>
          <a:p>
            <a:pPr indent="0" lvl="0" marL="0" marR="0" rtl="0" algn="just">
              <a:spcBef>
                <a:spcPts val="560"/>
              </a:spcBef>
              <a:spcAft>
                <a:spcPts val="0"/>
              </a:spcAft>
              <a:buClr>
                <a:srgbClr val="FFD200"/>
              </a:buClr>
              <a:buSzPts val="1400"/>
              <a:buFont typeface="Noto Sans Symbols"/>
              <a:buNone/>
            </a:pPr>
            <a:r>
              <a:rPr lang="es" sz="1000">
                <a:latin typeface="Lato"/>
                <a:ea typeface="Lato"/>
                <a:cs typeface="Lato"/>
                <a:sym typeface="Lato"/>
              </a:rPr>
              <a:t>Blockchain es una tecnología con un previsible gran crecimiento dentro de los sectores logístico, financiero y de seguros [1] [2]. Las ventajas fundamentales que puede ofrecer a un servicio de renting/leasing de coches (en donde se pueden integrar los 3 sectores) se pueden resumir en las siguientes [3]:</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Trazabilidad </a:t>
            </a:r>
            <a:r>
              <a:rPr lang="es" sz="1000">
                <a:latin typeface="Lato"/>
                <a:ea typeface="Lato"/>
                <a:cs typeface="Lato"/>
                <a:sym typeface="Lato"/>
              </a:rPr>
              <a:t>de todo el proceso: Tanto las terceras partes (compañías de </a:t>
            </a:r>
            <a:r>
              <a:rPr lang="es" sz="1000">
                <a:latin typeface="Lato"/>
                <a:ea typeface="Lato"/>
                <a:cs typeface="Lato"/>
                <a:sym typeface="Lato"/>
              </a:rPr>
              <a:t>financiación</a:t>
            </a:r>
            <a:r>
              <a:rPr lang="es" sz="1000">
                <a:latin typeface="Lato"/>
                <a:ea typeface="Lato"/>
                <a:cs typeface="Lato"/>
                <a:sym typeface="Lato"/>
              </a:rPr>
              <a:t>, aseguradora, recambios etc) como el cliente final pueden comprobar en tiempo real los cambios de estado del bien.</a:t>
            </a:r>
            <a:endParaRPr i="0" sz="1000" u="none" cap="none" strike="noStrike">
              <a:solidFill>
                <a:srgbClr val="000000"/>
              </a:solidFill>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solidFill>
                  <a:srgbClr val="333333"/>
                </a:solidFill>
                <a:latin typeface="Lato"/>
                <a:ea typeface="Lato"/>
                <a:cs typeface="Lato"/>
                <a:sym typeface="Lato"/>
              </a:rPr>
              <a:t>Confianza</a:t>
            </a:r>
            <a:r>
              <a:rPr lang="es" sz="1000">
                <a:solidFill>
                  <a:srgbClr val="333333"/>
                </a:solidFill>
                <a:latin typeface="Lato"/>
                <a:ea typeface="Lato"/>
                <a:cs typeface="Lato"/>
                <a:sym typeface="Lato"/>
              </a:rPr>
              <a:t>: Como consecuencia del punto anterior y debido a la inmutabilidad de la cadena de bloques, se puede generar confianza (tanto por parte de los intermediarios como por parte del cliente final). Uno de los beneficios fundamentales que puede aportar este aspecto es la fidelización del cliente final (si además el servicio prestado es bueno). </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Precios justos</a:t>
            </a:r>
            <a:r>
              <a:rPr lang="es" sz="1000">
                <a:latin typeface="Lato"/>
                <a:ea typeface="Lato"/>
                <a:cs typeface="Lato"/>
                <a:sym typeface="Lato"/>
              </a:rPr>
              <a:t>: El cliente final sabe el precio exacto de los bienes por los que está consumiendo un servicio (por ejemplo: al poder tener acceso a la información de la cadena de bloques, puede saber a qué precio el taller </a:t>
            </a:r>
            <a:r>
              <a:rPr lang="es" sz="1000">
                <a:latin typeface="Lato"/>
                <a:ea typeface="Lato"/>
                <a:cs typeface="Lato"/>
                <a:sym typeface="Lato"/>
              </a:rPr>
              <a:t>adquirió</a:t>
            </a:r>
            <a:r>
              <a:rPr lang="es" sz="1000">
                <a:latin typeface="Lato"/>
                <a:ea typeface="Lato"/>
                <a:cs typeface="Lato"/>
                <a:sym typeface="Lato"/>
              </a:rPr>
              <a:t> los repuestos y qué beneficio obtiene éste por su servicio).</a:t>
            </a:r>
            <a:endParaRPr sz="1000">
              <a:latin typeface="Lato"/>
              <a:ea typeface="Lato"/>
              <a:cs typeface="Lato"/>
              <a:sym typeface="Lato"/>
            </a:endParaRPr>
          </a:p>
          <a:p>
            <a:pPr indent="-260350" lvl="0" marL="374650" marR="0" rtl="0" algn="just">
              <a:spcBef>
                <a:spcPts val="560"/>
              </a:spcBef>
              <a:spcAft>
                <a:spcPts val="0"/>
              </a:spcAft>
              <a:buClr>
                <a:srgbClr val="348FAC"/>
              </a:buClr>
              <a:buSzPts val="1000"/>
              <a:buFont typeface="Lato"/>
              <a:buChar char="•"/>
            </a:pPr>
            <a:r>
              <a:rPr b="1" lang="es" sz="1000">
                <a:latin typeface="Lato"/>
                <a:ea typeface="Lato"/>
                <a:cs typeface="Lato"/>
                <a:sym typeface="Lato"/>
              </a:rPr>
              <a:t>Interconectividad</a:t>
            </a:r>
            <a:r>
              <a:rPr lang="es" sz="1000">
                <a:latin typeface="Lato"/>
                <a:ea typeface="Lato"/>
                <a:cs typeface="Lato"/>
                <a:sym typeface="Lato"/>
              </a:rPr>
              <a:t>: Mediante la utilización de dispositivos IoT que envíen datos de geolocalización y del movimiento de los vehículos a la Blockchain, se puede crear un sistema de seguro que repercuta únicamente en el cliente final en función de la utilización del vehículo y del tipo de vía por la que transita. </a:t>
            </a:r>
            <a:endParaRPr sz="1000">
              <a:latin typeface="Lato"/>
              <a:ea typeface="Lato"/>
              <a:cs typeface="Lato"/>
              <a:sym typeface="Lato"/>
            </a:endParaRPr>
          </a:p>
          <a:p>
            <a:pPr indent="0" lvl="0" marL="0" marR="0" rtl="0" algn="just">
              <a:spcBef>
                <a:spcPts val="560"/>
              </a:spcBef>
              <a:spcAft>
                <a:spcPts val="0"/>
              </a:spcAft>
              <a:buNone/>
            </a:pPr>
            <a:r>
              <a:rPr lang="es" sz="1000">
                <a:latin typeface="Lato"/>
                <a:ea typeface="Lato"/>
                <a:cs typeface="Lato"/>
                <a:sym typeface="Lato"/>
              </a:rPr>
              <a:t>Por otra parte, en el mercado existen aplicaciones basadas en tecnología Blockchain que intentan dar solución a la problemática de la creación de una Dapp que dé soporte a los servicios de leasing en el entorno automovilístico. Cabe destacar entre ellas, la desarrollada por </a:t>
            </a:r>
            <a:r>
              <a:rPr b="1" lang="es" sz="1000">
                <a:latin typeface="Lato"/>
                <a:ea typeface="Lato"/>
                <a:cs typeface="Lato"/>
                <a:sym typeface="Lato"/>
              </a:rPr>
              <a:t>IBM </a:t>
            </a:r>
            <a:r>
              <a:rPr lang="es" sz="1000">
                <a:latin typeface="Lato"/>
                <a:ea typeface="Lato"/>
                <a:cs typeface="Lato"/>
                <a:sym typeface="Lato"/>
              </a:rPr>
              <a:t>en julio del 2016 [4]. Dicha aplicación hace uso de una plataforma Blockchain integrada en un entorno cloud. A diferencia de otras plataformas, en </a:t>
            </a:r>
            <a:r>
              <a:rPr b="1" lang="es" sz="1000">
                <a:latin typeface="Lato"/>
                <a:ea typeface="Lato"/>
                <a:cs typeface="Lato"/>
                <a:sym typeface="Lato"/>
              </a:rPr>
              <a:t>IBM Blockchain Platform</a:t>
            </a:r>
            <a:r>
              <a:rPr lang="es" sz="1000">
                <a:latin typeface="Lato"/>
                <a:ea typeface="Lato"/>
                <a:cs typeface="Lato"/>
                <a:sym typeface="Lato"/>
              </a:rPr>
              <a:t> [5]:</a:t>
            </a:r>
            <a:endParaRPr sz="1000">
              <a:latin typeface="Lato"/>
              <a:ea typeface="Lato"/>
              <a:cs typeface="Lato"/>
              <a:sym typeface="Lato"/>
            </a:endParaRPr>
          </a:p>
          <a:p>
            <a:pPr indent="-292100" lvl="0" marL="914400" marR="0" rtl="0" algn="just">
              <a:spcBef>
                <a:spcPts val="560"/>
              </a:spcBef>
              <a:spcAft>
                <a:spcPts val="0"/>
              </a:spcAft>
              <a:buSzPts val="1000"/>
              <a:buFont typeface="Lato"/>
              <a:buAutoNum type="arabicPeriod"/>
            </a:pPr>
            <a:r>
              <a:rPr lang="es" sz="1000">
                <a:latin typeface="Lato"/>
                <a:ea typeface="Lato"/>
                <a:cs typeface="Lato"/>
                <a:sym typeface="Lato"/>
              </a:rPr>
              <a:t>Estamos ante una red </a:t>
            </a:r>
            <a:r>
              <a:rPr b="1" lang="es" sz="1000">
                <a:latin typeface="Lato"/>
                <a:ea typeface="Lato"/>
                <a:cs typeface="Lato"/>
                <a:sym typeface="Lato"/>
              </a:rPr>
              <a:t>permisionada</a:t>
            </a:r>
            <a:r>
              <a:rPr lang="es" sz="1000">
                <a:latin typeface="Lato"/>
                <a:ea typeface="Lato"/>
                <a:cs typeface="Lato"/>
                <a:sym typeface="Lato"/>
              </a:rPr>
              <a:t>.</a:t>
            </a:r>
            <a:endParaRPr sz="1000">
              <a:latin typeface="Lato"/>
              <a:ea typeface="Lato"/>
              <a:cs typeface="Lato"/>
              <a:sym typeface="Lato"/>
            </a:endParaRPr>
          </a:p>
          <a:p>
            <a:pPr indent="-292100" lvl="0" marL="914400" marR="0" rtl="0" algn="just">
              <a:spcBef>
                <a:spcPts val="0"/>
              </a:spcBef>
              <a:spcAft>
                <a:spcPts val="0"/>
              </a:spcAft>
              <a:buSzPts val="1000"/>
              <a:buFont typeface="Lato"/>
              <a:buAutoNum type="arabicPeriod"/>
            </a:pPr>
            <a:r>
              <a:rPr lang="es" sz="1000">
                <a:latin typeface="Lato"/>
                <a:ea typeface="Lato"/>
                <a:cs typeface="Lato"/>
                <a:sym typeface="Lato"/>
              </a:rPr>
              <a:t>No requiere el uso de </a:t>
            </a:r>
            <a:r>
              <a:rPr b="1" lang="es" sz="1000">
                <a:latin typeface="Lato"/>
                <a:ea typeface="Lato"/>
                <a:cs typeface="Lato"/>
                <a:sym typeface="Lato"/>
              </a:rPr>
              <a:t>criptodivisas</a:t>
            </a:r>
            <a:r>
              <a:rPr lang="es" sz="1000">
                <a:latin typeface="Lato"/>
                <a:ea typeface="Lato"/>
                <a:cs typeface="Lato"/>
                <a:sym typeface="Lato"/>
              </a:rPr>
              <a:t>,</a:t>
            </a:r>
            <a:endParaRPr sz="1000">
              <a:latin typeface="Lato"/>
              <a:ea typeface="Lato"/>
              <a:cs typeface="Lato"/>
              <a:sym typeface="Lato"/>
            </a:endParaRPr>
          </a:p>
          <a:p>
            <a:pPr indent="-292100" lvl="0" marL="914400" marR="0" rtl="0" algn="just">
              <a:spcBef>
                <a:spcPts val="0"/>
              </a:spcBef>
              <a:spcAft>
                <a:spcPts val="0"/>
              </a:spcAft>
              <a:buSzPts val="1000"/>
              <a:buFont typeface="Lato"/>
              <a:buAutoNum type="arabicPeriod"/>
            </a:pPr>
            <a:r>
              <a:rPr lang="es" sz="1000">
                <a:latin typeface="Lato"/>
                <a:ea typeface="Lato"/>
                <a:cs typeface="Lato"/>
                <a:sym typeface="Lato"/>
              </a:rPr>
              <a:t>Las transacciones son </a:t>
            </a:r>
            <a:r>
              <a:rPr b="1" lang="es" sz="1000">
                <a:latin typeface="Lato"/>
                <a:ea typeface="Lato"/>
                <a:cs typeface="Lato"/>
                <a:sym typeface="Lato"/>
              </a:rPr>
              <a:t>confidenciales </a:t>
            </a:r>
            <a:r>
              <a:rPr lang="es" sz="1000">
                <a:latin typeface="Lato"/>
                <a:ea typeface="Lato"/>
                <a:cs typeface="Lato"/>
                <a:sym typeface="Lato"/>
              </a:rPr>
              <a:t>y visibles a partes seleccionadas.</a:t>
            </a:r>
            <a:endParaRPr sz="1000">
              <a:latin typeface="Lato"/>
              <a:ea typeface="Lato"/>
              <a:cs typeface="Lato"/>
              <a:sym typeface="Lato"/>
            </a:endParaRPr>
          </a:p>
          <a:p>
            <a:pPr indent="0" lvl="0" marL="88900" marR="0" rtl="0" algn="just">
              <a:spcBef>
                <a:spcPts val="560"/>
              </a:spcBef>
              <a:spcAft>
                <a:spcPts val="0"/>
              </a:spcAft>
              <a:buClr>
                <a:srgbClr val="FFD200"/>
              </a:buClr>
              <a:buSzPts val="1400"/>
              <a:buFont typeface="Noto Sans Symbols"/>
              <a:buNone/>
            </a:pPr>
            <a:r>
              <a:t/>
            </a:r>
            <a:endParaRPr i="0" sz="1000" u="none" cap="none" strike="noStrike">
              <a:solidFill>
                <a:srgbClr val="000000"/>
              </a:solidFill>
              <a:latin typeface="Lato"/>
              <a:ea typeface="Lato"/>
              <a:cs typeface="Lato"/>
              <a:sym typeface="Lato"/>
            </a:endParaRPr>
          </a:p>
        </p:txBody>
      </p:sp>
      <p:sp>
        <p:nvSpPr>
          <p:cNvPr id="90" name="Google Shape;90;p17"/>
          <p:cNvSpPr/>
          <p:nvPr/>
        </p:nvSpPr>
        <p:spPr>
          <a:xfrm>
            <a:off x="456109" y="978138"/>
            <a:ext cx="266400" cy="235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s" sz="1600" u="none" cap="none" strike="noStrike">
                <a:solidFill>
                  <a:srgbClr val="000000"/>
                </a:solidFill>
                <a:latin typeface="Arial"/>
                <a:ea typeface="Arial"/>
                <a:cs typeface="Arial"/>
                <a:sym typeface="Arial"/>
              </a:rPr>
              <a:t>1</a:t>
            </a:r>
            <a:endParaRPr/>
          </a:p>
        </p:txBody>
      </p:sp>
      <p:sp>
        <p:nvSpPr>
          <p:cNvPr id="91" name="Google Shape;91;p17"/>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400">
                <a:solidFill>
                  <a:srgbClr val="004481"/>
                </a:solidFill>
                <a:latin typeface="Open Sans"/>
                <a:ea typeface="Open Sans"/>
                <a:cs typeface="Open Sans"/>
                <a:sym typeface="Open Sans"/>
              </a:rPr>
              <a:t>1</a:t>
            </a:r>
            <a:r>
              <a:rPr lang="es" sz="2400">
                <a:solidFill>
                  <a:srgbClr val="004481"/>
                </a:solidFill>
                <a:latin typeface="Open Sans"/>
                <a:ea typeface="Open Sans"/>
                <a:cs typeface="Open Sans"/>
                <a:sym typeface="Open Sans"/>
              </a:rPr>
              <a:t>.1 Introducción y contexto.</a:t>
            </a:r>
            <a:endParaRPr sz="2400">
              <a:solidFill>
                <a:srgbClr val="004481"/>
              </a:solidFill>
            </a:endParaRPr>
          </a:p>
        </p:txBody>
      </p:sp>
      <p:cxnSp>
        <p:nvCxnSpPr>
          <p:cNvPr id="92" name="Google Shape;92;p17"/>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93" name="Google Shape;93;p17"/>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94" name="Google Shape;9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p:nvPr/>
        </p:nvSpPr>
        <p:spPr>
          <a:xfrm>
            <a:off x="382901" y="1014100"/>
            <a:ext cx="7940700" cy="393300"/>
          </a:xfrm>
          <a:prstGeom prst="rect">
            <a:avLst/>
          </a:prstGeom>
          <a:solidFill>
            <a:srgbClr val="348FAC"/>
          </a:solidFill>
          <a:ln cap="flat" cmpd="sng" w="9525">
            <a:solidFill>
              <a:srgbClr val="000000"/>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rgbClr val="000000"/>
              </a:buClr>
              <a:buSzPts val="1050"/>
              <a:buFont typeface="Arial"/>
              <a:buNone/>
            </a:pPr>
            <a:r>
              <a:rPr b="1" lang="es">
                <a:solidFill>
                  <a:schemeClr val="lt1"/>
                </a:solidFill>
                <a:latin typeface="Lato"/>
                <a:ea typeface="Lato"/>
                <a:cs typeface="Lato"/>
                <a:sym typeface="Lato"/>
              </a:rPr>
              <a:t>Exposición del problema</a:t>
            </a:r>
            <a:endParaRPr b="1" i="0" sz="1400" u="none" cap="none" strike="noStrike">
              <a:solidFill>
                <a:schemeClr val="lt1"/>
              </a:solidFill>
              <a:latin typeface="Lato"/>
              <a:ea typeface="Lato"/>
              <a:cs typeface="Lato"/>
              <a:sym typeface="Lato"/>
            </a:endParaRPr>
          </a:p>
        </p:txBody>
      </p:sp>
      <p:sp>
        <p:nvSpPr>
          <p:cNvPr id="100" name="Google Shape;100;p18"/>
          <p:cNvSpPr/>
          <p:nvPr/>
        </p:nvSpPr>
        <p:spPr>
          <a:xfrm>
            <a:off x="375410" y="1329989"/>
            <a:ext cx="3430500" cy="77400"/>
          </a:xfrm>
          <a:prstGeom prst="rtTriangle">
            <a:avLst/>
          </a:prstGeom>
          <a:solidFill>
            <a:srgbClr val="B2B2B2"/>
          </a:solidFill>
          <a:ln cap="flat" cmpd="sng" w="9525">
            <a:solidFill>
              <a:srgbClr val="B2B2B2"/>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Clr>
                <a:srgbClr val="000000"/>
              </a:buClr>
              <a:buSzPts val="1050"/>
              <a:buFont typeface="Arial"/>
              <a:buNone/>
            </a:pPr>
            <a:r>
              <a:t/>
            </a:r>
            <a:endParaRPr b="1" i="0" sz="1200" u="none" cap="none" strike="noStrike">
              <a:solidFill>
                <a:srgbClr val="FFFFFF"/>
              </a:solidFill>
              <a:latin typeface="Arial"/>
              <a:ea typeface="Arial"/>
              <a:cs typeface="Arial"/>
              <a:sym typeface="Arial"/>
            </a:endParaRPr>
          </a:p>
        </p:txBody>
      </p:sp>
      <p:sp>
        <p:nvSpPr>
          <p:cNvPr id="101" name="Google Shape;101;p18"/>
          <p:cNvSpPr/>
          <p:nvPr/>
        </p:nvSpPr>
        <p:spPr>
          <a:xfrm>
            <a:off x="382949" y="1407275"/>
            <a:ext cx="7940700" cy="3205500"/>
          </a:xfrm>
          <a:prstGeom prst="rect">
            <a:avLst/>
          </a:prstGeom>
          <a:solidFill>
            <a:srgbClr val="FFFFFF"/>
          </a:solidFill>
          <a:ln cap="flat" cmpd="sng" w="9525">
            <a:solidFill>
              <a:srgbClr val="BFBFBF"/>
            </a:solidFill>
            <a:prstDash val="solid"/>
            <a:round/>
            <a:headEnd len="sm" w="sm" type="none"/>
            <a:tailEnd len="sm" w="sm" type="none"/>
          </a:ln>
        </p:spPr>
        <p:txBody>
          <a:bodyPr anchorCtr="0" anchor="t" bIns="0" lIns="72000" spcFirstLastPara="1" rIns="180000" wrap="square" tIns="36000">
            <a:noAutofit/>
          </a:bodyPr>
          <a:lstStyle/>
          <a:p>
            <a:pPr indent="3175" lvl="0" marL="88900" marR="0" rtl="0" algn="just">
              <a:spcBef>
                <a:spcPts val="600"/>
              </a:spcBef>
              <a:spcAft>
                <a:spcPts val="0"/>
              </a:spcAft>
              <a:buNone/>
            </a:pPr>
            <a:r>
              <a:rPr lang="es" sz="1000">
                <a:solidFill>
                  <a:schemeClr val="dk1"/>
                </a:solidFill>
                <a:latin typeface="Lato"/>
                <a:ea typeface="Lato"/>
                <a:cs typeface="Lato"/>
                <a:sym typeface="Lato"/>
              </a:rPr>
              <a:t>Como ya se ha introducido en la sección anterior, la problemática fundamental que busca ser resuelta por el presente trabajo es la elaboración de una Dapp que dé soporte a un </a:t>
            </a:r>
            <a:r>
              <a:rPr b="1" lang="es" sz="1000">
                <a:solidFill>
                  <a:schemeClr val="dk1"/>
                </a:solidFill>
                <a:latin typeface="Lato"/>
                <a:ea typeface="Lato"/>
                <a:cs typeface="Lato"/>
                <a:sym typeface="Lato"/>
              </a:rPr>
              <a:t>servicio de renting/leasing de vehículos</a:t>
            </a:r>
            <a:r>
              <a:rPr lang="es" sz="1000">
                <a:solidFill>
                  <a:schemeClr val="dk1"/>
                </a:solidFill>
                <a:latin typeface="Lato"/>
                <a:ea typeface="Lato"/>
                <a:cs typeface="Lato"/>
                <a:sym typeface="Lato"/>
              </a:rPr>
              <a:t>. En este tipo de servicios, el cliente final no tiene toda la información respecto a los costes relacionados con los servicios prestados por todos los intermediarios que actúan sobre la cadena de suministro del producto, la financiación del mismo y el seguro del vehículo. En especial, destacar que:</a:t>
            </a:r>
            <a:endParaRPr sz="1000">
              <a:solidFill>
                <a:schemeClr val="dk1"/>
              </a:solidFill>
              <a:latin typeface="Lato"/>
              <a:ea typeface="Lato"/>
              <a:cs typeface="Lato"/>
              <a:sym typeface="Lato"/>
            </a:endParaRPr>
          </a:p>
          <a:p>
            <a:pPr indent="-292100" lvl="0" marL="457200" marR="0" rtl="0" algn="just">
              <a:spcBef>
                <a:spcPts val="600"/>
              </a:spcBef>
              <a:spcAft>
                <a:spcPts val="0"/>
              </a:spcAft>
              <a:buClr>
                <a:schemeClr val="dk1"/>
              </a:buClr>
              <a:buSzPts val="1000"/>
              <a:buFont typeface="Lato"/>
              <a:buChar char="●"/>
            </a:pPr>
            <a:r>
              <a:rPr lang="es" sz="1000">
                <a:solidFill>
                  <a:schemeClr val="dk1"/>
                </a:solidFill>
                <a:latin typeface="Lato"/>
                <a:ea typeface="Lato"/>
                <a:cs typeface="Lato"/>
                <a:sym typeface="Lato"/>
              </a:rPr>
              <a:t>Si existe una </a:t>
            </a:r>
            <a:r>
              <a:rPr b="1" lang="es" sz="1000">
                <a:solidFill>
                  <a:schemeClr val="dk1"/>
                </a:solidFill>
                <a:latin typeface="Lato"/>
                <a:ea typeface="Lato"/>
                <a:cs typeface="Lato"/>
                <a:sym typeface="Lato"/>
              </a:rPr>
              <a:t>compañía de financiación</a:t>
            </a:r>
            <a:r>
              <a:rPr lang="es" sz="1000">
                <a:solidFill>
                  <a:schemeClr val="dk1"/>
                </a:solidFill>
                <a:latin typeface="Lato"/>
                <a:ea typeface="Lato"/>
                <a:cs typeface="Lato"/>
                <a:sym typeface="Lato"/>
              </a:rPr>
              <a:t> del vehículo, ésta podrá aplicar un sistema de riesgos más real (dependiendo de las características de riesgo del cliente y de su historial). De esta forma la financiación será más personalizada.</a:t>
            </a:r>
            <a:endParaRPr sz="1000">
              <a:solidFill>
                <a:schemeClr val="dk1"/>
              </a:solidFill>
              <a:latin typeface="Lato"/>
              <a:ea typeface="Lato"/>
              <a:cs typeface="Lato"/>
              <a:sym typeface="Lato"/>
            </a:endParaRPr>
          </a:p>
          <a:p>
            <a:pPr indent="-292100" lvl="0" marL="457200" marR="0" rtl="0" algn="just">
              <a:spcBef>
                <a:spcPts val="0"/>
              </a:spcBef>
              <a:spcAft>
                <a:spcPts val="0"/>
              </a:spcAft>
              <a:buClr>
                <a:schemeClr val="dk1"/>
              </a:buClr>
              <a:buSzPts val="1000"/>
              <a:buFont typeface="Lato"/>
              <a:buChar char="●"/>
            </a:pPr>
            <a:r>
              <a:rPr lang="es" sz="1000">
                <a:solidFill>
                  <a:schemeClr val="dk1"/>
                </a:solidFill>
                <a:latin typeface="Lato"/>
                <a:ea typeface="Lato"/>
                <a:cs typeface="Lato"/>
                <a:sym typeface="Lato"/>
              </a:rPr>
              <a:t>Si existe una </a:t>
            </a:r>
            <a:r>
              <a:rPr b="1" lang="es" sz="1000">
                <a:solidFill>
                  <a:schemeClr val="dk1"/>
                </a:solidFill>
                <a:latin typeface="Lato"/>
                <a:ea typeface="Lato"/>
                <a:cs typeface="Lato"/>
                <a:sym typeface="Lato"/>
              </a:rPr>
              <a:t>compañía aseguradora</a:t>
            </a:r>
            <a:r>
              <a:rPr lang="es" sz="1000">
                <a:solidFill>
                  <a:schemeClr val="dk1"/>
                </a:solidFill>
                <a:latin typeface="Lato"/>
                <a:ea typeface="Lato"/>
                <a:cs typeface="Lato"/>
                <a:sym typeface="Lato"/>
              </a:rPr>
              <a:t>, ésta podrá determinar unos costes sobre el cliente final de acuerdo al uso que haga éste del vehículo (tiempo de uso del mismo, características de las vías por las que transita, velocidad a la que circula etc).</a:t>
            </a:r>
            <a:endParaRPr sz="1000">
              <a:solidFill>
                <a:schemeClr val="dk1"/>
              </a:solidFill>
              <a:latin typeface="Lato"/>
              <a:ea typeface="Lato"/>
              <a:cs typeface="Lato"/>
              <a:sym typeface="Lato"/>
            </a:endParaRPr>
          </a:p>
          <a:p>
            <a:pPr indent="-292100" lvl="0" marL="457200" marR="0" rtl="0" algn="just">
              <a:spcBef>
                <a:spcPts val="0"/>
              </a:spcBef>
              <a:spcAft>
                <a:spcPts val="0"/>
              </a:spcAft>
              <a:buClr>
                <a:schemeClr val="dk1"/>
              </a:buClr>
              <a:buSzPts val="1000"/>
              <a:buFont typeface="Lato"/>
              <a:buChar char="●"/>
            </a:pPr>
            <a:r>
              <a:rPr lang="es" sz="1000">
                <a:solidFill>
                  <a:schemeClr val="dk1"/>
                </a:solidFill>
                <a:latin typeface="Lato"/>
                <a:ea typeface="Lato"/>
                <a:cs typeface="Lato"/>
                <a:sym typeface="Lato"/>
              </a:rPr>
              <a:t>Dentro de la </a:t>
            </a:r>
            <a:r>
              <a:rPr b="1" lang="es" sz="1000">
                <a:solidFill>
                  <a:schemeClr val="dk1"/>
                </a:solidFill>
                <a:latin typeface="Lato"/>
                <a:ea typeface="Lato"/>
                <a:cs typeface="Lato"/>
                <a:sym typeface="Lato"/>
              </a:rPr>
              <a:t>cadena de suministro </a:t>
            </a:r>
            <a:r>
              <a:rPr lang="es" sz="1000">
                <a:solidFill>
                  <a:schemeClr val="dk1"/>
                </a:solidFill>
                <a:latin typeface="Lato"/>
                <a:ea typeface="Lato"/>
                <a:cs typeface="Lato"/>
                <a:sym typeface="Lato"/>
              </a:rPr>
              <a:t>para la reparación de un vehículo, la información sobre los costes que </a:t>
            </a:r>
            <a:r>
              <a:rPr lang="es" sz="1000">
                <a:solidFill>
                  <a:schemeClr val="dk1"/>
                </a:solidFill>
                <a:latin typeface="Lato"/>
                <a:ea typeface="Lato"/>
                <a:cs typeface="Lato"/>
                <a:sym typeface="Lato"/>
              </a:rPr>
              <a:t>repercuten</a:t>
            </a:r>
            <a:r>
              <a:rPr lang="es" sz="1000">
                <a:solidFill>
                  <a:schemeClr val="dk1"/>
                </a:solidFill>
                <a:latin typeface="Lato"/>
                <a:ea typeface="Lato"/>
                <a:cs typeface="Lato"/>
                <a:sym typeface="Lato"/>
              </a:rPr>
              <a:t> el </a:t>
            </a:r>
            <a:r>
              <a:rPr b="1" lang="es" sz="1000">
                <a:solidFill>
                  <a:schemeClr val="dk1"/>
                </a:solidFill>
                <a:latin typeface="Lato"/>
                <a:ea typeface="Lato"/>
                <a:cs typeface="Lato"/>
                <a:sym typeface="Lato"/>
              </a:rPr>
              <a:t>taller </a:t>
            </a:r>
            <a:r>
              <a:rPr lang="es" sz="1000">
                <a:solidFill>
                  <a:schemeClr val="dk1"/>
                </a:solidFill>
                <a:latin typeface="Lato"/>
                <a:ea typeface="Lato"/>
                <a:cs typeface="Lato"/>
                <a:sym typeface="Lato"/>
              </a:rPr>
              <a:t>sobre el cliente final serán más </a:t>
            </a:r>
            <a:r>
              <a:rPr lang="es" sz="1000">
                <a:solidFill>
                  <a:schemeClr val="dk1"/>
                </a:solidFill>
                <a:latin typeface="Lato"/>
                <a:ea typeface="Lato"/>
                <a:cs typeface="Lato"/>
                <a:sym typeface="Lato"/>
              </a:rPr>
              <a:t>transparentes para éste (de hecho el consumidor podrá ver el precio del material que fue comprado por el taller).</a:t>
            </a:r>
            <a:endParaRPr sz="1000">
              <a:solidFill>
                <a:schemeClr val="dk1"/>
              </a:solidFill>
              <a:latin typeface="Lato"/>
              <a:ea typeface="Lato"/>
              <a:cs typeface="Lato"/>
              <a:sym typeface="Lato"/>
            </a:endParaRPr>
          </a:p>
          <a:p>
            <a:pPr indent="-292100" lvl="0" marL="457200" marR="0" rtl="0" algn="just">
              <a:spcBef>
                <a:spcPts val="0"/>
              </a:spcBef>
              <a:spcAft>
                <a:spcPts val="0"/>
              </a:spcAft>
              <a:buClr>
                <a:schemeClr val="dk1"/>
              </a:buClr>
              <a:buSzPts val="1000"/>
              <a:buFont typeface="Lato"/>
              <a:buChar char="●"/>
            </a:pPr>
            <a:r>
              <a:rPr lang="es" sz="1000">
                <a:solidFill>
                  <a:schemeClr val="dk1"/>
                </a:solidFill>
                <a:latin typeface="Lato"/>
                <a:ea typeface="Lato"/>
                <a:cs typeface="Lato"/>
                <a:sym typeface="Lato"/>
              </a:rPr>
              <a:t>Si se compra o se vende el coche (e.g. en un concesionario), el nuevo comprador tendrá acceso al </a:t>
            </a:r>
            <a:r>
              <a:rPr b="1" lang="es" sz="1000">
                <a:solidFill>
                  <a:schemeClr val="dk1"/>
                </a:solidFill>
                <a:latin typeface="Lato"/>
                <a:ea typeface="Lato"/>
                <a:cs typeface="Lato"/>
                <a:sym typeface="Lato"/>
              </a:rPr>
              <a:t>historial del vehículo</a:t>
            </a:r>
            <a:r>
              <a:rPr lang="es" sz="1000">
                <a:solidFill>
                  <a:schemeClr val="dk1"/>
                </a:solidFill>
                <a:latin typeface="Lato"/>
                <a:ea typeface="Lato"/>
                <a:cs typeface="Lato"/>
                <a:sym typeface="Lato"/>
              </a:rPr>
              <a:t> y a los </a:t>
            </a:r>
            <a:r>
              <a:rPr b="1" lang="es" sz="1000">
                <a:solidFill>
                  <a:schemeClr val="dk1"/>
                </a:solidFill>
                <a:latin typeface="Lato"/>
                <a:ea typeface="Lato"/>
                <a:cs typeface="Lato"/>
                <a:sym typeface="Lato"/>
              </a:rPr>
              <a:t>eventos </a:t>
            </a:r>
            <a:r>
              <a:rPr lang="es" sz="1000">
                <a:solidFill>
                  <a:schemeClr val="dk1"/>
                </a:solidFill>
                <a:latin typeface="Lato"/>
                <a:ea typeface="Lato"/>
                <a:cs typeface="Lato"/>
                <a:sym typeface="Lato"/>
              </a:rPr>
              <a:t>especiales que han tenido lugar durante su uso (accidentes, reparaciones, averías etc). </a:t>
            </a:r>
            <a:endParaRPr sz="1000">
              <a:solidFill>
                <a:schemeClr val="dk1"/>
              </a:solidFill>
              <a:latin typeface="Lato"/>
              <a:ea typeface="Lato"/>
              <a:cs typeface="Lato"/>
              <a:sym typeface="Lato"/>
            </a:endParaRPr>
          </a:p>
        </p:txBody>
      </p:sp>
      <p:sp>
        <p:nvSpPr>
          <p:cNvPr id="102" name="Google Shape;102;p18"/>
          <p:cNvSpPr/>
          <p:nvPr/>
        </p:nvSpPr>
        <p:spPr>
          <a:xfrm>
            <a:off x="495864" y="1054338"/>
            <a:ext cx="266400" cy="2355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 sz="1600" u="none" cap="none" strike="noStrike">
                <a:solidFill>
                  <a:srgbClr val="000000"/>
                </a:solidFill>
                <a:latin typeface="Arial"/>
                <a:ea typeface="Arial"/>
                <a:cs typeface="Arial"/>
                <a:sym typeface="Arial"/>
              </a:rPr>
              <a:t>2</a:t>
            </a:r>
            <a:endParaRPr/>
          </a:p>
        </p:txBody>
      </p:sp>
      <p:grpSp>
        <p:nvGrpSpPr>
          <p:cNvPr id="103" name="Google Shape;103;p18"/>
          <p:cNvGrpSpPr/>
          <p:nvPr/>
        </p:nvGrpSpPr>
        <p:grpSpPr>
          <a:xfrm>
            <a:off x="4646352" y="3689701"/>
            <a:ext cx="3012300" cy="384600"/>
            <a:chOff x="4646352" y="3689701"/>
            <a:chExt cx="3012300" cy="384600"/>
          </a:xfrm>
        </p:grpSpPr>
        <p:sp>
          <p:nvSpPr>
            <p:cNvPr id="104" name="Google Shape;104;p18"/>
            <p:cNvSpPr/>
            <p:nvPr/>
          </p:nvSpPr>
          <p:spPr>
            <a:xfrm>
              <a:off x="4646352" y="3689701"/>
              <a:ext cx="3012300" cy="384600"/>
            </a:xfrm>
            <a:prstGeom prst="rect">
              <a:avLst/>
            </a:prstGeom>
            <a:solidFill>
              <a:srgbClr val="606060"/>
            </a:solidFill>
            <a:ln>
              <a:noFill/>
            </a:ln>
          </p:spPr>
          <p:txBody>
            <a:bodyPr anchorCtr="0" anchor="ctr" bIns="45700" lIns="91425" spcFirstLastPara="1" rIns="91425" wrap="square" tIns="45700">
              <a:noAutofit/>
            </a:bodyPr>
            <a:lstStyle/>
            <a:p>
              <a:pPr indent="0" lvl="0" marL="355600" marR="0" rtl="0" algn="ctr">
                <a:spcBef>
                  <a:spcPts val="0"/>
                </a:spcBef>
                <a:spcAft>
                  <a:spcPts val="0"/>
                </a:spcAft>
                <a:buNone/>
              </a:pPr>
              <a:r>
                <a:rPr b="1" lang="es" sz="1000">
                  <a:solidFill>
                    <a:srgbClr val="FFFFFF"/>
                  </a:solidFill>
                  <a:latin typeface="Lato"/>
                  <a:ea typeface="Lato"/>
                  <a:cs typeface="Lato"/>
                  <a:sym typeface="Lato"/>
                </a:rPr>
                <a:t>Seguridad de las transacciones</a:t>
              </a:r>
              <a:endParaRPr b="1" i="0" sz="1000" u="none" cap="none" strike="noStrike">
                <a:solidFill>
                  <a:srgbClr val="FFFFFF"/>
                </a:solidFill>
                <a:latin typeface="Lato"/>
                <a:ea typeface="Lato"/>
                <a:cs typeface="Lato"/>
                <a:sym typeface="Lato"/>
              </a:endParaRPr>
            </a:p>
          </p:txBody>
        </p:sp>
        <p:sp>
          <p:nvSpPr>
            <p:cNvPr id="105" name="Google Shape;105;p18"/>
            <p:cNvSpPr/>
            <p:nvPr/>
          </p:nvSpPr>
          <p:spPr>
            <a:xfrm>
              <a:off x="4671145" y="3711436"/>
              <a:ext cx="375000" cy="331800"/>
            </a:xfrm>
            <a:prstGeom prst="ellipse">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descr="Resultado de imagen de cybersecurity icon" id="106" name="Google Shape;106;p18"/>
            <p:cNvPicPr preferRelativeResize="0"/>
            <p:nvPr/>
          </p:nvPicPr>
          <p:blipFill rotWithShape="1">
            <a:blip r:embed="rId3">
              <a:alphaModFix/>
            </a:blip>
            <a:srcRect b="0" l="0" r="0" t="0"/>
            <a:stretch/>
          </p:blipFill>
          <p:spPr>
            <a:xfrm>
              <a:off x="4696984" y="3740529"/>
              <a:ext cx="322844" cy="286081"/>
            </a:xfrm>
            <a:prstGeom prst="rect">
              <a:avLst/>
            </a:prstGeom>
            <a:noFill/>
            <a:ln>
              <a:noFill/>
            </a:ln>
          </p:spPr>
        </p:pic>
      </p:grpSp>
      <p:grpSp>
        <p:nvGrpSpPr>
          <p:cNvPr id="107" name="Google Shape;107;p18"/>
          <p:cNvGrpSpPr/>
          <p:nvPr/>
        </p:nvGrpSpPr>
        <p:grpSpPr>
          <a:xfrm>
            <a:off x="4646352" y="4153731"/>
            <a:ext cx="3012300" cy="384600"/>
            <a:chOff x="4646352" y="4153731"/>
            <a:chExt cx="3012300" cy="384600"/>
          </a:xfrm>
        </p:grpSpPr>
        <p:sp>
          <p:nvSpPr>
            <p:cNvPr id="108" name="Google Shape;108;p18"/>
            <p:cNvSpPr/>
            <p:nvPr/>
          </p:nvSpPr>
          <p:spPr>
            <a:xfrm>
              <a:off x="4646352" y="4153731"/>
              <a:ext cx="3012300" cy="384600"/>
            </a:xfrm>
            <a:prstGeom prst="rect">
              <a:avLst/>
            </a:prstGeom>
            <a:solidFill>
              <a:srgbClr val="606060"/>
            </a:solidFill>
            <a:ln>
              <a:noFill/>
            </a:ln>
          </p:spPr>
          <p:txBody>
            <a:bodyPr anchorCtr="0" anchor="ctr" bIns="45700" lIns="91425" spcFirstLastPara="1" rIns="91425" wrap="square" tIns="45700">
              <a:noAutofit/>
            </a:bodyPr>
            <a:lstStyle/>
            <a:p>
              <a:pPr indent="0" lvl="0" marL="355600" marR="0" rtl="0" algn="ctr">
                <a:spcBef>
                  <a:spcPts val="0"/>
                </a:spcBef>
                <a:spcAft>
                  <a:spcPts val="0"/>
                </a:spcAft>
                <a:buNone/>
              </a:pPr>
              <a:r>
                <a:rPr b="1" lang="es" sz="1000">
                  <a:solidFill>
                    <a:srgbClr val="FFFFFF"/>
                  </a:solidFill>
                  <a:latin typeface="Lato"/>
                  <a:ea typeface="Lato"/>
                  <a:cs typeface="Lato"/>
                  <a:sym typeface="Lato"/>
                </a:rPr>
                <a:t>Transparencia</a:t>
              </a:r>
              <a:r>
                <a:rPr b="1" lang="es" sz="1000">
                  <a:solidFill>
                    <a:srgbClr val="FFFFFF"/>
                  </a:solidFill>
                  <a:latin typeface="Lato"/>
                  <a:ea typeface="Lato"/>
                  <a:cs typeface="Lato"/>
                  <a:sym typeface="Lato"/>
                </a:rPr>
                <a:t> del proceso</a:t>
              </a:r>
              <a:endParaRPr b="1" i="0" sz="1000" u="none" cap="none" strike="noStrike">
                <a:solidFill>
                  <a:srgbClr val="FFFFFF"/>
                </a:solidFill>
                <a:latin typeface="Lato"/>
                <a:ea typeface="Lato"/>
                <a:cs typeface="Lato"/>
                <a:sym typeface="Lato"/>
              </a:endParaRPr>
            </a:p>
          </p:txBody>
        </p:sp>
        <p:sp>
          <p:nvSpPr>
            <p:cNvPr id="109" name="Google Shape;109;p18"/>
            <p:cNvSpPr/>
            <p:nvPr/>
          </p:nvSpPr>
          <p:spPr>
            <a:xfrm>
              <a:off x="4671145" y="4176283"/>
              <a:ext cx="375000" cy="331800"/>
            </a:xfrm>
            <a:prstGeom prst="ellipse">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descr="Resultado de imagen de application security icon" id="110" name="Google Shape;110;p18"/>
            <p:cNvPicPr preferRelativeResize="0"/>
            <p:nvPr/>
          </p:nvPicPr>
          <p:blipFill rotWithShape="1">
            <a:blip r:embed="rId4">
              <a:alphaModFix/>
            </a:blip>
            <a:srcRect b="0" l="0" r="0" t="0"/>
            <a:stretch/>
          </p:blipFill>
          <p:spPr>
            <a:xfrm>
              <a:off x="4702380" y="4228357"/>
              <a:ext cx="341789" cy="231736"/>
            </a:xfrm>
            <a:prstGeom prst="rect">
              <a:avLst/>
            </a:prstGeom>
            <a:noFill/>
            <a:ln>
              <a:noFill/>
            </a:ln>
          </p:spPr>
        </p:pic>
      </p:grpSp>
      <p:grpSp>
        <p:nvGrpSpPr>
          <p:cNvPr id="111" name="Google Shape;111;p18"/>
          <p:cNvGrpSpPr/>
          <p:nvPr/>
        </p:nvGrpSpPr>
        <p:grpSpPr>
          <a:xfrm>
            <a:off x="762277" y="4157121"/>
            <a:ext cx="3012300" cy="384600"/>
            <a:chOff x="762277" y="4157121"/>
            <a:chExt cx="3012300" cy="384600"/>
          </a:xfrm>
        </p:grpSpPr>
        <p:sp>
          <p:nvSpPr>
            <p:cNvPr id="112" name="Google Shape;112;p18"/>
            <p:cNvSpPr/>
            <p:nvPr/>
          </p:nvSpPr>
          <p:spPr>
            <a:xfrm>
              <a:off x="762277" y="4157121"/>
              <a:ext cx="3012300" cy="384600"/>
            </a:xfrm>
            <a:prstGeom prst="rect">
              <a:avLst/>
            </a:prstGeom>
            <a:solidFill>
              <a:srgbClr val="606060"/>
            </a:solidFill>
            <a:ln>
              <a:noFill/>
            </a:ln>
          </p:spPr>
          <p:txBody>
            <a:bodyPr anchorCtr="0" anchor="ctr" bIns="45700" lIns="91425" spcFirstLastPara="1" rIns="91425" wrap="square" tIns="45700">
              <a:noAutofit/>
            </a:bodyPr>
            <a:lstStyle/>
            <a:p>
              <a:pPr indent="0" lvl="0" marL="355600" marR="0" rtl="0" algn="ctr">
                <a:spcBef>
                  <a:spcPts val="0"/>
                </a:spcBef>
                <a:spcAft>
                  <a:spcPts val="0"/>
                </a:spcAft>
                <a:buNone/>
              </a:pPr>
              <a:r>
                <a:rPr b="1" lang="es" sz="1000">
                  <a:solidFill>
                    <a:srgbClr val="FFFFFF"/>
                  </a:solidFill>
                  <a:latin typeface="Lato"/>
                  <a:ea typeface="Lato"/>
                  <a:cs typeface="Lato"/>
                  <a:sym typeface="Lato"/>
                </a:rPr>
                <a:t>Descentralización del proceso</a:t>
              </a:r>
              <a:endParaRPr b="1" i="0" sz="1000" u="none" cap="none" strike="noStrike">
                <a:solidFill>
                  <a:srgbClr val="FFFFFF"/>
                </a:solidFill>
                <a:latin typeface="Lato"/>
                <a:ea typeface="Lato"/>
                <a:cs typeface="Lato"/>
                <a:sym typeface="Lato"/>
              </a:endParaRPr>
            </a:p>
          </p:txBody>
        </p:sp>
        <p:grpSp>
          <p:nvGrpSpPr>
            <p:cNvPr id="113" name="Google Shape;113;p18"/>
            <p:cNvGrpSpPr/>
            <p:nvPr/>
          </p:nvGrpSpPr>
          <p:grpSpPr>
            <a:xfrm>
              <a:off x="787301" y="4180178"/>
              <a:ext cx="375092" cy="331710"/>
              <a:chOff x="5514631" y="3783653"/>
              <a:chExt cx="458100" cy="458100"/>
            </a:xfrm>
          </p:grpSpPr>
          <p:sp>
            <p:nvSpPr>
              <p:cNvPr id="114" name="Google Shape;114;p18"/>
              <p:cNvSpPr/>
              <p:nvPr/>
            </p:nvSpPr>
            <p:spPr>
              <a:xfrm>
                <a:off x="5514631" y="3783653"/>
                <a:ext cx="458100" cy="458100"/>
              </a:xfrm>
              <a:prstGeom prst="ellipse">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
            <p:nvSpPr>
              <p:cNvPr id="115" name="Google Shape;115;p18"/>
              <p:cNvSpPr/>
              <p:nvPr/>
            </p:nvSpPr>
            <p:spPr>
              <a:xfrm>
                <a:off x="5542581" y="3852771"/>
                <a:ext cx="402883" cy="284204"/>
              </a:xfrm>
              <a:custGeom>
                <a:rect b="b" l="l" r="r" t="t"/>
                <a:pathLst>
                  <a:path extrusionOk="0" h="337" w="478">
                    <a:moveTo>
                      <a:pt x="395" y="238"/>
                    </a:moveTo>
                    <a:lnTo>
                      <a:pt x="394" y="243"/>
                    </a:lnTo>
                    <a:lnTo>
                      <a:pt x="391" y="247"/>
                    </a:lnTo>
                    <a:lnTo>
                      <a:pt x="387" y="250"/>
                    </a:lnTo>
                    <a:lnTo>
                      <a:pt x="382" y="251"/>
                    </a:lnTo>
                    <a:lnTo>
                      <a:pt x="320" y="251"/>
                    </a:lnTo>
                    <a:lnTo>
                      <a:pt x="266" y="251"/>
                    </a:lnTo>
                    <a:lnTo>
                      <a:pt x="212" y="251"/>
                    </a:lnTo>
                    <a:lnTo>
                      <a:pt x="156" y="251"/>
                    </a:lnTo>
                    <a:lnTo>
                      <a:pt x="95" y="251"/>
                    </a:lnTo>
                    <a:lnTo>
                      <a:pt x="89" y="250"/>
                    </a:lnTo>
                    <a:lnTo>
                      <a:pt x="85" y="247"/>
                    </a:lnTo>
                    <a:lnTo>
                      <a:pt x="82" y="243"/>
                    </a:lnTo>
                    <a:lnTo>
                      <a:pt x="82" y="238"/>
                    </a:lnTo>
                    <a:lnTo>
                      <a:pt x="82" y="194"/>
                    </a:lnTo>
                    <a:lnTo>
                      <a:pt x="82" y="155"/>
                    </a:lnTo>
                    <a:lnTo>
                      <a:pt x="82" y="119"/>
                    </a:lnTo>
                    <a:lnTo>
                      <a:pt x="82" y="80"/>
                    </a:lnTo>
                    <a:lnTo>
                      <a:pt x="82" y="35"/>
                    </a:lnTo>
                    <a:lnTo>
                      <a:pt x="82" y="31"/>
                    </a:lnTo>
                    <a:lnTo>
                      <a:pt x="85" y="26"/>
                    </a:lnTo>
                    <a:lnTo>
                      <a:pt x="89" y="23"/>
                    </a:lnTo>
                    <a:lnTo>
                      <a:pt x="95" y="22"/>
                    </a:lnTo>
                    <a:lnTo>
                      <a:pt x="156" y="22"/>
                    </a:lnTo>
                    <a:lnTo>
                      <a:pt x="212" y="22"/>
                    </a:lnTo>
                    <a:lnTo>
                      <a:pt x="266" y="22"/>
                    </a:lnTo>
                    <a:lnTo>
                      <a:pt x="382" y="22"/>
                    </a:lnTo>
                    <a:lnTo>
                      <a:pt x="387" y="23"/>
                    </a:lnTo>
                    <a:lnTo>
                      <a:pt x="391" y="26"/>
                    </a:lnTo>
                    <a:lnTo>
                      <a:pt x="394" y="31"/>
                    </a:lnTo>
                    <a:lnTo>
                      <a:pt x="395" y="35"/>
                    </a:lnTo>
                    <a:lnTo>
                      <a:pt x="395" y="80"/>
                    </a:lnTo>
                    <a:lnTo>
                      <a:pt x="395" y="119"/>
                    </a:lnTo>
                    <a:lnTo>
                      <a:pt x="395" y="238"/>
                    </a:lnTo>
                    <a:close/>
                    <a:moveTo>
                      <a:pt x="68" y="280"/>
                    </a:moveTo>
                    <a:lnTo>
                      <a:pt x="408" y="280"/>
                    </a:lnTo>
                    <a:lnTo>
                      <a:pt x="401" y="273"/>
                    </a:lnTo>
                    <a:lnTo>
                      <a:pt x="332" y="273"/>
                    </a:lnTo>
                    <a:lnTo>
                      <a:pt x="268" y="273"/>
                    </a:lnTo>
                    <a:lnTo>
                      <a:pt x="208" y="273"/>
                    </a:lnTo>
                    <a:lnTo>
                      <a:pt x="144" y="273"/>
                    </a:lnTo>
                    <a:lnTo>
                      <a:pt x="76" y="273"/>
                    </a:lnTo>
                    <a:lnTo>
                      <a:pt x="68" y="280"/>
                    </a:lnTo>
                    <a:close/>
                    <a:moveTo>
                      <a:pt x="420" y="290"/>
                    </a:moveTo>
                    <a:lnTo>
                      <a:pt x="58" y="290"/>
                    </a:lnTo>
                    <a:lnTo>
                      <a:pt x="48" y="299"/>
                    </a:lnTo>
                    <a:lnTo>
                      <a:pt x="205" y="299"/>
                    </a:lnTo>
                    <a:lnTo>
                      <a:pt x="206" y="300"/>
                    </a:lnTo>
                    <a:lnTo>
                      <a:pt x="208" y="302"/>
                    </a:lnTo>
                    <a:lnTo>
                      <a:pt x="208" y="303"/>
                    </a:lnTo>
                    <a:lnTo>
                      <a:pt x="205" y="313"/>
                    </a:lnTo>
                    <a:lnTo>
                      <a:pt x="271" y="313"/>
                    </a:lnTo>
                    <a:lnTo>
                      <a:pt x="268" y="303"/>
                    </a:lnTo>
                    <a:lnTo>
                      <a:pt x="268" y="302"/>
                    </a:lnTo>
                    <a:lnTo>
                      <a:pt x="270" y="300"/>
                    </a:lnTo>
                    <a:lnTo>
                      <a:pt x="273" y="299"/>
                    </a:lnTo>
                    <a:lnTo>
                      <a:pt x="430" y="299"/>
                    </a:lnTo>
                    <a:lnTo>
                      <a:pt x="420" y="290"/>
                    </a:lnTo>
                    <a:close/>
                    <a:moveTo>
                      <a:pt x="460" y="337"/>
                    </a:moveTo>
                    <a:lnTo>
                      <a:pt x="470" y="334"/>
                    </a:lnTo>
                    <a:lnTo>
                      <a:pt x="476" y="326"/>
                    </a:lnTo>
                    <a:lnTo>
                      <a:pt x="478" y="316"/>
                    </a:lnTo>
                    <a:lnTo>
                      <a:pt x="472" y="308"/>
                    </a:lnTo>
                    <a:lnTo>
                      <a:pt x="423" y="254"/>
                    </a:lnTo>
                    <a:lnTo>
                      <a:pt x="421" y="253"/>
                    </a:lnTo>
                    <a:lnTo>
                      <a:pt x="419" y="253"/>
                    </a:lnTo>
                    <a:lnTo>
                      <a:pt x="416" y="251"/>
                    </a:lnTo>
                    <a:lnTo>
                      <a:pt x="417" y="247"/>
                    </a:lnTo>
                    <a:lnTo>
                      <a:pt x="417" y="241"/>
                    </a:lnTo>
                    <a:lnTo>
                      <a:pt x="417" y="35"/>
                    </a:lnTo>
                    <a:lnTo>
                      <a:pt x="414" y="22"/>
                    </a:lnTo>
                    <a:lnTo>
                      <a:pt x="407" y="10"/>
                    </a:lnTo>
                    <a:lnTo>
                      <a:pt x="395" y="3"/>
                    </a:lnTo>
                    <a:lnTo>
                      <a:pt x="382" y="0"/>
                    </a:lnTo>
                    <a:lnTo>
                      <a:pt x="320" y="0"/>
                    </a:lnTo>
                    <a:lnTo>
                      <a:pt x="266" y="0"/>
                    </a:lnTo>
                    <a:lnTo>
                      <a:pt x="212" y="0"/>
                    </a:lnTo>
                    <a:lnTo>
                      <a:pt x="156" y="0"/>
                    </a:lnTo>
                    <a:lnTo>
                      <a:pt x="95" y="0"/>
                    </a:lnTo>
                    <a:lnTo>
                      <a:pt x="81" y="3"/>
                    </a:lnTo>
                    <a:lnTo>
                      <a:pt x="71" y="10"/>
                    </a:lnTo>
                    <a:lnTo>
                      <a:pt x="63" y="22"/>
                    </a:lnTo>
                    <a:lnTo>
                      <a:pt x="61" y="35"/>
                    </a:lnTo>
                    <a:lnTo>
                      <a:pt x="61" y="241"/>
                    </a:lnTo>
                    <a:lnTo>
                      <a:pt x="61" y="247"/>
                    </a:lnTo>
                    <a:lnTo>
                      <a:pt x="62" y="251"/>
                    </a:lnTo>
                    <a:lnTo>
                      <a:pt x="59" y="253"/>
                    </a:lnTo>
                    <a:lnTo>
                      <a:pt x="56" y="253"/>
                    </a:lnTo>
                    <a:lnTo>
                      <a:pt x="55" y="254"/>
                    </a:lnTo>
                    <a:lnTo>
                      <a:pt x="4" y="308"/>
                    </a:lnTo>
                    <a:lnTo>
                      <a:pt x="0" y="316"/>
                    </a:lnTo>
                    <a:lnTo>
                      <a:pt x="1" y="326"/>
                    </a:lnTo>
                    <a:lnTo>
                      <a:pt x="7" y="334"/>
                    </a:lnTo>
                    <a:lnTo>
                      <a:pt x="16" y="337"/>
                    </a:lnTo>
                    <a:lnTo>
                      <a:pt x="95" y="337"/>
                    </a:lnTo>
                    <a:lnTo>
                      <a:pt x="169" y="337"/>
                    </a:lnTo>
                    <a:lnTo>
                      <a:pt x="238" y="337"/>
                    </a:lnTo>
                    <a:lnTo>
                      <a:pt x="460" y="337"/>
                    </a:lnTo>
                    <a:close/>
                    <a:moveTo>
                      <a:pt x="97" y="237"/>
                    </a:moveTo>
                    <a:lnTo>
                      <a:pt x="156" y="237"/>
                    </a:lnTo>
                    <a:lnTo>
                      <a:pt x="212" y="237"/>
                    </a:lnTo>
                    <a:lnTo>
                      <a:pt x="266" y="237"/>
                    </a:lnTo>
                    <a:lnTo>
                      <a:pt x="320" y="237"/>
                    </a:lnTo>
                    <a:lnTo>
                      <a:pt x="381" y="237"/>
                    </a:lnTo>
                    <a:lnTo>
                      <a:pt x="381" y="194"/>
                    </a:lnTo>
                    <a:lnTo>
                      <a:pt x="381" y="155"/>
                    </a:lnTo>
                    <a:lnTo>
                      <a:pt x="381" y="119"/>
                    </a:lnTo>
                    <a:lnTo>
                      <a:pt x="381" y="80"/>
                    </a:lnTo>
                    <a:lnTo>
                      <a:pt x="381" y="36"/>
                    </a:lnTo>
                    <a:lnTo>
                      <a:pt x="320" y="36"/>
                    </a:lnTo>
                    <a:lnTo>
                      <a:pt x="266" y="36"/>
                    </a:lnTo>
                    <a:lnTo>
                      <a:pt x="212" y="36"/>
                    </a:lnTo>
                    <a:lnTo>
                      <a:pt x="156" y="36"/>
                    </a:lnTo>
                    <a:lnTo>
                      <a:pt x="97" y="36"/>
                    </a:lnTo>
                    <a:lnTo>
                      <a:pt x="97" y="80"/>
                    </a:lnTo>
                    <a:lnTo>
                      <a:pt x="97" y="119"/>
                    </a:lnTo>
                    <a:lnTo>
                      <a:pt x="97" y="155"/>
                    </a:lnTo>
                    <a:lnTo>
                      <a:pt x="97" y="237"/>
                    </a:lnTo>
                    <a:close/>
                    <a:moveTo>
                      <a:pt x="238" y="18"/>
                    </a:moveTo>
                    <a:lnTo>
                      <a:pt x="241" y="16"/>
                    </a:lnTo>
                    <a:lnTo>
                      <a:pt x="244" y="15"/>
                    </a:lnTo>
                    <a:lnTo>
                      <a:pt x="244" y="12"/>
                    </a:lnTo>
                    <a:lnTo>
                      <a:pt x="244" y="9"/>
                    </a:lnTo>
                    <a:lnTo>
                      <a:pt x="241" y="6"/>
                    </a:lnTo>
                    <a:lnTo>
                      <a:pt x="238" y="6"/>
                    </a:lnTo>
                    <a:lnTo>
                      <a:pt x="235" y="6"/>
                    </a:lnTo>
                    <a:lnTo>
                      <a:pt x="234" y="9"/>
                    </a:lnTo>
                    <a:lnTo>
                      <a:pt x="232" y="12"/>
                    </a:lnTo>
                    <a:lnTo>
                      <a:pt x="234" y="15"/>
                    </a:lnTo>
                    <a:lnTo>
                      <a:pt x="235" y="16"/>
                    </a:lnTo>
                    <a:lnTo>
                      <a:pt x="238" y="18"/>
                    </a:lnTo>
                    <a:close/>
                    <a:moveTo>
                      <a:pt x="250" y="162"/>
                    </a:moveTo>
                    <a:lnTo>
                      <a:pt x="245" y="168"/>
                    </a:lnTo>
                    <a:lnTo>
                      <a:pt x="240" y="172"/>
                    </a:lnTo>
                    <a:lnTo>
                      <a:pt x="232" y="175"/>
                    </a:lnTo>
                    <a:lnTo>
                      <a:pt x="225" y="175"/>
                    </a:lnTo>
                    <a:lnTo>
                      <a:pt x="219" y="175"/>
                    </a:lnTo>
                    <a:lnTo>
                      <a:pt x="214" y="173"/>
                    </a:lnTo>
                    <a:lnTo>
                      <a:pt x="209" y="172"/>
                    </a:lnTo>
                    <a:lnTo>
                      <a:pt x="206" y="168"/>
                    </a:lnTo>
                    <a:lnTo>
                      <a:pt x="203" y="165"/>
                    </a:lnTo>
                    <a:lnTo>
                      <a:pt x="201" y="161"/>
                    </a:lnTo>
                    <a:lnTo>
                      <a:pt x="199" y="155"/>
                    </a:lnTo>
                    <a:lnTo>
                      <a:pt x="199" y="148"/>
                    </a:lnTo>
                    <a:lnTo>
                      <a:pt x="202" y="130"/>
                    </a:lnTo>
                    <a:lnTo>
                      <a:pt x="211" y="116"/>
                    </a:lnTo>
                    <a:lnTo>
                      <a:pt x="224" y="106"/>
                    </a:lnTo>
                    <a:lnTo>
                      <a:pt x="238" y="103"/>
                    </a:lnTo>
                    <a:lnTo>
                      <a:pt x="244" y="103"/>
                    </a:lnTo>
                    <a:lnTo>
                      <a:pt x="250" y="104"/>
                    </a:lnTo>
                    <a:lnTo>
                      <a:pt x="254" y="109"/>
                    </a:lnTo>
                    <a:lnTo>
                      <a:pt x="258" y="113"/>
                    </a:lnTo>
                    <a:lnTo>
                      <a:pt x="261" y="104"/>
                    </a:lnTo>
                    <a:lnTo>
                      <a:pt x="277" y="104"/>
                    </a:lnTo>
                    <a:lnTo>
                      <a:pt x="264" y="153"/>
                    </a:lnTo>
                    <a:lnTo>
                      <a:pt x="264" y="155"/>
                    </a:lnTo>
                    <a:lnTo>
                      <a:pt x="264" y="156"/>
                    </a:lnTo>
                    <a:lnTo>
                      <a:pt x="264" y="159"/>
                    </a:lnTo>
                    <a:lnTo>
                      <a:pt x="266" y="161"/>
                    </a:lnTo>
                    <a:lnTo>
                      <a:pt x="268" y="162"/>
                    </a:lnTo>
                    <a:lnTo>
                      <a:pt x="271" y="162"/>
                    </a:lnTo>
                    <a:lnTo>
                      <a:pt x="274" y="162"/>
                    </a:lnTo>
                    <a:lnTo>
                      <a:pt x="279" y="161"/>
                    </a:lnTo>
                    <a:lnTo>
                      <a:pt x="281" y="159"/>
                    </a:lnTo>
                    <a:lnTo>
                      <a:pt x="284" y="156"/>
                    </a:lnTo>
                    <a:lnTo>
                      <a:pt x="292" y="149"/>
                    </a:lnTo>
                    <a:lnTo>
                      <a:pt x="296" y="140"/>
                    </a:lnTo>
                    <a:lnTo>
                      <a:pt x="297" y="132"/>
                    </a:lnTo>
                    <a:lnTo>
                      <a:pt x="299" y="122"/>
                    </a:lnTo>
                    <a:lnTo>
                      <a:pt x="294" y="104"/>
                    </a:lnTo>
                    <a:lnTo>
                      <a:pt x="284" y="90"/>
                    </a:lnTo>
                    <a:lnTo>
                      <a:pt x="267" y="81"/>
                    </a:lnTo>
                    <a:lnTo>
                      <a:pt x="245" y="77"/>
                    </a:lnTo>
                    <a:lnTo>
                      <a:pt x="234" y="78"/>
                    </a:lnTo>
                    <a:lnTo>
                      <a:pt x="224" y="80"/>
                    </a:lnTo>
                    <a:lnTo>
                      <a:pt x="214" y="84"/>
                    </a:lnTo>
                    <a:lnTo>
                      <a:pt x="206" y="88"/>
                    </a:lnTo>
                    <a:lnTo>
                      <a:pt x="193" y="98"/>
                    </a:lnTo>
                    <a:lnTo>
                      <a:pt x="185" y="111"/>
                    </a:lnTo>
                    <a:lnTo>
                      <a:pt x="179" y="126"/>
                    </a:lnTo>
                    <a:lnTo>
                      <a:pt x="177" y="142"/>
                    </a:lnTo>
                    <a:lnTo>
                      <a:pt x="179" y="158"/>
                    </a:lnTo>
                    <a:lnTo>
                      <a:pt x="185" y="171"/>
                    </a:lnTo>
                    <a:lnTo>
                      <a:pt x="193" y="182"/>
                    </a:lnTo>
                    <a:lnTo>
                      <a:pt x="206" y="189"/>
                    </a:lnTo>
                    <a:lnTo>
                      <a:pt x="221" y="195"/>
                    </a:lnTo>
                    <a:lnTo>
                      <a:pt x="238" y="197"/>
                    </a:lnTo>
                    <a:lnTo>
                      <a:pt x="264" y="192"/>
                    </a:lnTo>
                    <a:lnTo>
                      <a:pt x="287" y="181"/>
                    </a:lnTo>
                    <a:lnTo>
                      <a:pt x="294" y="191"/>
                    </a:lnTo>
                    <a:lnTo>
                      <a:pt x="281" y="199"/>
                    </a:lnTo>
                    <a:lnTo>
                      <a:pt x="268" y="205"/>
                    </a:lnTo>
                    <a:lnTo>
                      <a:pt x="254" y="208"/>
                    </a:lnTo>
                    <a:lnTo>
                      <a:pt x="240" y="210"/>
                    </a:lnTo>
                    <a:lnTo>
                      <a:pt x="224" y="208"/>
                    </a:lnTo>
                    <a:lnTo>
                      <a:pt x="211" y="205"/>
                    </a:lnTo>
                    <a:lnTo>
                      <a:pt x="198" y="201"/>
                    </a:lnTo>
                    <a:lnTo>
                      <a:pt x="188" y="194"/>
                    </a:lnTo>
                    <a:lnTo>
                      <a:pt x="179" y="186"/>
                    </a:lnTo>
                    <a:lnTo>
                      <a:pt x="173" y="179"/>
                    </a:lnTo>
                    <a:lnTo>
                      <a:pt x="169" y="171"/>
                    </a:lnTo>
                    <a:lnTo>
                      <a:pt x="163" y="158"/>
                    </a:lnTo>
                    <a:lnTo>
                      <a:pt x="162" y="142"/>
                    </a:lnTo>
                    <a:lnTo>
                      <a:pt x="166" y="116"/>
                    </a:lnTo>
                    <a:lnTo>
                      <a:pt x="170" y="109"/>
                    </a:lnTo>
                    <a:lnTo>
                      <a:pt x="173" y="101"/>
                    </a:lnTo>
                    <a:lnTo>
                      <a:pt x="179" y="94"/>
                    </a:lnTo>
                    <a:lnTo>
                      <a:pt x="192" y="81"/>
                    </a:lnTo>
                    <a:lnTo>
                      <a:pt x="208" y="71"/>
                    </a:lnTo>
                    <a:lnTo>
                      <a:pt x="225" y="65"/>
                    </a:lnTo>
                    <a:lnTo>
                      <a:pt x="245" y="64"/>
                    </a:lnTo>
                    <a:lnTo>
                      <a:pt x="271" y="68"/>
                    </a:lnTo>
                    <a:lnTo>
                      <a:pt x="279" y="71"/>
                    </a:lnTo>
                    <a:lnTo>
                      <a:pt x="286" y="74"/>
                    </a:lnTo>
                    <a:lnTo>
                      <a:pt x="293" y="78"/>
                    </a:lnTo>
                    <a:lnTo>
                      <a:pt x="299" y="84"/>
                    </a:lnTo>
                    <a:lnTo>
                      <a:pt x="305" y="91"/>
                    </a:lnTo>
                    <a:lnTo>
                      <a:pt x="309" y="97"/>
                    </a:lnTo>
                    <a:lnTo>
                      <a:pt x="313" y="109"/>
                    </a:lnTo>
                    <a:lnTo>
                      <a:pt x="315" y="122"/>
                    </a:lnTo>
                    <a:lnTo>
                      <a:pt x="313" y="135"/>
                    </a:lnTo>
                    <a:lnTo>
                      <a:pt x="309" y="148"/>
                    </a:lnTo>
                    <a:lnTo>
                      <a:pt x="305" y="155"/>
                    </a:lnTo>
                    <a:lnTo>
                      <a:pt x="300" y="161"/>
                    </a:lnTo>
                    <a:lnTo>
                      <a:pt x="293" y="166"/>
                    </a:lnTo>
                    <a:lnTo>
                      <a:pt x="287" y="171"/>
                    </a:lnTo>
                    <a:lnTo>
                      <a:pt x="281" y="173"/>
                    </a:lnTo>
                    <a:lnTo>
                      <a:pt x="274" y="175"/>
                    </a:lnTo>
                    <a:lnTo>
                      <a:pt x="267" y="176"/>
                    </a:lnTo>
                    <a:lnTo>
                      <a:pt x="261" y="175"/>
                    </a:lnTo>
                    <a:lnTo>
                      <a:pt x="257" y="173"/>
                    </a:lnTo>
                    <a:lnTo>
                      <a:pt x="254" y="172"/>
                    </a:lnTo>
                    <a:lnTo>
                      <a:pt x="251" y="169"/>
                    </a:lnTo>
                    <a:lnTo>
                      <a:pt x="250" y="166"/>
                    </a:lnTo>
                    <a:lnTo>
                      <a:pt x="250" y="162"/>
                    </a:lnTo>
                    <a:close/>
                    <a:moveTo>
                      <a:pt x="254" y="127"/>
                    </a:moveTo>
                    <a:lnTo>
                      <a:pt x="253" y="123"/>
                    </a:lnTo>
                    <a:lnTo>
                      <a:pt x="251" y="120"/>
                    </a:lnTo>
                    <a:lnTo>
                      <a:pt x="250" y="117"/>
                    </a:lnTo>
                    <a:lnTo>
                      <a:pt x="247" y="116"/>
                    </a:lnTo>
                    <a:lnTo>
                      <a:pt x="242" y="114"/>
                    </a:lnTo>
                    <a:lnTo>
                      <a:pt x="240" y="114"/>
                    </a:lnTo>
                    <a:lnTo>
                      <a:pt x="234" y="114"/>
                    </a:lnTo>
                    <a:lnTo>
                      <a:pt x="228" y="119"/>
                    </a:lnTo>
                    <a:lnTo>
                      <a:pt x="224" y="124"/>
                    </a:lnTo>
                    <a:lnTo>
                      <a:pt x="218" y="135"/>
                    </a:lnTo>
                    <a:lnTo>
                      <a:pt x="216" y="148"/>
                    </a:lnTo>
                    <a:lnTo>
                      <a:pt x="216" y="153"/>
                    </a:lnTo>
                    <a:lnTo>
                      <a:pt x="218" y="156"/>
                    </a:lnTo>
                    <a:lnTo>
                      <a:pt x="219" y="159"/>
                    </a:lnTo>
                    <a:lnTo>
                      <a:pt x="222" y="162"/>
                    </a:lnTo>
                    <a:lnTo>
                      <a:pt x="225" y="163"/>
                    </a:lnTo>
                    <a:lnTo>
                      <a:pt x="229" y="163"/>
                    </a:lnTo>
                    <a:lnTo>
                      <a:pt x="234" y="163"/>
                    </a:lnTo>
                    <a:lnTo>
                      <a:pt x="238" y="161"/>
                    </a:lnTo>
                    <a:lnTo>
                      <a:pt x="241" y="158"/>
                    </a:lnTo>
                    <a:lnTo>
                      <a:pt x="245" y="155"/>
                    </a:lnTo>
                    <a:lnTo>
                      <a:pt x="248" y="150"/>
                    </a:lnTo>
                    <a:lnTo>
                      <a:pt x="250" y="145"/>
                    </a:lnTo>
                    <a:lnTo>
                      <a:pt x="254" y="127"/>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t/>
                </a:r>
                <a:endParaRPr b="0" i="0" sz="1600" u="none" cap="none" strike="noStrike">
                  <a:solidFill>
                    <a:srgbClr val="646464"/>
                  </a:solidFill>
                  <a:latin typeface="Calibri"/>
                  <a:ea typeface="Calibri"/>
                  <a:cs typeface="Calibri"/>
                  <a:sym typeface="Calibri"/>
                </a:endParaRPr>
              </a:p>
            </p:txBody>
          </p:sp>
          <p:sp>
            <p:nvSpPr>
              <p:cNvPr id="116" name="Google Shape;116;p18"/>
              <p:cNvSpPr/>
              <p:nvPr/>
            </p:nvSpPr>
            <p:spPr>
              <a:xfrm>
                <a:off x="5631604" y="3896361"/>
                <a:ext cx="216000" cy="147600"/>
              </a:xfrm>
              <a:prstGeom prst="rect">
                <a:avLst/>
              </a:prstGeom>
              <a:solidFill>
                <a:srgbClr val="333333"/>
              </a:solidFill>
              <a:ln>
                <a:noFill/>
              </a:ln>
            </p:spPr>
            <p:txBody>
              <a:bodyPr anchorCtr="0" anchor="ctr" bIns="72000" lIns="72000" spcFirstLastPara="1" rIns="72000" wrap="square" tIns="72000">
                <a:noAutofit/>
              </a:bodyPr>
              <a:lstStyle/>
              <a:p>
                <a:pPr indent="0" lvl="0" marL="0" marR="0" rtl="0" algn="ctr">
                  <a:lnSpc>
                    <a:spcPct val="100000"/>
                  </a:lnSpc>
                  <a:spcBef>
                    <a:spcPts val="0"/>
                  </a:spcBef>
                  <a:spcAft>
                    <a:spcPts val="0"/>
                  </a:spcAft>
                  <a:buClr>
                    <a:srgbClr val="000000"/>
                  </a:buClr>
                  <a:buSzPts val="1974"/>
                  <a:buFont typeface="Calibri"/>
                  <a:buNone/>
                </a:pPr>
                <a:r>
                  <a:t/>
                </a:r>
                <a:endParaRPr b="0" i="0" sz="1974" u="none" cap="none" strike="noStrike">
                  <a:solidFill>
                    <a:srgbClr val="000000"/>
                  </a:solidFill>
                  <a:latin typeface="Calibri"/>
                  <a:ea typeface="Calibri"/>
                  <a:cs typeface="Calibri"/>
                  <a:sym typeface="Calibri"/>
                </a:endParaRPr>
              </a:p>
            </p:txBody>
          </p:sp>
        </p:grpSp>
      </p:grpSp>
      <p:grpSp>
        <p:nvGrpSpPr>
          <p:cNvPr id="117" name="Google Shape;117;p18"/>
          <p:cNvGrpSpPr/>
          <p:nvPr/>
        </p:nvGrpSpPr>
        <p:grpSpPr>
          <a:xfrm>
            <a:off x="762277" y="3692748"/>
            <a:ext cx="3012300" cy="384600"/>
            <a:chOff x="762277" y="3692748"/>
            <a:chExt cx="3012300" cy="384600"/>
          </a:xfrm>
        </p:grpSpPr>
        <p:sp>
          <p:nvSpPr>
            <p:cNvPr id="118" name="Google Shape;118;p18"/>
            <p:cNvSpPr/>
            <p:nvPr/>
          </p:nvSpPr>
          <p:spPr>
            <a:xfrm>
              <a:off x="762277" y="3692748"/>
              <a:ext cx="3012300" cy="384600"/>
            </a:xfrm>
            <a:prstGeom prst="rect">
              <a:avLst/>
            </a:prstGeom>
            <a:solidFill>
              <a:srgbClr val="606060"/>
            </a:solidFill>
            <a:ln>
              <a:noFill/>
            </a:ln>
          </p:spPr>
          <p:txBody>
            <a:bodyPr anchorCtr="0" anchor="ctr" bIns="45700" lIns="91425" spcFirstLastPara="1" rIns="91425" wrap="square" tIns="45700">
              <a:noAutofit/>
            </a:bodyPr>
            <a:lstStyle/>
            <a:p>
              <a:pPr indent="0" lvl="0" marL="355600" marR="0" rtl="0" algn="ctr">
                <a:spcBef>
                  <a:spcPts val="0"/>
                </a:spcBef>
                <a:spcAft>
                  <a:spcPts val="0"/>
                </a:spcAft>
                <a:buNone/>
              </a:pPr>
              <a:r>
                <a:rPr b="1" lang="es" sz="1000">
                  <a:solidFill>
                    <a:srgbClr val="FFFFFF"/>
                  </a:solidFill>
                  <a:latin typeface="Lato"/>
                  <a:ea typeface="Lato"/>
                  <a:cs typeface="Lato"/>
                  <a:sym typeface="Lato"/>
                </a:rPr>
                <a:t>Integración de todas las partes en el servicio</a:t>
              </a:r>
              <a:endParaRPr sz="1000">
                <a:latin typeface="Lato"/>
                <a:ea typeface="Lato"/>
                <a:cs typeface="Lato"/>
                <a:sym typeface="Lato"/>
              </a:endParaRPr>
            </a:p>
          </p:txBody>
        </p:sp>
        <p:sp>
          <p:nvSpPr>
            <p:cNvPr id="119" name="Google Shape;119;p18"/>
            <p:cNvSpPr/>
            <p:nvPr/>
          </p:nvSpPr>
          <p:spPr>
            <a:xfrm>
              <a:off x="787069" y="3716116"/>
              <a:ext cx="375000" cy="331800"/>
            </a:xfrm>
            <a:prstGeom prst="ellipse">
              <a:avLst/>
            </a:prstGeom>
            <a:solidFill>
              <a:srgbClr val="FFFFFF"/>
            </a:solidFill>
            <a:ln cap="flat" cmpd="sng" w="12700">
              <a:solidFill>
                <a:srgbClr val="FFFF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20" name="Google Shape;120;p18"/>
            <p:cNvSpPr/>
            <p:nvPr/>
          </p:nvSpPr>
          <p:spPr>
            <a:xfrm>
              <a:off x="819979" y="3791152"/>
              <a:ext cx="307737" cy="181713"/>
            </a:xfrm>
            <a:custGeom>
              <a:rect b="b" l="l" r="r" t="t"/>
              <a:pathLst>
                <a:path extrusionOk="0" h="596" w="886">
                  <a:moveTo>
                    <a:pt x="814" y="321"/>
                  </a:moveTo>
                  <a:lnTo>
                    <a:pt x="823" y="321"/>
                  </a:lnTo>
                  <a:lnTo>
                    <a:pt x="839" y="324"/>
                  </a:lnTo>
                  <a:lnTo>
                    <a:pt x="854" y="330"/>
                  </a:lnTo>
                  <a:lnTo>
                    <a:pt x="866" y="343"/>
                  </a:lnTo>
                  <a:lnTo>
                    <a:pt x="874" y="356"/>
                  </a:lnTo>
                  <a:lnTo>
                    <a:pt x="881" y="372"/>
                  </a:lnTo>
                  <a:lnTo>
                    <a:pt x="885" y="389"/>
                  </a:lnTo>
                  <a:lnTo>
                    <a:pt x="886" y="405"/>
                  </a:lnTo>
                  <a:lnTo>
                    <a:pt x="878" y="544"/>
                  </a:lnTo>
                  <a:lnTo>
                    <a:pt x="877" y="550"/>
                  </a:lnTo>
                  <a:lnTo>
                    <a:pt x="875" y="554"/>
                  </a:lnTo>
                  <a:lnTo>
                    <a:pt x="871" y="557"/>
                  </a:lnTo>
                  <a:lnTo>
                    <a:pt x="866" y="558"/>
                  </a:lnTo>
                  <a:lnTo>
                    <a:pt x="860" y="558"/>
                  </a:lnTo>
                  <a:lnTo>
                    <a:pt x="813" y="558"/>
                  </a:lnTo>
                  <a:lnTo>
                    <a:pt x="714" y="422"/>
                  </a:lnTo>
                  <a:lnTo>
                    <a:pt x="714" y="395"/>
                  </a:lnTo>
                  <a:lnTo>
                    <a:pt x="718" y="374"/>
                  </a:lnTo>
                  <a:lnTo>
                    <a:pt x="728" y="352"/>
                  </a:lnTo>
                  <a:lnTo>
                    <a:pt x="743" y="336"/>
                  </a:lnTo>
                  <a:lnTo>
                    <a:pt x="741" y="359"/>
                  </a:lnTo>
                  <a:lnTo>
                    <a:pt x="744" y="382"/>
                  </a:lnTo>
                  <a:lnTo>
                    <a:pt x="751" y="362"/>
                  </a:lnTo>
                  <a:lnTo>
                    <a:pt x="757" y="341"/>
                  </a:lnTo>
                  <a:lnTo>
                    <a:pt x="759" y="341"/>
                  </a:lnTo>
                  <a:lnTo>
                    <a:pt x="759" y="338"/>
                  </a:lnTo>
                  <a:lnTo>
                    <a:pt x="760" y="334"/>
                  </a:lnTo>
                  <a:lnTo>
                    <a:pt x="762" y="332"/>
                  </a:lnTo>
                  <a:lnTo>
                    <a:pt x="763" y="329"/>
                  </a:lnTo>
                  <a:lnTo>
                    <a:pt x="763" y="326"/>
                  </a:lnTo>
                  <a:lnTo>
                    <a:pt x="764" y="325"/>
                  </a:lnTo>
                  <a:lnTo>
                    <a:pt x="766" y="325"/>
                  </a:lnTo>
                  <a:lnTo>
                    <a:pt x="767" y="325"/>
                  </a:lnTo>
                  <a:lnTo>
                    <a:pt x="772" y="325"/>
                  </a:lnTo>
                  <a:lnTo>
                    <a:pt x="778" y="326"/>
                  </a:lnTo>
                  <a:lnTo>
                    <a:pt x="783" y="326"/>
                  </a:lnTo>
                  <a:lnTo>
                    <a:pt x="785" y="328"/>
                  </a:lnTo>
                  <a:lnTo>
                    <a:pt x="785" y="329"/>
                  </a:lnTo>
                  <a:lnTo>
                    <a:pt x="783" y="332"/>
                  </a:lnTo>
                  <a:lnTo>
                    <a:pt x="782" y="334"/>
                  </a:lnTo>
                  <a:lnTo>
                    <a:pt x="779" y="337"/>
                  </a:lnTo>
                  <a:lnTo>
                    <a:pt x="778" y="340"/>
                  </a:lnTo>
                  <a:lnTo>
                    <a:pt x="776" y="343"/>
                  </a:lnTo>
                  <a:lnTo>
                    <a:pt x="775" y="345"/>
                  </a:lnTo>
                  <a:lnTo>
                    <a:pt x="771" y="367"/>
                  </a:lnTo>
                  <a:lnTo>
                    <a:pt x="768" y="387"/>
                  </a:lnTo>
                  <a:lnTo>
                    <a:pt x="782" y="364"/>
                  </a:lnTo>
                  <a:lnTo>
                    <a:pt x="797" y="341"/>
                  </a:lnTo>
                  <a:lnTo>
                    <a:pt x="814" y="321"/>
                  </a:lnTo>
                  <a:close/>
                  <a:moveTo>
                    <a:pt x="62" y="321"/>
                  </a:moveTo>
                  <a:lnTo>
                    <a:pt x="70" y="321"/>
                  </a:lnTo>
                  <a:lnTo>
                    <a:pt x="88" y="341"/>
                  </a:lnTo>
                  <a:lnTo>
                    <a:pt x="103" y="364"/>
                  </a:lnTo>
                  <a:lnTo>
                    <a:pt x="117" y="387"/>
                  </a:lnTo>
                  <a:lnTo>
                    <a:pt x="114" y="367"/>
                  </a:lnTo>
                  <a:lnTo>
                    <a:pt x="110" y="345"/>
                  </a:lnTo>
                  <a:lnTo>
                    <a:pt x="108" y="343"/>
                  </a:lnTo>
                  <a:lnTo>
                    <a:pt x="107" y="340"/>
                  </a:lnTo>
                  <a:lnTo>
                    <a:pt x="106" y="337"/>
                  </a:lnTo>
                  <a:lnTo>
                    <a:pt x="103" y="334"/>
                  </a:lnTo>
                  <a:lnTo>
                    <a:pt x="102" y="332"/>
                  </a:lnTo>
                  <a:lnTo>
                    <a:pt x="102" y="329"/>
                  </a:lnTo>
                  <a:lnTo>
                    <a:pt x="100" y="328"/>
                  </a:lnTo>
                  <a:lnTo>
                    <a:pt x="102" y="326"/>
                  </a:lnTo>
                  <a:lnTo>
                    <a:pt x="107" y="326"/>
                  </a:lnTo>
                  <a:lnTo>
                    <a:pt x="112" y="325"/>
                  </a:lnTo>
                  <a:lnTo>
                    <a:pt x="118" y="325"/>
                  </a:lnTo>
                  <a:lnTo>
                    <a:pt x="119" y="325"/>
                  </a:lnTo>
                  <a:lnTo>
                    <a:pt x="121" y="325"/>
                  </a:lnTo>
                  <a:lnTo>
                    <a:pt x="122" y="326"/>
                  </a:lnTo>
                  <a:lnTo>
                    <a:pt x="122" y="329"/>
                  </a:lnTo>
                  <a:lnTo>
                    <a:pt x="123" y="332"/>
                  </a:lnTo>
                  <a:lnTo>
                    <a:pt x="125" y="334"/>
                  </a:lnTo>
                  <a:lnTo>
                    <a:pt x="126" y="338"/>
                  </a:lnTo>
                  <a:lnTo>
                    <a:pt x="126" y="341"/>
                  </a:lnTo>
                  <a:lnTo>
                    <a:pt x="127" y="341"/>
                  </a:lnTo>
                  <a:lnTo>
                    <a:pt x="135" y="362"/>
                  </a:lnTo>
                  <a:lnTo>
                    <a:pt x="141" y="382"/>
                  </a:lnTo>
                  <a:lnTo>
                    <a:pt x="144" y="359"/>
                  </a:lnTo>
                  <a:lnTo>
                    <a:pt x="144" y="336"/>
                  </a:lnTo>
                  <a:lnTo>
                    <a:pt x="157" y="352"/>
                  </a:lnTo>
                  <a:lnTo>
                    <a:pt x="167" y="374"/>
                  </a:lnTo>
                  <a:lnTo>
                    <a:pt x="171" y="395"/>
                  </a:lnTo>
                  <a:lnTo>
                    <a:pt x="171" y="422"/>
                  </a:lnTo>
                  <a:lnTo>
                    <a:pt x="72" y="558"/>
                  </a:lnTo>
                  <a:lnTo>
                    <a:pt x="24" y="558"/>
                  </a:lnTo>
                  <a:lnTo>
                    <a:pt x="19" y="558"/>
                  </a:lnTo>
                  <a:lnTo>
                    <a:pt x="14" y="557"/>
                  </a:lnTo>
                  <a:lnTo>
                    <a:pt x="9" y="554"/>
                  </a:lnTo>
                  <a:lnTo>
                    <a:pt x="8" y="550"/>
                  </a:lnTo>
                  <a:lnTo>
                    <a:pt x="7" y="544"/>
                  </a:lnTo>
                  <a:lnTo>
                    <a:pt x="0" y="405"/>
                  </a:lnTo>
                  <a:lnTo>
                    <a:pt x="0" y="389"/>
                  </a:lnTo>
                  <a:lnTo>
                    <a:pt x="4" y="372"/>
                  </a:lnTo>
                  <a:lnTo>
                    <a:pt x="11" y="356"/>
                  </a:lnTo>
                  <a:lnTo>
                    <a:pt x="19" y="343"/>
                  </a:lnTo>
                  <a:lnTo>
                    <a:pt x="31" y="330"/>
                  </a:lnTo>
                  <a:lnTo>
                    <a:pt x="46" y="324"/>
                  </a:lnTo>
                  <a:lnTo>
                    <a:pt x="62" y="321"/>
                  </a:lnTo>
                  <a:close/>
                  <a:moveTo>
                    <a:pt x="798" y="176"/>
                  </a:moveTo>
                  <a:lnTo>
                    <a:pt x="814" y="179"/>
                  </a:lnTo>
                  <a:lnTo>
                    <a:pt x="829" y="183"/>
                  </a:lnTo>
                  <a:lnTo>
                    <a:pt x="840" y="191"/>
                  </a:lnTo>
                  <a:lnTo>
                    <a:pt x="850" y="203"/>
                  </a:lnTo>
                  <a:lnTo>
                    <a:pt x="854" y="218"/>
                  </a:lnTo>
                  <a:lnTo>
                    <a:pt x="854" y="231"/>
                  </a:lnTo>
                  <a:lnTo>
                    <a:pt x="852" y="249"/>
                  </a:lnTo>
                  <a:lnTo>
                    <a:pt x="848" y="265"/>
                  </a:lnTo>
                  <a:lnTo>
                    <a:pt x="844" y="279"/>
                  </a:lnTo>
                  <a:lnTo>
                    <a:pt x="835" y="290"/>
                  </a:lnTo>
                  <a:lnTo>
                    <a:pt x="823" y="299"/>
                  </a:lnTo>
                  <a:lnTo>
                    <a:pt x="808" y="305"/>
                  </a:lnTo>
                  <a:lnTo>
                    <a:pt x="801" y="305"/>
                  </a:lnTo>
                  <a:lnTo>
                    <a:pt x="794" y="305"/>
                  </a:lnTo>
                  <a:lnTo>
                    <a:pt x="787" y="305"/>
                  </a:lnTo>
                  <a:lnTo>
                    <a:pt x="771" y="301"/>
                  </a:lnTo>
                  <a:lnTo>
                    <a:pt x="759" y="294"/>
                  </a:lnTo>
                  <a:lnTo>
                    <a:pt x="751" y="284"/>
                  </a:lnTo>
                  <a:lnTo>
                    <a:pt x="747" y="275"/>
                  </a:lnTo>
                  <a:lnTo>
                    <a:pt x="744" y="260"/>
                  </a:lnTo>
                  <a:lnTo>
                    <a:pt x="744" y="244"/>
                  </a:lnTo>
                  <a:lnTo>
                    <a:pt x="744" y="229"/>
                  </a:lnTo>
                  <a:lnTo>
                    <a:pt x="744" y="218"/>
                  </a:lnTo>
                  <a:lnTo>
                    <a:pt x="748" y="203"/>
                  </a:lnTo>
                  <a:lnTo>
                    <a:pt x="756" y="191"/>
                  </a:lnTo>
                  <a:lnTo>
                    <a:pt x="768" y="183"/>
                  </a:lnTo>
                  <a:lnTo>
                    <a:pt x="783" y="179"/>
                  </a:lnTo>
                  <a:lnTo>
                    <a:pt x="798" y="176"/>
                  </a:lnTo>
                  <a:close/>
                  <a:moveTo>
                    <a:pt x="87" y="176"/>
                  </a:moveTo>
                  <a:lnTo>
                    <a:pt x="103" y="179"/>
                  </a:lnTo>
                  <a:lnTo>
                    <a:pt x="117" y="183"/>
                  </a:lnTo>
                  <a:lnTo>
                    <a:pt x="129" y="191"/>
                  </a:lnTo>
                  <a:lnTo>
                    <a:pt x="137" y="203"/>
                  </a:lnTo>
                  <a:lnTo>
                    <a:pt x="141" y="218"/>
                  </a:lnTo>
                  <a:lnTo>
                    <a:pt x="141" y="229"/>
                  </a:lnTo>
                  <a:lnTo>
                    <a:pt x="141" y="244"/>
                  </a:lnTo>
                  <a:lnTo>
                    <a:pt x="141" y="260"/>
                  </a:lnTo>
                  <a:lnTo>
                    <a:pt x="138" y="275"/>
                  </a:lnTo>
                  <a:lnTo>
                    <a:pt x="135" y="284"/>
                  </a:lnTo>
                  <a:lnTo>
                    <a:pt x="126" y="294"/>
                  </a:lnTo>
                  <a:lnTo>
                    <a:pt x="114" y="301"/>
                  </a:lnTo>
                  <a:lnTo>
                    <a:pt x="98" y="305"/>
                  </a:lnTo>
                  <a:lnTo>
                    <a:pt x="91" y="305"/>
                  </a:lnTo>
                  <a:lnTo>
                    <a:pt x="84" y="305"/>
                  </a:lnTo>
                  <a:lnTo>
                    <a:pt x="77" y="305"/>
                  </a:lnTo>
                  <a:lnTo>
                    <a:pt x="62" y="299"/>
                  </a:lnTo>
                  <a:lnTo>
                    <a:pt x="50" y="290"/>
                  </a:lnTo>
                  <a:lnTo>
                    <a:pt x="41" y="279"/>
                  </a:lnTo>
                  <a:lnTo>
                    <a:pt x="37" y="265"/>
                  </a:lnTo>
                  <a:lnTo>
                    <a:pt x="32" y="249"/>
                  </a:lnTo>
                  <a:lnTo>
                    <a:pt x="31" y="231"/>
                  </a:lnTo>
                  <a:lnTo>
                    <a:pt x="31" y="218"/>
                  </a:lnTo>
                  <a:lnTo>
                    <a:pt x="35" y="203"/>
                  </a:lnTo>
                  <a:lnTo>
                    <a:pt x="45" y="191"/>
                  </a:lnTo>
                  <a:lnTo>
                    <a:pt x="56" y="183"/>
                  </a:lnTo>
                  <a:lnTo>
                    <a:pt x="70" y="179"/>
                  </a:lnTo>
                  <a:lnTo>
                    <a:pt x="87" y="176"/>
                  </a:lnTo>
                  <a:close/>
                  <a:moveTo>
                    <a:pt x="486" y="138"/>
                  </a:moveTo>
                  <a:lnTo>
                    <a:pt x="505" y="145"/>
                  </a:lnTo>
                  <a:lnTo>
                    <a:pt x="523" y="154"/>
                  </a:lnTo>
                  <a:lnTo>
                    <a:pt x="535" y="169"/>
                  </a:lnTo>
                  <a:lnTo>
                    <a:pt x="545" y="187"/>
                  </a:lnTo>
                  <a:lnTo>
                    <a:pt x="547" y="207"/>
                  </a:lnTo>
                  <a:lnTo>
                    <a:pt x="549" y="226"/>
                  </a:lnTo>
                  <a:lnTo>
                    <a:pt x="549" y="246"/>
                  </a:lnTo>
                  <a:lnTo>
                    <a:pt x="602" y="246"/>
                  </a:lnTo>
                  <a:lnTo>
                    <a:pt x="625" y="287"/>
                  </a:lnTo>
                  <a:lnTo>
                    <a:pt x="625" y="267"/>
                  </a:lnTo>
                  <a:lnTo>
                    <a:pt x="626" y="248"/>
                  </a:lnTo>
                  <a:lnTo>
                    <a:pt x="630" y="230"/>
                  </a:lnTo>
                  <a:lnTo>
                    <a:pt x="638" y="214"/>
                  </a:lnTo>
                  <a:lnTo>
                    <a:pt x="650" y="199"/>
                  </a:lnTo>
                  <a:lnTo>
                    <a:pt x="650" y="219"/>
                  </a:lnTo>
                  <a:lnTo>
                    <a:pt x="652" y="238"/>
                  </a:lnTo>
                  <a:lnTo>
                    <a:pt x="659" y="219"/>
                  </a:lnTo>
                  <a:lnTo>
                    <a:pt x="665" y="202"/>
                  </a:lnTo>
                  <a:lnTo>
                    <a:pt x="665" y="200"/>
                  </a:lnTo>
                  <a:lnTo>
                    <a:pt x="667" y="199"/>
                  </a:lnTo>
                  <a:lnTo>
                    <a:pt x="668" y="195"/>
                  </a:lnTo>
                  <a:lnTo>
                    <a:pt x="668" y="192"/>
                  </a:lnTo>
                  <a:lnTo>
                    <a:pt x="669" y="189"/>
                  </a:lnTo>
                  <a:lnTo>
                    <a:pt x="671" y="187"/>
                  </a:lnTo>
                  <a:lnTo>
                    <a:pt x="672" y="185"/>
                  </a:lnTo>
                  <a:lnTo>
                    <a:pt x="673" y="185"/>
                  </a:lnTo>
                  <a:lnTo>
                    <a:pt x="678" y="187"/>
                  </a:lnTo>
                  <a:lnTo>
                    <a:pt x="683" y="187"/>
                  </a:lnTo>
                  <a:lnTo>
                    <a:pt x="688" y="188"/>
                  </a:lnTo>
                  <a:lnTo>
                    <a:pt x="690" y="189"/>
                  </a:lnTo>
                  <a:lnTo>
                    <a:pt x="690" y="191"/>
                  </a:lnTo>
                  <a:lnTo>
                    <a:pt x="688" y="192"/>
                  </a:lnTo>
                  <a:lnTo>
                    <a:pt x="687" y="195"/>
                  </a:lnTo>
                  <a:lnTo>
                    <a:pt x="686" y="198"/>
                  </a:lnTo>
                  <a:lnTo>
                    <a:pt x="684" y="200"/>
                  </a:lnTo>
                  <a:lnTo>
                    <a:pt x="683" y="203"/>
                  </a:lnTo>
                  <a:lnTo>
                    <a:pt x="682" y="204"/>
                  </a:lnTo>
                  <a:lnTo>
                    <a:pt x="682" y="206"/>
                  </a:lnTo>
                  <a:lnTo>
                    <a:pt x="678" y="225"/>
                  </a:lnTo>
                  <a:lnTo>
                    <a:pt x="675" y="244"/>
                  </a:lnTo>
                  <a:lnTo>
                    <a:pt x="695" y="211"/>
                  </a:lnTo>
                  <a:lnTo>
                    <a:pt x="717" y="181"/>
                  </a:lnTo>
                  <a:lnTo>
                    <a:pt x="730" y="181"/>
                  </a:lnTo>
                  <a:lnTo>
                    <a:pt x="743" y="183"/>
                  </a:lnTo>
                  <a:lnTo>
                    <a:pt x="733" y="198"/>
                  </a:lnTo>
                  <a:lnTo>
                    <a:pt x="729" y="216"/>
                  </a:lnTo>
                  <a:lnTo>
                    <a:pt x="728" y="230"/>
                  </a:lnTo>
                  <a:lnTo>
                    <a:pt x="728" y="246"/>
                  </a:lnTo>
                  <a:lnTo>
                    <a:pt x="729" y="264"/>
                  </a:lnTo>
                  <a:lnTo>
                    <a:pt x="732" y="280"/>
                  </a:lnTo>
                  <a:lnTo>
                    <a:pt x="737" y="292"/>
                  </a:lnTo>
                  <a:lnTo>
                    <a:pt x="740" y="298"/>
                  </a:lnTo>
                  <a:lnTo>
                    <a:pt x="744" y="302"/>
                  </a:lnTo>
                  <a:lnTo>
                    <a:pt x="749" y="306"/>
                  </a:lnTo>
                  <a:lnTo>
                    <a:pt x="755" y="310"/>
                  </a:lnTo>
                  <a:lnTo>
                    <a:pt x="736" y="319"/>
                  </a:lnTo>
                  <a:lnTo>
                    <a:pt x="721" y="336"/>
                  </a:lnTo>
                  <a:lnTo>
                    <a:pt x="709" y="353"/>
                  </a:lnTo>
                  <a:lnTo>
                    <a:pt x="702" y="374"/>
                  </a:lnTo>
                  <a:lnTo>
                    <a:pt x="699" y="395"/>
                  </a:lnTo>
                  <a:lnTo>
                    <a:pt x="699" y="401"/>
                  </a:lnTo>
                  <a:lnTo>
                    <a:pt x="656" y="341"/>
                  </a:lnTo>
                  <a:lnTo>
                    <a:pt x="781" y="558"/>
                  </a:lnTo>
                  <a:lnTo>
                    <a:pt x="802" y="596"/>
                  </a:lnTo>
                  <a:lnTo>
                    <a:pt x="83" y="596"/>
                  </a:lnTo>
                  <a:lnTo>
                    <a:pt x="104" y="558"/>
                  </a:lnTo>
                  <a:lnTo>
                    <a:pt x="229" y="341"/>
                  </a:lnTo>
                  <a:lnTo>
                    <a:pt x="186" y="401"/>
                  </a:lnTo>
                  <a:lnTo>
                    <a:pt x="187" y="395"/>
                  </a:lnTo>
                  <a:lnTo>
                    <a:pt x="184" y="374"/>
                  </a:lnTo>
                  <a:lnTo>
                    <a:pt x="176" y="353"/>
                  </a:lnTo>
                  <a:lnTo>
                    <a:pt x="164" y="336"/>
                  </a:lnTo>
                  <a:lnTo>
                    <a:pt x="149" y="319"/>
                  </a:lnTo>
                  <a:lnTo>
                    <a:pt x="130" y="310"/>
                  </a:lnTo>
                  <a:lnTo>
                    <a:pt x="135" y="306"/>
                  </a:lnTo>
                  <a:lnTo>
                    <a:pt x="141" y="302"/>
                  </a:lnTo>
                  <a:lnTo>
                    <a:pt x="145" y="298"/>
                  </a:lnTo>
                  <a:lnTo>
                    <a:pt x="149" y="292"/>
                  </a:lnTo>
                  <a:lnTo>
                    <a:pt x="153" y="280"/>
                  </a:lnTo>
                  <a:lnTo>
                    <a:pt x="156" y="264"/>
                  </a:lnTo>
                  <a:lnTo>
                    <a:pt x="157" y="246"/>
                  </a:lnTo>
                  <a:lnTo>
                    <a:pt x="157" y="230"/>
                  </a:lnTo>
                  <a:lnTo>
                    <a:pt x="156" y="216"/>
                  </a:lnTo>
                  <a:lnTo>
                    <a:pt x="152" y="198"/>
                  </a:lnTo>
                  <a:lnTo>
                    <a:pt x="142" y="183"/>
                  </a:lnTo>
                  <a:lnTo>
                    <a:pt x="154" y="181"/>
                  </a:lnTo>
                  <a:lnTo>
                    <a:pt x="168" y="181"/>
                  </a:lnTo>
                  <a:lnTo>
                    <a:pt x="191" y="211"/>
                  </a:lnTo>
                  <a:lnTo>
                    <a:pt x="210" y="244"/>
                  </a:lnTo>
                  <a:lnTo>
                    <a:pt x="207" y="225"/>
                  </a:lnTo>
                  <a:lnTo>
                    <a:pt x="203" y="206"/>
                  </a:lnTo>
                  <a:lnTo>
                    <a:pt x="203" y="204"/>
                  </a:lnTo>
                  <a:lnTo>
                    <a:pt x="202" y="203"/>
                  </a:lnTo>
                  <a:lnTo>
                    <a:pt x="201" y="200"/>
                  </a:lnTo>
                  <a:lnTo>
                    <a:pt x="199" y="198"/>
                  </a:lnTo>
                  <a:lnTo>
                    <a:pt x="198" y="195"/>
                  </a:lnTo>
                  <a:lnTo>
                    <a:pt x="196" y="192"/>
                  </a:lnTo>
                  <a:lnTo>
                    <a:pt x="195" y="191"/>
                  </a:lnTo>
                  <a:lnTo>
                    <a:pt x="195" y="189"/>
                  </a:lnTo>
                  <a:lnTo>
                    <a:pt x="196" y="188"/>
                  </a:lnTo>
                  <a:lnTo>
                    <a:pt x="202" y="187"/>
                  </a:lnTo>
                  <a:lnTo>
                    <a:pt x="207" y="187"/>
                  </a:lnTo>
                  <a:lnTo>
                    <a:pt x="211" y="185"/>
                  </a:lnTo>
                  <a:lnTo>
                    <a:pt x="213" y="185"/>
                  </a:lnTo>
                  <a:lnTo>
                    <a:pt x="214" y="187"/>
                  </a:lnTo>
                  <a:lnTo>
                    <a:pt x="215" y="189"/>
                  </a:lnTo>
                  <a:lnTo>
                    <a:pt x="217" y="192"/>
                  </a:lnTo>
                  <a:lnTo>
                    <a:pt x="217" y="195"/>
                  </a:lnTo>
                  <a:lnTo>
                    <a:pt x="218" y="199"/>
                  </a:lnTo>
                  <a:lnTo>
                    <a:pt x="219" y="200"/>
                  </a:lnTo>
                  <a:lnTo>
                    <a:pt x="219" y="202"/>
                  </a:lnTo>
                  <a:lnTo>
                    <a:pt x="226" y="219"/>
                  </a:lnTo>
                  <a:lnTo>
                    <a:pt x="233" y="238"/>
                  </a:lnTo>
                  <a:lnTo>
                    <a:pt x="234" y="219"/>
                  </a:lnTo>
                  <a:lnTo>
                    <a:pt x="234" y="199"/>
                  </a:lnTo>
                  <a:lnTo>
                    <a:pt x="247" y="214"/>
                  </a:lnTo>
                  <a:lnTo>
                    <a:pt x="255" y="230"/>
                  </a:lnTo>
                  <a:lnTo>
                    <a:pt x="259" y="248"/>
                  </a:lnTo>
                  <a:lnTo>
                    <a:pt x="260" y="267"/>
                  </a:lnTo>
                  <a:lnTo>
                    <a:pt x="260" y="287"/>
                  </a:lnTo>
                  <a:lnTo>
                    <a:pt x="283" y="246"/>
                  </a:lnTo>
                  <a:lnTo>
                    <a:pt x="336" y="246"/>
                  </a:lnTo>
                  <a:lnTo>
                    <a:pt x="337" y="207"/>
                  </a:lnTo>
                  <a:lnTo>
                    <a:pt x="340" y="187"/>
                  </a:lnTo>
                  <a:lnTo>
                    <a:pt x="348" y="169"/>
                  </a:lnTo>
                  <a:lnTo>
                    <a:pt x="362" y="154"/>
                  </a:lnTo>
                  <a:lnTo>
                    <a:pt x="379" y="145"/>
                  </a:lnTo>
                  <a:lnTo>
                    <a:pt x="398" y="138"/>
                  </a:lnTo>
                  <a:lnTo>
                    <a:pt x="428" y="203"/>
                  </a:lnTo>
                  <a:lnTo>
                    <a:pt x="431" y="162"/>
                  </a:lnTo>
                  <a:lnTo>
                    <a:pt x="431" y="161"/>
                  </a:lnTo>
                  <a:lnTo>
                    <a:pt x="431" y="158"/>
                  </a:lnTo>
                  <a:lnTo>
                    <a:pt x="430" y="156"/>
                  </a:lnTo>
                  <a:lnTo>
                    <a:pt x="430" y="151"/>
                  </a:lnTo>
                  <a:lnTo>
                    <a:pt x="428" y="147"/>
                  </a:lnTo>
                  <a:lnTo>
                    <a:pt x="428" y="146"/>
                  </a:lnTo>
                  <a:lnTo>
                    <a:pt x="430" y="143"/>
                  </a:lnTo>
                  <a:lnTo>
                    <a:pt x="431" y="143"/>
                  </a:lnTo>
                  <a:lnTo>
                    <a:pt x="454" y="143"/>
                  </a:lnTo>
                  <a:lnTo>
                    <a:pt x="455" y="143"/>
                  </a:lnTo>
                  <a:lnTo>
                    <a:pt x="457" y="146"/>
                  </a:lnTo>
                  <a:lnTo>
                    <a:pt x="455" y="147"/>
                  </a:lnTo>
                  <a:lnTo>
                    <a:pt x="455" y="151"/>
                  </a:lnTo>
                  <a:lnTo>
                    <a:pt x="455" y="156"/>
                  </a:lnTo>
                  <a:lnTo>
                    <a:pt x="454" y="158"/>
                  </a:lnTo>
                  <a:lnTo>
                    <a:pt x="454" y="161"/>
                  </a:lnTo>
                  <a:lnTo>
                    <a:pt x="454" y="162"/>
                  </a:lnTo>
                  <a:lnTo>
                    <a:pt x="457" y="203"/>
                  </a:lnTo>
                  <a:lnTo>
                    <a:pt x="486" y="138"/>
                  </a:lnTo>
                  <a:close/>
                  <a:moveTo>
                    <a:pt x="709" y="38"/>
                  </a:moveTo>
                  <a:lnTo>
                    <a:pt x="725" y="39"/>
                  </a:lnTo>
                  <a:lnTo>
                    <a:pt x="740" y="44"/>
                  </a:lnTo>
                  <a:lnTo>
                    <a:pt x="752" y="53"/>
                  </a:lnTo>
                  <a:lnTo>
                    <a:pt x="760" y="63"/>
                  </a:lnTo>
                  <a:lnTo>
                    <a:pt x="764" y="78"/>
                  </a:lnTo>
                  <a:lnTo>
                    <a:pt x="764" y="92"/>
                  </a:lnTo>
                  <a:lnTo>
                    <a:pt x="763" y="109"/>
                  </a:lnTo>
                  <a:lnTo>
                    <a:pt x="759" y="127"/>
                  </a:lnTo>
                  <a:lnTo>
                    <a:pt x="755" y="139"/>
                  </a:lnTo>
                  <a:lnTo>
                    <a:pt x="747" y="150"/>
                  </a:lnTo>
                  <a:lnTo>
                    <a:pt x="733" y="160"/>
                  </a:lnTo>
                  <a:lnTo>
                    <a:pt x="718" y="165"/>
                  </a:lnTo>
                  <a:lnTo>
                    <a:pt x="711" y="166"/>
                  </a:lnTo>
                  <a:lnTo>
                    <a:pt x="705" y="166"/>
                  </a:lnTo>
                  <a:lnTo>
                    <a:pt x="698" y="165"/>
                  </a:lnTo>
                  <a:lnTo>
                    <a:pt x="683" y="161"/>
                  </a:lnTo>
                  <a:lnTo>
                    <a:pt x="669" y="156"/>
                  </a:lnTo>
                  <a:lnTo>
                    <a:pt x="661" y="146"/>
                  </a:lnTo>
                  <a:lnTo>
                    <a:pt x="657" y="135"/>
                  </a:lnTo>
                  <a:lnTo>
                    <a:pt x="656" y="120"/>
                  </a:lnTo>
                  <a:lnTo>
                    <a:pt x="655" y="105"/>
                  </a:lnTo>
                  <a:lnTo>
                    <a:pt x="655" y="90"/>
                  </a:lnTo>
                  <a:lnTo>
                    <a:pt x="655" y="78"/>
                  </a:lnTo>
                  <a:lnTo>
                    <a:pt x="659" y="63"/>
                  </a:lnTo>
                  <a:lnTo>
                    <a:pt x="667" y="53"/>
                  </a:lnTo>
                  <a:lnTo>
                    <a:pt x="679" y="44"/>
                  </a:lnTo>
                  <a:lnTo>
                    <a:pt x="694" y="39"/>
                  </a:lnTo>
                  <a:lnTo>
                    <a:pt x="709" y="38"/>
                  </a:lnTo>
                  <a:close/>
                  <a:moveTo>
                    <a:pt x="176" y="38"/>
                  </a:moveTo>
                  <a:lnTo>
                    <a:pt x="191" y="39"/>
                  </a:lnTo>
                  <a:lnTo>
                    <a:pt x="206" y="44"/>
                  </a:lnTo>
                  <a:lnTo>
                    <a:pt x="218" y="53"/>
                  </a:lnTo>
                  <a:lnTo>
                    <a:pt x="226" y="63"/>
                  </a:lnTo>
                  <a:lnTo>
                    <a:pt x="230" y="78"/>
                  </a:lnTo>
                  <a:lnTo>
                    <a:pt x="230" y="90"/>
                  </a:lnTo>
                  <a:lnTo>
                    <a:pt x="230" y="105"/>
                  </a:lnTo>
                  <a:lnTo>
                    <a:pt x="230" y="120"/>
                  </a:lnTo>
                  <a:lnTo>
                    <a:pt x="228" y="135"/>
                  </a:lnTo>
                  <a:lnTo>
                    <a:pt x="224" y="146"/>
                  </a:lnTo>
                  <a:lnTo>
                    <a:pt x="215" y="156"/>
                  </a:lnTo>
                  <a:lnTo>
                    <a:pt x="203" y="161"/>
                  </a:lnTo>
                  <a:lnTo>
                    <a:pt x="187" y="165"/>
                  </a:lnTo>
                  <a:lnTo>
                    <a:pt x="180" y="166"/>
                  </a:lnTo>
                  <a:lnTo>
                    <a:pt x="173" y="166"/>
                  </a:lnTo>
                  <a:lnTo>
                    <a:pt x="167" y="165"/>
                  </a:lnTo>
                  <a:lnTo>
                    <a:pt x="152" y="160"/>
                  </a:lnTo>
                  <a:lnTo>
                    <a:pt x="138" y="150"/>
                  </a:lnTo>
                  <a:lnTo>
                    <a:pt x="130" y="139"/>
                  </a:lnTo>
                  <a:lnTo>
                    <a:pt x="126" y="127"/>
                  </a:lnTo>
                  <a:lnTo>
                    <a:pt x="122" y="109"/>
                  </a:lnTo>
                  <a:lnTo>
                    <a:pt x="121" y="92"/>
                  </a:lnTo>
                  <a:lnTo>
                    <a:pt x="121" y="78"/>
                  </a:lnTo>
                  <a:lnTo>
                    <a:pt x="125" y="63"/>
                  </a:lnTo>
                  <a:lnTo>
                    <a:pt x="133" y="53"/>
                  </a:lnTo>
                  <a:lnTo>
                    <a:pt x="145" y="44"/>
                  </a:lnTo>
                  <a:lnTo>
                    <a:pt x="160" y="39"/>
                  </a:lnTo>
                  <a:lnTo>
                    <a:pt x="176" y="38"/>
                  </a:lnTo>
                  <a:close/>
                  <a:moveTo>
                    <a:pt x="442" y="0"/>
                  </a:moveTo>
                  <a:lnTo>
                    <a:pt x="458" y="1"/>
                  </a:lnTo>
                  <a:lnTo>
                    <a:pt x="472" y="6"/>
                  </a:lnTo>
                  <a:lnTo>
                    <a:pt x="484" y="15"/>
                  </a:lnTo>
                  <a:lnTo>
                    <a:pt x="492" y="25"/>
                  </a:lnTo>
                  <a:lnTo>
                    <a:pt x="496" y="40"/>
                  </a:lnTo>
                  <a:lnTo>
                    <a:pt x="496" y="54"/>
                  </a:lnTo>
                  <a:lnTo>
                    <a:pt x="495" y="70"/>
                  </a:lnTo>
                  <a:lnTo>
                    <a:pt x="492" y="88"/>
                  </a:lnTo>
                  <a:lnTo>
                    <a:pt x="486" y="100"/>
                  </a:lnTo>
                  <a:lnTo>
                    <a:pt x="478" y="111"/>
                  </a:lnTo>
                  <a:lnTo>
                    <a:pt x="466" y="119"/>
                  </a:lnTo>
                  <a:lnTo>
                    <a:pt x="451" y="126"/>
                  </a:lnTo>
                  <a:lnTo>
                    <a:pt x="446" y="126"/>
                  </a:lnTo>
                  <a:lnTo>
                    <a:pt x="442" y="126"/>
                  </a:lnTo>
                  <a:lnTo>
                    <a:pt x="439" y="126"/>
                  </a:lnTo>
                  <a:lnTo>
                    <a:pt x="434" y="126"/>
                  </a:lnTo>
                  <a:lnTo>
                    <a:pt x="419" y="119"/>
                  </a:lnTo>
                  <a:lnTo>
                    <a:pt x="407" y="111"/>
                  </a:lnTo>
                  <a:lnTo>
                    <a:pt x="398" y="100"/>
                  </a:lnTo>
                  <a:lnTo>
                    <a:pt x="393" y="88"/>
                  </a:lnTo>
                  <a:lnTo>
                    <a:pt x="390" y="70"/>
                  </a:lnTo>
                  <a:lnTo>
                    <a:pt x="389" y="54"/>
                  </a:lnTo>
                  <a:lnTo>
                    <a:pt x="389" y="40"/>
                  </a:lnTo>
                  <a:lnTo>
                    <a:pt x="393" y="25"/>
                  </a:lnTo>
                  <a:lnTo>
                    <a:pt x="401" y="15"/>
                  </a:lnTo>
                  <a:lnTo>
                    <a:pt x="413" y="6"/>
                  </a:lnTo>
                  <a:lnTo>
                    <a:pt x="427" y="1"/>
                  </a:lnTo>
                  <a:lnTo>
                    <a:pt x="442" y="0"/>
                  </a:lnTo>
                  <a:close/>
                </a:path>
              </a:pathLst>
            </a:custGeom>
            <a:solidFill>
              <a:srgbClr val="33333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Calibri"/>
                <a:buNone/>
              </a:pPr>
              <a:r>
                <a:t/>
              </a:r>
              <a:endParaRPr b="0" i="0" sz="1600" u="none" cap="none" strike="noStrike">
                <a:solidFill>
                  <a:srgbClr val="646464"/>
                </a:solidFill>
                <a:latin typeface="Calibri"/>
                <a:ea typeface="Calibri"/>
                <a:cs typeface="Calibri"/>
                <a:sym typeface="Calibri"/>
              </a:endParaRPr>
            </a:p>
          </p:txBody>
        </p:sp>
      </p:grpSp>
      <p:sp>
        <p:nvSpPr>
          <p:cNvPr id="121" name="Google Shape;121;p18"/>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400">
                <a:solidFill>
                  <a:srgbClr val="004481"/>
                </a:solidFill>
                <a:latin typeface="Open Sans"/>
                <a:ea typeface="Open Sans"/>
                <a:cs typeface="Open Sans"/>
                <a:sym typeface="Open Sans"/>
              </a:rPr>
              <a:t>1.2 Introducción y contexto.</a:t>
            </a:r>
            <a:endParaRPr sz="2400">
              <a:solidFill>
                <a:srgbClr val="004481"/>
              </a:solidFill>
            </a:endParaRPr>
          </a:p>
        </p:txBody>
      </p:sp>
      <p:cxnSp>
        <p:nvCxnSpPr>
          <p:cNvPr id="122" name="Google Shape;122;p18"/>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123" name="Google Shape;123;p18"/>
          <p:cNvPicPr preferRelativeResize="0"/>
          <p:nvPr/>
        </p:nvPicPr>
        <p:blipFill>
          <a:blip r:embed="rId5">
            <a:alphaModFix/>
          </a:blip>
          <a:stretch>
            <a:fillRect/>
          </a:stretch>
        </p:blipFill>
        <p:spPr>
          <a:xfrm>
            <a:off x="7714410" y="196250"/>
            <a:ext cx="1098515" cy="478950"/>
          </a:xfrm>
          <a:prstGeom prst="rect">
            <a:avLst/>
          </a:prstGeom>
          <a:noFill/>
          <a:ln>
            <a:noFill/>
          </a:ln>
        </p:spPr>
      </p:pic>
      <p:sp>
        <p:nvSpPr>
          <p:cNvPr id="124" name="Google Shape;12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pic>
        <p:nvPicPr>
          <p:cNvPr id="129" name="Google Shape;129;p19"/>
          <p:cNvPicPr preferRelativeResize="0"/>
          <p:nvPr/>
        </p:nvPicPr>
        <p:blipFill>
          <a:blip r:embed="rId3">
            <a:alphaModFix/>
          </a:blip>
          <a:stretch>
            <a:fillRect/>
          </a:stretch>
        </p:blipFill>
        <p:spPr>
          <a:xfrm>
            <a:off x="6806925" y="407825"/>
            <a:ext cx="1655800" cy="721925"/>
          </a:xfrm>
          <a:prstGeom prst="rect">
            <a:avLst/>
          </a:prstGeom>
          <a:noFill/>
          <a:ln>
            <a:noFill/>
          </a:ln>
        </p:spPr>
      </p:pic>
      <p:sp>
        <p:nvSpPr>
          <p:cNvPr id="130" name="Google Shape;130;p19"/>
          <p:cNvSpPr txBox="1"/>
          <p:nvPr/>
        </p:nvSpPr>
        <p:spPr>
          <a:xfrm>
            <a:off x="6354600" y="2320300"/>
            <a:ext cx="2648400" cy="98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100"/>
              </a:spcAft>
              <a:buNone/>
            </a:pPr>
            <a:r>
              <a:rPr lang="es" sz="2400">
                <a:solidFill>
                  <a:srgbClr val="004481"/>
                </a:solidFill>
                <a:latin typeface="Open Sans"/>
                <a:ea typeface="Open Sans"/>
                <a:cs typeface="Open Sans"/>
                <a:sym typeface="Open Sans"/>
              </a:rPr>
              <a:t>2.   </a:t>
            </a:r>
            <a:r>
              <a:rPr b="1" lang="es" sz="2400">
                <a:solidFill>
                  <a:srgbClr val="004481"/>
                </a:solidFill>
                <a:latin typeface="Open Sans"/>
                <a:ea typeface="Open Sans"/>
                <a:cs typeface="Open Sans"/>
                <a:sym typeface="Open Sans"/>
              </a:rPr>
              <a:t>Objetivos </a:t>
            </a:r>
            <a:r>
              <a:rPr lang="es" sz="2400">
                <a:solidFill>
                  <a:srgbClr val="004481"/>
                </a:solidFill>
                <a:latin typeface="Open Sans"/>
                <a:ea typeface="Open Sans"/>
                <a:cs typeface="Open Sans"/>
                <a:sym typeface="Open Sans"/>
              </a:rPr>
              <a:t>y</a:t>
            </a:r>
            <a:r>
              <a:rPr b="1" lang="es" sz="2400">
                <a:solidFill>
                  <a:srgbClr val="004481"/>
                </a:solidFill>
                <a:latin typeface="Open Sans"/>
                <a:ea typeface="Open Sans"/>
                <a:cs typeface="Open Sans"/>
                <a:sym typeface="Open Sans"/>
              </a:rPr>
              <a:t>      aportaciones</a:t>
            </a:r>
            <a:endParaRPr b="1" sz="2400">
              <a:solidFill>
                <a:srgbClr val="004481"/>
              </a:solidFill>
              <a:latin typeface="Open Sans"/>
              <a:ea typeface="Open Sans"/>
              <a:cs typeface="Open Sans"/>
              <a:sym typeface="Open Sans"/>
            </a:endParaRPr>
          </a:p>
        </p:txBody>
      </p:sp>
      <p:pic>
        <p:nvPicPr>
          <p:cNvPr id="131" name="Google Shape;131;p19"/>
          <p:cNvPicPr preferRelativeResize="0"/>
          <p:nvPr/>
        </p:nvPicPr>
        <p:blipFill>
          <a:blip r:embed="rId4">
            <a:alphaModFix/>
          </a:blip>
          <a:stretch>
            <a:fillRect/>
          </a:stretch>
        </p:blipFill>
        <p:spPr>
          <a:xfrm>
            <a:off x="561775" y="386800"/>
            <a:ext cx="5712724" cy="4284549"/>
          </a:xfrm>
          <a:prstGeom prst="rect">
            <a:avLst/>
          </a:prstGeom>
          <a:noFill/>
          <a:ln>
            <a:noFill/>
          </a:ln>
        </p:spPr>
      </p:pic>
      <p:sp>
        <p:nvSpPr>
          <p:cNvPr id="132" name="Google Shape;13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0"/>
          <p:cNvSpPr txBox="1"/>
          <p:nvPr/>
        </p:nvSpPr>
        <p:spPr>
          <a:xfrm>
            <a:off x="177500" y="262875"/>
            <a:ext cx="7978800" cy="594900"/>
          </a:xfrm>
          <a:prstGeom prst="rect">
            <a:avLst/>
          </a:prstGeom>
          <a:noFill/>
          <a:ln>
            <a:noFill/>
          </a:ln>
        </p:spPr>
        <p:txBody>
          <a:bodyPr anchorCtr="0" anchor="t" bIns="91425" lIns="91425" spcFirstLastPara="1" rIns="91425" wrap="square" tIns="91425">
            <a:noAutofit/>
          </a:bodyPr>
          <a:lstStyle/>
          <a:p>
            <a:pPr indent="0" lvl="0" marL="292100" rtl="0" algn="l">
              <a:lnSpc>
                <a:spcPct val="115000"/>
              </a:lnSpc>
              <a:spcBef>
                <a:spcPts val="0"/>
              </a:spcBef>
              <a:spcAft>
                <a:spcPts val="1100"/>
              </a:spcAft>
              <a:buClr>
                <a:schemeClr val="dk1"/>
              </a:buClr>
              <a:buSzPts val="1100"/>
              <a:buFont typeface="Arial"/>
              <a:buNone/>
            </a:pPr>
            <a:r>
              <a:rPr lang="es" sz="2400">
                <a:solidFill>
                  <a:srgbClr val="004481"/>
                </a:solidFill>
                <a:latin typeface="Open Sans"/>
                <a:ea typeface="Open Sans"/>
                <a:cs typeface="Open Sans"/>
                <a:sym typeface="Open Sans"/>
              </a:rPr>
              <a:t>2</a:t>
            </a:r>
            <a:r>
              <a:rPr lang="es" sz="2400">
                <a:solidFill>
                  <a:srgbClr val="004481"/>
                </a:solidFill>
                <a:latin typeface="Open Sans"/>
                <a:ea typeface="Open Sans"/>
                <a:cs typeface="Open Sans"/>
                <a:sym typeface="Open Sans"/>
              </a:rPr>
              <a:t>.1 Objetivos y valor añadido</a:t>
            </a:r>
            <a:endParaRPr sz="2400">
              <a:solidFill>
                <a:srgbClr val="004481"/>
              </a:solidFill>
            </a:endParaRPr>
          </a:p>
        </p:txBody>
      </p:sp>
      <p:cxnSp>
        <p:nvCxnSpPr>
          <p:cNvPr id="138" name="Google Shape;138;p20"/>
          <p:cNvCxnSpPr/>
          <p:nvPr/>
        </p:nvCxnSpPr>
        <p:spPr>
          <a:xfrm flipH="1" rot="10800000">
            <a:off x="382943" y="821095"/>
            <a:ext cx="7940700" cy="20100"/>
          </a:xfrm>
          <a:prstGeom prst="straightConnector1">
            <a:avLst/>
          </a:prstGeom>
          <a:noFill/>
          <a:ln cap="flat" cmpd="sng" w="19050">
            <a:solidFill>
              <a:srgbClr val="005B82"/>
            </a:solidFill>
            <a:prstDash val="solid"/>
            <a:round/>
            <a:headEnd len="med" w="med" type="none"/>
            <a:tailEnd len="med" w="med" type="none"/>
          </a:ln>
        </p:spPr>
      </p:cxnSp>
      <p:pic>
        <p:nvPicPr>
          <p:cNvPr id="139" name="Google Shape;139;p20"/>
          <p:cNvPicPr preferRelativeResize="0"/>
          <p:nvPr/>
        </p:nvPicPr>
        <p:blipFill>
          <a:blip r:embed="rId3">
            <a:alphaModFix/>
          </a:blip>
          <a:stretch>
            <a:fillRect/>
          </a:stretch>
        </p:blipFill>
        <p:spPr>
          <a:xfrm>
            <a:off x="7714410" y="196250"/>
            <a:ext cx="1098515" cy="478950"/>
          </a:xfrm>
          <a:prstGeom prst="rect">
            <a:avLst/>
          </a:prstGeom>
          <a:noFill/>
          <a:ln>
            <a:noFill/>
          </a:ln>
        </p:spPr>
      </p:pic>
      <p:sp>
        <p:nvSpPr>
          <p:cNvPr id="140" name="Google Shape;140;p20"/>
          <p:cNvSpPr/>
          <p:nvPr/>
        </p:nvSpPr>
        <p:spPr>
          <a:xfrm>
            <a:off x="1636946" y="1074975"/>
            <a:ext cx="2855700" cy="7614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marR="0" rtl="0" algn="l">
              <a:lnSpc>
                <a:spcPct val="95000"/>
              </a:lnSpc>
              <a:spcBef>
                <a:spcPts val="0"/>
              </a:spcBef>
              <a:spcAft>
                <a:spcPts val="0"/>
              </a:spcAft>
              <a:buNone/>
            </a:pPr>
            <a:r>
              <a:rPr lang="es" sz="1000">
                <a:latin typeface="Lato"/>
                <a:ea typeface="Lato"/>
                <a:cs typeface="Lato"/>
                <a:sym typeface="Lato"/>
              </a:rPr>
              <a:t>Crear una Dapp para gestión de la financiación y del seguro de una una empresa de renting/leasing.  </a:t>
            </a:r>
            <a:endParaRPr i="0" sz="1000" u="none" cap="none" strike="noStrike">
              <a:solidFill>
                <a:srgbClr val="000000"/>
              </a:solidFill>
              <a:latin typeface="Lato"/>
              <a:ea typeface="Lato"/>
              <a:cs typeface="Lato"/>
              <a:sym typeface="Lato"/>
            </a:endParaRPr>
          </a:p>
        </p:txBody>
      </p:sp>
      <p:sp>
        <p:nvSpPr>
          <p:cNvPr id="141" name="Google Shape;141;p20"/>
          <p:cNvSpPr/>
          <p:nvPr/>
        </p:nvSpPr>
        <p:spPr>
          <a:xfrm>
            <a:off x="1634799" y="1933575"/>
            <a:ext cx="2855700" cy="6609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Clr>
                <a:schemeClr val="dk1"/>
              </a:buClr>
              <a:buFont typeface="Arial"/>
              <a:buNone/>
            </a:pPr>
            <a:r>
              <a:rPr lang="es" sz="1000">
                <a:solidFill>
                  <a:schemeClr val="dk1"/>
                </a:solidFill>
                <a:latin typeface="Lato"/>
                <a:ea typeface="Lato"/>
                <a:cs typeface="Lato"/>
                <a:sym typeface="Lato"/>
              </a:rPr>
              <a:t>Simular el funcionamiento de un dispositivo IoT que permita dar información a la Dapp sobre la localización y uso de los vehículos.</a:t>
            </a:r>
            <a:endParaRPr i="0" sz="1800" u="none" cap="none" strike="noStrike">
              <a:solidFill>
                <a:srgbClr val="000000"/>
              </a:solidFill>
              <a:latin typeface="Calibri"/>
              <a:ea typeface="Calibri"/>
              <a:cs typeface="Calibri"/>
              <a:sym typeface="Calibri"/>
            </a:endParaRPr>
          </a:p>
        </p:txBody>
      </p:sp>
      <p:sp>
        <p:nvSpPr>
          <p:cNvPr id="142" name="Google Shape;142;p20"/>
          <p:cNvSpPr/>
          <p:nvPr/>
        </p:nvSpPr>
        <p:spPr>
          <a:xfrm>
            <a:off x="1634796" y="2678800"/>
            <a:ext cx="2855700" cy="7614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Clr>
                <a:schemeClr val="dk1"/>
              </a:buClr>
              <a:buFont typeface="Arial"/>
              <a:buNone/>
            </a:pPr>
            <a:r>
              <a:rPr lang="es" sz="1000">
                <a:solidFill>
                  <a:schemeClr val="dk1"/>
                </a:solidFill>
                <a:latin typeface="Lato"/>
                <a:ea typeface="Lato"/>
                <a:cs typeface="Lato"/>
                <a:sym typeface="Lato"/>
              </a:rPr>
              <a:t>Crear un modelo básico de riesgo del conductor en función de las características de su conducción.</a:t>
            </a:r>
            <a:endParaRPr b="0" i="0" sz="1800" u="none" cap="none" strike="noStrike">
              <a:solidFill>
                <a:srgbClr val="000000"/>
              </a:solidFill>
              <a:latin typeface="Calibri"/>
              <a:ea typeface="Calibri"/>
              <a:cs typeface="Calibri"/>
              <a:sym typeface="Calibri"/>
            </a:endParaRPr>
          </a:p>
        </p:txBody>
      </p:sp>
      <p:sp>
        <p:nvSpPr>
          <p:cNvPr id="143" name="Google Shape;143;p20"/>
          <p:cNvSpPr/>
          <p:nvPr/>
        </p:nvSpPr>
        <p:spPr>
          <a:xfrm>
            <a:off x="1634448" y="3560375"/>
            <a:ext cx="2855700" cy="7614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Clr>
                <a:schemeClr val="dk1"/>
              </a:buClr>
              <a:buFont typeface="Arial"/>
              <a:buNone/>
            </a:pPr>
            <a:r>
              <a:rPr lang="es" sz="1000">
                <a:solidFill>
                  <a:schemeClr val="dk1"/>
                </a:solidFill>
                <a:latin typeface="Lato"/>
                <a:ea typeface="Lato"/>
                <a:cs typeface="Lato"/>
                <a:sym typeface="Lato"/>
              </a:rPr>
              <a:t>Crear un diseño de los frontales amigable con el usuario final (user friendly).</a:t>
            </a:r>
            <a:endParaRPr b="0" i="0" sz="1800" u="none" cap="none" strike="noStrike">
              <a:solidFill>
                <a:srgbClr val="000000"/>
              </a:solidFill>
              <a:latin typeface="Calibri"/>
              <a:ea typeface="Calibri"/>
              <a:cs typeface="Calibri"/>
              <a:sym typeface="Calibri"/>
            </a:endParaRPr>
          </a:p>
        </p:txBody>
      </p:sp>
      <p:sp>
        <p:nvSpPr>
          <p:cNvPr id="144" name="Google Shape;144;p20"/>
          <p:cNvSpPr/>
          <p:nvPr/>
        </p:nvSpPr>
        <p:spPr>
          <a:xfrm>
            <a:off x="5241075" y="1095375"/>
            <a:ext cx="3448200" cy="7410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ctr" bIns="72000" lIns="648000" spcFirstLastPara="1" rIns="108000" wrap="square" tIns="72000">
            <a:noAutofit/>
          </a:bodyPr>
          <a:lstStyle/>
          <a:p>
            <a:pPr indent="0" lvl="0" marL="0" rtl="0" algn="l">
              <a:lnSpc>
                <a:spcPct val="95000"/>
              </a:lnSpc>
              <a:spcBef>
                <a:spcPts val="0"/>
              </a:spcBef>
              <a:spcAft>
                <a:spcPts val="0"/>
              </a:spcAft>
              <a:buClr>
                <a:schemeClr val="dk1"/>
              </a:buClr>
              <a:buFont typeface="Arial"/>
              <a:buNone/>
            </a:pPr>
            <a:r>
              <a:rPr lang="es" sz="1000">
                <a:solidFill>
                  <a:schemeClr val="dk1"/>
                </a:solidFill>
                <a:latin typeface="Lato"/>
                <a:ea typeface="Lato"/>
                <a:cs typeface="Lato"/>
                <a:sym typeface="Lato"/>
              </a:rPr>
              <a:t>Elaboración de un modelo de negocio de la Dapp que recoja la definición del proyecto, un análisis de aplicaciones de la competencia, plan operativo y plan financiero.</a:t>
            </a:r>
            <a:endParaRPr b="0" i="0" sz="1800" u="none" cap="none" strike="noStrike">
              <a:solidFill>
                <a:srgbClr val="000000"/>
              </a:solidFill>
              <a:latin typeface="Calibri"/>
              <a:ea typeface="Calibri"/>
              <a:cs typeface="Calibri"/>
              <a:sym typeface="Calibri"/>
            </a:endParaRPr>
          </a:p>
        </p:txBody>
      </p:sp>
      <p:sp>
        <p:nvSpPr>
          <p:cNvPr id="145" name="Google Shape;145;p20"/>
          <p:cNvSpPr/>
          <p:nvPr/>
        </p:nvSpPr>
        <p:spPr>
          <a:xfrm>
            <a:off x="1533409" y="1156932"/>
            <a:ext cx="163800" cy="224400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200" u="none" cap="none" strike="noStrike">
              <a:solidFill>
                <a:srgbClr val="000000"/>
              </a:solidFill>
              <a:latin typeface="Calibri"/>
              <a:ea typeface="Calibri"/>
              <a:cs typeface="Calibri"/>
              <a:sym typeface="Calibri"/>
            </a:endParaRPr>
          </a:p>
        </p:txBody>
      </p:sp>
      <p:sp>
        <p:nvSpPr>
          <p:cNvPr id="146" name="Google Shape;146;p20"/>
          <p:cNvSpPr/>
          <p:nvPr/>
        </p:nvSpPr>
        <p:spPr>
          <a:xfrm>
            <a:off x="1231023" y="3547675"/>
            <a:ext cx="542285" cy="617984"/>
          </a:xfrm>
          <a:custGeom>
            <a:rect b="b" l="l" r="r" t="t"/>
            <a:pathLst>
              <a:path extrusionOk="0" h="543" w="465">
                <a:moveTo>
                  <a:pt x="261" y="426"/>
                </a:moveTo>
                <a:cubicBezTo>
                  <a:pt x="60" y="426"/>
                  <a:pt x="60" y="426"/>
                  <a:pt x="60" y="426"/>
                </a:cubicBezTo>
                <a:cubicBezTo>
                  <a:pt x="15" y="426"/>
                  <a:pt x="0" y="398"/>
                  <a:pt x="0" y="378"/>
                </a:cubicBezTo>
                <a:cubicBezTo>
                  <a:pt x="0" y="354"/>
                  <a:pt x="14" y="332"/>
                  <a:pt x="23" y="318"/>
                </a:cubicBezTo>
                <a:cubicBezTo>
                  <a:pt x="201" y="42"/>
                  <a:pt x="201" y="42"/>
                  <a:pt x="201" y="42"/>
                </a:cubicBezTo>
                <a:cubicBezTo>
                  <a:pt x="223" y="9"/>
                  <a:pt x="249" y="0"/>
                  <a:pt x="288" y="0"/>
                </a:cubicBezTo>
                <a:cubicBezTo>
                  <a:pt x="343" y="0"/>
                  <a:pt x="378" y="37"/>
                  <a:pt x="378" y="91"/>
                </a:cubicBezTo>
                <a:cubicBezTo>
                  <a:pt x="378" y="318"/>
                  <a:pt x="378" y="318"/>
                  <a:pt x="378" y="318"/>
                </a:cubicBezTo>
                <a:cubicBezTo>
                  <a:pt x="403" y="318"/>
                  <a:pt x="403" y="318"/>
                  <a:pt x="403" y="318"/>
                </a:cubicBezTo>
                <a:cubicBezTo>
                  <a:pt x="441" y="318"/>
                  <a:pt x="465" y="334"/>
                  <a:pt x="465" y="372"/>
                </a:cubicBezTo>
                <a:cubicBezTo>
                  <a:pt x="465" y="409"/>
                  <a:pt x="441" y="426"/>
                  <a:pt x="403" y="426"/>
                </a:cubicBezTo>
                <a:cubicBezTo>
                  <a:pt x="378" y="426"/>
                  <a:pt x="378" y="426"/>
                  <a:pt x="378" y="426"/>
                </a:cubicBezTo>
                <a:cubicBezTo>
                  <a:pt x="378" y="475"/>
                  <a:pt x="378" y="475"/>
                  <a:pt x="378" y="475"/>
                </a:cubicBezTo>
                <a:cubicBezTo>
                  <a:pt x="378" y="519"/>
                  <a:pt x="355" y="543"/>
                  <a:pt x="319" y="543"/>
                </a:cubicBezTo>
                <a:cubicBezTo>
                  <a:pt x="283" y="543"/>
                  <a:pt x="261" y="519"/>
                  <a:pt x="261" y="477"/>
                </a:cubicBezTo>
                <a:lnTo>
                  <a:pt x="261" y="426"/>
                </a:lnTo>
                <a:close/>
                <a:moveTo>
                  <a:pt x="261" y="126"/>
                </a:moveTo>
                <a:cubicBezTo>
                  <a:pt x="259" y="126"/>
                  <a:pt x="259" y="126"/>
                  <a:pt x="259" y="126"/>
                </a:cubicBezTo>
                <a:cubicBezTo>
                  <a:pt x="148" y="318"/>
                  <a:pt x="148" y="318"/>
                  <a:pt x="148" y="318"/>
                </a:cubicBezTo>
                <a:cubicBezTo>
                  <a:pt x="261" y="318"/>
                  <a:pt x="261" y="318"/>
                  <a:pt x="261" y="318"/>
                </a:cubicBezTo>
                <a:lnTo>
                  <a:pt x="261" y="126"/>
                </a:lnTo>
                <a:close/>
              </a:path>
            </a:pathLst>
          </a:custGeom>
          <a:solidFill>
            <a:srgbClr val="0A5FB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147" name="Google Shape;147;p20"/>
          <p:cNvSpPr/>
          <p:nvPr/>
        </p:nvSpPr>
        <p:spPr>
          <a:xfrm>
            <a:off x="4837661" y="1084503"/>
            <a:ext cx="576361" cy="558907"/>
          </a:xfrm>
          <a:custGeom>
            <a:rect b="b" l="l" r="r" t="t"/>
            <a:pathLst>
              <a:path extrusionOk="0" h="546" w="372">
                <a:moveTo>
                  <a:pt x="158" y="179"/>
                </a:moveTo>
                <a:cubicBezTo>
                  <a:pt x="175" y="174"/>
                  <a:pt x="197" y="171"/>
                  <a:pt x="215" y="171"/>
                </a:cubicBezTo>
                <a:cubicBezTo>
                  <a:pt x="318" y="171"/>
                  <a:pt x="372" y="253"/>
                  <a:pt x="372" y="349"/>
                </a:cubicBezTo>
                <a:cubicBezTo>
                  <a:pt x="372" y="459"/>
                  <a:pt x="287" y="546"/>
                  <a:pt x="174" y="546"/>
                </a:cubicBezTo>
                <a:cubicBezTo>
                  <a:pt x="96" y="546"/>
                  <a:pt x="0" y="504"/>
                  <a:pt x="0" y="446"/>
                </a:cubicBezTo>
                <a:cubicBezTo>
                  <a:pt x="0" y="410"/>
                  <a:pt x="23" y="386"/>
                  <a:pt x="52" y="386"/>
                </a:cubicBezTo>
                <a:cubicBezTo>
                  <a:pt x="94" y="386"/>
                  <a:pt x="116" y="429"/>
                  <a:pt x="170" y="429"/>
                </a:cubicBezTo>
                <a:cubicBezTo>
                  <a:pt x="213" y="429"/>
                  <a:pt x="242" y="398"/>
                  <a:pt x="242" y="341"/>
                </a:cubicBezTo>
                <a:cubicBezTo>
                  <a:pt x="242" y="305"/>
                  <a:pt x="221" y="270"/>
                  <a:pt x="182" y="270"/>
                </a:cubicBezTo>
                <a:cubicBezTo>
                  <a:pt x="133" y="270"/>
                  <a:pt x="130" y="297"/>
                  <a:pt x="90" y="297"/>
                </a:cubicBezTo>
                <a:cubicBezTo>
                  <a:pt x="61" y="297"/>
                  <a:pt x="41" y="281"/>
                  <a:pt x="41" y="253"/>
                </a:cubicBezTo>
                <a:cubicBezTo>
                  <a:pt x="41" y="237"/>
                  <a:pt x="42" y="223"/>
                  <a:pt x="45" y="197"/>
                </a:cubicBezTo>
                <a:cubicBezTo>
                  <a:pt x="64" y="50"/>
                  <a:pt x="64" y="50"/>
                  <a:pt x="64" y="50"/>
                </a:cubicBezTo>
                <a:cubicBezTo>
                  <a:pt x="70" y="5"/>
                  <a:pt x="97" y="0"/>
                  <a:pt x="128" y="0"/>
                </a:cubicBezTo>
                <a:cubicBezTo>
                  <a:pt x="311" y="0"/>
                  <a:pt x="311" y="0"/>
                  <a:pt x="311" y="0"/>
                </a:cubicBezTo>
                <a:cubicBezTo>
                  <a:pt x="349" y="0"/>
                  <a:pt x="368" y="29"/>
                  <a:pt x="368" y="56"/>
                </a:cubicBezTo>
                <a:cubicBezTo>
                  <a:pt x="368" y="84"/>
                  <a:pt x="349" y="113"/>
                  <a:pt x="311" y="113"/>
                </a:cubicBezTo>
                <a:cubicBezTo>
                  <a:pt x="167" y="113"/>
                  <a:pt x="167" y="113"/>
                  <a:pt x="167" y="113"/>
                </a:cubicBezTo>
                <a:lnTo>
                  <a:pt x="158" y="179"/>
                </a:lnTo>
                <a:close/>
              </a:path>
            </a:pathLst>
          </a:custGeom>
          <a:solidFill>
            <a:srgbClr val="2DCCC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148" name="Google Shape;148;p20"/>
          <p:cNvSpPr/>
          <p:nvPr/>
        </p:nvSpPr>
        <p:spPr>
          <a:xfrm>
            <a:off x="1333454" y="2631908"/>
            <a:ext cx="512691" cy="617970"/>
          </a:xfrm>
          <a:custGeom>
            <a:rect b="b" l="l" r="r" t="t"/>
            <a:pathLst>
              <a:path extrusionOk="0" h="558" w="377">
                <a:moveTo>
                  <a:pt x="56" y="357"/>
                </a:moveTo>
                <a:cubicBezTo>
                  <a:pt x="122" y="357"/>
                  <a:pt x="106" y="441"/>
                  <a:pt x="190" y="441"/>
                </a:cubicBezTo>
                <a:cubicBezTo>
                  <a:pt x="225" y="441"/>
                  <a:pt x="251" y="412"/>
                  <a:pt x="251" y="377"/>
                </a:cubicBezTo>
                <a:cubicBezTo>
                  <a:pt x="251" y="332"/>
                  <a:pt x="214" y="320"/>
                  <a:pt x="175" y="319"/>
                </a:cubicBezTo>
                <a:cubicBezTo>
                  <a:pt x="150" y="318"/>
                  <a:pt x="123" y="302"/>
                  <a:pt x="123" y="262"/>
                </a:cubicBezTo>
                <a:cubicBezTo>
                  <a:pt x="123" y="229"/>
                  <a:pt x="139" y="218"/>
                  <a:pt x="187" y="206"/>
                </a:cubicBezTo>
                <a:cubicBezTo>
                  <a:pt x="215" y="200"/>
                  <a:pt x="233" y="187"/>
                  <a:pt x="233" y="157"/>
                </a:cubicBezTo>
                <a:cubicBezTo>
                  <a:pt x="233" y="130"/>
                  <a:pt x="211" y="117"/>
                  <a:pt x="187" y="117"/>
                </a:cubicBezTo>
                <a:cubicBezTo>
                  <a:pt x="125" y="117"/>
                  <a:pt x="122" y="181"/>
                  <a:pt x="67" y="181"/>
                </a:cubicBezTo>
                <a:cubicBezTo>
                  <a:pt x="36" y="181"/>
                  <a:pt x="17" y="151"/>
                  <a:pt x="17" y="125"/>
                </a:cubicBezTo>
                <a:cubicBezTo>
                  <a:pt x="17" y="50"/>
                  <a:pt x="114" y="0"/>
                  <a:pt x="185" y="0"/>
                </a:cubicBezTo>
                <a:cubicBezTo>
                  <a:pt x="275" y="0"/>
                  <a:pt x="350" y="54"/>
                  <a:pt x="350" y="146"/>
                </a:cubicBezTo>
                <a:cubicBezTo>
                  <a:pt x="350" y="185"/>
                  <a:pt x="332" y="224"/>
                  <a:pt x="290" y="255"/>
                </a:cubicBezTo>
                <a:cubicBezTo>
                  <a:pt x="347" y="278"/>
                  <a:pt x="377" y="329"/>
                  <a:pt x="377" y="391"/>
                </a:cubicBezTo>
                <a:cubicBezTo>
                  <a:pt x="377" y="488"/>
                  <a:pt x="294" y="558"/>
                  <a:pt x="189" y="558"/>
                </a:cubicBezTo>
                <a:cubicBezTo>
                  <a:pt x="80" y="558"/>
                  <a:pt x="0" y="485"/>
                  <a:pt x="0" y="413"/>
                </a:cubicBezTo>
                <a:cubicBezTo>
                  <a:pt x="0" y="383"/>
                  <a:pt x="30" y="357"/>
                  <a:pt x="56" y="357"/>
                </a:cubicBezTo>
                <a:close/>
              </a:path>
            </a:pathLst>
          </a:custGeom>
          <a:solidFill>
            <a:srgbClr val="D8BE75"/>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149" name="Google Shape;149;p20"/>
          <p:cNvSpPr/>
          <p:nvPr/>
        </p:nvSpPr>
        <p:spPr>
          <a:xfrm>
            <a:off x="1383127" y="1863640"/>
            <a:ext cx="371317" cy="617970"/>
          </a:xfrm>
          <a:custGeom>
            <a:rect b="b" l="l" r="r" t="t"/>
            <a:pathLst>
              <a:path extrusionOk="0" h="546" w="371">
                <a:moveTo>
                  <a:pt x="314" y="434"/>
                </a:moveTo>
                <a:cubicBezTo>
                  <a:pt x="352" y="434"/>
                  <a:pt x="371" y="462"/>
                  <a:pt x="371" y="490"/>
                </a:cubicBezTo>
                <a:cubicBezTo>
                  <a:pt x="371" y="518"/>
                  <a:pt x="352" y="546"/>
                  <a:pt x="314" y="546"/>
                </a:cubicBezTo>
                <a:cubicBezTo>
                  <a:pt x="69" y="546"/>
                  <a:pt x="69" y="546"/>
                  <a:pt x="69" y="546"/>
                </a:cubicBezTo>
                <a:cubicBezTo>
                  <a:pt x="29" y="546"/>
                  <a:pt x="0" y="524"/>
                  <a:pt x="0" y="493"/>
                </a:cubicBezTo>
                <a:cubicBezTo>
                  <a:pt x="0" y="448"/>
                  <a:pt x="68" y="393"/>
                  <a:pt x="92" y="366"/>
                </a:cubicBezTo>
                <a:cubicBezTo>
                  <a:pt x="123" y="331"/>
                  <a:pt x="228" y="221"/>
                  <a:pt x="228" y="167"/>
                </a:cubicBezTo>
                <a:cubicBezTo>
                  <a:pt x="228" y="131"/>
                  <a:pt x="211" y="117"/>
                  <a:pt x="182" y="117"/>
                </a:cubicBezTo>
                <a:cubicBezTo>
                  <a:pt x="101" y="117"/>
                  <a:pt x="142" y="230"/>
                  <a:pt x="65" y="230"/>
                </a:cubicBezTo>
                <a:cubicBezTo>
                  <a:pt x="26" y="230"/>
                  <a:pt x="8" y="200"/>
                  <a:pt x="8" y="172"/>
                </a:cubicBezTo>
                <a:cubicBezTo>
                  <a:pt x="8" y="80"/>
                  <a:pt x="83" y="0"/>
                  <a:pt x="189" y="0"/>
                </a:cubicBezTo>
                <a:cubicBezTo>
                  <a:pt x="282" y="0"/>
                  <a:pt x="359" y="64"/>
                  <a:pt x="359" y="162"/>
                </a:cubicBezTo>
                <a:cubicBezTo>
                  <a:pt x="359" y="269"/>
                  <a:pt x="251" y="355"/>
                  <a:pt x="187" y="434"/>
                </a:cubicBezTo>
                <a:lnTo>
                  <a:pt x="314" y="434"/>
                </a:lnTo>
                <a:close/>
              </a:path>
            </a:pathLst>
          </a:custGeom>
          <a:solidFill>
            <a:srgbClr val="2DCCCD"/>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150" name="Google Shape;150;p20"/>
          <p:cNvSpPr/>
          <p:nvPr/>
        </p:nvSpPr>
        <p:spPr>
          <a:xfrm>
            <a:off x="1383127" y="1095358"/>
            <a:ext cx="371317" cy="617992"/>
          </a:xfrm>
          <a:custGeom>
            <a:rect b="b" l="l" r="r" t="t"/>
            <a:pathLst>
              <a:path extrusionOk="0" h="539" w="216">
                <a:moveTo>
                  <a:pt x="95" y="113"/>
                </a:moveTo>
                <a:cubicBezTo>
                  <a:pt x="57" y="113"/>
                  <a:pt x="57" y="113"/>
                  <a:pt x="57" y="113"/>
                </a:cubicBezTo>
                <a:cubicBezTo>
                  <a:pt x="19" y="113"/>
                  <a:pt x="0" y="84"/>
                  <a:pt x="0" y="56"/>
                </a:cubicBezTo>
                <a:cubicBezTo>
                  <a:pt x="0" y="29"/>
                  <a:pt x="19" y="0"/>
                  <a:pt x="57" y="0"/>
                </a:cubicBezTo>
                <a:cubicBezTo>
                  <a:pt x="156" y="0"/>
                  <a:pt x="156" y="0"/>
                  <a:pt x="156" y="0"/>
                </a:cubicBezTo>
                <a:cubicBezTo>
                  <a:pt x="183" y="0"/>
                  <a:pt x="216" y="11"/>
                  <a:pt x="216" y="61"/>
                </a:cubicBezTo>
                <a:cubicBezTo>
                  <a:pt x="216" y="474"/>
                  <a:pt x="216" y="474"/>
                  <a:pt x="216" y="474"/>
                </a:cubicBezTo>
                <a:cubicBezTo>
                  <a:pt x="216" y="517"/>
                  <a:pt x="191" y="539"/>
                  <a:pt x="156" y="539"/>
                </a:cubicBezTo>
                <a:cubicBezTo>
                  <a:pt x="120" y="539"/>
                  <a:pt x="95" y="517"/>
                  <a:pt x="95" y="474"/>
                </a:cubicBezTo>
                <a:lnTo>
                  <a:pt x="95" y="113"/>
                </a:lnTo>
                <a:close/>
              </a:path>
            </a:pathLst>
          </a:custGeom>
          <a:solidFill>
            <a:srgbClr val="0A5FB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646464"/>
              </a:solidFill>
              <a:latin typeface="Calibri"/>
              <a:ea typeface="Calibri"/>
              <a:cs typeface="Calibri"/>
              <a:sym typeface="Calibri"/>
            </a:endParaRPr>
          </a:p>
        </p:txBody>
      </p:sp>
      <p:sp>
        <p:nvSpPr>
          <p:cNvPr id="151" name="Google Shape;151;p20"/>
          <p:cNvSpPr/>
          <p:nvPr/>
        </p:nvSpPr>
        <p:spPr>
          <a:xfrm>
            <a:off x="5219650" y="1970250"/>
            <a:ext cx="3448200" cy="2646300"/>
          </a:xfrm>
          <a:prstGeom prst="rect">
            <a:avLst/>
          </a:prstGeom>
          <a:solidFill>
            <a:srgbClr val="FFFFFF"/>
          </a:solidFill>
          <a:ln cap="flat" cmpd="sng" w="19050">
            <a:solidFill>
              <a:srgbClr val="808080"/>
            </a:solidFill>
            <a:prstDash val="solid"/>
            <a:miter lim="800000"/>
            <a:headEnd len="sm" w="sm" type="none"/>
            <a:tailEnd len="sm" w="sm" type="none"/>
          </a:ln>
        </p:spPr>
        <p:txBody>
          <a:bodyPr anchorCtr="0" anchor="t" bIns="72000" lIns="648000" spcFirstLastPara="1" rIns="108000" wrap="square" tIns="72000">
            <a:noAutofit/>
          </a:bodyPr>
          <a:lstStyle/>
          <a:p>
            <a:pPr indent="0" lvl="0" marL="0" marR="0" rtl="0" algn="l">
              <a:lnSpc>
                <a:spcPct val="95000"/>
              </a:lnSpc>
              <a:spcBef>
                <a:spcPts val="800"/>
              </a:spcBef>
              <a:spcAft>
                <a:spcPts val="0"/>
              </a:spcAft>
              <a:buNone/>
            </a:pPr>
            <a:r>
              <a:rPr b="1" lang="es" sz="1000" u="sng">
                <a:solidFill>
                  <a:schemeClr val="dk1"/>
                </a:solidFill>
                <a:latin typeface="Lato"/>
                <a:ea typeface="Lato"/>
                <a:cs typeface="Lato"/>
                <a:sym typeface="Lato"/>
              </a:rPr>
              <a:t>Valor añadido:</a:t>
            </a:r>
            <a:endParaRPr sz="1000">
              <a:solidFill>
                <a:schemeClr val="dk1"/>
              </a:solidFill>
              <a:latin typeface="Lato"/>
              <a:ea typeface="Lato"/>
              <a:cs typeface="Lato"/>
              <a:sym typeface="Lato"/>
            </a:endParaRPr>
          </a:p>
          <a:p>
            <a:pPr indent="-292100" lvl="0" marL="457200" rtl="0" algn="just">
              <a:lnSpc>
                <a:spcPct val="95000"/>
              </a:lnSpc>
              <a:spcBef>
                <a:spcPts val="800"/>
              </a:spcBef>
              <a:spcAft>
                <a:spcPts val="0"/>
              </a:spcAft>
              <a:buClr>
                <a:srgbClr val="004481"/>
              </a:buClr>
              <a:buSzPts val="1000"/>
              <a:buChar char="●"/>
            </a:pPr>
            <a:r>
              <a:rPr lang="es" sz="1000">
                <a:solidFill>
                  <a:schemeClr val="dk1"/>
                </a:solidFill>
                <a:latin typeface="Lato"/>
                <a:ea typeface="Lato"/>
                <a:cs typeface="Lato"/>
                <a:sym typeface="Lato"/>
              </a:rPr>
              <a:t>Creación de una Dapp novedosa (y con pocos ejemplos de implementación en el mercado actual).</a:t>
            </a:r>
            <a:endParaRPr sz="1000">
              <a:solidFill>
                <a:schemeClr val="dk1"/>
              </a:solidFill>
              <a:latin typeface="Lato"/>
              <a:ea typeface="Lato"/>
              <a:cs typeface="Lato"/>
              <a:sym typeface="Lato"/>
            </a:endParaRPr>
          </a:p>
          <a:p>
            <a:pPr indent="-292100" lvl="0" marL="457200" rtl="0" algn="just">
              <a:lnSpc>
                <a:spcPct val="95000"/>
              </a:lnSpc>
              <a:spcBef>
                <a:spcPts val="0"/>
              </a:spcBef>
              <a:spcAft>
                <a:spcPts val="0"/>
              </a:spcAft>
              <a:buClr>
                <a:srgbClr val="004481"/>
              </a:buClr>
              <a:buSzPts val="1000"/>
              <a:buChar char="●"/>
            </a:pPr>
            <a:r>
              <a:rPr lang="es" sz="1000">
                <a:solidFill>
                  <a:schemeClr val="dk1"/>
                </a:solidFill>
                <a:latin typeface="Lato"/>
                <a:ea typeface="Lato"/>
                <a:cs typeface="Lato"/>
                <a:sym typeface="Lato"/>
              </a:rPr>
              <a:t>Análisis de la viabilidad de negocio de la solución.</a:t>
            </a:r>
            <a:endParaRPr sz="1000">
              <a:solidFill>
                <a:schemeClr val="dk1"/>
              </a:solidFill>
              <a:latin typeface="Lato"/>
              <a:ea typeface="Lato"/>
              <a:cs typeface="Lato"/>
              <a:sym typeface="Lato"/>
            </a:endParaRPr>
          </a:p>
          <a:p>
            <a:pPr indent="-292100" lvl="0" marL="457200" rtl="0" algn="just">
              <a:lnSpc>
                <a:spcPct val="95000"/>
              </a:lnSpc>
              <a:spcBef>
                <a:spcPts val="0"/>
              </a:spcBef>
              <a:spcAft>
                <a:spcPts val="0"/>
              </a:spcAft>
              <a:buClr>
                <a:srgbClr val="004481"/>
              </a:buClr>
              <a:buSzPts val="1000"/>
              <a:buChar char="●"/>
            </a:pPr>
            <a:r>
              <a:rPr lang="es" sz="1000">
                <a:solidFill>
                  <a:schemeClr val="dk1"/>
                </a:solidFill>
                <a:latin typeface="Lato"/>
                <a:ea typeface="Lato"/>
                <a:cs typeface="Lato"/>
                <a:sym typeface="Lato"/>
              </a:rPr>
              <a:t>Implementación de medidas de seguridad (en el código) contra:</a:t>
            </a:r>
            <a:endParaRPr sz="1000">
              <a:solidFill>
                <a:schemeClr val="dk1"/>
              </a:solidFill>
              <a:latin typeface="Lato"/>
              <a:ea typeface="Lato"/>
              <a:cs typeface="Lato"/>
              <a:sym typeface="Lato"/>
            </a:endParaRPr>
          </a:p>
          <a:p>
            <a:pPr indent="-292100" lvl="1" marL="914400" rtl="0" algn="just">
              <a:lnSpc>
                <a:spcPct val="95000"/>
              </a:lnSpc>
              <a:spcBef>
                <a:spcPts val="0"/>
              </a:spcBef>
              <a:spcAft>
                <a:spcPts val="0"/>
              </a:spcAft>
              <a:buClr>
                <a:srgbClr val="004481"/>
              </a:buClr>
              <a:buSzPts val="1000"/>
              <a:buChar char="○"/>
            </a:pPr>
            <a:r>
              <a:rPr lang="es" sz="1000">
                <a:solidFill>
                  <a:schemeClr val="dk1"/>
                </a:solidFill>
                <a:latin typeface="Lato"/>
                <a:ea typeface="Lato"/>
                <a:cs typeface="Lato"/>
                <a:sym typeface="Lato"/>
              </a:rPr>
              <a:t>Race Conditions</a:t>
            </a:r>
            <a:endParaRPr sz="1000">
              <a:solidFill>
                <a:schemeClr val="dk1"/>
              </a:solidFill>
              <a:latin typeface="Lato"/>
              <a:ea typeface="Lato"/>
              <a:cs typeface="Lato"/>
              <a:sym typeface="Lato"/>
            </a:endParaRPr>
          </a:p>
          <a:p>
            <a:pPr indent="-292100" lvl="1" marL="914400" rtl="0" algn="just">
              <a:spcBef>
                <a:spcPts val="0"/>
              </a:spcBef>
              <a:spcAft>
                <a:spcPts val="0"/>
              </a:spcAft>
              <a:buClr>
                <a:srgbClr val="004481"/>
              </a:buClr>
              <a:buSzPts val="1000"/>
              <a:buChar char="○"/>
            </a:pPr>
            <a:r>
              <a:rPr lang="es" sz="1000">
                <a:solidFill>
                  <a:schemeClr val="dk1"/>
                </a:solidFill>
                <a:latin typeface="Lato"/>
                <a:ea typeface="Lato"/>
                <a:cs typeface="Lato"/>
                <a:sym typeface="Lato"/>
              </a:rPr>
              <a:t>Orden de las transacciones</a:t>
            </a:r>
            <a:endParaRPr sz="1000">
              <a:solidFill>
                <a:schemeClr val="dk1"/>
              </a:solidFill>
              <a:latin typeface="Lato"/>
              <a:ea typeface="Lato"/>
              <a:cs typeface="Lato"/>
              <a:sym typeface="Lato"/>
            </a:endParaRPr>
          </a:p>
          <a:p>
            <a:pPr indent="-292100" lvl="1" marL="914400" rtl="0" algn="just">
              <a:spcBef>
                <a:spcPts val="0"/>
              </a:spcBef>
              <a:spcAft>
                <a:spcPts val="0"/>
              </a:spcAft>
              <a:buClr>
                <a:srgbClr val="004481"/>
              </a:buClr>
              <a:buSzPts val="1000"/>
              <a:buChar char="○"/>
            </a:pPr>
            <a:r>
              <a:rPr lang="es" sz="1000">
                <a:solidFill>
                  <a:schemeClr val="dk1"/>
                </a:solidFill>
                <a:latin typeface="Lato"/>
                <a:ea typeface="Lato"/>
                <a:cs typeface="Lato"/>
                <a:sym typeface="Lato"/>
              </a:rPr>
              <a:t>Overflow’s</a:t>
            </a:r>
            <a:endParaRPr sz="1000">
              <a:solidFill>
                <a:schemeClr val="dk1"/>
              </a:solidFill>
              <a:latin typeface="Lato"/>
              <a:ea typeface="Lato"/>
              <a:cs typeface="Lato"/>
              <a:sym typeface="Lato"/>
            </a:endParaRPr>
          </a:p>
          <a:p>
            <a:pPr indent="-292100" lvl="1" marL="914400" rtl="0" algn="just">
              <a:spcBef>
                <a:spcPts val="0"/>
              </a:spcBef>
              <a:spcAft>
                <a:spcPts val="0"/>
              </a:spcAft>
              <a:buClr>
                <a:srgbClr val="004481"/>
              </a:buClr>
              <a:buSzPts val="1000"/>
              <a:buChar char="○"/>
            </a:pPr>
            <a:r>
              <a:rPr lang="es" sz="1000">
                <a:solidFill>
                  <a:schemeClr val="dk1"/>
                </a:solidFill>
                <a:latin typeface="Lato"/>
                <a:ea typeface="Lato"/>
                <a:cs typeface="Lato"/>
                <a:sym typeface="Lato"/>
              </a:rPr>
              <a:t>DoS</a:t>
            </a:r>
            <a:endParaRPr sz="1000">
              <a:solidFill>
                <a:schemeClr val="dk1"/>
              </a:solidFill>
              <a:latin typeface="Lato"/>
              <a:ea typeface="Lato"/>
              <a:cs typeface="Lato"/>
              <a:sym typeface="Lato"/>
            </a:endParaRPr>
          </a:p>
          <a:p>
            <a:pPr indent="-292100" lvl="1" marL="914400" rtl="0" algn="just">
              <a:spcBef>
                <a:spcPts val="0"/>
              </a:spcBef>
              <a:spcAft>
                <a:spcPts val="0"/>
              </a:spcAft>
              <a:buClr>
                <a:srgbClr val="004481"/>
              </a:buClr>
              <a:buSzPts val="1000"/>
              <a:buChar char="○"/>
            </a:pPr>
            <a:r>
              <a:rPr lang="es" sz="1000">
                <a:solidFill>
                  <a:schemeClr val="dk1"/>
                </a:solidFill>
                <a:latin typeface="Lato"/>
                <a:ea typeface="Lato"/>
                <a:cs typeface="Lato"/>
                <a:sym typeface="Lato"/>
              </a:rPr>
              <a:t>Forcibly sending</a:t>
            </a:r>
            <a:endParaRPr sz="1000">
              <a:solidFill>
                <a:schemeClr val="dk1"/>
              </a:solidFill>
              <a:latin typeface="Lato"/>
              <a:ea typeface="Lato"/>
              <a:cs typeface="Lato"/>
              <a:sym typeface="Lato"/>
            </a:endParaRPr>
          </a:p>
          <a:p>
            <a:pPr indent="-292100" lvl="0" marL="457200" rtl="0" algn="just">
              <a:spcBef>
                <a:spcPts val="0"/>
              </a:spcBef>
              <a:spcAft>
                <a:spcPts val="0"/>
              </a:spcAft>
              <a:buClr>
                <a:srgbClr val="004481"/>
              </a:buClr>
              <a:buSzPts val="1000"/>
              <a:buChar char="●"/>
            </a:pPr>
            <a:r>
              <a:rPr lang="es" sz="1000">
                <a:solidFill>
                  <a:schemeClr val="dk1"/>
                </a:solidFill>
                <a:latin typeface="Lato"/>
                <a:ea typeface="Lato"/>
                <a:cs typeface="Lato"/>
                <a:sym typeface="Lato"/>
              </a:rPr>
              <a:t>Creación de un modelo de básico de riesgo del usuario.</a:t>
            </a:r>
            <a:endParaRPr sz="1000">
              <a:solidFill>
                <a:schemeClr val="dk1"/>
              </a:solidFill>
              <a:latin typeface="Lato"/>
              <a:ea typeface="Lato"/>
              <a:cs typeface="Lato"/>
              <a:sym typeface="Lato"/>
            </a:endParaRPr>
          </a:p>
        </p:txBody>
      </p:sp>
      <p:sp>
        <p:nvSpPr>
          <p:cNvPr id="152" name="Google Shape;152;p20"/>
          <p:cNvSpPr txBox="1"/>
          <p:nvPr/>
        </p:nvSpPr>
        <p:spPr>
          <a:xfrm flipH="1">
            <a:off x="4413150" y="2181475"/>
            <a:ext cx="467700" cy="800100"/>
          </a:xfrm>
          <a:prstGeom prst="rect">
            <a:avLst/>
          </a:prstGeom>
          <a:noFill/>
          <a:ln>
            <a:noFill/>
          </a:ln>
        </p:spPr>
        <p:txBody>
          <a:bodyPr anchorCtr="0" anchor="b" bIns="91425" lIns="91425" spcFirstLastPara="1" rIns="91425" wrap="square" tIns="91425">
            <a:noAutofit/>
          </a:bodyPr>
          <a:lstStyle/>
          <a:p>
            <a:pPr indent="0" lvl="0" marL="292100" rtl="0" algn="l">
              <a:lnSpc>
                <a:spcPct val="115000"/>
              </a:lnSpc>
              <a:spcBef>
                <a:spcPts val="0"/>
              </a:spcBef>
              <a:spcAft>
                <a:spcPts val="1100"/>
              </a:spcAft>
              <a:buNone/>
            </a:pPr>
            <a:r>
              <a:rPr b="1" lang="es" sz="6000">
                <a:solidFill>
                  <a:srgbClr val="004481"/>
                </a:solidFill>
                <a:latin typeface="Open Sans"/>
                <a:ea typeface="Open Sans"/>
                <a:cs typeface="Open Sans"/>
                <a:sym typeface="Open Sans"/>
              </a:rPr>
              <a:t>+</a:t>
            </a:r>
            <a:endParaRPr b="1" sz="6000"/>
          </a:p>
        </p:txBody>
      </p:sp>
      <p:sp>
        <p:nvSpPr>
          <p:cNvPr id="153" name="Google Shape;15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pic>
        <p:nvPicPr>
          <p:cNvPr id="158" name="Google Shape;158;p21"/>
          <p:cNvPicPr preferRelativeResize="0"/>
          <p:nvPr/>
        </p:nvPicPr>
        <p:blipFill>
          <a:blip r:embed="rId3">
            <a:alphaModFix/>
          </a:blip>
          <a:stretch>
            <a:fillRect/>
          </a:stretch>
        </p:blipFill>
        <p:spPr>
          <a:xfrm>
            <a:off x="6806925" y="407825"/>
            <a:ext cx="1655800" cy="721925"/>
          </a:xfrm>
          <a:prstGeom prst="rect">
            <a:avLst/>
          </a:prstGeom>
          <a:noFill/>
          <a:ln>
            <a:noFill/>
          </a:ln>
        </p:spPr>
      </p:pic>
      <p:pic>
        <p:nvPicPr>
          <p:cNvPr id="159" name="Google Shape;159;p21"/>
          <p:cNvPicPr preferRelativeResize="0"/>
          <p:nvPr/>
        </p:nvPicPr>
        <p:blipFill>
          <a:blip r:embed="rId4">
            <a:alphaModFix/>
          </a:blip>
          <a:stretch>
            <a:fillRect/>
          </a:stretch>
        </p:blipFill>
        <p:spPr>
          <a:xfrm>
            <a:off x="670400" y="407825"/>
            <a:ext cx="5604100" cy="4203075"/>
          </a:xfrm>
          <a:prstGeom prst="rect">
            <a:avLst/>
          </a:prstGeom>
          <a:noFill/>
          <a:ln>
            <a:noFill/>
          </a:ln>
        </p:spPr>
      </p:pic>
      <p:sp>
        <p:nvSpPr>
          <p:cNvPr id="160" name="Google Shape;160;p21"/>
          <p:cNvSpPr txBox="1"/>
          <p:nvPr/>
        </p:nvSpPr>
        <p:spPr>
          <a:xfrm>
            <a:off x="6434850" y="2320300"/>
            <a:ext cx="2517000" cy="161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100"/>
              </a:spcAft>
              <a:buNone/>
            </a:pPr>
            <a:r>
              <a:rPr lang="es" sz="2400">
                <a:solidFill>
                  <a:srgbClr val="004481"/>
                </a:solidFill>
                <a:latin typeface="Open Sans"/>
                <a:ea typeface="Open Sans"/>
                <a:cs typeface="Open Sans"/>
                <a:sym typeface="Open Sans"/>
              </a:rPr>
              <a:t>3.</a:t>
            </a:r>
            <a:r>
              <a:rPr b="1" lang="es" sz="2400">
                <a:solidFill>
                  <a:srgbClr val="004481"/>
                </a:solidFill>
                <a:latin typeface="Open Sans"/>
                <a:ea typeface="Open Sans"/>
                <a:cs typeface="Open Sans"/>
                <a:sym typeface="Open Sans"/>
              </a:rPr>
              <a:t>   </a:t>
            </a:r>
            <a:r>
              <a:rPr lang="es" sz="2400">
                <a:solidFill>
                  <a:srgbClr val="004481"/>
                </a:solidFill>
                <a:latin typeface="Open Sans"/>
                <a:ea typeface="Open Sans"/>
                <a:cs typeface="Open Sans"/>
                <a:sym typeface="Open Sans"/>
              </a:rPr>
              <a:t>Primera </a:t>
            </a:r>
            <a:r>
              <a:rPr b="1" lang="es" sz="2400">
                <a:solidFill>
                  <a:srgbClr val="004481"/>
                </a:solidFill>
                <a:latin typeface="Open Sans"/>
                <a:ea typeface="Open Sans"/>
                <a:cs typeface="Open Sans"/>
                <a:sym typeface="Open Sans"/>
              </a:rPr>
              <a:t>aproximación </a:t>
            </a:r>
            <a:r>
              <a:rPr lang="es" sz="2400">
                <a:solidFill>
                  <a:srgbClr val="004481"/>
                </a:solidFill>
                <a:latin typeface="Open Sans"/>
                <a:ea typeface="Open Sans"/>
                <a:cs typeface="Open Sans"/>
                <a:sym typeface="Open Sans"/>
              </a:rPr>
              <a:t>de la solución tentativa</a:t>
            </a:r>
            <a:endParaRPr sz="2400">
              <a:solidFill>
                <a:srgbClr val="004481"/>
              </a:solidFill>
              <a:latin typeface="Open Sans"/>
              <a:ea typeface="Open Sans"/>
              <a:cs typeface="Open Sans"/>
              <a:sym typeface="Open Sans"/>
            </a:endParaRPr>
          </a:p>
        </p:txBody>
      </p:sp>
      <p:sp>
        <p:nvSpPr>
          <p:cNvPr id="161" name="Google Shape;161;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