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comments/comment1.xml" ContentType="application/vnd.openxmlformats-officedocument.presentationml.comments+xml"/>
  <Override PartName="/ppt/slides/slide2.xml" ContentType="application/vnd.openxmlformats-officedocument.presentationml.slide+xml"/>
  <Override PartName="/ppt/comments/comment2.xml" ContentType="application/vnd.openxmlformats-officedocument.presentationml.comments+xml"/>
  <Override PartName="/ppt/slides/slide3.xml" ContentType="application/vnd.openxmlformats-officedocument.presentationml.slide+xml"/>
  <Override PartName="/ppt/comments/comment3.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comments/comment4.xml" ContentType="application/vnd.openxmlformats-officedocument.presentationml.comments+xml"/>
  <Override PartName="/ppt/slides/slide6.xml" ContentType="application/vnd.openxmlformats-officedocument.presentationml.slide+xml"/>
  <Override PartName="/ppt/comments/comment5.xml" ContentType="application/vnd.openxmlformats-officedocument.presentationml.comments+xml"/>
  <Override PartName="/ppt/slides/slide7.xml" ContentType="application/vnd.openxmlformats-officedocument.presentationml.slide+xml"/>
  <Override PartName="/ppt/comments/comment6.xml" ContentType="application/vnd.openxmlformats-officedocument.presentationml.comments+xml"/>
  <Override PartName="/ppt/slides/slide8.xml" ContentType="application/vnd.openxmlformats-officedocument.presentationml.slide+xml"/>
  <Override PartName="/ppt/comments/comment7.xml" ContentType="application/vnd.openxmlformats-officedocument.presentationml.comments+xml"/>
  <Override PartName="/ppt/slides/slide9.xml" ContentType="application/vnd.openxmlformats-officedocument.presentationml.slide+xml"/>
  <Override PartName="/ppt/comments/comment8.xml" ContentType="application/vnd.openxmlformats-officedocument.presentationml.comments+xml"/>
  <Override PartName="/ppt/slides/slide10.xml" ContentType="application/vnd.openxmlformats-officedocument.presentationml.slide+xml"/>
  <Override PartName="/ppt/comments/comment9.xml" ContentType="application/vnd.openxmlformats-officedocument.presentationml.comments+xml"/>
  <Override PartName="/ppt/slides/slide11.xml" ContentType="application/vnd.openxmlformats-officedocument.presentationml.slide+xml"/>
  <Override PartName="/ppt/comments/comment10.xml" ContentType="application/vnd.openxmlformats-officedocument.presentationml.comments+xml"/>
  <Override PartName="/ppt/slides/slide12.xml" ContentType="application/vnd.openxmlformats-officedocument.presentationml.slide+xml"/>
  <Override PartName="/ppt/comments/comment11.xml" ContentType="application/vnd.openxmlformats-officedocument.presentationml.comment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10"/>
    <p:sldId id="258" r:id="rId12"/>
    <p:sldId id="259" r:id="rId14"/>
    <p:sldId id="260" r:id="rId15"/>
    <p:sldId id="261" r:id="rId17"/>
    <p:sldId id="262" r:id="rId19"/>
    <p:sldId id="263" r:id="rId21"/>
    <p:sldId id="264" r:id="rId23"/>
    <p:sldId id="265" r:id="rId25"/>
    <p:sldId id="266" r:id="rId27"/>
    <p:sldId id="267" r:id="rId2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yan Allen" initials="R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comments" Target="comments/comment1.xml"/><Relationship Id="rId10" Type="http://schemas.openxmlformats.org/officeDocument/2006/relationships/slide" Target="slides/slide2.xml"/><Relationship Id="rId11" Type="http://schemas.openxmlformats.org/officeDocument/2006/relationships/comments" Target="comments/comment2.xml"/><Relationship Id="rId12" Type="http://schemas.openxmlformats.org/officeDocument/2006/relationships/slide" Target="slides/slide3.xml"/><Relationship Id="rId13" Type="http://schemas.openxmlformats.org/officeDocument/2006/relationships/comments" Target="comments/comment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comments" Target="comments/comment4.xml"/><Relationship Id="rId17" Type="http://schemas.openxmlformats.org/officeDocument/2006/relationships/slide" Target="slides/slide6.xml"/><Relationship Id="rId18" Type="http://schemas.openxmlformats.org/officeDocument/2006/relationships/comments" Target="comments/comment5.xml"/><Relationship Id="rId19" Type="http://schemas.openxmlformats.org/officeDocument/2006/relationships/slide" Target="slides/slide7.xml"/><Relationship Id="rId20" Type="http://schemas.openxmlformats.org/officeDocument/2006/relationships/comments" Target="comments/comment6.xml"/><Relationship Id="rId21" Type="http://schemas.openxmlformats.org/officeDocument/2006/relationships/slide" Target="slides/slide8.xml"/><Relationship Id="rId22" Type="http://schemas.openxmlformats.org/officeDocument/2006/relationships/comments" Target="comments/comment7.xml"/><Relationship Id="rId23" Type="http://schemas.openxmlformats.org/officeDocument/2006/relationships/slide" Target="slides/slide9.xml"/><Relationship Id="rId24" Type="http://schemas.openxmlformats.org/officeDocument/2006/relationships/comments" Target="comments/comment8.xml"/><Relationship Id="rId25" Type="http://schemas.openxmlformats.org/officeDocument/2006/relationships/slide" Target="slides/slide10.xml"/><Relationship Id="rId26" Type="http://schemas.openxmlformats.org/officeDocument/2006/relationships/comments" Target="comments/comment9.xml"/><Relationship Id="rId27" Type="http://schemas.openxmlformats.org/officeDocument/2006/relationships/slide" Target="slides/slide11.xml"/><Relationship Id="rId28" Type="http://schemas.openxmlformats.org/officeDocument/2006/relationships/comments" Target="comments/comment10.xml"/><Relationship Id="rId29" Type="http://schemas.openxmlformats.org/officeDocument/2006/relationships/slide" Target="slides/slide12.xml"/><Relationship Id="rId30" Type="http://schemas.openxmlformats.org/officeDocument/2006/relationships/comments" Target="comments/comment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5-15T22:21:47.249" idx="1">
    <p:pos x="6188" y="4955"/>
    <p:text>Congratulations on deciding to build an app.</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5-05-15T22:25:48.415" idx="10">
    <p:pos x="6195" y="4954"/>
    <p:text>Develop the most important, limited feature set.</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5-05-15T22:25:57.135" idx="11">
    <p:pos x="6515" y="4962"/>
    <p:text>Iterate. Lather, rinse, repeat.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5-15T22:22:22.416" idx="2">
    <p:pos x="6156" y="5142"/>
    <p:text>You are not alone, in fact [2.5 million] mobile apps are now in existence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5-05-15T22:22:58.734" idx="3">
    <p:pos x="6164" y="5101"/>
    <p:text>They can engage your target audience for up to [400%] longer than a website alone.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5-05-15T22:23:33.086" idx="4">
    <p:pos x="6187" y="4954"/>
    <p:text>This is important. Do research don't guess.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5-05-15T22:23:51.460" idx="5">
    <p:pos x="5132" y="5165"/>
    <p:text>Everything is based on knowing this. User centered design.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5-05-15T22:24:12.473" idx="6">
    <p:pos x="5286" y="4808"/>
    <p:text>### Do You Understand Your Audience?  
    * What are there needs?
    * What are there attitudes?
    * What motivates them psychologically?
    * What are there values?
    * What do they expect at different times of the day?</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5-05-15T22:24:32.588" idx="7">
    <p:pos x="431" y="4378"/>
    <p:text>Your audience faces more distractions now than they ever have. If you aren't in tune with your users, how will you solve their needs?    
Your attention span is shorter than that of a goldfish now according to microsoft.</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5-05-15T22:25:22.657" idx="8">
    <p:pos x="65" y="67"/>
    <p:text>## What App Will You Make?
    * Identify the users needs through research (decide on platforms)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5-05-15T22:25:37.550" idx="9">
    <p:pos x="6211" y="4970"/>
    <p:text>Prototype and test your concepts</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9.xml"/><Relationship Id="rId3"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10.xml"/><Relationship Id="rId3" Type="http://schemas.openxmlformats.org/officeDocument/2006/relationships/image" Target="../media/image4.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11.xml"/><Relationship Id="rId3" Type="http://schemas.openxmlformats.org/officeDocument/2006/relationships/image" Target="../media/image5.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 Id="rId3" Type="http://schemas.openxmlformats.org/officeDocument/2006/relationships/image" Target="../media/image1.tif"/><Relationship Id="rId4" Type="http://schemas.openxmlformats.org/officeDocument/2006/relationships/hyperlink" Target="http://mashable.com/2015/01/15/google-play-more-apps-than-io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 Id="rId3" Type="http://schemas.openxmlformats.org/officeDocument/2006/relationships/image" Target="../media/image2.tif"/><Relationship Id="rId4" Type="http://schemas.openxmlformats.org/officeDocument/2006/relationships/hyperlink" Target="https://blog.newrelic.com/2014/02/11/mobile-apps-mobile-site-engagement/"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4.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5.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6.xml"/><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7.xml"/><Relationship Id="rId3"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omments" Target="../comments/comment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9E9"/>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9600C1"/>
                </a:solidFill>
              </a:defRPr>
            </a:lvl1pPr>
          </a:lstStyle>
          <a:p>
            <a:pPr lvl="0">
              <a:defRPr sz="1800">
                <a:solidFill>
                  <a:srgbClr val="000000"/>
                </a:solidFill>
              </a:defRPr>
            </a:pPr>
            <a:r>
              <a:rPr sz="8000">
                <a:solidFill>
                  <a:srgbClr val="9600C1"/>
                </a:solidFill>
              </a:rPr>
              <a:t>So You Want to Build an App?</a:t>
            </a:r>
          </a:p>
        </p:txBody>
      </p:sp>
      <p:sp>
        <p:nvSpPr>
          <p:cNvPr id="33" name="Shape 33"/>
          <p:cNvSpPr/>
          <p:nvPr/>
        </p:nvSpPr>
        <p:spPr>
          <a:xfrm>
            <a:off x="5867400" y="5435600"/>
            <a:ext cx="1270000" cy="1270000"/>
          </a:xfrm>
          <a:prstGeom prst="roundRect">
            <a:avLst>
              <a:gd name="adj" fmla="val 15000"/>
            </a:avLst>
          </a:prstGeom>
          <a:gradFill>
            <a:gsLst>
              <a:gs pos="0">
                <a:srgbClr val="9600C1"/>
              </a:gs>
              <a:gs pos="100000">
                <a:srgbClr val="AE00C1"/>
              </a:gs>
            </a:gsLst>
            <a:lin ang="5400000"/>
          </a:gradFill>
          <a:ln w="12700">
            <a:miter lim="400000"/>
          </a:ln>
        </p:spPr>
        <p:txBody>
          <a:bodyPr lIns="0" tIns="0" rIns="0" bIns="0" anchor="ctr"/>
          <a:lstStyle/>
          <a:p>
            <a:pPr lvl="0" defTabSz="457200">
              <a:defRPr sz="5600">
                <a:solidFill>
                  <a:srgbClr val="FFF9E9"/>
                </a:solidFill>
                <a:latin typeface="Arial Unicode MS"/>
                <a:ea typeface="Arial Unicode MS"/>
                <a:cs typeface="Arial Unicode MS"/>
                <a:sym typeface="Arial Unicode MS"/>
              </a:defRPr>
            </a:pPr>
          </a:p>
        </p:txBody>
      </p:sp>
      <p:pic>
        <p:nvPicPr>
          <p:cNvPr id="34" name="dapper-logo.png"/>
          <p:cNvPicPr/>
          <p:nvPr/>
        </p:nvPicPr>
        <p:blipFill>
          <a:blip r:embed="rId3">
            <a:extLst/>
          </a:blip>
          <a:stretch>
            <a:fillRect/>
          </a:stretch>
        </p:blipFill>
        <p:spPr>
          <a:xfrm>
            <a:off x="6034954" y="5603154"/>
            <a:ext cx="934892" cy="934892"/>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 name="prototyping.jpg"/>
          <p:cNvPicPr/>
          <p:nvPr/>
        </p:nvPicPr>
        <p:blipFill>
          <a:blip r:embed="rId3">
            <a:extLst/>
          </a:blip>
          <a:srcRect l="7904" t="0" r="7904" b="0"/>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 name="simplicity.jpg"/>
          <p:cNvPicPr/>
          <p:nvPr/>
        </p:nvPicPr>
        <p:blipFill>
          <a:blip r:embed="rId3">
            <a:extLst/>
          </a:blip>
          <a:srcRect l="7899" t="0" r="7899" b="0"/>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lather.jpg"/>
          <p:cNvPicPr/>
          <p:nvPr/>
        </p:nvPicPr>
        <p:blipFill>
          <a:blip r:embed="rId3">
            <a:extLst/>
          </a:blip>
          <a:srcRect l="8420" t="618" r="8420" b="618"/>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9E9"/>
        </a:solidFill>
      </p:bgPr>
    </p:bg>
    <p:spTree>
      <p:nvGrpSpPr>
        <p:cNvPr id="1" name=""/>
        <p:cNvGrpSpPr/>
        <p:nvPr/>
      </p:nvGrpSpPr>
      <p:grpSpPr>
        <a:xfrm>
          <a:off x="0" y="0"/>
          <a:ext cx="0" cy="0"/>
          <a:chOff x="0" y="0"/>
          <a:chExt cx="0" cy="0"/>
        </a:xfrm>
      </p:grpSpPr>
      <p:pic>
        <p:nvPicPr>
          <p:cNvPr id="36" name="pasted-image.tif"/>
          <p:cNvPicPr/>
          <p:nvPr/>
        </p:nvPicPr>
        <p:blipFill>
          <a:blip r:embed="rId3">
            <a:extLst/>
          </a:blip>
          <a:srcRect l="0" t="0" r="0" b="0"/>
          <a:stretch>
            <a:fillRect/>
          </a:stretch>
        </p:blipFill>
        <p:spPr>
          <a:xfrm>
            <a:off x="2474428" y="1063972"/>
            <a:ext cx="8043244" cy="5489228"/>
          </a:xfrm>
          <a:prstGeom prst="rect">
            <a:avLst/>
          </a:prstGeom>
          <a:ln w="12700">
            <a:miter lim="400000"/>
          </a:ln>
        </p:spPr>
      </p:pic>
      <p:sp>
        <p:nvSpPr>
          <p:cNvPr id="37" name="Shape 37"/>
          <p:cNvSpPr/>
          <p:nvPr>
            <p:ph type="title"/>
          </p:nvPr>
        </p:nvSpPr>
        <p:spPr>
          <a:prstGeom prst="rect">
            <a:avLst/>
          </a:prstGeom>
        </p:spPr>
        <p:txBody>
          <a:bodyPr/>
          <a:lstStyle>
            <a:lvl1pPr defTabSz="566674">
              <a:defRPr sz="7760">
                <a:solidFill>
                  <a:srgbClr val="9600C1"/>
                </a:solidFill>
              </a:defRPr>
            </a:lvl1pPr>
          </a:lstStyle>
          <a:p>
            <a:pPr lvl="0">
              <a:defRPr sz="1800">
                <a:solidFill>
                  <a:srgbClr val="000000"/>
                </a:solidFill>
              </a:defRPr>
            </a:pPr>
            <a:r>
              <a:rPr sz="7760">
                <a:solidFill>
                  <a:srgbClr val="9600C1"/>
                </a:solidFill>
              </a:rPr>
              <a:t>2.5 Million Mobile Apps</a:t>
            </a:r>
          </a:p>
        </p:txBody>
      </p:sp>
      <p:sp>
        <p:nvSpPr>
          <p:cNvPr id="38" name="Shape 38"/>
          <p:cNvSpPr/>
          <p:nvPr>
            <p:ph type="body" idx="1"/>
          </p:nvPr>
        </p:nvSpPr>
        <p:spPr>
          <a:prstGeom prst="rect">
            <a:avLst/>
          </a:prstGeom>
        </p:spPr>
        <p:txBody>
          <a:bodyPr/>
          <a:lstStyle/>
          <a:p>
            <a:pPr lvl="0">
              <a:defRPr sz="1800"/>
            </a:pPr>
            <a:r>
              <a:rPr sz="3200">
                <a:solidFill>
                  <a:srgbClr val="9600C1"/>
                </a:solidFill>
              </a:rPr>
              <a:t>in 2014 via mashable + appannie</a:t>
            </a:r>
            <a:endParaRPr sz="3200">
              <a:solidFill>
                <a:srgbClr val="9600C1"/>
              </a:solidFill>
            </a:endParaRPr>
          </a:p>
          <a:p>
            <a:pPr lvl="0">
              <a:defRPr sz="1800"/>
            </a:pPr>
            <a:r>
              <a:rPr sz="1400" u="sng">
                <a:solidFill>
                  <a:srgbClr val="9600C1"/>
                </a:solidFill>
                <a:hlinkClick r:id="rId4" invalidUrl="" action="" tgtFrame="" tooltip="" history="1" highlightClick="0" endSnd="0"/>
              </a:rPr>
              <a:t>http://mashable.com/2015/01/15/google-play-more-apps-than-ios/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9E9"/>
        </a:solidFill>
      </p:bgPr>
    </p:bg>
    <p:spTree>
      <p:nvGrpSpPr>
        <p:cNvPr id="1" name=""/>
        <p:cNvGrpSpPr/>
        <p:nvPr/>
      </p:nvGrpSpPr>
      <p:grpSpPr>
        <a:xfrm>
          <a:off x="0" y="0"/>
          <a:ext cx="0" cy="0"/>
          <a:chOff x="0" y="0"/>
          <a:chExt cx="0" cy="0"/>
        </a:xfrm>
      </p:grpSpPr>
      <p:pic>
        <p:nvPicPr>
          <p:cNvPr id="40" name="pasted-image.tif"/>
          <p:cNvPicPr/>
          <p:nvPr/>
        </p:nvPicPr>
        <p:blipFill>
          <a:blip r:embed="rId3">
            <a:extLst/>
          </a:blip>
          <a:stretch>
            <a:fillRect/>
          </a:stretch>
        </p:blipFill>
        <p:spPr>
          <a:xfrm>
            <a:off x="2487135" y="1063972"/>
            <a:ext cx="8017831" cy="5489228"/>
          </a:xfrm>
          <a:prstGeom prst="rect">
            <a:avLst/>
          </a:prstGeom>
          <a:ln w="12700">
            <a:miter lim="400000"/>
          </a:ln>
        </p:spPr>
      </p:pic>
      <p:sp>
        <p:nvSpPr>
          <p:cNvPr id="41" name="Shape 41"/>
          <p:cNvSpPr/>
          <p:nvPr>
            <p:ph type="title"/>
          </p:nvPr>
        </p:nvSpPr>
        <p:spPr>
          <a:prstGeom prst="rect">
            <a:avLst/>
          </a:prstGeom>
        </p:spPr>
        <p:txBody>
          <a:bodyPr/>
          <a:lstStyle>
            <a:lvl1pPr defTabSz="438150">
              <a:defRPr sz="6000">
                <a:solidFill>
                  <a:srgbClr val="9600C1"/>
                </a:solidFill>
              </a:defRPr>
            </a:lvl1pPr>
          </a:lstStyle>
          <a:p>
            <a:pPr lvl="0">
              <a:defRPr sz="1800">
                <a:solidFill>
                  <a:srgbClr val="000000"/>
                </a:solidFill>
              </a:defRPr>
            </a:pPr>
            <a:r>
              <a:rPr sz="6000">
                <a:solidFill>
                  <a:srgbClr val="9600C1"/>
                </a:solidFill>
              </a:rPr>
              <a:t>400% More Engagement Time</a:t>
            </a:r>
          </a:p>
        </p:txBody>
      </p:sp>
      <p:sp>
        <p:nvSpPr>
          <p:cNvPr id="42" name="Shape 42"/>
          <p:cNvSpPr/>
          <p:nvPr>
            <p:ph type="body" idx="1"/>
          </p:nvPr>
        </p:nvSpPr>
        <p:spPr>
          <a:prstGeom prst="rect">
            <a:avLst/>
          </a:prstGeom>
        </p:spPr>
        <p:txBody>
          <a:bodyPr/>
          <a:lstStyle/>
          <a:p>
            <a:pPr lvl="0">
              <a:defRPr sz="1800"/>
            </a:pPr>
            <a:r>
              <a:rPr sz="3200">
                <a:solidFill>
                  <a:srgbClr val="9600C1"/>
                </a:solidFill>
              </a:rPr>
              <a:t>Stats via Adobe in 2014</a:t>
            </a:r>
            <a:endParaRPr sz="3200">
              <a:solidFill>
                <a:srgbClr val="9600C1"/>
              </a:solidFill>
            </a:endParaRPr>
          </a:p>
          <a:p>
            <a:pPr lvl="0">
              <a:defRPr sz="1800"/>
            </a:pPr>
            <a:r>
              <a:rPr sz="1400" u="sng">
                <a:solidFill>
                  <a:srgbClr val="9600C1"/>
                </a:solidFill>
                <a:hlinkClick r:id="rId4" invalidUrl="" action="" tgtFrame="" tooltip="" history="1" highlightClick="0" endSnd="0"/>
              </a:rPr>
              <a:t>https://blog.newrelic.com/2014/02/11/mobile-apps-mobile-site-engagement/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413551"/>
        </a:solidFill>
      </p:bgPr>
    </p:bg>
    <p:spTree>
      <p:nvGrpSpPr>
        <p:cNvPr id="1" name=""/>
        <p:cNvGrpSpPr/>
        <p:nvPr/>
      </p:nvGrpSpPr>
      <p:grpSpPr>
        <a:xfrm>
          <a:off x="0" y="0"/>
          <a:ext cx="0" cy="0"/>
          <a:chOff x="0" y="0"/>
          <a:chExt cx="0" cy="0"/>
        </a:xfrm>
      </p:grpSpPr>
      <p:pic>
        <p:nvPicPr>
          <p:cNvPr id="44" name="pasted-image.png"/>
          <p:cNvPicPr/>
          <p:nvPr/>
        </p:nvPicPr>
        <p:blipFill>
          <a:blip r:embed="rId2">
            <a:extLst/>
          </a:blip>
          <a:srcRect l="0" t="0" r="0" b="0"/>
          <a:stretch>
            <a:fillRect/>
          </a:stretch>
        </p:blipFill>
        <p:spPr>
          <a:xfrm>
            <a:off x="5021159" y="635000"/>
            <a:ext cx="2949781" cy="5918200"/>
          </a:xfrm>
          <a:prstGeom prst="rect">
            <a:avLst/>
          </a:prstGeom>
          <a:ln w="12700">
            <a:miter lim="400000"/>
          </a:ln>
        </p:spPr>
      </p:pic>
      <p:sp>
        <p:nvSpPr>
          <p:cNvPr id="45" name="Shape 45"/>
          <p:cNvSpPr/>
          <p:nvPr>
            <p:ph type="title"/>
          </p:nvPr>
        </p:nvSpPr>
        <p:spPr>
          <a:prstGeom prst="rect">
            <a:avLst/>
          </a:prstGeom>
        </p:spPr>
        <p:txBody>
          <a:bodyPr/>
          <a:lstStyle>
            <a:lvl1pPr>
              <a:defRPr>
                <a:solidFill>
                  <a:srgbClr val="FFF9E9"/>
                </a:solidFill>
              </a:defRPr>
            </a:lvl1pPr>
          </a:lstStyle>
          <a:p>
            <a:pPr lvl="0">
              <a:defRPr sz="1800">
                <a:solidFill>
                  <a:srgbClr val="000000"/>
                </a:solidFill>
              </a:defRPr>
            </a:pPr>
            <a:r>
              <a:rPr sz="8000">
                <a:solidFill>
                  <a:srgbClr val="FFF9E9"/>
                </a:solidFill>
              </a:rPr>
              <a:t>Who Is Your App For?</a:t>
            </a:r>
          </a:p>
        </p:txBody>
      </p:sp>
      <p:sp>
        <p:nvSpPr>
          <p:cNvPr id="46" name="Shape 46"/>
          <p:cNvSpPr/>
          <p:nvPr>
            <p:ph type="body" idx="1"/>
          </p:nvPr>
        </p:nvSpPr>
        <p:spPr>
          <a:prstGeom prst="rect">
            <a:avLst/>
          </a:prstGeom>
        </p:spPr>
        <p:txBody>
          <a:bodyPr/>
          <a:lstStyle>
            <a:lvl1pPr>
              <a:defRPr>
                <a:solidFill>
                  <a:srgbClr val="F2F0E9"/>
                </a:solidFill>
              </a:defRPr>
            </a:lvl1pPr>
          </a:lstStyle>
          <a:p>
            <a:pPr lvl="0">
              <a:defRPr sz="1800">
                <a:solidFill>
                  <a:srgbClr val="000000"/>
                </a:solidFill>
              </a:defRPr>
            </a:pPr>
            <a:r>
              <a:rPr sz="3200">
                <a:solidFill>
                  <a:srgbClr val="F2F0E9"/>
                </a:solidFill>
              </a:rPr>
              <a:t>Identify your target audience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 name="all-users.jpg"/>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target-users.png"/>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9E9"/>
        </a:solidFill>
      </p:bgPr>
    </p:bg>
    <p:spTree>
      <p:nvGrpSpPr>
        <p:cNvPr id="1" name=""/>
        <p:cNvGrpSpPr/>
        <p:nvPr/>
      </p:nvGrpSpPr>
      <p:grpSpPr>
        <a:xfrm>
          <a:off x="0" y="0"/>
          <a:ext cx="0" cy="0"/>
          <a:chOff x="0" y="0"/>
          <a:chExt cx="0" cy="0"/>
        </a:xfrm>
      </p:grpSpPr>
      <p:pic>
        <p:nvPicPr>
          <p:cNvPr id="52" name="market-research.png"/>
          <p:cNvPicPr/>
          <p:nvPr/>
        </p:nvPicPr>
        <p:blipFill>
          <a:blip r:embed="rId3">
            <a:extLst/>
          </a:blip>
          <a:srcRect l="0" t="0" r="0" b="0"/>
          <a:stretch>
            <a:fillRect/>
          </a:stretch>
        </p:blipFill>
        <p:spPr>
          <a:xfrm>
            <a:off x="1625600" y="0"/>
            <a:ext cx="9753601" cy="975360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1E0026"/>
        </a:solidFill>
      </p:bgPr>
    </p:bg>
    <p:spTree>
      <p:nvGrpSpPr>
        <p:cNvPr id="1" name=""/>
        <p:cNvGrpSpPr/>
        <p:nvPr/>
      </p:nvGrpSpPr>
      <p:grpSpPr>
        <a:xfrm>
          <a:off x="0" y="0"/>
          <a:ext cx="0" cy="0"/>
          <a:chOff x="0" y="0"/>
          <a:chExt cx="0" cy="0"/>
        </a:xfrm>
      </p:grpSpPr>
      <p:pic>
        <p:nvPicPr>
          <p:cNvPr id="54" name="content-overload.jpg"/>
          <p:cNvPicPr/>
          <p:nvPr/>
        </p:nvPicPr>
        <p:blipFill>
          <a:blip r:embed="rId3">
            <a:extLst/>
          </a:blip>
          <a:srcRect l="9801" t="618" r="7040" b="618"/>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user-needs.png"/>
          <p:cNvPicPr/>
          <p:nvPr/>
        </p:nvPicPr>
        <p:blipFill>
          <a:blip r:embed="rId3">
            <a:extLst/>
          </a:blip>
          <a:srcRect l="7899" t="0" r="7899" b="0"/>
          <a:stretch>
            <a:fillRect/>
          </a:stretch>
        </p:blipFill>
        <p:spPr>
          <a:xfrm>
            <a:off x="0" y="0"/>
            <a:ext cx="13004800" cy="9753600"/>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