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Barlow ExtraLight"/>
      <p:regular r:id="rId17"/>
      <p:bold r:id="rId18"/>
      <p:italic r:id="rId19"/>
      <p:boldItalic r:id="rId20"/>
    </p:embeddedFont>
    <p:embeddedFont>
      <p:font typeface="Hepta Slab Medium"/>
      <p:regular r:id="rId21"/>
      <p:bold r:id="rId22"/>
    </p:embeddedFont>
    <p:embeddedFont>
      <p:font typeface="Hepta Slab Light"/>
      <p:regular r:id="rId23"/>
      <p:bold r:id="rId24"/>
    </p:embeddedFont>
    <p:embeddedFont>
      <p:font typeface="Hepta Slab"/>
      <p:regular r:id="rId25"/>
      <p:bold r:id="rId26"/>
    </p:embeddedFont>
    <p:embeddedFont>
      <p:font typeface="Barlow Medium"/>
      <p:regular r:id="rId27"/>
      <p:bold r:id="rId28"/>
      <p:italic r:id="rId29"/>
      <p:boldItalic r:id="rId30"/>
    </p:embeddedFont>
    <p:embeddedFont>
      <p:font typeface="Barlow SemiBold"/>
      <p:regular r:id="rId31"/>
      <p:bold r:id="rId32"/>
      <p:italic r:id="rId33"/>
      <p:boldItalic r:id="rId34"/>
    </p:embeddedFont>
    <p:embeddedFont>
      <p:font typeface="Barlow Light"/>
      <p:regular r:id="rId35"/>
      <p:bold r:id="rId36"/>
      <p:italic r:id="rId37"/>
      <p:boldItalic r:id="rId38"/>
    </p:embeddedFont>
    <p:embeddedFont>
      <p:font typeface="Barl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7170A4-EE9D-426F-A357-A8CC43D2FD68}">
  <a:tblStyle styleId="{017170A4-EE9D-426F-A357-A8CC43D2FD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font" Target="fonts/BarlowExtraLight-boldItalic.fntdata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font" Target="fonts/HeptaSlabMedium-bold.fntdata"/><Relationship Id="rId21" Type="http://schemas.openxmlformats.org/officeDocument/2006/relationships/font" Target="fonts/HeptaSlabMedium-regular.fntdata"/><Relationship Id="rId24" Type="http://schemas.openxmlformats.org/officeDocument/2006/relationships/font" Target="fonts/HeptaSlabLight-bold.fntdata"/><Relationship Id="rId23" Type="http://schemas.openxmlformats.org/officeDocument/2006/relationships/font" Target="fonts/HeptaSlab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ptaSlab-bold.fntdata"/><Relationship Id="rId25" Type="http://schemas.openxmlformats.org/officeDocument/2006/relationships/font" Target="fonts/HeptaSlab-regular.fntdata"/><Relationship Id="rId28" Type="http://schemas.openxmlformats.org/officeDocument/2006/relationships/font" Target="fonts/BarlowMedium-bold.fntdata"/><Relationship Id="rId27" Type="http://schemas.openxmlformats.org/officeDocument/2006/relationships/font" Target="fonts/Barlow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SemiBold-regular.fntdata"/><Relationship Id="rId30" Type="http://schemas.openxmlformats.org/officeDocument/2006/relationships/font" Target="fonts/Barlow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BarlowSemiBold-italic.fntdata"/><Relationship Id="rId10" Type="http://schemas.openxmlformats.org/officeDocument/2006/relationships/slide" Target="slides/slide4.xml"/><Relationship Id="rId32" Type="http://schemas.openxmlformats.org/officeDocument/2006/relationships/font" Target="fonts/BarlowSemiBold-bold.fntdata"/><Relationship Id="rId13" Type="http://schemas.openxmlformats.org/officeDocument/2006/relationships/slide" Target="slides/slide7.xml"/><Relationship Id="rId35" Type="http://schemas.openxmlformats.org/officeDocument/2006/relationships/font" Target="fonts/BarlowLight-regular.fntdata"/><Relationship Id="rId12" Type="http://schemas.openxmlformats.org/officeDocument/2006/relationships/slide" Target="slides/slide6.xml"/><Relationship Id="rId34" Type="http://schemas.openxmlformats.org/officeDocument/2006/relationships/font" Target="fonts/BarlowSemiBold-boldItalic.fntdata"/><Relationship Id="rId15" Type="http://schemas.openxmlformats.org/officeDocument/2006/relationships/slide" Target="slides/slide9.xml"/><Relationship Id="rId37" Type="http://schemas.openxmlformats.org/officeDocument/2006/relationships/font" Target="fonts/BarlowLight-italic.fntdata"/><Relationship Id="rId14" Type="http://schemas.openxmlformats.org/officeDocument/2006/relationships/slide" Target="slides/slide8.xml"/><Relationship Id="rId36" Type="http://schemas.openxmlformats.org/officeDocument/2006/relationships/font" Target="fonts/BarlowLight-bold.fntdata"/><Relationship Id="rId17" Type="http://schemas.openxmlformats.org/officeDocument/2006/relationships/font" Target="fonts/BarlowExtraLight-regular.fntdata"/><Relationship Id="rId39" Type="http://schemas.openxmlformats.org/officeDocument/2006/relationships/font" Target="fonts/Barlow-regular.fntdata"/><Relationship Id="rId16" Type="http://schemas.openxmlformats.org/officeDocument/2006/relationships/slide" Target="slides/slide10.xml"/><Relationship Id="rId38" Type="http://schemas.openxmlformats.org/officeDocument/2006/relationships/font" Target="fonts/BarlowLight-boldItalic.fntdata"/><Relationship Id="rId19" Type="http://schemas.openxmlformats.org/officeDocument/2006/relationships/font" Target="fonts/BarlowExtraLight-italic.fntdata"/><Relationship Id="rId18" Type="http://schemas.openxmlformats.org/officeDocument/2006/relationships/font" Target="fonts/BarlowExtr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f4e73bce7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f4e73bce7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a4dfcecc7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a4dfcecc7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f4e73bce7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f4e73bce7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4dfcecc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4dfcecc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f4e73bce7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1f4e73bce7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4dfcecc7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4dfcecc7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4dfcecc7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4dfcecc7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f4e73bce7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f4e73bce7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f4e73bce7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1f4e73bce7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f4e73bce7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1f4e73bce7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729175" y="1418725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36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Compound Semiconductors Overview &amp; Comparative Study</a:t>
            </a:r>
            <a:endParaRPr sz="3600">
              <a:solidFill>
                <a:srgbClr val="0B539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3600">
              <a:solidFill>
                <a:srgbClr val="0B5394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27" name="Google Shape;327;p47"/>
          <p:cNvSpPr txBox="1"/>
          <p:nvPr>
            <p:ph idx="2" type="subTitle"/>
          </p:nvPr>
        </p:nvSpPr>
        <p:spPr>
          <a:xfrm>
            <a:off x="1039350" y="3032050"/>
            <a:ext cx="70653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Dapsara Kapuge</a:t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2190009</a:t>
            </a:r>
            <a:endParaRPr sz="16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08" name="Google Shape;408;p56"/>
          <p:cNvSpPr txBox="1"/>
          <p:nvPr>
            <p:ph idx="2" type="subTitle"/>
          </p:nvPr>
        </p:nvSpPr>
        <p:spPr>
          <a:xfrm>
            <a:off x="2460125" y="2093600"/>
            <a:ext cx="54795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Thank You !</a:t>
            </a:r>
            <a:r>
              <a:rPr b="1" lang="en" sz="60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endParaRPr b="1" sz="6000">
              <a:solidFill>
                <a:srgbClr val="0B539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2" type="subTitle"/>
          </p:nvPr>
        </p:nvSpPr>
        <p:spPr>
          <a:xfrm>
            <a:off x="475075" y="156825"/>
            <a:ext cx="54795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500"/>
              <a:buFont typeface="Barlow Medium"/>
              <a:buAutoNum type="arabicPeriod"/>
            </a:pPr>
            <a:r>
              <a:rPr b="1" lang="en" sz="15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Introduction</a:t>
            </a:r>
            <a:endParaRPr b="1" sz="1500">
              <a:solidFill>
                <a:srgbClr val="0B539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4" name="Google Shape;334;p48"/>
          <p:cNvSpPr txBox="1"/>
          <p:nvPr>
            <p:ph idx="4294967295" type="subTitle"/>
          </p:nvPr>
        </p:nvSpPr>
        <p:spPr>
          <a:xfrm>
            <a:off x="1518599" y="728050"/>
            <a:ext cx="5594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What Are Semiconductors</a:t>
            </a:r>
            <a:endParaRPr sz="1200">
              <a:solidFill>
                <a:srgbClr val="0B539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Electrical conductivity between conductors and insulators.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   Silicon (Si)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   Germanium (Ge)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endParaRPr sz="10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35" name="Google Shape;335;p48"/>
          <p:cNvSpPr txBox="1"/>
          <p:nvPr>
            <p:ph idx="4294967295" type="subTitle"/>
          </p:nvPr>
        </p:nvSpPr>
        <p:spPr>
          <a:xfrm>
            <a:off x="1552224" y="2571750"/>
            <a:ext cx="5594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What Are Compound Semiconductors</a:t>
            </a:r>
            <a:endParaRPr sz="1200">
              <a:solidFill>
                <a:srgbClr val="0B539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Materials formed by combining two or more elements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   </a:t>
            </a: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Silicon Carbide(SiC) 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   </a:t>
            </a: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Gallium Nitride (GaN)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   Gallium Arsenide (GaAs)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   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endParaRPr sz="10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7" name="Google Shape;337;p48"/>
          <p:cNvSpPr/>
          <p:nvPr/>
        </p:nvSpPr>
        <p:spPr>
          <a:xfrm>
            <a:off x="1416675" y="1066700"/>
            <a:ext cx="76200" cy="76200"/>
          </a:xfrm>
          <a:prstGeom prst="flowChartConnector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8" name="Google Shape;338;p48"/>
          <p:cNvSpPr/>
          <p:nvPr/>
        </p:nvSpPr>
        <p:spPr>
          <a:xfrm>
            <a:off x="1416675" y="2729400"/>
            <a:ext cx="76200" cy="76200"/>
          </a:xfrm>
          <a:prstGeom prst="flowChartConnector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idx="2" type="subTitle"/>
          </p:nvPr>
        </p:nvSpPr>
        <p:spPr>
          <a:xfrm>
            <a:off x="475075" y="156825"/>
            <a:ext cx="54795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2.   Compound  Semiconductor Materials</a:t>
            </a:r>
            <a:endParaRPr b="1" sz="1500">
              <a:solidFill>
                <a:srgbClr val="0B539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4" name="Google Shape;344;p49"/>
          <p:cNvSpPr txBox="1"/>
          <p:nvPr>
            <p:ph idx="4294967295" type="subTitle"/>
          </p:nvPr>
        </p:nvSpPr>
        <p:spPr>
          <a:xfrm>
            <a:off x="1373924" y="632963"/>
            <a:ext cx="5594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Bonding</a:t>
            </a:r>
            <a:endParaRPr>
              <a:solidFill>
                <a:srgbClr val="0B539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endParaRPr sz="10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5" name="Google Shape;345;p49"/>
          <p:cNvSpPr txBox="1"/>
          <p:nvPr>
            <p:ph idx="4294967295" type="subTitle"/>
          </p:nvPr>
        </p:nvSpPr>
        <p:spPr>
          <a:xfrm>
            <a:off x="1774649" y="944000"/>
            <a:ext cx="5594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Silicon Carbide(SiC)</a:t>
            </a: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Has a strong covalent bond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Crystal structure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4H-SiC.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Gallium Nitride (GaN)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Has a strong covalent bond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Robust crystal structure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has an ionic character 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Gallium Arsenide (GaAs)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Has a strong covalent bond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Zinc blende crystal structure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Has an ionic character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endParaRPr sz="10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6" name="Google Shape;346;p49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7" name="Google Shape;347;p49"/>
          <p:cNvSpPr/>
          <p:nvPr/>
        </p:nvSpPr>
        <p:spPr>
          <a:xfrm>
            <a:off x="1698450" y="2535263"/>
            <a:ext cx="76200" cy="76200"/>
          </a:xfrm>
          <a:prstGeom prst="flowChartConnector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8" name="Google Shape;348;p49"/>
          <p:cNvSpPr/>
          <p:nvPr/>
        </p:nvSpPr>
        <p:spPr>
          <a:xfrm>
            <a:off x="1698450" y="1442550"/>
            <a:ext cx="76200" cy="76200"/>
          </a:xfrm>
          <a:prstGeom prst="flowChartConnector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9" name="Google Shape;349;p49"/>
          <p:cNvSpPr/>
          <p:nvPr/>
        </p:nvSpPr>
        <p:spPr>
          <a:xfrm>
            <a:off x="1698450" y="3628000"/>
            <a:ext cx="76200" cy="76200"/>
          </a:xfrm>
          <a:prstGeom prst="flowChartConnector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55" name="Google Shape;355;p50"/>
          <p:cNvGraphicFramePr/>
          <p:nvPr/>
        </p:nvGraphicFramePr>
        <p:xfrm>
          <a:off x="656313" y="8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{017170A4-EE9D-426F-A357-A8CC43D2FD68}</a:tableStyleId>
              </a:tblPr>
              <a:tblGrid>
                <a:gridCol w="2171675"/>
                <a:gridCol w="1983575"/>
                <a:gridCol w="1721175"/>
                <a:gridCol w="2366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73763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Property</a:t>
                      </a:r>
                      <a:endParaRPr sz="1200">
                        <a:solidFill>
                          <a:srgbClr val="073763"/>
                        </a:solidFill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73763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Silicon Carbide (Sic)</a:t>
                      </a:r>
                      <a:endParaRPr sz="1200"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73763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Gallium Nitride (GaN)</a:t>
                      </a:r>
                      <a:endParaRPr sz="1200"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73763"/>
                          </a:solidFill>
                          <a:latin typeface="Barlow SemiBold"/>
                          <a:ea typeface="Barlow SemiBold"/>
                          <a:cs typeface="Barlow SemiBold"/>
                          <a:sym typeface="Barlow SemiBold"/>
                        </a:rPr>
                        <a:t>Gallium Arsenide (GaAs)</a:t>
                      </a:r>
                      <a:endParaRPr sz="1200">
                        <a:latin typeface="Barlow SemiBold"/>
                        <a:ea typeface="Barlow SemiBold"/>
                        <a:cs typeface="Barlow SemiBold"/>
                        <a:sym typeface="Barlow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Bandgap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3.26 eV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3.4 eV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1.42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eV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Electron Mobility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Moderate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Very High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Thermal Conductivity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Moderate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Low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Switching Frequency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Very High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Moderate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Temperature Tolerance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Very High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Moderate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Cost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Relatively High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Lower than SiC &amp; GaN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Best User Cases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High-power Electronics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RF, High-frequency charges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Optoelectronic ,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RF Devices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Radiation Resistance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Excellent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Good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Moderate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6" name="Google Shape;356;p50"/>
          <p:cNvSpPr txBox="1"/>
          <p:nvPr>
            <p:ph idx="4294967295" type="subTitle"/>
          </p:nvPr>
        </p:nvSpPr>
        <p:spPr>
          <a:xfrm>
            <a:off x="571924" y="210988"/>
            <a:ext cx="5594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Comparative Analysis</a:t>
            </a:r>
            <a:endParaRPr sz="1600">
              <a:solidFill>
                <a:srgbClr val="0B539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endParaRPr sz="10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idx="2" type="subTitle"/>
          </p:nvPr>
        </p:nvSpPr>
        <p:spPr>
          <a:xfrm>
            <a:off x="475075" y="156825"/>
            <a:ext cx="54795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3</a:t>
            </a:r>
            <a:r>
              <a:rPr b="1" lang="en" sz="15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.   User cases</a:t>
            </a:r>
            <a:endParaRPr b="1" sz="1500">
              <a:solidFill>
                <a:srgbClr val="0B539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62" name="Google Shape;362;p51"/>
          <p:cNvSpPr txBox="1"/>
          <p:nvPr>
            <p:ph idx="4294967295" type="subTitle"/>
          </p:nvPr>
        </p:nvSpPr>
        <p:spPr>
          <a:xfrm>
            <a:off x="1919325" y="514425"/>
            <a:ext cx="6571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Silicon Carbide (SiC) 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SiC MOSFETs and Diodes 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Industrial Power Systems;power converters, motor drives, solar inverters and wind turbines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High-voltage direct current (HVDC) systems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Military radar and communications systems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Gallium Nitride (GaN)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Power Electronics and Fast Chargers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5G network infrastructure,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Audio amplifiers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Medical equipment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Gallium Arsenide (GaAs)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High-speed digital circuits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Radio frequency (RF) and microwave devices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Optoelectronic Devices;LEDs, laser diodes, and photodetectors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Satellite-based communication systems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endParaRPr sz="10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63" name="Google Shape;363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5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4" name="Google Shape;364;p51"/>
          <p:cNvSpPr/>
          <p:nvPr/>
        </p:nvSpPr>
        <p:spPr>
          <a:xfrm>
            <a:off x="1698450" y="2294113"/>
            <a:ext cx="76200" cy="76200"/>
          </a:xfrm>
          <a:prstGeom prst="flowChartConnector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5" name="Google Shape;365;p51"/>
          <p:cNvSpPr/>
          <p:nvPr/>
        </p:nvSpPr>
        <p:spPr>
          <a:xfrm>
            <a:off x="1698450" y="851775"/>
            <a:ext cx="76200" cy="76200"/>
          </a:xfrm>
          <a:prstGeom prst="flowChartConnector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6" name="Google Shape;366;p51"/>
          <p:cNvSpPr/>
          <p:nvPr/>
        </p:nvSpPr>
        <p:spPr>
          <a:xfrm>
            <a:off x="1698450" y="3736463"/>
            <a:ext cx="76200" cy="76200"/>
          </a:xfrm>
          <a:prstGeom prst="flowChartConnector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idx="2" type="subTitle"/>
          </p:nvPr>
        </p:nvSpPr>
        <p:spPr>
          <a:xfrm>
            <a:off x="475075" y="156825"/>
            <a:ext cx="54795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4</a:t>
            </a:r>
            <a:r>
              <a:rPr b="1" lang="en" sz="15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.   Disadvantages</a:t>
            </a:r>
            <a:endParaRPr b="1" sz="1500">
              <a:solidFill>
                <a:srgbClr val="0B539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72" name="Google Shape;372;p52"/>
          <p:cNvSpPr txBox="1"/>
          <p:nvPr>
            <p:ph idx="4294967295" type="subTitle"/>
          </p:nvPr>
        </p:nvSpPr>
        <p:spPr>
          <a:xfrm>
            <a:off x="1919325" y="514425"/>
            <a:ext cx="6571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Silicon Carbide (SiC) 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High Production Cost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Manufacturing Complexity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Limited Short Term Adoption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Gallium Nitride (GaN)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Cost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Manufacturing Challenges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Material Availability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Limited Market Adoption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Gallium Arsenide (GaAs)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Fragility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Thermal Conductivity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Environmental and Safety Concerns: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Limited Substrate Size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endParaRPr sz="12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34343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endParaRPr sz="1000">
              <a:solidFill>
                <a:srgbClr val="434343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73" name="Google Shape;373;p52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6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4" name="Google Shape;374;p52"/>
          <p:cNvSpPr/>
          <p:nvPr/>
        </p:nvSpPr>
        <p:spPr>
          <a:xfrm>
            <a:off x="1698450" y="2087338"/>
            <a:ext cx="76200" cy="76200"/>
          </a:xfrm>
          <a:prstGeom prst="flowChartConnector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5" name="Google Shape;375;p52"/>
          <p:cNvSpPr/>
          <p:nvPr/>
        </p:nvSpPr>
        <p:spPr>
          <a:xfrm>
            <a:off x="1698450" y="851775"/>
            <a:ext cx="76200" cy="76200"/>
          </a:xfrm>
          <a:prstGeom prst="flowChartConnector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6" name="Google Shape;376;p52"/>
          <p:cNvSpPr/>
          <p:nvPr/>
        </p:nvSpPr>
        <p:spPr>
          <a:xfrm>
            <a:off x="1698450" y="3555613"/>
            <a:ext cx="76200" cy="76200"/>
          </a:xfrm>
          <a:prstGeom prst="flowChartConnector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425" y="1983775"/>
            <a:ext cx="1175950" cy="11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3"/>
          <p:cNvSpPr txBox="1"/>
          <p:nvPr/>
        </p:nvSpPr>
        <p:spPr>
          <a:xfrm>
            <a:off x="3085875" y="1220400"/>
            <a:ext cx="5211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Compound semiconductors are more likely to coexist with silicon, complementing it in hybrid designs or specialized areas where their unique properties provide a distinct performance advantage.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SiC and GaN could dominate power management and high-efficiency modules within SoCs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GaAs may continue to lead in optoelectronics and RF applications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83" name="Google Shape;383;p53"/>
          <p:cNvCxnSpPr/>
          <p:nvPr/>
        </p:nvCxnSpPr>
        <p:spPr>
          <a:xfrm>
            <a:off x="2734425" y="1337100"/>
            <a:ext cx="0" cy="24693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53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53"/>
          <p:cNvSpPr txBox="1"/>
          <p:nvPr>
            <p:ph idx="2" type="subTitle"/>
          </p:nvPr>
        </p:nvSpPr>
        <p:spPr>
          <a:xfrm>
            <a:off x="627475" y="309225"/>
            <a:ext cx="54795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5</a:t>
            </a:r>
            <a:r>
              <a:rPr b="1" lang="en" sz="15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. </a:t>
            </a:r>
            <a:r>
              <a:rPr b="1" lang="en" sz="15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Can Silicon be Replaced  in SoC Applications?</a:t>
            </a:r>
            <a:r>
              <a:rPr b="1" lang="en" sz="15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  </a:t>
            </a:r>
            <a:endParaRPr b="1" sz="1500">
              <a:solidFill>
                <a:srgbClr val="0B539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/>
        </p:nvSpPr>
        <p:spPr>
          <a:xfrm>
            <a:off x="1192675" y="2007000"/>
            <a:ext cx="4914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Advancements in SiC Wafer Technology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Integration with Other Semiconductors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Cost Reduction Strategies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Sustainable and Green Technology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Medium"/>
                <a:ea typeface="Barlow Medium"/>
                <a:cs typeface="Barlow Medium"/>
                <a:sym typeface="Barlow Medium"/>
              </a:rPr>
              <a:t>Broader Market Penetration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391" name="Google Shape;3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850" y="1393375"/>
            <a:ext cx="2151350" cy="21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93" name="Google Shape;393;p54"/>
          <p:cNvSpPr txBox="1"/>
          <p:nvPr>
            <p:ph idx="2" type="subTitle"/>
          </p:nvPr>
        </p:nvSpPr>
        <p:spPr>
          <a:xfrm>
            <a:off x="627475" y="309225"/>
            <a:ext cx="54795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5. Future Trends </a:t>
            </a:r>
            <a:endParaRPr b="1" sz="1500">
              <a:solidFill>
                <a:srgbClr val="0B539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94" name="Google Shape;394;p54"/>
          <p:cNvCxnSpPr/>
          <p:nvPr/>
        </p:nvCxnSpPr>
        <p:spPr>
          <a:xfrm>
            <a:off x="5169925" y="1318800"/>
            <a:ext cx="0" cy="24693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5"/>
          <p:cNvSpPr txBox="1"/>
          <p:nvPr/>
        </p:nvSpPr>
        <p:spPr>
          <a:xfrm>
            <a:off x="1252575" y="992850"/>
            <a:ext cx="71088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A. H. Wilson, “The theory of electronic semi conductors,” Proceedings of the Royal Society of London. Series a Containing Papers of a Mathematical and Physical Character, vol. 133, no. 822, pp. 458–491, Oct. 1931, 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doi:10.1098/rspa.1931.0162.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S. F. Fang et al., “Gallium arsenide and other compound semiconductors on silicon,” Journal of Applied Physics, vol.68, no. 7, pp. R31–R58, Oct. 1990, doi: 10.1063/1.346284.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 I. Vurgaftman, J. R. Meyer, and L. R. Ram-Mohan, “Band parameters for III–V compound semiconductors and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 their alloys,” Journal of Applied Physics, vol. 89, no. 11, pp.5815–5875, Jun. 2001, doi: 10.1063/1.1368156.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 Nishino, J. A. Powell, and H. A. Will, “Production of large-area single-crystal wafers of cubic SiC for semiconductor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 devices,” Applied Physics Letters, vol. 42, no. 5, pp. 460–462, Mar. 1983, doi: 10.1063/1.93970.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 A. Syed-Khaja, “Diffusion Soldering for the High temperature Packaging of Power Electronics,” Diffusion Soldering for High-temperature Packaging of Power Electronics, Jan. 2018, doi: 10.25593/978-3-96147-1638.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 B. Xu et al., ”Controlled growth of III-V compound semiconductor nano-structures and their application in quantum-devices,” 13th International Conference on Semiconducting and Insulating Materials, 2004. SIMC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XIII-2004., Beijing, China, 2004, pp. 113-118, doi: 10.1109/SIM.2005.1511398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400" name="Google Shape;400;p55"/>
          <p:cNvCxnSpPr/>
          <p:nvPr/>
        </p:nvCxnSpPr>
        <p:spPr>
          <a:xfrm flipH="1">
            <a:off x="1042500" y="932550"/>
            <a:ext cx="14700" cy="3444300"/>
          </a:xfrm>
          <a:prstGeom prst="straightConnector1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02" name="Google Shape;402;p55"/>
          <p:cNvSpPr txBox="1"/>
          <p:nvPr>
            <p:ph idx="2" type="subTitle"/>
          </p:nvPr>
        </p:nvSpPr>
        <p:spPr>
          <a:xfrm>
            <a:off x="627475" y="309225"/>
            <a:ext cx="54795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7</a:t>
            </a:r>
            <a:r>
              <a:rPr b="1" lang="en" sz="1500">
                <a:solidFill>
                  <a:srgbClr val="0B5394"/>
                </a:solidFill>
                <a:latin typeface="Barlow Medium"/>
                <a:ea typeface="Barlow Medium"/>
                <a:cs typeface="Barlow Medium"/>
                <a:sym typeface="Barlow Medium"/>
              </a:rPr>
              <a:t>. Resources </a:t>
            </a:r>
            <a:endParaRPr b="1" sz="1500">
              <a:solidFill>
                <a:srgbClr val="0B539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