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8" r:id="rId4"/>
  </p:sldMasterIdLst>
  <p:notesMasterIdLst>
    <p:notesMasterId r:id="rId14"/>
  </p:notesMasterIdLst>
  <p:handoutMasterIdLst>
    <p:handoutMasterId r:id="rId15"/>
  </p:handoutMasterIdLst>
  <p:sldIdLst>
    <p:sldId id="314" r:id="rId5"/>
    <p:sldId id="298" r:id="rId6"/>
    <p:sldId id="299" r:id="rId7"/>
    <p:sldId id="315" r:id="rId8"/>
    <p:sldId id="312" r:id="rId9"/>
    <p:sldId id="316" r:id="rId10"/>
    <p:sldId id="317" r:id="rId11"/>
    <p:sldId id="319" r:id="rId12"/>
    <p:sldId id="31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CF190B"/>
    <a:srgbClr val="39C54A"/>
    <a:srgbClr val="FBFBFB"/>
    <a:srgbClr val="DCDCDC"/>
    <a:srgbClr val="F2B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86E15D-1320-43B8-B389-6D2F0C12B257}" type="datetime1">
              <a:rPr lang="ru-RU" smtClean="0"/>
              <a:t>вт 30.04.24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6A6A8B-E53C-4123-A383-AD7B4BB91AC3}" type="datetime1">
              <a:rPr lang="ru-RU" noProof="0" smtClean="0"/>
              <a:t>вт 30.04.24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87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77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70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58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981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92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594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098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5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3248E-CA6B-403A-B670-6582B5EEC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CA2FF9-63AF-4C8E-B5FD-484ABC8B5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8B2465-9164-424B-9D2C-CD6C7FCA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вт 30.04.24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249F30-2D96-4E09-874A-02316530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A3E952-2DAA-4319-98A9-861A4A63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7FE04E-D8FA-432E-85BA-A758AD31B8A9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9063F33-9FDD-4E10-ADD1-8BC1251CAEA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95F5B6F-2911-41C3-9017-AE01B972E51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B1BA3C2-FD35-4132-AB7C-0ABD6F186911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9727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71E75-DDEA-407B-9E21-9395B029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435BE1-E61F-4182-8BC1-7A72ED3CB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30DA4D-F940-40C3-96C3-F09AE4F6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вт 30.04.24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79FF29-FA7B-4832-9404-0370CBD6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A5FFFA-796B-478C-BA88-72E1ACCE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5775507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0E5D8D-B62B-4F25-9C53-FCBD2C693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65EA54-39EE-47F7-AD8A-B10BB05C2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AC096F-96BC-4C4B-98D5-3A7CC05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вт 30.04.24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9E5D5A-AABE-4B39-9CE7-EA4165BD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F1E4DB-813E-44F5-9EA0-DA4AD96D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98945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84295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большим изображение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Рисунок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 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Введите подпись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E3A74-05D9-4F84-8622-87C17631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8943A8-5877-4C14-9615-E0F2323C3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5CFF07-0726-4438-BE7E-6D51FBA9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вт 30.04.24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74AF3E-BCCE-4D86-97A9-0354B843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FC6BDE-16D7-46E2-935F-81DFD3E3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39334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 rtl="0"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Объект 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 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Объект 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Объект 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Добавление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Текст 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Объект 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Добавление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Текст 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Рисунок 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02F65-A13F-4BFD-A122-20C8F4B8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8BCBA6-82E6-4751-BFCE-7530C9DDB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BFD44E-0BAF-422F-84B8-BA8BC3D8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вт 30.04.24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3385BB-DD55-4751-9717-84929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143581-A223-4249-983F-FEF1347E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1CAFF03-76F6-4723-99C9-44B5DAA17944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4634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0B8C5-3B1D-45FF-A642-E6D78AE3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A998B5-11FC-4711-96DE-BF12E8B5A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A4DCBC-2F79-4E71-BC16-148B9DA4E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C229B8-635C-4C6D-AC7B-433DE0E5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вт 30.04.24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156D14-D5A7-490E-9C75-B9113C4E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877FB1-6908-4C0A-BE59-33804EF7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0157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95D6E-2A13-42AB-AA8E-2ABBC457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52AA25-9AAE-474D-B755-10EBA1E77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C83D19-8DDF-4846-B03D-B1FAB320B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536745-DC44-4346-AA93-0A8962A6A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827C54-E503-4ECE-919B-B67729AC7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348AEB-0FB9-4112-82A2-3BBE6442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вт 30.04.24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396D67-3ABA-4307-A7B8-1A5F5C5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B031CB-CBCC-4CC4-A6FE-B5BADB45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076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8EFA4-E6DE-4377-80EC-55F1827F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33EEBC-4E1C-48DA-B8C6-107628AF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вт 30.04.24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BA777A-F9EA-4E95-939F-47711B63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FD4B20-113C-4D85-9D4C-F90FC719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107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558D7E-A87B-4630-823E-C70DFC30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вт 30.04.24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C9F214-955C-4BA4-A2FC-F76BF3A2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1997BC-26BB-44AE-87ED-0FAF515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6610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6F476-EC98-4380-9CAA-93179B1B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F84386-1876-4BA4-808E-B1F08B01D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CE13DA-910B-49B7-9428-730BD6AB3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EE4DB1-8CA3-4FD7-ABF0-B216CD4C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вт 30.04.24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0B06BD-7B16-4A50-9785-1801D4E3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Добавление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2742EF-84AA-4236-858F-802BD199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8532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38FB4-693F-4436-93BB-B4BFBD79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3F5E1E-CAA8-4FB3-AB9A-D0F9CA3E1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220536-1A3F-4DDB-A581-F8ABB243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F59B7E-9E9B-4E00-A400-EFB0E5A3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75A-249D-4B07-965A-C5D2A6BCF3DB}" type="datetimeFigureOut">
              <a:rPr lang="ru-RU" smtClean="0"/>
              <a:t>вт 30.04.24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147164-1889-4923-B5DA-0F413973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dirty="0"/>
              <a:t>Добавление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3CE9FF-F0B4-4D03-BA60-57934043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0947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02CF5-68FE-4DBF-BF2F-95EE5C57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B7E8E7-9252-463A-A7BC-7DEA7E996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C7A256-1DC2-4460-8A37-9FCA48B1B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375A-249D-4B07-965A-C5D2A6BCF3DB}" type="datetimeFigureOut">
              <a:rPr lang="ru-RU" smtClean="0"/>
              <a:t>вт 30.04.24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2E7E26-D394-444E-B641-E332EA8CB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AEC382-A346-4A50-9C9F-E01DC22D4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C25730-5057-4A16-AD61-5EA62C489C81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383DEE1-B5BC-4335-8100-912F70002C1A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Надпись 3">
            <a:extLst>
              <a:ext uri="{FF2B5EF4-FFF2-40B4-BE49-F238E27FC236}">
                <a16:creationId xmlns:a16="http://schemas.microsoft.com/office/drawing/2014/main" id="{33532FAC-8E13-41AA-982B-33039090343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ru-RU" sz="1600" b="1" spc="-100" noProof="0" dirty="0">
                <a:solidFill>
                  <a:schemeClr val="tx1"/>
                </a:solidFill>
                <a:latin typeface="Corbel" panose="020B0503020204020204" pitchFamily="34" charset="0"/>
              </a:rPr>
              <a:t>БАНК</a:t>
            </a:r>
            <a:r>
              <a:rPr lang="ru-RU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WOODGROVE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4AD6F36-0D36-4582-826A-DA20721296BB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A5F14B5-6EBD-4F8C-BB28-1856DA7AC4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8881525-91E1-403E-9136-50120DA541BA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8084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1" r:id="rId12"/>
    <p:sldLayoutId id="2147483662" r:id="rId13"/>
    <p:sldLayoutId id="2147483663" r:id="rId14"/>
    <p:sldLayoutId id="2147483665" r:id="rId15"/>
    <p:sldLayoutId id="2147483659" r:id="rId16"/>
    <p:sldLayoutId id="2147483660" r:id="rId17"/>
    <p:sldLayoutId id="2147483650" r:id="rId18"/>
    <p:sldLayoutId id="2147483656" r:id="rId19"/>
    <p:sldLayoutId id="2147483657" r:id="rId20"/>
    <p:sldLayoutId id="2147483654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.ubuntu-fr.org/q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File:CIE RGB color cube.png - Wikipedia">
            <a:extLst>
              <a:ext uri="{FF2B5EF4-FFF2-40B4-BE49-F238E27FC236}">
                <a16:creationId xmlns:a16="http://schemas.microsoft.com/office/drawing/2014/main" id="{1C2CF9C9-EDF9-4136-A68A-3CA709A50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1516738"/>
            <a:ext cx="3831090" cy="382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3ABE00A5-9CB6-4BCA-880F-6E4CB6EECF0F}"/>
              </a:ext>
            </a:extLst>
          </p:cNvPr>
          <p:cNvSpPr txBox="1">
            <a:spLocks/>
          </p:cNvSpPr>
          <p:nvPr/>
        </p:nvSpPr>
        <p:spPr>
          <a:xfrm>
            <a:off x="4938914" y="453756"/>
            <a:ext cx="2268588" cy="868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Курсова робота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E3674C4-E6DC-4306-8B09-98973A0BD2B5}"/>
              </a:ext>
            </a:extLst>
          </p:cNvPr>
          <p:cNvSpPr/>
          <p:nvPr/>
        </p:nvSpPr>
        <p:spPr>
          <a:xfrm>
            <a:off x="3199213" y="2921164"/>
            <a:ext cx="57935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2400" b="1" cap="all" spc="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Навчальна гра </a:t>
            </a:r>
          </a:p>
          <a:p>
            <a:pPr algn="ctr"/>
            <a:r>
              <a:rPr lang="uk-UA" sz="3600" b="1" cap="all" spc="600" dirty="0"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«Вгадай колір»</a:t>
            </a:r>
            <a:endParaRPr lang="ru-RU" sz="3600" b="1" cap="all" spc="6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B394B52-8219-44CA-A5CA-88DC4F48841C}"/>
              </a:ext>
            </a:extLst>
          </p:cNvPr>
          <p:cNvSpPr/>
          <p:nvPr/>
        </p:nvSpPr>
        <p:spPr>
          <a:xfrm>
            <a:off x="391886" y="5535633"/>
            <a:ext cx="11422743" cy="1091309"/>
          </a:xfrm>
          <a:prstGeom prst="roundRect">
            <a:avLst>
              <a:gd name="adj" fmla="val 10987"/>
            </a:avLst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648000" rtlCol="0" anchor="ctr"/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uk-U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Виконав студент гр. ПЗ-23-1ду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uk-UA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uk-U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Керівник курсової роботи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</a:t>
            </a:r>
          </a:p>
          <a:p>
            <a:pPr>
              <a:spcBef>
                <a:spcPts val="600"/>
              </a:spcBef>
            </a:pPr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	</a:t>
            </a:r>
            <a:r>
              <a:rPr lang="uk-UA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Олексій ЖУРБА </a:t>
            </a:r>
            <a:endParaRPr lang="en-US" sz="1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uk-UA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Анастасія ІСКАНДАРОВА-МАЛА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18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pload.wikimedia.org/wikipedia/commons/thumb/1/18/...">
            <a:extLst>
              <a:ext uri="{FF2B5EF4-FFF2-40B4-BE49-F238E27FC236}">
                <a16:creationId xmlns:a16="http://schemas.microsoft.com/office/drawing/2014/main" id="{7F55A808-0C7C-4336-98C1-CE2937FCE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14" y="2141305"/>
            <a:ext cx="2522337" cy="283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E78E1A-F018-47F3-8708-B178B0EF50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029"/>
          <a:stretch/>
        </p:blipFill>
        <p:spPr>
          <a:xfrm flipH="1">
            <a:off x="9970644" y="1137903"/>
            <a:ext cx="2218014" cy="4932173"/>
          </a:xfrm>
          <a:prstGeom prst="rect">
            <a:avLst/>
          </a:prstGeom>
        </p:spPr>
      </p:pic>
      <p:sp>
        <p:nvSpPr>
          <p:cNvPr id="22" name="Номер слайда 5">
            <a:extLst>
              <a:ext uri="{FF2B5EF4-FFF2-40B4-BE49-F238E27FC236}">
                <a16:creationId xmlns:a16="http://schemas.microsoft.com/office/drawing/2014/main" id="{F90E87FE-0937-44D7-A440-E2DE2433F4F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970644" y="6199240"/>
            <a:ext cx="2034543" cy="416572"/>
          </a:xfrm>
          <a:prstGeom prst="roundRect">
            <a:avLst/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txBody>
          <a:bodyPr rtlCol="0"/>
          <a:lstStyle/>
          <a:p>
            <a:pPr algn="ctr" rtl="0"/>
            <a:fld id="{19B51A1E-902D-48AF-9020-955120F399B6}" type="slidenum">
              <a:rPr lang="ru-RU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rtl="0"/>
              <a:t>2</a:t>
            </a:fld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3AB42D18-E6B3-4095-841A-650DD3A69FAF}"/>
              </a:ext>
            </a:extLst>
          </p:cNvPr>
          <p:cNvSpPr/>
          <p:nvPr/>
        </p:nvSpPr>
        <p:spPr>
          <a:xfrm>
            <a:off x="292101" y="325760"/>
            <a:ext cx="9488044" cy="666000"/>
          </a:xfrm>
          <a:prstGeom prst="roundRect">
            <a:avLst>
              <a:gd name="adj" fmla="val 10987"/>
            </a:avLst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numCol="1" spcCol="648000" rtlCol="0" anchor="ctr"/>
          <a:lstStyle/>
          <a:p>
            <a:pPr>
              <a:spcBef>
                <a:spcPts val="600"/>
              </a:spcBef>
            </a:pPr>
            <a:r>
              <a:rPr lang="uk-U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Мета роботи</a:t>
            </a:r>
            <a:endParaRPr lang="ru-R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724AFC-3718-4FE8-AF1D-61DD4ABB0524}"/>
              </a:ext>
            </a:extLst>
          </p:cNvPr>
          <p:cNvSpPr txBox="1"/>
          <p:nvPr/>
        </p:nvSpPr>
        <p:spPr>
          <a:xfrm>
            <a:off x="434028" y="1137903"/>
            <a:ext cx="920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Розробка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програмного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додатку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гри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Вгадай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колір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за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допомогою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Qt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використовуючи парадигму ООП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600B31-D63D-42DF-91CF-3CEC2DA988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2626" y="2061582"/>
            <a:ext cx="3012185" cy="3012185"/>
          </a:xfrm>
          <a:prstGeom prst="rect">
            <a:avLst/>
          </a:prstGeom>
        </p:spPr>
      </p:pic>
      <p:sp>
        <p:nvSpPr>
          <p:cNvPr id="19" name="Крест 18">
            <a:extLst>
              <a:ext uri="{FF2B5EF4-FFF2-40B4-BE49-F238E27FC236}">
                <a16:creationId xmlns:a16="http://schemas.microsoft.com/office/drawing/2014/main" id="{F859FD06-A5A9-4FEE-963E-8D76587AA929}"/>
              </a:ext>
            </a:extLst>
          </p:cNvPr>
          <p:cNvSpPr/>
          <p:nvPr/>
        </p:nvSpPr>
        <p:spPr>
          <a:xfrm>
            <a:off x="3901852" y="2776765"/>
            <a:ext cx="1581817" cy="1581817"/>
          </a:xfrm>
          <a:prstGeom prst="plus">
            <a:avLst>
              <a:gd name="adj" fmla="val 3673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35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5BA41B0-5F2A-4A56-ADB6-84917EB69F23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3"/>
          <a:srcRect l="20275" r="40036"/>
          <a:stretch/>
        </p:blipFill>
        <p:spPr>
          <a:xfrm>
            <a:off x="9917356" y="991760"/>
            <a:ext cx="2274644" cy="4298540"/>
          </a:xfrm>
          <a:noFill/>
        </p:spPr>
      </p:pic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C041308-7455-4762-9F8B-30B17334DEE8}"/>
              </a:ext>
            </a:extLst>
          </p:cNvPr>
          <p:cNvSpPr/>
          <p:nvPr/>
        </p:nvSpPr>
        <p:spPr>
          <a:xfrm>
            <a:off x="292101" y="325760"/>
            <a:ext cx="9488044" cy="666000"/>
          </a:xfrm>
          <a:prstGeom prst="roundRect">
            <a:avLst>
              <a:gd name="adj" fmla="val 10987"/>
            </a:avLst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numCol="1" spcCol="648000" rtlCol="0" anchor="ctr"/>
          <a:lstStyle/>
          <a:p>
            <a:pPr>
              <a:spcBef>
                <a:spcPts val="600"/>
              </a:spcBef>
            </a:pPr>
            <a:r>
              <a:rPr lang="uk-U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Аналіз предметної області </a:t>
            </a:r>
            <a:endParaRPr lang="ru-R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61C1398-CC77-494A-A626-261516E890A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970644" y="6199240"/>
            <a:ext cx="2034543" cy="416572"/>
          </a:xfrm>
          <a:prstGeom prst="roundRect">
            <a:avLst/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txBody>
          <a:bodyPr rtlCol="0"/>
          <a:lstStyle/>
          <a:p>
            <a:pPr algn="ctr" rtl="0"/>
            <a:fld id="{19B51A1E-902D-48AF-9020-955120F399B6}" type="slidenum">
              <a:rPr lang="ru-RU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rtl="0"/>
              <a:t>3</a:t>
            </a:fld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1DBDF-2CF0-4E05-8F77-584E34CF829C}"/>
              </a:ext>
            </a:extLst>
          </p:cNvPr>
          <p:cNvSpPr txBox="1"/>
          <p:nvPr/>
        </p:nvSpPr>
        <p:spPr>
          <a:xfrm>
            <a:off x="434028" y="1137903"/>
            <a:ext cx="894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RGB –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абревіатура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англійських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слів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Red, Green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Blue.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система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трьох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основних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кольорів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upload.wikimedia.org/wikipedia/commons/thumb/9/91/...">
            <a:extLst>
              <a:ext uri="{FF2B5EF4-FFF2-40B4-BE49-F238E27FC236}">
                <a16:creationId xmlns:a16="http://schemas.microsoft.com/office/drawing/2014/main" id="{B2652B78-7480-43CE-8B2A-4C9196A1B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4" y="2693756"/>
            <a:ext cx="3133725" cy="306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E24AEFB-2263-4915-B4A3-C0A830DE6F5E}"/>
              </a:ext>
            </a:extLst>
          </p:cNvPr>
          <p:cNvSpPr/>
          <p:nvPr/>
        </p:nvSpPr>
        <p:spPr>
          <a:xfrm>
            <a:off x="3738563" y="1313269"/>
            <a:ext cx="215334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>
                <a:solidFill>
                  <a:srgbClr val="CF19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Червоний </a:t>
            </a:r>
          </a:p>
          <a:p>
            <a:pPr algn="ctr"/>
            <a:r>
              <a:rPr lang="uk-UA" sz="3200" dirty="0">
                <a:solidFill>
                  <a:srgbClr val="CF19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ru-RU" sz="3200" dirty="0">
                <a:solidFill>
                  <a:srgbClr val="CF19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0, 0</a:t>
            </a:r>
            <a:endParaRPr lang="ru-RU" sz="3200" dirty="0">
              <a:solidFill>
                <a:srgbClr val="CF190B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9D64C06-05D9-4AA5-834B-BCCD5E40FD6F}"/>
              </a:ext>
            </a:extLst>
          </p:cNvPr>
          <p:cNvSpPr/>
          <p:nvPr/>
        </p:nvSpPr>
        <p:spPr>
          <a:xfrm>
            <a:off x="1112516" y="5309994"/>
            <a:ext cx="191430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>
                <a:solidFill>
                  <a:srgbClr val="39C5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Зелений </a:t>
            </a:r>
          </a:p>
          <a:p>
            <a:pPr algn="ctr"/>
            <a:r>
              <a:rPr lang="uk-UA" sz="3200" dirty="0">
                <a:solidFill>
                  <a:srgbClr val="39C5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0, 255, 0</a:t>
            </a:r>
            <a:endParaRPr lang="ru-RU" sz="3200" dirty="0">
              <a:solidFill>
                <a:srgbClr val="39C54A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C53588-4618-4866-96A6-B981C573A3E6}"/>
              </a:ext>
            </a:extLst>
          </p:cNvPr>
          <p:cNvSpPr/>
          <p:nvPr/>
        </p:nvSpPr>
        <p:spPr>
          <a:xfrm>
            <a:off x="6807130" y="5217651"/>
            <a:ext cx="177805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Синій</a:t>
            </a:r>
          </a:p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0, 0, 255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EF25E6D-0774-4499-988A-616DAB60AF40}"/>
              </a:ext>
            </a:extLst>
          </p:cNvPr>
          <p:cNvCxnSpPr>
            <a:stCxn id="2050" idx="0"/>
            <a:endCxn id="2" idx="2"/>
          </p:cNvCxnSpPr>
          <p:nvPr/>
        </p:nvCxnSpPr>
        <p:spPr>
          <a:xfrm flipV="1">
            <a:off x="4814887" y="2390487"/>
            <a:ext cx="349" cy="303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FBCD524-6867-4FD0-B8D3-0558C8836F9D}"/>
              </a:ext>
            </a:extLst>
          </p:cNvPr>
          <p:cNvCxnSpPr>
            <a:cxnSpLocks/>
          </p:cNvCxnSpPr>
          <p:nvPr/>
        </p:nvCxnSpPr>
        <p:spPr>
          <a:xfrm>
            <a:off x="6201357" y="5272658"/>
            <a:ext cx="635205" cy="4474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CC91CF7-9302-49D5-95C1-EE4A470E6AB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026823" y="5385865"/>
            <a:ext cx="516477" cy="462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6C04E65-A495-44D6-8FDC-103E524B3C8B}"/>
              </a:ext>
            </a:extLst>
          </p:cNvPr>
          <p:cNvSpPr/>
          <p:nvPr/>
        </p:nvSpPr>
        <p:spPr>
          <a:xfrm>
            <a:off x="1112747" y="2898723"/>
            <a:ext cx="223330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Жовтий</a:t>
            </a:r>
          </a:p>
          <a:p>
            <a:pPr algn="ctr"/>
            <a:r>
              <a:rPr lang="ru-R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255, 255, 0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19262F0-C2D1-45A4-8E1A-98DCDF9206A3}"/>
              </a:ext>
            </a:extLst>
          </p:cNvPr>
          <p:cNvSpPr/>
          <p:nvPr/>
        </p:nvSpPr>
        <p:spPr>
          <a:xfrm>
            <a:off x="6219437" y="2890391"/>
            <a:ext cx="234705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Фіолетовий</a:t>
            </a:r>
          </a:p>
          <a:p>
            <a:pPr algn="ctr"/>
            <a:r>
              <a:rPr lang="ru-RU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255, 0, 255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520B710-5D5D-4CC7-9DC6-89B1859AFD22}"/>
              </a:ext>
            </a:extLst>
          </p:cNvPr>
          <p:cNvSpPr/>
          <p:nvPr/>
        </p:nvSpPr>
        <p:spPr>
          <a:xfrm>
            <a:off x="3693821" y="5819792"/>
            <a:ext cx="223330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Ціан</a:t>
            </a:r>
          </a:p>
          <a:p>
            <a:pPr algn="ctr"/>
            <a:r>
              <a:rPr lang="uk-UA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0, 255, 255</a:t>
            </a:r>
            <a:endParaRPr lang="ru-RU" sz="3200" dirty="0">
              <a:solidFill>
                <a:srgbClr val="00B0F0"/>
              </a:solidFill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126FD19-F4A7-413D-B65F-40CA296AD8A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346051" y="3437332"/>
            <a:ext cx="392512" cy="314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220D187-75CC-49AA-A8C4-ED6A2B8DAF1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906619" y="3429000"/>
            <a:ext cx="312818" cy="301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8E77A77-B97E-4F3A-829C-518D846E2CB8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810473" y="5648089"/>
            <a:ext cx="0" cy="171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CA1EC64-E925-435B-839E-C28E3282C1C5}"/>
              </a:ext>
            </a:extLst>
          </p:cNvPr>
          <p:cNvSpPr/>
          <p:nvPr/>
        </p:nvSpPr>
        <p:spPr>
          <a:xfrm>
            <a:off x="3470607" y="3820395"/>
            <a:ext cx="26885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Білий</a:t>
            </a:r>
          </a:p>
          <a:p>
            <a:pPr algn="ctr"/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255, 255, 255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4841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19" grpId="0"/>
      <p:bldP spid="24" grpId="0"/>
      <p:bldP spid="25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4A7922-0959-488D-84BC-EA7CF302A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904" y="1269543"/>
            <a:ext cx="8053441" cy="5463097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27ECE0A-DA17-4944-83DF-6544AA969C53}"/>
              </a:ext>
            </a:extLst>
          </p:cNvPr>
          <p:cNvSpPr/>
          <p:nvPr/>
        </p:nvSpPr>
        <p:spPr>
          <a:xfrm>
            <a:off x="292101" y="325760"/>
            <a:ext cx="9488044" cy="666000"/>
          </a:xfrm>
          <a:prstGeom prst="roundRect">
            <a:avLst>
              <a:gd name="adj" fmla="val 10987"/>
            </a:avLst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numCol="1" spcCol="648000" rtlCol="0" anchor="ctr"/>
          <a:lstStyle/>
          <a:p>
            <a:pPr>
              <a:spcBef>
                <a:spcPts val="600"/>
              </a:spcBef>
            </a:pPr>
            <a:r>
              <a:rPr lang="uk-U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Постановка задачі</a:t>
            </a:r>
            <a:endParaRPr lang="ru-R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A4B92EC0-2144-47E8-AC99-9085BFD02BF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970644" y="6199240"/>
            <a:ext cx="2034543" cy="416572"/>
          </a:xfrm>
          <a:prstGeom prst="roundRect">
            <a:avLst/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txBody>
          <a:bodyPr rtlCol="0"/>
          <a:lstStyle/>
          <a:p>
            <a:pPr algn="ctr" rtl="0"/>
            <a:fld id="{19B51A1E-902D-48AF-9020-955120F399B6}" type="slidenum">
              <a:rPr lang="ru-RU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rtl="0"/>
              <a:t>4</a:t>
            </a:fld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9FE766FE-6B3F-44D9-BA65-AF8633F8B6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15"/>
          <a:stretch/>
        </p:blipFill>
        <p:spPr bwMode="auto">
          <a:xfrm>
            <a:off x="9661243" y="991760"/>
            <a:ext cx="2530757" cy="43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4B40EF-C45F-4EFE-BCF0-D4E9C9546183}"/>
              </a:ext>
            </a:extLst>
          </p:cNvPr>
          <p:cNvSpPr/>
          <p:nvPr/>
        </p:nvSpPr>
        <p:spPr>
          <a:xfrm>
            <a:off x="457199" y="1095286"/>
            <a:ext cx="90201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Розробити навчальну гру «Вгадай колір» для вивчення колірного простору RGB. При її розробці використовуючи парадигму ООП реалізувати програму, яка у ігровій формі розвиває розуміння RGB-простору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8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5BA41B0-5F2A-4A56-ADB6-84917EB69F23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3"/>
          <a:srcRect l="55647" t="-17718" r="-3269" b="-17718"/>
          <a:stretch/>
        </p:blipFill>
        <p:spPr>
          <a:xfrm flipH="1">
            <a:off x="9978899" y="1502109"/>
            <a:ext cx="2218014" cy="4151153"/>
          </a:xfrm>
          <a:noFill/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1A9978E-9B7A-4847-ADAB-0F14AC67C1FC}"/>
              </a:ext>
            </a:extLst>
          </p:cNvPr>
          <p:cNvSpPr/>
          <p:nvPr/>
        </p:nvSpPr>
        <p:spPr>
          <a:xfrm>
            <a:off x="292101" y="325760"/>
            <a:ext cx="9488044" cy="666000"/>
          </a:xfrm>
          <a:prstGeom prst="roundRect">
            <a:avLst>
              <a:gd name="adj" fmla="val 10987"/>
            </a:avLst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numCol="1" spcCol="648000" rtlCol="0" anchor="ctr"/>
          <a:lstStyle/>
          <a:p>
            <a:pPr>
              <a:spcBef>
                <a:spcPts val="600"/>
              </a:spcBef>
            </a:pPr>
            <a:r>
              <a:rPr lang="uk-U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Діаграма прецедентів</a:t>
            </a:r>
            <a:endParaRPr lang="ru-R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28A47E01-3F9F-4ED8-80E4-64A478A0533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970644" y="6199240"/>
            <a:ext cx="2034543" cy="416572"/>
          </a:xfrm>
          <a:prstGeom prst="roundRect">
            <a:avLst/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txBody>
          <a:bodyPr rtlCol="0"/>
          <a:lstStyle/>
          <a:p>
            <a:pPr algn="ctr" rtl="0"/>
            <a:fld id="{19B51A1E-902D-48AF-9020-955120F399B6}" type="slidenum">
              <a:rPr lang="ru-RU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rtl="0"/>
              <a:t>5</a:t>
            </a:fld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2AF5AC-CA23-4E33-B22D-DE66DB43FB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1" y="1914525"/>
            <a:ext cx="9500200" cy="3441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98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912CAD1-1802-4873-A144-BB0629ECA720}"/>
              </a:ext>
            </a:extLst>
          </p:cNvPr>
          <p:cNvSpPr/>
          <p:nvPr/>
        </p:nvSpPr>
        <p:spPr>
          <a:xfrm>
            <a:off x="292101" y="325760"/>
            <a:ext cx="9488044" cy="666000"/>
          </a:xfrm>
          <a:prstGeom prst="roundRect">
            <a:avLst>
              <a:gd name="adj" fmla="val 10987"/>
            </a:avLst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numCol="1" spcCol="648000" rtlCol="0" anchor="ctr"/>
          <a:lstStyle/>
          <a:p>
            <a:pPr>
              <a:spcBef>
                <a:spcPts val="600"/>
              </a:spcBef>
            </a:pPr>
            <a:r>
              <a:rPr lang="uk-U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Діаграма класів</a:t>
            </a:r>
            <a:endParaRPr lang="ru-R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FCF3980-2EDF-4BB6-8D1F-C8480248D26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970644" y="6199240"/>
            <a:ext cx="2034543" cy="416572"/>
          </a:xfrm>
          <a:prstGeom prst="roundRect">
            <a:avLst/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txBody>
          <a:bodyPr rtlCol="0"/>
          <a:lstStyle/>
          <a:p>
            <a:pPr algn="ctr" rtl="0"/>
            <a:fld id="{19B51A1E-902D-48AF-9020-955120F399B6}" type="slidenum">
              <a:rPr lang="ru-RU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rtl="0"/>
              <a:t>6</a:t>
            </a:fld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85,552 en la categoría «Color palette square» de fotos e imágenes de stock  libres de regalías | Shutterstock">
            <a:extLst>
              <a:ext uri="{FF2B5EF4-FFF2-40B4-BE49-F238E27FC236}">
                <a16:creationId xmlns:a16="http://schemas.microsoft.com/office/drawing/2014/main" id="{FB25257B-8BBF-488D-9A4C-8D21AAD63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99"/>
          <a:stretch/>
        </p:blipFill>
        <p:spPr bwMode="auto">
          <a:xfrm>
            <a:off x="9970644" y="1814666"/>
            <a:ext cx="2221356" cy="322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02FD3B-AEB5-44D8-8A69-D75DCDB65A0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904918"/>
            <a:ext cx="9280161" cy="3067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3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BA6D6D-C3D7-413A-A353-235F6673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25" y="924540"/>
            <a:ext cx="6397949" cy="5691272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912CAD1-1802-4873-A144-BB0629ECA720}"/>
              </a:ext>
            </a:extLst>
          </p:cNvPr>
          <p:cNvSpPr/>
          <p:nvPr/>
        </p:nvSpPr>
        <p:spPr>
          <a:xfrm>
            <a:off x="292101" y="325760"/>
            <a:ext cx="9488044" cy="666000"/>
          </a:xfrm>
          <a:prstGeom prst="roundRect">
            <a:avLst>
              <a:gd name="adj" fmla="val 10987"/>
            </a:avLst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numCol="1" spcCol="648000" rtlCol="0" anchor="ctr"/>
          <a:lstStyle/>
          <a:p>
            <a:pPr>
              <a:spcBef>
                <a:spcPts val="600"/>
              </a:spcBef>
            </a:pPr>
            <a:r>
              <a:rPr lang="uk-U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Демонстрація програми</a:t>
            </a:r>
            <a:endParaRPr lang="ru-R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FCF3980-2EDF-4BB6-8D1F-C8480248D26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970644" y="6199240"/>
            <a:ext cx="2034543" cy="416572"/>
          </a:xfrm>
          <a:prstGeom prst="roundRect">
            <a:avLst/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txBody>
          <a:bodyPr rtlCol="0"/>
          <a:lstStyle/>
          <a:p>
            <a:pPr algn="ctr" rtl="0"/>
            <a:fld id="{19B51A1E-902D-48AF-9020-955120F399B6}" type="slidenum">
              <a:rPr lang="ru-RU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rtl="0"/>
              <a:t>7</a:t>
            </a:fld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Additive color model and color spaces explained | Lightricks Tech Blog">
            <a:extLst>
              <a:ext uri="{FF2B5EF4-FFF2-40B4-BE49-F238E27FC236}">
                <a16:creationId xmlns:a16="http://schemas.microsoft.com/office/drawing/2014/main" id="{A43EC9D6-3E0A-4BE6-94EE-9B00476AF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5" t="3972" r="41333"/>
          <a:stretch/>
        </p:blipFill>
        <p:spPr bwMode="auto">
          <a:xfrm>
            <a:off x="9970644" y="1092200"/>
            <a:ext cx="2221356" cy="487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B006DD-58A6-4553-8506-FA12C60BB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622" y="4151957"/>
            <a:ext cx="2012377" cy="16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2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912CAD1-1802-4873-A144-BB0629ECA720}"/>
              </a:ext>
            </a:extLst>
          </p:cNvPr>
          <p:cNvSpPr/>
          <p:nvPr/>
        </p:nvSpPr>
        <p:spPr>
          <a:xfrm>
            <a:off x="292101" y="325760"/>
            <a:ext cx="9488044" cy="666000"/>
          </a:xfrm>
          <a:prstGeom prst="roundRect">
            <a:avLst>
              <a:gd name="adj" fmla="val 10987"/>
            </a:avLst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numCol="1" spcCol="648000" rtlCol="0" anchor="ctr"/>
          <a:lstStyle/>
          <a:p>
            <a:pPr>
              <a:spcBef>
                <a:spcPts val="600"/>
              </a:spcBef>
            </a:pPr>
            <a:r>
              <a:rPr lang="uk-U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Висновки</a:t>
            </a:r>
            <a:endParaRPr lang="ru-R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FCF3980-2EDF-4BB6-8D1F-C8480248D26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970644" y="6199240"/>
            <a:ext cx="2034543" cy="416572"/>
          </a:xfrm>
          <a:prstGeom prst="roundRect">
            <a:avLst/>
          </a:prstGeom>
          <a:solidFill>
            <a:srgbClr val="DCDCDC">
              <a:alpha val="37000"/>
            </a:srgbClr>
          </a:solidFill>
          <a:ln w="15875">
            <a:solidFill>
              <a:schemeClr val="tx1">
                <a:lumMod val="65000"/>
                <a:lumOff val="35000"/>
                <a:alpha val="19000"/>
              </a:schemeClr>
            </a:solidFill>
          </a:ln>
        </p:spPr>
        <p:txBody>
          <a:bodyPr rtlCol="0"/>
          <a:lstStyle/>
          <a:p>
            <a:pPr algn="ctr" rtl="0"/>
            <a:fld id="{19B51A1E-902D-48AF-9020-955120F399B6}" type="slidenum">
              <a:rPr lang="ru-RU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rtl="0"/>
              <a:t>8</a:t>
            </a:fld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Additive color model and color spaces explained | Lightricks Tech Blog">
            <a:extLst>
              <a:ext uri="{FF2B5EF4-FFF2-40B4-BE49-F238E27FC236}">
                <a16:creationId xmlns:a16="http://schemas.microsoft.com/office/drawing/2014/main" id="{A43EC9D6-3E0A-4BE6-94EE-9B00476AF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5" t="3972" r="41333"/>
          <a:stretch/>
        </p:blipFill>
        <p:spPr bwMode="auto">
          <a:xfrm>
            <a:off x="9970644" y="1092200"/>
            <a:ext cx="2221356" cy="487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158A1D-57C8-40D4-BB2E-3C8FA81816AD}"/>
              </a:ext>
            </a:extLst>
          </p:cNvPr>
          <p:cNvSpPr/>
          <p:nvPr/>
        </p:nvSpPr>
        <p:spPr>
          <a:xfrm>
            <a:off x="457199" y="1095286"/>
            <a:ext cx="902017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У ході виконання курсової роботи були отримані та закріплені навички розробки програм в основі яких лежать принципи ООП;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Створено програмний застосунок навчальної гри «вгадай колір»;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Створено відповідну документацію до проєкту.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2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Що означає RGB в освітленні? | Світ ламп">
            <a:extLst>
              <a:ext uri="{FF2B5EF4-FFF2-40B4-BE49-F238E27FC236}">
                <a16:creationId xmlns:a16="http://schemas.microsoft.com/office/drawing/2014/main" id="{977FBEC1-B2F2-43FE-9987-343D7B50A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27" t="12200" r="6347" b="11200"/>
          <a:stretch/>
        </p:blipFill>
        <p:spPr bwMode="auto">
          <a:xfrm>
            <a:off x="4319586" y="1657350"/>
            <a:ext cx="3552825" cy="364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93CC0-CE8F-4FB2-B988-B805F936B613}"/>
              </a:ext>
            </a:extLst>
          </p:cNvPr>
          <p:cNvSpPr txBox="1"/>
          <p:nvPr/>
        </p:nvSpPr>
        <p:spPr>
          <a:xfrm>
            <a:off x="2947987" y="3013501"/>
            <a:ext cx="6296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latin typeface="Arial Black" panose="020B0A04020102020204" pitchFamily="34" charset="0"/>
                <a:cs typeface="Arial" panose="020B0604020202020204" pitchFamily="34" charset="0"/>
              </a:rPr>
              <a:t>Дякую за увагу!</a:t>
            </a:r>
            <a:endParaRPr lang="ru-RU" sz="48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934E25-8442-49E9-ABDF-3146C4145F3B}">
  <ds:schemaRefs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6dc4bcd6-49db-4c07-9060-8acfc67cef9f"/>
    <ds:schemaRef ds:uri="http://schemas.microsoft.com/sharepoint/v3"/>
    <ds:schemaRef ds:uri="http://schemas.microsoft.com/office/infopath/2007/PartnerControls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</Words>
  <Application>Microsoft Office PowerPoint</Application>
  <PresentationFormat>Широкоэкранный</PresentationFormat>
  <Paragraphs>51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Corbel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2023-06-19T16:33:08Z</dcterms:created>
  <dcterms:modified xsi:type="dcterms:W3CDTF">2024-04-30T17:16:28Z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