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46"/>
  </p:notesMasterIdLst>
  <p:sldIdLst>
    <p:sldId id="257" r:id="rId2"/>
    <p:sldId id="285" r:id="rId3"/>
    <p:sldId id="260" r:id="rId4"/>
    <p:sldId id="271" r:id="rId5"/>
    <p:sldId id="340" r:id="rId6"/>
    <p:sldId id="289" r:id="rId7"/>
    <p:sldId id="283" r:id="rId8"/>
    <p:sldId id="337" r:id="rId9"/>
    <p:sldId id="338" r:id="rId10"/>
    <p:sldId id="339" r:id="rId11"/>
    <p:sldId id="282" r:id="rId12"/>
    <p:sldId id="290" r:id="rId13"/>
    <p:sldId id="317" r:id="rId14"/>
    <p:sldId id="319" r:id="rId15"/>
    <p:sldId id="320" r:id="rId16"/>
    <p:sldId id="321" r:id="rId17"/>
    <p:sldId id="322" r:id="rId18"/>
    <p:sldId id="323" r:id="rId19"/>
    <p:sldId id="324" r:id="rId20"/>
    <p:sldId id="325" r:id="rId21"/>
    <p:sldId id="326" r:id="rId22"/>
    <p:sldId id="327" r:id="rId23"/>
    <p:sldId id="328" r:id="rId24"/>
    <p:sldId id="336" r:id="rId25"/>
    <p:sldId id="281" r:id="rId26"/>
    <p:sldId id="329" r:id="rId27"/>
    <p:sldId id="331" r:id="rId28"/>
    <p:sldId id="330" r:id="rId29"/>
    <p:sldId id="334" r:id="rId30"/>
    <p:sldId id="335" r:id="rId31"/>
    <p:sldId id="296" r:id="rId32"/>
    <p:sldId id="352" r:id="rId33"/>
    <p:sldId id="342" r:id="rId34"/>
    <p:sldId id="353" r:id="rId35"/>
    <p:sldId id="343" r:id="rId36"/>
    <p:sldId id="354" r:id="rId37"/>
    <p:sldId id="344" r:id="rId38"/>
    <p:sldId id="355" r:id="rId39"/>
    <p:sldId id="345" r:id="rId40"/>
    <p:sldId id="356" r:id="rId41"/>
    <p:sldId id="346" r:id="rId42"/>
    <p:sldId id="357" r:id="rId43"/>
    <p:sldId id="316" r:id="rId44"/>
    <p:sldId id="284" r:id="rId45"/>
  </p:sldIdLst>
  <p:sldSz cx="12192000" cy="6858000"/>
  <p:notesSz cx="6858000" cy="9144000"/>
  <p:custDataLst>
    <p:tags r:id="rId4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agon Silence" initials="DS" lastIdx="2" clrIdx="0">
    <p:extLst>
      <p:ext uri="{19B8F6BF-5375-455C-9EA6-DF929625EA0E}">
        <p15:presenceInfo xmlns:p15="http://schemas.microsoft.com/office/powerpoint/2012/main" userId="f5a3134cb8165b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24" autoAdjust="0"/>
  </p:normalViewPr>
  <p:slideViewPr>
    <p:cSldViewPr snapToGrid="0" showGuides="1">
      <p:cViewPr varScale="1">
        <p:scale>
          <a:sx n="81" d="100"/>
          <a:sy n="81" d="100"/>
        </p:scale>
        <p:origin x="725" y="53"/>
      </p:cViewPr>
      <p:guideLst>
        <p:guide orient="horz" pos="2160"/>
        <p:guide pos="3840"/>
      </p:guideLst>
    </p:cSldViewPr>
  </p:slideViewPr>
  <p:notesTextViewPr>
    <p:cViewPr>
      <p:scale>
        <a:sx n="1" d="1"/>
        <a:sy n="1" d="1"/>
      </p:scale>
      <p:origin x="0" y="0"/>
    </p:cViewPr>
  </p:notesTextViewPr>
  <p:sorterViewPr>
    <p:cViewPr>
      <p:scale>
        <a:sx n="66" d="100"/>
        <a:sy n="66" d="100"/>
      </p:scale>
      <p:origin x="0" y="-23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88D58-9FDD-4C58-9FC4-4667448151F3}" type="datetimeFigureOut">
              <a:rPr lang="zh-CN" altLang="en-US" smtClean="0"/>
              <a:t>2019/10/27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8A948-9DDE-4D71-BE98-DB3674A98521}" type="slidenum">
              <a:rPr lang="zh-CN" altLang="en-US" smtClean="0"/>
              <a:t>‹#›</a:t>
            </a:fld>
            <a:endParaRPr lang="zh-CN" altLang="en-US"/>
          </a:p>
        </p:txBody>
      </p:sp>
    </p:spTree>
    <p:extLst>
      <p:ext uri="{BB962C8B-B14F-4D97-AF65-F5344CB8AC3E}">
        <p14:creationId xmlns:p14="http://schemas.microsoft.com/office/powerpoint/2010/main" val="310530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a:t>
            </a:fld>
            <a:endParaRPr lang="zh-CN" altLang="en-US"/>
          </a:p>
        </p:txBody>
      </p:sp>
    </p:spTree>
    <p:extLst>
      <p:ext uri="{BB962C8B-B14F-4D97-AF65-F5344CB8AC3E}">
        <p14:creationId xmlns:p14="http://schemas.microsoft.com/office/powerpoint/2010/main" val="167444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10</a:t>
            </a:fld>
            <a:endParaRPr lang="zh-CN" altLang="en-US"/>
          </a:p>
        </p:txBody>
      </p:sp>
    </p:spTree>
    <p:extLst>
      <p:ext uri="{BB962C8B-B14F-4D97-AF65-F5344CB8AC3E}">
        <p14:creationId xmlns:p14="http://schemas.microsoft.com/office/powerpoint/2010/main" val="1615595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11</a:t>
            </a:fld>
            <a:endParaRPr lang="zh-CN" altLang="en-US"/>
          </a:p>
        </p:txBody>
      </p:sp>
    </p:spTree>
    <p:extLst>
      <p:ext uri="{BB962C8B-B14F-4D97-AF65-F5344CB8AC3E}">
        <p14:creationId xmlns:p14="http://schemas.microsoft.com/office/powerpoint/2010/main" val="1560672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12</a:t>
            </a:fld>
            <a:endParaRPr lang="zh-CN" altLang="en-US"/>
          </a:p>
        </p:txBody>
      </p:sp>
    </p:spTree>
    <p:extLst>
      <p:ext uri="{BB962C8B-B14F-4D97-AF65-F5344CB8AC3E}">
        <p14:creationId xmlns:p14="http://schemas.microsoft.com/office/powerpoint/2010/main" val="879320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13</a:t>
            </a:fld>
            <a:endParaRPr lang="zh-CN" altLang="en-US"/>
          </a:p>
        </p:txBody>
      </p:sp>
    </p:spTree>
    <p:extLst>
      <p:ext uri="{BB962C8B-B14F-4D97-AF65-F5344CB8AC3E}">
        <p14:creationId xmlns:p14="http://schemas.microsoft.com/office/powerpoint/2010/main" val="54448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14</a:t>
            </a:fld>
            <a:endParaRPr lang="zh-CN" altLang="en-US"/>
          </a:p>
        </p:txBody>
      </p:sp>
    </p:spTree>
    <p:extLst>
      <p:ext uri="{BB962C8B-B14F-4D97-AF65-F5344CB8AC3E}">
        <p14:creationId xmlns:p14="http://schemas.microsoft.com/office/powerpoint/2010/main" val="1707548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15</a:t>
            </a:fld>
            <a:endParaRPr lang="zh-CN" altLang="en-US"/>
          </a:p>
        </p:txBody>
      </p:sp>
    </p:spTree>
    <p:extLst>
      <p:ext uri="{BB962C8B-B14F-4D97-AF65-F5344CB8AC3E}">
        <p14:creationId xmlns:p14="http://schemas.microsoft.com/office/powerpoint/2010/main" val="444939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16</a:t>
            </a:fld>
            <a:endParaRPr lang="zh-CN" altLang="en-US"/>
          </a:p>
        </p:txBody>
      </p:sp>
    </p:spTree>
    <p:extLst>
      <p:ext uri="{BB962C8B-B14F-4D97-AF65-F5344CB8AC3E}">
        <p14:creationId xmlns:p14="http://schemas.microsoft.com/office/powerpoint/2010/main" val="162309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17</a:t>
            </a:fld>
            <a:endParaRPr lang="zh-CN" altLang="en-US"/>
          </a:p>
        </p:txBody>
      </p:sp>
    </p:spTree>
    <p:extLst>
      <p:ext uri="{BB962C8B-B14F-4D97-AF65-F5344CB8AC3E}">
        <p14:creationId xmlns:p14="http://schemas.microsoft.com/office/powerpoint/2010/main" val="1661457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18</a:t>
            </a:fld>
            <a:endParaRPr lang="zh-CN" altLang="en-US"/>
          </a:p>
        </p:txBody>
      </p:sp>
    </p:spTree>
    <p:extLst>
      <p:ext uri="{BB962C8B-B14F-4D97-AF65-F5344CB8AC3E}">
        <p14:creationId xmlns:p14="http://schemas.microsoft.com/office/powerpoint/2010/main" val="1345771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19</a:t>
            </a:fld>
            <a:endParaRPr lang="zh-CN" altLang="en-US"/>
          </a:p>
        </p:txBody>
      </p:sp>
    </p:spTree>
    <p:extLst>
      <p:ext uri="{BB962C8B-B14F-4D97-AF65-F5344CB8AC3E}">
        <p14:creationId xmlns:p14="http://schemas.microsoft.com/office/powerpoint/2010/main" val="3469491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a:t>
            </a:fld>
            <a:endParaRPr lang="zh-CN" altLang="en-US"/>
          </a:p>
        </p:txBody>
      </p:sp>
    </p:spTree>
    <p:extLst>
      <p:ext uri="{BB962C8B-B14F-4D97-AF65-F5344CB8AC3E}">
        <p14:creationId xmlns:p14="http://schemas.microsoft.com/office/powerpoint/2010/main" val="1140387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20</a:t>
            </a:fld>
            <a:endParaRPr lang="zh-CN" altLang="en-US"/>
          </a:p>
        </p:txBody>
      </p:sp>
    </p:spTree>
    <p:extLst>
      <p:ext uri="{BB962C8B-B14F-4D97-AF65-F5344CB8AC3E}">
        <p14:creationId xmlns:p14="http://schemas.microsoft.com/office/powerpoint/2010/main" val="1493955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21</a:t>
            </a:fld>
            <a:endParaRPr lang="zh-CN" altLang="en-US"/>
          </a:p>
        </p:txBody>
      </p:sp>
    </p:spTree>
    <p:extLst>
      <p:ext uri="{BB962C8B-B14F-4D97-AF65-F5344CB8AC3E}">
        <p14:creationId xmlns:p14="http://schemas.microsoft.com/office/powerpoint/2010/main" val="1259387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22</a:t>
            </a:fld>
            <a:endParaRPr lang="zh-CN" altLang="en-US"/>
          </a:p>
        </p:txBody>
      </p:sp>
    </p:spTree>
    <p:extLst>
      <p:ext uri="{BB962C8B-B14F-4D97-AF65-F5344CB8AC3E}">
        <p14:creationId xmlns:p14="http://schemas.microsoft.com/office/powerpoint/2010/main" val="2435578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23</a:t>
            </a:fld>
            <a:endParaRPr lang="zh-CN" altLang="en-US"/>
          </a:p>
        </p:txBody>
      </p:sp>
    </p:spTree>
    <p:extLst>
      <p:ext uri="{BB962C8B-B14F-4D97-AF65-F5344CB8AC3E}">
        <p14:creationId xmlns:p14="http://schemas.microsoft.com/office/powerpoint/2010/main" val="554950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24</a:t>
            </a:fld>
            <a:endParaRPr lang="zh-CN" altLang="en-US"/>
          </a:p>
        </p:txBody>
      </p:sp>
    </p:spTree>
    <p:extLst>
      <p:ext uri="{BB962C8B-B14F-4D97-AF65-F5344CB8AC3E}">
        <p14:creationId xmlns:p14="http://schemas.microsoft.com/office/powerpoint/2010/main" val="22895790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25</a:t>
            </a:fld>
            <a:endParaRPr lang="zh-CN" altLang="en-US"/>
          </a:p>
        </p:txBody>
      </p:sp>
    </p:spTree>
    <p:extLst>
      <p:ext uri="{BB962C8B-B14F-4D97-AF65-F5344CB8AC3E}">
        <p14:creationId xmlns:p14="http://schemas.microsoft.com/office/powerpoint/2010/main" val="4229217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26</a:t>
            </a:fld>
            <a:endParaRPr lang="zh-CN" altLang="en-US"/>
          </a:p>
        </p:txBody>
      </p:sp>
    </p:spTree>
    <p:extLst>
      <p:ext uri="{BB962C8B-B14F-4D97-AF65-F5344CB8AC3E}">
        <p14:creationId xmlns:p14="http://schemas.microsoft.com/office/powerpoint/2010/main" val="411944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27</a:t>
            </a:fld>
            <a:endParaRPr lang="zh-CN" altLang="en-US"/>
          </a:p>
        </p:txBody>
      </p:sp>
    </p:spTree>
    <p:extLst>
      <p:ext uri="{BB962C8B-B14F-4D97-AF65-F5344CB8AC3E}">
        <p14:creationId xmlns:p14="http://schemas.microsoft.com/office/powerpoint/2010/main" val="27324002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28</a:t>
            </a:fld>
            <a:endParaRPr lang="zh-CN" altLang="en-US"/>
          </a:p>
        </p:txBody>
      </p:sp>
    </p:spTree>
    <p:extLst>
      <p:ext uri="{BB962C8B-B14F-4D97-AF65-F5344CB8AC3E}">
        <p14:creationId xmlns:p14="http://schemas.microsoft.com/office/powerpoint/2010/main" val="12846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29</a:t>
            </a:fld>
            <a:endParaRPr lang="zh-CN" altLang="en-US"/>
          </a:p>
        </p:txBody>
      </p:sp>
    </p:spTree>
    <p:extLst>
      <p:ext uri="{BB962C8B-B14F-4D97-AF65-F5344CB8AC3E}">
        <p14:creationId xmlns:p14="http://schemas.microsoft.com/office/powerpoint/2010/main" val="540931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3</a:t>
            </a:fld>
            <a:endParaRPr lang="zh-CN" altLang="en-US"/>
          </a:p>
        </p:txBody>
      </p:sp>
    </p:spTree>
    <p:extLst>
      <p:ext uri="{BB962C8B-B14F-4D97-AF65-F5344CB8AC3E}">
        <p14:creationId xmlns:p14="http://schemas.microsoft.com/office/powerpoint/2010/main" val="1830097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30</a:t>
            </a:fld>
            <a:endParaRPr lang="zh-CN" altLang="en-US"/>
          </a:p>
        </p:txBody>
      </p:sp>
    </p:spTree>
    <p:extLst>
      <p:ext uri="{BB962C8B-B14F-4D97-AF65-F5344CB8AC3E}">
        <p14:creationId xmlns:p14="http://schemas.microsoft.com/office/powerpoint/2010/main" val="23700529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31</a:t>
            </a:fld>
            <a:endParaRPr lang="zh-CN" altLang="en-US"/>
          </a:p>
        </p:txBody>
      </p:sp>
    </p:spTree>
    <p:extLst>
      <p:ext uri="{BB962C8B-B14F-4D97-AF65-F5344CB8AC3E}">
        <p14:creationId xmlns:p14="http://schemas.microsoft.com/office/powerpoint/2010/main" val="41002557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32</a:t>
            </a:fld>
            <a:endParaRPr lang="zh-CN" altLang="en-US"/>
          </a:p>
        </p:txBody>
      </p:sp>
    </p:spTree>
    <p:extLst>
      <p:ext uri="{BB962C8B-B14F-4D97-AF65-F5344CB8AC3E}">
        <p14:creationId xmlns:p14="http://schemas.microsoft.com/office/powerpoint/2010/main" val="35164262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33</a:t>
            </a:fld>
            <a:endParaRPr lang="zh-CN" altLang="en-US"/>
          </a:p>
        </p:txBody>
      </p:sp>
    </p:spTree>
    <p:extLst>
      <p:ext uri="{BB962C8B-B14F-4D97-AF65-F5344CB8AC3E}">
        <p14:creationId xmlns:p14="http://schemas.microsoft.com/office/powerpoint/2010/main" val="5901246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34</a:t>
            </a:fld>
            <a:endParaRPr lang="zh-CN" altLang="en-US"/>
          </a:p>
        </p:txBody>
      </p:sp>
    </p:spTree>
    <p:extLst>
      <p:ext uri="{BB962C8B-B14F-4D97-AF65-F5344CB8AC3E}">
        <p14:creationId xmlns:p14="http://schemas.microsoft.com/office/powerpoint/2010/main" val="10692273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35</a:t>
            </a:fld>
            <a:endParaRPr lang="zh-CN" altLang="en-US"/>
          </a:p>
        </p:txBody>
      </p:sp>
    </p:spTree>
    <p:extLst>
      <p:ext uri="{BB962C8B-B14F-4D97-AF65-F5344CB8AC3E}">
        <p14:creationId xmlns:p14="http://schemas.microsoft.com/office/powerpoint/2010/main" val="3188903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36</a:t>
            </a:fld>
            <a:endParaRPr lang="zh-CN" altLang="en-US"/>
          </a:p>
        </p:txBody>
      </p:sp>
    </p:spTree>
    <p:extLst>
      <p:ext uri="{BB962C8B-B14F-4D97-AF65-F5344CB8AC3E}">
        <p14:creationId xmlns:p14="http://schemas.microsoft.com/office/powerpoint/2010/main" val="35366147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37</a:t>
            </a:fld>
            <a:endParaRPr lang="zh-CN" altLang="en-US"/>
          </a:p>
        </p:txBody>
      </p:sp>
    </p:spTree>
    <p:extLst>
      <p:ext uri="{BB962C8B-B14F-4D97-AF65-F5344CB8AC3E}">
        <p14:creationId xmlns:p14="http://schemas.microsoft.com/office/powerpoint/2010/main" val="2205006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38</a:t>
            </a:fld>
            <a:endParaRPr lang="zh-CN" altLang="en-US"/>
          </a:p>
        </p:txBody>
      </p:sp>
    </p:spTree>
    <p:extLst>
      <p:ext uri="{BB962C8B-B14F-4D97-AF65-F5344CB8AC3E}">
        <p14:creationId xmlns:p14="http://schemas.microsoft.com/office/powerpoint/2010/main" val="3002761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39</a:t>
            </a:fld>
            <a:endParaRPr lang="zh-CN" altLang="en-US"/>
          </a:p>
        </p:txBody>
      </p:sp>
    </p:spTree>
    <p:extLst>
      <p:ext uri="{BB962C8B-B14F-4D97-AF65-F5344CB8AC3E}">
        <p14:creationId xmlns:p14="http://schemas.microsoft.com/office/powerpoint/2010/main" val="348077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4</a:t>
            </a:fld>
            <a:endParaRPr lang="zh-CN" altLang="en-US"/>
          </a:p>
        </p:txBody>
      </p:sp>
    </p:spTree>
    <p:extLst>
      <p:ext uri="{BB962C8B-B14F-4D97-AF65-F5344CB8AC3E}">
        <p14:creationId xmlns:p14="http://schemas.microsoft.com/office/powerpoint/2010/main" val="11510603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40</a:t>
            </a:fld>
            <a:endParaRPr lang="zh-CN" altLang="en-US"/>
          </a:p>
        </p:txBody>
      </p:sp>
    </p:spTree>
    <p:extLst>
      <p:ext uri="{BB962C8B-B14F-4D97-AF65-F5344CB8AC3E}">
        <p14:creationId xmlns:p14="http://schemas.microsoft.com/office/powerpoint/2010/main" val="899706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41</a:t>
            </a:fld>
            <a:endParaRPr lang="zh-CN" altLang="en-US"/>
          </a:p>
        </p:txBody>
      </p:sp>
    </p:spTree>
    <p:extLst>
      <p:ext uri="{BB962C8B-B14F-4D97-AF65-F5344CB8AC3E}">
        <p14:creationId xmlns:p14="http://schemas.microsoft.com/office/powerpoint/2010/main" val="13260861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42</a:t>
            </a:fld>
            <a:endParaRPr lang="zh-CN" altLang="en-US"/>
          </a:p>
        </p:txBody>
      </p:sp>
    </p:spTree>
    <p:extLst>
      <p:ext uri="{BB962C8B-B14F-4D97-AF65-F5344CB8AC3E}">
        <p14:creationId xmlns:p14="http://schemas.microsoft.com/office/powerpoint/2010/main" val="8622128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43</a:t>
            </a:fld>
            <a:endParaRPr lang="zh-CN" altLang="en-US"/>
          </a:p>
        </p:txBody>
      </p:sp>
    </p:spTree>
    <p:extLst>
      <p:ext uri="{BB962C8B-B14F-4D97-AF65-F5344CB8AC3E}">
        <p14:creationId xmlns:p14="http://schemas.microsoft.com/office/powerpoint/2010/main" val="3475222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44</a:t>
            </a:fld>
            <a:endParaRPr lang="zh-CN" altLang="en-US"/>
          </a:p>
        </p:txBody>
      </p:sp>
    </p:spTree>
    <p:extLst>
      <p:ext uri="{BB962C8B-B14F-4D97-AF65-F5344CB8AC3E}">
        <p14:creationId xmlns:p14="http://schemas.microsoft.com/office/powerpoint/2010/main" val="1178634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5</a:t>
            </a:fld>
            <a:endParaRPr lang="zh-CN" altLang="en-US"/>
          </a:p>
        </p:txBody>
      </p:sp>
    </p:spTree>
    <p:extLst>
      <p:ext uri="{BB962C8B-B14F-4D97-AF65-F5344CB8AC3E}">
        <p14:creationId xmlns:p14="http://schemas.microsoft.com/office/powerpoint/2010/main" val="3627164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6</a:t>
            </a:fld>
            <a:endParaRPr lang="zh-CN" altLang="en-US"/>
          </a:p>
        </p:txBody>
      </p:sp>
    </p:spTree>
    <p:extLst>
      <p:ext uri="{BB962C8B-B14F-4D97-AF65-F5344CB8AC3E}">
        <p14:creationId xmlns:p14="http://schemas.microsoft.com/office/powerpoint/2010/main" val="3677178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7</a:t>
            </a:fld>
            <a:endParaRPr lang="zh-CN" altLang="en-US"/>
          </a:p>
        </p:txBody>
      </p:sp>
    </p:spTree>
    <p:extLst>
      <p:ext uri="{BB962C8B-B14F-4D97-AF65-F5344CB8AC3E}">
        <p14:creationId xmlns:p14="http://schemas.microsoft.com/office/powerpoint/2010/main" val="257435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8</a:t>
            </a:fld>
            <a:endParaRPr lang="zh-CN" altLang="en-US"/>
          </a:p>
        </p:txBody>
      </p:sp>
    </p:spTree>
    <p:extLst>
      <p:ext uri="{BB962C8B-B14F-4D97-AF65-F5344CB8AC3E}">
        <p14:creationId xmlns:p14="http://schemas.microsoft.com/office/powerpoint/2010/main" val="3969992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9</a:t>
            </a:fld>
            <a:endParaRPr lang="zh-CN" altLang="en-US"/>
          </a:p>
        </p:txBody>
      </p:sp>
    </p:spTree>
    <p:extLst>
      <p:ext uri="{BB962C8B-B14F-4D97-AF65-F5344CB8AC3E}">
        <p14:creationId xmlns:p14="http://schemas.microsoft.com/office/powerpoint/2010/main" val="40460548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10/27/2019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0004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934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2248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3818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7490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2545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6000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1085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89292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仅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5549747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669743"/>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924803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0180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292725" y="2187697"/>
            <a:ext cx="1566864" cy="1568450"/>
          </a:xfrm>
          <a:custGeom>
            <a:avLst/>
            <a:gdLst>
              <a:gd name="connsiteX0" fmla="*/ 783432 w 1566864"/>
              <a:gd name="connsiteY0" fmla="*/ 0 h 1568450"/>
              <a:gd name="connsiteX1" fmla="*/ 1566864 w 1566864"/>
              <a:gd name="connsiteY1" fmla="*/ 784225 h 1568450"/>
              <a:gd name="connsiteX2" fmla="*/ 783432 w 1566864"/>
              <a:gd name="connsiteY2" fmla="*/ 1568450 h 1568450"/>
              <a:gd name="connsiteX3" fmla="*/ 0 w 1566864"/>
              <a:gd name="connsiteY3" fmla="*/ 784225 h 1568450"/>
              <a:gd name="connsiteX4" fmla="*/ 783432 w 1566864"/>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864" h="1568450">
                <a:moveTo>
                  <a:pt x="783432" y="0"/>
                </a:moveTo>
                <a:cubicBezTo>
                  <a:pt x="1216110" y="0"/>
                  <a:pt x="1566864" y="351109"/>
                  <a:pt x="1566864" y="784225"/>
                </a:cubicBezTo>
                <a:cubicBezTo>
                  <a:pt x="1566864" y="1217341"/>
                  <a:pt x="1216110" y="1568450"/>
                  <a:pt x="783432" y="1568450"/>
                </a:cubicBezTo>
                <a:cubicBezTo>
                  <a:pt x="350754" y="1568450"/>
                  <a:pt x="0" y="1217341"/>
                  <a:pt x="0" y="784225"/>
                </a:cubicBezTo>
                <a:cubicBezTo>
                  <a:pt x="0" y="351109"/>
                  <a:pt x="350754" y="0"/>
                  <a:pt x="783432"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92175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132865975"/>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165898" y="2191235"/>
            <a:ext cx="1855499" cy="3315152"/>
          </a:xfrm>
          <a:custGeom>
            <a:avLst/>
            <a:gdLst>
              <a:gd name="connsiteX0" fmla="*/ 0 w 1855499"/>
              <a:gd name="connsiteY0" fmla="*/ 0 h 3315152"/>
              <a:gd name="connsiteX1" fmla="*/ 1855499 w 1855499"/>
              <a:gd name="connsiteY1" fmla="*/ 0 h 3315152"/>
              <a:gd name="connsiteX2" fmla="*/ 1855499 w 1855499"/>
              <a:gd name="connsiteY2" fmla="*/ 3315152 h 3315152"/>
              <a:gd name="connsiteX3" fmla="*/ 0 w 1855499"/>
              <a:gd name="connsiteY3" fmla="*/ 3315152 h 3315152"/>
            </a:gdLst>
            <a:ahLst/>
            <a:cxnLst>
              <a:cxn ang="0">
                <a:pos x="connsiteX0" y="connsiteY0"/>
              </a:cxn>
              <a:cxn ang="0">
                <a:pos x="connsiteX1" y="connsiteY1"/>
              </a:cxn>
              <a:cxn ang="0">
                <a:pos x="connsiteX2" y="connsiteY2"/>
              </a:cxn>
              <a:cxn ang="0">
                <a:pos x="connsiteX3" y="connsiteY3"/>
              </a:cxn>
            </a:cxnLst>
            <a:rect l="l" t="t" r="r" b="b"/>
            <a:pathLst>
              <a:path w="1855499" h="3315152">
                <a:moveTo>
                  <a:pt x="0" y="0"/>
                </a:moveTo>
                <a:lnTo>
                  <a:pt x="1855499" y="0"/>
                </a:lnTo>
                <a:lnTo>
                  <a:pt x="1855499" y="3315152"/>
                </a:lnTo>
                <a:lnTo>
                  <a:pt x="0" y="331515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00441536"/>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 y="2028825"/>
            <a:ext cx="5946775" cy="4273550"/>
          </a:xfrm>
          <a:custGeom>
            <a:avLst/>
            <a:gdLst>
              <a:gd name="connsiteX0" fmla="*/ 0 w 5946775"/>
              <a:gd name="connsiteY0" fmla="*/ 0 h 4273550"/>
              <a:gd name="connsiteX1" fmla="*/ 5946775 w 5946775"/>
              <a:gd name="connsiteY1" fmla="*/ 0 h 4273550"/>
              <a:gd name="connsiteX2" fmla="*/ 4799812 w 5946775"/>
              <a:gd name="connsiteY2" fmla="*/ 4273550 h 4273550"/>
              <a:gd name="connsiteX3" fmla="*/ 0 w 5946775"/>
              <a:gd name="connsiteY3" fmla="*/ 4273550 h 4273550"/>
            </a:gdLst>
            <a:ahLst/>
            <a:cxnLst>
              <a:cxn ang="0">
                <a:pos x="connsiteX0" y="connsiteY0"/>
              </a:cxn>
              <a:cxn ang="0">
                <a:pos x="connsiteX1" y="connsiteY1"/>
              </a:cxn>
              <a:cxn ang="0">
                <a:pos x="connsiteX2" y="connsiteY2"/>
              </a:cxn>
              <a:cxn ang="0">
                <a:pos x="connsiteX3" y="connsiteY3"/>
              </a:cxn>
            </a:cxnLst>
            <a:rect l="l" t="t" r="r" b="b"/>
            <a:pathLst>
              <a:path w="5946775" h="4273550">
                <a:moveTo>
                  <a:pt x="0" y="0"/>
                </a:moveTo>
                <a:lnTo>
                  <a:pt x="5946775" y="0"/>
                </a:lnTo>
                <a:lnTo>
                  <a:pt x="4799812" y="4273550"/>
                </a:lnTo>
                <a:lnTo>
                  <a:pt x="0" y="42735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496717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769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116729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073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57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5876890"/>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760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0834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10/27/2019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pic>
        <p:nvPicPr>
          <p:cNvPr id="12" name="图片 11">
            <a:extLst>
              <a:ext uri="{FF2B5EF4-FFF2-40B4-BE49-F238E27FC236}">
                <a16:creationId xmlns:a16="http://schemas.microsoft.com/office/drawing/2014/main" id="{26D78F7F-9235-485F-ADC9-CAB7C0E76A2E}"/>
              </a:ext>
            </a:extLst>
          </p:cNvPr>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矩形 12">
            <a:extLst>
              <a:ext uri="{FF2B5EF4-FFF2-40B4-BE49-F238E27FC236}">
                <a16:creationId xmlns:a16="http://schemas.microsoft.com/office/drawing/2014/main" id="{2653CC0B-37E8-40A1-A7B0-8FF5888046A0}"/>
              </a:ext>
            </a:extLst>
          </p:cNvPr>
          <p:cNvSpPr/>
          <p:nvPr userDrawn="1"/>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84273277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1" r:id="rId21"/>
    <p:sldLayoutId id="2147483671" r:id="rId22"/>
  </p:sldLayoutIdLst>
  <mc:AlternateContent xmlns:mc="http://schemas.openxmlformats.org/markup-compatibility/2006" xmlns:p14="http://schemas.microsoft.com/office/powerpoint/2010/main">
    <mc:Choice Requires="p14">
      <p:transition spd="slow" p14:dur="2250">
        <p:random/>
      </p:transition>
    </mc:Choice>
    <mc:Fallback xmlns="">
      <p:transition spd="slow" advTm="0">
        <p:random/>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tags" Target="../tags/tag16.xml"/><Relationship Id="rId2" Type="http://schemas.openxmlformats.org/officeDocument/2006/relationships/tags" Target="../tags/tag6.xml"/><Relationship Id="rId16" Type="http://schemas.openxmlformats.org/officeDocument/2006/relationships/notesSlide" Target="../notesSlides/notesSlide2.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slideLayout" Target="../slideLayouts/slideLayout7.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11.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5.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0.png"/><Relationship Id="rId5" Type="http://schemas.openxmlformats.org/officeDocument/2006/relationships/notesSlide" Target="../notesSlides/notesSlide44.xml"/><Relationship Id="rId4"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1738451" y="4494225"/>
            <a:ext cx="5431809" cy="400110"/>
          </a:xfrm>
          <a:prstGeom prst="rect">
            <a:avLst/>
          </a:prstGeom>
          <a:noFill/>
        </p:spPr>
        <p:txBody>
          <a:bodyPr wrap="square" lIns="89979" rtlCol="0">
            <a:spAutoFit/>
            <a:scene3d>
              <a:camera prst="orthographicFront"/>
              <a:lightRig rig="threePt" dir="t"/>
            </a:scene3d>
            <a:sp3d contourW="12700"/>
          </a:bodyPr>
          <a:lstStyle/>
          <a:p>
            <a:pPr lvl="0" algn="ctr">
              <a:defRPr/>
            </a:pPr>
            <a:r>
              <a:rPr lang="zh-CN" altLang="en-US" sz="2000" dirty="0">
                <a:solidFill>
                  <a:prstClr val="white"/>
                </a:solidFill>
                <a:effectLst>
                  <a:outerShdw blurRad="38100" dist="38100" dir="2700000" algn="tl">
                    <a:srgbClr val="000000">
                      <a:alpha val="43137"/>
                    </a:srgbClr>
                  </a:outerShdw>
                </a:effectLst>
                <a:cs typeface="+mn-ea"/>
                <a:sym typeface="+mn-lt"/>
              </a:rPr>
              <a:t>时间：</a:t>
            </a:r>
            <a:r>
              <a:rPr lang="en-US" altLang="zh-CN" sz="2000" dirty="0">
                <a:solidFill>
                  <a:prstClr val="white"/>
                </a:solidFill>
                <a:effectLst>
                  <a:outerShdw blurRad="38100" dist="38100" dir="2700000" algn="tl">
                    <a:srgbClr val="000000">
                      <a:alpha val="43137"/>
                    </a:srgbClr>
                  </a:outerShdw>
                </a:effectLst>
                <a:cs typeface="+mn-ea"/>
                <a:sym typeface="+mn-lt"/>
              </a:rPr>
              <a:t>2019</a:t>
            </a:r>
            <a:r>
              <a:rPr lang="zh-CN" altLang="en-US" sz="2000" dirty="0">
                <a:solidFill>
                  <a:prstClr val="white"/>
                </a:solidFill>
                <a:effectLst>
                  <a:outerShdw blurRad="38100" dist="38100" dir="2700000" algn="tl">
                    <a:srgbClr val="000000">
                      <a:alpha val="43137"/>
                    </a:srgbClr>
                  </a:outerShdw>
                </a:effectLst>
                <a:cs typeface="+mn-ea"/>
                <a:sym typeface="+mn-lt"/>
              </a:rPr>
              <a:t>年</a:t>
            </a:r>
            <a:r>
              <a:rPr lang="en-US" altLang="zh-CN" sz="2000" dirty="0">
                <a:solidFill>
                  <a:prstClr val="white"/>
                </a:solidFill>
                <a:effectLst>
                  <a:outerShdw blurRad="38100" dist="38100" dir="2700000" algn="tl">
                    <a:srgbClr val="000000">
                      <a:alpha val="43137"/>
                    </a:srgbClr>
                  </a:outerShdw>
                </a:effectLst>
                <a:cs typeface="+mn-ea"/>
                <a:sym typeface="+mn-lt"/>
              </a:rPr>
              <a:t>10</a:t>
            </a:r>
            <a:r>
              <a:rPr lang="zh-CN" altLang="en-US" sz="2000" dirty="0">
                <a:solidFill>
                  <a:prstClr val="white"/>
                </a:solidFill>
                <a:effectLst>
                  <a:outerShdw blurRad="38100" dist="38100" dir="2700000" algn="tl">
                    <a:srgbClr val="000000">
                      <a:alpha val="43137"/>
                    </a:srgbClr>
                  </a:outerShdw>
                </a:effectLst>
                <a:cs typeface="+mn-ea"/>
                <a:sym typeface="+mn-lt"/>
              </a:rPr>
              <a:t>月</a:t>
            </a:r>
            <a:r>
              <a:rPr lang="en-US" altLang="zh-CN" sz="2000" dirty="0">
                <a:solidFill>
                  <a:prstClr val="white"/>
                </a:solidFill>
                <a:effectLst>
                  <a:outerShdw blurRad="38100" dist="38100" dir="2700000" algn="tl">
                    <a:srgbClr val="000000">
                      <a:alpha val="43137"/>
                    </a:srgbClr>
                  </a:outerShdw>
                </a:effectLst>
                <a:cs typeface="+mn-ea"/>
                <a:sym typeface="+mn-lt"/>
              </a:rPr>
              <a:t>27</a:t>
            </a:r>
            <a:r>
              <a:rPr lang="zh-CN" altLang="en-US" sz="2000" dirty="0">
                <a:solidFill>
                  <a:prstClr val="white"/>
                </a:solidFill>
                <a:effectLst>
                  <a:outerShdw blurRad="38100" dist="38100" dir="2700000" algn="tl">
                    <a:srgbClr val="000000">
                      <a:alpha val="43137"/>
                    </a:srgbClr>
                  </a:outerShdw>
                </a:effectLst>
                <a:cs typeface="+mn-ea"/>
                <a:sym typeface="+mn-lt"/>
              </a:rPr>
              <a:t>日</a:t>
            </a:r>
          </a:p>
        </p:txBody>
      </p:sp>
      <p:grpSp>
        <p:nvGrpSpPr>
          <p:cNvPr id="3" name="组合 2"/>
          <p:cNvGrpSpPr/>
          <p:nvPr/>
        </p:nvGrpSpPr>
        <p:grpSpPr>
          <a:xfrm>
            <a:off x="2726971" y="3520948"/>
            <a:ext cx="3167652" cy="172780"/>
            <a:chOff x="2726971" y="3520948"/>
            <a:chExt cx="3167652" cy="172780"/>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624222" y="2403143"/>
            <a:ext cx="7373150" cy="92333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rPr>
              <a:t>2019</a:t>
            </a:r>
            <a:r>
              <a:rPr kumimoji="0" lang="zh-CN" altLang="en-US" sz="54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rPr>
              <a:t>新生见面大会</a:t>
            </a:r>
          </a:p>
        </p:txBody>
      </p:sp>
      <p:sp>
        <p:nvSpPr>
          <p:cNvPr id="2" name="文本框 1">
            <a:extLst>
              <a:ext uri="{FF2B5EF4-FFF2-40B4-BE49-F238E27FC236}">
                <a16:creationId xmlns:a16="http://schemas.microsoft.com/office/drawing/2014/main" id="{BDD576D9-F900-4A77-BB0A-C03037BAC171}"/>
              </a:ext>
            </a:extLst>
          </p:cNvPr>
          <p:cNvSpPr txBox="1"/>
          <p:nvPr/>
        </p:nvSpPr>
        <p:spPr>
          <a:xfrm>
            <a:off x="2700967" y="1655849"/>
            <a:ext cx="3262432" cy="707886"/>
          </a:xfrm>
          <a:prstGeom prst="rect">
            <a:avLst/>
          </a:prstGeom>
          <a:noFill/>
        </p:spPr>
        <p:txBody>
          <a:bodyPr wrap="none" rtlCol="0">
            <a:spAutoFit/>
          </a:bodyPr>
          <a:lstStyle/>
          <a:p>
            <a:r>
              <a:rPr lang="zh-CN" altLang="en-US" sz="4000" b="1" dirty="0">
                <a:solidFill>
                  <a:schemeClr val="bg1"/>
                </a:solidFill>
              </a:rPr>
              <a:t>信息安全协会</a:t>
            </a:r>
          </a:p>
        </p:txBody>
      </p:sp>
    </p:spTree>
    <p:extLst>
      <p:ext uri="{BB962C8B-B14F-4D97-AF65-F5344CB8AC3E}">
        <p14:creationId xmlns:p14="http://schemas.microsoft.com/office/powerpoint/2010/main" val="1754072620"/>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23" presetClass="entr" presetSubtype="16"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0" y="687070"/>
            <a:ext cx="12192965" cy="694056"/>
            <a:chOff x="0" y="623570"/>
            <a:chExt cx="12192965" cy="694056"/>
          </a:xfrm>
        </p:grpSpPr>
        <p:cxnSp>
          <p:nvCxnSpPr>
            <p:cNvPr id="37" name="直接连接符 3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46" name="文本框 45"/>
          <p:cNvSpPr txBox="1"/>
          <p:nvPr/>
        </p:nvSpPr>
        <p:spPr>
          <a:xfrm>
            <a:off x="202169" y="254438"/>
            <a:ext cx="5221501"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协会主要活动安排</a:t>
            </a:r>
          </a:p>
        </p:txBody>
      </p:sp>
      <p:sp>
        <p:nvSpPr>
          <p:cNvPr id="50" name="矩形 49"/>
          <p:cNvSpPr/>
          <p:nvPr/>
        </p:nvSpPr>
        <p:spPr>
          <a:xfrm>
            <a:off x="925292" y="1506381"/>
            <a:ext cx="1357990" cy="76937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lang="zh-CN" altLang="en-US" sz="4000" b="1" dirty="0">
                <a:solidFill>
                  <a:prstClr val="white"/>
                </a:solidFill>
                <a:latin typeface="迷你简蝶语" panose="02010604000101010101" pitchFamily="2" charset="-122"/>
                <a:ea typeface="迷你简蝶语" panose="02010604000101010101" pitchFamily="2" charset="-122"/>
                <a:cs typeface="+mn-ea"/>
                <a:sym typeface="+mn-lt"/>
              </a:rPr>
              <a:t>比赛</a:t>
            </a:r>
            <a:endParaRPr kumimoji="0" lang="zh-CN" altLang="en-US" sz="4000" b="1" i="0" u="none" strike="noStrike" kern="1200" cap="none" spc="0" normalizeH="0" baseline="0" noProof="0" dirty="0">
              <a:ln>
                <a:noFill/>
              </a:ln>
              <a:solidFill>
                <a:prstClr val="white"/>
              </a:solidFill>
              <a:effectLst/>
              <a:uLnTx/>
              <a:uFillTx/>
              <a:latin typeface="迷你简蝶语" panose="02010604000101010101" pitchFamily="2" charset="-122"/>
              <a:ea typeface="迷你简蝶语" panose="02010604000101010101" pitchFamily="2" charset="-122"/>
              <a:cs typeface="+mn-ea"/>
              <a:sym typeface="+mn-lt"/>
            </a:endParaRPr>
          </a:p>
        </p:txBody>
      </p:sp>
      <p:sp>
        <p:nvSpPr>
          <p:cNvPr id="13" name="矩形 12">
            <a:extLst>
              <a:ext uri="{FF2B5EF4-FFF2-40B4-BE49-F238E27FC236}">
                <a16:creationId xmlns:a16="http://schemas.microsoft.com/office/drawing/2014/main" id="{48A2AC5B-8E1E-41A6-9B53-9BE54A016B5D}"/>
              </a:ext>
            </a:extLst>
          </p:cNvPr>
          <p:cNvSpPr/>
          <p:nvPr/>
        </p:nvSpPr>
        <p:spPr>
          <a:xfrm>
            <a:off x="3189389" y="2275759"/>
            <a:ext cx="6567354" cy="566181"/>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lang="en-US" altLang="zh-CN" sz="2800" b="1" dirty="0">
                <a:solidFill>
                  <a:prstClr val="white"/>
                </a:solidFill>
                <a:latin typeface="迷你简蝶语" panose="02010604000101010101" pitchFamily="2" charset="-122"/>
                <a:ea typeface="迷你简蝶语" panose="02010604000101010101" pitchFamily="2" charset="-122"/>
                <a:cs typeface="+mn-ea"/>
                <a:sym typeface="+mn-lt"/>
              </a:rPr>
              <a:t>11</a:t>
            </a:r>
            <a:r>
              <a:rPr lang="zh-CN" altLang="en-US" sz="2800" b="1" dirty="0">
                <a:solidFill>
                  <a:prstClr val="white"/>
                </a:solidFill>
                <a:latin typeface="迷你简蝶语" panose="02010604000101010101" pitchFamily="2" charset="-122"/>
                <a:ea typeface="迷你简蝶语" panose="02010604000101010101" pitchFamily="2" charset="-122"/>
                <a:cs typeface="+mn-ea"/>
                <a:sym typeface="+mn-lt"/>
              </a:rPr>
              <a:t>月底的新生考核赛</a:t>
            </a:r>
            <a:endParaRPr lang="en-US" altLang="zh-CN" sz="2800" b="1" dirty="0">
              <a:solidFill>
                <a:prstClr val="white"/>
              </a:solidFill>
              <a:latin typeface="迷你简蝶语" panose="02010604000101010101" pitchFamily="2" charset="-122"/>
              <a:ea typeface="迷你简蝶语" panose="02010604000101010101" pitchFamily="2" charset="-122"/>
              <a:cs typeface="+mn-ea"/>
              <a:sym typeface="+mn-lt"/>
            </a:endParaRPr>
          </a:p>
        </p:txBody>
      </p:sp>
      <p:sp>
        <p:nvSpPr>
          <p:cNvPr id="2" name="矩形 1">
            <a:extLst>
              <a:ext uri="{FF2B5EF4-FFF2-40B4-BE49-F238E27FC236}">
                <a16:creationId xmlns:a16="http://schemas.microsoft.com/office/drawing/2014/main" id="{6C601260-6A8E-482B-ABE2-BF1163566598}"/>
              </a:ext>
            </a:extLst>
          </p:cNvPr>
          <p:cNvSpPr/>
          <p:nvPr/>
        </p:nvSpPr>
        <p:spPr>
          <a:xfrm>
            <a:off x="3189389" y="2909650"/>
            <a:ext cx="6096000" cy="566181"/>
          </a:xfrm>
          <a:prstGeom prst="rect">
            <a:avLst/>
          </a:prstGeom>
        </p:spPr>
        <p:txBody>
          <a:bodyPr>
            <a:spAutoFit/>
          </a:bodyPr>
          <a:lstStyle/>
          <a:p>
            <a:pPr lvl="0" algn="just" defTabSz="914400">
              <a:lnSpc>
                <a:spcPct val="120000"/>
              </a:lnSpc>
              <a:defRPr/>
            </a:pPr>
            <a:r>
              <a:rPr lang="zh-CN" altLang="en-US" sz="2800" b="1" dirty="0">
                <a:solidFill>
                  <a:prstClr val="white"/>
                </a:solidFill>
                <a:latin typeface="迷你简蝶语" panose="02010604000101010101" pitchFamily="2" charset="-122"/>
                <a:ea typeface="迷你简蝶语" panose="02010604000101010101" pitchFamily="2" charset="-122"/>
                <a:cs typeface="+mn-ea"/>
                <a:sym typeface="+mn-lt"/>
              </a:rPr>
              <a:t>下学期的校级</a:t>
            </a:r>
            <a:r>
              <a:rPr lang="en-US" altLang="zh-CN" sz="2800" b="1" dirty="0" err="1">
                <a:solidFill>
                  <a:prstClr val="white"/>
                </a:solidFill>
                <a:latin typeface="迷你简蝶语" panose="02010604000101010101" pitchFamily="2" charset="-122"/>
                <a:ea typeface="迷你简蝶语" panose="02010604000101010101" pitchFamily="2" charset="-122"/>
                <a:cs typeface="+mn-ea"/>
                <a:sym typeface="+mn-lt"/>
              </a:rPr>
              <a:t>ctf</a:t>
            </a:r>
            <a:r>
              <a:rPr lang="zh-CN" altLang="en-US" sz="2800" b="1" dirty="0">
                <a:solidFill>
                  <a:prstClr val="white"/>
                </a:solidFill>
                <a:latin typeface="迷你简蝶语" panose="02010604000101010101" pitchFamily="2" charset="-122"/>
                <a:ea typeface="迷你简蝶语" panose="02010604000101010101" pitchFamily="2" charset="-122"/>
                <a:cs typeface="+mn-ea"/>
                <a:sym typeface="+mn-lt"/>
              </a:rPr>
              <a:t>比赛</a:t>
            </a:r>
            <a:endParaRPr lang="en-US" altLang="zh-CN" sz="2800" b="1" dirty="0">
              <a:solidFill>
                <a:prstClr val="white"/>
              </a:solidFill>
              <a:latin typeface="迷你简蝶语" panose="02010604000101010101" pitchFamily="2" charset="-122"/>
              <a:ea typeface="迷你简蝶语" panose="02010604000101010101" pitchFamily="2" charset="-122"/>
              <a:cs typeface="+mn-ea"/>
              <a:sym typeface="+mn-lt"/>
            </a:endParaRPr>
          </a:p>
        </p:txBody>
      </p:sp>
      <p:sp>
        <p:nvSpPr>
          <p:cNvPr id="3" name="矩形 2">
            <a:extLst>
              <a:ext uri="{FF2B5EF4-FFF2-40B4-BE49-F238E27FC236}">
                <a16:creationId xmlns:a16="http://schemas.microsoft.com/office/drawing/2014/main" id="{2D6F3944-CDC6-4FCF-B342-896C915D8F40}"/>
              </a:ext>
            </a:extLst>
          </p:cNvPr>
          <p:cNvSpPr/>
          <p:nvPr/>
        </p:nvSpPr>
        <p:spPr>
          <a:xfrm>
            <a:off x="3189389" y="3661353"/>
            <a:ext cx="6096000" cy="566181"/>
          </a:xfrm>
          <a:prstGeom prst="rect">
            <a:avLst/>
          </a:prstGeom>
        </p:spPr>
        <p:txBody>
          <a:bodyPr>
            <a:spAutoFit/>
          </a:bodyPr>
          <a:lstStyle/>
          <a:p>
            <a:pPr lvl="0" algn="just" defTabSz="914400">
              <a:lnSpc>
                <a:spcPct val="120000"/>
              </a:lnSpc>
              <a:defRPr/>
            </a:pPr>
            <a:r>
              <a:rPr lang="zh-CN" altLang="en-US" sz="2800" b="1" dirty="0">
                <a:solidFill>
                  <a:prstClr val="white"/>
                </a:solidFill>
                <a:latin typeface="迷你简蝶语" panose="02010604000101010101" pitchFamily="2" charset="-122"/>
                <a:ea typeface="迷你简蝶语" panose="02010604000101010101" pitchFamily="2" charset="-122"/>
                <a:cs typeface="+mn-ea"/>
                <a:sym typeface="+mn-lt"/>
              </a:rPr>
              <a:t>国赛、省赛、各大线上</a:t>
            </a:r>
            <a:r>
              <a:rPr lang="en-US" altLang="zh-CN" sz="2800" b="1" dirty="0" err="1">
                <a:solidFill>
                  <a:prstClr val="white"/>
                </a:solidFill>
                <a:latin typeface="迷你简蝶语" panose="02010604000101010101" pitchFamily="2" charset="-122"/>
                <a:ea typeface="迷你简蝶语" panose="02010604000101010101" pitchFamily="2" charset="-122"/>
                <a:cs typeface="+mn-ea"/>
                <a:sym typeface="+mn-lt"/>
              </a:rPr>
              <a:t>ctf</a:t>
            </a:r>
            <a:r>
              <a:rPr lang="zh-CN" altLang="en-US" sz="2800" b="1" dirty="0">
                <a:solidFill>
                  <a:prstClr val="white"/>
                </a:solidFill>
                <a:latin typeface="迷你简蝶语" panose="02010604000101010101" pitchFamily="2" charset="-122"/>
                <a:ea typeface="迷你简蝶语" panose="02010604000101010101" pitchFamily="2" charset="-122"/>
                <a:cs typeface="+mn-ea"/>
                <a:sym typeface="+mn-lt"/>
              </a:rPr>
              <a:t>比赛</a:t>
            </a:r>
            <a:endParaRPr lang="en-US" altLang="zh-CN" sz="2800" b="1" dirty="0">
              <a:solidFill>
                <a:prstClr val="white"/>
              </a:solidFill>
              <a:latin typeface="迷你简蝶语" panose="02010604000101010101" pitchFamily="2" charset="-122"/>
              <a:ea typeface="迷你简蝶语" panose="02010604000101010101" pitchFamily="2" charset="-122"/>
              <a:cs typeface="+mn-ea"/>
              <a:sym typeface="+mn-lt"/>
            </a:endParaRPr>
          </a:p>
        </p:txBody>
      </p:sp>
      <p:sp>
        <p:nvSpPr>
          <p:cNvPr id="4" name="矩形 3">
            <a:extLst>
              <a:ext uri="{FF2B5EF4-FFF2-40B4-BE49-F238E27FC236}">
                <a16:creationId xmlns:a16="http://schemas.microsoft.com/office/drawing/2014/main" id="{10B53F8F-12ED-4AD5-AB26-7D83A3812C8A}"/>
              </a:ext>
            </a:extLst>
          </p:cNvPr>
          <p:cNvSpPr/>
          <p:nvPr/>
        </p:nvSpPr>
        <p:spPr>
          <a:xfrm>
            <a:off x="3189389" y="4413056"/>
            <a:ext cx="4134465" cy="566181"/>
          </a:xfrm>
          <a:prstGeom prst="rect">
            <a:avLst/>
          </a:prstGeom>
        </p:spPr>
        <p:txBody>
          <a:bodyPr wrap="none">
            <a:spAutoFit/>
          </a:bodyPr>
          <a:lstStyle/>
          <a:p>
            <a:pPr lvl="0" algn="just" defTabSz="914400">
              <a:lnSpc>
                <a:spcPct val="120000"/>
              </a:lnSpc>
              <a:defRPr/>
            </a:pPr>
            <a:r>
              <a:rPr lang="zh-CN" altLang="en-US" sz="2800" b="1" dirty="0">
                <a:solidFill>
                  <a:prstClr val="white"/>
                </a:solidFill>
                <a:latin typeface="迷你简蝶语" panose="02010604000101010101" pitchFamily="2" charset="-122"/>
                <a:ea typeface="迷你简蝶语" panose="02010604000101010101" pitchFamily="2" charset="-122"/>
                <a:cs typeface="+mn-ea"/>
                <a:sym typeface="+mn-lt"/>
              </a:rPr>
              <a:t>川内其他高校的友谊赛</a:t>
            </a:r>
            <a:r>
              <a:rPr lang="en-US" altLang="zh-CN" sz="2800" b="1" dirty="0">
                <a:solidFill>
                  <a:prstClr val="white"/>
                </a:solidFill>
                <a:latin typeface="迷你简蝶语" panose="02010604000101010101" pitchFamily="2" charset="-122"/>
                <a:ea typeface="迷你简蝶语" panose="02010604000101010101" pitchFamily="2" charset="-122"/>
                <a:cs typeface="+mn-ea"/>
                <a:sym typeface="+mn-lt"/>
              </a:rPr>
              <a:t>…</a:t>
            </a:r>
            <a:endParaRPr lang="zh-CN" altLang="en-US" sz="2800" b="1" dirty="0">
              <a:solidFill>
                <a:prstClr val="white"/>
              </a:solidFill>
              <a:latin typeface="迷你简蝶语" panose="02010604000101010101" pitchFamily="2" charset="-122"/>
              <a:ea typeface="迷你简蝶语" panose="02010604000101010101" pitchFamily="2" charset="-122"/>
              <a:cs typeface="+mn-ea"/>
              <a:sym typeface="+mn-lt"/>
            </a:endParaRPr>
          </a:p>
        </p:txBody>
      </p:sp>
    </p:spTree>
    <p:extLst>
      <p:ext uri="{BB962C8B-B14F-4D97-AF65-F5344CB8AC3E}">
        <p14:creationId xmlns:p14="http://schemas.microsoft.com/office/powerpoint/2010/main" val="371276205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84841"/>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03</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52369" y="2813207"/>
            <a:ext cx="5663349" cy="64633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3600" dirty="0">
                <a:solidFill>
                  <a:prstClr val="white"/>
                </a:solidFill>
                <a:cs typeface="+mn-ea"/>
                <a:sym typeface="+mn-lt"/>
              </a:rPr>
              <a:t>会长浅谈信息安全和</a:t>
            </a:r>
            <a:r>
              <a:rPr lang="en-US" altLang="zh-CN" sz="3600" dirty="0">
                <a:solidFill>
                  <a:prstClr val="white"/>
                </a:solidFill>
                <a:cs typeface="+mn-ea"/>
                <a:sym typeface="+mn-lt"/>
              </a:rPr>
              <a:t>CTF</a:t>
            </a:r>
            <a:endParaRPr lang="zh-CN" altLang="en-US" sz="3600" dirty="0">
              <a:solidFill>
                <a:prstClr val="white"/>
              </a:solidFill>
              <a:cs typeface="+mn-ea"/>
              <a:sym typeface="+mn-lt"/>
            </a:endParaRPr>
          </a:p>
        </p:txBody>
      </p:sp>
    </p:spTree>
    <p:extLst>
      <p:ext uri="{BB962C8B-B14F-4D97-AF65-F5344CB8AC3E}">
        <p14:creationId xmlns:p14="http://schemas.microsoft.com/office/powerpoint/2010/main" val="155491845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112803" y="249646"/>
            <a:ext cx="6708792"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会长浅谈信息安全和</a:t>
            </a:r>
            <a:r>
              <a:rPr lang="en-US" altLang="zh-CN" sz="4400" b="1" dirty="0">
                <a:solidFill>
                  <a:prstClr val="white"/>
                </a:solidFill>
                <a:latin typeface="+mj-lt"/>
                <a:ea typeface="楷体" panose="02010609060101010101" pitchFamily="49" charset="-122"/>
                <a:cs typeface="+mn-ea"/>
                <a:sym typeface="+mn-lt"/>
              </a:rPr>
              <a:t>CTF</a:t>
            </a:r>
            <a:endParaRPr lang="zh-CN" altLang="en-US" sz="4400" b="1" dirty="0">
              <a:solidFill>
                <a:prstClr val="white"/>
              </a:solidFill>
              <a:latin typeface="+mj-lt"/>
              <a:ea typeface="楷体" panose="02010609060101010101" pitchFamily="49" charset="-122"/>
              <a:cs typeface="+mn-ea"/>
              <a:sym typeface="+mn-lt"/>
            </a:endParaRPr>
          </a:p>
        </p:txBody>
      </p:sp>
      <p:sp>
        <p:nvSpPr>
          <p:cNvPr id="35" name="矩形 34"/>
          <p:cNvSpPr/>
          <p:nvPr/>
        </p:nvSpPr>
        <p:spPr>
          <a:xfrm>
            <a:off x="292726" y="1338498"/>
            <a:ext cx="2349076" cy="7294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white"/>
                </a:solidFill>
                <a:effectLst/>
                <a:uLnTx/>
                <a:uFillTx/>
                <a:latin typeface="华文行楷" panose="02010800040101010101" pitchFamily="2" charset="-122"/>
                <a:ea typeface="华文行楷" panose="02010800040101010101" pitchFamily="2" charset="-122"/>
                <a:cs typeface="+mn-ea"/>
                <a:sym typeface="+mn-lt"/>
              </a:rPr>
              <a:t>信息安全</a:t>
            </a:r>
          </a:p>
        </p:txBody>
      </p:sp>
      <p:sp>
        <p:nvSpPr>
          <p:cNvPr id="39" name="矩形 38"/>
          <p:cNvSpPr/>
          <p:nvPr/>
        </p:nvSpPr>
        <p:spPr>
          <a:xfrm>
            <a:off x="1467264" y="2488881"/>
            <a:ext cx="9537701" cy="861774"/>
          </a:xfrm>
          <a:prstGeom prst="rect">
            <a:avLst/>
          </a:prstGeom>
        </p:spPr>
        <p:txBody>
          <a:bodyPr wrap="square">
            <a:spAutoFit/>
            <a:scene3d>
              <a:camera prst="orthographicFront"/>
              <a:lightRig rig="threePt" dir="t"/>
            </a:scene3d>
            <a:sp3d contourW="12700"/>
          </a:bodyPr>
          <a:lstStyle/>
          <a:p>
            <a:r>
              <a:rPr lang="zh-CN" altLang="en-US" sz="2500" dirty="0">
                <a:solidFill>
                  <a:schemeClr val="bg1"/>
                </a:solidFill>
                <a:latin typeface="迷你简蝶语" panose="02010604000101010101" pitchFamily="2" charset="-122"/>
                <a:ea typeface="迷你简蝶语" panose="02010604000101010101" pitchFamily="2" charset="-122"/>
              </a:rPr>
              <a:t>信息安全领域极其广泛，包括</a:t>
            </a:r>
            <a:r>
              <a:rPr lang="en-US" altLang="zh-CN" sz="2500" dirty="0">
                <a:solidFill>
                  <a:schemeClr val="bg1"/>
                </a:solidFill>
                <a:latin typeface="迷你简蝶语" panose="02010604000101010101" pitchFamily="2" charset="-122"/>
                <a:ea typeface="迷你简蝶语" panose="02010604000101010101" pitchFamily="2" charset="-122"/>
              </a:rPr>
              <a:t>web</a:t>
            </a:r>
            <a:r>
              <a:rPr lang="zh-CN" altLang="en-US" sz="2500" dirty="0">
                <a:solidFill>
                  <a:schemeClr val="bg1"/>
                </a:solidFill>
                <a:latin typeface="迷你简蝶语" panose="02010604000101010101" pitchFamily="2" charset="-122"/>
                <a:ea typeface="迷你简蝶语" panose="02010604000101010101" pitchFamily="2" charset="-122"/>
              </a:rPr>
              <a:t>安全、网络安全、二进制安全、</a:t>
            </a:r>
            <a:r>
              <a:rPr lang="zh-CN" altLang="en-US" sz="2500" dirty="0">
                <a:solidFill>
                  <a:schemeClr val="bg1"/>
                </a:solidFill>
                <a:latin typeface="迷你简蝶语" panose="02010604000101010101" pitchFamily="2" charset="-122"/>
                <a:ea typeface="迷你简蝶语" panose="02010604000101010101" pitchFamily="2" charset="-122"/>
                <a:sym typeface="+mn-ea"/>
              </a:rPr>
              <a:t>物联网安全、工控安全、</a:t>
            </a:r>
            <a:r>
              <a:rPr lang="zh-CN" altLang="en-US" sz="2500" dirty="0">
                <a:solidFill>
                  <a:schemeClr val="bg1"/>
                </a:solidFill>
                <a:latin typeface="迷你简蝶语" panose="02010604000101010101" pitchFamily="2" charset="-122"/>
                <a:ea typeface="迷你简蝶语" panose="02010604000101010101" pitchFamily="2" charset="-122"/>
              </a:rPr>
              <a:t>大数据安全、密码学、无线安全等。</a:t>
            </a:r>
          </a:p>
        </p:txBody>
      </p:sp>
    </p:spTree>
    <p:extLst>
      <p:ext uri="{BB962C8B-B14F-4D97-AF65-F5344CB8AC3E}">
        <p14:creationId xmlns:p14="http://schemas.microsoft.com/office/powerpoint/2010/main" val="73843590"/>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p:cTn id="13" dur="500" fill="hold"/>
                                        <p:tgtEl>
                                          <p:spTgt spid="39"/>
                                        </p:tgtEl>
                                        <p:attrNameLst>
                                          <p:attrName>ppt_w</p:attrName>
                                        </p:attrNameLst>
                                      </p:cBhvr>
                                      <p:tavLst>
                                        <p:tav tm="0">
                                          <p:val>
                                            <p:fltVal val="0"/>
                                          </p:val>
                                        </p:tav>
                                        <p:tav tm="100000">
                                          <p:val>
                                            <p:strVal val="#ppt_w"/>
                                          </p:val>
                                        </p:tav>
                                      </p:tavLst>
                                    </p:anim>
                                    <p:anim calcmode="lin" valueType="num">
                                      <p:cBhvr>
                                        <p:cTn id="14" dur="500" fill="hold"/>
                                        <p:tgtEl>
                                          <p:spTgt spid="39"/>
                                        </p:tgtEl>
                                        <p:attrNameLst>
                                          <p:attrName>ppt_h</p:attrName>
                                        </p:attrNameLst>
                                      </p:cBhvr>
                                      <p:tavLst>
                                        <p:tav tm="0">
                                          <p:val>
                                            <p:fltVal val="0"/>
                                          </p:val>
                                        </p:tav>
                                        <p:tav tm="100000">
                                          <p:val>
                                            <p:strVal val="#ppt_h"/>
                                          </p:val>
                                        </p:tav>
                                      </p:tavLst>
                                    </p:anim>
                                    <p:animEffect transition="in" filter="fade">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112803" y="249646"/>
            <a:ext cx="6708792"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会长浅谈信息安全和</a:t>
            </a:r>
            <a:r>
              <a:rPr lang="en-US" altLang="zh-CN" sz="4400" b="1" dirty="0">
                <a:solidFill>
                  <a:prstClr val="white"/>
                </a:solidFill>
                <a:latin typeface="+mj-lt"/>
                <a:ea typeface="楷体" panose="02010609060101010101" pitchFamily="49" charset="-122"/>
                <a:cs typeface="+mn-ea"/>
                <a:sym typeface="+mn-lt"/>
              </a:rPr>
              <a:t>CTF</a:t>
            </a:r>
            <a:endParaRPr lang="zh-CN" altLang="en-US" sz="4400" b="1" dirty="0">
              <a:solidFill>
                <a:prstClr val="white"/>
              </a:solidFill>
              <a:latin typeface="+mj-lt"/>
              <a:ea typeface="楷体" panose="02010609060101010101" pitchFamily="49" charset="-122"/>
              <a:cs typeface="+mn-ea"/>
              <a:sym typeface="+mn-lt"/>
            </a:endParaRPr>
          </a:p>
        </p:txBody>
      </p:sp>
      <p:sp>
        <p:nvSpPr>
          <p:cNvPr id="35" name="矩形 34"/>
          <p:cNvSpPr/>
          <p:nvPr/>
        </p:nvSpPr>
        <p:spPr>
          <a:xfrm>
            <a:off x="292726" y="1302456"/>
            <a:ext cx="2349076" cy="729430"/>
          </a:xfrm>
          <a:prstGeom prst="rect">
            <a:avLst/>
          </a:prstGeom>
        </p:spPr>
        <p:txBody>
          <a:bodyPr wrap="square">
            <a:spAutoFit/>
            <a:scene3d>
              <a:camera prst="orthographicFront"/>
              <a:lightRig rig="threePt" dir="t"/>
            </a:scene3d>
            <a:sp3d contourW="12700"/>
          </a:bodyPr>
          <a:lstStyle/>
          <a:p>
            <a:pPr lvl="0" algn="ctr" defTabSz="914400">
              <a:lnSpc>
                <a:spcPct val="120000"/>
              </a:lnSpc>
              <a:defRPr/>
            </a:pPr>
            <a:r>
              <a:rPr lang="en-US" altLang="zh-CN" sz="3600" b="1" dirty="0">
                <a:solidFill>
                  <a:prstClr val="white"/>
                </a:solidFill>
                <a:ea typeface="楷体" panose="02010609060101010101" pitchFamily="49" charset="-122"/>
                <a:cs typeface="+mn-ea"/>
                <a:sym typeface="+mn-lt"/>
              </a:rPr>
              <a:t>CTF</a:t>
            </a:r>
            <a:r>
              <a:rPr lang="zh-CN" altLang="en-US" sz="3600" b="1" dirty="0">
                <a:solidFill>
                  <a:prstClr val="white"/>
                </a:solidFill>
                <a:latin typeface="华文行楷" panose="02010800040101010101" pitchFamily="2" charset="-122"/>
                <a:ea typeface="华文行楷" panose="02010800040101010101" pitchFamily="2" charset="-122"/>
                <a:cs typeface="+mn-ea"/>
                <a:sym typeface="+mn-lt"/>
              </a:rPr>
              <a:t>简介</a:t>
            </a:r>
            <a:endParaRPr kumimoji="0" lang="zh-CN" altLang="en-US" sz="3600" b="1" i="0" u="none" strike="noStrike" kern="1200" cap="none" spc="0" normalizeH="0" baseline="0" noProof="0" dirty="0">
              <a:ln>
                <a:noFill/>
              </a:ln>
              <a:solidFill>
                <a:prstClr val="white"/>
              </a:solidFill>
              <a:effectLst/>
              <a:uLnTx/>
              <a:uFillTx/>
              <a:latin typeface="华文行楷" panose="02010800040101010101" pitchFamily="2" charset="-122"/>
              <a:ea typeface="华文行楷" panose="02010800040101010101" pitchFamily="2" charset="-122"/>
              <a:cs typeface="+mn-ea"/>
              <a:sym typeface="+mn-lt"/>
            </a:endParaRPr>
          </a:p>
        </p:txBody>
      </p:sp>
      <p:sp>
        <p:nvSpPr>
          <p:cNvPr id="39" name="矩形 38"/>
          <p:cNvSpPr/>
          <p:nvPr/>
        </p:nvSpPr>
        <p:spPr>
          <a:xfrm>
            <a:off x="1266635" y="2321078"/>
            <a:ext cx="10243928" cy="3939540"/>
          </a:xfrm>
          <a:prstGeom prst="rect">
            <a:avLst/>
          </a:prstGeom>
        </p:spPr>
        <p:txBody>
          <a:bodyPr wrap="square">
            <a:spAutoFit/>
            <a:scene3d>
              <a:camera prst="orthographicFront"/>
              <a:lightRig rig="threePt" dir="t"/>
            </a:scene3d>
            <a:sp3d contourW="12700"/>
          </a:bodyPr>
          <a:lstStyle/>
          <a:p>
            <a:r>
              <a:rPr lang="en-US" altLang="zh-CN" sz="2500" dirty="0">
                <a:solidFill>
                  <a:schemeClr val="bg1"/>
                </a:solidFill>
                <a:latin typeface="迷你简蝶语" panose="02010604000101010101" pitchFamily="2" charset="-122"/>
                <a:ea typeface="迷你简蝶语" panose="02010604000101010101" pitchFamily="2" charset="-122"/>
              </a:rPr>
              <a:t>CTF</a:t>
            </a:r>
            <a:r>
              <a:rPr lang="zh-CN" altLang="en-US" sz="2500" dirty="0">
                <a:solidFill>
                  <a:schemeClr val="bg1"/>
                </a:solidFill>
                <a:latin typeface="迷你简蝶语" panose="02010604000101010101" pitchFamily="2" charset="-122"/>
                <a:ea typeface="迷你简蝶语" panose="02010604000101010101" pitchFamily="2" charset="-122"/>
              </a:rPr>
              <a:t>（</a:t>
            </a:r>
            <a:r>
              <a:rPr lang="en-US" altLang="zh-CN" sz="2500" dirty="0">
                <a:solidFill>
                  <a:schemeClr val="bg1"/>
                </a:solidFill>
                <a:latin typeface="迷你简蝶语" panose="02010604000101010101" pitchFamily="2" charset="-122"/>
                <a:ea typeface="迷你简蝶语" panose="02010604000101010101" pitchFamily="2" charset="-122"/>
              </a:rPr>
              <a:t>Capture The Flag</a:t>
            </a:r>
            <a:r>
              <a:rPr lang="zh-CN" altLang="en-US" sz="2500" dirty="0">
                <a:solidFill>
                  <a:schemeClr val="bg1"/>
                </a:solidFill>
                <a:latin typeface="迷你简蝶语" panose="02010604000101010101" pitchFamily="2" charset="-122"/>
                <a:ea typeface="迷你简蝶语" panose="02010604000101010101" pitchFamily="2" charset="-122"/>
              </a:rPr>
              <a:t>）中文一般译作夺旗赛，在网络安全领域中指的是网络安全技术人员之间进行技术竞技的一种比赛形式。</a:t>
            </a:r>
            <a:endParaRPr lang="en-US" altLang="zh-CN" sz="2500" dirty="0">
              <a:solidFill>
                <a:schemeClr val="bg1"/>
              </a:solidFill>
              <a:latin typeface="迷你简蝶语" panose="02010604000101010101" pitchFamily="2" charset="-122"/>
              <a:ea typeface="迷你简蝶语" panose="02010604000101010101" pitchFamily="2" charset="-122"/>
            </a:endParaRPr>
          </a:p>
          <a:p>
            <a:endParaRPr lang="en-US" altLang="zh-CN" sz="2500" dirty="0">
              <a:solidFill>
                <a:schemeClr val="bg1"/>
              </a:solidFill>
              <a:latin typeface="迷你简蝶语" panose="02010604000101010101" pitchFamily="2" charset="-122"/>
              <a:ea typeface="迷你简蝶语" panose="02010604000101010101" pitchFamily="2" charset="-122"/>
            </a:endParaRPr>
          </a:p>
          <a:p>
            <a:r>
              <a:rPr lang="en-US" altLang="zh-CN" sz="2500" dirty="0">
                <a:solidFill>
                  <a:schemeClr val="bg1"/>
                </a:solidFill>
                <a:latin typeface="迷你简蝶语" panose="02010604000101010101" pitchFamily="2" charset="-122"/>
                <a:ea typeface="迷你简蝶语" panose="02010604000101010101" pitchFamily="2" charset="-122"/>
              </a:rPr>
              <a:t>CTF</a:t>
            </a:r>
            <a:r>
              <a:rPr lang="zh-CN" altLang="en-US" sz="2500" dirty="0">
                <a:solidFill>
                  <a:schemeClr val="bg1"/>
                </a:solidFill>
                <a:latin typeface="迷你简蝶语" panose="02010604000101010101" pitchFamily="2" charset="-122"/>
                <a:ea typeface="迷你简蝶语" panose="02010604000101010101" pitchFamily="2" charset="-122"/>
              </a:rPr>
              <a:t>起源于</a:t>
            </a:r>
            <a:r>
              <a:rPr lang="en-US" altLang="zh-CN" sz="2500" dirty="0">
                <a:solidFill>
                  <a:schemeClr val="bg1"/>
                </a:solidFill>
                <a:latin typeface="迷你简蝶语" panose="02010604000101010101" pitchFamily="2" charset="-122"/>
                <a:ea typeface="迷你简蝶语" panose="02010604000101010101" pitchFamily="2" charset="-122"/>
              </a:rPr>
              <a:t>1996</a:t>
            </a:r>
            <a:r>
              <a:rPr lang="zh-CN" altLang="en-US" sz="2500" dirty="0">
                <a:solidFill>
                  <a:schemeClr val="bg1"/>
                </a:solidFill>
                <a:latin typeface="迷你简蝶语" panose="02010604000101010101" pitchFamily="2" charset="-122"/>
                <a:ea typeface="迷你简蝶语" panose="02010604000101010101" pitchFamily="2" charset="-122"/>
              </a:rPr>
              <a:t>年第四届</a:t>
            </a:r>
            <a:r>
              <a:rPr lang="en-US" altLang="zh-CN" sz="2500" dirty="0">
                <a:solidFill>
                  <a:schemeClr val="bg1"/>
                </a:solidFill>
                <a:latin typeface="迷你简蝶语" panose="02010604000101010101" pitchFamily="2" charset="-122"/>
                <a:ea typeface="迷你简蝶语" panose="02010604000101010101" pitchFamily="2" charset="-122"/>
              </a:rPr>
              <a:t>DEFCON</a:t>
            </a:r>
            <a:r>
              <a:rPr lang="zh-CN" altLang="en-US" sz="2500" dirty="0">
                <a:solidFill>
                  <a:schemeClr val="bg1"/>
                </a:solidFill>
                <a:latin typeface="迷你简蝶语" panose="02010604000101010101" pitchFamily="2" charset="-122"/>
                <a:ea typeface="迷你简蝶语" panose="02010604000101010101" pitchFamily="2" charset="-122"/>
              </a:rPr>
              <a:t>全球黑客大会，以代替之前黑客们通过互相发起真实攻击进行技术比拼的方式。发展至今，已经成为全球范围网络安全圈流行的竞赛形式，</a:t>
            </a:r>
            <a:r>
              <a:rPr lang="en-US" altLang="zh-CN" sz="2500" dirty="0">
                <a:solidFill>
                  <a:schemeClr val="bg1"/>
                </a:solidFill>
                <a:latin typeface="迷你简蝶语" panose="02010604000101010101" pitchFamily="2" charset="-122"/>
                <a:ea typeface="迷你简蝶语" panose="02010604000101010101" pitchFamily="2" charset="-122"/>
              </a:rPr>
              <a:t>2013</a:t>
            </a:r>
            <a:r>
              <a:rPr lang="zh-CN" altLang="en-US" sz="2500" dirty="0">
                <a:solidFill>
                  <a:schemeClr val="bg1"/>
                </a:solidFill>
                <a:latin typeface="迷你简蝶语" panose="02010604000101010101" pitchFamily="2" charset="-122"/>
                <a:ea typeface="迷你简蝶语" panose="02010604000101010101" pitchFamily="2" charset="-122"/>
              </a:rPr>
              <a:t>年全球举办了超过五十场国际性</a:t>
            </a:r>
            <a:r>
              <a:rPr lang="en-US" altLang="zh-CN" sz="2500" dirty="0">
                <a:solidFill>
                  <a:schemeClr val="bg1"/>
                </a:solidFill>
                <a:latin typeface="迷你简蝶语" panose="02010604000101010101" pitchFamily="2" charset="-122"/>
                <a:ea typeface="迷你简蝶语" panose="02010604000101010101" pitchFamily="2" charset="-122"/>
              </a:rPr>
              <a:t>CTF</a:t>
            </a:r>
            <a:r>
              <a:rPr lang="zh-CN" altLang="en-US" sz="2500" dirty="0">
                <a:solidFill>
                  <a:schemeClr val="bg1"/>
                </a:solidFill>
                <a:latin typeface="迷你简蝶语" panose="02010604000101010101" pitchFamily="2" charset="-122"/>
                <a:ea typeface="迷你简蝶语" panose="02010604000101010101" pitchFamily="2" charset="-122"/>
              </a:rPr>
              <a:t>赛事。</a:t>
            </a:r>
            <a:endParaRPr lang="en-US" altLang="zh-CN" sz="2500" dirty="0">
              <a:solidFill>
                <a:schemeClr val="bg1"/>
              </a:solidFill>
              <a:latin typeface="迷你简蝶语" panose="02010604000101010101" pitchFamily="2" charset="-122"/>
              <a:ea typeface="迷你简蝶语" panose="02010604000101010101" pitchFamily="2" charset="-122"/>
            </a:endParaRPr>
          </a:p>
          <a:p>
            <a:endParaRPr lang="en-US" altLang="zh-CN" sz="2500" dirty="0">
              <a:solidFill>
                <a:schemeClr val="bg1"/>
              </a:solidFill>
              <a:latin typeface="迷你简蝶语" panose="02010604000101010101" pitchFamily="2" charset="-122"/>
              <a:ea typeface="迷你简蝶语" panose="02010604000101010101" pitchFamily="2" charset="-122"/>
            </a:endParaRPr>
          </a:p>
          <a:p>
            <a:r>
              <a:rPr lang="zh-CN" altLang="en-US" sz="2500" dirty="0">
                <a:solidFill>
                  <a:schemeClr val="bg1"/>
                </a:solidFill>
                <a:latin typeface="迷你简蝶语" panose="02010604000101010101" pitchFamily="2" charset="-122"/>
                <a:ea typeface="迷你简蝶语" panose="02010604000101010101" pitchFamily="2" charset="-122"/>
              </a:rPr>
              <a:t>而</a:t>
            </a:r>
            <a:r>
              <a:rPr lang="en-US" altLang="zh-CN" sz="2500" dirty="0">
                <a:solidFill>
                  <a:schemeClr val="bg1"/>
                </a:solidFill>
                <a:latin typeface="迷你简蝶语" panose="02010604000101010101" pitchFamily="2" charset="-122"/>
                <a:ea typeface="迷你简蝶语" panose="02010604000101010101" pitchFamily="2" charset="-122"/>
              </a:rPr>
              <a:t>DEFCON</a:t>
            </a:r>
            <a:r>
              <a:rPr lang="zh-CN" altLang="en-US" sz="2500" dirty="0">
                <a:solidFill>
                  <a:schemeClr val="bg1"/>
                </a:solidFill>
                <a:latin typeface="迷你简蝶语" panose="02010604000101010101" pitchFamily="2" charset="-122"/>
                <a:ea typeface="迷你简蝶语" panose="02010604000101010101" pitchFamily="2" charset="-122"/>
              </a:rPr>
              <a:t>作为</a:t>
            </a:r>
            <a:r>
              <a:rPr lang="en-US" altLang="zh-CN" sz="2500" dirty="0">
                <a:solidFill>
                  <a:schemeClr val="bg1"/>
                </a:solidFill>
                <a:latin typeface="迷你简蝶语" panose="02010604000101010101" pitchFamily="2" charset="-122"/>
                <a:ea typeface="迷你简蝶语" panose="02010604000101010101" pitchFamily="2" charset="-122"/>
              </a:rPr>
              <a:t>CTF</a:t>
            </a:r>
            <a:r>
              <a:rPr lang="zh-CN" altLang="en-US" sz="2500" dirty="0">
                <a:solidFill>
                  <a:schemeClr val="bg1"/>
                </a:solidFill>
                <a:latin typeface="迷你简蝶语" panose="02010604000101010101" pitchFamily="2" charset="-122"/>
                <a:ea typeface="迷你简蝶语" panose="02010604000101010101" pitchFamily="2" charset="-122"/>
              </a:rPr>
              <a:t>赛制的发源地，</a:t>
            </a:r>
            <a:r>
              <a:rPr lang="en-US" altLang="zh-CN" sz="2500" dirty="0">
                <a:solidFill>
                  <a:schemeClr val="bg1"/>
                </a:solidFill>
                <a:latin typeface="迷你简蝶语" panose="02010604000101010101" pitchFamily="2" charset="-122"/>
                <a:ea typeface="迷你简蝶语" panose="02010604000101010101" pitchFamily="2" charset="-122"/>
              </a:rPr>
              <a:t>DEFCON CTF</a:t>
            </a:r>
            <a:r>
              <a:rPr lang="zh-CN" altLang="en-US" sz="2500" dirty="0">
                <a:solidFill>
                  <a:schemeClr val="bg1"/>
                </a:solidFill>
                <a:latin typeface="迷你简蝶语" panose="02010604000101010101" pitchFamily="2" charset="-122"/>
                <a:ea typeface="迷你简蝶语" panose="02010604000101010101" pitchFamily="2" charset="-122"/>
              </a:rPr>
              <a:t>也成为了目前全球最高技术水平和影响力的</a:t>
            </a:r>
            <a:r>
              <a:rPr lang="en-US" altLang="zh-CN" sz="2500" dirty="0">
                <a:solidFill>
                  <a:schemeClr val="bg1"/>
                </a:solidFill>
                <a:latin typeface="迷你简蝶语" panose="02010604000101010101" pitchFamily="2" charset="-122"/>
                <a:ea typeface="迷你简蝶语" panose="02010604000101010101" pitchFamily="2" charset="-122"/>
              </a:rPr>
              <a:t>CTF</a:t>
            </a:r>
            <a:r>
              <a:rPr lang="zh-CN" altLang="en-US" sz="2500" dirty="0">
                <a:solidFill>
                  <a:schemeClr val="bg1"/>
                </a:solidFill>
                <a:latin typeface="迷你简蝶语" panose="02010604000101010101" pitchFamily="2" charset="-122"/>
                <a:ea typeface="迷你简蝶语" panose="02010604000101010101" pitchFamily="2" charset="-122"/>
              </a:rPr>
              <a:t>竞赛，类似于</a:t>
            </a:r>
            <a:r>
              <a:rPr lang="en-US" altLang="zh-CN" sz="2500" dirty="0">
                <a:solidFill>
                  <a:schemeClr val="bg1"/>
                </a:solidFill>
                <a:latin typeface="迷你简蝶语" panose="02010604000101010101" pitchFamily="2" charset="-122"/>
                <a:ea typeface="迷你简蝶语" panose="02010604000101010101" pitchFamily="2" charset="-122"/>
              </a:rPr>
              <a:t>CTF</a:t>
            </a:r>
            <a:r>
              <a:rPr lang="zh-CN" altLang="en-US" sz="2500" dirty="0">
                <a:solidFill>
                  <a:schemeClr val="bg1"/>
                </a:solidFill>
                <a:latin typeface="迷你简蝶语" panose="02010604000101010101" pitchFamily="2" charset="-122"/>
                <a:ea typeface="迷你简蝶语" panose="02010604000101010101" pitchFamily="2" charset="-122"/>
              </a:rPr>
              <a:t>赛场中的“世界杯” 。</a:t>
            </a:r>
          </a:p>
        </p:txBody>
      </p:sp>
    </p:spTree>
    <p:extLst>
      <p:ext uri="{BB962C8B-B14F-4D97-AF65-F5344CB8AC3E}">
        <p14:creationId xmlns:p14="http://schemas.microsoft.com/office/powerpoint/2010/main" val="3845935685"/>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p:cTn id="11" dur="500" fill="hold"/>
                                        <p:tgtEl>
                                          <p:spTgt spid="39"/>
                                        </p:tgtEl>
                                        <p:attrNameLst>
                                          <p:attrName>ppt_w</p:attrName>
                                        </p:attrNameLst>
                                      </p:cBhvr>
                                      <p:tavLst>
                                        <p:tav tm="0">
                                          <p:val>
                                            <p:fltVal val="0"/>
                                          </p:val>
                                        </p:tav>
                                        <p:tav tm="100000">
                                          <p:val>
                                            <p:strVal val="#ppt_w"/>
                                          </p:val>
                                        </p:tav>
                                      </p:tavLst>
                                    </p:anim>
                                    <p:anim calcmode="lin" valueType="num">
                                      <p:cBhvr>
                                        <p:cTn id="12" dur="500" fill="hold"/>
                                        <p:tgtEl>
                                          <p:spTgt spid="39"/>
                                        </p:tgtEl>
                                        <p:attrNameLst>
                                          <p:attrName>ppt_h</p:attrName>
                                        </p:attrNameLst>
                                      </p:cBhvr>
                                      <p:tavLst>
                                        <p:tav tm="0">
                                          <p:val>
                                            <p:fltVal val="0"/>
                                          </p:val>
                                        </p:tav>
                                        <p:tav tm="100000">
                                          <p:val>
                                            <p:strVal val="#ppt_h"/>
                                          </p:val>
                                        </p:tav>
                                      </p:tavLst>
                                    </p:anim>
                                    <p:animEffect transition="in" filter="fade">
                                      <p:cBhvr>
                                        <p:cTn id="1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112803" y="249646"/>
            <a:ext cx="6708792"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会长浅谈信息安全和</a:t>
            </a:r>
            <a:r>
              <a:rPr lang="en-US" altLang="zh-CN" sz="4400" b="1" dirty="0">
                <a:solidFill>
                  <a:prstClr val="white"/>
                </a:solidFill>
                <a:ea typeface="楷体" panose="02010609060101010101" pitchFamily="49" charset="-122"/>
                <a:cs typeface="+mn-ea"/>
                <a:sym typeface="+mn-lt"/>
              </a:rPr>
              <a:t>CTF</a:t>
            </a:r>
            <a:endParaRPr lang="zh-CN" altLang="en-US" sz="4400" b="1" dirty="0">
              <a:solidFill>
                <a:prstClr val="white"/>
              </a:solidFill>
              <a:ea typeface="楷体" panose="02010609060101010101" pitchFamily="49" charset="-122"/>
              <a:cs typeface="+mn-ea"/>
              <a:sym typeface="+mn-lt"/>
            </a:endParaRPr>
          </a:p>
        </p:txBody>
      </p:sp>
      <p:sp>
        <p:nvSpPr>
          <p:cNvPr id="35" name="矩形 34"/>
          <p:cNvSpPr/>
          <p:nvPr/>
        </p:nvSpPr>
        <p:spPr>
          <a:xfrm>
            <a:off x="0" y="1311187"/>
            <a:ext cx="4546207" cy="7294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prstClr val="white"/>
                </a:solidFill>
                <a:effectLst/>
                <a:uLnTx/>
                <a:uFillTx/>
                <a:ea typeface="华文行楷" panose="02010800040101010101" pitchFamily="2" charset="-122"/>
                <a:cs typeface="+mn-ea"/>
                <a:sym typeface="+mn-lt"/>
              </a:rPr>
              <a:t>CTF</a:t>
            </a:r>
            <a:r>
              <a:rPr kumimoji="0" lang="zh-CN" altLang="en-US" sz="3600" b="1" i="0" u="none" strike="noStrike" kern="1200" cap="none" spc="0" normalizeH="0" baseline="0" noProof="0" dirty="0">
                <a:ln>
                  <a:noFill/>
                </a:ln>
                <a:solidFill>
                  <a:prstClr val="white"/>
                </a:solidFill>
                <a:effectLst/>
                <a:uLnTx/>
                <a:uFillTx/>
                <a:latin typeface="华文行楷" panose="02010800040101010101" pitchFamily="2" charset="-122"/>
                <a:ea typeface="华文行楷" panose="02010800040101010101" pitchFamily="2" charset="-122"/>
                <a:cs typeface="+mn-ea"/>
                <a:sym typeface="+mn-lt"/>
              </a:rPr>
              <a:t>的竞赛模式</a:t>
            </a:r>
          </a:p>
        </p:txBody>
      </p:sp>
      <p:sp>
        <p:nvSpPr>
          <p:cNvPr id="14" name="Rectangle 13">
            <a:extLst>
              <a:ext uri="{FF2B5EF4-FFF2-40B4-BE49-F238E27FC236}">
                <a16:creationId xmlns:a16="http://schemas.microsoft.com/office/drawing/2014/main" id="{4EFF1C08-CEC2-497E-9F23-C397CB31946E}"/>
              </a:ext>
            </a:extLst>
          </p:cNvPr>
          <p:cNvSpPr>
            <a:spLocks noChangeArrowheads="1"/>
          </p:cNvSpPr>
          <p:nvPr/>
        </p:nvSpPr>
        <p:spPr bwMode="auto">
          <a:xfrm flipH="1">
            <a:off x="6402774" y="2749772"/>
            <a:ext cx="45719" cy="3028348"/>
          </a:xfrm>
          <a:prstGeom prst="rect">
            <a:avLst/>
          </a:prstGeom>
          <a:solidFill>
            <a:schemeClr val="bg1">
              <a:alpha val="40000"/>
            </a:schemeClr>
          </a:solidFill>
          <a:ln>
            <a:noFill/>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5" name="Freeform 5">
            <a:extLst>
              <a:ext uri="{FF2B5EF4-FFF2-40B4-BE49-F238E27FC236}">
                <a16:creationId xmlns:a16="http://schemas.microsoft.com/office/drawing/2014/main" id="{00D677B7-3CA0-4D02-B96C-A55F1165980B}"/>
              </a:ext>
            </a:extLst>
          </p:cNvPr>
          <p:cNvSpPr>
            <a:spLocks noEditPoints="1"/>
          </p:cNvSpPr>
          <p:nvPr/>
        </p:nvSpPr>
        <p:spPr bwMode="auto">
          <a:xfrm>
            <a:off x="6713052" y="2769715"/>
            <a:ext cx="256659" cy="465892"/>
          </a:xfrm>
          <a:custGeom>
            <a:avLst/>
            <a:gdLst>
              <a:gd name="T0" fmla="*/ 38 w 77"/>
              <a:gd name="T1" fmla="*/ 136 h 140"/>
              <a:gd name="T2" fmla="*/ 33 w 77"/>
              <a:gd name="T3" fmla="*/ 131 h 140"/>
              <a:gd name="T4" fmla="*/ 38 w 77"/>
              <a:gd name="T5" fmla="*/ 126 h 140"/>
              <a:gd name="T6" fmla="*/ 43 w 77"/>
              <a:gd name="T7" fmla="*/ 131 h 140"/>
              <a:gd name="T8" fmla="*/ 38 w 77"/>
              <a:gd name="T9" fmla="*/ 136 h 140"/>
              <a:gd name="T10" fmla="*/ 6 w 77"/>
              <a:gd name="T11" fmla="*/ 122 h 140"/>
              <a:gd name="T12" fmla="*/ 6 w 77"/>
              <a:gd name="T13" fmla="*/ 18 h 140"/>
              <a:gd name="T14" fmla="*/ 70 w 77"/>
              <a:gd name="T15" fmla="*/ 18 h 140"/>
              <a:gd name="T16" fmla="*/ 70 w 77"/>
              <a:gd name="T17" fmla="*/ 122 h 140"/>
              <a:gd name="T18" fmla="*/ 6 w 77"/>
              <a:gd name="T19" fmla="*/ 122 h 140"/>
              <a:gd name="T20" fmla="*/ 63 w 77"/>
              <a:gd name="T21" fmla="*/ 0 h 140"/>
              <a:gd name="T22" fmla="*/ 13 w 77"/>
              <a:gd name="T23" fmla="*/ 0 h 140"/>
              <a:gd name="T24" fmla="*/ 0 w 77"/>
              <a:gd name="T25" fmla="*/ 13 h 140"/>
              <a:gd name="T26" fmla="*/ 0 w 77"/>
              <a:gd name="T27" fmla="*/ 127 h 140"/>
              <a:gd name="T28" fmla="*/ 13 w 77"/>
              <a:gd name="T29" fmla="*/ 140 h 140"/>
              <a:gd name="T30" fmla="*/ 63 w 77"/>
              <a:gd name="T31" fmla="*/ 140 h 140"/>
              <a:gd name="T32" fmla="*/ 77 w 77"/>
              <a:gd name="T33" fmla="*/ 127 h 140"/>
              <a:gd name="T34" fmla="*/ 77 w 77"/>
              <a:gd name="T35" fmla="*/ 13 h 140"/>
              <a:gd name="T36" fmla="*/ 63 w 77"/>
              <a:gd name="T3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140">
                <a:moveTo>
                  <a:pt x="38" y="136"/>
                </a:moveTo>
                <a:cubicBezTo>
                  <a:pt x="36" y="136"/>
                  <a:pt x="33" y="134"/>
                  <a:pt x="33" y="131"/>
                </a:cubicBezTo>
                <a:cubicBezTo>
                  <a:pt x="33" y="128"/>
                  <a:pt x="36" y="126"/>
                  <a:pt x="38" y="126"/>
                </a:cubicBezTo>
                <a:cubicBezTo>
                  <a:pt x="41" y="126"/>
                  <a:pt x="43" y="128"/>
                  <a:pt x="43" y="131"/>
                </a:cubicBezTo>
                <a:cubicBezTo>
                  <a:pt x="43" y="134"/>
                  <a:pt x="41" y="136"/>
                  <a:pt x="38" y="136"/>
                </a:cubicBezTo>
                <a:moveTo>
                  <a:pt x="6" y="122"/>
                </a:moveTo>
                <a:cubicBezTo>
                  <a:pt x="6" y="18"/>
                  <a:pt x="6" y="18"/>
                  <a:pt x="6" y="18"/>
                </a:cubicBezTo>
                <a:cubicBezTo>
                  <a:pt x="70" y="18"/>
                  <a:pt x="70" y="18"/>
                  <a:pt x="70" y="18"/>
                </a:cubicBezTo>
                <a:cubicBezTo>
                  <a:pt x="70" y="122"/>
                  <a:pt x="70" y="122"/>
                  <a:pt x="70" y="122"/>
                </a:cubicBezTo>
                <a:cubicBezTo>
                  <a:pt x="6" y="122"/>
                  <a:pt x="6" y="122"/>
                  <a:pt x="6" y="122"/>
                </a:cubicBezTo>
                <a:moveTo>
                  <a:pt x="63" y="0"/>
                </a:moveTo>
                <a:cubicBezTo>
                  <a:pt x="13" y="0"/>
                  <a:pt x="13" y="0"/>
                  <a:pt x="13" y="0"/>
                </a:cubicBezTo>
                <a:cubicBezTo>
                  <a:pt x="6" y="0"/>
                  <a:pt x="0" y="6"/>
                  <a:pt x="0" y="13"/>
                </a:cubicBezTo>
                <a:cubicBezTo>
                  <a:pt x="0" y="127"/>
                  <a:pt x="0" y="127"/>
                  <a:pt x="0" y="127"/>
                </a:cubicBezTo>
                <a:cubicBezTo>
                  <a:pt x="0" y="134"/>
                  <a:pt x="6" y="140"/>
                  <a:pt x="13" y="140"/>
                </a:cubicBezTo>
                <a:cubicBezTo>
                  <a:pt x="63" y="140"/>
                  <a:pt x="63" y="140"/>
                  <a:pt x="63" y="140"/>
                </a:cubicBezTo>
                <a:cubicBezTo>
                  <a:pt x="71" y="140"/>
                  <a:pt x="77" y="134"/>
                  <a:pt x="77" y="127"/>
                </a:cubicBezTo>
                <a:cubicBezTo>
                  <a:pt x="77" y="13"/>
                  <a:pt x="77" y="13"/>
                  <a:pt x="77" y="13"/>
                </a:cubicBezTo>
                <a:cubicBezTo>
                  <a:pt x="77" y="6"/>
                  <a:pt x="71" y="0"/>
                  <a:pt x="63" y="0"/>
                </a:cubicBezTo>
              </a:path>
            </a:pathLst>
          </a:custGeom>
          <a:solidFill>
            <a:schemeClr val="bg1">
              <a:alpha val="80000"/>
            </a:schemeClr>
          </a:solidFill>
          <a:ln>
            <a:noFill/>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nvGrpSpPr>
          <p:cNvPr id="16" name="组合 15">
            <a:extLst>
              <a:ext uri="{FF2B5EF4-FFF2-40B4-BE49-F238E27FC236}">
                <a16:creationId xmlns:a16="http://schemas.microsoft.com/office/drawing/2014/main" id="{766EB55D-AC8A-4A9E-B6EF-E5A0850C0994}"/>
              </a:ext>
            </a:extLst>
          </p:cNvPr>
          <p:cNvGrpSpPr/>
          <p:nvPr/>
        </p:nvGrpSpPr>
        <p:grpSpPr>
          <a:xfrm>
            <a:off x="5732353" y="3931834"/>
            <a:ext cx="467193" cy="436888"/>
            <a:chOff x="5312875" y="2765212"/>
            <a:chExt cx="467193" cy="436888"/>
          </a:xfrm>
          <a:solidFill>
            <a:schemeClr val="bg1">
              <a:alpha val="80000"/>
            </a:schemeClr>
          </a:solidFill>
        </p:grpSpPr>
        <p:sp>
          <p:nvSpPr>
            <p:cNvPr id="17" name="Freeform 116">
              <a:extLst>
                <a:ext uri="{FF2B5EF4-FFF2-40B4-BE49-F238E27FC236}">
                  <a16:creationId xmlns:a16="http://schemas.microsoft.com/office/drawing/2014/main" id="{243C6881-C499-4E10-85D8-17A6CD55A6ED}"/>
                </a:ext>
              </a:extLst>
            </p:cNvPr>
            <p:cNvSpPr>
              <a:spLocks noEditPoints="1"/>
            </p:cNvSpPr>
            <p:nvPr/>
          </p:nvSpPr>
          <p:spPr bwMode="auto">
            <a:xfrm>
              <a:off x="5312875" y="2765212"/>
              <a:ext cx="196978" cy="436888"/>
            </a:xfrm>
            <a:custGeom>
              <a:avLst/>
              <a:gdLst>
                <a:gd name="T0" fmla="*/ 6 w 33"/>
                <a:gd name="T1" fmla="*/ 64 h 73"/>
                <a:gd name="T2" fmla="*/ 10 w 33"/>
                <a:gd name="T3" fmla="*/ 69 h 73"/>
                <a:gd name="T4" fmla="*/ 14 w 33"/>
                <a:gd name="T5" fmla="*/ 69 h 73"/>
                <a:gd name="T6" fmla="*/ 19 w 33"/>
                <a:gd name="T7" fmla="*/ 64 h 73"/>
                <a:gd name="T8" fmla="*/ 14 w 33"/>
                <a:gd name="T9" fmla="*/ 69 h 73"/>
                <a:gd name="T10" fmla="*/ 22 w 33"/>
                <a:gd name="T11" fmla="*/ 64 h 73"/>
                <a:gd name="T12" fmla="*/ 27 w 33"/>
                <a:gd name="T13" fmla="*/ 69 h 73"/>
                <a:gd name="T14" fmla="*/ 6 w 33"/>
                <a:gd name="T15" fmla="*/ 61 h 73"/>
                <a:gd name="T16" fmla="*/ 10 w 33"/>
                <a:gd name="T17" fmla="*/ 56 h 73"/>
                <a:gd name="T18" fmla="*/ 6 w 33"/>
                <a:gd name="T19" fmla="*/ 61 h 73"/>
                <a:gd name="T20" fmla="*/ 14 w 33"/>
                <a:gd name="T21" fmla="*/ 56 h 73"/>
                <a:gd name="T22" fmla="*/ 19 w 33"/>
                <a:gd name="T23" fmla="*/ 61 h 73"/>
                <a:gd name="T24" fmla="*/ 22 w 33"/>
                <a:gd name="T25" fmla="*/ 61 h 73"/>
                <a:gd name="T26" fmla="*/ 27 w 33"/>
                <a:gd name="T27" fmla="*/ 56 h 73"/>
                <a:gd name="T28" fmla="*/ 22 w 33"/>
                <a:gd name="T29" fmla="*/ 61 h 73"/>
                <a:gd name="T30" fmla="*/ 6 w 33"/>
                <a:gd name="T31" fmla="*/ 48 h 73"/>
                <a:gd name="T32" fmla="*/ 10 w 33"/>
                <a:gd name="T33" fmla="*/ 53 h 73"/>
                <a:gd name="T34" fmla="*/ 14 w 33"/>
                <a:gd name="T35" fmla="*/ 53 h 73"/>
                <a:gd name="T36" fmla="*/ 19 w 33"/>
                <a:gd name="T37" fmla="*/ 48 h 73"/>
                <a:gd name="T38" fmla="*/ 14 w 33"/>
                <a:gd name="T39" fmla="*/ 53 h 73"/>
                <a:gd name="T40" fmla="*/ 22 w 33"/>
                <a:gd name="T41" fmla="*/ 48 h 73"/>
                <a:gd name="T42" fmla="*/ 27 w 33"/>
                <a:gd name="T43" fmla="*/ 53 h 73"/>
                <a:gd name="T44" fmla="*/ 6 w 33"/>
                <a:gd name="T45" fmla="*/ 45 h 73"/>
                <a:gd name="T46" fmla="*/ 10 w 33"/>
                <a:gd name="T47" fmla="*/ 40 h 73"/>
                <a:gd name="T48" fmla="*/ 6 w 33"/>
                <a:gd name="T49" fmla="*/ 45 h 73"/>
                <a:gd name="T50" fmla="*/ 14 w 33"/>
                <a:gd name="T51" fmla="*/ 40 h 73"/>
                <a:gd name="T52" fmla="*/ 19 w 33"/>
                <a:gd name="T53" fmla="*/ 45 h 73"/>
                <a:gd name="T54" fmla="*/ 22 w 33"/>
                <a:gd name="T55" fmla="*/ 45 h 73"/>
                <a:gd name="T56" fmla="*/ 27 w 33"/>
                <a:gd name="T57" fmla="*/ 40 h 73"/>
                <a:gd name="T58" fmla="*/ 22 w 33"/>
                <a:gd name="T59" fmla="*/ 45 h 73"/>
                <a:gd name="T60" fmla="*/ 6 w 33"/>
                <a:gd name="T61" fmla="*/ 7 h 73"/>
                <a:gd name="T62" fmla="*/ 27 w 33"/>
                <a:gd name="T63" fmla="*/ 36 h 73"/>
                <a:gd name="T64" fmla="*/ 27 w 33"/>
                <a:gd name="T65" fmla="*/ 0 h 73"/>
                <a:gd name="T66" fmla="*/ 0 w 33"/>
                <a:gd name="T67" fmla="*/ 6 h 73"/>
                <a:gd name="T68" fmla="*/ 6 w 33"/>
                <a:gd name="T69" fmla="*/ 73 h 73"/>
                <a:gd name="T70" fmla="*/ 33 w 33"/>
                <a:gd name="T71" fmla="*/ 67 h 73"/>
                <a:gd name="T72" fmla="*/ 27 w 33"/>
                <a:gd name="T7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 h="73">
                  <a:moveTo>
                    <a:pt x="6" y="69"/>
                  </a:moveTo>
                  <a:cubicBezTo>
                    <a:pt x="6" y="64"/>
                    <a:pt x="6" y="64"/>
                    <a:pt x="6" y="64"/>
                  </a:cubicBezTo>
                  <a:cubicBezTo>
                    <a:pt x="10" y="64"/>
                    <a:pt x="10" y="64"/>
                    <a:pt x="10" y="64"/>
                  </a:cubicBezTo>
                  <a:cubicBezTo>
                    <a:pt x="10" y="69"/>
                    <a:pt x="10" y="69"/>
                    <a:pt x="10" y="69"/>
                  </a:cubicBezTo>
                  <a:cubicBezTo>
                    <a:pt x="6" y="69"/>
                    <a:pt x="6" y="69"/>
                    <a:pt x="6" y="69"/>
                  </a:cubicBezTo>
                  <a:moveTo>
                    <a:pt x="14" y="69"/>
                  </a:moveTo>
                  <a:cubicBezTo>
                    <a:pt x="14" y="64"/>
                    <a:pt x="14" y="64"/>
                    <a:pt x="14" y="64"/>
                  </a:cubicBezTo>
                  <a:cubicBezTo>
                    <a:pt x="19" y="64"/>
                    <a:pt x="19" y="64"/>
                    <a:pt x="19" y="64"/>
                  </a:cubicBezTo>
                  <a:cubicBezTo>
                    <a:pt x="19" y="69"/>
                    <a:pt x="19" y="69"/>
                    <a:pt x="19" y="69"/>
                  </a:cubicBezTo>
                  <a:cubicBezTo>
                    <a:pt x="14" y="69"/>
                    <a:pt x="14" y="69"/>
                    <a:pt x="14" y="69"/>
                  </a:cubicBezTo>
                  <a:moveTo>
                    <a:pt x="22" y="69"/>
                  </a:moveTo>
                  <a:cubicBezTo>
                    <a:pt x="22" y="64"/>
                    <a:pt x="22" y="64"/>
                    <a:pt x="22" y="64"/>
                  </a:cubicBezTo>
                  <a:cubicBezTo>
                    <a:pt x="27" y="64"/>
                    <a:pt x="27" y="64"/>
                    <a:pt x="27" y="64"/>
                  </a:cubicBezTo>
                  <a:cubicBezTo>
                    <a:pt x="27" y="69"/>
                    <a:pt x="27" y="69"/>
                    <a:pt x="27" y="69"/>
                  </a:cubicBezTo>
                  <a:cubicBezTo>
                    <a:pt x="22" y="69"/>
                    <a:pt x="22" y="69"/>
                    <a:pt x="22" y="69"/>
                  </a:cubicBezTo>
                  <a:moveTo>
                    <a:pt x="6" y="61"/>
                  </a:moveTo>
                  <a:cubicBezTo>
                    <a:pt x="6" y="56"/>
                    <a:pt x="6" y="56"/>
                    <a:pt x="6" y="56"/>
                  </a:cubicBezTo>
                  <a:cubicBezTo>
                    <a:pt x="10" y="56"/>
                    <a:pt x="10" y="56"/>
                    <a:pt x="10" y="56"/>
                  </a:cubicBezTo>
                  <a:cubicBezTo>
                    <a:pt x="10" y="61"/>
                    <a:pt x="10" y="61"/>
                    <a:pt x="10" y="61"/>
                  </a:cubicBezTo>
                  <a:cubicBezTo>
                    <a:pt x="6" y="61"/>
                    <a:pt x="6" y="61"/>
                    <a:pt x="6" y="61"/>
                  </a:cubicBezTo>
                  <a:moveTo>
                    <a:pt x="14" y="61"/>
                  </a:moveTo>
                  <a:cubicBezTo>
                    <a:pt x="14" y="56"/>
                    <a:pt x="14" y="56"/>
                    <a:pt x="14" y="56"/>
                  </a:cubicBezTo>
                  <a:cubicBezTo>
                    <a:pt x="19" y="56"/>
                    <a:pt x="19" y="56"/>
                    <a:pt x="19" y="56"/>
                  </a:cubicBezTo>
                  <a:cubicBezTo>
                    <a:pt x="19" y="61"/>
                    <a:pt x="19" y="61"/>
                    <a:pt x="19" y="61"/>
                  </a:cubicBezTo>
                  <a:cubicBezTo>
                    <a:pt x="14" y="61"/>
                    <a:pt x="14" y="61"/>
                    <a:pt x="14" y="61"/>
                  </a:cubicBezTo>
                  <a:moveTo>
                    <a:pt x="22" y="61"/>
                  </a:moveTo>
                  <a:cubicBezTo>
                    <a:pt x="22" y="56"/>
                    <a:pt x="22" y="56"/>
                    <a:pt x="22" y="56"/>
                  </a:cubicBezTo>
                  <a:cubicBezTo>
                    <a:pt x="27" y="56"/>
                    <a:pt x="27" y="56"/>
                    <a:pt x="27" y="56"/>
                  </a:cubicBezTo>
                  <a:cubicBezTo>
                    <a:pt x="27" y="61"/>
                    <a:pt x="27" y="61"/>
                    <a:pt x="27" y="61"/>
                  </a:cubicBezTo>
                  <a:cubicBezTo>
                    <a:pt x="22" y="61"/>
                    <a:pt x="22" y="61"/>
                    <a:pt x="22" y="61"/>
                  </a:cubicBezTo>
                  <a:moveTo>
                    <a:pt x="6" y="53"/>
                  </a:moveTo>
                  <a:cubicBezTo>
                    <a:pt x="6" y="48"/>
                    <a:pt x="6" y="48"/>
                    <a:pt x="6" y="48"/>
                  </a:cubicBezTo>
                  <a:cubicBezTo>
                    <a:pt x="10" y="48"/>
                    <a:pt x="10" y="48"/>
                    <a:pt x="10" y="48"/>
                  </a:cubicBezTo>
                  <a:cubicBezTo>
                    <a:pt x="10" y="53"/>
                    <a:pt x="10" y="53"/>
                    <a:pt x="10" y="53"/>
                  </a:cubicBezTo>
                  <a:cubicBezTo>
                    <a:pt x="6" y="53"/>
                    <a:pt x="6" y="53"/>
                    <a:pt x="6" y="53"/>
                  </a:cubicBezTo>
                  <a:moveTo>
                    <a:pt x="14" y="53"/>
                  </a:moveTo>
                  <a:cubicBezTo>
                    <a:pt x="14" y="48"/>
                    <a:pt x="14" y="48"/>
                    <a:pt x="14" y="48"/>
                  </a:cubicBezTo>
                  <a:cubicBezTo>
                    <a:pt x="19" y="48"/>
                    <a:pt x="19" y="48"/>
                    <a:pt x="19" y="48"/>
                  </a:cubicBezTo>
                  <a:cubicBezTo>
                    <a:pt x="19" y="53"/>
                    <a:pt x="19" y="53"/>
                    <a:pt x="19" y="53"/>
                  </a:cubicBezTo>
                  <a:cubicBezTo>
                    <a:pt x="14" y="53"/>
                    <a:pt x="14" y="53"/>
                    <a:pt x="14" y="53"/>
                  </a:cubicBezTo>
                  <a:moveTo>
                    <a:pt x="22" y="53"/>
                  </a:moveTo>
                  <a:cubicBezTo>
                    <a:pt x="22" y="48"/>
                    <a:pt x="22" y="48"/>
                    <a:pt x="22" y="48"/>
                  </a:cubicBezTo>
                  <a:cubicBezTo>
                    <a:pt x="27" y="48"/>
                    <a:pt x="27" y="48"/>
                    <a:pt x="27" y="48"/>
                  </a:cubicBezTo>
                  <a:cubicBezTo>
                    <a:pt x="27" y="53"/>
                    <a:pt x="27" y="53"/>
                    <a:pt x="27" y="53"/>
                  </a:cubicBezTo>
                  <a:cubicBezTo>
                    <a:pt x="22" y="53"/>
                    <a:pt x="22" y="53"/>
                    <a:pt x="22" y="53"/>
                  </a:cubicBezTo>
                  <a:moveTo>
                    <a:pt x="6" y="45"/>
                  </a:moveTo>
                  <a:cubicBezTo>
                    <a:pt x="6" y="40"/>
                    <a:pt x="6" y="40"/>
                    <a:pt x="6" y="40"/>
                  </a:cubicBezTo>
                  <a:cubicBezTo>
                    <a:pt x="10" y="40"/>
                    <a:pt x="10" y="40"/>
                    <a:pt x="10" y="40"/>
                  </a:cubicBezTo>
                  <a:cubicBezTo>
                    <a:pt x="10" y="45"/>
                    <a:pt x="10" y="45"/>
                    <a:pt x="10" y="45"/>
                  </a:cubicBezTo>
                  <a:cubicBezTo>
                    <a:pt x="6" y="45"/>
                    <a:pt x="6" y="45"/>
                    <a:pt x="6" y="45"/>
                  </a:cubicBezTo>
                  <a:moveTo>
                    <a:pt x="14" y="45"/>
                  </a:moveTo>
                  <a:cubicBezTo>
                    <a:pt x="14" y="40"/>
                    <a:pt x="14" y="40"/>
                    <a:pt x="14" y="40"/>
                  </a:cubicBezTo>
                  <a:cubicBezTo>
                    <a:pt x="19" y="40"/>
                    <a:pt x="19" y="40"/>
                    <a:pt x="19" y="40"/>
                  </a:cubicBezTo>
                  <a:cubicBezTo>
                    <a:pt x="19" y="45"/>
                    <a:pt x="19" y="45"/>
                    <a:pt x="19" y="45"/>
                  </a:cubicBezTo>
                  <a:cubicBezTo>
                    <a:pt x="14" y="45"/>
                    <a:pt x="14" y="45"/>
                    <a:pt x="14" y="45"/>
                  </a:cubicBezTo>
                  <a:moveTo>
                    <a:pt x="22" y="45"/>
                  </a:moveTo>
                  <a:cubicBezTo>
                    <a:pt x="22" y="40"/>
                    <a:pt x="22" y="40"/>
                    <a:pt x="22" y="40"/>
                  </a:cubicBezTo>
                  <a:cubicBezTo>
                    <a:pt x="27" y="40"/>
                    <a:pt x="27" y="40"/>
                    <a:pt x="27" y="40"/>
                  </a:cubicBezTo>
                  <a:cubicBezTo>
                    <a:pt x="27" y="45"/>
                    <a:pt x="27" y="45"/>
                    <a:pt x="27" y="45"/>
                  </a:cubicBezTo>
                  <a:cubicBezTo>
                    <a:pt x="22" y="45"/>
                    <a:pt x="22" y="45"/>
                    <a:pt x="22" y="45"/>
                  </a:cubicBezTo>
                  <a:moveTo>
                    <a:pt x="6" y="36"/>
                  </a:moveTo>
                  <a:cubicBezTo>
                    <a:pt x="6" y="7"/>
                    <a:pt x="6" y="7"/>
                    <a:pt x="6" y="7"/>
                  </a:cubicBezTo>
                  <a:cubicBezTo>
                    <a:pt x="27" y="7"/>
                    <a:pt x="27" y="7"/>
                    <a:pt x="27" y="7"/>
                  </a:cubicBezTo>
                  <a:cubicBezTo>
                    <a:pt x="27" y="36"/>
                    <a:pt x="27" y="36"/>
                    <a:pt x="27" y="36"/>
                  </a:cubicBezTo>
                  <a:cubicBezTo>
                    <a:pt x="6" y="36"/>
                    <a:pt x="6" y="36"/>
                    <a:pt x="6" y="36"/>
                  </a:cubicBezTo>
                  <a:moveTo>
                    <a:pt x="27" y="0"/>
                  </a:moveTo>
                  <a:cubicBezTo>
                    <a:pt x="6" y="0"/>
                    <a:pt x="6" y="0"/>
                    <a:pt x="6" y="0"/>
                  </a:cubicBezTo>
                  <a:cubicBezTo>
                    <a:pt x="3" y="0"/>
                    <a:pt x="0" y="3"/>
                    <a:pt x="0" y="6"/>
                  </a:cubicBezTo>
                  <a:cubicBezTo>
                    <a:pt x="0" y="67"/>
                    <a:pt x="0" y="67"/>
                    <a:pt x="0" y="67"/>
                  </a:cubicBezTo>
                  <a:cubicBezTo>
                    <a:pt x="0" y="70"/>
                    <a:pt x="3" y="73"/>
                    <a:pt x="6" y="73"/>
                  </a:cubicBezTo>
                  <a:cubicBezTo>
                    <a:pt x="27" y="73"/>
                    <a:pt x="27" y="73"/>
                    <a:pt x="27" y="73"/>
                  </a:cubicBezTo>
                  <a:cubicBezTo>
                    <a:pt x="30" y="73"/>
                    <a:pt x="33" y="70"/>
                    <a:pt x="33" y="67"/>
                  </a:cubicBezTo>
                  <a:cubicBezTo>
                    <a:pt x="33" y="6"/>
                    <a:pt x="33" y="6"/>
                    <a:pt x="33" y="6"/>
                  </a:cubicBezTo>
                  <a:cubicBezTo>
                    <a:pt x="33" y="3"/>
                    <a:pt x="30" y="0"/>
                    <a:pt x="2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8" name="Freeform 117">
              <a:extLst>
                <a:ext uri="{FF2B5EF4-FFF2-40B4-BE49-F238E27FC236}">
                  <a16:creationId xmlns:a16="http://schemas.microsoft.com/office/drawing/2014/main" id="{43EFD2DF-1C34-44C2-A0E1-51499B2F0F93}"/>
                </a:ext>
              </a:extLst>
            </p:cNvPr>
            <p:cNvSpPr/>
            <p:nvPr/>
          </p:nvSpPr>
          <p:spPr bwMode="auto">
            <a:xfrm>
              <a:off x="5570462" y="2919258"/>
              <a:ext cx="47983" cy="113642"/>
            </a:xfrm>
            <a:custGeom>
              <a:avLst/>
              <a:gdLst>
                <a:gd name="T0" fmla="*/ 3 w 8"/>
                <a:gd name="T1" fmla="*/ 0 h 19"/>
                <a:gd name="T2" fmla="*/ 0 w 8"/>
                <a:gd name="T3" fmla="*/ 3 h 19"/>
                <a:gd name="T4" fmla="*/ 0 w 8"/>
                <a:gd name="T5" fmla="*/ 16 h 19"/>
                <a:gd name="T6" fmla="*/ 3 w 8"/>
                <a:gd name="T7" fmla="*/ 19 h 19"/>
                <a:gd name="T8" fmla="*/ 3 w 8"/>
                <a:gd name="T9" fmla="*/ 0 h 19"/>
              </a:gdLst>
              <a:ahLst/>
              <a:cxnLst>
                <a:cxn ang="0">
                  <a:pos x="T0" y="T1"/>
                </a:cxn>
                <a:cxn ang="0">
                  <a:pos x="T2" y="T3"/>
                </a:cxn>
                <a:cxn ang="0">
                  <a:pos x="T4" y="T5"/>
                </a:cxn>
                <a:cxn ang="0">
                  <a:pos x="T6" y="T7"/>
                </a:cxn>
                <a:cxn ang="0">
                  <a:pos x="T8" y="T9"/>
                </a:cxn>
              </a:cxnLst>
              <a:rect l="0" t="0" r="r" b="b"/>
              <a:pathLst>
                <a:path w="8" h="19">
                  <a:moveTo>
                    <a:pt x="3" y="0"/>
                  </a:moveTo>
                  <a:cubicBezTo>
                    <a:pt x="0" y="3"/>
                    <a:pt x="0" y="3"/>
                    <a:pt x="0" y="3"/>
                  </a:cubicBezTo>
                  <a:cubicBezTo>
                    <a:pt x="3" y="7"/>
                    <a:pt x="3" y="12"/>
                    <a:pt x="0" y="16"/>
                  </a:cubicBezTo>
                  <a:cubicBezTo>
                    <a:pt x="3" y="19"/>
                    <a:pt x="3" y="19"/>
                    <a:pt x="3" y="19"/>
                  </a:cubicBezTo>
                  <a:cubicBezTo>
                    <a:pt x="7" y="14"/>
                    <a:pt x="8" y="6"/>
                    <a:pt x="3"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9" name="Freeform 118">
              <a:extLst>
                <a:ext uri="{FF2B5EF4-FFF2-40B4-BE49-F238E27FC236}">
                  <a16:creationId xmlns:a16="http://schemas.microsoft.com/office/drawing/2014/main" id="{A2943B5F-375C-4A09-8BD8-014C715CCA2C}"/>
                </a:ext>
              </a:extLst>
            </p:cNvPr>
            <p:cNvSpPr/>
            <p:nvPr/>
          </p:nvSpPr>
          <p:spPr bwMode="auto">
            <a:xfrm>
              <a:off x="5600766" y="2891480"/>
              <a:ext cx="70710" cy="179301"/>
            </a:xfrm>
            <a:custGeom>
              <a:avLst/>
              <a:gdLst>
                <a:gd name="T0" fmla="*/ 4 w 12"/>
                <a:gd name="T1" fmla="*/ 0 h 30"/>
                <a:gd name="T2" fmla="*/ 1 w 12"/>
                <a:gd name="T3" fmla="*/ 3 h 30"/>
                <a:gd name="T4" fmla="*/ 0 w 12"/>
                <a:gd name="T5" fmla="*/ 27 h 30"/>
                <a:gd name="T6" fmla="*/ 3 w 12"/>
                <a:gd name="T7" fmla="*/ 30 h 30"/>
                <a:gd name="T8" fmla="*/ 4 w 12"/>
                <a:gd name="T9" fmla="*/ 0 h 30"/>
              </a:gdLst>
              <a:ahLst/>
              <a:cxnLst>
                <a:cxn ang="0">
                  <a:pos x="T0" y="T1"/>
                </a:cxn>
                <a:cxn ang="0">
                  <a:pos x="T2" y="T3"/>
                </a:cxn>
                <a:cxn ang="0">
                  <a:pos x="T4" y="T5"/>
                </a:cxn>
                <a:cxn ang="0">
                  <a:pos x="T6" y="T7"/>
                </a:cxn>
                <a:cxn ang="0">
                  <a:pos x="T8" y="T9"/>
                </a:cxn>
              </a:cxnLst>
              <a:rect l="0" t="0" r="r" b="b"/>
              <a:pathLst>
                <a:path w="12" h="30">
                  <a:moveTo>
                    <a:pt x="4" y="0"/>
                  </a:moveTo>
                  <a:cubicBezTo>
                    <a:pt x="1" y="3"/>
                    <a:pt x="1" y="3"/>
                    <a:pt x="1" y="3"/>
                  </a:cubicBezTo>
                  <a:cubicBezTo>
                    <a:pt x="7" y="10"/>
                    <a:pt x="7" y="20"/>
                    <a:pt x="0" y="27"/>
                  </a:cubicBezTo>
                  <a:cubicBezTo>
                    <a:pt x="3" y="30"/>
                    <a:pt x="3" y="30"/>
                    <a:pt x="3" y="30"/>
                  </a:cubicBezTo>
                  <a:cubicBezTo>
                    <a:pt x="11" y="22"/>
                    <a:pt x="12" y="9"/>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20" name="Freeform 119">
              <a:extLst>
                <a:ext uri="{FF2B5EF4-FFF2-40B4-BE49-F238E27FC236}">
                  <a16:creationId xmlns:a16="http://schemas.microsoft.com/office/drawing/2014/main" id="{D23E55A3-D897-4DE0-AF96-02DB29B3316E}"/>
                </a:ext>
              </a:extLst>
            </p:cNvPr>
            <p:cNvSpPr/>
            <p:nvPr/>
          </p:nvSpPr>
          <p:spPr bwMode="auto">
            <a:xfrm>
              <a:off x="5636121" y="2861176"/>
              <a:ext cx="88388" cy="244961"/>
            </a:xfrm>
            <a:custGeom>
              <a:avLst/>
              <a:gdLst>
                <a:gd name="T0" fmla="*/ 4 w 15"/>
                <a:gd name="T1" fmla="*/ 0 h 41"/>
                <a:gd name="T2" fmla="*/ 1 w 15"/>
                <a:gd name="T3" fmla="*/ 3 h 41"/>
                <a:gd name="T4" fmla="*/ 0 w 15"/>
                <a:gd name="T5" fmla="*/ 38 h 41"/>
                <a:gd name="T6" fmla="*/ 2 w 15"/>
                <a:gd name="T7" fmla="*/ 41 h 41"/>
                <a:gd name="T8" fmla="*/ 4 w 15"/>
                <a:gd name="T9" fmla="*/ 0 h 41"/>
              </a:gdLst>
              <a:ahLst/>
              <a:cxnLst>
                <a:cxn ang="0">
                  <a:pos x="T0" y="T1"/>
                </a:cxn>
                <a:cxn ang="0">
                  <a:pos x="T2" y="T3"/>
                </a:cxn>
                <a:cxn ang="0">
                  <a:pos x="T4" y="T5"/>
                </a:cxn>
                <a:cxn ang="0">
                  <a:pos x="T6" y="T7"/>
                </a:cxn>
                <a:cxn ang="0">
                  <a:pos x="T8" y="T9"/>
                </a:cxn>
              </a:cxnLst>
              <a:rect l="0" t="0" r="r" b="b"/>
              <a:pathLst>
                <a:path w="15" h="41">
                  <a:moveTo>
                    <a:pt x="4" y="0"/>
                  </a:moveTo>
                  <a:cubicBezTo>
                    <a:pt x="1" y="3"/>
                    <a:pt x="1" y="3"/>
                    <a:pt x="1" y="3"/>
                  </a:cubicBezTo>
                  <a:cubicBezTo>
                    <a:pt x="10" y="13"/>
                    <a:pt x="9" y="29"/>
                    <a:pt x="0" y="38"/>
                  </a:cubicBezTo>
                  <a:cubicBezTo>
                    <a:pt x="2" y="41"/>
                    <a:pt x="2" y="41"/>
                    <a:pt x="2" y="41"/>
                  </a:cubicBezTo>
                  <a:cubicBezTo>
                    <a:pt x="14" y="30"/>
                    <a:pt x="15" y="12"/>
                    <a:pt x="4"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30" name="Freeform 120">
              <a:extLst>
                <a:ext uri="{FF2B5EF4-FFF2-40B4-BE49-F238E27FC236}">
                  <a16:creationId xmlns:a16="http://schemas.microsoft.com/office/drawing/2014/main" id="{1F00C9F5-E2FA-4714-92E1-919EC1FCFCEE}"/>
                </a:ext>
              </a:extLst>
            </p:cNvPr>
            <p:cNvSpPr/>
            <p:nvPr/>
          </p:nvSpPr>
          <p:spPr bwMode="auto">
            <a:xfrm>
              <a:off x="5666426" y="2830871"/>
              <a:ext cx="113642" cy="315671"/>
            </a:xfrm>
            <a:custGeom>
              <a:avLst/>
              <a:gdLst>
                <a:gd name="T0" fmla="*/ 5 w 19"/>
                <a:gd name="T1" fmla="*/ 0 h 53"/>
                <a:gd name="T2" fmla="*/ 2 w 19"/>
                <a:gd name="T3" fmla="*/ 2 h 53"/>
                <a:gd name="T4" fmla="*/ 0 w 19"/>
                <a:gd name="T5" fmla="*/ 49 h 53"/>
                <a:gd name="T6" fmla="*/ 3 w 19"/>
                <a:gd name="T7" fmla="*/ 53 h 53"/>
                <a:gd name="T8" fmla="*/ 5 w 19"/>
                <a:gd name="T9" fmla="*/ 0 h 53"/>
              </a:gdLst>
              <a:ahLst/>
              <a:cxnLst>
                <a:cxn ang="0">
                  <a:pos x="T0" y="T1"/>
                </a:cxn>
                <a:cxn ang="0">
                  <a:pos x="T2" y="T3"/>
                </a:cxn>
                <a:cxn ang="0">
                  <a:pos x="T4" y="T5"/>
                </a:cxn>
                <a:cxn ang="0">
                  <a:pos x="T6" y="T7"/>
                </a:cxn>
                <a:cxn ang="0">
                  <a:pos x="T8" y="T9"/>
                </a:cxn>
              </a:cxnLst>
              <a:rect l="0" t="0" r="r" b="b"/>
              <a:pathLst>
                <a:path w="19" h="53">
                  <a:moveTo>
                    <a:pt x="5" y="0"/>
                  </a:moveTo>
                  <a:cubicBezTo>
                    <a:pt x="2" y="2"/>
                    <a:pt x="2" y="2"/>
                    <a:pt x="2" y="2"/>
                  </a:cubicBezTo>
                  <a:cubicBezTo>
                    <a:pt x="14" y="16"/>
                    <a:pt x="13" y="37"/>
                    <a:pt x="0" y="49"/>
                  </a:cubicBezTo>
                  <a:cubicBezTo>
                    <a:pt x="3" y="53"/>
                    <a:pt x="3" y="53"/>
                    <a:pt x="3" y="53"/>
                  </a:cubicBezTo>
                  <a:cubicBezTo>
                    <a:pt x="17" y="39"/>
                    <a:pt x="19" y="15"/>
                    <a:pt x="5"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sp>
        <p:nvSpPr>
          <p:cNvPr id="32" name="矩形 31">
            <a:extLst>
              <a:ext uri="{FF2B5EF4-FFF2-40B4-BE49-F238E27FC236}">
                <a16:creationId xmlns:a16="http://schemas.microsoft.com/office/drawing/2014/main" id="{533CEF70-25D2-4188-8373-75EE3D47C29D}"/>
              </a:ext>
            </a:extLst>
          </p:cNvPr>
          <p:cNvSpPr/>
          <p:nvPr/>
        </p:nvSpPr>
        <p:spPr>
          <a:xfrm>
            <a:off x="8816401" y="3604819"/>
            <a:ext cx="2603929" cy="452945"/>
          </a:xfrm>
          <a:prstGeom prst="rect">
            <a:avLst/>
          </a:prstGeom>
          <a:noFill/>
        </p:spPr>
        <p:txBody>
          <a:bodyPr wrap="square">
            <a:spAutoFit/>
          </a:bodyPr>
          <a:lstStyle/>
          <a:p>
            <a:pPr>
              <a:lnSpc>
                <a:spcPct val="130000"/>
              </a:lnSpc>
            </a:pPr>
            <a:r>
              <a:rPr lang="zh-CN" altLang="en-US" sz="2000" b="1" dirty="0">
                <a:solidFill>
                  <a:schemeClr val="bg1"/>
                </a:solidFill>
                <a:latin typeface="Arial" panose="020B0604020202020204"/>
                <a:ea typeface="微软雅黑" panose="020B0503020204020204" pitchFamily="34" charset="-122"/>
              </a:rPr>
              <a:t>攻防模式</a:t>
            </a:r>
          </a:p>
        </p:txBody>
      </p:sp>
      <p:sp>
        <p:nvSpPr>
          <p:cNvPr id="37" name="矩形 36">
            <a:extLst>
              <a:ext uri="{FF2B5EF4-FFF2-40B4-BE49-F238E27FC236}">
                <a16:creationId xmlns:a16="http://schemas.microsoft.com/office/drawing/2014/main" id="{7A5E3F28-1214-44A1-AAB9-8348E4FADD9B}"/>
              </a:ext>
            </a:extLst>
          </p:cNvPr>
          <p:cNvSpPr/>
          <p:nvPr/>
        </p:nvSpPr>
        <p:spPr>
          <a:xfrm>
            <a:off x="1460630" y="4804253"/>
            <a:ext cx="2603929" cy="452945"/>
          </a:xfrm>
          <a:prstGeom prst="rect">
            <a:avLst/>
          </a:prstGeom>
          <a:noFill/>
        </p:spPr>
        <p:txBody>
          <a:bodyPr wrap="square">
            <a:spAutoFit/>
          </a:bodyPr>
          <a:lstStyle/>
          <a:p>
            <a:pPr algn="r">
              <a:lnSpc>
                <a:spcPct val="130000"/>
              </a:lnSpc>
            </a:pPr>
            <a:r>
              <a:rPr lang="zh-CN" altLang="en-US" sz="2000" b="1" dirty="0">
                <a:solidFill>
                  <a:schemeClr val="bg1"/>
                </a:solidFill>
                <a:latin typeface="Arial" panose="020B0604020202020204"/>
                <a:ea typeface="微软雅黑" panose="020B0503020204020204" pitchFamily="34" charset="-122"/>
              </a:rPr>
              <a:t>混合模式</a:t>
            </a:r>
          </a:p>
        </p:txBody>
      </p:sp>
      <p:sp>
        <p:nvSpPr>
          <p:cNvPr id="38" name="椭圆 37">
            <a:extLst>
              <a:ext uri="{FF2B5EF4-FFF2-40B4-BE49-F238E27FC236}">
                <a16:creationId xmlns:a16="http://schemas.microsoft.com/office/drawing/2014/main" id="{8DF04038-81E4-4530-8385-70C756A8AE4E}"/>
              </a:ext>
            </a:extLst>
          </p:cNvPr>
          <p:cNvSpPr/>
          <p:nvPr/>
        </p:nvSpPr>
        <p:spPr>
          <a:xfrm flipH="1">
            <a:off x="6237841" y="2772979"/>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0" name="椭圆 39">
            <a:extLst>
              <a:ext uri="{FF2B5EF4-FFF2-40B4-BE49-F238E27FC236}">
                <a16:creationId xmlns:a16="http://schemas.microsoft.com/office/drawing/2014/main" id="{2B2AFBE9-20EC-4CF5-9B67-1937502B5895}"/>
              </a:ext>
            </a:extLst>
          </p:cNvPr>
          <p:cNvSpPr/>
          <p:nvPr/>
        </p:nvSpPr>
        <p:spPr>
          <a:xfrm flipH="1">
            <a:off x="6237841" y="3940904"/>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1" name="椭圆 40">
            <a:extLst>
              <a:ext uri="{FF2B5EF4-FFF2-40B4-BE49-F238E27FC236}">
                <a16:creationId xmlns:a16="http://schemas.microsoft.com/office/drawing/2014/main" id="{8C99E810-7422-4148-BC55-11294E1A3F7E}"/>
              </a:ext>
            </a:extLst>
          </p:cNvPr>
          <p:cNvSpPr/>
          <p:nvPr/>
        </p:nvSpPr>
        <p:spPr>
          <a:xfrm flipH="1">
            <a:off x="6237841" y="5134626"/>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42" name="组合 41">
            <a:extLst>
              <a:ext uri="{FF2B5EF4-FFF2-40B4-BE49-F238E27FC236}">
                <a16:creationId xmlns:a16="http://schemas.microsoft.com/office/drawing/2014/main" id="{2DCDBD63-F8EE-424E-981C-53D4C8D3FD53}"/>
              </a:ext>
            </a:extLst>
          </p:cNvPr>
          <p:cNvGrpSpPr/>
          <p:nvPr/>
        </p:nvGrpSpPr>
        <p:grpSpPr>
          <a:xfrm>
            <a:off x="4173263" y="2508376"/>
            <a:ext cx="2087303" cy="914607"/>
            <a:chOff x="3868463" y="1785865"/>
            <a:chExt cx="2087303" cy="914607"/>
          </a:xfrm>
        </p:grpSpPr>
        <p:sp>
          <p:nvSpPr>
            <p:cNvPr id="43" name="Freeform 11">
              <a:extLst>
                <a:ext uri="{FF2B5EF4-FFF2-40B4-BE49-F238E27FC236}">
                  <a16:creationId xmlns:a16="http://schemas.microsoft.com/office/drawing/2014/main" id="{5DFA88C8-57BF-4098-BB52-10ADFD4E38D9}"/>
                </a:ext>
              </a:extLst>
            </p:cNvPr>
            <p:cNvSpPr/>
            <p:nvPr/>
          </p:nvSpPr>
          <p:spPr bwMode="auto">
            <a:xfrm>
              <a:off x="3868463" y="1785865"/>
              <a:ext cx="2087303" cy="914607"/>
            </a:xfrm>
            <a:custGeom>
              <a:avLst/>
              <a:gdLst>
                <a:gd name="T0" fmla="*/ 1133 w 1133"/>
                <a:gd name="T1" fmla="*/ 217 h 497"/>
                <a:gd name="T2" fmla="*/ 860 w 1133"/>
                <a:gd name="T3" fmla="*/ 0 h 497"/>
                <a:gd name="T4" fmla="*/ 0 w 1133"/>
                <a:gd name="T5" fmla="*/ 0 h 497"/>
                <a:gd name="T6" fmla="*/ 0 w 1133"/>
                <a:gd name="T7" fmla="*/ 215 h 497"/>
                <a:gd name="T8" fmla="*/ 33 w 1133"/>
                <a:gd name="T9" fmla="*/ 246 h 497"/>
                <a:gd name="T10" fmla="*/ 0 w 1133"/>
                <a:gd name="T11" fmla="*/ 270 h 497"/>
                <a:gd name="T12" fmla="*/ 0 w 1133"/>
                <a:gd name="T13" fmla="*/ 497 h 497"/>
                <a:gd name="T14" fmla="*/ 850 w 1133"/>
                <a:gd name="T15" fmla="*/ 497 h 497"/>
                <a:gd name="T16" fmla="*/ 1121 w 1133"/>
                <a:gd name="T17" fmla="*/ 286 h 497"/>
                <a:gd name="T18" fmla="*/ 1133 w 1133"/>
                <a:gd name="T19" fmla="*/ 225 h 497"/>
                <a:gd name="T20" fmla="*/ 1133 w 1133"/>
                <a:gd name="T21" fmla="*/ 217 h 497"/>
                <a:gd name="connsiteX0" fmla="*/ 10000 w 10001"/>
                <a:gd name="connsiteY0" fmla="*/ 4366 h 10000"/>
                <a:gd name="connsiteX1" fmla="*/ 7590 w 10001"/>
                <a:gd name="connsiteY1" fmla="*/ 0 h 10000"/>
                <a:gd name="connsiteX2" fmla="*/ 0 w 10001"/>
                <a:gd name="connsiteY2" fmla="*/ 0 h 10000"/>
                <a:gd name="connsiteX3" fmla="*/ 0 w 10001"/>
                <a:gd name="connsiteY3" fmla="*/ 4326 h 10000"/>
                <a:gd name="connsiteX4" fmla="*/ 291 w 10001"/>
                <a:gd name="connsiteY4" fmla="*/ 4950 h 10000"/>
                <a:gd name="connsiteX5" fmla="*/ 0 w 10001"/>
                <a:gd name="connsiteY5" fmla="*/ 5433 h 10000"/>
                <a:gd name="connsiteX6" fmla="*/ 0 w 10001"/>
                <a:gd name="connsiteY6" fmla="*/ 10000 h 10000"/>
                <a:gd name="connsiteX7" fmla="*/ 7502 w 10001"/>
                <a:gd name="connsiteY7" fmla="*/ 10000 h 10000"/>
                <a:gd name="connsiteX8" fmla="*/ 10001 w 10001"/>
                <a:gd name="connsiteY8" fmla="*/ 5602 h 10000"/>
                <a:gd name="connsiteX9" fmla="*/ 10000 w 10001"/>
                <a:gd name="connsiteY9" fmla="*/ 4527 h 10000"/>
                <a:gd name="connsiteX10" fmla="*/ 10000 w 10001"/>
                <a:gd name="connsiteY10" fmla="*/ 4366 h 10000"/>
                <a:gd name="connsiteX0-1" fmla="*/ 10000 w 10307"/>
                <a:gd name="connsiteY0-2" fmla="*/ 4366 h 10000"/>
                <a:gd name="connsiteX1-3" fmla="*/ 7590 w 10307"/>
                <a:gd name="connsiteY1-4" fmla="*/ 0 h 10000"/>
                <a:gd name="connsiteX2-5" fmla="*/ 0 w 10307"/>
                <a:gd name="connsiteY2-6" fmla="*/ 0 h 10000"/>
                <a:gd name="connsiteX3-7" fmla="*/ 0 w 10307"/>
                <a:gd name="connsiteY3-8" fmla="*/ 4326 h 10000"/>
                <a:gd name="connsiteX4-9" fmla="*/ 291 w 10307"/>
                <a:gd name="connsiteY4-10" fmla="*/ 4950 h 10000"/>
                <a:gd name="connsiteX5-11" fmla="*/ 0 w 10307"/>
                <a:gd name="connsiteY5-12" fmla="*/ 5433 h 10000"/>
                <a:gd name="connsiteX6-13" fmla="*/ 0 w 10307"/>
                <a:gd name="connsiteY6-14" fmla="*/ 10000 h 10000"/>
                <a:gd name="connsiteX7-15" fmla="*/ 7502 w 10307"/>
                <a:gd name="connsiteY7-16" fmla="*/ 10000 h 10000"/>
                <a:gd name="connsiteX8-17" fmla="*/ 10001 w 10307"/>
                <a:gd name="connsiteY8-18" fmla="*/ 5602 h 10000"/>
                <a:gd name="connsiteX9-19" fmla="*/ 10000 w 10307"/>
                <a:gd name="connsiteY9-20" fmla="*/ 4366 h 10000"/>
                <a:gd name="connsiteX0-21" fmla="*/ 10000 w 10001"/>
                <a:gd name="connsiteY0-22" fmla="*/ 4366 h 10000"/>
                <a:gd name="connsiteX1-23" fmla="*/ 7590 w 10001"/>
                <a:gd name="connsiteY1-24" fmla="*/ 0 h 10000"/>
                <a:gd name="connsiteX2-25" fmla="*/ 0 w 10001"/>
                <a:gd name="connsiteY2-26" fmla="*/ 0 h 10000"/>
                <a:gd name="connsiteX3-27" fmla="*/ 0 w 10001"/>
                <a:gd name="connsiteY3-28" fmla="*/ 4326 h 10000"/>
                <a:gd name="connsiteX4-29" fmla="*/ 291 w 10001"/>
                <a:gd name="connsiteY4-30" fmla="*/ 4950 h 10000"/>
                <a:gd name="connsiteX5-31" fmla="*/ 0 w 10001"/>
                <a:gd name="connsiteY5-32" fmla="*/ 5433 h 10000"/>
                <a:gd name="connsiteX6-33" fmla="*/ 0 w 10001"/>
                <a:gd name="connsiteY6-34" fmla="*/ 10000 h 10000"/>
                <a:gd name="connsiteX7-35" fmla="*/ 7502 w 10001"/>
                <a:gd name="connsiteY7-36" fmla="*/ 10000 h 10000"/>
                <a:gd name="connsiteX8-37" fmla="*/ 10001 w 10001"/>
                <a:gd name="connsiteY8-38" fmla="*/ 5602 h 10000"/>
                <a:gd name="connsiteX9-39" fmla="*/ 10000 w 10001"/>
                <a:gd name="connsiteY9-40" fmla="*/ 4366 h 10000"/>
                <a:gd name="connsiteX0-41" fmla="*/ 10010 w 10010"/>
                <a:gd name="connsiteY0-42" fmla="*/ 4709 h 10000"/>
                <a:gd name="connsiteX1-43" fmla="*/ 7590 w 10010"/>
                <a:gd name="connsiteY1-44" fmla="*/ 0 h 10000"/>
                <a:gd name="connsiteX2-45" fmla="*/ 0 w 10010"/>
                <a:gd name="connsiteY2-46" fmla="*/ 0 h 10000"/>
                <a:gd name="connsiteX3-47" fmla="*/ 0 w 10010"/>
                <a:gd name="connsiteY3-48" fmla="*/ 4326 h 10000"/>
                <a:gd name="connsiteX4-49" fmla="*/ 291 w 10010"/>
                <a:gd name="connsiteY4-50" fmla="*/ 4950 h 10000"/>
                <a:gd name="connsiteX5-51" fmla="*/ 0 w 10010"/>
                <a:gd name="connsiteY5-52" fmla="*/ 5433 h 10000"/>
                <a:gd name="connsiteX6-53" fmla="*/ 0 w 10010"/>
                <a:gd name="connsiteY6-54" fmla="*/ 10000 h 10000"/>
                <a:gd name="connsiteX7-55" fmla="*/ 7502 w 10010"/>
                <a:gd name="connsiteY7-56" fmla="*/ 10000 h 10000"/>
                <a:gd name="connsiteX8-57" fmla="*/ 10001 w 10010"/>
                <a:gd name="connsiteY8-58" fmla="*/ 5602 h 10000"/>
                <a:gd name="connsiteX9-59" fmla="*/ 10010 w 10010"/>
                <a:gd name="connsiteY9-60" fmla="*/ 4709 h 10000"/>
                <a:gd name="connsiteX0-61" fmla="*/ 10010 w 10011"/>
                <a:gd name="connsiteY0-62" fmla="*/ 4709 h 10000"/>
                <a:gd name="connsiteX1-63" fmla="*/ 7590 w 10011"/>
                <a:gd name="connsiteY1-64" fmla="*/ 0 h 10000"/>
                <a:gd name="connsiteX2-65" fmla="*/ 0 w 10011"/>
                <a:gd name="connsiteY2-66" fmla="*/ 0 h 10000"/>
                <a:gd name="connsiteX3-67" fmla="*/ 0 w 10011"/>
                <a:gd name="connsiteY3-68" fmla="*/ 4326 h 10000"/>
                <a:gd name="connsiteX4-69" fmla="*/ 291 w 10011"/>
                <a:gd name="connsiteY4-70" fmla="*/ 4950 h 10000"/>
                <a:gd name="connsiteX5-71" fmla="*/ 0 w 10011"/>
                <a:gd name="connsiteY5-72" fmla="*/ 5433 h 10000"/>
                <a:gd name="connsiteX6-73" fmla="*/ 0 w 10011"/>
                <a:gd name="connsiteY6-74" fmla="*/ 10000 h 10000"/>
                <a:gd name="connsiteX7-75" fmla="*/ 7502 w 10011"/>
                <a:gd name="connsiteY7-76" fmla="*/ 10000 h 10000"/>
                <a:gd name="connsiteX8-77" fmla="*/ 10011 w 10011"/>
                <a:gd name="connsiteY8-78" fmla="*/ 5442 h 10000"/>
                <a:gd name="connsiteX9-79" fmla="*/ 10010 w 10011"/>
                <a:gd name="connsiteY9-80" fmla="*/ 4709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11" h="10000">
                  <a:moveTo>
                    <a:pt x="10010" y="4709"/>
                  </a:moveTo>
                  <a:lnTo>
                    <a:pt x="7590" y="0"/>
                  </a:lnTo>
                  <a:lnTo>
                    <a:pt x="0" y="0"/>
                  </a:lnTo>
                  <a:lnTo>
                    <a:pt x="0" y="4326"/>
                  </a:lnTo>
                  <a:lnTo>
                    <a:pt x="291" y="4950"/>
                  </a:lnTo>
                  <a:lnTo>
                    <a:pt x="0" y="5433"/>
                  </a:lnTo>
                  <a:lnTo>
                    <a:pt x="0" y="10000"/>
                  </a:lnTo>
                  <a:lnTo>
                    <a:pt x="7502" y="10000"/>
                  </a:lnTo>
                  <a:lnTo>
                    <a:pt x="10011" y="5442"/>
                  </a:lnTo>
                  <a:cubicBezTo>
                    <a:pt x="10011" y="5030"/>
                    <a:pt x="10010" y="5121"/>
                    <a:pt x="10010" y="4709"/>
                  </a:cubicBezTo>
                  <a:close/>
                </a:path>
              </a:pathLst>
            </a:custGeom>
            <a:solidFill>
              <a:schemeClr val="bg1">
                <a:alpha val="20000"/>
              </a:schemeClr>
            </a:solidFill>
            <a:ln>
              <a:noFill/>
            </a:ln>
            <a:effec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nvGrpSpPr>
            <p:cNvPr id="44" name="组合 43">
              <a:extLst>
                <a:ext uri="{FF2B5EF4-FFF2-40B4-BE49-F238E27FC236}">
                  <a16:creationId xmlns:a16="http://schemas.microsoft.com/office/drawing/2014/main" id="{A6B02DCE-2E49-4409-A3A9-77A1DD58126E}"/>
                </a:ext>
              </a:extLst>
            </p:cNvPr>
            <p:cNvGrpSpPr/>
            <p:nvPr/>
          </p:nvGrpSpPr>
          <p:grpSpPr>
            <a:xfrm>
              <a:off x="4777842" y="1882571"/>
              <a:ext cx="755751" cy="751554"/>
              <a:chOff x="4268788" y="1928813"/>
              <a:chExt cx="571500" cy="568326"/>
            </a:xfrm>
            <a:solidFill>
              <a:schemeClr val="bg1">
                <a:alpha val="80000"/>
              </a:schemeClr>
            </a:solidFill>
          </p:grpSpPr>
          <p:sp>
            <p:nvSpPr>
              <p:cNvPr id="47" name="Freeform 35">
                <a:extLst>
                  <a:ext uri="{FF2B5EF4-FFF2-40B4-BE49-F238E27FC236}">
                    <a16:creationId xmlns:a16="http://schemas.microsoft.com/office/drawing/2014/main" id="{BD6601CD-8DE7-4BCB-ADEB-F73D6731C2B1}"/>
                  </a:ext>
                </a:extLst>
              </p:cNvPr>
              <p:cNvSpPr/>
              <p:nvPr/>
            </p:nvSpPr>
            <p:spPr bwMode="auto">
              <a:xfrm>
                <a:off x="4554538" y="1928813"/>
                <a:ext cx="19050" cy="23813"/>
              </a:xfrm>
              <a:custGeom>
                <a:avLst/>
                <a:gdLst>
                  <a:gd name="T0" fmla="*/ 5 w 5"/>
                  <a:gd name="T1" fmla="*/ 6 h 6"/>
                  <a:gd name="T2" fmla="*/ 5 w 5"/>
                  <a:gd name="T3" fmla="*/ 0 h 6"/>
                  <a:gd name="T4" fmla="*/ 0 w 5"/>
                  <a:gd name="T5" fmla="*/ 0 h 6"/>
                  <a:gd name="T6" fmla="*/ 0 w 5"/>
                  <a:gd name="T7" fmla="*/ 6 h 6"/>
                  <a:gd name="T8" fmla="*/ 5 w 5"/>
                  <a:gd name="T9" fmla="*/ 6 h 6"/>
                </a:gdLst>
                <a:ahLst/>
                <a:cxnLst>
                  <a:cxn ang="0">
                    <a:pos x="T0" y="T1"/>
                  </a:cxn>
                  <a:cxn ang="0">
                    <a:pos x="T2" y="T3"/>
                  </a:cxn>
                  <a:cxn ang="0">
                    <a:pos x="T4" y="T5"/>
                  </a:cxn>
                  <a:cxn ang="0">
                    <a:pos x="T6" y="T7"/>
                  </a:cxn>
                  <a:cxn ang="0">
                    <a:pos x="T8" y="T9"/>
                  </a:cxn>
                </a:cxnLst>
                <a:rect l="0" t="0" r="r" b="b"/>
                <a:pathLst>
                  <a:path w="5" h="6">
                    <a:moveTo>
                      <a:pt x="5" y="6"/>
                    </a:moveTo>
                    <a:cubicBezTo>
                      <a:pt x="5" y="0"/>
                      <a:pt x="5" y="0"/>
                      <a:pt x="5" y="0"/>
                    </a:cubicBezTo>
                    <a:cubicBezTo>
                      <a:pt x="3" y="0"/>
                      <a:pt x="2" y="0"/>
                      <a:pt x="0" y="0"/>
                    </a:cubicBezTo>
                    <a:cubicBezTo>
                      <a:pt x="0" y="6"/>
                      <a:pt x="0" y="6"/>
                      <a:pt x="0" y="6"/>
                    </a:cubicBezTo>
                    <a:cubicBezTo>
                      <a:pt x="2" y="6"/>
                      <a:pt x="3"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48" name="Freeform 36">
                <a:extLst>
                  <a:ext uri="{FF2B5EF4-FFF2-40B4-BE49-F238E27FC236}">
                    <a16:creationId xmlns:a16="http://schemas.microsoft.com/office/drawing/2014/main" id="{1D2E57A8-DA61-4183-9C90-A69FBA1BED99}"/>
                  </a:ext>
                </a:extLst>
              </p:cNvPr>
              <p:cNvSpPr/>
              <p:nvPr/>
            </p:nvSpPr>
            <p:spPr bwMode="auto">
              <a:xfrm>
                <a:off x="4603750" y="1933576"/>
                <a:ext cx="22225" cy="25400"/>
              </a:xfrm>
              <a:custGeom>
                <a:avLst/>
                <a:gdLst>
                  <a:gd name="T0" fmla="*/ 1 w 6"/>
                  <a:gd name="T1" fmla="*/ 0 h 7"/>
                  <a:gd name="T2" fmla="*/ 0 w 6"/>
                  <a:gd name="T3" fmla="*/ 6 h 7"/>
                  <a:gd name="T4" fmla="*/ 4 w 6"/>
                  <a:gd name="T5" fmla="*/ 7 h 7"/>
                  <a:gd name="T6" fmla="*/ 6 w 6"/>
                  <a:gd name="T7" fmla="*/ 1 h 7"/>
                  <a:gd name="T8" fmla="*/ 1 w 6"/>
                  <a:gd name="T9" fmla="*/ 0 h 7"/>
                </a:gdLst>
                <a:ahLst/>
                <a:cxnLst>
                  <a:cxn ang="0">
                    <a:pos x="T0" y="T1"/>
                  </a:cxn>
                  <a:cxn ang="0">
                    <a:pos x="T2" y="T3"/>
                  </a:cxn>
                  <a:cxn ang="0">
                    <a:pos x="T4" y="T5"/>
                  </a:cxn>
                  <a:cxn ang="0">
                    <a:pos x="T6" y="T7"/>
                  </a:cxn>
                  <a:cxn ang="0">
                    <a:pos x="T8" y="T9"/>
                  </a:cxn>
                </a:cxnLst>
                <a:rect l="0" t="0" r="r" b="b"/>
                <a:pathLst>
                  <a:path w="6" h="7">
                    <a:moveTo>
                      <a:pt x="1" y="0"/>
                    </a:moveTo>
                    <a:cubicBezTo>
                      <a:pt x="0" y="6"/>
                      <a:pt x="0" y="6"/>
                      <a:pt x="0" y="6"/>
                    </a:cubicBezTo>
                    <a:cubicBezTo>
                      <a:pt x="1" y="6"/>
                      <a:pt x="3" y="7"/>
                      <a:pt x="4" y="7"/>
                    </a:cubicBezTo>
                    <a:cubicBezTo>
                      <a:pt x="6" y="1"/>
                      <a:pt x="6" y="1"/>
                      <a:pt x="6" y="1"/>
                    </a:cubicBezTo>
                    <a:cubicBezTo>
                      <a:pt x="4" y="1"/>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49" name="Freeform 37">
                <a:extLst>
                  <a:ext uri="{FF2B5EF4-FFF2-40B4-BE49-F238E27FC236}">
                    <a16:creationId xmlns:a16="http://schemas.microsoft.com/office/drawing/2014/main" id="{C7DE257E-EE93-489E-BCBA-C7649D188712}"/>
                  </a:ext>
                </a:extLst>
              </p:cNvPr>
              <p:cNvSpPr/>
              <p:nvPr/>
            </p:nvSpPr>
            <p:spPr bwMode="auto">
              <a:xfrm>
                <a:off x="4648200" y="1947863"/>
                <a:ext cx="26988" cy="26988"/>
              </a:xfrm>
              <a:custGeom>
                <a:avLst/>
                <a:gdLst>
                  <a:gd name="T0" fmla="*/ 3 w 7"/>
                  <a:gd name="T1" fmla="*/ 0 h 7"/>
                  <a:gd name="T2" fmla="*/ 0 w 7"/>
                  <a:gd name="T3" fmla="*/ 6 h 7"/>
                  <a:gd name="T4" fmla="*/ 4 w 7"/>
                  <a:gd name="T5" fmla="*/ 7 h 7"/>
                  <a:gd name="T6" fmla="*/ 7 w 7"/>
                  <a:gd name="T7" fmla="*/ 2 h 7"/>
                  <a:gd name="T8" fmla="*/ 3 w 7"/>
                  <a:gd name="T9" fmla="*/ 0 h 7"/>
                </a:gdLst>
                <a:ahLst/>
                <a:cxnLst>
                  <a:cxn ang="0">
                    <a:pos x="T0" y="T1"/>
                  </a:cxn>
                  <a:cxn ang="0">
                    <a:pos x="T2" y="T3"/>
                  </a:cxn>
                  <a:cxn ang="0">
                    <a:pos x="T4" y="T5"/>
                  </a:cxn>
                  <a:cxn ang="0">
                    <a:pos x="T6" y="T7"/>
                  </a:cxn>
                  <a:cxn ang="0">
                    <a:pos x="T8" y="T9"/>
                  </a:cxn>
                </a:cxnLst>
                <a:rect l="0" t="0" r="r" b="b"/>
                <a:pathLst>
                  <a:path w="7" h="7">
                    <a:moveTo>
                      <a:pt x="3" y="0"/>
                    </a:moveTo>
                    <a:cubicBezTo>
                      <a:pt x="0" y="6"/>
                      <a:pt x="0" y="6"/>
                      <a:pt x="0" y="6"/>
                    </a:cubicBezTo>
                    <a:cubicBezTo>
                      <a:pt x="2" y="6"/>
                      <a:pt x="3" y="7"/>
                      <a:pt x="4" y="7"/>
                    </a:cubicBezTo>
                    <a:cubicBezTo>
                      <a:pt x="7" y="2"/>
                      <a:pt x="7" y="2"/>
                      <a:pt x="7" y="2"/>
                    </a:cubicBezTo>
                    <a:cubicBezTo>
                      <a:pt x="6" y="1"/>
                      <a:pt x="4"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50" name="Freeform 38">
                <a:extLst>
                  <a:ext uri="{FF2B5EF4-FFF2-40B4-BE49-F238E27FC236}">
                    <a16:creationId xmlns:a16="http://schemas.microsoft.com/office/drawing/2014/main" id="{EE6F690E-37D5-4BC8-929A-72E59D330ED5}"/>
                  </a:ext>
                </a:extLst>
              </p:cNvPr>
              <p:cNvSpPr/>
              <p:nvPr/>
            </p:nvSpPr>
            <p:spPr bwMode="auto">
              <a:xfrm>
                <a:off x="4694238" y="1970088"/>
                <a:ext cx="25400" cy="30163"/>
              </a:xfrm>
              <a:custGeom>
                <a:avLst/>
                <a:gdLst>
                  <a:gd name="T0" fmla="*/ 3 w 7"/>
                  <a:gd name="T1" fmla="*/ 0 h 8"/>
                  <a:gd name="T2" fmla="*/ 0 w 7"/>
                  <a:gd name="T3" fmla="*/ 5 h 8"/>
                  <a:gd name="T4" fmla="*/ 3 w 7"/>
                  <a:gd name="T5" fmla="*/ 8 h 8"/>
                  <a:gd name="T6" fmla="*/ 7 w 7"/>
                  <a:gd name="T7" fmla="*/ 3 h 8"/>
                  <a:gd name="T8" fmla="*/ 3 w 7"/>
                  <a:gd name="T9" fmla="*/ 0 h 8"/>
                </a:gdLst>
                <a:ahLst/>
                <a:cxnLst>
                  <a:cxn ang="0">
                    <a:pos x="T0" y="T1"/>
                  </a:cxn>
                  <a:cxn ang="0">
                    <a:pos x="T2" y="T3"/>
                  </a:cxn>
                  <a:cxn ang="0">
                    <a:pos x="T4" y="T5"/>
                  </a:cxn>
                  <a:cxn ang="0">
                    <a:pos x="T6" y="T7"/>
                  </a:cxn>
                  <a:cxn ang="0">
                    <a:pos x="T8" y="T9"/>
                  </a:cxn>
                </a:cxnLst>
                <a:rect l="0" t="0" r="r" b="b"/>
                <a:pathLst>
                  <a:path w="7" h="8">
                    <a:moveTo>
                      <a:pt x="3" y="0"/>
                    </a:moveTo>
                    <a:cubicBezTo>
                      <a:pt x="0" y="5"/>
                      <a:pt x="0" y="5"/>
                      <a:pt x="0" y="5"/>
                    </a:cubicBezTo>
                    <a:cubicBezTo>
                      <a:pt x="1" y="6"/>
                      <a:pt x="2" y="7"/>
                      <a:pt x="3" y="8"/>
                    </a:cubicBezTo>
                    <a:cubicBezTo>
                      <a:pt x="7" y="3"/>
                      <a:pt x="7" y="3"/>
                      <a:pt x="7" y="3"/>
                    </a:cubicBezTo>
                    <a:cubicBezTo>
                      <a:pt x="6" y="2"/>
                      <a:pt x="5"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51" name="Freeform 39">
                <a:extLst>
                  <a:ext uri="{FF2B5EF4-FFF2-40B4-BE49-F238E27FC236}">
                    <a16:creationId xmlns:a16="http://schemas.microsoft.com/office/drawing/2014/main" id="{6ED1A272-A65A-4778-8817-8C072DD0B3A6}"/>
                  </a:ext>
                </a:extLst>
              </p:cNvPr>
              <p:cNvSpPr/>
              <p:nvPr/>
            </p:nvSpPr>
            <p:spPr bwMode="auto">
              <a:xfrm>
                <a:off x="4730750" y="2000251"/>
                <a:ext cx="30163" cy="30163"/>
              </a:xfrm>
              <a:custGeom>
                <a:avLst/>
                <a:gdLst>
                  <a:gd name="T0" fmla="*/ 4 w 8"/>
                  <a:gd name="T1" fmla="*/ 0 h 8"/>
                  <a:gd name="T2" fmla="*/ 0 w 8"/>
                  <a:gd name="T3" fmla="*/ 5 h 8"/>
                  <a:gd name="T4" fmla="*/ 3 w 8"/>
                  <a:gd name="T5" fmla="*/ 8 h 8"/>
                  <a:gd name="T6" fmla="*/ 8 w 8"/>
                  <a:gd name="T7" fmla="*/ 4 h 8"/>
                  <a:gd name="T8" fmla="*/ 4 w 8"/>
                  <a:gd name="T9" fmla="*/ 0 h 8"/>
                </a:gdLst>
                <a:ahLst/>
                <a:cxnLst>
                  <a:cxn ang="0">
                    <a:pos x="T0" y="T1"/>
                  </a:cxn>
                  <a:cxn ang="0">
                    <a:pos x="T2" y="T3"/>
                  </a:cxn>
                  <a:cxn ang="0">
                    <a:pos x="T4" y="T5"/>
                  </a:cxn>
                  <a:cxn ang="0">
                    <a:pos x="T6" y="T7"/>
                  </a:cxn>
                  <a:cxn ang="0">
                    <a:pos x="T8" y="T9"/>
                  </a:cxn>
                </a:cxnLst>
                <a:rect l="0" t="0" r="r" b="b"/>
                <a:pathLst>
                  <a:path w="8" h="8">
                    <a:moveTo>
                      <a:pt x="4" y="0"/>
                    </a:moveTo>
                    <a:cubicBezTo>
                      <a:pt x="0" y="5"/>
                      <a:pt x="0" y="5"/>
                      <a:pt x="0" y="5"/>
                    </a:cubicBezTo>
                    <a:cubicBezTo>
                      <a:pt x="1" y="6"/>
                      <a:pt x="2" y="7"/>
                      <a:pt x="3" y="8"/>
                    </a:cubicBezTo>
                    <a:cubicBezTo>
                      <a:pt x="8" y="4"/>
                      <a:pt x="8" y="4"/>
                      <a:pt x="8" y="4"/>
                    </a:cubicBezTo>
                    <a:cubicBezTo>
                      <a:pt x="7" y="3"/>
                      <a:pt x="6" y="2"/>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52" name="Freeform 40">
                <a:extLst>
                  <a:ext uri="{FF2B5EF4-FFF2-40B4-BE49-F238E27FC236}">
                    <a16:creationId xmlns:a16="http://schemas.microsoft.com/office/drawing/2014/main" id="{F96B4834-EDB9-4D85-8530-541569EC303A}"/>
                  </a:ext>
                </a:extLst>
              </p:cNvPr>
              <p:cNvSpPr/>
              <p:nvPr/>
            </p:nvSpPr>
            <p:spPr bwMode="auto">
              <a:xfrm>
                <a:off x="4765675" y="2041526"/>
                <a:ext cx="30163" cy="26988"/>
              </a:xfrm>
              <a:custGeom>
                <a:avLst/>
                <a:gdLst>
                  <a:gd name="T0" fmla="*/ 5 w 8"/>
                  <a:gd name="T1" fmla="*/ 0 h 7"/>
                  <a:gd name="T2" fmla="*/ 0 w 8"/>
                  <a:gd name="T3" fmla="*/ 4 h 7"/>
                  <a:gd name="T4" fmla="*/ 2 w 8"/>
                  <a:gd name="T5" fmla="*/ 7 h 7"/>
                  <a:gd name="T6" fmla="*/ 8 w 8"/>
                  <a:gd name="T7" fmla="*/ 4 h 7"/>
                  <a:gd name="T8" fmla="*/ 5 w 8"/>
                  <a:gd name="T9" fmla="*/ 0 h 7"/>
                </a:gdLst>
                <a:ahLst/>
                <a:cxnLst>
                  <a:cxn ang="0">
                    <a:pos x="T0" y="T1"/>
                  </a:cxn>
                  <a:cxn ang="0">
                    <a:pos x="T2" y="T3"/>
                  </a:cxn>
                  <a:cxn ang="0">
                    <a:pos x="T4" y="T5"/>
                  </a:cxn>
                  <a:cxn ang="0">
                    <a:pos x="T6" y="T7"/>
                  </a:cxn>
                  <a:cxn ang="0">
                    <a:pos x="T8" y="T9"/>
                  </a:cxn>
                </a:cxnLst>
                <a:rect l="0" t="0" r="r" b="b"/>
                <a:pathLst>
                  <a:path w="8" h="7">
                    <a:moveTo>
                      <a:pt x="5" y="0"/>
                    </a:moveTo>
                    <a:cubicBezTo>
                      <a:pt x="0" y="4"/>
                      <a:pt x="0" y="4"/>
                      <a:pt x="0" y="4"/>
                    </a:cubicBezTo>
                    <a:cubicBezTo>
                      <a:pt x="1" y="5"/>
                      <a:pt x="1" y="6"/>
                      <a:pt x="2" y="7"/>
                    </a:cubicBezTo>
                    <a:cubicBezTo>
                      <a:pt x="8" y="4"/>
                      <a:pt x="8" y="4"/>
                      <a:pt x="8" y="4"/>
                    </a:cubicBezTo>
                    <a:cubicBezTo>
                      <a:pt x="7" y="2"/>
                      <a:pt x="6" y="1"/>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53" name="Freeform 41">
                <a:extLst>
                  <a:ext uri="{FF2B5EF4-FFF2-40B4-BE49-F238E27FC236}">
                    <a16:creationId xmlns:a16="http://schemas.microsoft.com/office/drawing/2014/main" id="{B8834338-D828-45F4-9F26-CE4AA77C06A0}"/>
                  </a:ext>
                </a:extLst>
              </p:cNvPr>
              <p:cNvSpPr/>
              <p:nvPr/>
            </p:nvSpPr>
            <p:spPr bwMode="auto">
              <a:xfrm>
                <a:off x="4791075" y="2087563"/>
                <a:ext cx="26988" cy="25400"/>
              </a:xfrm>
              <a:custGeom>
                <a:avLst/>
                <a:gdLst>
                  <a:gd name="T0" fmla="*/ 5 w 7"/>
                  <a:gd name="T1" fmla="*/ 0 h 7"/>
                  <a:gd name="T2" fmla="*/ 0 w 7"/>
                  <a:gd name="T3" fmla="*/ 3 h 7"/>
                  <a:gd name="T4" fmla="*/ 1 w 7"/>
                  <a:gd name="T5" fmla="*/ 7 h 7"/>
                  <a:gd name="T6" fmla="*/ 7 w 7"/>
                  <a:gd name="T7" fmla="*/ 4 h 7"/>
                  <a:gd name="T8" fmla="*/ 5 w 7"/>
                  <a:gd name="T9" fmla="*/ 0 h 7"/>
                </a:gdLst>
                <a:ahLst/>
                <a:cxnLst>
                  <a:cxn ang="0">
                    <a:pos x="T0" y="T1"/>
                  </a:cxn>
                  <a:cxn ang="0">
                    <a:pos x="T2" y="T3"/>
                  </a:cxn>
                  <a:cxn ang="0">
                    <a:pos x="T4" y="T5"/>
                  </a:cxn>
                  <a:cxn ang="0">
                    <a:pos x="T6" y="T7"/>
                  </a:cxn>
                  <a:cxn ang="0">
                    <a:pos x="T8" y="T9"/>
                  </a:cxn>
                </a:cxnLst>
                <a:rect l="0" t="0" r="r" b="b"/>
                <a:pathLst>
                  <a:path w="7" h="7">
                    <a:moveTo>
                      <a:pt x="5" y="0"/>
                    </a:moveTo>
                    <a:cubicBezTo>
                      <a:pt x="0" y="3"/>
                      <a:pt x="0" y="3"/>
                      <a:pt x="0" y="3"/>
                    </a:cubicBezTo>
                    <a:cubicBezTo>
                      <a:pt x="0" y="4"/>
                      <a:pt x="1" y="5"/>
                      <a:pt x="1" y="7"/>
                    </a:cubicBezTo>
                    <a:cubicBezTo>
                      <a:pt x="7" y="4"/>
                      <a:pt x="7" y="4"/>
                      <a:pt x="7" y="4"/>
                    </a:cubicBezTo>
                    <a:cubicBezTo>
                      <a:pt x="7" y="3"/>
                      <a:pt x="6" y="1"/>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54" name="Freeform 42">
                <a:extLst>
                  <a:ext uri="{FF2B5EF4-FFF2-40B4-BE49-F238E27FC236}">
                    <a16:creationId xmlns:a16="http://schemas.microsoft.com/office/drawing/2014/main" id="{16C553F7-C783-4A06-A903-E85ABD697683}"/>
                  </a:ext>
                </a:extLst>
              </p:cNvPr>
              <p:cNvSpPr/>
              <p:nvPr/>
            </p:nvSpPr>
            <p:spPr bwMode="auto">
              <a:xfrm>
                <a:off x="4806950" y="2136776"/>
                <a:ext cx="25400" cy="22225"/>
              </a:xfrm>
              <a:custGeom>
                <a:avLst/>
                <a:gdLst>
                  <a:gd name="T0" fmla="*/ 6 w 7"/>
                  <a:gd name="T1" fmla="*/ 0 h 6"/>
                  <a:gd name="T2" fmla="*/ 0 w 7"/>
                  <a:gd name="T3" fmla="*/ 2 h 6"/>
                  <a:gd name="T4" fmla="*/ 1 w 7"/>
                  <a:gd name="T5" fmla="*/ 6 h 6"/>
                  <a:gd name="T6" fmla="*/ 7 w 7"/>
                  <a:gd name="T7" fmla="*/ 4 h 6"/>
                  <a:gd name="T8" fmla="*/ 6 w 7"/>
                  <a:gd name="T9" fmla="*/ 0 h 6"/>
                </a:gdLst>
                <a:ahLst/>
                <a:cxnLst>
                  <a:cxn ang="0">
                    <a:pos x="T0" y="T1"/>
                  </a:cxn>
                  <a:cxn ang="0">
                    <a:pos x="T2" y="T3"/>
                  </a:cxn>
                  <a:cxn ang="0">
                    <a:pos x="T4" y="T5"/>
                  </a:cxn>
                  <a:cxn ang="0">
                    <a:pos x="T6" y="T7"/>
                  </a:cxn>
                  <a:cxn ang="0">
                    <a:pos x="T8" y="T9"/>
                  </a:cxn>
                </a:cxnLst>
                <a:rect l="0" t="0" r="r" b="b"/>
                <a:pathLst>
                  <a:path w="7" h="6">
                    <a:moveTo>
                      <a:pt x="6" y="0"/>
                    </a:moveTo>
                    <a:cubicBezTo>
                      <a:pt x="0" y="2"/>
                      <a:pt x="0" y="2"/>
                      <a:pt x="0" y="2"/>
                    </a:cubicBezTo>
                    <a:cubicBezTo>
                      <a:pt x="1" y="3"/>
                      <a:pt x="1" y="4"/>
                      <a:pt x="1" y="6"/>
                    </a:cubicBezTo>
                    <a:cubicBezTo>
                      <a:pt x="7" y="4"/>
                      <a:pt x="7" y="4"/>
                      <a:pt x="7" y="4"/>
                    </a:cubicBezTo>
                    <a:cubicBezTo>
                      <a:pt x="7" y="3"/>
                      <a:pt x="7"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55" name="Freeform 43">
                <a:extLst>
                  <a:ext uri="{FF2B5EF4-FFF2-40B4-BE49-F238E27FC236}">
                    <a16:creationId xmlns:a16="http://schemas.microsoft.com/office/drawing/2014/main" id="{B66A3906-FC84-4D01-B4B4-E47C4ACF1F3B}"/>
                  </a:ext>
                </a:extLst>
              </p:cNvPr>
              <p:cNvSpPr/>
              <p:nvPr/>
            </p:nvSpPr>
            <p:spPr bwMode="auto">
              <a:xfrm>
                <a:off x="4818063" y="2189163"/>
                <a:ext cx="22225" cy="19050"/>
              </a:xfrm>
              <a:custGeom>
                <a:avLst/>
                <a:gdLst>
                  <a:gd name="T0" fmla="*/ 6 w 6"/>
                  <a:gd name="T1" fmla="*/ 0 h 5"/>
                  <a:gd name="T2" fmla="*/ 0 w 6"/>
                  <a:gd name="T3" fmla="*/ 0 h 5"/>
                  <a:gd name="T4" fmla="*/ 0 w 6"/>
                  <a:gd name="T5" fmla="*/ 5 h 5"/>
                  <a:gd name="T6" fmla="*/ 6 w 6"/>
                  <a:gd name="T7" fmla="*/ 4 h 5"/>
                  <a:gd name="T8" fmla="*/ 6 w 6"/>
                  <a:gd name="T9" fmla="*/ 0 h 5"/>
                </a:gdLst>
                <a:ahLst/>
                <a:cxnLst>
                  <a:cxn ang="0">
                    <a:pos x="T0" y="T1"/>
                  </a:cxn>
                  <a:cxn ang="0">
                    <a:pos x="T2" y="T3"/>
                  </a:cxn>
                  <a:cxn ang="0">
                    <a:pos x="T4" y="T5"/>
                  </a:cxn>
                  <a:cxn ang="0">
                    <a:pos x="T6" y="T7"/>
                  </a:cxn>
                  <a:cxn ang="0">
                    <a:pos x="T8" y="T9"/>
                  </a:cxn>
                </a:cxnLst>
                <a:rect l="0" t="0" r="r" b="b"/>
                <a:pathLst>
                  <a:path w="6" h="5">
                    <a:moveTo>
                      <a:pt x="6" y="0"/>
                    </a:moveTo>
                    <a:cubicBezTo>
                      <a:pt x="0" y="0"/>
                      <a:pt x="0" y="0"/>
                      <a:pt x="0" y="0"/>
                    </a:cubicBezTo>
                    <a:cubicBezTo>
                      <a:pt x="0" y="2"/>
                      <a:pt x="0" y="3"/>
                      <a:pt x="0" y="5"/>
                    </a:cubicBezTo>
                    <a:cubicBezTo>
                      <a:pt x="6" y="4"/>
                      <a:pt x="6" y="4"/>
                      <a:pt x="6" y="4"/>
                    </a:cubicBezTo>
                    <a:cubicBezTo>
                      <a:pt x="6" y="3"/>
                      <a:pt x="6"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56" name="Freeform 44">
                <a:extLst>
                  <a:ext uri="{FF2B5EF4-FFF2-40B4-BE49-F238E27FC236}">
                    <a16:creationId xmlns:a16="http://schemas.microsoft.com/office/drawing/2014/main" id="{A4DB0891-175B-42BC-BBD7-BF0868A4947B}"/>
                  </a:ext>
                </a:extLst>
              </p:cNvPr>
              <p:cNvSpPr/>
              <p:nvPr/>
            </p:nvSpPr>
            <p:spPr bwMode="auto">
              <a:xfrm>
                <a:off x="4814888" y="2238376"/>
                <a:ext cx="25400" cy="17463"/>
              </a:xfrm>
              <a:custGeom>
                <a:avLst/>
                <a:gdLst>
                  <a:gd name="T0" fmla="*/ 7 w 7"/>
                  <a:gd name="T1" fmla="*/ 1 h 5"/>
                  <a:gd name="T2" fmla="*/ 1 w 7"/>
                  <a:gd name="T3" fmla="*/ 0 h 5"/>
                  <a:gd name="T4" fmla="*/ 0 w 7"/>
                  <a:gd name="T5" fmla="*/ 4 h 5"/>
                  <a:gd name="T6" fmla="*/ 6 w 7"/>
                  <a:gd name="T7" fmla="*/ 5 h 5"/>
                  <a:gd name="T8" fmla="*/ 7 w 7"/>
                  <a:gd name="T9" fmla="*/ 1 h 5"/>
                </a:gdLst>
                <a:ahLst/>
                <a:cxnLst>
                  <a:cxn ang="0">
                    <a:pos x="T0" y="T1"/>
                  </a:cxn>
                  <a:cxn ang="0">
                    <a:pos x="T2" y="T3"/>
                  </a:cxn>
                  <a:cxn ang="0">
                    <a:pos x="T4" y="T5"/>
                  </a:cxn>
                  <a:cxn ang="0">
                    <a:pos x="T6" y="T7"/>
                  </a:cxn>
                  <a:cxn ang="0">
                    <a:pos x="T8" y="T9"/>
                  </a:cxn>
                </a:cxnLst>
                <a:rect l="0" t="0" r="r" b="b"/>
                <a:pathLst>
                  <a:path w="7" h="5">
                    <a:moveTo>
                      <a:pt x="7" y="1"/>
                    </a:moveTo>
                    <a:cubicBezTo>
                      <a:pt x="1" y="0"/>
                      <a:pt x="1" y="0"/>
                      <a:pt x="1" y="0"/>
                    </a:cubicBezTo>
                    <a:cubicBezTo>
                      <a:pt x="0" y="1"/>
                      <a:pt x="0" y="3"/>
                      <a:pt x="0" y="4"/>
                    </a:cubicBezTo>
                    <a:cubicBezTo>
                      <a:pt x="6" y="5"/>
                      <a:pt x="6" y="5"/>
                      <a:pt x="6" y="5"/>
                    </a:cubicBezTo>
                    <a:cubicBezTo>
                      <a:pt x="7" y="4"/>
                      <a:pt x="7" y="2"/>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57" name="Freeform 45">
                <a:extLst>
                  <a:ext uri="{FF2B5EF4-FFF2-40B4-BE49-F238E27FC236}">
                    <a16:creationId xmlns:a16="http://schemas.microsoft.com/office/drawing/2014/main" id="{4AA2ADD7-B504-48EF-8097-72368D2BF9BD}"/>
                  </a:ext>
                </a:extLst>
              </p:cNvPr>
              <p:cNvSpPr/>
              <p:nvPr/>
            </p:nvSpPr>
            <p:spPr bwMode="auto">
              <a:xfrm>
                <a:off x="4802188" y="2286001"/>
                <a:ext cx="26988" cy="23813"/>
              </a:xfrm>
              <a:custGeom>
                <a:avLst/>
                <a:gdLst>
                  <a:gd name="T0" fmla="*/ 7 w 7"/>
                  <a:gd name="T1" fmla="*/ 1 h 6"/>
                  <a:gd name="T2" fmla="*/ 1 w 7"/>
                  <a:gd name="T3" fmla="*/ 0 h 6"/>
                  <a:gd name="T4" fmla="*/ 0 w 7"/>
                  <a:gd name="T5" fmla="*/ 4 h 6"/>
                  <a:gd name="T6" fmla="*/ 6 w 7"/>
                  <a:gd name="T7" fmla="*/ 6 h 6"/>
                  <a:gd name="T8" fmla="*/ 7 w 7"/>
                  <a:gd name="T9" fmla="*/ 1 h 6"/>
                </a:gdLst>
                <a:ahLst/>
                <a:cxnLst>
                  <a:cxn ang="0">
                    <a:pos x="T0" y="T1"/>
                  </a:cxn>
                  <a:cxn ang="0">
                    <a:pos x="T2" y="T3"/>
                  </a:cxn>
                  <a:cxn ang="0">
                    <a:pos x="T4" y="T5"/>
                  </a:cxn>
                  <a:cxn ang="0">
                    <a:pos x="T6" y="T7"/>
                  </a:cxn>
                  <a:cxn ang="0">
                    <a:pos x="T8" y="T9"/>
                  </a:cxn>
                </a:cxnLst>
                <a:rect l="0" t="0" r="r" b="b"/>
                <a:pathLst>
                  <a:path w="7" h="6">
                    <a:moveTo>
                      <a:pt x="7" y="1"/>
                    </a:moveTo>
                    <a:cubicBezTo>
                      <a:pt x="1" y="0"/>
                      <a:pt x="1" y="0"/>
                      <a:pt x="1" y="0"/>
                    </a:cubicBezTo>
                    <a:cubicBezTo>
                      <a:pt x="1" y="1"/>
                      <a:pt x="0" y="2"/>
                      <a:pt x="0" y="4"/>
                    </a:cubicBezTo>
                    <a:cubicBezTo>
                      <a:pt x="6" y="6"/>
                      <a:pt x="6" y="6"/>
                      <a:pt x="6" y="6"/>
                    </a:cubicBezTo>
                    <a:cubicBezTo>
                      <a:pt x="7" y="4"/>
                      <a:pt x="7" y="3"/>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58" name="Freeform 46">
                <a:extLst>
                  <a:ext uri="{FF2B5EF4-FFF2-40B4-BE49-F238E27FC236}">
                    <a16:creationId xmlns:a16="http://schemas.microsoft.com/office/drawing/2014/main" id="{FD339C5B-3183-4324-9B94-EFDF29F75F19}"/>
                  </a:ext>
                </a:extLst>
              </p:cNvPr>
              <p:cNvSpPr/>
              <p:nvPr/>
            </p:nvSpPr>
            <p:spPr bwMode="auto">
              <a:xfrm>
                <a:off x="4779963" y="2332038"/>
                <a:ext cx="30163" cy="25400"/>
              </a:xfrm>
              <a:custGeom>
                <a:avLst/>
                <a:gdLst>
                  <a:gd name="T0" fmla="*/ 8 w 8"/>
                  <a:gd name="T1" fmla="*/ 3 h 7"/>
                  <a:gd name="T2" fmla="*/ 3 w 8"/>
                  <a:gd name="T3" fmla="*/ 0 h 7"/>
                  <a:gd name="T4" fmla="*/ 0 w 8"/>
                  <a:gd name="T5" fmla="*/ 3 h 7"/>
                  <a:gd name="T6" fmla="*/ 6 w 8"/>
                  <a:gd name="T7" fmla="*/ 7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3" y="0"/>
                      <a:pt x="3" y="0"/>
                      <a:pt x="3" y="0"/>
                    </a:cubicBezTo>
                    <a:cubicBezTo>
                      <a:pt x="2" y="1"/>
                      <a:pt x="1" y="2"/>
                      <a:pt x="0" y="3"/>
                    </a:cubicBezTo>
                    <a:cubicBezTo>
                      <a:pt x="6" y="7"/>
                      <a:pt x="6" y="7"/>
                      <a:pt x="6" y="7"/>
                    </a:cubicBezTo>
                    <a:cubicBezTo>
                      <a:pt x="7" y="5"/>
                      <a:pt x="8" y="4"/>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59" name="Freeform 47">
                <a:extLst>
                  <a:ext uri="{FF2B5EF4-FFF2-40B4-BE49-F238E27FC236}">
                    <a16:creationId xmlns:a16="http://schemas.microsoft.com/office/drawing/2014/main" id="{869B9425-BD84-499D-80AB-84771B32F64F}"/>
                  </a:ext>
                </a:extLst>
              </p:cNvPr>
              <p:cNvSpPr/>
              <p:nvPr/>
            </p:nvSpPr>
            <p:spPr bwMode="auto">
              <a:xfrm>
                <a:off x="4754563" y="2373313"/>
                <a:ext cx="30163" cy="25400"/>
              </a:xfrm>
              <a:custGeom>
                <a:avLst/>
                <a:gdLst>
                  <a:gd name="T0" fmla="*/ 8 w 8"/>
                  <a:gd name="T1" fmla="*/ 3 h 7"/>
                  <a:gd name="T2" fmla="*/ 3 w 8"/>
                  <a:gd name="T3" fmla="*/ 0 h 7"/>
                  <a:gd name="T4" fmla="*/ 0 w 8"/>
                  <a:gd name="T5" fmla="*/ 3 h 7"/>
                  <a:gd name="T6" fmla="*/ 5 w 8"/>
                  <a:gd name="T7" fmla="*/ 7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3" y="0"/>
                      <a:pt x="3" y="0"/>
                      <a:pt x="3" y="0"/>
                    </a:cubicBezTo>
                    <a:cubicBezTo>
                      <a:pt x="2" y="1"/>
                      <a:pt x="1" y="2"/>
                      <a:pt x="0" y="3"/>
                    </a:cubicBezTo>
                    <a:cubicBezTo>
                      <a:pt x="5" y="7"/>
                      <a:pt x="5" y="7"/>
                      <a:pt x="5" y="7"/>
                    </a:cubicBezTo>
                    <a:cubicBezTo>
                      <a:pt x="6" y="6"/>
                      <a:pt x="7" y="5"/>
                      <a:pt x="8"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60" name="Freeform 48">
                <a:extLst>
                  <a:ext uri="{FF2B5EF4-FFF2-40B4-BE49-F238E27FC236}">
                    <a16:creationId xmlns:a16="http://schemas.microsoft.com/office/drawing/2014/main" id="{BE04B1E0-3FD7-45BB-9A7A-01B7ADB74B75}"/>
                  </a:ext>
                </a:extLst>
              </p:cNvPr>
              <p:cNvSpPr/>
              <p:nvPr/>
            </p:nvSpPr>
            <p:spPr bwMode="auto">
              <a:xfrm>
                <a:off x="4719638" y="2406651"/>
                <a:ext cx="26988" cy="30163"/>
              </a:xfrm>
              <a:custGeom>
                <a:avLst/>
                <a:gdLst>
                  <a:gd name="T0" fmla="*/ 7 w 7"/>
                  <a:gd name="T1" fmla="*/ 5 h 8"/>
                  <a:gd name="T2" fmla="*/ 3 w 7"/>
                  <a:gd name="T3" fmla="*/ 0 h 8"/>
                  <a:gd name="T4" fmla="*/ 0 w 7"/>
                  <a:gd name="T5" fmla="*/ 3 h 8"/>
                  <a:gd name="T6" fmla="*/ 4 w 7"/>
                  <a:gd name="T7" fmla="*/ 8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3" y="0"/>
                      <a:pt x="3" y="0"/>
                      <a:pt x="3" y="0"/>
                    </a:cubicBezTo>
                    <a:cubicBezTo>
                      <a:pt x="2" y="1"/>
                      <a:pt x="1" y="2"/>
                      <a:pt x="0" y="3"/>
                    </a:cubicBezTo>
                    <a:cubicBezTo>
                      <a:pt x="4" y="8"/>
                      <a:pt x="4" y="8"/>
                      <a:pt x="4" y="8"/>
                    </a:cubicBezTo>
                    <a:cubicBezTo>
                      <a:pt x="5" y="7"/>
                      <a:pt x="6" y="6"/>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61" name="Freeform 49">
                <a:extLst>
                  <a:ext uri="{FF2B5EF4-FFF2-40B4-BE49-F238E27FC236}">
                    <a16:creationId xmlns:a16="http://schemas.microsoft.com/office/drawing/2014/main" id="{69C9B609-B2E4-426D-81EC-7D826DE2F7CB}"/>
                  </a:ext>
                </a:extLst>
              </p:cNvPr>
              <p:cNvSpPr/>
              <p:nvPr/>
            </p:nvSpPr>
            <p:spPr bwMode="auto">
              <a:xfrm>
                <a:off x="4678363" y="2436813"/>
                <a:ext cx="26988" cy="30163"/>
              </a:xfrm>
              <a:custGeom>
                <a:avLst/>
                <a:gdLst>
                  <a:gd name="T0" fmla="*/ 7 w 7"/>
                  <a:gd name="T1" fmla="*/ 5 h 8"/>
                  <a:gd name="T2" fmla="*/ 4 w 7"/>
                  <a:gd name="T3" fmla="*/ 0 h 8"/>
                  <a:gd name="T4" fmla="*/ 0 w 7"/>
                  <a:gd name="T5" fmla="*/ 2 h 8"/>
                  <a:gd name="T6" fmla="*/ 3 w 7"/>
                  <a:gd name="T7" fmla="*/ 8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4" y="0"/>
                      <a:pt x="4" y="0"/>
                      <a:pt x="4" y="0"/>
                    </a:cubicBezTo>
                    <a:cubicBezTo>
                      <a:pt x="3" y="1"/>
                      <a:pt x="1" y="1"/>
                      <a:pt x="0" y="2"/>
                    </a:cubicBezTo>
                    <a:cubicBezTo>
                      <a:pt x="3" y="8"/>
                      <a:pt x="3" y="8"/>
                      <a:pt x="3" y="8"/>
                    </a:cubicBezTo>
                    <a:cubicBezTo>
                      <a:pt x="5" y="7"/>
                      <a:pt x="6" y="6"/>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62" name="Freeform 50">
                <a:extLst>
                  <a:ext uri="{FF2B5EF4-FFF2-40B4-BE49-F238E27FC236}">
                    <a16:creationId xmlns:a16="http://schemas.microsoft.com/office/drawing/2014/main" id="{49A02E16-033E-4C43-B44B-B778A18AA14E}"/>
                  </a:ext>
                </a:extLst>
              </p:cNvPr>
              <p:cNvSpPr/>
              <p:nvPr/>
            </p:nvSpPr>
            <p:spPr bwMode="auto">
              <a:xfrm>
                <a:off x="4633913" y="2459038"/>
                <a:ext cx="25400" cy="26988"/>
              </a:xfrm>
              <a:custGeom>
                <a:avLst/>
                <a:gdLst>
                  <a:gd name="T0" fmla="*/ 7 w 7"/>
                  <a:gd name="T1" fmla="*/ 6 h 7"/>
                  <a:gd name="T2" fmla="*/ 4 w 7"/>
                  <a:gd name="T3" fmla="*/ 0 h 7"/>
                  <a:gd name="T4" fmla="*/ 0 w 7"/>
                  <a:gd name="T5" fmla="*/ 1 h 7"/>
                  <a:gd name="T6" fmla="*/ 2 w 7"/>
                  <a:gd name="T7" fmla="*/ 7 h 7"/>
                  <a:gd name="T8" fmla="*/ 7 w 7"/>
                  <a:gd name="T9" fmla="*/ 6 h 7"/>
                </a:gdLst>
                <a:ahLst/>
                <a:cxnLst>
                  <a:cxn ang="0">
                    <a:pos x="T0" y="T1"/>
                  </a:cxn>
                  <a:cxn ang="0">
                    <a:pos x="T2" y="T3"/>
                  </a:cxn>
                  <a:cxn ang="0">
                    <a:pos x="T4" y="T5"/>
                  </a:cxn>
                  <a:cxn ang="0">
                    <a:pos x="T6" y="T7"/>
                  </a:cxn>
                  <a:cxn ang="0">
                    <a:pos x="T8" y="T9"/>
                  </a:cxn>
                </a:cxnLst>
                <a:rect l="0" t="0" r="r" b="b"/>
                <a:pathLst>
                  <a:path w="7" h="7">
                    <a:moveTo>
                      <a:pt x="7" y="6"/>
                    </a:moveTo>
                    <a:cubicBezTo>
                      <a:pt x="4" y="0"/>
                      <a:pt x="4" y="0"/>
                      <a:pt x="4" y="0"/>
                    </a:cubicBezTo>
                    <a:cubicBezTo>
                      <a:pt x="3" y="0"/>
                      <a:pt x="2" y="1"/>
                      <a:pt x="0" y="1"/>
                    </a:cubicBezTo>
                    <a:cubicBezTo>
                      <a:pt x="2" y="7"/>
                      <a:pt x="2" y="7"/>
                      <a:pt x="2" y="7"/>
                    </a:cubicBezTo>
                    <a:cubicBezTo>
                      <a:pt x="4" y="7"/>
                      <a:pt x="5" y="6"/>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63" name="Freeform 51">
                <a:extLst>
                  <a:ext uri="{FF2B5EF4-FFF2-40B4-BE49-F238E27FC236}">
                    <a16:creationId xmlns:a16="http://schemas.microsoft.com/office/drawing/2014/main" id="{F2144EBC-1C1C-4E2F-92F4-096562F02E91}"/>
                  </a:ext>
                </a:extLst>
              </p:cNvPr>
              <p:cNvSpPr/>
              <p:nvPr/>
            </p:nvSpPr>
            <p:spPr bwMode="auto">
              <a:xfrm>
                <a:off x="4587875" y="2470151"/>
                <a:ext cx="19050" cy="26988"/>
              </a:xfrm>
              <a:custGeom>
                <a:avLst/>
                <a:gdLst>
                  <a:gd name="T0" fmla="*/ 5 w 5"/>
                  <a:gd name="T1" fmla="*/ 6 h 7"/>
                  <a:gd name="T2" fmla="*/ 4 w 5"/>
                  <a:gd name="T3" fmla="*/ 0 h 7"/>
                  <a:gd name="T4" fmla="*/ 0 w 5"/>
                  <a:gd name="T5" fmla="*/ 1 h 7"/>
                  <a:gd name="T6" fmla="*/ 1 w 5"/>
                  <a:gd name="T7" fmla="*/ 7 h 7"/>
                  <a:gd name="T8" fmla="*/ 5 w 5"/>
                  <a:gd name="T9" fmla="*/ 6 h 7"/>
                </a:gdLst>
                <a:ahLst/>
                <a:cxnLst>
                  <a:cxn ang="0">
                    <a:pos x="T0" y="T1"/>
                  </a:cxn>
                  <a:cxn ang="0">
                    <a:pos x="T2" y="T3"/>
                  </a:cxn>
                  <a:cxn ang="0">
                    <a:pos x="T4" y="T5"/>
                  </a:cxn>
                  <a:cxn ang="0">
                    <a:pos x="T6" y="T7"/>
                  </a:cxn>
                  <a:cxn ang="0">
                    <a:pos x="T8" y="T9"/>
                  </a:cxn>
                </a:cxnLst>
                <a:rect l="0" t="0" r="r" b="b"/>
                <a:pathLst>
                  <a:path w="5" h="7">
                    <a:moveTo>
                      <a:pt x="5" y="6"/>
                    </a:moveTo>
                    <a:cubicBezTo>
                      <a:pt x="4" y="0"/>
                      <a:pt x="4" y="0"/>
                      <a:pt x="4" y="0"/>
                    </a:cubicBezTo>
                    <a:cubicBezTo>
                      <a:pt x="3" y="0"/>
                      <a:pt x="1" y="1"/>
                      <a:pt x="0" y="1"/>
                    </a:cubicBezTo>
                    <a:cubicBezTo>
                      <a:pt x="1" y="7"/>
                      <a:pt x="1" y="7"/>
                      <a:pt x="1" y="7"/>
                    </a:cubicBezTo>
                    <a:cubicBezTo>
                      <a:pt x="2" y="7"/>
                      <a:pt x="4" y="7"/>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64" name="Freeform 52">
                <a:extLst>
                  <a:ext uri="{FF2B5EF4-FFF2-40B4-BE49-F238E27FC236}">
                    <a16:creationId xmlns:a16="http://schemas.microsoft.com/office/drawing/2014/main" id="{D30E5C64-19B7-46D7-B6E7-3E292427A4C6}"/>
                  </a:ext>
                </a:extLst>
              </p:cNvPr>
              <p:cNvSpPr/>
              <p:nvPr/>
            </p:nvSpPr>
            <p:spPr bwMode="auto">
              <a:xfrm>
                <a:off x="4540250" y="2474913"/>
                <a:ext cx="14288" cy="22225"/>
              </a:xfrm>
              <a:custGeom>
                <a:avLst/>
                <a:gdLst>
                  <a:gd name="T0" fmla="*/ 0 w 4"/>
                  <a:gd name="T1" fmla="*/ 0 h 6"/>
                  <a:gd name="T2" fmla="*/ 0 w 4"/>
                  <a:gd name="T3" fmla="*/ 6 h 6"/>
                  <a:gd name="T4" fmla="*/ 4 w 4"/>
                  <a:gd name="T5" fmla="*/ 6 h 6"/>
                  <a:gd name="T6" fmla="*/ 4 w 4"/>
                  <a:gd name="T7" fmla="*/ 0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cubicBezTo>
                      <a:pt x="0" y="6"/>
                      <a:pt x="0" y="6"/>
                      <a:pt x="0" y="6"/>
                    </a:cubicBezTo>
                    <a:cubicBezTo>
                      <a:pt x="1" y="6"/>
                      <a:pt x="3" y="6"/>
                      <a:pt x="4" y="6"/>
                    </a:cubicBezTo>
                    <a:cubicBezTo>
                      <a:pt x="4" y="0"/>
                      <a:pt x="4" y="0"/>
                      <a:pt x="4" y="0"/>
                    </a:cubicBezTo>
                    <a:cubicBezTo>
                      <a:pt x="3"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65" name="Freeform 53">
                <a:extLst>
                  <a:ext uri="{FF2B5EF4-FFF2-40B4-BE49-F238E27FC236}">
                    <a16:creationId xmlns:a16="http://schemas.microsoft.com/office/drawing/2014/main" id="{030B4B8E-D153-4BF5-A6DC-9B77975B4C20}"/>
                  </a:ext>
                </a:extLst>
              </p:cNvPr>
              <p:cNvSpPr/>
              <p:nvPr/>
            </p:nvSpPr>
            <p:spPr bwMode="auto">
              <a:xfrm>
                <a:off x="4487863" y="2466976"/>
                <a:ext cx="17463" cy="26988"/>
              </a:xfrm>
              <a:custGeom>
                <a:avLst/>
                <a:gdLst>
                  <a:gd name="T0" fmla="*/ 4 w 5"/>
                  <a:gd name="T1" fmla="*/ 7 h 7"/>
                  <a:gd name="T2" fmla="*/ 5 w 5"/>
                  <a:gd name="T3" fmla="*/ 1 h 7"/>
                  <a:gd name="T4" fmla="*/ 1 w 5"/>
                  <a:gd name="T5" fmla="*/ 0 h 7"/>
                  <a:gd name="T6" fmla="*/ 0 w 5"/>
                  <a:gd name="T7" fmla="*/ 6 h 7"/>
                  <a:gd name="T8" fmla="*/ 4 w 5"/>
                  <a:gd name="T9" fmla="*/ 7 h 7"/>
                </a:gdLst>
                <a:ahLst/>
                <a:cxnLst>
                  <a:cxn ang="0">
                    <a:pos x="T0" y="T1"/>
                  </a:cxn>
                  <a:cxn ang="0">
                    <a:pos x="T2" y="T3"/>
                  </a:cxn>
                  <a:cxn ang="0">
                    <a:pos x="T4" y="T5"/>
                  </a:cxn>
                  <a:cxn ang="0">
                    <a:pos x="T6" y="T7"/>
                  </a:cxn>
                  <a:cxn ang="0">
                    <a:pos x="T8" y="T9"/>
                  </a:cxn>
                </a:cxnLst>
                <a:rect l="0" t="0" r="r" b="b"/>
                <a:pathLst>
                  <a:path w="5" h="7">
                    <a:moveTo>
                      <a:pt x="4" y="7"/>
                    </a:moveTo>
                    <a:cubicBezTo>
                      <a:pt x="5" y="1"/>
                      <a:pt x="5" y="1"/>
                      <a:pt x="5" y="1"/>
                    </a:cubicBezTo>
                    <a:cubicBezTo>
                      <a:pt x="4" y="1"/>
                      <a:pt x="3" y="0"/>
                      <a:pt x="1" y="0"/>
                    </a:cubicBezTo>
                    <a:cubicBezTo>
                      <a:pt x="0" y="6"/>
                      <a:pt x="0" y="6"/>
                      <a:pt x="0" y="6"/>
                    </a:cubicBezTo>
                    <a:cubicBezTo>
                      <a:pt x="1" y="7"/>
                      <a:pt x="3"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66" name="Freeform 54">
                <a:extLst>
                  <a:ext uri="{FF2B5EF4-FFF2-40B4-BE49-F238E27FC236}">
                    <a16:creationId xmlns:a16="http://schemas.microsoft.com/office/drawing/2014/main" id="{881275EB-65AB-4852-8A62-1989BD88337A}"/>
                  </a:ext>
                </a:extLst>
              </p:cNvPr>
              <p:cNvSpPr/>
              <p:nvPr/>
            </p:nvSpPr>
            <p:spPr bwMode="auto">
              <a:xfrm>
                <a:off x="4438650" y="2452688"/>
                <a:ext cx="22225" cy="25400"/>
              </a:xfrm>
              <a:custGeom>
                <a:avLst/>
                <a:gdLst>
                  <a:gd name="T0" fmla="*/ 4 w 6"/>
                  <a:gd name="T1" fmla="*/ 7 h 7"/>
                  <a:gd name="T2" fmla="*/ 6 w 6"/>
                  <a:gd name="T3" fmla="*/ 1 h 7"/>
                  <a:gd name="T4" fmla="*/ 2 w 6"/>
                  <a:gd name="T5" fmla="*/ 0 h 7"/>
                  <a:gd name="T6" fmla="*/ 0 w 6"/>
                  <a:gd name="T7" fmla="*/ 6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cubicBezTo>
                      <a:pt x="6" y="1"/>
                      <a:pt x="6" y="1"/>
                      <a:pt x="6" y="1"/>
                    </a:cubicBezTo>
                    <a:cubicBezTo>
                      <a:pt x="5" y="1"/>
                      <a:pt x="4" y="0"/>
                      <a:pt x="2" y="0"/>
                    </a:cubicBezTo>
                    <a:cubicBezTo>
                      <a:pt x="0" y="6"/>
                      <a:pt x="0" y="6"/>
                      <a:pt x="0" y="6"/>
                    </a:cubicBezTo>
                    <a:cubicBezTo>
                      <a:pt x="1" y="6"/>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67" name="Freeform 55">
                <a:extLst>
                  <a:ext uri="{FF2B5EF4-FFF2-40B4-BE49-F238E27FC236}">
                    <a16:creationId xmlns:a16="http://schemas.microsoft.com/office/drawing/2014/main" id="{D3B7DFCD-1E91-49D0-AB3D-36DE9E84E4EB}"/>
                  </a:ext>
                </a:extLst>
              </p:cNvPr>
              <p:cNvSpPr/>
              <p:nvPr/>
            </p:nvSpPr>
            <p:spPr bwMode="auto">
              <a:xfrm>
                <a:off x="4389438" y="2425701"/>
                <a:ext cx="30163" cy="30163"/>
              </a:xfrm>
              <a:custGeom>
                <a:avLst/>
                <a:gdLst>
                  <a:gd name="T0" fmla="*/ 4 w 8"/>
                  <a:gd name="T1" fmla="*/ 8 h 8"/>
                  <a:gd name="T2" fmla="*/ 8 w 8"/>
                  <a:gd name="T3" fmla="*/ 3 h 8"/>
                  <a:gd name="T4" fmla="*/ 4 w 8"/>
                  <a:gd name="T5" fmla="*/ 0 h 8"/>
                  <a:gd name="T6" fmla="*/ 0 w 8"/>
                  <a:gd name="T7" fmla="*/ 6 h 8"/>
                  <a:gd name="T8" fmla="*/ 4 w 8"/>
                  <a:gd name="T9" fmla="*/ 8 h 8"/>
                </a:gdLst>
                <a:ahLst/>
                <a:cxnLst>
                  <a:cxn ang="0">
                    <a:pos x="T0" y="T1"/>
                  </a:cxn>
                  <a:cxn ang="0">
                    <a:pos x="T2" y="T3"/>
                  </a:cxn>
                  <a:cxn ang="0">
                    <a:pos x="T4" y="T5"/>
                  </a:cxn>
                  <a:cxn ang="0">
                    <a:pos x="T6" y="T7"/>
                  </a:cxn>
                  <a:cxn ang="0">
                    <a:pos x="T8" y="T9"/>
                  </a:cxn>
                </a:cxnLst>
                <a:rect l="0" t="0" r="r" b="b"/>
                <a:pathLst>
                  <a:path w="8" h="8">
                    <a:moveTo>
                      <a:pt x="4" y="8"/>
                    </a:moveTo>
                    <a:cubicBezTo>
                      <a:pt x="8" y="3"/>
                      <a:pt x="8" y="3"/>
                      <a:pt x="8" y="3"/>
                    </a:cubicBezTo>
                    <a:cubicBezTo>
                      <a:pt x="6" y="2"/>
                      <a:pt x="5" y="1"/>
                      <a:pt x="4" y="0"/>
                    </a:cubicBezTo>
                    <a:cubicBezTo>
                      <a:pt x="0" y="6"/>
                      <a:pt x="0" y="6"/>
                      <a:pt x="0" y="6"/>
                    </a:cubicBezTo>
                    <a:cubicBezTo>
                      <a:pt x="2" y="6"/>
                      <a:pt x="3" y="7"/>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68" name="Freeform 56">
                <a:extLst>
                  <a:ext uri="{FF2B5EF4-FFF2-40B4-BE49-F238E27FC236}">
                    <a16:creationId xmlns:a16="http://schemas.microsoft.com/office/drawing/2014/main" id="{39A0DE60-78B1-486F-9758-5833FFFAFFF1}"/>
                  </a:ext>
                </a:extLst>
              </p:cNvPr>
              <p:cNvSpPr/>
              <p:nvPr/>
            </p:nvSpPr>
            <p:spPr bwMode="auto">
              <a:xfrm>
                <a:off x="4351338" y="2395538"/>
                <a:ext cx="26988" cy="30163"/>
              </a:xfrm>
              <a:custGeom>
                <a:avLst/>
                <a:gdLst>
                  <a:gd name="T0" fmla="*/ 3 w 7"/>
                  <a:gd name="T1" fmla="*/ 8 h 8"/>
                  <a:gd name="T2" fmla="*/ 7 w 7"/>
                  <a:gd name="T3" fmla="*/ 3 h 8"/>
                  <a:gd name="T4" fmla="*/ 4 w 7"/>
                  <a:gd name="T5" fmla="*/ 0 h 8"/>
                  <a:gd name="T6" fmla="*/ 0 w 7"/>
                  <a:gd name="T7" fmla="*/ 4 h 8"/>
                  <a:gd name="T8" fmla="*/ 3 w 7"/>
                  <a:gd name="T9" fmla="*/ 8 h 8"/>
                </a:gdLst>
                <a:ahLst/>
                <a:cxnLst>
                  <a:cxn ang="0">
                    <a:pos x="T0" y="T1"/>
                  </a:cxn>
                  <a:cxn ang="0">
                    <a:pos x="T2" y="T3"/>
                  </a:cxn>
                  <a:cxn ang="0">
                    <a:pos x="T4" y="T5"/>
                  </a:cxn>
                  <a:cxn ang="0">
                    <a:pos x="T6" y="T7"/>
                  </a:cxn>
                  <a:cxn ang="0">
                    <a:pos x="T8" y="T9"/>
                  </a:cxn>
                </a:cxnLst>
                <a:rect l="0" t="0" r="r" b="b"/>
                <a:pathLst>
                  <a:path w="7" h="8">
                    <a:moveTo>
                      <a:pt x="3" y="8"/>
                    </a:moveTo>
                    <a:cubicBezTo>
                      <a:pt x="7" y="3"/>
                      <a:pt x="7" y="3"/>
                      <a:pt x="7" y="3"/>
                    </a:cubicBezTo>
                    <a:cubicBezTo>
                      <a:pt x="6" y="2"/>
                      <a:pt x="5" y="1"/>
                      <a:pt x="4" y="0"/>
                    </a:cubicBezTo>
                    <a:cubicBezTo>
                      <a:pt x="0" y="4"/>
                      <a:pt x="0" y="4"/>
                      <a:pt x="0" y="4"/>
                    </a:cubicBezTo>
                    <a:cubicBezTo>
                      <a:pt x="1" y="6"/>
                      <a:pt x="2" y="7"/>
                      <a:pt x="3"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69" name="Freeform 57">
                <a:extLst>
                  <a:ext uri="{FF2B5EF4-FFF2-40B4-BE49-F238E27FC236}">
                    <a16:creationId xmlns:a16="http://schemas.microsoft.com/office/drawing/2014/main" id="{7AFD475B-1C64-4BE7-8AFA-8F8230E7C01D}"/>
                  </a:ext>
                </a:extLst>
              </p:cNvPr>
              <p:cNvSpPr/>
              <p:nvPr/>
            </p:nvSpPr>
            <p:spPr bwMode="auto">
              <a:xfrm>
                <a:off x="4318000" y="2357438"/>
                <a:ext cx="30163" cy="26988"/>
              </a:xfrm>
              <a:custGeom>
                <a:avLst/>
                <a:gdLst>
                  <a:gd name="T0" fmla="*/ 3 w 8"/>
                  <a:gd name="T1" fmla="*/ 7 h 7"/>
                  <a:gd name="T2" fmla="*/ 8 w 8"/>
                  <a:gd name="T3" fmla="*/ 3 h 7"/>
                  <a:gd name="T4" fmla="*/ 5 w 8"/>
                  <a:gd name="T5" fmla="*/ 0 h 7"/>
                  <a:gd name="T6" fmla="*/ 0 w 8"/>
                  <a:gd name="T7" fmla="*/ 3 h 7"/>
                  <a:gd name="T8" fmla="*/ 3 w 8"/>
                  <a:gd name="T9" fmla="*/ 7 h 7"/>
                </a:gdLst>
                <a:ahLst/>
                <a:cxnLst>
                  <a:cxn ang="0">
                    <a:pos x="T0" y="T1"/>
                  </a:cxn>
                  <a:cxn ang="0">
                    <a:pos x="T2" y="T3"/>
                  </a:cxn>
                  <a:cxn ang="0">
                    <a:pos x="T4" y="T5"/>
                  </a:cxn>
                  <a:cxn ang="0">
                    <a:pos x="T6" y="T7"/>
                  </a:cxn>
                  <a:cxn ang="0">
                    <a:pos x="T8" y="T9"/>
                  </a:cxn>
                </a:cxnLst>
                <a:rect l="0" t="0" r="r" b="b"/>
                <a:pathLst>
                  <a:path w="8" h="7">
                    <a:moveTo>
                      <a:pt x="3" y="7"/>
                    </a:moveTo>
                    <a:cubicBezTo>
                      <a:pt x="8" y="3"/>
                      <a:pt x="8" y="3"/>
                      <a:pt x="8" y="3"/>
                    </a:cubicBezTo>
                    <a:cubicBezTo>
                      <a:pt x="7" y="2"/>
                      <a:pt x="6" y="1"/>
                      <a:pt x="5" y="0"/>
                    </a:cubicBezTo>
                    <a:cubicBezTo>
                      <a:pt x="0" y="3"/>
                      <a:pt x="0" y="3"/>
                      <a:pt x="0" y="3"/>
                    </a:cubicBezTo>
                    <a:cubicBezTo>
                      <a:pt x="1" y="5"/>
                      <a:pt x="2" y="6"/>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70" name="Freeform 58">
                <a:extLst>
                  <a:ext uri="{FF2B5EF4-FFF2-40B4-BE49-F238E27FC236}">
                    <a16:creationId xmlns:a16="http://schemas.microsoft.com/office/drawing/2014/main" id="{AFBFC882-8A3E-4D8F-BED6-28BA4A277310}"/>
                  </a:ext>
                </a:extLst>
              </p:cNvPr>
              <p:cNvSpPr/>
              <p:nvPr/>
            </p:nvSpPr>
            <p:spPr bwMode="auto">
              <a:xfrm>
                <a:off x="4291013" y="2316163"/>
                <a:ext cx="30163" cy="23813"/>
              </a:xfrm>
              <a:custGeom>
                <a:avLst/>
                <a:gdLst>
                  <a:gd name="T0" fmla="*/ 2 w 8"/>
                  <a:gd name="T1" fmla="*/ 6 h 6"/>
                  <a:gd name="T2" fmla="*/ 8 w 8"/>
                  <a:gd name="T3" fmla="*/ 4 h 6"/>
                  <a:gd name="T4" fmla="*/ 6 w 8"/>
                  <a:gd name="T5" fmla="*/ 0 h 6"/>
                  <a:gd name="T6" fmla="*/ 0 w 8"/>
                  <a:gd name="T7" fmla="*/ 2 h 6"/>
                  <a:gd name="T8" fmla="*/ 2 w 8"/>
                  <a:gd name="T9" fmla="*/ 6 h 6"/>
                </a:gdLst>
                <a:ahLst/>
                <a:cxnLst>
                  <a:cxn ang="0">
                    <a:pos x="T0" y="T1"/>
                  </a:cxn>
                  <a:cxn ang="0">
                    <a:pos x="T2" y="T3"/>
                  </a:cxn>
                  <a:cxn ang="0">
                    <a:pos x="T4" y="T5"/>
                  </a:cxn>
                  <a:cxn ang="0">
                    <a:pos x="T6" y="T7"/>
                  </a:cxn>
                  <a:cxn ang="0">
                    <a:pos x="T8" y="T9"/>
                  </a:cxn>
                </a:cxnLst>
                <a:rect l="0" t="0" r="r" b="b"/>
                <a:pathLst>
                  <a:path w="8" h="6">
                    <a:moveTo>
                      <a:pt x="2" y="6"/>
                    </a:moveTo>
                    <a:cubicBezTo>
                      <a:pt x="8" y="4"/>
                      <a:pt x="8" y="4"/>
                      <a:pt x="8" y="4"/>
                    </a:cubicBezTo>
                    <a:cubicBezTo>
                      <a:pt x="7" y="2"/>
                      <a:pt x="7" y="1"/>
                      <a:pt x="6" y="0"/>
                    </a:cubicBezTo>
                    <a:cubicBezTo>
                      <a:pt x="0" y="2"/>
                      <a:pt x="0" y="2"/>
                      <a:pt x="0" y="2"/>
                    </a:cubicBezTo>
                    <a:cubicBezTo>
                      <a:pt x="1" y="4"/>
                      <a:pt x="2" y="5"/>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71" name="Freeform 59">
                <a:extLst>
                  <a:ext uri="{FF2B5EF4-FFF2-40B4-BE49-F238E27FC236}">
                    <a16:creationId xmlns:a16="http://schemas.microsoft.com/office/drawing/2014/main" id="{2BC88EF8-0944-4177-9608-02FAD176372F}"/>
                  </a:ext>
                </a:extLst>
              </p:cNvPr>
              <p:cNvSpPr/>
              <p:nvPr/>
            </p:nvSpPr>
            <p:spPr bwMode="auto">
              <a:xfrm>
                <a:off x="4276725" y="2268538"/>
                <a:ext cx="25400" cy="22225"/>
              </a:xfrm>
              <a:custGeom>
                <a:avLst/>
                <a:gdLst>
                  <a:gd name="T0" fmla="*/ 1 w 7"/>
                  <a:gd name="T1" fmla="*/ 6 h 6"/>
                  <a:gd name="T2" fmla="*/ 7 w 7"/>
                  <a:gd name="T3" fmla="*/ 5 h 6"/>
                  <a:gd name="T4" fmla="*/ 6 w 7"/>
                  <a:gd name="T5" fmla="*/ 0 h 6"/>
                  <a:gd name="T6" fmla="*/ 0 w 7"/>
                  <a:gd name="T7" fmla="*/ 2 h 6"/>
                  <a:gd name="T8" fmla="*/ 1 w 7"/>
                  <a:gd name="T9" fmla="*/ 6 h 6"/>
                </a:gdLst>
                <a:ahLst/>
                <a:cxnLst>
                  <a:cxn ang="0">
                    <a:pos x="T0" y="T1"/>
                  </a:cxn>
                  <a:cxn ang="0">
                    <a:pos x="T2" y="T3"/>
                  </a:cxn>
                  <a:cxn ang="0">
                    <a:pos x="T4" y="T5"/>
                  </a:cxn>
                  <a:cxn ang="0">
                    <a:pos x="T6" y="T7"/>
                  </a:cxn>
                  <a:cxn ang="0">
                    <a:pos x="T8" y="T9"/>
                  </a:cxn>
                </a:cxnLst>
                <a:rect l="0" t="0" r="r" b="b"/>
                <a:pathLst>
                  <a:path w="7" h="6">
                    <a:moveTo>
                      <a:pt x="1" y="6"/>
                    </a:moveTo>
                    <a:cubicBezTo>
                      <a:pt x="7" y="5"/>
                      <a:pt x="7" y="5"/>
                      <a:pt x="7" y="5"/>
                    </a:cubicBezTo>
                    <a:cubicBezTo>
                      <a:pt x="7" y="3"/>
                      <a:pt x="7" y="2"/>
                      <a:pt x="6" y="0"/>
                    </a:cubicBezTo>
                    <a:cubicBezTo>
                      <a:pt x="0" y="2"/>
                      <a:pt x="0" y="2"/>
                      <a:pt x="0" y="2"/>
                    </a:cubicBezTo>
                    <a:cubicBezTo>
                      <a:pt x="0" y="3"/>
                      <a:pt x="1" y="5"/>
                      <a:pt x="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72" name="Freeform 60">
                <a:extLst>
                  <a:ext uri="{FF2B5EF4-FFF2-40B4-BE49-F238E27FC236}">
                    <a16:creationId xmlns:a16="http://schemas.microsoft.com/office/drawing/2014/main" id="{F0400415-8D0C-46B5-86AA-5E256153BB1D}"/>
                  </a:ext>
                </a:extLst>
              </p:cNvPr>
              <p:cNvSpPr/>
              <p:nvPr/>
            </p:nvSpPr>
            <p:spPr bwMode="auto">
              <a:xfrm>
                <a:off x="4268788" y="2222501"/>
                <a:ext cx="26988" cy="19050"/>
              </a:xfrm>
              <a:custGeom>
                <a:avLst/>
                <a:gdLst>
                  <a:gd name="T0" fmla="*/ 1 w 7"/>
                  <a:gd name="T1" fmla="*/ 5 h 5"/>
                  <a:gd name="T2" fmla="*/ 7 w 7"/>
                  <a:gd name="T3" fmla="*/ 4 h 5"/>
                  <a:gd name="T4" fmla="*/ 7 w 7"/>
                  <a:gd name="T5" fmla="*/ 0 h 5"/>
                  <a:gd name="T6" fmla="*/ 0 w 7"/>
                  <a:gd name="T7" fmla="*/ 0 h 5"/>
                  <a:gd name="T8" fmla="*/ 1 w 7"/>
                  <a:gd name="T9" fmla="*/ 5 h 5"/>
                </a:gdLst>
                <a:ahLst/>
                <a:cxnLst>
                  <a:cxn ang="0">
                    <a:pos x="T0" y="T1"/>
                  </a:cxn>
                  <a:cxn ang="0">
                    <a:pos x="T2" y="T3"/>
                  </a:cxn>
                  <a:cxn ang="0">
                    <a:pos x="T4" y="T5"/>
                  </a:cxn>
                  <a:cxn ang="0">
                    <a:pos x="T6" y="T7"/>
                  </a:cxn>
                  <a:cxn ang="0">
                    <a:pos x="T8" y="T9"/>
                  </a:cxn>
                </a:cxnLst>
                <a:rect l="0" t="0" r="r" b="b"/>
                <a:pathLst>
                  <a:path w="7" h="5">
                    <a:moveTo>
                      <a:pt x="1" y="5"/>
                    </a:moveTo>
                    <a:cubicBezTo>
                      <a:pt x="7" y="4"/>
                      <a:pt x="7" y="4"/>
                      <a:pt x="7" y="4"/>
                    </a:cubicBezTo>
                    <a:cubicBezTo>
                      <a:pt x="7" y="3"/>
                      <a:pt x="7" y="1"/>
                      <a:pt x="7" y="0"/>
                    </a:cubicBezTo>
                    <a:cubicBezTo>
                      <a:pt x="0" y="0"/>
                      <a:pt x="0" y="0"/>
                      <a:pt x="0" y="0"/>
                    </a:cubicBezTo>
                    <a:cubicBezTo>
                      <a:pt x="0" y="1"/>
                      <a:pt x="0" y="3"/>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73" name="Freeform 61">
                <a:extLst>
                  <a:ext uri="{FF2B5EF4-FFF2-40B4-BE49-F238E27FC236}">
                    <a16:creationId xmlns:a16="http://schemas.microsoft.com/office/drawing/2014/main" id="{F47CDC77-86A7-4BEA-8CCA-6146B2BCA98C}"/>
                  </a:ext>
                </a:extLst>
              </p:cNvPr>
              <p:cNvSpPr/>
              <p:nvPr/>
            </p:nvSpPr>
            <p:spPr bwMode="auto">
              <a:xfrm>
                <a:off x="4273550" y="2170113"/>
                <a:ext cx="25400" cy="19050"/>
              </a:xfrm>
              <a:custGeom>
                <a:avLst/>
                <a:gdLst>
                  <a:gd name="T0" fmla="*/ 0 w 7"/>
                  <a:gd name="T1" fmla="*/ 4 h 5"/>
                  <a:gd name="T2" fmla="*/ 6 w 7"/>
                  <a:gd name="T3" fmla="*/ 5 h 5"/>
                  <a:gd name="T4" fmla="*/ 7 w 7"/>
                  <a:gd name="T5" fmla="*/ 1 h 5"/>
                  <a:gd name="T6" fmla="*/ 0 w 7"/>
                  <a:gd name="T7" fmla="*/ 0 h 5"/>
                  <a:gd name="T8" fmla="*/ 0 w 7"/>
                  <a:gd name="T9" fmla="*/ 4 h 5"/>
                </a:gdLst>
                <a:ahLst/>
                <a:cxnLst>
                  <a:cxn ang="0">
                    <a:pos x="T0" y="T1"/>
                  </a:cxn>
                  <a:cxn ang="0">
                    <a:pos x="T2" y="T3"/>
                  </a:cxn>
                  <a:cxn ang="0">
                    <a:pos x="T4" y="T5"/>
                  </a:cxn>
                  <a:cxn ang="0">
                    <a:pos x="T6" y="T7"/>
                  </a:cxn>
                  <a:cxn ang="0">
                    <a:pos x="T8" y="T9"/>
                  </a:cxn>
                </a:cxnLst>
                <a:rect l="0" t="0" r="r" b="b"/>
                <a:pathLst>
                  <a:path w="7" h="5">
                    <a:moveTo>
                      <a:pt x="0" y="4"/>
                    </a:moveTo>
                    <a:cubicBezTo>
                      <a:pt x="6" y="5"/>
                      <a:pt x="6" y="5"/>
                      <a:pt x="6" y="5"/>
                    </a:cubicBezTo>
                    <a:cubicBezTo>
                      <a:pt x="6" y="4"/>
                      <a:pt x="6" y="2"/>
                      <a:pt x="7" y="1"/>
                    </a:cubicBezTo>
                    <a:cubicBezTo>
                      <a:pt x="0" y="0"/>
                      <a:pt x="0" y="0"/>
                      <a:pt x="0" y="0"/>
                    </a:cubicBezTo>
                    <a:cubicBezTo>
                      <a:pt x="0" y="1"/>
                      <a:pt x="0" y="3"/>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74" name="Freeform 62">
                <a:extLst>
                  <a:ext uri="{FF2B5EF4-FFF2-40B4-BE49-F238E27FC236}">
                    <a16:creationId xmlns:a16="http://schemas.microsoft.com/office/drawing/2014/main" id="{3EADDAB3-5D0C-4791-B632-D080F45F34B9}"/>
                  </a:ext>
                </a:extLst>
              </p:cNvPr>
              <p:cNvSpPr/>
              <p:nvPr/>
            </p:nvSpPr>
            <p:spPr bwMode="auto">
              <a:xfrm>
                <a:off x="4279900" y="2117726"/>
                <a:ext cx="30163" cy="22225"/>
              </a:xfrm>
              <a:custGeom>
                <a:avLst/>
                <a:gdLst>
                  <a:gd name="T0" fmla="*/ 0 w 8"/>
                  <a:gd name="T1" fmla="*/ 5 h 6"/>
                  <a:gd name="T2" fmla="*/ 6 w 8"/>
                  <a:gd name="T3" fmla="*/ 6 h 6"/>
                  <a:gd name="T4" fmla="*/ 8 w 8"/>
                  <a:gd name="T5" fmla="*/ 2 h 6"/>
                  <a:gd name="T6" fmla="*/ 2 w 8"/>
                  <a:gd name="T7" fmla="*/ 0 h 6"/>
                  <a:gd name="T8" fmla="*/ 0 w 8"/>
                  <a:gd name="T9" fmla="*/ 5 h 6"/>
                </a:gdLst>
                <a:ahLst/>
                <a:cxnLst>
                  <a:cxn ang="0">
                    <a:pos x="T0" y="T1"/>
                  </a:cxn>
                  <a:cxn ang="0">
                    <a:pos x="T2" y="T3"/>
                  </a:cxn>
                  <a:cxn ang="0">
                    <a:pos x="T4" y="T5"/>
                  </a:cxn>
                  <a:cxn ang="0">
                    <a:pos x="T6" y="T7"/>
                  </a:cxn>
                  <a:cxn ang="0">
                    <a:pos x="T8" y="T9"/>
                  </a:cxn>
                </a:cxnLst>
                <a:rect l="0" t="0" r="r" b="b"/>
                <a:pathLst>
                  <a:path w="8" h="6">
                    <a:moveTo>
                      <a:pt x="0" y="5"/>
                    </a:moveTo>
                    <a:cubicBezTo>
                      <a:pt x="6" y="6"/>
                      <a:pt x="6" y="6"/>
                      <a:pt x="6" y="6"/>
                    </a:cubicBezTo>
                    <a:cubicBezTo>
                      <a:pt x="7" y="5"/>
                      <a:pt x="7" y="4"/>
                      <a:pt x="8" y="2"/>
                    </a:cubicBezTo>
                    <a:cubicBezTo>
                      <a:pt x="2" y="0"/>
                      <a:pt x="2" y="0"/>
                      <a:pt x="2" y="0"/>
                    </a:cubicBezTo>
                    <a:cubicBezTo>
                      <a:pt x="1" y="2"/>
                      <a:pt x="1" y="3"/>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75" name="Freeform 63">
                <a:extLst>
                  <a:ext uri="{FF2B5EF4-FFF2-40B4-BE49-F238E27FC236}">
                    <a16:creationId xmlns:a16="http://schemas.microsoft.com/office/drawing/2014/main" id="{E6E28757-B25C-4E35-8A4F-7ED9D4360872}"/>
                  </a:ext>
                </a:extLst>
              </p:cNvPr>
              <p:cNvSpPr/>
              <p:nvPr/>
            </p:nvSpPr>
            <p:spPr bwMode="auto">
              <a:xfrm>
                <a:off x="4298950" y="2068513"/>
                <a:ext cx="30163" cy="26988"/>
              </a:xfrm>
              <a:custGeom>
                <a:avLst/>
                <a:gdLst>
                  <a:gd name="T0" fmla="*/ 0 w 8"/>
                  <a:gd name="T1" fmla="*/ 5 h 7"/>
                  <a:gd name="T2" fmla="*/ 6 w 8"/>
                  <a:gd name="T3" fmla="*/ 7 h 7"/>
                  <a:gd name="T4" fmla="*/ 8 w 8"/>
                  <a:gd name="T5" fmla="*/ 4 h 7"/>
                  <a:gd name="T6" fmla="*/ 2 w 8"/>
                  <a:gd name="T7" fmla="*/ 0 h 7"/>
                  <a:gd name="T8" fmla="*/ 0 w 8"/>
                  <a:gd name="T9" fmla="*/ 5 h 7"/>
                </a:gdLst>
                <a:ahLst/>
                <a:cxnLst>
                  <a:cxn ang="0">
                    <a:pos x="T0" y="T1"/>
                  </a:cxn>
                  <a:cxn ang="0">
                    <a:pos x="T2" y="T3"/>
                  </a:cxn>
                  <a:cxn ang="0">
                    <a:pos x="T4" y="T5"/>
                  </a:cxn>
                  <a:cxn ang="0">
                    <a:pos x="T6" y="T7"/>
                  </a:cxn>
                  <a:cxn ang="0">
                    <a:pos x="T8" y="T9"/>
                  </a:cxn>
                </a:cxnLst>
                <a:rect l="0" t="0" r="r" b="b"/>
                <a:pathLst>
                  <a:path w="8" h="7">
                    <a:moveTo>
                      <a:pt x="0" y="5"/>
                    </a:moveTo>
                    <a:cubicBezTo>
                      <a:pt x="6" y="7"/>
                      <a:pt x="6" y="7"/>
                      <a:pt x="6" y="7"/>
                    </a:cubicBezTo>
                    <a:cubicBezTo>
                      <a:pt x="7" y="6"/>
                      <a:pt x="7" y="5"/>
                      <a:pt x="8" y="4"/>
                    </a:cubicBezTo>
                    <a:cubicBezTo>
                      <a:pt x="2" y="0"/>
                      <a:pt x="2" y="0"/>
                      <a:pt x="2" y="0"/>
                    </a:cubicBezTo>
                    <a:cubicBezTo>
                      <a:pt x="2" y="2"/>
                      <a:pt x="1" y="3"/>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76" name="Freeform 64">
                <a:extLst>
                  <a:ext uri="{FF2B5EF4-FFF2-40B4-BE49-F238E27FC236}">
                    <a16:creationId xmlns:a16="http://schemas.microsoft.com/office/drawing/2014/main" id="{6AD62F50-0116-47C8-8BF7-693A6F56FD7E}"/>
                  </a:ext>
                </a:extLst>
              </p:cNvPr>
              <p:cNvSpPr/>
              <p:nvPr/>
            </p:nvSpPr>
            <p:spPr bwMode="auto">
              <a:xfrm>
                <a:off x="4329113" y="2027238"/>
                <a:ext cx="26988" cy="30163"/>
              </a:xfrm>
              <a:custGeom>
                <a:avLst/>
                <a:gdLst>
                  <a:gd name="T0" fmla="*/ 0 w 7"/>
                  <a:gd name="T1" fmla="*/ 4 h 8"/>
                  <a:gd name="T2" fmla="*/ 5 w 7"/>
                  <a:gd name="T3" fmla="*/ 8 h 8"/>
                  <a:gd name="T4" fmla="*/ 7 w 7"/>
                  <a:gd name="T5" fmla="*/ 4 h 8"/>
                  <a:gd name="T6" fmla="*/ 3 w 7"/>
                  <a:gd name="T7" fmla="*/ 0 h 8"/>
                  <a:gd name="T8" fmla="*/ 0 w 7"/>
                  <a:gd name="T9" fmla="*/ 4 h 8"/>
                </a:gdLst>
                <a:ahLst/>
                <a:cxnLst>
                  <a:cxn ang="0">
                    <a:pos x="T0" y="T1"/>
                  </a:cxn>
                  <a:cxn ang="0">
                    <a:pos x="T2" y="T3"/>
                  </a:cxn>
                  <a:cxn ang="0">
                    <a:pos x="T4" y="T5"/>
                  </a:cxn>
                  <a:cxn ang="0">
                    <a:pos x="T6" y="T7"/>
                  </a:cxn>
                  <a:cxn ang="0">
                    <a:pos x="T8" y="T9"/>
                  </a:cxn>
                </a:cxnLst>
                <a:rect l="0" t="0" r="r" b="b"/>
                <a:pathLst>
                  <a:path w="7" h="8">
                    <a:moveTo>
                      <a:pt x="0" y="4"/>
                    </a:moveTo>
                    <a:cubicBezTo>
                      <a:pt x="5" y="8"/>
                      <a:pt x="5" y="8"/>
                      <a:pt x="5" y="8"/>
                    </a:cubicBezTo>
                    <a:cubicBezTo>
                      <a:pt x="6" y="6"/>
                      <a:pt x="7" y="5"/>
                      <a:pt x="7" y="4"/>
                    </a:cubicBezTo>
                    <a:cubicBezTo>
                      <a:pt x="3" y="0"/>
                      <a:pt x="3" y="0"/>
                      <a:pt x="3" y="0"/>
                    </a:cubicBezTo>
                    <a:cubicBezTo>
                      <a:pt x="2" y="1"/>
                      <a:pt x="1"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77" name="Freeform 65">
                <a:extLst>
                  <a:ext uri="{FF2B5EF4-FFF2-40B4-BE49-F238E27FC236}">
                    <a16:creationId xmlns:a16="http://schemas.microsoft.com/office/drawing/2014/main" id="{3C631EB4-E206-47A5-A491-7E3184F4CE42}"/>
                  </a:ext>
                </a:extLst>
              </p:cNvPr>
              <p:cNvSpPr/>
              <p:nvPr/>
            </p:nvSpPr>
            <p:spPr bwMode="auto">
              <a:xfrm>
                <a:off x="4362450" y="1989138"/>
                <a:ext cx="30163" cy="30163"/>
              </a:xfrm>
              <a:custGeom>
                <a:avLst/>
                <a:gdLst>
                  <a:gd name="T0" fmla="*/ 0 w 8"/>
                  <a:gd name="T1" fmla="*/ 3 h 8"/>
                  <a:gd name="T2" fmla="*/ 4 w 8"/>
                  <a:gd name="T3" fmla="*/ 8 h 8"/>
                  <a:gd name="T4" fmla="*/ 8 w 8"/>
                  <a:gd name="T5" fmla="*/ 5 h 8"/>
                  <a:gd name="T6" fmla="*/ 4 w 8"/>
                  <a:gd name="T7" fmla="*/ 0 h 8"/>
                  <a:gd name="T8" fmla="*/ 0 w 8"/>
                  <a:gd name="T9" fmla="*/ 3 h 8"/>
                </a:gdLst>
                <a:ahLst/>
                <a:cxnLst>
                  <a:cxn ang="0">
                    <a:pos x="T0" y="T1"/>
                  </a:cxn>
                  <a:cxn ang="0">
                    <a:pos x="T2" y="T3"/>
                  </a:cxn>
                  <a:cxn ang="0">
                    <a:pos x="T4" y="T5"/>
                  </a:cxn>
                  <a:cxn ang="0">
                    <a:pos x="T6" y="T7"/>
                  </a:cxn>
                  <a:cxn ang="0">
                    <a:pos x="T8" y="T9"/>
                  </a:cxn>
                </a:cxnLst>
                <a:rect l="0" t="0" r="r" b="b"/>
                <a:pathLst>
                  <a:path w="8" h="8">
                    <a:moveTo>
                      <a:pt x="0" y="3"/>
                    </a:moveTo>
                    <a:cubicBezTo>
                      <a:pt x="4" y="8"/>
                      <a:pt x="4" y="8"/>
                      <a:pt x="4" y="8"/>
                    </a:cubicBezTo>
                    <a:cubicBezTo>
                      <a:pt x="5" y="7"/>
                      <a:pt x="7" y="6"/>
                      <a:pt x="8" y="5"/>
                    </a:cubicBezTo>
                    <a:cubicBezTo>
                      <a:pt x="4" y="0"/>
                      <a:pt x="4" y="0"/>
                      <a:pt x="4" y="0"/>
                    </a:cubicBezTo>
                    <a:cubicBezTo>
                      <a:pt x="2" y="1"/>
                      <a:pt x="1"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78" name="Freeform 66">
                <a:extLst>
                  <a:ext uri="{FF2B5EF4-FFF2-40B4-BE49-F238E27FC236}">
                    <a16:creationId xmlns:a16="http://schemas.microsoft.com/office/drawing/2014/main" id="{FD6DE52C-8D4E-4F7F-A32A-CA44FEAA9861}"/>
                  </a:ext>
                </a:extLst>
              </p:cNvPr>
              <p:cNvSpPr/>
              <p:nvPr/>
            </p:nvSpPr>
            <p:spPr bwMode="auto">
              <a:xfrm>
                <a:off x="4403725" y="1963738"/>
                <a:ext cx="26988" cy="25400"/>
              </a:xfrm>
              <a:custGeom>
                <a:avLst/>
                <a:gdLst>
                  <a:gd name="T0" fmla="*/ 0 w 7"/>
                  <a:gd name="T1" fmla="*/ 2 h 7"/>
                  <a:gd name="T2" fmla="*/ 4 w 7"/>
                  <a:gd name="T3" fmla="*/ 7 h 7"/>
                  <a:gd name="T4" fmla="*/ 7 w 7"/>
                  <a:gd name="T5" fmla="*/ 5 h 7"/>
                  <a:gd name="T6" fmla="*/ 4 w 7"/>
                  <a:gd name="T7" fmla="*/ 0 h 7"/>
                  <a:gd name="T8" fmla="*/ 0 w 7"/>
                  <a:gd name="T9" fmla="*/ 2 h 7"/>
                </a:gdLst>
                <a:ahLst/>
                <a:cxnLst>
                  <a:cxn ang="0">
                    <a:pos x="T0" y="T1"/>
                  </a:cxn>
                  <a:cxn ang="0">
                    <a:pos x="T2" y="T3"/>
                  </a:cxn>
                  <a:cxn ang="0">
                    <a:pos x="T4" y="T5"/>
                  </a:cxn>
                  <a:cxn ang="0">
                    <a:pos x="T6" y="T7"/>
                  </a:cxn>
                  <a:cxn ang="0">
                    <a:pos x="T8" y="T9"/>
                  </a:cxn>
                </a:cxnLst>
                <a:rect l="0" t="0" r="r" b="b"/>
                <a:pathLst>
                  <a:path w="7" h="7">
                    <a:moveTo>
                      <a:pt x="0" y="2"/>
                    </a:moveTo>
                    <a:cubicBezTo>
                      <a:pt x="4" y="7"/>
                      <a:pt x="4" y="7"/>
                      <a:pt x="4" y="7"/>
                    </a:cubicBezTo>
                    <a:cubicBezTo>
                      <a:pt x="5" y="7"/>
                      <a:pt x="6" y="6"/>
                      <a:pt x="7" y="5"/>
                    </a:cubicBezTo>
                    <a:cubicBezTo>
                      <a:pt x="4" y="0"/>
                      <a:pt x="4" y="0"/>
                      <a:pt x="4" y="0"/>
                    </a:cubicBezTo>
                    <a:cubicBezTo>
                      <a:pt x="3" y="0"/>
                      <a:pt x="2"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79" name="Freeform 67">
                <a:extLst>
                  <a:ext uri="{FF2B5EF4-FFF2-40B4-BE49-F238E27FC236}">
                    <a16:creationId xmlns:a16="http://schemas.microsoft.com/office/drawing/2014/main" id="{40D28E47-702E-4D5C-B5F8-99E3623A9ADB}"/>
                  </a:ext>
                </a:extLst>
              </p:cNvPr>
              <p:cNvSpPr/>
              <p:nvPr/>
            </p:nvSpPr>
            <p:spPr bwMode="auto">
              <a:xfrm>
                <a:off x="4452938" y="1941513"/>
                <a:ext cx="22225" cy="28575"/>
              </a:xfrm>
              <a:custGeom>
                <a:avLst/>
                <a:gdLst>
                  <a:gd name="T0" fmla="*/ 0 w 6"/>
                  <a:gd name="T1" fmla="*/ 2 h 8"/>
                  <a:gd name="T2" fmla="*/ 2 w 6"/>
                  <a:gd name="T3" fmla="*/ 8 h 8"/>
                  <a:gd name="T4" fmla="*/ 6 w 6"/>
                  <a:gd name="T5" fmla="*/ 6 h 8"/>
                  <a:gd name="T6" fmla="*/ 4 w 6"/>
                  <a:gd name="T7" fmla="*/ 0 h 8"/>
                  <a:gd name="T8" fmla="*/ 0 w 6"/>
                  <a:gd name="T9" fmla="*/ 2 h 8"/>
                </a:gdLst>
                <a:ahLst/>
                <a:cxnLst>
                  <a:cxn ang="0">
                    <a:pos x="T0" y="T1"/>
                  </a:cxn>
                  <a:cxn ang="0">
                    <a:pos x="T2" y="T3"/>
                  </a:cxn>
                  <a:cxn ang="0">
                    <a:pos x="T4" y="T5"/>
                  </a:cxn>
                  <a:cxn ang="0">
                    <a:pos x="T6" y="T7"/>
                  </a:cxn>
                  <a:cxn ang="0">
                    <a:pos x="T8" y="T9"/>
                  </a:cxn>
                </a:cxnLst>
                <a:rect l="0" t="0" r="r" b="b"/>
                <a:pathLst>
                  <a:path w="6" h="8">
                    <a:moveTo>
                      <a:pt x="0" y="2"/>
                    </a:moveTo>
                    <a:cubicBezTo>
                      <a:pt x="2" y="8"/>
                      <a:pt x="2" y="8"/>
                      <a:pt x="2" y="8"/>
                    </a:cubicBezTo>
                    <a:cubicBezTo>
                      <a:pt x="3" y="7"/>
                      <a:pt x="5" y="7"/>
                      <a:pt x="6" y="6"/>
                    </a:cubicBezTo>
                    <a:cubicBezTo>
                      <a:pt x="4" y="0"/>
                      <a:pt x="4" y="0"/>
                      <a:pt x="4" y="0"/>
                    </a:cubicBezTo>
                    <a:cubicBezTo>
                      <a:pt x="3" y="0"/>
                      <a:pt x="1"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80" name="Freeform 68">
                <a:extLst>
                  <a:ext uri="{FF2B5EF4-FFF2-40B4-BE49-F238E27FC236}">
                    <a16:creationId xmlns:a16="http://schemas.microsoft.com/office/drawing/2014/main" id="{BD0AF099-531B-4134-90BC-FCF4BF9DEF06}"/>
                  </a:ext>
                </a:extLst>
              </p:cNvPr>
              <p:cNvSpPr/>
              <p:nvPr/>
            </p:nvSpPr>
            <p:spPr bwMode="auto">
              <a:xfrm>
                <a:off x="4502150" y="1928813"/>
                <a:ext cx="22225" cy="26988"/>
              </a:xfrm>
              <a:custGeom>
                <a:avLst/>
                <a:gdLst>
                  <a:gd name="T0" fmla="*/ 0 w 6"/>
                  <a:gd name="T1" fmla="*/ 1 h 7"/>
                  <a:gd name="T2" fmla="*/ 1 w 6"/>
                  <a:gd name="T3" fmla="*/ 7 h 7"/>
                  <a:gd name="T4" fmla="*/ 6 w 6"/>
                  <a:gd name="T5" fmla="*/ 6 h 7"/>
                  <a:gd name="T6" fmla="*/ 5 w 6"/>
                  <a:gd name="T7" fmla="*/ 0 h 7"/>
                  <a:gd name="T8" fmla="*/ 0 w 6"/>
                  <a:gd name="T9" fmla="*/ 1 h 7"/>
                </a:gdLst>
                <a:ahLst/>
                <a:cxnLst>
                  <a:cxn ang="0">
                    <a:pos x="T0" y="T1"/>
                  </a:cxn>
                  <a:cxn ang="0">
                    <a:pos x="T2" y="T3"/>
                  </a:cxn>
                  <a:cxn ang="0">
                    <a:pos x="T4" y="T5"/>
                  </a:cxn>
                  <a:cxn ang="0">
                    <a:pos x="T6" y="T7"/>
                  </a:cxn>
                  <a:cxn ang="0">
                    <a:pos x="T8" y="T9"/>
                  </a:cxn>
                </a:cxnLst>
                <a:rect l="0" t="0" r="r" b="b"/>
                <a:pathLst>
                  <a:path w="6" h="7">
                    <a:moveTo>
                      <a:pt x="0" y="1"/>
                    </a:moveTo>
                    <a:cubicBezTo>
                      <a:pt x="1" y="7"/>
                      <a:pt x="1" y="7"/>
                      <a:pt x="1" y="7"/>
                    </a:cubicBezTo>
                    <a:cubicBezTo>
                      <a:pt x="3" y="7"/>
                      <a:pt x="4" y="7"/>
                      <a:pt x="6" y="6"/>
                    </a:cubicBezTo>
                    <a:cubicBezTo>
                      <a:pt x="5" y="0"/>
                      <a:pt x="5" y="0"/>
                      <a:pt x="5" y="0"/>
                    </a:cubicBezTo>
                    <a:cubicBezTo>
                      <a:pt x="3" y="0"/>
                      <a:pt x="2"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sp>
          <p:nvSpPr>
            <p:cNvPr id="45" name="矩形 44">
              <a:extLst>
                <a:ext uri="{FF2B5EF4-FFF2-40B4-BE49-F238E27FC236}">
                  <a16:creationId xmlns:a16="http://schemas.microsoft.com/office/drawing/2014/main" id="{EFE1F4E5-6A2D-496F-BD23-70B45DF661A8}"/>
                </a:ext>
              </a:extLst>
            </p:cNvPr>
            <p:cNvSpPr/>
            <p:nvPr/>
          </p:nvSpPr>
          <p:spPr>
            <a:xfrm>
              <a:off x="4820140" y="2088305"/>
              <a:ext cx="659155" cy="369332"/>
            </a:xfrm>
            <a:prstGeom prst="rect">
              <a:avLst/>
            </a:prstGeom>
          </p:spPr>
          <p:txBody>
            <a:bodyPr wrap="none">
              <a:spAutoFit/>
            </a:bodyPr>
            <a:lstStyle/>
            <a:p>
              <a:r>
                <a:rPr lang="en-US" altLang="zh-CN" dirty="0">
                  <a:solidFill>
                    <a:schemeClr val="bg1"/>
                  </a:solidFill>
                  <a:latin typeface="微软雅黑" panose="020B0503020204020204" pitchFamily="34" charset="-122"/>
                  <a:ea typeface="微软雅黑" panose="020B0503020204020204" pitchFamily="34" charset="-122"/>
                </a:rPr>
                <a:t>50%</a:t>
              </a:r>
              <a:endParaRPr lang="zh-CN" altLang="en-US" dirty="0">
                <a:solidFill>
                  <a:schemeClr val="bg1"/>
                </a:solidFill>
                <a:ea typeface="微软雅黑" panose="020B0503020204020204" pitchFamily="34" charset="-122"/>
              </a:endParaRPr>
            </a:p>
          </p:txBody>
        </p:sp>
        <p:sp>
          <p:nvSpPr>
            <p:cNvPr id="46" name="文本框 45">
              <a:extLst>
                <a:ext uri="{FF2B5EF4-FFF2-40B4-BE49-F238E27FC236}">
                  <a16:creationId xmlns:a16="http://schemas.microsoft.com/office/drawing/2014/main" id="{A235FEEA-E85F-4A57-BDDF-CFB5377335FA}"/>
                </a:ext>
              </a:extLst>
            </p:cNvPr>
            <p:cNvSpPr txBox="1"/>
            <p:nvPr/>
          </p:nvSpPr>
          <p:spPr>
            <a:xfrm>
              <a:off x="3924155" y="1825873"/>
              <a:ext cx="934867" cy="830997"/>
            </a:xfrm>
            <a:prstGeom prst="rect">
              <a:avLst/>
            </a:prstGeom>
            <a:noFill/>
          </p:spPr>
          <p:txBody>
            <a:bodyPr wrap="square" rtlCol="0">
              <a:spAutoFit/>
            </a:bodyPr>
            <a:lstStyle/>
            <a:p>
              <a:r>
                <a:rPr lang="en-US" altLang="zh-CN" sz="4800" b="1" dirty="0">
                  <a:solidFill>
                    <a:schemeClr val="bg1"/>
                  </a:solidFill>
                  <a:ea typeface="微软雅黑" panose="020B0503020204020204" pitchFamily="34" charset="-122"/>
                </a:rPr>
                <a:t>01</a:t>
              </a:r>
              <a:endParaRPr lang="zh-CN" altLang="en-US" sz="4800" b="1" dirty="0">
                <a:solidFill>
                  <a:schemeClr val="bg1"/>
                </a:solidFill>
                <a:ea typeface="微软雅黑" panose="020B0503020204020204" pitchFamily="34" charset="-122"/>
              </a:endParaRPr>
            </a:p>
          </p:txBody>
        </p:sp>
      </p:grpSp>
      <p:grpSp>
        <p:nvGrpSpPr>
          <p:cNvPr id="81" name="组合 80">
            <a:extLst>
              <a:ext uri="{FF2B5EF4-FFF2-40B4-BE49-F238E27FC236}">
                <a16:creationId xmlns:a16="http://schemas.microsoft.com/office/drawing/2014/main" id="{056ACE93-F226-4B58-864B-3A5E9C37BD4A}"/>
              </a:ext>
            </a:extLst>
          </p:cNvPr>
          <p:cNvGrpSpPr/>
          <p:nvPr/>
        </p:nvGrpSpPr>
        <p:grpSpPr>
          <a:xfrm>
            <a:off x="4127593" y="4858372"/>
            <a:ext cx="2111012" cy="920128"/>
            <a:chOff x="3822793" y="4135861"/>
            <a:chExt cx="2111012" cy="920128"/>
          </a:xfrm>
        </p:grpSpPr>
        <p:sp>
          <p:nvSpPr>
            <p:cNvPr id="82" name="Freeform 9">
              <a:extLst>
                <a:ext uri="{FF2B5EF4-FFF2-40B4-BE49-F238E27FC236}">
                  <a16:creationId xmlns:a16="http://schemas.microsoft.com/office/drawing/2014/main" id="{494F73C5-EA11-4659-A284-873A5C5F0E87}"/>
                </a:ext>
              </a:extLst>
            </p:cNvPr>
            <p:cNvSpPr/>
            <p:nvPr/>
          </p:nvSpPr>
          <p:spPr bwMode="auto">
            <a:xfrm>
              <a:off x="3854035" y="4135861"/>
              <a:ext cx="2079770" cy="920128"/>
            </a:xfrm>
            <a:custGeom>
              <a:avLst/>
              <a:gdLst>
                <a:gd name="T0" fmla="*/ 1133 w 1133"/>
                <a:gd name="T1" fmla="*/ 218 h 500"/>
                <a:gd name="T2" fmla="*/ 860 w 1133"/>
                <a:gd name="T3" fmla="*/ 0 h 500"/>
                <a:gd name="T4" fmla="*/ 0 w 1133"/>
                <a:gd name="T5" fmla="*/ 0 h 500"/>
                <a:gd name="T6" fmla="*/ 0 w 1133"/>
                <a:gd name="T7" fmla="*/ 216 h 500"/>
                <a:gd name="T8" fmla="*/ 33 w 1133"/>
                <a:gd name="T9" fmla="*/ 246 h 500"/>
                <a:gd name="T10" fmla="*/ 0 w 1133"/>
                <a:gd name="T11" fmla="*/ 270 h 500"/>
                <a:gd name="T12" fmla="*/ 0 w 1133"/>
                <a:gd name="T13" fmla="*/ 500 h 500"/>
                <a:gd name="T14" fmla="*/ 850 w 1133"/>
                <a:gd name="T15" fmla="*/ 500 h 500"/>
                <a:gd name="T16" fmla="*/ 1121 w 1133"/>
                <a:gd name="T17" fmla="*/ 287 h 500"/>
                <a:gd name="T18" fmla="*/ 1133 w 1133"/>
                <a:gd name="T19" fmla="*/ 225 h 500"/>
                <a:gd name="T20" fmla="*/ 1133 w 1133"/>
                <a:gd name="T21" fmla="*/ 218 h 500"/>
                <a:gd name="connsiteX0" fmla="*/ 10000 w 10000"/>
                <a:gd name="connsiteY0" fmla="*/ 4500 h 10000"/>
                <a:gd name="connsiteX1" fmla="*/ 7590 w 10000"/>
                <a:gd name="connsiteY1" fmla="*/ 0 h 10000"/>
                <a:gd name="connsiteX2" fmla="*/ 0 w 10000"/>
                <a:gd name="connsiteY2" fmla="*/ 0 h 10000"/>
                <a:gd name="connsiteX3" fmla="*/ 0 w 10000"/>
                <a:gd name="connsiteY3" fmla="*/ 4320 h 10000"/>
                <a:gd name="connsiteX4" fmla="*/ 291 w 10000"/>
                <a:gd name="connsiteY4" fmla="*/ 4920 h 10000"/>
                <a:gd name="connsiteX5" fmla="*/ 0 w 10000"/>
                <a:gd name="connsiteY5" fmla="*/ 5400 h 10000"/>
                <a:gd name="connsiteX6" fmla="*/ 0 w 10000"/>
                <a:gd name="connsiteY6" fmla="*/ 10000 h 10000"/>
                <a:gd name="connsiteX7" fmla="*/ 7502 w 10000"/>
                <a:gd name="connsiteY7" fmla="*/ 10000 h 10000"/>
                <a:gd name="connsiteX8" fmla="*/ 9894 w 10000"/>
                <a:gd name="connsiteY8" fmla="*/ 5740 h 10000"/>
                <a:gd name="connsiteX9" fmla="*/ 10000 w 10000"/>
                <a:gd name="connsiteY9" fmla="*/ 4500 h 10000"/>
                <a:gd name="connsiteX0-1" fmla="*/ 9950 w 9950"/>
                <a:gd name="connsiteY0-2" fmla="*/ 4568 h 10000"/>
                <a:gd name="connsiteX1-3" fmla="*/ 7590 w 9950"/>
                <a:gd name="connsiteY1-4" fmla="*/ 0 h 10000"/>
                <a:gd name="connsiteX2-5" fmla="*/ 0 w 9950"/>
                <a:gd name="connsiteY2-6" fmla="*/ 0 h 10000"/>
                <a:gd name="connsiteX3-7" fmla="*/ 0 w 9950"/>
                <a:gd name="connsiteY3-8" fmla="*/ 4320 h 10000"/>
                <a:gd name="connsiteX4-9" fmla="*/ 291 w 9950"/>
                <a:gd name="connsiteY4-10" fmla="*/ 4920 h 10000"/>
                <a:gd name="connsiteX5-11" fmla="*/ 0 w 9950"/>
                <a:gd name="connsiteY5-12" fmla="*/ 5400 h 10000"/>
                <a:gd name="connsiteX6-13" fmla="*/ 0 w 9950"/>
                <a:gd name="connsiteY6-14" fmla="*/ 10000 h 10000"/>
                <a:gd name="connsiteX7-15" fmla="*/ 7502 w 9950"/>
                <a:gd name="connsiteY7-16" fmla="*/ 10000 h 10000"/>
                <a:gd name="connsiteX8-17" fmla="*/ 9894 w 9950"/>
                <a:gd name="connsiteY8-18" fmla="*/ 5740 h 10000"/>
                <a:gd name="connsiteX9-19" fmla="*/ 9950 w 9950"/>
                <a:gd name="connsiteY9-20" fmla="*/ 4568 h 10000"/>
                <a:gd name="connsiteX0-21" fmla="*/ 10000 w 10032"/>
                <a:gd name="connsiteY0-22" fmla="*/ 4568 h 10000"/>
                <a:gd name="connsiteX1-23" fmla="*/ 7628 w 10032"/>
                <a:gd name="connsiteY1-24" fmla="*/ 0 h 10000"/>
                <a:gd name="connsiteX2-25" fmla="*/ 0 w 10032"/>
                <a:gd name="connsiteY2-26" fmla="*/ 0 h 10000"/>
                <a:gd name="connsiteX3-27" fmla="*/ 0 w 10032"/>
                <a:gd name="connsiteY3-28" fmla="*/ 4320 h 10000"/>
                <a:gd name="connsiteX4-29" fmla="*/ 292 w 10032"/>
                <a:gd name="connsiteY4-30" fmla="*/ 4920 h 10000"/>
                <a:gd name="connsiteX5-31" fmla="*/ 0 w 10032"/>
                <a:gd name="connsiteY5-32" fmla="*/ 5400 h 10000"/>
                <a:gd name="connsiteX6-33" fmla="*/ 0 w 10032"/>
                <a:gd name="connsiteY6-34" fmla="*/ 10000 h 10000"/>
                <a:gd name="connsiteX7-35" fmla="*/ 7540 w 10032"/>
                <a:gd name="connsiteY7-36" fmla="*/ 10000 h 10000"/>
                <a:gd name="connsiteX8-37" fmla="*/ 10025 w 10032"/>
                <a:gd name="connsiteY8-38" fmla="*/ 5331 h 10000"/>
                <a:gd name="connsiteX9-39" fmla="*/ 10000 w 10032"/>
                <a:gd name="connsiteY9-40" fmla="*/ 4568 h 10000"/>
                <a:gd name="connsiteX0-41" fmla="*/ 10000 w 10025"/>
                <a:gd name="connsiteY0-42" fmla="*/ 4568 h 10000"/>
                <a:gd name="connsiteX1-43" fmla="*/ 7628 w 10025"/>
                <a:gd name="connsiteY1-44" fmla="*/ 0 h 10000"/>
                <a:gd name="connsiteX2-45" fmla="*/ 0 w 10025"/>
                <a:gd name="connsiteY2-46" fmla="*/ 0 h 10000"/>
                <a:gd name="connsiteX3-47" fmla="*/ 0 w 10025"/>
                <a:gd name="connsiteY3-48" fmla="*/ 4320 h 10000"/>
                <a:gd name="connsiteX4-49" fmla="*/ 292 w 10025"/>
                <a:gd name="connsiteY4-50" fmla="*/ 4920 h 10000"/>
                <a:gd name="connsiteX5-51" fmla="*/ 0 w 10025"/>
                <a:gd name="connsiteY5-52" fmla="*/ 5400 h 10000"/>
                <a:gd name="connsiteX6-53" fmla="*/ 0 w 10025"/>
                <a:gd name="connsiteY6-54" fmla="*/ 10000 h 10000"/>
                <a:gd name="connsiteX7-55" fmla="*/ 7540 w 10025"/>
                <a:gd name="connsiteY7-56" fmla="*/ 10000 h 10000"/>
                <a:gd name="connsiteX8-57" fmla="*/ 10025 w 10025"/>
                <a:gd name="connsiteY8-58" fmla="*/ 5331 h 10000"/>
                <a:gd name="connsiteX9-59" fmla="*/ 10000 w 10025"/>
                <a:gd name="connsiteY9-60" fmla="*/ 4568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25" h="10000">
                  <a:moveTo>
                    <a:pt x="10000" y="4568"/>
                  </a:moveTo>
                  <a:lnTo>
                    <a:pt x="7628" y="0"/>
                  </a:lnTo>
                  <a:lnTo>
                    <a:pt x="0" y="0"/>
                  </a:lnTo>
                  <a:lnTo>
                    <a:pt x="0" y="4320"/>
                  </a:lnTo>
                  <a:lnTo>
                    <a:pt x="292" y="4920"/>
                  </a:lnTo>
                  <a:lnTo>
                    <a:pt x="0" y="5400"/>
                  </a:lnTo>
                  <a:lnTo>
                    <a:pt x="0" y="10000"/>
                  </a:lnTo>
                  <a:lnTo>
                    <a:pt x="7540" y="10000"/>
                  </a:lnTo>
                  <a:lnTo>
                    <a:pt x="10025" y="5331"/>
                  </a:lnTo>
                  <a:cubicBezTo>
                    <a:pt x="10017" y="5077"/>
                    <a:pt x="10008" y="4822"/>
                    <a:pt x="10000" y="4568"/>
                  </a:cubicBezTo>
                  <a:close/>
                </a:path>
              </a:pathLst>
            </a:custGeom>
            <a:solidFill>
              <a:schemeClr val="bg1">
                <a:alpha val="20000"/>
              </a:schemeClr>
            </a:solidFill>
            <a:ln>
              <a:noFill/>
            </a:ln>
            <a:effec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nvGrpSpPr>
            <p:cNvPr id="83" name="组合 82">
              <a:extLst>
                <a:ext uri="{FF2B5EF4-FFF2-40B4-BE49-F238E27FC236}">
                  <a16:creationId xmlns:a16="http://schemas.microsoft.com/office/drawing/2014/main" id="{C71CE0F3-5273-4D29-BAB9-B0ABBF914F35}"/>
                </a:ext>
              </a:extLst>
            </p:cNvPr>
            <p:cNvGrpSpPr/>
            <p:nvPr/>
          </p:nvGrpSpPr>
          <p:grpSpPr>
            <a:xfrm>
              <a:off x="4749916" y="4202824"/>
              <a:ext cx="789068" cy="791548"/>
              <a:chOff x="4362450" y="3609976"/>
              <a:chExt cx="504826" cy="506413"/>
            </a:xfrm>
            <a:solidFill>
              <a:schemeClr val="bg1">
                <a:alpha val="80000"/>
              </a:schemeClr>
            </a:solidFill>
          </p:grpSpPr>
          <p:sp>
            <p:nvSpPr>
              <p:cNvPr id="86" name="Freeform 14">
                <a:extLst>
                  <a:ext uri="{FF2B5EF4-FFF2-40B4-BE49-F238E27FC236}">
                    <a16:creationId xmlns:a16="http://schemas.microsoft.com/office/drawing/2014/main" id="{76B81427-255A-40BA-843A-9126818C9C16}"/>
                  </a:ext>
                </a:extLst>
              </p:cNvPr>
              <p:cNvSpPr/>
              <p:nvPr/>
            </p:nvSpPr>
            <p:spPr bwMode="auto">
              <a:xfrm>
                <a:off x="4441825" y="3643313"/>
                <a:ext cx="142875" cy="71438"/>
              </a:xfrm>
              <a:custGeom>
                <a:avLst/>
                <a:gdLst>
                  <a:gd name="T0" fmla="*/ 0 w 38"/>
                  <a:gd name="T1" fmla="*/ 9 h 19"/>
                  <a:gd name="T2" fmla="*/ 38 w 38"/>
                  <a:gd name="T3" fmla="*/ 19 h 19"/>
                  <a:gd name="T4" fmla="*/ 12 w 38"/>
                  <a:gd name="T5" fmla="*/ 0 h 19"/>
                  <a:gd name="T6" fmla="*/ 0 w 38"/>
                  <a:gd name="T7" fmla="*/ 9 h 19"/>
                </a:gdLst>
                <a:ahLst/>
                <a:cxnLst>
                  <a:cxn ang="0">
                    <a:pos x="T0" y="T1"/>
                  </a:cxn>
                  <a:cxn ang="0">
                    <a:pos x="T2" y="T3"/>
                  </a:cxn>
                  <a:cxn ang="0">
                    <a:pos x="T4" y="T5"/>
                  </a:cxn>
                  <a:cxn ang="0">
                    <a:pos x="T6" y="T7"/>
                  </a:cxn>
                </a:cxnLst>
                <a:rect l="0" t="0" r="r" b="b"/>
                <a:pathLst>
                  <a:path w="38" h="19">
                    <a:moveTo>
                      <a:pt x="0" y="9"/>
                    </a:moveTo>
                    <a:cubicBezTo>
                      <a:pt x="38" y="19"/>
                      <a:pt x="38" y="19"/>
                      <a:pt x="38" y="19"/>
                    </a:cubicBezTo>
                    <a:cubicBezTo>
                      <a:pt x="12" y="0"/>
                      <a:pt x="12" y="0"/>
                      <a:pt x="12" y="0"/>
                    </a:cubicBezTo>
                    <a:cubicBezTo>
                      <a:pt x="8" y="3"/>
                      <a:pt x="4" y="6"/>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87" name="Freeform 15">
                <a:extLst>
                  <a:ext uri="{FF2B5EF4-FFF2-40B4-BE49-F238E27FC236}">
                    <a16:creationId xmlns:a16="http://schemas.microsoft.com/office/drawing/2014/main" id="{F553C53B-A407-4C9D-813F-C636B7D83D10}"/>
                  </a:ext>
                </a:extLst>
              </p:cNvPr>
              <p:cNvSpPr/>
              <p:nvPr/>
            </p:nvSpPr>
            <p:spPr bwMode="auto">
              <a:xfrm>
                <a:off x="4505325" y="3616326"/>
                <a:ext cx="136525" cy="98425"/>
              </a:xfrm>
              <a:custGeom>
                <a:avLst/>
                <a:gdLst>
                  <a:gd name="T0" fmla="*/ 0 w 36"/>
                  <a:gd name="T1" fmla="*/ 5 h 26"/>
                  <a:gd name="T2" fmla="*/ 36 w 36"/>
                  <a:gd name="T3" fmla="*/ 26 h 26"/>
                  <a:gd name="T4" fmla="*/ 16 w 36"/>
                  <a:gd name="T5" fmla="*/ 0 h 26"/>
                  <a:gd name="T6" fmla="*/ 0 w 36"/>
                  <a:gd name="T7" fmla="*/ 5 h 26"/>
                </a:gdLst>
                <a:ahLst/>
                <a:cxnLst>
                  <a:cxn ang="0">
                    <a:pos x="T0" y="T1"/>
                  </a:cxn>
                  <a:cxn ang="0">
                    <a:pos x="T2" y="T3"/>
                  </a:cxn>
                  <a:cxn ang="0">
                    <a:pos x="T4" y="T5"/>
                  </a:cxn>
                  <a:cxn ang="0">
                    <a:pos x="T6" y="T7"/>
                  </a:cxn>
                </a:cxnLst>
                <a:rect l="0" t="0" r="r" b="b"/>
                <a:pathLst>
                  <a:path w="36" h="26">
                    <a:moveTo>
                      <a:pt x="0" y="5"/>
                    </a:moveTo>
                    <a:cubicBezTo>
                      <a:pt x="36" y="26"/>
                      <a:pt x="36" y="26"/>
                      <a:pt x="36" y="26"/>
                    </a:cubicBezTo>
                    <a:cubicBezTo>
                      <a:pt x="16" y="0"/>
                      <a:pt x="16" y="0"/>
                      <a:pt x="16" y="0"/>
                    </a:cubicBezTo>
                    <a:cubicBezTo>
                      <a:pt x="11" y="1"/>
                      <a:pt x="5" y="2"/>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88" name="Freeform 16">
                <a:extLst>
                  <a:ext uri="{FF2B5EF4-FFF2-40B4-BE49-F238E27FC236}">
                    <a16:creationId xmlns:a16="http://schemas.microsoft.com/office/drawing/2014/main" id="{2021B516-73E4-46D8-935C-062CD84EDB6C}"/>
                  </a:ext>
                </a:extLst>
              </p:cNvPr>
              <p:cNvSpPr/>
              <p:nvPr/>
            </p:nvSpPr>
            <p:spPr bwMode="auto">
              <a:xfrm>
                <a:off x="4587875" y="3609976"/>
                <a:ext cx="101600" cy="120650"/>
              </a:xfrm>
              <a:custGeom>
                <a:avLst/>
                <a:gdLst>
                  <a:gd name="T0" fmla="*/ 0 w 27"/>
                  <a:gd name="T1" fmla="*/ 1 h 32"/>
                  <a:gd name="T2" fmla="*/ 27 w 27"/>
                  <a:gd name="T3" fmla="*/ 32 h 32"/>
                  <a:gd name="T4" fmla="*/ 18 w 27"/>
                  <a:gd name="T5" fmla="*/ 1 h 32"/>
                  <a:gd name="T6" fmla="*/ 7 w 27"/>
                  <a:gd name="T7" fmla="*/ 0 h 32"/>
                  <a:gd name="T8" fmla="*/ 0 w 27"/>
                  <a:gd name="T9" fmla="*/ 1 h 32"/>
                </a:gdLst>
                <a:ahLst/>
                <a:cxnLst>
                  <a:cxn ang="0">
                    <a:pos x="T0" y="T1"/>
                  </a:cxn>
                  <a:cxn ang="0">
                    <a:pos x="T2" y="T3"/>
                  </a:cxn>
                  <a:cxn ang="0">
                    <a:pos x="T4" y="T5"/>
                  </a:cxn>
                  <a:cxn ang="0">
                    <a:pos x="T6" y="T7"/>
                  </a:cxn>
                  <a:cxn ang="0">
                    <a:pos x="T8" y="T9"/>
                  </a:cxn>
                </a:cxnLst>
                <a:rect l="0" t="0" r="r" b="b"/>
                <a:pathLst>
                  <a:path w="27" h="32">
                    <a:moveTo>
                      <a:pt x="0" y="1"/>
                    </a:moveTo>
                    <a:cubicBezTo>
                      <a:pt x="27" y="32"/>
                      <a:pt x="27" y="32"/>
                      <a:pt x="27" y="32"/>
                    </a:cubicBezTo>
                    <a:cubicBezTo>
                      <a:pt x="18" y="1"/>
                      <a:pt x="18" y="1"/>
                      <a:pt x="18" y="1"/>
                    </a:cubicBezTo>
                    <a:cubicBezTo>
                      <a:pt x="14" y="1"/>
                      <a:pt x="11" y="0"/>
                      <a:pt x="7" y="0"/>
                    </a:cubicBezTo>
                    <a:cubicBezTo>
                      <a:pt x="5" y="0"/>
                      <a:pt x="2"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89" name="Freeform 17">
                <a:extLst>
                  <a:ext uri="{FF2B5EF4-FFF2-40B4-BE49-F238E27FC236}">
                    <a16:creationId xmlns:a16="http://schemas.microsoft.com/office/drawing/2014/main" id="{8BA44BBC-F499-429A-AD64-A6EC170F28A2}"/>
                  </a:ext>
                </a:extLst>
              </p:cNvPr>
              <p:cNvSpPr/>
              <p:nvPr/>
            </p:nvSpPr>
            <p:spPr bwMode="auto">
              <a:xfrm>
                <a:off x="4678363" y="3621088"/>
                <a:ext cx="60325" cy="134938"/>
              </a:xfrm>
              <a:custGeom>
                <a:avLst/>
                <a:gdLst>
                  <a:gd name="T0" fmla="*/ 0 w 16"/>
                  <a:gd name="T1" fmla="*/ 0 h 36"/>
                  <a:gd name="T2" fmla="*/ 14 w 16"/>
                  <a:gd name="T3" fmla="*/ 36 h 36"/>
                  <a:gd name="T4" fmla="*/ 16 w 16"/>
                  <a:gd name="T5" fmla="*/ 6 h 36"/>
                  <a:gd name="T6" fmla="*/ 0 w 16"/>
                  <a:gd name="T7" fmla="*/ 0 h 36"/>
                </a:gdLst>
                <a:ahLst/>
                <a:cxnLst>
                  <a:cxn ang="0">
                    <a:pos x="T0" y="T1"/>
                  </a:cxn>
                  <a:cxn ang="0">
                    <a:pos x="T2" y="T3"/>
                  </a:cxn>
                  <a:cxn ang="0">
                    <a:pos x="T4" y="T5"/>
                  </a:cxn>
                  <a:cxn ang="0">
                    <a:pos x="T6" y="T7"/>
                  </a:cxn>
                </a:cxnLst>
                <a:rect l="0" t="0" r="r" b="b"/>
                <a:pathLst>
                  <a:path w="16" h="36">
                    <a:moveTo>
                      <a:pt x="0" y="0"/>
                    </a:moveTo>
                    <a:cubicBezTo>
                      <a:pt x="14" y="36"/>
                      <a:pt x="14" y="36"/>
                      <a:pt x="14" y="36"/>
                    </a:cubicBezTo>
                    <a:cubicBezTo>
                      <a:pt x="16" y="6"/>
                      <a:pt x="16" y="6"/>
                      <a:pt x="16" y="6"/>
                    </a:cubicBezTo>
                    <a:cubicBezTo>
                      <a:pt x="11" y="3"/>
                      <a:pt x="6"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0" name="Freeform 18">
                <a:extLst>
                  <a:ext uri="{FF2B5EF4-FFF2-40B4-BE49-F238E27FC236}">
                    <a16:creationId xmlns:a16="http://schemas.microsoft.com/office/drawing/2014/main" id="{C4460BC6-FF91-4D24-B74C-4C36C7D5478C}"/>
                  </a:ext>
                </a:extLst>
              </p:cNvPr>
              <p:cNvSpPr/>
              <p:nvPr/>
            </p:nvSpPr>
            <p:spPr bwMode="auto">
              <a:xfrm>
                <a:off x="4757738" y="3659188"/>
                <a:ext cx="49213" cy="134938"/>
              </a:xfrm>
              <a:custGeom>
                <a:avLst/>
                <a:gdLst>
                  <a:gd name="T0" fmla="*/ 0 w 13"/>
                  <a:gd name="T1" fmla="*/ 0 h 36"/>
                  <a:gd name="T2" fmla="*/ 2 w 13"/>
                  <a:gd name="T3" fmla="*/ 36 h 36"/>
                  <a:gd name="T4" fmla="*/ 13 w 13"/>
                  <a:gd name="T5" fmla="*/ 11 h 36"/>
                  <a:gd name="T6" fmla="*/ 0 w 13"/>
                  <a:gd name="T7" fmla="*/ 0 h 36"/>
                </a:gdLst>
                <a:ahLst/>
                <a:cxnLst>
                  <a:cxn ang="0">
                    <a:pos x="T0" y="T1"/>
                  </a:cxn>
                  <a:cxn ang="0">
                    <a:pos x="T2" y="T3"/>
                  </a:cxn>
                  <a:cxn ang="0">
                    <a:pos x="T4" y="T5"/>
                  </a:cxn>
                  <a:cxn ang="0">
                    <a:pos x="T6" y="T7"/>
                  </a:cxn>
                </a:cxnLst>
                <a:rect l="0" t="0" r="r" b="b"/>
                <a:pathLst>
                  <a:path w="13" h="36">
                    <a:moveTo>
                      <a:pt x="0" y="0"/>
                    </a:moveTo>
                    <a:cubicBezTo>
                      <a:pt x="2" y="36"/>
                      <a:pt x="2" y="36"/>
                      <a:pt x="2" y="36"/>
                    </a:cubicBezTo>
                    <a:cubicBezTo>
                      <a:pt x="13" y="11"/>
                      <a:pt x="13" y="11"/>
                      <a:pt x="13" y="11"/>
                    </a:cubicBezTo>
                    <a:cubicBezTo>
                      <a:pt x="9" y="6"/>
                      <a:pt x="5"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1" name="Freeform 19">
                <a:extLst>
                  <a:ext uri="{FF2B5EF4-FFF2-40B4-BE49-F238E27FC236}">
                    <a16:creationId xmlns:a16="http://schemas.microsoft.com/office/drawing/2014/main" id="{93200B5D-C69A-40A8-A49F-411A0DF72EBB}"/>
                  </a:ext>
                </a:extLst>
              </p:cNvPr>
              <p:cNvSpPr/>
              <p:nvPr/>
            </p:nvSpPr>
            <p:spPr bwMode="auto">
              <a:xfrm>
                <a:off x="4779963" y="3717926"/>
                <a:ext cx="68263" cy="120650"/>
              </a:xfrm>
              <a:custGeom>
                <a:avLst/>
                <a:gdLst>
                  <a:gd name="T0" fmla="*/ 11 w 18"/>
                  <a:gd name="T1" fmla="*/ 0 h 32"/>
                  <a:gd name="T2" fmla="*/ 0 w 18"/>
                  <a:gd name="T3" fmla="*/ 32 h 32"/>
                  <a:gd name="T4" fmla="*/ 18 w 18"/>
                  <a:gd name="T5" fmla="*/ 13 h 32"/>
                  <a:gd name="T6" fmla="*/ 11 w 18"/>
                  <a:gd name="T7" fmla="*/ 0 h 32"/>
                </a:gdLst>
                <a:ahLst/>
                <a:cxnLst>
                  <a:cxn ang="0">
                    <a:pos x="T0" y="T1"/>
                  </a:cxn>
                  <a:cxn ang="0">
                    <a:pos x="T2" y="T3"/>
                  </a:cxn>
                  <a:cxn ang="0">
                    <a:pos x="T4" y="T5"/>
                  </a:cxn>
                  <a:cxn ang="0">
                    <a:pos x="T6" y="T7"/>
                  </a:cxn>
                </a:cxnLst>
                <a:rect l="0" t="0" r="r" b="b"/>
                <a:pathLst>
                  <a:path w="18" h="32">
                    <a:moveTo>
                      <a:pt x="11" y="0"/>
                    </a:moveTo>
                    <a:cubicBezTo>
                      <a:pt x="0" y="32"/>
                      <a:pt x="0" y="32"/>
                      <a:pt x="0" y="32"/>
                    </a:cubicBezTo>
                    <a:cubicBezTo>
                      <a:pt x="18" y="13"/>
                      <a:pt x="18" y="13"/>
                      <a:pt x="18" y="13"/>
                    </a:cubicBezTo>
                    <a:cubicBezTo>
                      <a:pt x="16" y="8"/>
                      <a:pt x="14" y="4"/>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2" name="Freeform 20">
                <a:extLst>
                  <a:ext uri="{FF2B5EF4-FFF2-40B4-BE49-F238E27FC236}">
                    <a16:creationId xmlns:a16="http://schemas.microsoft.com/office/drawing/2014/main" id="{38E3DBBB-650D-42D1-8144-A2AB84F16BDB}"/>
                  </a:ext>
                </a:extLst>
              </p:cNvPr>
              <p:cNvSpPr/>
              <p:nvPr/>
            </p:nvSpPr>
            <p:spPr bwMode="auto">
              <a:xfrm>
                <a:off x="4779963" y="3789363"/>
                <a:ext cx="87313" cy="98425"/>
              </a:xfrm>
              <a:custGeom>
                <a:avLst/>
                <a:gdLst>
                  <a:gd name="T0" fmla="*/ 20 w 23"/>
                  <a:gd name="T1" fmla="*/ 0 h 26"/>
                  <a:gd name="T2" fmla="*/ 0 w 23"/>
                  <a:gd name="T3" fmla="*/ 26 h 26"/>
                  <a:gd name="T4" fmla="*/ 23 w 23"/>
                  <a:gd name="T5" fmla="*/ 13 h 26"/>
                  <a:gd name="T6" fmla="*/ 20 w 23"/>
                  <a:gd name="T7" fmla="*/ 0 h 26"/>
                </a:gdLst>
                <a:ahLst/>
                <a:cxnLst>
                  <a:cxn ang="0">
                    <a:pos x="T0" y="T1"/>
                  </a:cxn>
                  <a:cxn ang="0">
                    <a:pos x="T2" y="T3"/>
                  </a:cxn>
                  <a:cxn ang="0">
                    <a:pos x="T4" y="T5"/>
                  </a:cxn>
                  <a:cxn ang="0">
                    <a:pos x="T6" y="T7"/>
                  </a:cxn>
                </a:cxnLst>
                <a:rect l="0" t="0" r="r" b="b"/>
                <a:pathLst>
                  <a:path w="23" h="26">
                    <a:moveTo>
                      <a:pt x="20" y="0"/>
                    </a:moveTo>
                    <a:cubicBezTo>
                      <a:pt x="0" y="26"/>
                      <a:pt x="0" y="26"/>
                      <a:pt x="0" y="26"/>
                    </a:cubicBezTo>
                    <a:cubicBezTo>
                      <a:pt x="23" y="13"/>
                      <a:pt x="23" y="13"/>
                      <a:pt x="23" y="13"/>
                    </a:cubicBezTo>
                    <a:cubicBezTo>
                      <a:pt x="22" y="8"/>
                      <a:pt x="21" y="4"/>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3" name="Freeform 21">
                <a:extLst>
                  <a:ext uri="{FF2B5EF4-FFF2-40B4-BE49-F238E27FC236}">
                    <a16:creationId xmlns:a16="http://schemas.microsoft.com/office/drawing/2014/main" id="{674716AD-2F08-4B37-9A76-86D73C8DCBF7}"/>
                  </a:ext>
                </a:extLst>
              </p:cNvPr>
              <p:cNvSpPr/>
              <p:nvPr/>
            </p:nvSpPr>
            <p:spPr bwMode="auto">
              <a:xfrm>
                <a:off x="4765675" y="3860801"/>
                <a:ext cx="101600" cy="71438"/>
              </a:xfrm>
              <a:custGeom>
                <a:avLst/>
                <a:gdLst>
                  <a:gd name="T0" fmla="*/ 27 w 27"/>
                  <a:gd name="T1" fmla="*/ 0 h 19"/>
                  <a:gd name="T2" fmla="*/ 0 w 27"/>
                  <a:gd name="T3" fmla="*/ 19 h 19"/>
                  <a:gd name="T4" fmla="*/ 26 w 27"/>
                  <a:gd name="T5" fmla="*/ 12 h 19"/>
                  <a:gd name="T6" fmla="*/ 27 w 27"/>
                  <a:gd name="T7" fmla="*/ 1 h 19"/>
                  <a:gd name="T8" fmla="*/ 27 w 27"/>
                  <a:gd name="T9" fmla="*/ 0 h 19"/>
                </a:gdLst>
                <a:ahLst/>
                <a:cxnLst>
                  <a:cxn ang="0">
                    <a:pos x="T0" y="T1"/>
                  </a:cxn>
                  <a:cxn ang="0">
                    <a:pos x="T2" y="T3"/>
                  </a:cxn>
                  <a:cxn ang="0">
                    <a:pos x="T4" y="T5"/>
                  </a:cxn>
                  <a:cxn ang="0">
                    <a:pos x="T6" y="T7"/>
                  </a:cxn>
                  <a:cxn ang="0">
                    <a:pos x="T8" y="T9"/>
                  </a:cxn>
                </a:cxnLst>
                <a:rect l="0" t="0" r="r" b="b"/>
                <a:pathLst>
                  <a:path w="27" h="19">
                    <a:moveTo>
                      <a:pt x="27" y="0"/>
                    </a:moveTo>
                    <a:cubicBezTo>
                      <a:pt x="0" y="19"/>
                      <a:pt x="0" y="19"/>
                      <a:pt x="0" y="19"/>
                    </a:cubicBezTo>
                    <a:cubicBezTo>
                      <a:pt x="26" y="12"/>
                      <a:pt x="26" y="12"/>
                      <a:pt x="26" y="12"/>
                    </a:cubicBezTo>
                    <a:cubicBezTo>
                      <a:pt x="27" y="9"/>
                      <a:pt x="27" y="5"/>
                      <a:pt x="27" y="1"/>
                    </a:cubicBezTo>
                    <a:lnTo>
                      <a:pt x="2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4" name="Freeform 22">
                <a:extLst>
                  <a:ext uri="{FF2B5EF4-FFF2-40B4-BE49-F238E27FC236}">
                    <a16:creationId xmlns:a16="http://schemas.microsoft.com/office/drawing/2014/main" id="{A6A2D523-6F81-4B6A-90CD-286CAECE95FA}"/>
                  </a:ext>
                </a:extLst>
              </p:cNvPr>
              <p:cNvSpPr/>
              <p:nvPr/>
            </p:nvSpPr>
            <p:spPr bwMode="auto">
              <a:xfrm>
                <a:off x="4735513" y="3929063"/>
                <a:ext cx="123825" cy="44450"/>
              </a:xfrm>
              <a:custGeom>
                <a:avLst/>
                <a:gdLst>
                  <a:gd name="T0" fmla="*/ 33 w 33"/>
                  <a:gd name="T1" fmla="*/ 0 h 12"/>
                  <a:gd name="T2" fmla="*/ 0 w 33"/>
                  <a:gd name="T3" fmla="*/ 11 h 12"/>
                  <a:gd name="T4" fmla="*/ 28 w 33"/>
                  <a:gd name="T5" fmla="*/ 12 h 12"/>
                  <a:gd name="T6" fmla="*/ 33 w 33"/>
                  <a:gd name="T7" fmla="*/ 0 h 12"/>
                </a:gdLst>
                <a:ahLst/>
                <a:cxnLst>
                  <a:cxn ang="0">
                    <a:pos x="T0" y="T1"/>
                  </a:cxn>
                  <a:cxn ang="0">
                    <a:pos x="T2" y="T3"/>
                  </a:cxn>
                  <a:cxn ang="0">
                    <a:pos x="T4" y="T5"/>
                  </a:cxn>
                  <a:cxn ang="0">
                    <a:pos x="T6" y="T7"/>
                  </a:cxn>
                </a:cxnLst>
                <a:rect l="0" t="0" r="r" b="b"/>
                <a:pathLst>
                  <a:path w="33" h="12">
                    <a:moveTo>
                      <a:pt x="33" y="0"/>
                    </a:moveTo>
                    <a:cubicBezTo>
                      <a:pt x="0" y="11"/>
                      <a:pt x="0" y="11"/>
                      <a:pt x="0" y="11"/>
                    </a:cubicBezTo>
                    <a:cubicBezTo>
                      <a:pt x="28" y="12"/>
                      <a:pt x="28" y="12"/>
                      <a:pt x="28" y="12"/>
                    </a:cubicBezTo>
                    <a:cubicBezTo>
                      <a:pt x="30" y="8"/>
                      <a:pt x="32" y="5"/>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5" name="Freeform 23">
                <a:extLst>
                  <a:ext uri="{FF2B5EF4-FFF2-40B4-BE49-F238E27FC236}">
                    <a16:creationId xmlns:a16="http://schemas.microsoft.com/office/drawing/2014/main" id="{6F312A88-6B26-4A6A-88B2-4E05D6BBE02F}"/>
                  </a:ext>
                </a:extLst>
              </p:cNvPr>
              <p:cNvSpPr/>
              <p:nvPr/>
            </p:nvSpPr>
            <p:spPr bwMode="auto">
              <a:xfrm>
                <a:off x="4694238" y="3992563"/>
                <a:ext cx="138113" cy="41275"/>
              </a:xfrm>
              <a:custGeom>
                <a:avLst/>
                <a:gdLst>
                  <a:gd name="T0" fmla="*/ 37 w 37"/>
                  <a:gd name="T1" fmla="*/ 0 h 11"/>
                  <a:gd name="T2" fmla="*/ 0 w 37"/>
                  <a:gd name="T3" fmla="*/ 2 h 11"/>
                  <a:gd name="T4" fmla="*/ 29 w 37"/>
                  <a:gd name="T5" fmla="*/ 11 h 11"/>
                  <a:gd name="T6" fmla="*/ 37 w 37"/>
                  <a:gd name="T7" fmla="*/ 0 h 11"/>
                </a:gdLst>
                <a:ahLst/>
                <a:cxnLst>
                  <a:cxn ang="0">
                    <a:pos x="T0" y="T1"/>
                  </a:cxn>
                  <a:cxn ang="0">
                    <a:pos x="T2" y="T3"/>
                  </a:cxn>
                  <a:cxn ang="0">
                    <a:pos x="T4" y="T5"/>
                  </a:cxn>
                  <a:cxn ang="0">
                    <a:pos x="T6" y="T7"/>
                  </a:cxn>
                </a:cxnLst>
                <a:rect l="0" t="0" r="r" b="b"/>
                <a:pathLst>
                  <a:path w="37" h="11">
                    <a:moveTo>
                      <a:pt x="37" y="0"/>
                    </a:moveTo>
                    <a:cubicBezTo>
                      <a:pt x="0" y="2"/>
                      <a:pt x="0" y="2"/>
                      <a:pt x="0" y="2"/>
                    </a:cubicBezTo>
                    <a:cubicBezTo>
                      <a:pt x="29" y="11"/>
                      <a:pt x="29" y="11"/>
                      <a:pt x="29" y="11"/>
                    </a:cubicBezTo>
                    <a:cubicBezTo>
                      <a:pt x="32" y="8"/>
                      <a:pt x="34" y="4"/>
                      <a:pt x="3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6" name="Freeform 24">
                <a:extLst>
                  <a:ext uri="{FF2B5EF4-FFF2-40B4-BE49-F238E27FC236}">
                    <a16:creationId xmlns:a16="http://schemas.microsoft.com/office/drawing/2014/main" id="{30D1C044-4E41-4A61-A7BD-898B33F2FE21}"/>
                  </a:ext>
                </a:extLst>
              </p:cNvPr>
              <p:cNvSpPr/>
              <p:nvPr/>
            </p:nvSpPr>
            <p:spPr bwMode="auto">
              <a:xfrm>
                <a:off x="4641850" y="4014788"/>
                <a:ext cx="142875" cy="68263"/>
              </a:xfrm>
              <a:custGeom>
                <a:avLst/>
                <a:gdLst>
                  <a:gd name="T0" fmla="*/ 38 w 38"/>
                  <a:gd name="T1" fmla="*/ 9 h 18"/>
                  <a:gd name="T2" fmla="*/ 0 w 38"/>
                  <a:gd name="T3" fmla="*/ 0 h 18"/>
                  <a:gd name="T4" fmla="*/ 26 w 38"/>
                  <a:gd name="T5" fmla="*/ 18 h 18"/>
                  <a:gd name="T6" fmla="*/ 38 w 38"/>
                  <a:gd name="T7" fmla="*/ 9 h 18"/>
                </a:gdLst>
                <a:ahLst/>
                <a:cxnLst>
                  <a:cxn ang="0">
                    <a:pos x="T0" y="T1"/>
                  </a:cxn>
                  <a:cxn ang="0">
                    <a:pos x="T2" y="T3"/>
                  </a:cxn>
                  <a:cxn ang="0">
                    <a:pos x="T4" y="T5"/>
                  </a:cxn>
                  <a:cxn ang="0">
                    <a:pos x="T6" y="T7"/>
                  </a:cxn>
                </a:cxnLst>
                <a:rect l="0" t="0" r="r" b="b"/>
                <a:pathLst>
                  <a:path w="38" h="18">
                    <a:moveTo>
                      <a:pt x="38" y="9"/>
                    </a:moveTo>
                    <a:cubicBezTo>
                      <a:pt x="0" y="0"/>
                      <a:pt x="0" y="0"/>
                      <a:pt x="0" y="0"/>
                    </a:cubicBezTo>
                    <a:cubicBezTo>
                      <a:pt x="26" y="18"/>
                      <a:pt x="26" y="18"/>
                      <a:pt x="26" y="18"/>
                    </a:cubicBezTo>
                    <a:cubicBezTo>
                      <a:pt x="31" y="16"/>
                      <a:pt x="35" y="13"/>
                      <a:pt x="3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7" name="Freeform 25">
                <a:extLst>
                  <a:ext uri="{FF2B5EF4-FFF2-40B4-BE49-F238E27FC236}">
                    <a16:creationId xmlns:a16="http://schemas.microsoft.com/office/drawing/2014/main" id="{5BCBE142-00C9-4751-B334-F7BD085AFE14}"/>
                  </a:ext>
                </a:extLst>
              </p:cNvPr>
              <p:cNvSpPr/>
              <p:nvPr/>
            </p:nvSpPr>
            <p:spPr bwMode="auto">
              <a:xfrm>
                <a:off x="4587875" y="4014788"/>
                <a:ext cx="131763" cy="98425"/>
              </a:xfrm>
              <a:custGeom>
                <a:avLst/>
                <a:gdLst>
                  <a:gd name="T0" fmla="*/ 35 w 35"/>
                  <a:gd name="T1" fmla="*/ 21 h 26"/>
                  <a:gd name="T2" fmla="*/ 0 w 35"/>
                  <a:gd name="T3" fmla="*/ 0 h 26"/>
                  <a:gd name="T4" fmla="*/ 20 w 35"/>
                  <a:gd name="T5" fmla="*/ 26 h 26"/>
                  <a:gd name="T6" fmla="*/ 35 w 35"/>
                  <a:gd name="T7" fmla="*/ 21 h 26"/>
                </a:gdLst>
                <a:ahLst/>
                <a:cxnLst>
                  <a:cxn ang="0">
                    <a:pos x="T0" y="T1"/>
                  </a:cxn>
                  <a:cxn ang="0">
                    <a:pos x="T2" y="T3"/>
                  </a:cxn>
                  <a:cxn ang="0">
                    <a:pos x="T4" y="T5"/>
                  </a:cxn>
                  <a:cxn ang="0">
                    <a:pos x="T6" y="T7"/>
                  </a:cxn>
                </a:cxnLst>
                <a:rect l="0" t="0" r="r" b="b"/>
                <a:pathLst>
                  <a:path w="35" h="26">
                    <a:moveTo>
                      <a:pt x="35" y="21"/>
                    </a:moveTo>
                    <a:cubicBezTo>
                      <a:pt x="0" y="0"/>
                      <a:pt x="0" y="0"/>
                      <a:pt x="0" y="0"/>
                    </a:cubicBezTo>
                    <a:cubicBezTo>
                      <a:pt x="20" y="26"/>
                      <a:pt x="20" y="26"/>
                      <a:pt x="20" y="26"/>
                    </a:cubicBezTo>
                    <a:cubicBezTo>
                      <a:pt x="25" y="25"/>
                      <a:pt x="30" y="23"/>
                      <a:pt x="3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8" name="Freeform 26">
                <a:extLst>
                  <a:ext uri="{FF2B5EF4-FFF2-40B4-BE49-F238E27FC236}">
                    <a16:creationId xmlns:a16="http://schemas.microsoft.com/office/drawing/2014/main" id="{D6F5FF30-0B14-4C22-87A0-F7F195C86311}"/>
                  </a:ext>
                </a:extLst>
              </p:cNvPr>
              <p:cNvSpPr/>
              <p:nvPr/>
            </p:nvSpPr>
            <p:spPr bwMode="auto">
              <a:xfrm>
                <a:off x="4540250" y="4000501"/>
                <a:ext cx="101600" cy="115888"/>
              </a:xfrm>
              <a:custGeom>
                <a:avLst/>
                <a:gdLst>
                  <a:gd name="T0" fmla="*/ 27 w 27"/>
                  <a:gd name="T1" fmla="*/ 31 h 31"/>
                  <a:gd name="T2" fmla="*/ 0 w 27"/>
                  <a:gd name="T3" fmla="*/ 0 h 31"/>
                  <a:gd name="T4" fmla="*/ 9 w 27"/>
                  <a:gd name="T5" fmla="*/ 30 h 31"/>
                  <a:gd name="T6" fmla="*/ 20 w 27"/>
                  <a:gd name="T7" fmla="*/ 31 h 31"/>
                  <a:gd name="T8" fmla="*/ 27 w 27"/>
                  <a:gd name="T9" fmla="*/ 31 h 31"/>
                </a:gdLst>
                <a:ahLst/>
                <a:cxnLst>
                  <a:cxn ang="0">
                    <a:pos x="T0" y="T1"/>
                  </a:cxn>
                  <a:cxn ang="0">
                    <a:pos x="T2" y="T3"/>
                  </a:cxn>
                  <a:cxn ang="0">
                    <a:pos x="T4" y="T5"/>
                  </a:cxn>
                  <a:cxn ang="0">
                    <a:pos x="T6" y="T7"/>
                  </a:cxn>
                  <a:cxn ang="0">
                    <a:pos x="T8" y="T9"/>
                  </a:cxn>
                </a:cxnLst>
                <a:rect l="0" t="0" r="r" b="b"/>
                <a:pathLst>
                  <a:path w="27" h="31">
                    <a:moveTo>
                      <a:pt x="27" y="31"/>
                    </a:moveTo>
                    <a:cubicBezTo>
                      <a:pt x="0" y="0"/>
                      <a:pt x="0" y="0"/>
                      <a:pt x="0" y="0"/>
                    </a:cubicBezTo>
                    <a:cubicBezTo>
                      <a:pt x="9" y="30"/>
                      <a:pt x="9" y="30"/>
                      <a:pt x="9" y="30"/>
                    </a:cubicBezTo>
                    <a:cubicBezTo>
                      <a:pt x="13" y="31"/>
                      <a:pt x="16" y="31"/>
                      <a:pt x="20" y="31"/>
                    </a:cubicBezTo>
                    <a:cubicBezTo>
                      <a:pt x="22" y="31"/>
                      <a:pt x="25" y="31"/>
                      <a:pt x="27"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99" name="Freeform 27">
                <a:extLst>
                  <a:ext uri="{FF2B5EF4-FFF2-40B4-BE49-F238E27FC236}">
                    <a16:creationId xmlns:a16="http://schemas.microsoft.com/office/drawing/2014/main" id="{E7F7E944-C14C-4BD7-A3F3-7E6EA2D9459E}"/>
                  </a:ext>
                </a:extLst>
              </p:cNvPr>
              <p:cNvSpPr/>
              <p:nvPr/>
            </p:nvSpPr>
            <p:spPr bwMode="auto">
              <a:xfrm>
                <a:off x="4491038" y="3973513"/>
                <a:ext cx="60325" cy="136525"/>
              </a:xfrm>
              <a:custGeom>
                <a:avLst/>
                <a:gdLst>
                  <a:gd name="T0" fmla="*/ 16 w 16"/>
                  <a:gd name="T1" fmla="*/ 36 h 36"/>
                  <a:gd name="T2" fmla="*/ 1 w 16"/>
                  <a:gd name="T3" fmla="*/ 0 h 36"/>
                  <a:gd name="T4" fmla="*/ 0 w 16"/>
                  <a:gd name="T5" fmla="*/ 29 h 36"/>
                  <a:gd name="T6" fmla="*/ 16 w 16"/>
                  <a:gd name="T7" fmla="*/ 36 h 36"/>
                </a:gdLst>
                <a:ahLst/>
                <a:cxnLst>
                  <a:cxn ang="0">
                    <a:pos x="T0" y="T1"/>
                  </a:cxn>
                  <a:cxn ang="0">
                    <a:pos x="T2" y="T3"/>
                  </a:cxn>
                  <a:cxn ang="0">
                    <a:pos x="T4" y="T5"/>
                  </a:cxn>
                  <a:cxn ang="0">
                    <a:pos x="T6" y="T7"/>
                  </a:cxn>
                </a:cxnLst>
                <a:rect l="0" t="0" r="r" b="b"/>
                <a:pathLst>
                  <a:path w="16" h="36">
                    <a:moveTo>
                      <a:pt x="16" y="36"/>
                    </a:moveTo>
                    <a:cubicBezTo>
                      <a:pt x="1" y="0"/>
                      <a:pt x="1" y="0"/>
                      <a:pt x="1" y="0"/>
                    </a:cubicBezTo>
                    <a:cubicBezTo>
                      <a:pt x="0" y="29"/>
                      <a:pt x="0" y="29"/>
                      <a:pt x="0" y="29"/>
                    </a:cubicBezTo>
                    <a:cubicBezTo>
                      <a:pt x="5" y="32"/>
                      <a:pt x="10" y="34"/>
                      <a:pt x="16"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00" name="Freeform 28">
                <a:extLst>
                  <a:ext uri="{FF2B5EF4-FFF2-40B4-BE49-F238E27FC236}">
                    <a16:creationId xmlns:a16="http://schemas.microsoft.com/office/drawing/2014/main" id="{08E31A4C-CA5D-4E43-A2A4-E1981441DF1A}"/>
                  </a:ext>
                </a:extLst>
              </p:cNvPr>
              <p:cNvSpPr/>
              <p:nvPr/>
            </p:nvSpPr>
            <p:spPr bwMode="auto">
              <a:xfrm>
                <a:off x="4422775" y="3932238"/>
                <a:ext cx="46038" cy="139700"/>
              </a:xfrm>
              <a:custGeom>
                <a:avLst/>
                <a:gdLst>
                  <a:gd name="T0" fmla="*/ 12 w 12"/>
                  <a:gd name="T1" fmla="*/ 37 h 37"/>
                  <a:gd name="T2" fmla="*/ 11 w 12"/>
                  <a:gd name="T3" fmla="*/ 0 h 37"/>
                  <a:gd name="T4" fmla="*/ 0 w 12"/>
                  <a:gd name="T5" fmla="*/ 26 h 37"/>
                  <a:gd name="T6" fmla="*/ 12 w 12"/>
                  <a:gd name="T7" fmla="*/ 37 h 37"/>
                </a:gdLst>
                <a:ahLst/>
                <a:cxnLst>
                  <a:cxn ang="0">
                    <a:pos x="T0" y="T1"/>
                  </a:cxn>
                  <a:cxn ang="0">
                    <a:pos x="T2" y="T3"/>
                  </a:cxn>
                  <a:cxn ang="0">
                    <a:pos x="T4" y="T5"/>
                  </a:cxn>
                  <a:cxn ang="0">
                    <a:pos x="T6" y="T7"/>
                  </a:cxn>
                </a:cxnLst>
                <a:rect l="0" t="0" r="r" b="b"/>
                <a:pathLst>
                  <a:path w="12" h="37">
                    <a:moveTo>
                      <a:pt x="12" y="37"/>
                    </a:moveTo>
                    <a:cubicBezTo>
                      <a:pt x="11" y="0"/>
                      <a:pt x="11" y="0"/>
                      <a:pt x="11" y="0"/>
                    </a:cubicBezTo>
                    <a:cubicBezTo>
                      <a:pt x="0" y="26"/>
                      <a:pt x="0" y="26"/>
                      <a:pt x="0" y="26"/>
                    </a:cubicBezTo>
                    <a:cubicBezTo>
                      <a:pt x="4" y="30"/>
                      <a:pt x="8" y="34"/>
                      <a:pt x="12"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01" name="Freeform 29">
                <a:extLst>
                  <a:ext uri="{FF2B5EF4-FFF2-40B4-BE49-F238E27FC236}">
                    <a16:creationId xmlns:a16="http://schemas.microsoft.com/office/drawing/2014/main" id="{1899B6C9-5519-47DC-8857-54FF4447BD67}"/>
                  </a:ext>
                </a:extLst>
              </p:cNvPr>
              <p:cNvSpPr/>
              <p:nvPr/>
            </p:nvSpPr>
            <p:spPr bwMode="auto">
              <a:xfrm>
                <a:off x="4381500" y="3887788"/>
                <a:ext cx="68263" cy="123825"/>
              </a:xfrm>
              <a:custGeom>
                <a:avLst/>
                <a:gdLst>
                  <a:gd name="T0" fmla="*/ 7 w 18"/>
                  <a:gd name="T1" fmla="*/ 33 h 33"/>
                  <a:gd name="T2" fmla="*/ 18 w 18"/>
                  <a:gd name="T3" fmla="*/ 0 h 33"/>
                  <a:gd name="T4" fmla="*/ 0 w 18"/>
                  <a:gd name="T5" fmla="*/ 20 h 33"/>
                  <a:gd name="T6" fmla="*/ 7 w 18"/>
                  <a:gd name="T7" fmla="*/ 33 h 33"/>
                </a:gdLst>
                <a:ahLst/>
                <a:cxnLst>
                  <a:cxn ang="0">
                    <a:pos x="T0" y="T1"/>
                  </a:cxn>
                  <a:cxn ang="0">
                    <a:pos x="T2" y="T3"/>
                  </a:cxn>
                  <a:cxn ang="0">
                    <a:pos x="T4" y="T5"/>
                  </a:cxn>
                  <a:cxn ang="0">
                    <a:pos x="T6" y="T7"/>
                  </a:cxn>
                </a:cxnLst>
                <a:rect l="0" t="0" r="r" b="b"/>
                <a:pathLst>
                  <a:path w="18" h="33">
                    <a:moveTo>
                      <a:pt x="7" y="33"/>
                    </a:moveTo>
                    <a:cubicBezTo>
                      <a:pt x="18" y="0"/>
                      <a:pt x="18" y="0"/>
                      <a:pt x="18" y="0"/>
                    </a:cubicBezTo>
                    <a:cubicBezTo>
                      <a:pt x="0" y="20"/>
                      <a:pt x="0" y="20"/>
                      <a:pt x="0" y="20"/>
                    </a:cubicBezTo>
                    <a:cubicBezTo>
                      <a:pt x="2" y="25"/>
                      <a:pt x="4" y="29"/>
                      <a:pt x="7"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02" name="Freeform 30">
                <a:extLst>
                  <a:ext uri="{FF2B5EF4-FFF2-40B4-BE49-F238E27FC236}">
                    <a16:creationId xmlns:a16="http://schemas.microsoft.com/office/drawing/2014/main" id="{4A395443-B5DF-4DD3-9BBF-B104698EF551}"/>
                  </a:ext>
                </a:extLst>
              </p:cNvPr>
              <p:cNvSpPr/>
              <p:nvPr/>
            </p:nvSpPr>
            <p:spPr bwMode="auto">
              <a:xfrm>
                <a:off x="4362450" y="3843338"/>
                <a:ext cx="82550" cy="96838"/>
              </a:xfrm>
              <a:custGeom>
                <a:avLst/>
                <a:gdLst>
                  <a:gd name="T0" fmla="*/ 3 w 22"/>
                  <a:gd name="T1" fmla="*/ 26 h 26"/>
                  <a:gd name="T2" fmla="*/ 22 w 22"/>
                  <a:gd name="T3" fmla="*/ 0 h 26"/>
                  <a:gd name="T4" fmla="*/ 0 w 22"/>
                  <a:gd name="T5" fmla="*/ 13 h 26"/>
                  <a:gd name="T6" fmla="*/ 3 w 22"/>
                  <a:gd name="T7" fmla="*/ 26 h 26"/>
                </a:gdLst>
                <a:ahLst/>
                <a:cxnLst>
                  <a:cxn ang="0">
                    <a:pos x="T0" y="T1"/>
                  </a:cxn>
                  <a:cxn ang="0">
                    <a:pos x="T2" y="T3"/>
                  </a:cxn>
                  <a:cxn ang="0">
                    <a:pos x="T4" y="T5"/>
                  </a:cxn>
                  <a:cxn ang="0">
                    <a:pos x="T6" y="T7"/>
                  </a:cxn>
                </a:cxnLst>
                <a:rect l="0" t="0" r="r" b="b"/>
                <a:pathLst>
                  <a:path w="22" h="26">
                    <a:moveTo>
                      <a:pt x="3" y="26"/>
                    </a:moveTo>
                    <a:cubicBezTo>
                      <a:pt x="22" y="0"/>
                      <a:pt x="22" y="0"/>
                      <a:pt x="22" y="0"/>
                    </a:cubicBezTo>
                    <a:cubicBezTo>
                      <a:pt x="0" y="13"/>
                      <a:pt x="0" y="13"/>
                      <a:pt x="0" y="13"/>
                    </a:cubicBezTo>
                    <a:cubicBezTo>
                      <a:pt x="0" y="17"/>
                      <a:pt x="1" y="22"/>
                      <a:pt x="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03" name="Freeform 31">
                <a:extLst>
                  <a:ext uri="{FF2B5EF4-FFF2-40B4-BE49-F238E27FC236}">
                    <a16:creationId xmlns:a16="http://schemas.microsoft.com/office/drawing/2014/main" id="{DD1B895C-5103-4BFE-8FB8-979E07016394}"/>
                  </a:ext>
                </a:extLst>
              </p:cNvPr>
              <p:cNvSpPr/>
              <p:nvPr/>
            </p:nvSpPr>
            <p:spPr bwMode="auto">
              <a:xfrm>
                <a:off x="4362450" y="3797301"/>
                <a:ext cx="101600" cy="71438"/>
              </a:xfrm>
              <a:custGeom>
                <a:avLst/>
                <a:gdLst>
                  <a:gd name="T0" fmla="*/ 0 w 27"/>
                  <a:gd name="T1" fmla="*/ 19 h 19"/>
                  <a:gd name="T2" fmla="*/ 27 w 27"/>
                  <a:gd name="T3" fmla="*/ 0 h 19"/>
                  <a:gd name="T4" fmla="*/ 1 w 27"/>
                  <a:gd name="T5" fmla="*/ 6 h 19"/>
                  <a:gd name="T6" fmla="*/ 0 w 27"/>
                  <a:gd name="T7" fmla="*/ 18 h 19"/>
                  <a:gd name="T8" fmla="*/ 0 w 27"/>
                  <a:gd name="T9" fmla="*/ 19 h 19"/>
                </a:gdLst>
                <a:ahLst/>
                <a:cxnLst>
                  <a:cxn ang="0">
                    <a:pos x="T0" y="T1"/>
                  </a:cxn>
                  <a:cxn ang="0">
                    <a:pos x="T2" y="T3"/>
                  </a:cxn>
                  <a:cxn ang="0">
                    <a:pos x="T4" y="T5"/>
                  </a:cxn>
                  <a:cxn ang="0">
                    <a:pos x="T6" y="T7"/>
                  </a:cxn>
                  <a:cxn ang="0">
                    <a:pos x="T8" y="T9"/>
                  </a:cxn>
                </a:cxnLst>
                <a:rect l="0" t="0" r="r" b="b"/>
                <a:pathLst>
                  <a:path w="27" h="19">
                    <a:moveTo>
                      <a:pt x="0" y="19"/>
                    </a:moveTo>
                    <a:cubicBezTo>
                      <a:pt x="27" y="0"/>
                      <a:pt x="27" y="0"/>
                      <a:pt x="27" y="0"/>
                    </a:cubicBezTo>
                    <a:cubicBezTo>
                      <a:pt x="1" y="6"/>
                      <a:pt x="1" y="6"/>
                      <a:pt x="1" y="6"/>
                    </a:cubicBezTo>
                    <a:cubicBezTo>
                      <a:pt x="0" y="10"/>
                      <a:pt x="0" y="14"/>
                      <a:pt x="0" y="18"/>
                    </a:cubicBez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04" name="Freeform 32">
                <a:extLst>
                  <a:ext uri="{FF2B5EF4-FFF2-40B4-BE49-F238E27FC236}">
                    <a16:creationId xmlns:a16="http://schemas.microsoft.com/office/drawing/2014/main" id="{F17CAD79-9A36-4542-BCD3-75FB7EA22F1F}"/>
                  </a:ext>
                </a:extLst>
              </p:cNvPr>
              <p:cNvSpPr/>
              <p:nvPr/>
            </p:nvSpPr>
            <p:spPr bwMode="auto">
              <a:xfrm>
                <a:off x="4370388" y="3752851"/>
                <a:ext cx="123825" cy="44450"/>
              </a:xfrm>
              <a:custGeom>
                <a:avLst/>
                <a:gdLst>
                  <a:gd name="T0" fmla="*/ 0 w 33"/>
                  <a:gd name="T1" fmla="*/ 12 h 12"/>
                  <a:gd name="T2" fmla="*/ 33 w 33"/>
                  <a:gd name="T3" fmla="*/ 2 h 12"/>
                  <a:gd name="T4" fmla="*/ 4 w 33"/>
                  <a:gd name="T5" fmla="*/ 0 h 12"/>
                  <a:gd name="T6" fmla="*/ 0 w 33"/>
                  <a:gd name="T7" fmla="*/ 12 h 12"/>
                </a:gdLst>
                <a:ahLst/>
                <a:cxnLst>
                  <a:cxn ang="0">
                    <a:pos x="T0" y="T1"/>
                  </a:cxn>
                  <a:cxn ang="0">
                    <a:pos x="T2" y="T3"/>
                  </a:cxn>
                  <a:cxn ang="0">
                    <a:pos x="T4" y="T5"/>
                  </a:cxn>
                  <a:cxn ang="0">
                    <a:pos x="T6" y="T7"/>
                  </a:cxn>
                </a:cxnLst>
                <a:rect l="0" t="0" r="r" b="b"/>
                <a:pathLst>
                  <a:path w="33" h="12">
                    <a:moveTo>
                      <a:pt x="0" y="12"/>
                    </a:moveTo>
                    <a:cubicBezTo>
                      <a:pt x="33" y="2"/>
                      <a:pt x="33" y="2"/>
                      <a:pt x="33" y="2"/>
                    </a:cubicBezTo>
                    <a:cubicBezTo>
                      <a:pt x="4" y="0"/>
                      <a:pt x="4" y="0"/>
                      <a:pt x="4" y="0"/>
                    </a:cubicBezTo>
                    <a:cubicBezTo>
                      <a:pt x="3" y="4"/>
                      <a:pt x="1" y="8"/>
                      <a:pt x="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05" name="Freeform 33">
                <a:extLst>
                  <a:ext uri="{FF2B5EF4-FFF2-40B4-BE49-F238E27FC236}">
                    <a16:creationId xmlns:a16="http://schemas.microsoft.com/office/drawing/2014/main" id="{979486AC-4234-4464-82B9-C57DC396391F}"/>
                  </a:ext>
                </a:extLst>
              </p:cNvPr>
              <p:cNvSpPr/>
              <p:nvPr/>
            </p:nvSpPr>
            <p:spPr bwMode="auto">
              <a:xfrm>
                <a:off x="4397375" y="3692526"/>
                <a:ext cx="138113" cy="41275"/>
              </a:xfrm>
              <a:custGeom>
                <a:avLst/>
                <a:gdLst>
                  <a:gd name="T0" fmla="*/ 0 w 37"/>
                  <a:gd name="T1" fmla="*/ 11 h 11"/>
                  <a:gd name="T2" fmla="*/ 37 w 37"/>
                  <a:gd name="T3" fmla="*/ 10 h 11"/>
                  <a:gd name="T4" fmla="*/ 8 w 37"/>
                  <a:gd name="T5" fmla="*/ 0 h 11"/>
                  <a:gd name="T6" fmla="*/ 0 w 37"/>
                  <a:gd name="T7" fmla="*/ 11 h 11"/>
                </a:gdLst>
                <a:ahLst/>
                <a:cxnLst>
                  <a:cxn ang="0">
                    <a:pos x="T0" y="T1"/>
                  </a:cxn>
                  <a:cxn ang="0">
                    <a:pos x="T2" y="T3"/>
                  </a:cxn>
                  <a:cxn ang="0">
                    <a:pos x="T4" y="T5"/>
                  </a:cxn>
                  <a:cxn ang="0">
                    <a:pos x="T6" y="T7"/>
                  </a:cxn>
                </a:cxnLst>
                <a:rect l="0" t="0" r="r" b="b"/>
                <a:pathLst>
                  <a:path w="37" h="11">
                    <a:moveTo>
                      <a:pt x="0" y="11"/>
                    </a:moveTo>
                    <a:cubicBezTo>
                      <a:pt x="37" y="10"/>
                      <a:pt x="37" y="10"/>
                      <a:pt x="37" y="10"/>
                    </a:cubicBezTo>
                    <a:cubicBezTo>
                      <a:pt x="8" y="0"/>
                      <a:pt x="8" y="0"/>
                      <a:pt x="8" y="0"/>
                    </a:cubicBezTo>
                    <a:cubicBezTo>
                      <a:pt x="5" y="4"/>
                      <a:pt x="2" y="7"/>
                      <a:pt x="0"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sp>
          <p:nvSpPr>
            <p:cNvPr id="84" name="矩形 83">
              <a:extLst>
                <a:ext uri="{FF2B5EF4-FFF2-40B4-BE49-F238E27FC236}">
                  <a16:creationId xmlns:a16="http://schemas.microsoft.com/office/drawing/2014/main" id="{D5E070A1-82B3-4ADB-9FCC-C5A8C8E7FB2A}"/>
                </a:ext>
              </a:extLst>
            </p:cNvPr>
            <p:cNvSpPr/>
            <p:nvPr/>
          </p:nvSpPr>
          <p:spPr>
            <a:xfrm>
              <a:off x="4822284" y="4442195"/>
              <a:ext cx="659155" cy="369332"/>
            </a:xfrm>
            <a:prstGeom prst="rect">
              <a:avLst/>
            </a:prstGeom>
          </p:spPr>
          <p:txBody>
            <a:bodyPr wrap="none">
              <a:spAutoFit/>
            </a:bodyPr>
            <a:lstStyle/>
            <a:p>
              <a:r>
                <a:rPr lang="en-US" altLang="zh-CN" dirty="0">
                  <a:solidFill>
                    <a:schemeClr val="bg1"/>
                  </a:solidFill>
                  <a:latin typeface="微软雅黑" panose="020B0503020204020204" pitchFamily="34" charset="-122"/>
                  <a:ea typeface="微软雅黑" panose="020B0503020204020204" pitchFamily="34" charset="-122"/>
                </a:rPr>
                <a:t>40%</a:t>
              </a:r>
              <a:endParaRPr lang="zh-CN" altLang="en-US" dirty="0">
                <a:solidFill>
                  <a:schemeClr val="bg1"/>
                </a:solidFill>
                <a:ea typeface="微软雅黑" panose="020B0503020204020204" pitchFamily="34" charset="-122"/>
              </a:endParaRPr>
            </a:p>
          </p:txBody>
        </p:sp>
        <p:sp>
          <p:nvSpPr>
            <p:cNvPr id="85" name="文本框 84">
              <a:extLst>
                <a:ext uri="{FF2B5EF4-FFF2-40B4-BE49-F238E27FC236}">
                  <a16:creationId xmlns:a16="http://schemas.microsoft.com/office/drawing/2014/main" id="{68FDC52E-BB87-481F-A093-78F5C303AD4B}"/>
                </a:ext>
              </a:extLst>
            </p:cNvPr>
            <p:cNvSpPr txBox="1"/>
            <p:nvPr/>
          </p:nvSpPr>
          <p:spPr>
            <a:xfrm>
              <a:off x="3822793" y="4176616"/>
              <a:ext cx="934867" cy="830997"/>
            </a:xfrm>
            <a:prstGeom prst="rect">
              <a:avLst/>
            </a:prstGeom>
            <a:noFill/>
          </p:spPr>
          <p:txBody>
            <a:bodyPr wrap="square" rtlCol="0">
              <a:spAutoFit/>
            </a:bodyPr>
            <a:lstStyle/>
            <a:p>
              <a:r>
                <a:rPr lang="en-US" altLang="zh-CN" sz="4800" b="1" dirty="0">
                  <a:solidFill>
                    <a:schemeClr val="bg1"/>
                  </a:solidFill>
                  <a:ea typeface="微软雅黑" panose="020B0503020204020204" pitchFamily="34" charset="-122"/>
                </a:rPr>
                <a:t>03</a:t>
              </a:r>
              <a:endParaRPr lang="zh-CN" altLang="en-US" sz="4800" b="1" dirty="0">
                <a:solidFill>
                  <a:schemeClr val="bg1"/>
                </a:solidFill>
                <a:ea typeface="微软雅黑" panose="020B0503020204020204" pitchFamily="34" charset="-122"/>
              </a:endParaRPr>
            </a:p>
          </p:txBody>
        </p:sp>
      </p:grpSp>
      <p:grpSp>
        <p:nvGrpSpPr>
          <p:cNvPr id="106" name="组合 105">
            <a:extLst>
              <a:ext uri="{FF2B5EF4-FFF2-40B4-BE49-F238E27FC236}">
                <a16:creationId xmlns:a16="http://schemas.microsoft.com/office/drawing/2014/main" id="{3331EDDE-730D-4BC4-A5A2-98FC61E44538}"/>
              </a:ext>
            </a:extLst>
          </p:cNvPr>
          <p:cNvGrpSpPr/>
          <p:nvPr/>
        </p:nvGrpSpPr>
        <p:grpSpPr>
          <a:xfrm>
            <a:off x="6580163" y="3683958"/>
            <a:ext cx="2154977" cy="920128"/>
            <a:chOff x="6275363" y="2961447"/>
            <a:chExt cx="2154977" cy="920128"/>
          </a:xfrm>
        </p:grpSpPr>
        <p:sp>
          <p:nvSpPr>
            <p:cNvPr id="107" name="Freeform 5">
              <a:extLst>
                <a:ext uri="{FF2B5EF4-FFF2-40B4-BE49-F238E27FC236}">
                  <a16:creationId xmlns:a16="http://schemas.microsoft.com/office/drawing/2014/main" id="{E9005710-79C1-4F42-BB71-398206DA3CCE}"/>
                </a:ext>
              </a:extLst>
            </p:cNvPr>
            <p:cNvSpPr/>
            <p:nvPr/>
          </p:nvSpPr>
          <p:spPr bwMode="auto">
            <a:xfrm>
              <a:off x="6275363" y="2961447"/>
              <a:ext cx="2082679" cy="920128"/>
            </a:xfrm>
            <a:custGeom>
              <a:avLst/>
              <a:gdLst>
                <a:gd name="T0" fmla="*/ 0 w 1134"/>
                <a:gd name="T1" fmla="*/ 220 h 500"/>
                <a:gd name="T2" fmla="*/ 274 w 1134"/>
                <a:gd name="T3" fmla="*/ 0 h 500"/>
                <a:gd name="T4" fmla="*/ 1134 w 1134"/>
                <a:gd name="T5" fmla="*/ 0 h 500"/>
                <a:gd name="T6" fmla="*/ 1134 w 1134"/>
                <a:gd name="T7" fmla="*/ 216 h 500"/>
                <a:gd name="T8" fmla="*/ 1100 w 1134"/>
                <a:gd name="T9" fmla="*/ 249 h 500"/>
                <a:gd name="T10" fmla="*/ 1134 w 1134"/>
                <a:gd name="T11" fmla="*/ 272 h 500"/>
                <a:gd name="T12" fmla="*/ 1134 w 1134"/>
                <a:gd name="T13" fmla="*/ 500 h 500"/>
                <a:gd name="T14" fmla="*/ 283 w 1134"/>
                <a:gd name="T15" fmla="*/ 500 h 500"/>
                <a:gd name="T16" fmla="*/ 12 w 1134"/>
                <a:gd name="T17" fmla="*/ 287 h 500"/>
                <a:gd name="T18" fmla="*/ 0 w 1134"/>
                <a:gd name="T19" fmla="*/ 225 h 500"/>
                <a:gd name="T20" fmla="*/ 0 w 1134"/>
                <a:gd name="T21" fmla="*/ 220 h 500"/>
                <a:gd name="connsiteX0" fmla="*/ 251 w 10251"/>
                <a:gd name="connsiteY0" fmla="*/ 4400 h 10000"/>
                <a:gd name="connsiteX1" fmla="*/ 2667 w 10251"/>
                <a:gd name="connsiteY1" fmla="*/ 0 h 10000"/>
                <a:gd name="connsiteX2" fmla="*/ 10251 w 10251"/>
                <a:gd name="connsiteY2" fmla="*/ 0 h 10000"/>
                <a:gd name="connsiteX3" fmla="*/ 10251 w 10251"/>
                <a:gd name="connsiteY3" fmla="*/ 4320 h 10000"/>
                <a:gd name="connsiteX4" fmla="*/ 9951 w 10251"/>
                <a:gd name="connsiteY4" fmla="*/ 4980 h 10000"/>
                <a:gd name="connsiteX5" fmla="*/ 10251 w 10251"/>
                <a:gd name="connsiteY5" fmla="*/ 5440 h 10000"/>
                <a:gd name="connsiteX6" fmla="*/ 10251 w 10251"/>
                <a:gd name="connsiteY6" fmla="*/ 10000 h 10000"/>
                <a:gd name="connsiteX7" fmla="*/ 2747 w 10251"/>
                <a:gd name="connsiteY7" fmla="*/ 10000 h 10000"/>
                <a:gd name="connsiteX8" fmla="*/ 357 w 10251"/>
                <a:gd name="connsiteY8" fmla="*/ 5740 h 10000"/>
                <a:gd name="connsiteX9" fmla="*/ 251 w 10251"/>
                <a:gd name="connsiteY9" fmla="*/ 4400 h 10000"/>
                <a:gd name="connsiteX0-1" fmla="*/ 292 w 10292"/>
                <a:gd name="connsiteY0-2" fmla="*/ 4400 h 10000"/>
                <a:gd name="connsiteX1-3" fmla="*/ 2708 w 10292"/>
                <a:gd name="connsiteY1-4" fmla="*/ 0 h 10000"/>
                <a:gd name="connsiteX2-5" fmla="*/ 10292 w 10292"/>
                <a:gd name="connsiteY2-6" fmla="*/ 0 h 10000"/>
                <a:gd name="connsiteX3-7" fmla="*/ 10292 w 10292"/>
                <a:gd name="connsiteY3-8" fmla="*/ 4320 h 10000"/>
                <a:gd name="connsiteX4-9" fmla="*/ 9992 w 10292"/>
                <a:gd name="connsiteY4-10" fmla="*/ 4980 h 10000"/>
                <a:gd name="connsiteX5-11" fmla="*/ 10292 w 10292"/>
                <a:gd name="connsiteY5-12" fmla="*/ 5440 h 10000"/>
                <a:gd name="connsiteX6-13" fmla="*/ 10292 w 10292"/>
                <a:gd name="connsiteY6-14" fmla="*/ 10000 h 10000"/>
                <a:gd name="connsiteX7-15" fmla="*/ 2788 w 10292"/>
                <a:gd name="connsiteY7-16" fmla="*/ 10000 h 10000"/>
                <a:gd name="connsiteX8-17" fmla="*/ 308 w 10292"/>
                <a:gd name="connsiteY8-18" fmla="*/ 5513 h 10000"/>
                <a:gd name="connsiteX9-19" fmla="*/ 292 w 10292"/>
                <a:gd name="connsiteY9-20" fmla="*/ 4400 h 10000"/>
                <a:gd name="connsiteX0-21" fmla="*/ 0 w 10000"/>
                <a:gd name="connsiteY0-22" fmla="*/ 4400 h 10000"/>
                <a:gd name="connsiteX1-23" fmla="*/ 2416 w 10000"/>
                <a:gd name="connsiteY1-24" fmla="*/ 0 h 10000"/>
                <a:gd name="connsiteX2-25" fmla="*/ 10000 w 10000"/>
                <a:gd name="connsiteY2-26" fmla="*/ 0 h 10000"/>
                <a:gd name="connsiteX3-27" fmla="*/ 10000 w 10000"/>
                <a:gd name="connsiteY3-28" fmla="*/ 4320 h 10000"/>
                <a:gd name="connsiteX4-29" fmla="*/ 9700 w 10000"/>
                <a:gd name="connsiteY4-30" fmla="*/ 4980 h 10000"/>
                <a:gd name="connsiteX5-31" fmla="*/ 10000 w 10000"/>
                <a:gd name="connsiteY5-32" fmla="*/ 5440 h 10000"/>
                <a:gd name="connsiteX6-33" fmla="*/ 10000 w 10000"/>
                <a:gd name="connsiteY6-34" fmla="*/ 10000 h 10000"/>
                <a:gd name="connsiteX7-35" fmla="*/ 2496 w 10000"/>
                <a:gd name="connsiteY7-36" fmla="*/ 10000 h 10000"/>
                <a:gd name="connsiteX8-37" fmla="*/ 16 w 10000"/>
                <a:gd name="connsiteY8-38" fmla="*/ 5513 h 10000"/>
                <a:gd name="connsiteX9-39" fmla="*/ 0 w 10000"/>
                <a:gd name="connsiteY9-40" fmla="*/ 4400 h 10000"/>
                <a:gd name="connsiteX0-41" fmla="*/ 6 w 9986"/>
                <a:gd name="connsiteY0-42" fmla="*/ 4355 h 10000"/>
                <a:gd name="connsiteX1-43" fmla="*/ 2402 w 9986"/>
                <a:gd name="connsiteY1-44" fmla="*/ 0 h 10000"/>
                <a:gd name="connsiteX2-45" fmla="*/ 9986 w 9986"/>
                <a:gd name="connsiteY2-46" fmla="*/ 0 h 10000"/>
                <a:gd name="connsiteX3-47" fmla="*/ 9986 w 9986"/>
                <a:gd name="connsiteY3-48" fmla="*/ 4320 h 10000"/>
                <a:gd name="connsiteX4-49" fmla="*/ 9686 w 9986"/>
                <a:gd name="connsiteY4-50" fmla="*/ 4980 h 10000"/>
                <a:gd name="connsiteX5-51" fmla="*/ 9986 w 9986"/>
                <a:gd name="connsiteY5-52" fmla="*/ 5440 h 10000"/>
                <a:gd name="connsiteX6-53" fmla="*/ 9986 w 9986"/>
                <a:gd name="connsiteY6-54" fmla="*/ 10000 h 10000"/>
                <a:gd name="connsiteX7-55" fmla="*/ 2482 w 9986"/>
                <a:gd name="connsiteY7-56" fmla="*/ 10000 h 10000"/>
                <a:gd name="connsiteX8-57" fmla="*/ 2 w 9986"/>
                <a:gd name="connsiteY8-58" fmla="*/ 5513 h 10000"/>
                <a:gd name="connsiteX9-59" fmla="*/ 6 w 9986"/>
                <a:gd name="connsiteY9-60" fmla="*/ 4355 h 10000"/>
                <a:gd name="connsiteX0-61" fmla="*/ 6 w 10000"/>
                <a:gd name="connsiteY0-62" fmla="*/ 4355 h 10000"/>
                <a:gd name="connsiteX1-63" fmla="*/ 2405 w 10000"/>
                <a:gd name="connsiteY1-64" fmla="*/ 0 h 10000"/>
                <a:gd name="connsiteX2-65" fmla="*/ 10000 w 10000"/>
                <a:gd name="connsiteY2-66" fmla="*/ 0 h 10000"/>
                <a:gd name="connsiteX3-67" fmla="*/ 10000 w 10000"/>
                <a:gd name="connsiteY3-68" fmla="*/ 4320 h 10000"/>
                <a:gd name="connsiteX4-69" fmla="*/ 9700 w 10000"/>
                <a:gd name="connsiteY4-70" fmla="*/ 4980 h 10000"/>
                <a:gd name="connsiteX5-71" fmla="*/ 10000 w 10000"/>
                <a:gd name="connsiteY5-72" fmla="*/ 5440 h 10000"/>
                <a:gd name="connsiteX6-73" fmla="*/ 10000 w 10000"/>
                <a:gd name="connsiteY6-74" fmla="*/ 10000 h 10000"/>
                <a:gd name="connsiteX7-75" fmla="*/ 2485 w 10000"/>
                <a:gd name="connsiteY7-76" fmla="*/ 10000 h 10000"/>
                <a:gd name="connsiteX8-77" fmla="*/ 2 w 10000"/>
                <a:gd name="connsiteY8-78" fmla="*/ 5490 h 10000"/>
                <a:gd name="connsiteX9-79" fmla="*/ 6 w 10000"/>
                <a:gd name="connsiteY9-80" fmla="*/ 4355 h 10000"/>
                <a:gd name="connsiteX0-81" fmla="*/ 6 w 10000"/>
                <a:gd name="connsiteY0-82" fmla="*/ 4491 h 10000"/>
                <a:gd name="connsiteX1-83" fmla="*/ 2405 w 10000"/>
                <a:gd name="connsiteY1-84" fmla="*/ 0 h 10000"/>
                <a:gd name="connsiteX2-85" fmla="*/ 10000 w 10000"/>
                <a:gd name="connsiteY2-86" fmla="*/ 0 h 10000"/>
                <a:gd name="connsiteX3-87" fmla="*/ 10000 w 10000"/>
                <a:gd name="connsiteY3-88" fmla="*/ 4320 h 10000"/>
                <a:gd name="connsiteX4-89" fmla="*/ 9700 w 10000"/>
                <a:gd name="connsiteY4-90" fmla="*/ 4980 h 10000"/>
                <a:gd name="connsiteX5-91" fmla="*/ 10000 w 10000"/>
                <a:gd name="connsiteY5-92" fmla="*/ 5440 h 10000"/>
                <a:gd name="connsiteX6-93" fmla="*/ 10000 w 10000"/>
                <a:gd name="connsiteY6-94" fmla="*/ 10000 h 10000"/>
                <a:gd name="connsiteX7-95" fmla="*/ 2485 w 10000"/>
                <a:gd name="connsiteY7-96" fmla="*/ 10000 h 10000"/>
                <a:gd name="connsiteX8-97" fmla="*/ 2 w 10000"/>
                <a:gd name="connsiteY8-98" fmla="*/ 5490 h 10000"/>
                <a:gd name="connsiteX9-99" fmla="*/ 6 w 10000"/>
                <a:gd name="connsiteY9-100" fmla="*/ 4491 h 10000"/>
                <a:gd name="connsiteX0-101" fmla="*/ 6 w 10000"/>
                <a:gd name="connsiteY0-102" fmla="*/ 4491 h 10000"/>
                <a:gd name="connsiteX1-103" fmla="*/ 2405 w 10000"/>
                <a:gd name="connsiteY1-104" fmla="*/ 0 h 10000"/>
                <a:gd name="connsiteX2-105" fmla="*/ 10000 w 10000"/>
                <a:gd name="connsiteY2-106" fmla="*/ 0 h 10000"/>
                <a:gd name="connsiteX3-107" fmla="*/ 10000 w 10000"/>
                <a:gd name="connsiteY3-108" fmla="*/ 4320 h 10000"/>
                <a:gd name="connsiteX4-109" fmla="*/ 9700 w 10000"/>
                <a:gd name="connsiteY4-110" fmla="*/ 4980 h 10000"/>
                <a:gd name="connsiteX5-111" fmla="*/ 10000 w 10000"/>
                <a:gd name="connsiteY5-112" fmla="*/ 5440 h 10000"/>
                <a:gd name="connsiteX6-113" fmla="*/ 10000 w 10000"/>
                <a:gd name="connsiteY6-114" fmla="*/ 10000 h 10000"/>
                <a:gd name="connsiteX7-115" fmla="*/ 2485 w 10000"/>
                <a:gd name="connsiteY7-116" fmla="*/ 10000 h 10000"/>
                <a:gd name="connsiteX8-117" fmla="*/ 2 w 10000"/>
                <a:gd name="connsiteY8-118" fmla="*/ 5354 h 10000"/>
                <a:gd name="connsiteX9-119" fmla="*/ 6 w 10000"/>
                <a:gd name="connsiteY9-120" fmla="*/ 4491 h 10000"/>
                <a:gd name="connsiteX0-121" fmla="*/ 0 w 9994"/>
                <a:gd name="connsiteY0-122" fmla="*/ 4491 h 10000"/>
                <a:gd name="connsiteX1-123" fmla="*/ 2399 w 9994"/>
                <a:gd name="connsiteY1-124" fmla="*/ 0 h 10000"/>
                <a:gd name="connsiteX2-125" fmla="*/ 9994 w 9994"/>
                <a:gd name="connsiteY2-126" fmla="*/ 0 h 10000"/>
                <a:gd name="connsiteX3-127" fmla="*/ 9994 w 9994"/>
                <a:gd name="connsiteY3-128" fmla="*/ 4320 h 10000"/>
                <a:gd name="connsiteX4-129" fmla="*/ 9694 w 9994"/>
                <a:gd name="connsiteY4-130" fmla="*/ 4980 h 10000"/>
                <a:gd name="connsiteX5-131" fmla="*/ 9994 w 9994"/>
                <a:gd name="connsiteY5-132" fmla="*/ 5440 h 10000"/>
                <a:gd name="connsiteX6-133" fmla="*/ 9994 w 9994"/>
                <a:gd name="connsiteY6-134" fmla="*/ 10000 h 10000"/>
                <a:gd name="connsiteX7-135" fmla="*/ 2479 w 9994"/>
                <a:gd name="connsiteY7-136" fmla="*/ 10000 h 10000"/>
                <a:gd name="connsiteX8-137" fmla="*/ 6 w 9994"/>
                <a:gd name="connsiteY8-138" fmla="*/ 5309 h 10000"/>
                <a:gd name="connsiteX9-139" fmla="*/ 0 w 9994"/>
                <a:gd name="connsiteY9-140" fmla="*/ 4491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9994" h="10000">
                  <a:moveTo>
                    <a:pt x="0" y="4491"/>
                  </a:moveTo>
                  <a:lnTo>
                    <a:pt x="2399" y="0"/>
                  </a:lnTo>
                  <a:lnTo>
                    <a:pt x="9994" y="0"/>
                  </a:lnTo>
                  <a:lnTo>
                    <a:pt x="9994" y="4320"/>
                  </a:lnTo>
                  <a:lnTo>
                    <a:pt x="9694" y="4980"/>
                  </a:lnTo>
                  <a:lnTo>
                    <a:pt x="9994" y="5440"/>
                  </a:lnTo>
                  <a:lnTo>
                    <a:pt x="9994" y="10000"/>
                  </a:lnTo>
                  <a:lnTo>
                    <a:pt x="2479" y="10000"/>
                  </a:lnTo>
                  <a:lnTo>
                    <a:pt x="6" y="5309"/>
                  </a:lnTo>
                  <a:cubicBezTo>
                    <a:pt x="1" y="4938"/>
                    <a:pt x="5" y="4862"/>
                    <a:pt x="0" y="4491"/>
                  </a:cubicBezTo>
                  <a:close/>
                </a:path>
              </a:pathLst>
            </a:custGeom>
            <a:solidFill>
              <a:schemeClr val="bg1">
                <a:alpha val="20000"/>
              </a:schemeClr>
            </a:solidFill>
            <a:ln>
              <a:noFill/>
            </a:ln>
            <a:effec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nvGrpSpPr>
            <p:cNvPr id="108" name="组合 107">
              <a:extLst>
                <a:ext uri="{FF2B5EF4-FFF2-40B4-BE49-F238E27FC236}">
                  <a16:creationId xmlns:a16="http://schemas.microsoft.com/office/drawing/2014/main" id="{3E390C5A-1FF4-4517-AA67-84012881BA9B}"/>
                </a:ext>
              </a:extLst>
            </p:cNvPr>
            <p:cNvGrpSpPr/>
            <p:nvPr/>
          </p:nvGrpSpPr>
          <p:grpSpPr>
            <a:xfrm>
              <a:off x="6682414" y="3046333"/>
              <a:ext cx="764286" cy="762218"/>
              <a:chOff x="6242050" y="2763838"/>
              <a:chExt cx="587376" cy="585788"/>
            </a:xfrm>
            <a:solidFill>
              <a:schemeClr val="bg1">
                <a:alpha val="80000"/>
              </a:schemeClr>
            </a:solidFill>
          </p:grpSpPr>
          <p:sp>
            <p:nvSpPr>
              <p:cNvPr id="111" name="Freeform 82">
                <a:extLst>
                  <a:ext uri="{FF2B5EF4-FFF2-40B4-BE49-F238E27FC236}">
                    <a16:creationId xmlns:a16="http://schemas.microsoft.com/office/drawing/2014/main" id="{5F6CD5B2-82B8-40F2-8961-489F6AF65EAC}"/>
                  </a:ext>
                </a:extLst>
              </p:cNvPr>
              <p:cNvSpPr/>
              <p:nvPr/>
            </p:nvSpPr>
            <p:spPr bwMode="auto">
              <a:xfrm>
                <a:off x="6313488" y="2813051"/>
                <a:ext cx="101600" cy="63500"/>
              </a:xfrm>
              <a:custGeom>
                <a:avLst/>
                <a:gdLst>
                  <a:gd name="T0" fmla="*/ 15 w 27"/>
                  <a:gd name="T1" fmla="*/ 0 h 17"/>
                  <a:gd name="T2" fmla="*/ 0 w 27"/>
                  <a:gd name="T3" fmla="*/ 13 h 17"/>
                  <a:gd name="T4" fmla="*/ 15 w 27"/>
                  <a:gd name="T5" fmla="*/ 17 h 17"/>
                  <a:gd name="T6" fmla="*/ 27 w 27"/>
                  <a:gd name="T7" fmla="*/ 9 h 17"/>
                  <a:gd name="T8" fmla="*/ 15 w 27"/>
                  <a:gd name="T9" fmla="*/ 0 h 17"/>
                </a:gdLst>
                <a:ahLst/>
                <a:cxnLst>
                  <a:cxn ang="0">
                    <a:pos x="T0" y="T1"/>
                  </a:cxn>
                  <a:cxn ang="0">
                    <a:pos x="T2" y="T3"/>
                  </a:cxn>
                  <a:cxn ang="0">
                    <a:pos x="T4" y="T5"/>
                  </a:cxn>
                  <a:cxn ang="0">
                    <a:pos x="T6" y="T7"/>
                  </a:cxn>
                  <a:cxn ang="0">
                    <a:pos x="T8" y="T9"/>
                  </a:cxn>
                </a:cxnLst>
                <a:rect l="0" t="0" r="r" b="b"/>
                <a:pathLst>
                  <a:path w="27" h="17">
                    <a:moveTo>
                      <a:pt x="15" y="0"/>
                    </a:moveTo>
                    <a:cubicBezTo>
                      <a:pt x="10" y="4"/>
                      <a:pt x="5" y="8"/>
                      <a:pt x="0" y="13"/>
                    </a:cubicBezTo>
                    <a:cubicBezTo>
                      <a:pt x="15" y="17"/>
                      <a:pt x="15" y="17"/>
                      <a:pt x="15" y="17"/>
                    </a:cubicBezTo>
                    <a:cubicBezTo>
                      <a:pt x="19" y="14"/>
                      <a:pt x="23" y="11"/>
                      <a:pt x="27" y="9"/>
                    </a:cubicBezTo>
                    <a:lnTo>
                      <a:pt x="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12" name="Freeform 83">
                <a:extLst>
                  <a:ext uri="{FF2B5EF4-FFF2-40B4-BE49-F238E27FC236}">
                    <a16:creationId xmlns:a16="http://schemas.microsoft.com/office/drawing/2014/main" id="{F94FC3EE-0AD6-474C-9491-39D640BE43C5}"/>
                  </a:ext>
                </a:extLst>
              </p:cNvPr>
              <p:cNvSpPr/>
              <p:nvPr/>
            </p:nvSpPr>
            <p:spPr bwMode="auto">
              <a:xfrm>
                <a:off x="6384925" y="2774951"/>
                <a:ext cx="106363" cy="60325"/>
              </a:xfrm>
              <a:custGeom>
                <a:avLst/>
                <a:gdLst>
                  <a:gd name="T0" fmla="*/ 0 w 28"/>
                  <a:gd name="T1" fmla="*/ 8 h 16"/>
                  <a:gd name="T2" fmla="*/ 13 w 28"/>
                  <a:gd name="T3" fmla="*/ 16 h 16"/>
                  <a:gd name="T4" fmla="*/ 28 w 28"/>
                  <a:gd name="T5" fmla="*/ 11 h 16"/>
                  <a:gd name="T6" fmla="*/ 19 w 28"/>
                  <a:gd name="T7" fmla="*/ 0 h 16"/>
                  <a:gd name="T8" fmla="*/ 0 w 28"/>
                  <a:gd name="T9" fmla="*/ 8 h 16"/>
                </a:gdLst>
                <a:ahLst/>
                <a:cxnLst>
                  <a:cxn ang="0">
                    <a:pos x="T0" y="T1"/>
                  </a:cxn>
                  <a:cxn ang="0">
                    <a:pos x="T2" y="T3"/>
                  </a:cxn>
                  <a:cxn ang="0">
                    <a:pos x="T4" y="T5"/>
                  </a:cxn>
                  <a:cxn ang="0">
                    <a:pos x="T6" y="T7"/>
                  </a:cxn>
                  <a:cxn ang="0">
                    <a:pos x="T8" y="T9"/>
                  </a:cxn>
                </a:cxnLst>
                <a:rect l="0" t="0" r="r" b="b"/>
                <a:pathLst>
                  <a:path w="28" h="16">
                    <a:moveTo>
                      <a:pt x="0" y="8"/>
                    </a:moveTo>
                    <a:cubicBezTo>
                      <a:pt x="13" y="16"/>
                      <a:pt x="13" y="16"/>
                      <a:pt x="13" y="16"/>
                    </a:cubicBezTo>
                    <a:cubicBezTo>
                      <a:pt x="18" y="14"/>
                      <a:pt x="23" y="12"/>
                      <a:pt x="28" y="11"/>
                    </a:cubicBezTo>
                    <a:cubicBezTo>
                      <a:pt x="19" y="0"/>
                      <a:pt x="19" y="0"/>
                      <a:pt x="19" y="0"/>
                    </a:cubicBezTo>
                    <a:cubicBezTo>
                      <a:pt x="12" y="2"/>
                      <a:pt x="6" y="4"/>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13" name="Freeform 84">
                <a:extLst>
                  <a:ext uri="{FF2B5EF4-FFF2-40B4-BE49-F238E27FC236}">
                    <a16:creationId xmlns:a16="http://schemas.microsoft.com/office/drawing/2014/main" id="{1E66E207-8624-41C6-B563-AA91F709C95A}"/>
                  </a:ext>
                </a:extLst>
              </p:cNvPr>
              <p:cNvSpPr/>
              <p:nvPr/>
            </p:nvSpPr>
            <p:spPr bwMode="auto">
              <a:xfrm>
                <a:off x="6472238" y="2763838"/>
                <a:ext cx="101600" cy="52388"/>
              </a:xfrm>
              <a:custGeom>
                <a:avLst/>
                <a:gdLst>
                  <a:gd name="T0" fmla="*/ 0 w 27"/>
                  <a:gd name="T1" fmla="*/ 2 h 14"/>
                  <a:gd name="T2" fmla="*/ 11 w 27"/>
                  <a:gd name="T3" fmla="*/ 13 h 14"/>
                  <a:gd name="T4" fmla="*/ 17 w 27"/>
                  <a:gd name="T5" fmla="*/ 13 h 14"/>
                  <a:gd name="T6" fmla="*/ 27 w 27"/>
                  <a:gd name="T7" fmla="*/ 14 h 14"/>
                  <a:gd name="T8" fmla="*/ 23 w 27"/>
                  <a:gd name="T9" fmla="*/ 0 h 14"/>
                  <a:gd name="T10" fmla="*/ 17 w 27"/>
                  <a:gd name="T11" fmla="*/ 0 h 14"/>
                  <a:gd name="T12" fmla="*/ 0 w 27"/>
                  <a:gd name="T13" fmla="*/ 2 h 14"/>
                </a:gdLst>
                <a:ahLst/>
                <a:cxnLst>
                  <a:cxn ang="0">
                    <a:pos x="T0" y="T1"/>
                  </a:cxn>
                  <a:cxn ang="0">
                    <a:pos x="T2" y="T3"/>
                  </a:cxn>
                  <a:cxn ang="0">
                    <a:pos x="T4" y="T5"/>
                  </a:cxn>
                  <a:cxn ang="0">
                    <a:pos x="T6" y="T7"/>
                  </a:cxn>
                  <a:cxn ang="0">
                    <a:pos x="T8" y="T9"/>
                  </a:cxn>
                  <a:cxn ang="0">
                    <a:pos x="T10" y="T11"/>
                  </a:cxn>
                  <a:cxn ang="0">
                    <a:pos x="T12" y="T13"/>
                  </a:cxn>
                </a:cxnLst>
                <a:rect l="0" t="0" r="r" b="b"/>
                <a:pathLst>
                  <a:path w="27" h="14">
                    <a:moveTo>
                      <a:pt x="0" y="2"/>
                    </a:moveTo>
                    <a:cubicBezTo>
                      <a:pt x="11" y="13"/>
                      <a:pt x="11" y="13"/>
                      <a:pt x="11" y="13"/>
                    </a:cubicBezTo>
                    <a:cubicBezTo>
                      <a:pt x="13" y="13"/>
                      <a:pt x="15" y="13"/>
                      <a:pt x="17" y="13"/>
                    </a:cubicBezTo>
                    <a:cubicBezTo>
                      <a:pt x="21" y="13"/>
                      <a:pt x="24" y="13"/>
                      <a:pt x="27" y="14"/>
                    </a:cubicBezTo>
                    <a:cubicBezTo>
                      <a:pt x="23" y="0"/>
                      <a:pt x="23" y="0"/>
                      <a:pt x="23" y="0"/>
                    </a:cubicBezTo>
                    <a:cubicBezTo>
                      <a:pt x="21" y="0"/>
                      <a:pt x="19" y="0"/>
                      <a:pt x="17" y="0"/>
                    </a:cubicBezTo>
                    <a:cubicBezTo>
                      <a:pt x="11" y="0"/>
                      <a:pt x="6"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14" name="Freeform 85">
                <a:extLst>
                  <a:ext uri="{FF2B5EF4-FFF2-40B4-BE49-F238E27FC236}">
                    <a16:creationId xmlns:a16="http://schemas.microsoft.com/office/drawing/2014/main" id="{3E0674B9-16D8-4DB0-9488-87301F1C1606}"/>
                  </a:ext>
                </a:extLst>
              </p:cNvPr>
              <p:cNvSpPr/>
              <p:nvPr/>
            </p:nvSpPr>
            <p:spPr bwMode="auto">
              <a:xfrm>
                <a:off x="6573838" y="2763838"/>
                <a:ext cx="85725" cy="82550"/>
              </a:xfrm>
              <a:custGeom>
                <a:avLst/>
                <a:gdLst>
                  <a:gd name="T0" fmla="*/ 0 w 23"/>
                  <a:gd name="T1" fmla="*/ 0 h 22"/>
                  <a:gd name="T2" fmla="*/ 6 w 23"/>
                  <a:gd name="T3" fmla="*/ 15 h 22"/>
                  <a:gd name="T4" fmla="*/ 22 w 23"/>
                  <a:gd name="T5" fmla="*/ 22 h 22"/>
                  <a:gd name="T6" fmla="*/ 23 w 23"/>
                  <a:gd name="T7" fmla="*/ 7 h 22"/>
                  <a:gd name="T8" fmla="*/ 0 w 23"/>
                  <a:gd name="T9" fmla="*/ 0 h 22"/>
                </a:gdLst>
                <a:ahLst/>
                <a:cxnLst>
                  <a:cxn ang="0">
                    <a:pos x="T0" y="T1"/>
                  </a:cxn>
                  <a:cxn ang="0">
                    <a:pos x="T2" y="T3"/>
                  </a:cxn>
                  <a:cxn ang="0">
                    <a:pos x="T4" y="T5"/>
                  </a:cxn>
                  <a:cxn ang="0">
                    <a:pos x="T6" y="T7"/>
                  </a:cxn>
                  <a:cxn ang="0">
                    <a:pos x="T8" y="T9"/>
                  </a:cxn>
                </a:cxnLst>
                <a:rect l="0" t="0" r="r" b="b"/>
                <a:pathLst>
                  <a:path w="23" h="22">
                    <a:moveTo>
                      <a:pt x="0" y="0"/>
                    </a:moveTo>
                    <a:cubicBezTo>
                      <a:pt x="6" y="15"/>
                      <a:pt x="6" y="15"/>
                      <a:pt x="6" y="15"/>
                    </a:cubicBezTo>
                    <a:cubicBezTo>
                      <a:pt x="12" y="17"/>
                      <a:pt x="17" y="19"/>
                      <a:pt x="22" y="22"/>
                    </a:cubicBezTo>
                    <a:cubicBezTo>
                      <a:pt x="23" y="7"/>
                      <a:pt x="23" y="7"/>
                      <a:pt x="23" y="7"/>
                    </a:cubicBezTo>
                    <a:cubicBezTo>
                      <a:pt x="16" y="4"/>
                      <a:pt x="8"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15" name="Freeform 86">
                <a:extLst>
                  <a:ext uri="{FF2B5EF4-FFF2-40B4-BE49-F238E27FC236}">
                    <a16:creationId xmlns:a16="http://schemas.microsoft.com/office/drawing/2014/main" id="{FB424C06-C11F-466F-8014-EAF9DE36BD40}"/>
                  </a:ext>
                </a:extLst>
              </p:cNvPr>
              <p:cNvSpPr/>
              <p:nvPr/>
            </p:nvSpPr>
            <p:spPr bwMode="auto">
              <a:xfrm>
                <a:off x="6670675" y="2797176"/>
                <a:ext cx="68263" cy="98425"/>
              </a:xfrm>
              <a:custGeom>
                <a:avLst/>
                <a:gdLst>
                  <a:gd name="T0" fmla="*/ 0 w 18"/>
                  <a:gd name="T1" fmla="*/ 0 h 26"/>
                  <a:gd name="T2" fmla="*/ 1 w 18"/>
                  <a:gd name="T3" fmla="*/ 16 h 26"/>
                  <a:gd name="T4" fmla="*/ 13 w 18"/>
                  <a:gd name="T5" fmla="*/ 26 h 26"/>
                  <a:gd name="T6" fmla="*/ 18 w 18"/>
                  <a:gd name="T7" fmla="*/ 13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cubicBezTo>
                      <a:pt x="1" y="16"/>
                      <a:pt x="1" y="16"/>
                      <a:pt x="1" y="16"/>
                    </a:cubicBezTo>
                    <a:cubicBezTo>
                      <a:pt x="5" y="19"/>
                      <a:pt x="9" y="22"/>
                      <a:pt x="13" y="26"/>
                    </a:cubicBezTo>
                    <a:cubicBezTo>
                      <a:pt x="18" y="13"/>
                      <a:pt x="18" y="13"/>
                      <a:pt x="18" y="13"/>
                    </a:cubicBezTo>
                    <a:cubicBezTo>
                      <a:pt x="13" y="8"/>
                      <a:pt x="7"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16" name="Freeform 87">
                <a:extLst>
                  <a:ext uri="{FF2B5EF4-FFF2-40B4-BE49-F238E27FC236}">
                    <a16:creationId xmlns:a16="http://schemas.microsoft.com/office/drawing/2014/main" id="{B86EFE37-AB16-465B-A66D-576870F19EF2}"/>
                  </a:ext>
                </a:extLst>
              </p:cNvPr>
              <p:cNvSpPr/>
              <p:nvPr/>
            </p:nvSpPr>
            <p:spPr bwMode="auto">
              <a:xfrm>
                <a:off x="6735763" y="2857501"/>
                <a:ext cx="58738" cy="106363"/>
              </a:xfrm>
              <a:custGeom>
                <a:avLst/>
                <a:gdLst>
                  <a:gd name="T0" fmla="*/ 5 w 16"/>
                  <a:gd name="T1" fmla="*/ 0 h 28"/>
                  <a:gd name="T2" fmla="*/ 0 w 16"/>
                  <a:gd name="T3" fmla="*/ 15 h 28"/>
                  <a:gd name="T4" fmla="*/ 7 w 16"/>
                  <a:gd name="T5" fmla="*/ 28 h 28"/>
                  <a:gd name="T6" fmla="*/ 16 w 16"/>
                  <a:gd name="T7" fmla="*/ 17 h 28"/>
                  <a:gd name="T8" fmla="*/ 5 w 16"/>
                  <a:gd name="T9" fmla="*/ 0 h 28"/>
                </a:gdLst>
                <a:ahLst/>
                <a:cxnLst>
                  <a:cxn ang="0">
                    <a:pos x="T0" y="T1"/>
                  </a:cxn>
                  <a:cxn ang="0">
                    <a:pos x="T2" y="T3"/>
                  </a:cxn>
                  <a:cxn ang="0">
                    <a:pos x="T4" y="T5"/>
                  </a:cxn>
                  <a:cxn ang="0">
                    <a:pos x="T6" y="T7"/>
                  </a:cxn>
                  <a:cxn ang="0">
                    <a:pos x="T8" y="T9"/>
                  </a:cxn>
                </a:cxnLst>
                <a:rect l="0" t="0" r="r" b="b"/>
                <a:pathLst>
                  <a:path w="16" h="28">
                    <a:moveTo>
                      <a:pt x="5" y="0"/>
                    </a:moveTo>
                    <a:cubicBezTo>
                      <a:pt x="0" y="15"/>
                      <a:pt x="0" y="15"/>
                      <a:pt x="0" y="15"/>
                    </a:cubicBezTo>
                    <a:cubicBezTo>
                      <a:pt x="2" y="19"/>
                      <a:pt x="5" y="23"/>
                      <a:pt x="7" y="28"/>
                    </a:cubicBezTo>
                    <a:cubicBezTo>
                      <a:pt x="16" y="17"/>
                      <a:pt x="16" y="17"/>
                      <a:pt x="16" y="17"/>
                    </a:cubicBezTo>
                    <a:cubicBezTo>
                      <a:pt x="13" y="11"/>
                      <a:pt x="9" y="5"/>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17" name="Freeform 88">
                <a:extLst>
                  <a:ext uri="{FF2B5EF4-FFF2-40B4-BE49-F238E27FC236}">
                    <a16:creationId xmlns:a16="http://schemas.microsoft.com/office/drawing/2014/main" id="{5938A323-1F37-4A52-BA56-E128EB4F16F1}"/>
                  </a:ext>
                </a:extLst>
              </p:cNvPr>
              <p:cNvSpPr/>
              <p:nvPr/>
            </p:nvSpPr>
            <p:spPr bwMode="auto">
              <a:xfrm>
                <a:off x="6769100" y="2936876"/>
                <a:ext cx="55563" cy="93663"/>
              </a:xfrm>
              <a:custGeom>
                <a:avLst/>
                <a:gdLst>
                  <a:gd name="T0" fmla="*/ 9 w 15"/>
                  <a:gd name="T1" fmla="*/ 0 h 25"/>
                  <a:gd name="T2" fmla="*/ 0 w 15"/>
                  <a:gd name="T3" fmla="*/ 12 h 25"/>
                  <a:gd name="T4" fmla="*/ 2 w 15"/>
                  <a:gd name="T5" fmla="*/ 25 h 25"/>
                  <a:gd name="T6" fmla="*/ 15 w 15"/>
                  <a:gd name="T7" fmla="*/ 18 h 25"/>
                  <a:gd name="T8" fmla="*/ 9 w 15"/>
                  <a:gd name="T9" fmla="*/ 0 h 25"/>
                </a:gdLst>
                <a:ahLst/>
                <a:cxnLst>
                  <a:cxn ang="0">
                    <a:pos x="T0" y="T1"/>
                  </a:cxn>
                  <a:cxn ang="0">
                    <a:pos x="T2" y="T3"/>
                  </a:cxn>
                  <a:cxn ang="0">
                    <a:pos x="T4" y="T5"/>
                  </a:cxn>
                  <a:cxn ang="0">
                    <a:pos x="T6" y="T7"/>
                  </a:cxn>
                  <a:cxn ang="0">
                    <a:pos x="T8" y="T9"/>
                  </a:cxn>
                </a:cxnLst>
                <a:rect l="0" t="0" r="r" b="b"/>
                <a:pathLst>
                  <a:path w="15" h="25">
                    <a:moveTo>
                      <a:pt x="9" y="0"/>
                    </a:moveTo>
                    <a:cubicBezTo>
                      <a:pt x="0" y="12"/>
                      <a:pt x="0" y="12"/>
                      <a:pt x="0" y="12"/>
                    </a:cubicBezTo>
                    <a:cubicBezTo>
                      <a:pt x="1" y="16"/>
                      <a:pt x="2" y="21"/>
                      <a:pt x="2" y="25"/>
                    </a:cubicBezTo>
                    <a:cubicBezTo>
                      <a:pt x="15" y="18"/>
                      <a:pt x="15" y="18"/>
                      <a:pt x="15" y="18"/>
                    </a:cubicBezTo>
                    <a:cubicBezTo>
                      <a:pt x="14" y="11"/>
                      <a:pt x="12" y="5"/>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18" name="Freeform 89">
                <a:extLst>
                  <a:ext uri="{FF2B5EF4-FFF2-40B4-BE49-F238E27FC236}">
                    <a16:creationId xmlns:a16="http://schemas.microsoft.com/office/drawing/2014/main" id="{8CEAA593-D7C5-4961-BF35-4C7843CDD7BA}"/>
                  </a:ext>
                </a:extLst>
              </p:cNvPr>
              <p:cNvSpPr/>
              <p:nvPr/>
            </p:nvSpPr>
            <p:spPr bwMode="auto">
              <a:xfrm>
                <a:off x="6777038" y="3019426"/>
                <a:ext cx="52388" cy="79375"/>
              </a:xfrm>
              <a:custGeom>
                <a:avLst/>
                <a:gdLst>
                  <a:gd name="T0" fmla="*/ 14 w 14"/>
                  <a:gd name="T1" fmla="*/ 0 h 21"/>
                  <a:gd name="T2" fmla="*/ 1 w 14"/>
                  <a:gd name="T3" fmla="*/ 9 h 21"/>
                  <a:gd name="T4" fmla="*/ 1 w 14"/>
                  <a:gd name="T5" fmla="*/ 10 h 21"/>
                  <a:gd name="T6" fmla="*/ 0 w 14"/>
                  <a:gd name="T7" fmla="*/ 21 h 21"/>
                  <a:gd name="T8" fmla="*/ 14 w 14"/>
                  <a:gd name="T9" fmla="*/ 17 h 21"/>
                  <a:gd name="T10" fmla="*/ 14 w 14"/>
                  <a:gd name="T11" fmla="*/ 10 h 21"/>
                  <a:gd name="T12" fmla="*/ 14 w 1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 h="21">
                    <a:moveTo>
                      <a:pt x="14" y="0"/>
                    </a:moveTo>
                    <a:cubicBezTo>
                      <a:pt x="1" y="9"/>
                      <a:pt x="1" y="9"/>
                      <a:pt x="1" y="9"/>
                    </a:cubicBezTo>
                    <a:cubicBezTo>
                      <a:pt x="1" y="10"/>
                      <a:pt x="1" y="10"/>
                      <a:pt x="1" y="10"/>
                    </a:cubicBezTo>
                    <a:cubicBezTo>
                      <a:pt x="1" y="14"/>
                      <a:pt x="0" y="17"/>
                      <a:pt x="0" y="21"/>
                    </a:cubicBezTo>
                    <a:cubicBezTo>
                      <a:pt x="14" y="17"/>
                      <a:pt x="14" y="17"/>
                      <a:pt x="14" y="17"/>
                    </a:cubicBezTo>
                    <a:cubicBezTo>
                      <a:pt x="14" y="15"/>
                      <a:pt x="14" y="12"/>
                      <a:pt x="14" y="10"/>
                    </a:cubicBezTo>
                    <a:cubicBezTo>
                      <a:pt x="14" y="6"/>
                      <a:pt x="14" y="3"/>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19" name="Freeform 90">
                <a:extLst>
                  <a:ext uri="{FF2B5EF4-FFF2-40B4-BE49-F238E27FC236}">
                    <a16:creationId xmlns:a16="http://schemas.microsoft.com/office/drawing/2014/main" id="{BB23AEC2-AB84-4D3C-B31B-4C33F8BC15C6}"/>
                  </a:ext>
                </a:extLst>
              </p:cNvPr>
              <p:cNvSpPr/>
              <p:nvPr/>
            </p:nvSpPr>
            <p:spPr bwMode="auto">
              <a:xfrm>
                <a:off x="6753225" y="3101976"/>
                <a:ext cx="71438" cy="63500"/>
              </a:xfrm>
              <a:custGeom>
                <a:avLst/>
                <a:gdLst>
                  <a:gd name="T0" fmla="*/ 19 w 19"/>
                  <a:gd name="T1" fmla="*/ 0 h 17"/>
                  <a:gd name="T2" fmla="*/ 4 w 19"/>
                  <a:gd name="T3" fmla="*/ 5 h 17"/>
                  <a:gd name="T4" fmla="*/ 0 w 19"/>
                  <a:gd name="T5" fmla="*/ 16 h 17"/>
                  <a:gd name="T6" fmla="*/ 15 w 19"/>
                  <a:gd name="T7" fmla="*/ 17 h 17"/>
                  <a:gd name="T8" fmla="*/ 19 w 19"/>
                  <a:gd name="T9" fmla="*/ 0 h 17"/>
                </a:gdLst>
                <a:ahLst/>
                <a:cxnLst>
                  <a:cxn ang="0">
                    <a:pos x="T0" y="T1"/>
                  </a:cxn>
                  <a:cxn ang="0">
                    <a:pos x="T2" y="T3"/>
                  </a:cxn>
                  <a:cxn ang="0">
                    <a:pos x="T4" y="T5"/>
                  </a:cxn>
                  <a:cxn ang="0">
                    <a:pos x="T6" y="T7"/>
                  </a:cxn>
                  <a:cxn ang="0">
                    <a:pos x="T8" y="T9"/>
                  </a:cxn>
                </a:cxnLst>
                <a:rect l="0" t="0" r="r" b="b"/>
                <a:pathLst>
                  <a:path w="19" h="17">
                    <a:moveTo>
                      <a:pt x="19" y="0"/>
                    </a:moveTo>
                    <a:cubicBezTo>
                      <a:pt x="4" y="5"/>
                      <a:pt x="4" y="5"/>
                      <a:pt x="4" y="5"/>
                    </a:cubicBezTo>
                    <a:cubicBezTo>
                      <a:pt x="3" y="9"/>
                      <a:pt x="2" y="12"/>
                      <a:pt x="0" y="16"/>
                    </a:cubicBezTo>
                    <a:cubicBezTo>
                      <a:pt x="15" y="17"/>
                      <a:pt x="15" y="17"/>
                      <a:pt x="15" y="17"/>
                    </a:cubicBezTo>
                    <a:cubicBezTo>
                      <a:pt x="17" y="11"/>
                      <a:pt x="18" y="6"/>
                      <a:pt x="1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20" name="Freeform 91">
                <a:extLst>
                  <a:ext uri="{FF2B5EF4-FFF2-40B4-BE49-F238E27FC236}">
                    <a16:creationId xmlns:a16="http://schemas.microsoft.com/office/drawing/2014/main" id="{842616C0-23CE-40C9-824F-5DA2EBFAF504}"/>
                  </a:ext>
                </a:extLst>
              </p:cNvPr>
              <p:cNvSpPr/>
              <p:nvPr/>
            </p:nvSpPr>
            <p:spPr bwMode="auto">
              <a:xfrm>
                <a:off x="6716713" y="3176588"/>
                <a:ext cx="85725" cy="60325"/>
              </a:xfrm>
              <a:custGeom>
                <a:avLst/>
                <a:gdLst>
                  <a:gd name="T0" fmla="*/ 23 w 23"/>
                  <a:gd name="T1" fmla="*/ 0 h 16"/>
                  <a:gd name="T2" fmla="*/ 8 w 23"/>
                  <a:gd name="T3" fmla="*/ 1 h 16"/>
                  <a:gd name="T4" fmla="*/ 0 w 23"/>
                  <a:gd name="T5" fmla="*/ 11 h 16"/>
                  <a:gd name="T6" fmla="*/ 13 w 23"/>
                  <a:gd name="T7" fmla="*/ 16 h 16"/>
                  <a:gd name="T8" fmla="*/ 23 w 23"/>
                  <a:gd name="T9" fmla="*/ 0 h 16"/>
                </a:gdLst>
                <a:ahLst/>
                <a:cxnLst>
                  <a:cxn ang="0">
                    <a:pos x="T0" y="T1"/>
                  </a:cxn>
                  <a:cxn ang="0">
                    <a:pos x="T2" y="T3"/>
                  </a:cxn>
                  <a:cxn ang="0">
                    <a:pos x="T4" y="T5"/>
                  </a:cxn>
                  <a:cxn ang="0">
                    <a:pos x="T6" y="T7"/>
                  </a:cxn>
                  <a:cxn ang="0">
                    <a:pos x="T8" y="T9"/>
                  </a:cxn>
                </a:cxnLst>
                <a:rect l="0" t="0" r="r" b="b"/>
                <a:pathLst>
                  <a:path w="23" h="16">
                    <a:moveTo>
                      <a:pt x="23" y="0"/>
                    </a:moveTo>
                    <a:cubicBezTo>
                      <a:pt x="8" y="1"/>
                      <a:pt x="8" y="1"/>
                      <a:pt x="8" y="1"/>
                    </a:cubicBezTo>
                    <a:cubicBezTo>
                      <a:pt x="5" y="5"/>
                      <a:pt x="3" y="8"/>
                      <a:pt x="0" y="11"/>
                    </a:cubicBezTo>
                    <a:cubicBezTo>
                      <a:pt x="13" y="16"/>
                      <a:pt x="13" y="16"/>
                      <a:pt x="13" y="16"/>
                    </a:cubicBezTo>
                    <a:cubicBezTo>
                      <a:pt x="17" y="11"/>
                      <a:pt x="20" y="6"/>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21" name="Freeform 92">
                <a:extLst>
                  <a:ext uri="{FF2B5EF4-FFF2-40B4-BE49-F238E27FC236}">
                    <a16:creationId xmlns:a16="http://schemas.microsoft.com/office/drawing/2014/main" id="{02924BC7-B2B2-4B24-82BB-D0A87B0AE064}"/>
                  </a:ext>
                </a:extLst>
              </p:cNvPr>
              <p:cNvSpPr/>
              <p:nvPr/>
            </p:nvSpPr>
            <p:spPr bwMode="auto">
              <a:xfrm>
                <a:off x="6656388" y="3233738"/>
                <a:ext cx="101600" cy="63500"/>
              </a:xfrm>
              <a:custGeom>
                <a:avLst/>
                <a:gdLst>
                  <a:gd name="T0" fmla="*/ 27 w 27"/>
                  <a:gd name="T1" fmla="*/ 4 h 17"/>
                  <a:gd name="T2" fmla="*/ 12 w 27"/>
                  <a:gd name="T3" fmla="*/ 0 h 17"/>
                  <a:gd name="T4" fmla="*/ 0 w 27"/>
                  <a:gd name="T5" fmla="*/ 9 h 17"/>
                  <a:gd name="T6" fmla="*/ 12 w 27"/>
                  <a:gd name="T7" fmla="*/ 17 h 17"/>
                  <a:gd name="T8" fmla="*/ 27 w 27"/>
                  <a:gd name="T9" fmla="*/ 4 h 17"/>
                </a:gdLst>
                <a:ahLst/>
                <a:cxnLst>
                  <a:cxn ang="0">
                    <a:pos x="T0" y="T1"/>
                  </a:cxn>
                  <a:cxn ang="0">
                    <a:pos x="T2" y="T3"/>
                  </a:cxn>
                  <a:cxn ang="0">
                    <a:pos x="T4" y="T5"/>
                  </a:cxn>
                  <a:cxn ang="0">
                    <a:pos x="T6" y="T7"/>
                  </a:cxn>
                  <a:cxn ang="0">
                    <a:pos x="T8" y="T9"/>
                  </a:cxn>
                </a:cxnLst>
                <a:rect l="0" t="0" r="r" b="b"/>
                <a:pathLst>
                  <a:path w="27" h="17">
                    <a:moveTo>
                      <a:pt x="27" y="4"/>
                    </a:moveTo>
                    <a:cubicBezTo>
                      <a:pt x="12" y="0"/>
                      <a:pt x="12" y="0"/>
                      <a:pt x="12" y="0"/>
                    </a:cubicBezTo>
                    <a:cubicBezTo>
                      <a:pt x="8" y="4"/>
                      <a:pt x="4" y="6"/>
                      <a:pt x="0" y="9"/>
                    </a:cubicBezTo>
                    <a:cubicBezTo>
                      <a:pt x="12" y="17"/>
                      <a:pt x="12" y="17"/>
                      <a:pt x="12" y="17"/>
                    </a:cubicBezTo>
                    <a:cubicBezTo>
                      <a:pt x="17" y="13"/>
                      <a:pt x="22" y="9"/>
                      <a:pt x="2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22" name="Freeform 93">
                <a:extLst>
                  <a:ext uri="{FF2B5EF4-FFF2-40B4-BE49-F238E27FC236}">
                    <a16:creationId xmlns:a16="http://schemas.microsoft.com/office/drawing/2014/main" id="{D9C25975-99C8-4FE8-925E-981E9E299D56}"/>
                  </a:ext>
                </a:extLst>
              </p:cNvPr>
              <p:cNvSpPr/>
              <p:nvPr/>
            </p:nvSpPr>
            <p:spPr bwMode="auto">
              <a:xfrm>
                <a:off x="6580188" y="3275013"/>
                <a:ext cx="109538" cy="63500"/>
              </a:xfrm>
              <a:custGeom>
                <a:avLst/>
                <a:gdLst>
                  <a:gd name="T0" fmla="*/ 29 w 29"/>
                  <a:gd name="T1" fmla="*/ 8 h 17"/>
                  <a:gd name="T2" fmla="*/ 15 w 29"/>
                  <a:gd name="T3" fmla="*/ 0 h 17"/>
                  <a:gd name="T4" fmla="*/ 0 w 29"/>
                  <a:gd name="T5" fmla="*/ 5 h 17"/>
                  <a:gd name="T6" fmla="*/ 9 w 29"/>
                  <a:gd name="T7" fmla="*/ 17 h 17"/>
                  <a:gd name="T8" fmla="*/ 29 w 29"/>
                  <a:gd name="T9" fmla="*/ 8 h 17"/>
                </a:gdLst>
                <a:ahLst/>
                <a:cxnLst>
                  <a:cxn ang="0">
                    <a:pos x="T0" y="T1"/>
                  </a:cxn>
                  <a:cxn ang="0">
                    <a:pos x="T2" y="T3"/>
                  </a:cxn>
                  <a:cxn ang="0">
                    <a:pos x="T4" y="T5"/>
                  </a:cxn>
                  <a:cxn ang="0">
                    <a:pos x="T6" y="T7"/>
                  </a:cxn>
                  <a:cxn ang="0">
                    <a:pos x="T8" y="T9"/>
                  </a:cxn>
                </a:cxnLst>
                <a:rect l="0" t="0" r="r" b="b"/>
                <a:pathLst>
                  <a:path w="29" h="17">
                    <a:moveTo>
                      <a:pt x="29" y="8"/>
                    </a:moveTo>
                    <a:cubicBezTo>
                      <a:pt x="15" y="0"/>
                      <a:pt x="15" y="0"/>
                      <a:pt x="15" y="0"/>
                    </a:cubicBezTo>
                    <a:cubicBezTo>
                      <a:pt x="11" y="3"/>
                      <a:pt x="6" y="4"/>
                      <a:pt x="0" y="5"/>
                    </a:cubicBezTo>
                    <a:cubicBezTo>
                      <a:pt x="9" y="17"/>
                      <a:pt x="9" y="17"/>
                      <a:pt x="9" y="17"/>
                    </a:cubicBezTo>
                    <a:cubicBezTo>
                      <a:pt x="16" y="15"/>
                      <a:pt x="23" y="12"/>
                      <a:pt x="2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23" name="Freeform 94">
                <a:extLst>
                  <a:ext uri="{FF2B5EF4-FFF2-40B4-BE49-F238E27FC236}">
                    <a16:creationId xmlns:a16="http://schemas.microsoft.com/office/drawing/2014/main" id="{8E12FF99-A89D-47FA-B3D9-ADF192B023F2}"/>
                  </a:ext>
                </a:extLst>
              </p:cNvPr>
              <p:cNvSpPr/>
              <p:nvPr/>
            </p:nvSpPr>
            <p:spPr bwMode="auto">
              <a:xfrm>
                <a:off x="6497638" y="3297238"/>
                <a:ext cx="101600" cy="52388"/>
              </a:xfrm>
              <a:custGeom>
                <a:avLst/>
                <a:gdLst>
                  <a:gd name="T0" fmla="*/ 27 w 27"/>
                  <a:gd name="T1" fmla="*/ 12 h 14"/>
                  <a:gd name="T2" fmla="*/ 17 w 27"/>
                  <a:gd name="T3" fmla="*/ 0 h 14"/>
                  <a:gd name="T4" fmla="*/ 10 w 27"/>
                  <a:gd name="T5" fmla="*/ 0 h 14"/>
                  <a:gd name="T6" fmla="*/ 0 w 27"/>
                  <a:gd name="T7" fmla="*/ 0 h 14"/>
                  <a:gd name="T8" fmla="*/ 4 w 27"/>
                  <a:gd name="T9" fmla="*/ 13 h 14"/>
                  <a:gd name="T10" fmla="*/ 10 w 27"/>
                  <a:gd name="T11" fmla="*/ 14 h 14"/>
                  <a:gd name="T12" fmla="*/ 27 w 27"/>
                  <a:gd name="T13" fmla="*/ 12 h 14"/>
                </a:gdLst>
                <a:ahLst/>
                <a:cxnLst>
                  <a:cxn ang="0">
                    <a:pos x="T0" y="T1"/>
                  </a:cxn>
                  <a:cxn ang="0">
                    <a:pos x="T2" y="T3"/>
                  </a:cxn>
                  <a:cxn ang="0">
                    <a:pos x="T4" y="T5"/>
                  </a:cxn>
                  <a:cxn ang="0">
                    <a:pos x="T6" y="T7"/>
                  </a:cxn>
                  <a:cxn ang="0">
                    <a:pos x="T8" y="T9"/>
                  </a:cxn>
                  <a:cxn ang="0">
                    <a:pos x="T10" y="T11"/>
                  </a:cxn>
                  <a:cxn ang="0">
                    <a:pos x="T12" y="T13"/>
                  </a:cxn>
                </a:cxnLst>
                <a:rect l="0" t="0" r="r" b="b"/>
                <a:pathLst>
                  <a:path w="27" h="14">
                    <a:moveTo>
                      <a:pt x="27" y="12"/>
                    </a:moveTo>
                    <a:cubicBezTo>
                      <a:pt x="17" y="0"/>
                      <a:pt x="17" y="0"/>
                      <a:pt x="17" y="0"/>
                    </a:cubicBezTo>
                    <a:cubicBezTo>
                      <a:pt x="15" y="0"/>
                      <a:pt x="12" y="0"/>
                      <a:pt x="10" y="0"/>
                    </a:cubicBezTo>
                    <a:cubicBezTo>
                      <a:pt x="7" y="0"/>
                      <a:pt x="3" y="0"/>
                      <a:pt x="0" y="0"/>
                    </a:cubicBezTo>
                    <a:cubicBezTo>
                      <a:pt x="4" y="13"/>
                      <a:pt x="4" y="13"/>
                      <a:pt x="4" y="13"/>
                    </a:cubicBezTo>
                    <a:cubicBezTo>
                      <a:pt x="6" y="14"/>
                      <a:pt x="8" y="14"/>
                      <a:pt x="10" y="14"/>
                    </a:cubicBezTo>
                    <a:cubicBezTo>
                      <a:pt x="16" y="14"/>
                      <a:pt x="22" y="13"/>
                      <a:pt x="27"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24" name="Freeform 95">
                <a:extLst>
                  <a:ext uri="{FF2B5EF4-FFF2-40B4-BE49-F238E27FC236}">
                    <a16:creationId xmlns:a16="http://schemas.microsoft.com/office/drawing/2014/main" id="{0A774A26-05E1-477B-BAD2-A006DC688DE2}"/>
                  </a:ext>
                </a:extLst>
              </p:cNvPr>
              <p:cNvSpPr/>
              <p:nvPr/>
            </p:nvSpPr>
            <p:spPr bwMode="auto">
              <a:xfrm>
                <a:off x="6415088" y="3267076"/>
                <a:ext cx="82550" cy="79375"/>
              </a:xfrm>
              <a:custGeom>
                <a:avLst/>
                <a:gdLst>
                  <a:gd name="T0" fmla="*/ 22 w 22"/>
                  <a:gd name="T1" fmla="*/ 21 h 21"/>
                  <a:gd name="T2" fmla="*/ 16 w 22"/>
                  <a:gd name="T3" fmla="*/ 6 h 21"/>
                  <a:gd name="T4" fmla="*/ 0 w 22"/>
                  <a:gd name="T5" fmla="*/ 0 h 21"/>
                  <a:gd name="T6" fmla="*/ 0 w 22"/>
                  <a:gd name="T7" fmla="*/ 15 h 21"/>
                  <a:gd name="T8" fmla="*/ 22 w 22"/>
                  <a:gd name="T9" fmla="*/ 21 h 21"/>
                </a:gdLst>
                <a:ahLst/>
                <a:cxnLst>
                  <a:cxn ang="0">
                    <a:pos x="T0" y="T1"/>
                  </a:cxn>
                  <a:cxn ang="0">
                    <a:pos x="T2" y="T3"/>
                  </a:cxn>
                  <a:cxn ang="0">
                    <a:pos x="T4" y="T5"/>
                  </a:cxn>
                  <a:cxn ang="0">
                    <a:pos x="T6" y="T7"/>
                  </a:cxn>
                  <a:cxn ang="0">
                    <a:pos x="T8" y="T9"/>
                  </a:cxn>
                </a:cxnLst>
                <a:rect l="0" t="0" r="r" b="b"/>
                <a:pathLst>
                  <a:path w="22" h="21">
                    <a:moveTo>
                      <a:pt x="22" y="21"/>
                    </a:moveTo>
                    <a:cubicBezTo>
                      <a:pt x="16" y="6"/>
                      <a:pt x="16" y="6"/>
                      <a:pt x="16" y="6"/>
                    </a:cubicBezTo>
                    <a:cubicBezTo>
                      <a:pt x="10" y="5"/>
                      <a:pt x="5" y="3"/>
                      <a:pt x="0" y="0"/>
                    </a:cubicBezTo>
                    <a:cubicBezTo>
                      <a:pt x="0" y="15"/>
                      <a:pt x="0" y="15"/>
                      <a:pt x="0" y="15"/>
                    </a:cubicBezTo>
                    <a:cubicBezTo>
                      <a:pt x="7" y="18"/>
                      <a:pt x="14" y="20"/>
                      <a:pt x="2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25" name="Freeform 96">
                <a:extLst>
                  <a:ext uri="{FF2B5EF4-FFF2-40B4-BE49-F238E27FC236}">
                    <a16:creationId xmlns:a16="http://schemas.microsoft.com/office/drawing/2014/main" id="{C9A9E6C0-56D4-4306-8E22-6D62D97CD39F}"/>
                  </a:ext>
                </a:extLst>
              </p:cNvPr>
              <p:cNvSpPr/>
              <p:nvPr/>
            </p:nvSpPr>
            <p:spPr bwMode="auto">
              <a:xfrm>
                <a:off x="6332538" y="3214688"/>
                <a:ext cx="68263" cy="101600"/>
              </a:xfrm>
              <a:custGeom>
                <a:avLst/>
                <a:gdLst>
                  <a:gd name="T0" fmla="*/ 18 w 18"/>
                  <a:gd name="T1" fmla="*/ 27 h 27"/>
                  <a:gd name="T2" fmla="*/ 17 w 18"/>
                  <a:gd name="T3" fmla="*/ 11 h 27"/>
                  <a:gd name="T4" fmla="*/ 5 w 18"/>
                  <a:gd name="T5" fmla="*/ 0 h 27"/>
                  <a:gd name="T6" fmla="*/ 0 w 18"/>
                  <a:gd name="T7" fmla="*/ 14 h 27"/>
                  <a:gd name="T8" fmla="*/ 18 w 18"/>
                  <a:gd name="T9" fmla="*/ 27 h 27"/>
                </a:gdLst>
                <a:ahLst/>
                <a:cxnLst>
                  <a:cxn ang="0">
                    <a:pos x="T0" y="T1"/>
                  </a:cxn>
                  <a:cxn ang="0">
                    <a:pos x="T2" y="T3"/>
                  </a:cxn>
                  <a:cxn ang="0">
                    <a:pos x="T4" y="T5"/>
                  </a:cxn>
                  <a:cxn ang="0">
                    <a:pos x="T6" y="T7"/>
                  </a:cxn>
                  <a:cxn ang="0">
                    <a:pos x="T8" y="T9"/>
                  </a:cxn>
                </a:cxnLst>
                <a:rect l="0" t="0" r="r" b="b"/>
                <a:pathLst>
                  <a:path w="18" h="27">
                    <a:moveTo>
                      <a:pt x="18" y="27"/>
                    </a:moveTo>
                    <a:cubicBezTo>
                      <a:pt x="17" y="11"/>
                      <a:pt x="17" y="11"/>
                      <a:pt x="17" y="11"/>
                    </a:cubicBezTo>
                    <a:cubicBezTo>
                      <a:pt x="13" y="8"/>
                      <a:pt x="9" y="4"/>
                      <a:pt x="5" y="0"/>
                    </a:cubicBezTo>
                    <a:cubicBezTo>
                      <a:pt x="0" y="14"/>
                      <a:pt x="0" y="14"/>
                      <a:pt x="0" y="14"/>
                    </a:cubicBezTo>
                    <a:cubicBezTo>
                      <a:pt x="5" y="19"/>
                      <a:pt x="11" y="23"/>
                      <a:pt x="18"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26" name="Freeform 97">
                <a:extLst>
                  <a:ext uri="{FF2B5EF4-FFF2-40B4-BE49-F238E27FC236}">
                    <a16:creationId xmlns:a16="http://schemas.microsoft.com/office/drawing/2014/main" id="{0D0E410B-5B7B-430F-ABAE-40CA4C4910A8}"/>
                  </a:ext>
                </a:extLst>
              </p:cNvPr>
              <p:cNvSpPr/>
              <p:nvPr/>
            </p:nvSpPr>
            <p:spPr bwMode="auto">
              <a:xfrm>
                <a:off x="6276975" y="3151188"/>
                <a:ext cx="63500" cy="101600"/>
              </a:xfrm>
              <a:custGeom>
                <a:avLst/>
                <a:gdLst>
                  <a:gd name="T0" fmla="*/ 12 w 17"/>
                  <a:gd name="T1" fmla="*/ 27 h 27"/>
                  <a:gd name="T2" fmla="*/ 17 w 17"/>
                  <a:gd name="T3" fmla="*/ 12 h 27"/>
                  <a:gd name="T4" fmla="*/ 10 w 17"/>
                  <a:gd name="T5" fmla="*/ 0 h 27"/>
                  <a:gd name="T6" fmla="*/ 0 w 17"/>
                  <a:gd name="T7" fmla="*/ 11 h 27"/>
                  <a:gd name="T8" fmla="*/ 12 w 17"/>
                  <a:gd name="T9" fmla="*/ 27 h 27"/>
                </a:gdLst>
                <a:ahLst/>
                <a:cxnLst>
                  <a:cxn ang="0">
                    <a:pos x="T0" y="T1"/>
                  </a:cxn>
                  <a:cxn ang="0">
                    <a:pos x="T2" y="T3"/>
                  </a:cxn>
                  <a:cxn ang="0">
                    <a:pos x="T4" y="T5"/>
                  </a:cxn>
                  <a:cxn ang="0">
                    <a:pos x="T6" y="T7"/>
                  </a:cxn>
                  <a:cxn ang="0">
                    <a:pos x="T8" y="T9"/>
                  </a:cxn>
                </a:cxnLst>
                <a:rect l="0" t="0" r="r" b="b"/>
                <a:pathLst>
                  <a:path w="17" h="27">
                    <a:moveTo>
                      <a:pt x="12" y="27"/>
                    </a:moveTo>
                    <a:cubicBezTo>
                      <a:pt x="17" y="12"/>
                      <a:pt x="17" y="12"/>
                      <a:pt x="17" y="12"/>
                    </a:cubicBezTo>
                    <a:cubicBezTo>
                      <a:pt x="14" y="8"/>
                      <a:pt x="12" y="4"/>
                      <a:pt x="10" y="0"/>
                    </a:cubicBezTo>
                    <a:cubicBezTo>
                      <a:pt x="0" y="11"/>
                      <a:pt x="0" y="11"/>
                      <a:pt x="0" y="11"/>
                    </a:cubicBezTo>
                    <a:cubicBezTo>
                      <a:pt x="3" y="17"/>
                      <a:pt x="7" y="22"/>
                      <a:pt x="12"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27" name="Freeform 98">
                <a:extLst>
                  <a:ext uri="{FF2B5EF4-FFF2-40B4-BE49-F238E27FC236}">
                    <a16:creationId xmlns:a16="http://schemas.microsoft.com/office/drawing/2014/main" id="{DB565DC7-3326-48F0-852D-5E5C7BE9ABAC}"/>
                  </a:ext>
                </a:extLst>
              </p:cNvPr>
              <p:cNvSpPr/>
              <p:nvPr/>
            </p:nvSpPr>
            <p:spPr bwMode="auto">
              <a:xfrm>
                <a:off x="6246813" y="3082926"/>
                <a:ext cx="55563" cy="93663"/>
              </a:xfrm>
              <a:custGeom>
                <a:avLst/>
                <a:gdLst>
                  <a:gd name="T0" fmla="*/ 6 w 15"/>
                  <a:gd name="T1" fmla="*/ 25 h 25"/>
                  <a:gd name="T2" fmla="*/ 15 w 15"/>
                  <a:gd name="T3" fmla="*/ 12 h 25"/>
                  <a:gd name="T4" fmla="*/ 13 w 15"/>
                  <a:gd name="T5" fmla="*/ 0 h 25"/>
                  <a:gd name="T6" fmla="*/ 0 w 15"/>
                  <a:gd name="T7" fmla="*/ 7 h 25"/>
                  <a:gd name="T8" fmla="*/ 6 w 15"/>
                  <a:gd name="T9" fmla="*/ 25 h 25"/>
                </a:gdLst>
                <a:ahLst/>
                <a:cxnLst>
                  <a:cxn ang="0">
                    <a:pos x="T0" y="T1"/>
                  </a:cxn>
                  <a:cxn ang="0">
                    <a:pos x="T2" y="T3"/>
                  </a:cxn>
                  <a:cxn ang="0">
                    <a:pos x="T4" y="T5"/>
                  </a:cxn>
                  <a:cxn ang="0">
                    <a:pos x="T6" y="T7"/>
                  </a:cxn>
                  <a:cxn ang="0">
                    <a:pos x="T8" y="T9"/>
                  </a:cxn>
                </a:cxnLst>
                <a:rect l="0" t="0" r="r" b="b"/>
                <a:pathLst>
                  <a:path w="15" h="25">
                    <a:moveTo>
                      <a:pt x="6" y="25"/>
                    </a:moveTo>
                    <a:cubicBezTo>
                      <a:pt x="15" y="12"/>
                      <a:pt x="15" y="12"/>
                      <a:pt x="15" y="12"/>
                    </a:cubicBezTo>
                    <a:cubicBezTo>
                      <a:pt x="14" y="8"/>
                      <a:pt x="13" y="4"/>
                      <a:pt x="13" y="0"/>
                    </a:cubicBezTo>
                    <a:cubicBezTo>
                      <a:pt x="0" y="7"/>
                      <a:pt x="0" y="7"/>
                      <a:pt x="0" y="7"/>
                    </a:cubicBezTo>
                    <a:cubicBezTo>
                      <a:pt x="2" y="13"/>
                      <a:pt x="3" y="19"/>
                      <a:pt x="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28" name="Freeform 99">
                <a:extLst>
                  <a:ext uri="{FF2B5EF4-FFF2-40B4-BE49-F238E27FC236}">
                    <a16:creationId xmlns:a16="http://schemas.microsoft.com/office/drawing/2014/main" id="{694E3037-A8E2-498F-87E9-35657FBE454E}"/>
                  </a:ext>
                </a:extLst>
              </p:cNvPr>
              <p:cNvSpPr/>
              <p:nvPr/>
            </p:nvSpPr>
            <p:spPr bwMode="auto">
              <a:xfrm>
                <a:off x="6242050" y="3016251"/>
                <a:ext cx="52388" cy="77788"/>
              </a:xfrm>
              <a:custGeom>
                <a:avLst/>
                <a:gdLst>
                  <a:gd name="T0" fmla="*/ 1 w 14"/>
                  <a:gd name="T1" fmla="*/ 21 h 21"/>
                  <a:gd name="T2" fmla="*/ 13 w 14"/>
                  <a:gd name="T3" fmla="*/ 12 h 21"/>
                  <a:gd name="T4" fmla="*/ 13 w 14"/>
                  <a:gd name="T5" fmla="*/ 11 h 21"/>
                  <a:gd name="T6" fmla="*/ 14 w 14"/>
                  <a:gd name="T7" fmla="*/ 0 h 21"/>
                  <a:gd name="T8" fmla="*/ 0 w 14"/>
                  <a:gd name="T9" fmla="*/ 3 h 21"/>
                  <a:gd name="T10" fmla="*/ 0 w 14"/>
                  <a:gd name="T11" fmla="*/ 11 h 21"/>
                  <a:gd name="T12" fmla="*/ 1 w 1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4" h="21">
                    <a:moveTo>
                      <a:pt x="1" y="21"/>
                    </a:moveTo>
                    <a:cubicBezTo>
                      <a:pt x="13" y="12"/>
                      <a:pt x="13" y="12"/>
                      <a:pt x="13" y="12"/>
                    </a:cubicBezTo>
                    <a:cubicBezTo>
                      <a:pt x="13" y="11"/>
                      <a:pt x="13" y="11"/>
                      <a:pt x="13" y="11"/>
                    </a:cubicBezTo>
                    <a:cubicBezTo>
                      <a:pt x="13" y="7"/>
                      <a:pt x="14" y="3"/>
                      <a:pt x="14" y="0"/>
                    </a:cubicBezTo>
                    <a:cubicBezTo>
                      <a:pt x="0" y="3"/>
                      <a:pt x="0" y="3"/>
                      <a:pt x="0" y="3"/>
                    </a:cubicBezTo>
                    <a:cubicBezTo>
                      <a:pt x="0" y="6"/>
                      <a:pt x="0" y="8"/>
                      <a:pt x="0" y="11"/>
                    </a:cubicBezTo>
                    <a:cubicBezTo>
                      <a:pt x="0" y="14"/>
                      <a:pt x="0" y="17"/>
                      <a:pt x="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29" name="Freeform 100">
                <a:extLst>
                  <a:ext uri="{FF2B5EF4-FFF2-40B4-BE49-F238E27FC236}">
                    <a16:creationId xmlns:a16="http://schemas.microsoft.com/office/drawing/2014/main" id="{E81042D4-4875-4D92-9CE8-E5BC2C5078AC}"/>
                  </a:ext>
                </a:extLst>
              </p:cNvPr>
              <p:cNvSpPr/>
              <p:nvPr/>
            </p:nvSpPr>
            <p:spPr bwMode="auto">
              <a:xfrm>
                <a:off x="6246813" y="2947988"/>
                <a:ext cx="71438" cy="63500"/>
              </a:xfrm>
              <a:custGeom>
                <a:avLst/>
                <a:gdLst>
                  <a:gd name="T0" fmla="*/ 0 w 19"/>
                  <a:gd name="T1" fmla="*/ 17 h 17"/>
                  <a:gd name="T2" fmla="*/ 15 w 19"/>
                  <a:gd name="T3" fmla="*/ 12 h 17"/>
                  <a:gd name="T4" fmla="*/ 19 w 19"/>
                  <a:gd name="T5" fmla="*/ 0 h 17"/>
                  <a:gd name="T6" fmla="*/ 5 w 19"/>
                  <a:gd name="T7" fmla="*/ 0 h 17"/>
                  <a:gd name="T8" fmla="*/ 0 w 19"/>
                  <a:gd name="T9" fmla="*/ 17 h 17"/>
                </a:gdLst>
                <a:ahLst/>
                <a:cxnLst>
                  <a:cxn ang="0">
                    <a:pos x="T0" y="T1"/>
                  </a:cxn>
                  <a:cxn ang="0">
                    <a:pos x="T2" y="T3"/>
                  </a:cxn>
                  <a:cxn ang="0">
                    <a:pos x="T4" y="T5"/>
                  </a:cxn>
                  <a:cxn ang="0">
                    <a:pos x="T6" y="T7"/>
                  </a:cxn>
                  <a:cxn ang="0">
                    <a:pos x="T8" y="T9"/>
                  </a:cxn>
                </a:cxnLst>
                <a:rect l="0" t="0" r="r" b="b"/>
                <a:pathLst>
                  <a:path w="19" h="17">
                    <a:moveTo>
                      <a:pt x="0" y="17"/>
                    </a:moveTo>
                    <a:cubicBezTo>
                      <a:pt x="15" y="12"/>
                      <a:pt x="15" y="12"/>
                      <a:pt x="15" y="12"/>
                    </a:cubicBezTo>
                    <a:cubicBezTo>
                      <a:pt x="16" y="8"/>
                      <a:pt x="17" y="4"/>
                      <a:pt x="19" y="0"/>
                    </a:cubicBezTo>
                    <a:cubicBezTo>
                      <a:pt x="5" y="0"/>
                      <a:pt x="5" y="0"/>
                      <a:pt x="5" y="0"/>
                    </a:cubicBezTo>
                    <a:cubicBezTo>
                      <a:pt x="3" y="5"/>
                      <a:pt x="1" y="11"/>
                      <a:pt x="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130" name="Freeform 101">
                <a:extLst>
                  <a:ext uri="{FF2B5EF4-FFF2-40B4-BE49-F238E27FC236}">
                    <a16:creationId xmlns:a16="http://schemas.microsoft.com/office/drawing/2014/main" id="{CF32F30B-F30F-44F2-A020-0BEE21E6B9E0}"/>
                  </a:ext>
                </a:extLst>
              </p:cNvPr>
              <p:cNvSpPr/>
              <p:nvPr/>
            </p:nvSpPr>
            <p:spPr bwMode="auto">
              <a:xfrm>
                <a:off x="6269038" y="2873376"/>
                <a:ext cx="85725" cy="60325"/>
              </a:xfrm>
              <a:custGeom>
                <a:avLst/>
                <a:gdLst>
                  <a:gd name="T0" fmla="*/ 0 w 23"/>
                  <a:gd name="T1" fmla="*/ 16 h 16"/>
                  <a:gd name="T2" fmla="*/ 16 w 23"/>
                  <a:gd name="T3" fmla="*/ 16 h 16"/>
                  <a:gd name="T4" fmla="*/ 23 w 23"/>
                  <a:gd name="T5" fmla="*/ 5 h 16"/>
                  <a:gd name="T6" fmla="*/ 10 w 23"/>
                  <a:gd name="T7" fmla="*/ 0 h 16"/>
                  <a:gd name="T8" fmla="*/ 0 w 23"/>
                  <a:gd name="T9" fmla="*/ 16 h 16"/>
                </a:gdLst>
                <a:ahLst/>
                <a:cxnLst>
                  <a:cxn ang="0">
                    <a:pos x="T0" y="T1"/>
                  </a:cxn>
                  <a:cxn ang="0">
                    <a:pos x="T2" y="T3"/>
                  </a:cxn>
                  <a:cxn ang="0">
                    <a:pos x="T4" y="T5"/>
                  </a:cxn>
                  <a:cxn ang="0">
                    <a:pos x="T6" y="T7"/>
                  </a:cxn>
                  <a:cxn ang="0">
                    <a:pos x="T8" y="T9"/>
                  </a:cxn>
                </a:cxnLst>
                <a:rect l="0" t="0" r="r" b="b"/>
                <a:pathLst>
                  <a:path w="23" h="16">
                    <a:moveTo>
                      <a:pt x="0" y="16"/>
                    </a:moveTo>
                    <a:cubicBezTo>
                      <a:pt x="16" y="16"/>
                      <a:pt x="16" y="16"/>
                      <a:pt x="16" y="16"/>
                    </a:cubicBezTo>
                    <a:cubicBezTo>
                      <a:pt x="18" y="12"/>
                      <a:pt x="21" y="8"/>
                      <a:pt x="23" y="5"/>
                    </a:cubicBezTo>
                    <a:cubicBezTo>
                      <a:pt x="10" y="0"/>
                      <a:pt x="10" y="0"/>
                      <a:pt x="10" y="0"/>
                    </a:cubicBezTo>
                    <a:cubicBezTo>
                      <a:pt x="6" y="5"/>
                      <a:pt x="3" y="10"/>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grpSp>
        <p:sp>
          <p:nvSpPr>
            <p:cNvPr id="109" name="矩形 108">
              <a:extLst>
                <a:ext uri="{FF2B5EF4-FFF2-40B4-BE49-F238E27FC236}">
                  <a16:creationId xmlns:a16="http://schemas.microsoft.com/office/drawing/2014/main" id="{A869B213-7690-4237-A7E0-DC439C1B7491}"/>
                </a:ext>
              </a:extLst>
            </p:cNvPr>
            <p:cNvSpPr/>
            <p:nvPr/>
          </p:nvSpPr>
          <p:spPr>
            <a:xfrm>
              <a:off x="6735437" y="3253054"/>
              <a:ext cx="659155" cy="369332"/>
            </a:xfrm>
            <a:prstGeom prst="rect">
              <a:avLst/>
            </a:prstGeom>
          </p:spPr>
          <p:txBody>
            <a:bodyPr wrap="none">
              <a:spAutoFit/>
            </a:bodyPr>
            <a:lstStyle/>
            <a:p>
              <a:r>
                <a:rPr lang="en-US" altLang="zh-CN" dirty="0">
                  <a:solidFill>
                    <a:schemeClr val="bg1"/>
                  </a:solidFill>
                  <a:latin typeface="微软雅黑" panose="020B0503020204020204" pitchFamily="34" charset="-122"/>
                  <a:ea typeface="微软雅黑" panose="020B0503020204020204" pitchFamily="34" charset="-122"/>
                </a:rPr>
                <a:t>60%</a:t>
              </a:r>
              <a:endParaRPr lang="zh-CN" altLang="en-US" dirty="0">
                <a:ea typeface="微软雅黑" panose="020B0503020204020204" pitchFamily="34" charset="-122"/>
              </a:endParaRPr>
            </a:p>
          </p:txBody>
        </p:sp>
        <p:sp>
          <p:nvSpPr>
            <p:cNvPr id="110" name="文本框 109">
              <a:extLst>
                <a:ext uri="{FF2B5EF4-FFF2-40B4-BE49-F238E27FC236}">
                  <a16:creationId xmlns:a16="http://schemas.microsoft.com/office/drawing/2014/main" id="{E50911F3-227C-4D89-99C9-7680B592D413}"/>
                </a:ext>
              </a:extLst>
            </p:cNvPr>
            <p:cNvSpPr txBox="1"/>
            <p:nvPr/>
          </p:nvSpPr>
          <p:spPr>
            <a:xfrm>
              <a:off x="7495473" y="3006889"/>
              <a:ext cx="934867" cy="830997"/>
            </a:xfrm>
            <a:prstGeom prst="rect">
              <a:avLst/>
            </a:prstGeom>
            <a:noFill/>
          </p:spPr>
          <p:txBody>
            <a:bodyPr wrap="square" rtlCol="0">
              <a:spAutoFit/>
            </a:bodyPr>
            <a:lstStyle/>
            <a:p>
              <a:r>
                <a:rPr lang="en-US" altLang="zh-CN" sz="4800" b="1" dirty="0">
                  <a:solidFill>
                    <a:schemeClr val="bg1"/>
                  </a:solidFill>
                  <a:ea typeface="微软雅黑" panose="020B0503020204020204" pitchFamily="34" charset="-122"/>
                </a:rPr>
                <a:t>02</a:t>
              </a:r>
              <a:endParaRPr lang="zh-CN" altLang="en-US" sz="4800" b="1" dirty="0">
                <a:solidFill>
                  <a:schemeClr val="bg1"/>
                </a:solidFill>
                <a:ea typeface="微软雅黑" panose="020B0503020204020204" pitchFamily="34" charset="-122"/>
              </a:endParaRPr>
            </a:p>
          </p:txBody>
        </p:sp>
      </p:grpSp>
      <p:sp>
        <p:nvSpPr>
          <p:cNvPr id="2" name="矩形 1">
            <a:extLst>
              <a:ext uri="{FF2B5EF4-FFF2-40B4-BE49-F238E27FC236}">
                <a16:creationId xmlns:a16="http://schemas.microsoft.com/office/drawing/2014/main" id="{162CD5E8-A763-47CB-8D3E-568A4087858C}"/>
              </a:ext>
            </a:extLst>
          </p:cNvPr>
          <p:cNvSpPr/>
          <p:nvPr/>
        </p:nvSpPr>
        <p:spPr>
          <a:xfrm>
            <a:off x="1102936" y="2523299"/>
            <a:ext cx="2896483" cy="452945"/>
          </a:xfrm>
          <a:prstGeom prst="rect">
            <a:avLst/>
          </a:prstGeom>
        </p:spPr>
        <p:txBody>
          <a:bodyPr wrap="square">
            <a:spAutoFit/>
          </a:bodyPr>
          <a:lstStyle/>
          <a:p>
            <a:pPr algn="r">
              <a:lnSpc>
                <a:spcPct val="130000"/>
              </a:lnSpc>
            </a:pPr>
            <a:r>
              <a:rPr lang="zh-CN" altLang="en-US" sz="2000" b="1" dirty="0">
                <a:solidFill>
                  <a:schemeClr val="bg1"/>
                </a:solidFill>
                <a:latin typeface="Arial" panose="020B0604020202020204"/>
                <a:ea typeface="微软雅黑" panose="020B0503020204020204" pitchFamily="34" charset="-122"/>
              </a:rPr>
              <a:t>解题模式</a:t>
            </a:r>
          </a:p>
        </p:txBody>
      </p:sp>
    </p:spTree>
    <p:extLst>
      <p:ext uri="{BB962C8B-B14F-4D97-AF65-F5344CB8AC3E}">
        <p14:creationId xmlns:p14="http://schemas.microsoft.com/office/powerpoint/2010/main" val="7503444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16" presetClass="entr" presetSubtype="42"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outHorizontal)">
                                      <p:cBhvr>
                                        <p:cTn id="13" dur="500"/>
                                        <p:tgtEl>
                                          <p:spTgt spid="14"/>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par>
                                <p:cTn id="18" presetID="22" presetClass="entr" presetSubtype="2" fill="hold" nodeType="withEffect">
                                  <p:stCondLst>
                                    <p:cond delay="250"/>
                                  </p:stCondLst>
                                  <p:childTnLst>
                                    <p:set>
                                      <p:cBhvr>
                                        <p:cTn id="19" dur="1" fill="hold">
                                          <p:stCondLst>
                                            <p:cond delay="0"/>
                                          </p:stCondLst>
                                        </p:cTn>
                                        <p:tgtEl>
                                          <p:spTgt spid="42"/>
                                        </p:tgtEl>
                                        <p:attrNameLst>
                                          <p:attrName>style.visibility</p:attrName>
                                        </p:attrNameLst>
                                      </p:cBhvr>
                                      <p:to>
                                        <p:strVal val="visible"/>
                                      </p:to>
                                    </p:set>
                                    <p:animEffect transition="in" filter="wipe(right)">
                                      <p:cBhvr>
                                        <p:cTn id="20" dur="500"/>
                                        <p:tgtEl>
                                          <p:spTgt spid="42"/>
                                        </p:tgtEl>
                                      </p:cBhvr>
                                    </p:animEffect>
                                  </p:childTnLst>
                                </p:cTn>
                              </p:par>
                            </p:childTnLst>
                          </p:cTn>
                        </p:par>
                        <p:par>
                          <p:cTn id="21" fill="hold">
                            <p:stCondLst>
                              <p:cond delay="1750"/>
                            </p:stCondLst>
                            <p:childTnLst>
                              <p:par>
                                <p:cTn id="22" presetID="16" presetClass="entr" presetSubtype="21"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inVertical)">
                                      <p:cBhvr>
                                        <p:cTn id="24" dur="250"/>
                                        <p:tgtEl>
                                          <p:spTgt spid="2"/>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par>
                                <p:cTn id="32" presetID="22" presetClass="entr" presetSubtype="8" fill="hold" nodeType="withEffect">
                                  <p:stCondLst>
                                    <p:cond delay="250"/>
                                  </p:stCondLst>
                                  <p:childTnLst>
                                    <p:set>
                                      <p:cBhvr>
                                        <p:cTn id="33" dur="1" fill="hold">
                                          <p:stCondLst>
                                            <p:cond delay="0"/>
                                          </p:stCondLst>
                                        </p:cTn>
                                        <p:tgtEl>
                                          <p:spTgt spid="106"/>
                                        </p:tgtEl>
                                        <p:attrNameLst>
                                          <p:attrName>style.visibility</p:attrName>
                                        </p:attrNameLst>
                                      </p:cBhvr>
                                      <p:to>
                                        <p:strVal val="visible"/>
                                      </p:to>
                                    </p:set>
                                    <p:animEffect transition="in" filter="wipe(left)">
                                      <p:cBhvr>
                                        <p:cTn id="34" dur="500"/>
                                        <p:tgtEl>
                                          <p:spTgt spid="106"/>
                                        </p:tgtEl>
                                      </p:cBhvr>
                                    </p:animEffect>
                                  </p:childTnLst>
                                </p:cTn>
                              </p:par>
                            </p:childTnLst>
                          </p:cTn>
                        </p:par>
                        <p:par>
                          <p:cTn id="35" fill="hold">
                            <p:stCondLst>
                              <p:cond delay="3250"/>
                            </p:stCondLst>
                            <p:childTnLst>
                              <p:par>
                                <p:cTn id="36" presetID="16" presetClass="entr" presetSubtype="21"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barn(inVertical)">
                                      <p:cBhvr>
                                        <p:cTn id="38" dur="500"/>
                                        <p:tgtEl>
                                          <p:spTgt spid="32"/>
                                        </p:tgtEl>
                                      </p:cBhvr>
                                    </p:animEffect>
                                  </p:childTnLst>
                                </p:cTn>
                              </p:par>
                              <p:par>
                                <p:cTn id="39" presetID="10" presetClass="entr" presetSubtype="0" fill="hold" nodeType="withEffect">
                                  <p:stCondLst>
                                    <p:cond delay="25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2" presetClass="entr" presetSubtype="2" fill="hold" nodeType="withEffect">
                                  <p:stCondLst>
                                    <p:cond delay="250"/>
                                  </p:stCondLst>
                                  <p:childTnLst>
                                    <p:set>
                                      <p:cBhvr>
                                        <p:cTn id="47" dur="1" fill="hold">
                                          <p:stCondLst>
                                            <p:cond delay="0"/>
                                          </p:stCondLst>
                                        </p:cTn>
                                        <p:tgtEl>
                                          <p:spTgt spid="81"/>
                                        </p:tgtEl>
                                        <p:attrNameLst>
                                          <p:attrName>style.visibility</p:attrName>
                                        </p:attrNameLst>
                                      </p:cBhvr>
                                      <p:to>
                                        <p:strVal val="visible"/>
                                      </p:to>
                                    </p:set>
                                    <p:animEffect transition="in" filter="wipe(right)">
                                      <p:cBhvr>
                                        <p:cTn id="48" dur="500"/>
                                        <p:tgtEl>
                                          <p:spTgt spid="81"/>
                                        </p:tgtEl>
                                      </p:cBhvr>
                                    </p:animEffect>
                                  </p:childTnLst>
                                </p:cTn>
                              </p:par>
                            </p:childTnLst>
                          </p:cTn>
                        </p:par>
                        <p:par>
                          <p:cTn id="49" fill="hold">
                            <p:stCondLst>
                              <p:cond delay="4750"/>
                            </p:stCondLst>
                            <p:childTnLst>
                              <p:par>
                                <p:cTn id="50" presetID="16" presetClass="entr" presetSubtype="21" fill="hold" grpId="0"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barn(inVertical)">
                                      <p:cBhvr>
                                        <p:cTn id="5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4" grpId="0" bldLvl="0" animBg="1"/>
      <p:bldP spid="15" grpId="0" bldLvl="0" animBg="1"/>
      <p:bldP spid="32" grpId="0"/>
      <p:bldP spid="37" grpId="0"/>
      <p:bldP spid="38" grpId="0" bldLvl="0" animBg="1"/>
      <p:bldP spid="40" grpId="0" bldLvl="0" animBg="1"/>
      <p:bldP spid="41" grpId="0" bldLvl="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112803" y="249646"/>
            <a:ext cx="6708792"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会长浅谈信息安全和</a:t>
            </a:r>
            <a:r>
              <a:rPr lang="en-US" altLang="zh-CN" sz="4400" b="1" dirty="0">
                <a:solidFill>
                  <a:prstClr val="white"/>
                </a:solidFill>
                <a:ea typeface="楷体" panose="02010609060101010101" pitchFamily="49" charset="-122"/>
                <a:cs typeface="+mn-ea"/>
                <a:sym typeface="+mn-lt"/>
              </a:rPr>
              <a:t>CTF</a:t>
            </a:r>
            <a:endParaRPr lang="zh-CN" altLang="en-US" sz="4400" b="1" dirty="0">
              <a:solidFill>
                <a:prstClr val="white"/>
              </a:solidFill>
              <a:ea typeface="楷体" panose="02010609060101010101" pitchFamily="49" charset="-122"/>
              <a:cs typeface="+mn-ea"/>
              <a:sym typeface="+mn-lt"/>
            </a:endParaRPr>
          </a:p>
        </p:txBody>
      </p:sp>
      <p:sp>
        <p:nvSpPr>
          <p:cNvPr id="35" name="矩形 34"/>
          <p:cNvSpPr/>
          <p:nvPr/>
        </p:nvSpPr>
        <p:spPr>
          <a:xfrm>
            <a:off x="-259624" y="1090351"/>
            <a:ext cx="3280528" cy="7294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white"/>
                </a:solidFill>
                <a:effectLst/>
                <a:uLnTx/>
                <a:uFillTx/>
                <a:ea typeface="华文行楷" panose="02010800040101010101" pitchFamily="2" charset="-122"/>
                <a:cs typeface="+mn-ea"/>
                <a:sym typeface="+mn-lt"/>
              </a:rPr>
              <a:t>解题</a:t>
            </a:r>
            <a:r>
              <a:rPr kumimoji="0" lang="zh-CN" altLang="en-US" sz="3600" b="1" i="0" u="none" strike="noStrike" kern="1200" cap="none" spc="0" normalizeH="0" baseline="0" noProof="0" dirty="0">
                <a:ln>
                  <a:noFill/>
                </a:ln>
                <a:solidFill>
                  <a:prstClr val="white"/>
                </a:solidFill>
                <a:effectLst/>
                <a:uLnTx/>
                <a:uFillTx/>
                <a:latin typeface="华文行楷" panose="02010800040101010101" pitchFamily="2" charset="-122"/>
                <a:ea typeface="华文行楷" panose="02010800040101010101" pitchFamily="2" charset="-122"/>
                <a:cs typeface="+mn-ea"/>
                <a:sym typeface="+mn-lt"/>
              </a:rPr>
              <a:t>模式</a:t>
            </a:r>
          </a:p>
        </p:txBody>
      </p:sp>
      <p:sp>
        <p:nvSpPr>
          <p:cNvPr id="131" name="矩形 130">
            <a:extLst>
              <a:ext uri="{FF2B5EF4-FFF2-40B4-BE49-F238E27FC236}">
                <a16:creationId xmlns:a16="http://schemas.microsoft.com/office/drawing/2014/main" id="{D272121A-EF1D-4633-AD90-464C92FD43A0}"/>
              </a:ext>
            </a:extLst>
          </p:cNvPr>
          <p:cNvSpPr/>
          <p:nvPr/>
        </p:nvSpPr>
        <p:spPr>
          <a:xfrm>
            <a:off x="367646" y="1890570"/>
            <a:ext cx="5603586" cy="4847417"/>
          </a:xfrm>
          <a:prstGeom prst="rect">
            <a:avLst/>
          </a:prstGeom>
        </p:spPr>
        <p:txBody>
          <a:bodyPr wrap="square" numCol="1" spcCol="360000">
            <a:spAutoFit/>
          </a:bodyPr>
          <a:lstStyle/>
          <a:p>
            <a:pPr defTabSz="608965">
              <a:lnSpc>
                <a:spcPct val="130000"/>
              </a:lnSpc>
            </a:pPr>
            <a:r>
              <a:rPr lang="zh-CN" altLang="en-US" sz="2400" dirty="0">
                <a:solidFill>
                  <a:schemeClr val="bg1"/>
                </a:solidFill>
                <a:latin typeface="迷你简蝶语" panose="02010604000101010101" pitchFamily="2" charset="-122"/>
                <a:ea typeface="迷你简蝶语" panose="02010604000101010101" pitchFamily="2" charset="-122"/>
              </a:rPr>
              <a:t>在解题模式</a:t>
            </a:r>
            <a:r>
              <a:rPr lang="en-US" altLang="zh-CN" sz="2400" dirty="0">
                <a:solidFill>
                  <a:schemeClr val="bg1"/>
                </a:solidFill>
                <a:latin typeface="迷你简蝶语" panose="02010604000101010101" pitchFamily="2" charset="-122"/>
                <a:ea typeface="迷你简蝶语" panose="02010604000101010101" pitchFamily="2" charset="-122"/>
              </a:rPr>
              <a:t>CTF</a:t>
            </a:r>
            <a:r>
              <a:rPr lang="zh-CN" altLang="en-US" sz="2400" dirty="0">
                <a:solidFill>
                  <a:schemeClr val="bg1"/>
                </a:solidFill>
                <a:latin typeface="迷你简蝶语" panose="02010604000101010101" pitchFamily="2" charset="-122"/>
                <a:ea typeface="迷你简蝶语" panose="02010604000101010101" pitchFamily="2" charset="-122"/>
              </a:rPr>
              <a:t>赛制中，参赛队伍可以通过互联网或者现场网络参与，这种模式的</a:t>
            </a:r>
            <a:r>
              <a:rPr lang="en-US" altLang="zh-CN" sz="2400" dirty="0">
                <a:solidFill>
                  <a:schemeClr val="bg1"/>
                </a:solidFill>
                <a:latin typeface="迷你简蝶语" panose="02010604000101010101" pitchFamily="2" charset="-122"/>
                <a:ea typeface="迷你简蝶语" panose="02010604000101010101" pitchFamily="2" charset="-122"/>
              </a:rPr>
              <a:t>CTF</a:t>
            </a:r>
            <a:r>
              <a:rPr lang="zh-CN" altLang="en-US" sz="2400" dirty="0">
                <a:solidFill>
                  <a:schemeClr val="bg1"/>
                </a:solidFill>
                <a:latin typeface="迷你简蝶语" panose="02010604000101010101" pitchFamily="2" charset="-122"/>
                <a:ea typeface="迷你简蝶语" panose="02010604000101010101" pitchFamily="2" charset="-122"/>
              </a:rPr>
              <a:t>竞赛与</a:t>
            </a:r>
            <a:r>
              <a:rPr lang="en-US" altLang="zh-CN" sz="2400" dirty="0">
                <a:solidFill>
                  <a:schemeClr val="bg1"/>
                </a:solidFill>
                <a:latin typeface="迷你简蝶语" panose="02010604000101010101" pitchFamily="2" charset="-122"/>
                <a:ea typeface="迷你简蝶语" panose="02010604000101010101" pitchFamily="2" charset="-122"/>
              </a:rPr>
              <a:t>ACM</a:t>
            </a:r>
            <a:r>
              <a:rPr lang="zh-CN" altLang="en-US" sz="2400" dirty="0">
                <a:solidFill>
                  <a:schemeClr val="bg1"/>
                </a:solidFill>
                <a:latin typeface="迷你简蝶语" panose="02010604000101010101" pitchFamily="2" charset="-122"/>
                <a:ea typeface="迷你简蝶语" panose="02010604000101010101" pitchFamily="2" charset="-122"/>
              </a:rPr>
              <a:t>编程竞赛、信息学奥赛比较类似，以解决网络安全技术挑战题目的分值和时间来排名，通常用于在线选拔赛。</a:t>
            </a:r>
            <a:endParaRPr lang="en-US" altLang="zh-CN" sz="2400" dirty="0">
              <a:solidFill>
                <a:schemeClr val="bg1"/>
              </a:solidFill>
              <a:latin typeface="迷你简蝶语" panose="02010604000101010101" pitchFamily="2" charset="-122"/>
              <a:ea typeface="迷你简蝶语" panose="02010604000101010101" pitchFamily="2" charset="-122"/>
            </a:endParaRPr>
          </a:p>
          <a:p>
            <a:pPr defTabSz="608965">
              <a:lnSpc>
                <a:spcPct val="130000"/>
              </a:lnSpc>
            </a:pPr>
            <a:endParaRPr lang="en-US" altLang="zh-CN" sz="2400" dirty="0">
              <a:solidFill>
                <a:schemeClr val="bg1"/>
              </a:solidFill>
              <a:latin typeface="迷你简蝶语" panose="02010604000101010101" pitchFamily="2" charset="-122"/>
              <a:ea typeface="迷你简蝶语" panose="02010604000101010101" pitchFamily="2" charset="-122"/>
            </a:endParaRPr>
          </a:p>
          <a:p>
            <a:pPr defTabSz="608965">
              <a:lnSpc>
                <a:spcPct val="130000"/>
              </a:lnSpc>
            </a:pPr>
            <a:r>
              <a:rPr lang="zh-CN" altLang="en-US" sz="2400" dirty="0">
                <a:solidFill>
                  <a:schemeClr val="bg1"/>
                </a:solidFill>
                <a:latin typeface="迷你简蝶语" panose="02010604000101010101" pitchFamily="2" charset="-122"/>
                <a:ea typeface="迷你简蝶语" panose="02010604000101010101" pitchFamily="2" charset="-122"/>
              </a:rPr>
              <a:t>题目主要包含逆向、漏洞挖掘与利用、</a:t>
            </a:r>
            <a:r>
              <a:rPr lang="en-US" altLang="zh-CN" sz="2400" dirty="0">
                <a:solidFill>
                  <a:schemeClr val="bg1"/>
                </a:solidFill>
                <a:latin typeface="迷你简蝶语" panose="02010604000101010101" pitchFamily="2" charset="-122"/>
                <a:ea typeface="迷你简蝶语" panose="02010604000101010101" pitchFamily="2" charset="-122"/>
              </a:rPr>
              <a:t>Web</a:t>
            </a:r>
            <a:r>
              <a:rPr lang="zh-CN" altLang="en-US" sz="2400" dirty="0">
                <a:solidFill>
                  <a:schemeClr val="bg1"/>
                </a:solidFill>
                <a:latin typeface="迷你简蝶语" panose="02010604000101010101" pitchFamily="2" charset="-122"/>
                <a:ea typeface="迷你简蝶语" panose="02010604000101010101" pitchFamily="2" charset="-122"/>
              </a:rPr>
              <a:t>渗透、密码、取证、隐写、安全编程等类别。</a:t>
            </a:r>
          </a:p>
        </p:txBody>
      </p:sp>
      <p:sp>
        <p:nvSpPr>
          <p:cNvPr id="132" name="文本框 131">
            <a:extLst>
              <a:ext uri="{FF2B5EF4-FFF2-40B4-BE49-F238E27FC236}">
                <a16:creationId xmlns:a16="http://schemas.microsoft.com/office/drawing/2014/main" id="{D0068883-6E6F-406E-BE9A-E83405616500}"/>
              </a:ext>
            </a:extLst>
          </p:cNvPr>
          <p:cNvSpPr txBox="1"/>
          <p:nvPr/>
        </p:nvSpPr>
        <p:spPr>
          <a:xfrm>
            <a:off x="-268669" y="1658884"/>
            <a:ext cx="904986" cy="959045"/>
          </a:xfrm>
          <a:prstGeom prst="rect">
            <a:avLst/>
          </a:prstGeom>
          <a:noFill/>
        </p:spPr>
        <p:txBody>
          <a:bodyPr wrap="square" rtlCol="0">
            <a:spAutoFit/>
          </a:bodyPr>
          <a:lstStyle/>
          <a:p>
            <a:pPr defTabSz="608965">
              <a:lnSpc>
                <a:spcPct val="130000"/>
              </a:lnSpc>
            </a:pPr>
            <a:r>
              <a:rPr lang="zh-CN" altLang="en-US"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33" name="文本框 132">
            <a:extLst>
              <a:ext uri="{FF2B5EF4-FFF2-40B4-BE49-F238E27FC236}">
                <a16:creationId xmlns:a16="http://schemas.microsoft.com/office/drawing/2014/main" id="{2CE1C0FC-DBCE-43BB-A32E-79A1E8FA5191}"/>
              </a:ext>
            </a:extLst>
          </p:cNvPr>
          <p:cNvSpPr txBox="1"/>
          <p:nvPr/>
        </p:nvSpPr>
        <p:spPr>
          <a:xfrm>
            <a:off x="5553725" y="6307764"/>
            <a:ext cx="904986" cy="959045"/>
          </a:xfrm>
          <a:prstGeom prst="rect">
            <a:avLst/>
          </a:prstGeom>
          <a:noFill/>
        </p:spPr>
        <p:txBody>
          <a:bodyPr wrap="square" rtlCol="0">
            <a:spAutoFit/>
          </a:bodyPr>
          <a:lstStyle/>
          <a:p>
            <a:pPr defTabSz="608965">
              <a:lnSpc>
                <a:spcPct val="130000"/>
              </a:lnSpc>
            </a:pPr>
            <a:r>
              <a:rPr lang="zh-CN" altLang="en-US"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p>
        </p:txBody>
      </p:sp>
      <p:pic>
        <p:nvPicPr>
          <p:cNvPr id="134" name="图片 133">
            <a:extLst>
              <a:ext uri="{FF2B5EF4-FFF2-40B4-BE49-F238E27FC236}">
                <a16:creationId xmlns:a16="http://schemas.microsoft.com/office/drawing/2014/main" id="{2EBDF316-BEB7-4455-BAF2-D81C201F16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4707" y="1218609"/>
            <a:ext cx="6088675" cy="4566506"/>
          </a:xfrm>
          <a:prstGeom prst="rect">
            <a:avLst/>
          </a:prstGeom>
        </p:spPr>
      </p:pic>
    </p:spTree>
    <p:extLst>
      <p:ext uri="{BB962C8B-B14F-4D97-AF65-F5344CB8AC3E}">
        <p14:creationId xmlns:p14="http://schemas.microsoft.com/office/powerpoint/2010/main" val="412150189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1"/>
                                        </p:tgtEl>
                                        <p:attrNameLst>
                                          <p:attrName>style.visibility</p:attrName>
                                        </p:attrNameLst>
                                      </p:cBhvr>
                                      <p:to>
                                        <p:strVal val="visible"/>
                                      </p:to>
                                    </p:set>
                                    <p:anim calcmode="lin" valueType="num">
                                      <p:cBhvr>
                                        <p:cTn id="13" dur="500" fill="hold"/>
                                        <p:tgtEl>
                                          <p:spTgt spid="131"/>
                                        </p:tgtEl>
                                        <p:attrNameLst>
                                          <p:attrName>ppt_w</p:attrName>
                                        </p:attrNameLst>
                                      </p:cBhvr>
                                      <p:tavLst>
                                        <p:tav tm="0">
                                          <p:val>
                                            <p:fltVal val="0"/>
                                          </p:val>
                                        </p:tav>
                                        <p:tav tm="100000">
                                          <p:val>
                                            <p:strVal val="#ppt_w"/>
                                          </p:val>
                                        </p:tav>
                                      </p:tavLst>
                                    </p:anim>
                                    <p:anim calcmode="lin" valueType="num">
                                      <p:cBhvr>
                                        <p:cTn id="14" dur="500" fill="hold"/>
                                        <p:tgtEl>
                                          <p:spTgt spid="131"/>
                                        </p:tgtEl>
                                        <p:attrNameLst>
                                          <p:attrName>ppt_h</p:attrName>
                                        </p:attrNameLst>
                                      </p:cBhvr>
                                      <p:tavLst>
                                        <p:tav tm="0">
                                          <p:val>
                                            <p:fltVal val="0"/>
                                          </p:val>
                                        </p:tav>
                                        <p:tav tm="100000">
                                          <p:val>
                                            <p:strVal val="#ppt_h"/>
                                          </p:val>
                                        </p:tav>
                                      </p:tavLst>
                                    </p:anim>
                                    <p:animEffect transition="in" filter="fade">
                                      <p:cBhvr>
                                        <p:cTn id="15" dur="500"/>
                                        <p:tgtEl>
                                          <p:spTgt spid="131"/>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32"/>
                                        </p:tgtEl>
                                        <p:attrNameLst>
                                          <p:attrName>style.visibility</p:attrName>
                                        </p:attrNameLst>
                                      </p:cBhvr>
                                      <p:to>
                                        <p:strVal val="visible"/>
                                      </p:to>
                                    </p:set>
                                    <p:anim calcmode="lin" valueType="num">
                                      <p:cBhvr>
                                        <p:cTn id="18" dur="500" fill="hold"/>
                                        <p:tgtEl>
                                          <p:spTgt spid="132"/>
                                        </p:tgtEl>
                                        <p:attrNameLst>
                                          <p:attrName>ppt_w</p:attrName>
                                        </p:attrNameLst>
                                      </p:cBhvr>
                                      <p:tavLst>
                                        <p:tav tm="0">
                                          <p:val>
                                            <p:fltVal val="0"/>
                                          </p:val>
                                        </p:tav>
                                        <p:tav tm="100000">
                                          <p:val>
                                            <p:strVal val="#ppt_w"/>
                                          </p:val>
                                        </p:tav>
                                      </p:tavLst>
                                    </p:anim>
                                    <p:anim calcmode="lin" valueType="num">
                                      <p:cBhvr>
                                        <p:cTn id="19" dur="500" fill="hold"/>
                                        <p:tgtEl>
                                          <p:spTgt spid="132"/>
                                        </p:tgtEl>
                                        <p:attrNameLst>
                                          <p:attrName>ppt_h</p:attrName>
                                        </p:attrNameLst>
                                      </p:cBhvr>
                                      <p:tavLst>
                                        <p:tav tm="0">
                                          <p:val>
                                            <p:fltVal val="0"/>
                                          </p:val>
                                        </p:tav>
                                        <p:tav tm="100000">
                                          <p:val>
                                            <p:strVal val="#ppt_h"/>
                                          </p:val>
                                        </p:tav>
                                      </p:tavLst>
                                    </p:anim>
                                    <p:animEffect transition="in" filter="fade">
                                      <p:cBhvr>
                                        <p:cTn id="20" dur="500"/>
                                        <p:tgtEl>
                                          <p:spTgt spid="132"/>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33"/>
                                        </p:tgtEl>
                                        <p:attrNameLst>
                                          <p:attrName>style.visibility</p:attrName>
                                        </p:attrNameLst>
                                      </p:cBhvr>
                                      <p:to>
                                        <p:strVal val="visible"/>
                                      </p:to>
                                    </p:set>
                                    <p:anim calcmode="lin" valueType="num">
                                      <p:cBhvr>
                                        <p:cTn id="23" dur="500" fill="hold"/>
                                        <p:tgtEl>
                                          <p:spTgt spid="133"/>
                                        </p:tgtEl>
                                        <p:attrNameLst>
                                          <p:attrName>ppt_w</p:attrName>
                                        </p:attrNameLst>
                                      </p:cBhvr>
                                      <p:tavLst>
                                        <p:tav tm="0">
                                          <p:val>
                                            <p:fltVal val="0"/>
                                          </p:val>
                                        </p:tav>
                                        <p:tav tm="100000">
                                          <p:val>
                                            <p:strVal val="#ppt_w"/>
                                          </p:val>
                                        </p:tav>
                                      </p:tavLst>
                                    </p:anim>
                                    <p:anim calcmode="lin" valueType="num">
                                      <p:cBhvr>
                                        <p:cTn id="24" dur="500" fill="hold"/>
                                        <p:tgtEl>
                                          <p:spTgt spid="133"/>
                                        </p:tgtEl>
                                        <p:attrNameLst>
                                          <p:attrName>ppt_h</p:attrName>
                                        </p:attrNameLst>
                                      </p:cBhvr>
                                      <p:tavLst>
                                        <p:tav tm="0">
                                          <p:val>
                                            <p:fltVal val="0"/>
                                          </p:val>
                                        </p:tav>
                                        <p:tav tm="100000">
                                          <p:val>
                                            <p:strVal val="#ppt_h"/>
                                          </p:val>
                                        </p:tav>
                                      </p:tavLst>
                                    </p:anim>
                                    <p:animEffect transition="in" filter="fade">
                                      <p:cBhvr>
                                        <p:cTn id="25"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1" grpId="0"/>
      <p:bldP spid="132" grpId="0"/>
      <p:bldP spid="1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112803" y="249646"/>
            <a:ext cx="6708792"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会长浅谈信息安全和</a:t>
            </a:r>
            <a:r>
              <a:rPr lang="en-US" altLang="zh-CN" sz="4400" b="1" dirty="0">
                <a:solidFill>
                  <a:prstClr val="white"/>
                </a:solidFill>
                <a:ea typeface="楷体" panose="02010609060101010101" pitchFamily="49" charset="-122"/>
                <a:cs typeface="+mn-ea"/>
                <a:sym typeface="+mn-lt"/>
              </a:rPr>
              <a:t>CTF</a:t>
            </a:r>
            <a:endParaRPr lang="zh-CN" altLang="en-US" sz="4400" b="1" dirty="0">
              <a:solidFill>
                <a:prstClr val="white"/>
              </a:solidFill>
              <a:ea typeface="楷体" panose="02010609060101010101" pitchFamily="49" charset="-122"/>
              <a:cs typeface="+mn-ea"/>
              <a:sym typeface="+mn-lt"/>
            </a:endParaRPr>
          </a:p>
        </p:txBody>
      </p:sp>
      <p:sp>
        <p:nvSpPr>
          <p:cNvPr id="35" name="矩形 34"/>
          <p:cNvSpPr/>
          <p:nvPr/>
        </p:nvSpPr>
        <p:spPr>
          <a:xfrm>
            <a:off x="-18955" y="1151444"/>
            <a:ext cx="4100659" cy="7294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white"/>
                </a:solidFill>
                <a:effectLst/>
                <a:uLnTx/>
                <a:uFillTx/>
                <a:ea typeface="华文行楷" panose="02010800040101010101" pitchFamily="2" charset="-122"/>
                <a:cs typeface="+mn-ea"/>
                <a:sym typeface="+mn-lt"/>
              </a:rPr>
              <a:t>攻防</a:t>
            </a:r>
            <a:r>
              <a:rPr kumimoji="0" lang="zh-CN" altLang="en-US" sz="3600" b="1" i="0" u="none" strike="noStrike" kern="1200" cap="none" spc="0" normalizeH="0" baseline="0" noProof="0" dirty="0">
                <a:ln>
                  <a:noFill/>
                </a:ln>
                <a:solidFill>
                  <a:prstClr val="white"/>
                </a:solidFill>
                <a:effectLst/>
                <a:uLnTx/>
                <a:uFillTx/>
                <a:latin typeface="华文行楷" panose="02010800040101010101" pitchFamily="2" charset="-122"/>
                <a:ea typeface="华文行楷" panose="02010800040101010101" pitchFamily="2" charset="-122"/>
                <a:cs typeface="+mn-ea"/>
                <a:sym typeface="+mn-lt"/>
              </a:rPr>
              <a:t>模式</a:t>
            </a:r>
            <a:r>
              <a:rPr kumimoji="0" lang="en-US" altLang="zh-CN" sz="3600" b="1" i="0" u="none" strike="noStrike" kern="1200" cap="none" spc="0" normalizeH="0" baseline="0" noProof="0" dirty="0">
                <a:ln>
                  <a:noFill/>
                </a:ln>
                <a:solidFill>
                  <a:prstClr val="white"/>
                </a:solidFill>
                <a:effectLst/>
                <a:uLnTx/>
                <a:uFillTx/>
                <a:latin typeface="华文行楷" panose="02010800040101010101" pitchFamily="2" charset="-122"/>
                <a:ea typeface="华文行楷" panose="02010800040101010101" pitchFamily="2" charset="-122"/>
                <a:cs typeface="+mn-ea"/>
                <a:sym typeface="+mn-lt"/>
              </a:rPr>
              <a:t>(</a:t>
            </a:r>
            <a:r>
              <a:rPr kumimoji="0" lang="en-US" altLang="zh-CN" sz="3600" b="1" i="0" u="none" strike="noStrike" kern="1200" cap="none" spc="0" normalizeH="0" baseline="0" noProof="0" dirty="0">
                <a:ln>
                  <a:noFill/>
                </a:ln>
                <a:solidFill>
                  <a:prstClr val="white"/>
                </a:solidFill>
                <a:effectLst/>
                <a:uLnTx/>
                <a:uFillTx/>
                <a:latin typeface="+mj-lt"/>
                <a:ea typeface="华文行楷" panose="02010800040101010101" pitchFamily="2" charset="-122"/>
                <a:cs typeface="+mn-ea"/>
                <a:sym typeface="+mn-lt"/>
              </a:rPr>
              <a:t>AWD</a:t>
            </a:r>
            <a:r>
              <a:rPr kumimoji="0" lang="en-US" altLang="zh-CN" sz="3600" b="1" i="0" u="none" strike="noStrike" kern="1200" cap="none" spc="0" normalizeH="0" baseline="0" noProof="0" dirty="0">
                <a:ln>
                  <a:noFill/>
                </a:ln>
                <a:solidFill>
                  <a:prstClr val="white"/>
                </a:solidFill>
                <a:effectLst/>
                <a:uLnTx/>
                <a:uFillTx/>
                <a:latin typeface="华文行楷" panose="02010800040101010101" pitchFamily="2" charset="-122"/>
                <a:ea typeface="华文行楷" panose="02010800040101010101" pitchFamily="2" charset="-122"/>
                <a:cs typeface="+mn-ea"/>
                <a:sym typeface="+mn-lt"/>
              </a:rPr>
              <a:t>)</a:t>
            </a:r>
            <a:endParaRPr kumimoji="0" lang="zh-CN" altLang="en-US" sz="3600" b="1" i="0" u="none" strike="noStrike" kern="1200" cap="none" spc="0" normalizeH="0" baseline="0" noProof="0" dirty="0">
              <a:ln>
                <a:noFill/>
              </a:ln>
              <a:solidFill>
                <a:prstClr val="white"/>
              </a:solidFill>
              <a:effectLst/>
              <a:uLnTx/>
              <a:uFillTx/>
              <a:latin typeface="华文行楷" panose="02010800040101010101" pitchFamily="2" charset="-122"/>
              <a:ea typeface="华文行楷" panose="02010800040101010101" pitchFamily="2" charset="-122"/>
              <a:cs typeface="+mn-ea"/>
              <a:sym typeface="+mn-lt"/>
            </a:endParaRPr>
          </a:p>
        </p:txBody>
      </p:sp>
      <p:sp>
        <p:nvSpPr>
          <p:cNvPr id="131" name="矩形 130">
            <a:extLst>
              <a:ext uri="{FF2B5EF4-FFF2-40B4-BE49-F238E27FC236}">
                <a16:creationId xmlns:a16="http://schemas.microsoft.com/office/drawing/2014/main" id="{D272121A-EF1D-4633-AD90-464C92FD43A0}"/>
              </a:ext>
            </a:extLst>
          </p:cNvPr>
          <p:cNvSpPr/>
          <p:nvPr/>
        </p:nvSpPr>
        <p:spPr>
          <a:xfrm>
            <a:off x="339365" y="1728725"/>
            <a:ext cx="5545207" cy="5494838"/>
          </a:xfrm>
          <a:prstGeom prst="rect">
            <a:avLst/>
          </a:prstGeom>
        </p:spPr>
        <p:txBody>
          <a:bodyPr wrap="square" numCol="1" spcCol="360000">
            <a:spAutoFit/>
          </a:bodyPr>
          <a:lstStyle/>
          <a:p>
            <a:pPr defTabSz="608965">
              <a:lnSpc>
                <a:spcPct val="130000"/>
              </a:lnSpc>
            </a:pPr>
            <a:r>
              <a:rPr lang="zh-CN" altLang="en-US" sz="2100" dirty="0">
                <a:solidFill>
                  <a:schemeClr val="bg1"/>
                </a:solidFill>
                <a:latin typeface="迷你简蝶语" panose="02010604000101010101" pitchFamily="2" charset="-122"/>
                <a:ea typeface="迷你简蝶语" panose="02010604000101010101" pitchFamily="2" charset="-122"/>
              </a:rPr>
              <a:t>在攻防模式</a:t>
            </a:r>
            <a:r>
              <a:rPr lang="en-US" altLang="zh-CN" sz="2100" dirty="0">
                <a:solidFill>
                  <a:schemeClr val="bg1"/>
                </a:solidFill>
                <a:latin typeface="迷你简蝶语" panose="02010604000101010101" pitchFamily="2" charset="-122"/>
                <a:ea typeface="迷你简蝶语" panose="02010604000101010101" pitchFamily="2" charset="-122"/>
              </a:rPr>
              <a:t>CTF</a:t>
            </a:r>
            <a:r>
              <a:rPr lang="zh-CN" altLang="en-US" sz="2100" dirty="0">
                <a:solidFill>
                  <a:schemeClr val="bg1"/>
                </a:solidFill>
                <a:latin typeface="迷你简蝶语" panose="02010604000101010101" pitchFamily="2" charset="-122"/>
                <a:ea typeface="迷你简蝶语" panose="02010604000101010101" pitchFamily="2" charset="-122"/>
              </a:rPr>
              <a:t>赛制中，参赛队伍在网络空间互相进行攻击和防守，挖掘网络服务漏洞并攻击对手服务来得分，修补自身服务漏洞进行防御来避免丢分。</a:t>
            </a:r>
            <a:endParaRPr lang="en-US" altLang="zh-CN" sz="2100" dirty="0">
              <a:solidFill>
                <a:schemeClr val="bg1"/>
              </a:solidFill>
              <a:latin typeface="迷你简蝶语" panose="02010604000101010101" pitchFamily="2" charset="-122"/>
              <a:ea typeface="迷你简蝶语" panose="02010604000101010101" pitchFamily="2" charset="-122"/>
            </a:endParaRPr>
          </a:p>
          <a:p>
            <a:pPr defTabSz="608965">
              <a:lnSpc>
                <a:spcPct val="130000"/>
              </a:lnSpc>
            </a:pPr>
            <a:r>
              <a:rPr lang="en-US" altLang="zh-CN" sz="2100" dirty="0">
                <a:solidFill>
                  <a:schemeClr val="bg1"/>
                </a:solidFill>
                <a:latin typeface="迷你简蝶语" panose="02010604000101010101" pitchFamily="2" charset="-122"/>
                <a:ea typeface="迷你简蝶语" panose="02010604000101010101" pitchFamily="2" charset="-122"/>
              </a:rPr>
              <a:t>	</a:t>
            </a:r>
            <a:r>
              <a:rPr lang="zh-CN" altLang="en-US" sz="2100" dirty="0">
                <a:solidFill>
                  <a:schemeClr val="bg1"/>
                </a:solidFill>
                <a:latin typeface="迷你简蝶语" panose="02010604000101010101" pitchFamily="2" charset="-122"/>
                <a:ea typeface="迷你简蝶语" panose="02010604000101010101" pitchFamily="2" charset="-122"/>
              </a:rPr>
              <a:t>攻防模式</a:t>
            </a:r>
            <a:r>
              <a:rPr lang="en-US" altLang="zh-CN" sz="2100" dirty="0">
                <a:solidFill>
                  <a:schemeClr val="bg1"/>
                </a:solidFill>
                <a:latin typeface="迷你简蝶语" panose="02010604000101010101" pitchFamily="2" charset="-122"/>
                <a:ea typeface="迷你简蝶语" panose="02010604000101010101" pitchFamily="2" charset="-122"/>
              </a:rPr>
              <a:t>CTF</a:t>
            </a:r>
            <a:r>
              <a:rPr lang="zh-CN" altLang="en-US" sz="2100" dirty="0">
                <a:solidFill>
                  <a:schemeClr val="bg1"/>
                </a:solidFill>
                <a:latin typeface="迷你简蝶语" panose="02010604000101010101" pitchFamily="2" charset="-122"/>
                <a:ea typeface="迷你简蝶语" panose="02010604000101010101" pitchFamily="2" charset="-122"/>
              </a:rPr>
              <a:t>赛制可以实时通过得分反映出比赛情况，最终也以得分直接分出胜负，是一种竞争激烈，具有很强观赏性和高度透明性的网络安全赛制。</a:t>
            </a:r>
            <a:endParaRPr lang="en-US" altLang="zh-CN" sz="2100" dirty="0">
              <a:solidFill>
                <a:schemeClr val="bg1"/>
              </a:solidFill>
              <a:latin typeface="迷你简蝶语" panose="02010604000101010101" pitchFamily="2" charset="-122"/>
              <a:ea typeface="迷你简蝶语" panose="02010604000101010101" pitchFamily="2" charset="-122"/>
            </a:endParaRPr>
          </a:p>
          <a:p>
            <a:pPr defTabSz="608965">
              <a:lnSpc>
                <a:spcPct val="130000"/>
              </a:lnSpc>
            </a:pPr>
            <a:r>
              <a:rPr lang="en-US" altLang="zh-CN" sz="2100" dirty="0">
                <a:solidFill>
                  <a:schemeClr val="bg1"/>
                </a:solidFill>
                <a:latin typeface="迷你简蝶语" panose="02010604000101010101" pitchFamily="2" charset="-122"/>
                <a:ea typeface="迷你简蝶语" panose="02010604000101010101" pitchFamily="2" charset="-122"/>
              </a:rPr>
              <a:t>	</a:t>
            </a:r>
            <a:r>
              <a:rPr lang="zh-CN" altLang="en-US" sz="2100" dirty="0">
                <a:solidFill>
                  <a:schemeClr val="bg1"/>
                </a:solidFill>
                <a:latin typeface="迷你简蝶语" panose="02010604000101010101" pitchFamily="2" charset="-122"/>
                <a:ea typeface="迷你简蝶语" panose="02010604000101010101" pitchFamily="2" charset="-122"/>
              </a:rPr>
              <a:t>在这种赛制中，不仅仅是比参赛队员的智力和技术，也比体力（因为比赛一般都会持续</a:t>
            </a:r>
            <a:r>
              <a:rPr lang="en-US" altLang="zh-CN" sz="2100" dirty="0">
                <a:solidFill>
                  <a:schemeClr val="bg1"/>
                </a:solidFill>
                <a:latin typeface="迷你简蝶语" panose="02010604000101010101" pitchFamily="2" charset="-122"/>
                <a:ea typeface="迷你简蝶语" panose="02010604000101010101" pitchFamily="2" charset="-122"/>
              </a:rPr>
              <a:t>48</a:t>
            </a:r>
            <a:r>
              <a:rPr lang="zh-CN" altLang="en-US" sz="2100" dirty="0">
                <a:solidFill>
                  <a:schemeClr val="bg1"/>
                </a:solidFill>
                <a:latin typeface="迷你简蝶语" panose="02010604000101010101" pitchFamily="2" charset="-122"/>
                <a:ea typeface="迷你简蝶语" panose="02010604000101010101" pitchFamily="2" charset="-122"/>
              </a:rPr>
              <a:t>小时及以上），同时也比团队之间的分工配合与合作。</a:t>
            </a:r>
          </a:p>
          <a:p>
            <a:pPr defTabSz="608965">
              <a:lnSpc>
                <a:spcPct val="130000"/>
              </a:lnSpc>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2" name="文本框 131">
            <a:extLst>
              <a:ext uri="{FF2B5EF4-FFF2-40B4-BE49-F238E27FC236}">
                <a16:creationId xmlns:a16="http://schemas.microsoft.com/office/drawing/2014/main" id="{D0068883-6E6F-406E-BE9A-E83405616500}"/>
              </a:ext>
            </a:extLst>
          </p:cNvPr>
          <p:cNvSpPr txBox="1"/>
          <p:nvPr/>
        </p:nvSpPr>
        <p:spPr>
          <a:xfrm>
            <a:off x="-338585" y="1533708"/>
            <a:ext cx="451563" cy="959045"/>
          </a:xfrm>
          <a:prstGeom prst="rect">
            <a:avLst/>
          </a:prstGeom>
          <a:noFill/>
        </p:spPr>
        <p:txBody>
          <a:bodyPr wrap="square" rtlCol="0">
            <a:spAutoFit/>
          </a:bodyPr>
          <a:lstStyle/>
          <a:p>
            <a:pPr defTabSz="608965">
              <a:lnSpc>
                <a:spcPct val="130000"/>
              </a:lnSpc>
            </a:pPr>
            <a:r>
              <a:rPr lang="zh-CN" altLang="en-US"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33" name="文本框 132">
            <a:extLst>
              <a:ext uri="{FF2B5EF4-FFF2-40B4-BE49-F238E27FC236}">
                <a16:creationId xmlns:a16="http://schemas.microsoft.com/office/drawing/2014/main" id="{2CE1C0FC-DBCE-43BB-A32E-79A1E8FA5191}"/>
              </a:ext>
            </a:extLst>
          </p:cNvPr>
          <p:cNvSpPr txBox="1"/>
          <p:nvPr/>
        </p:nvSpPr>
        <p:spPr>
          <a:xfrm>
            <a:off x="5302820" y="6264518"/>
            <a:ext cx="581752" cy="959045"/>
          </a:xfrm>
          <a:prstGeom prst="rect">
            <a:avLst/>
          </a:prstGeom>
          <a:noFill/>
        </p:spPr>
        <p:txBody>
          <a:bodyPr wrap="square" rtlCol="0">
            <a:spAutoFit/>
          </a:bodyPr>
          <a:lstStyle/>
          <a:p>
            <a:pPr defTabSz="608965">
              <a:lnSpc>
                <a:spcPct val="130000"/>
              </a:lnSpc>
            </a:pPr>
            <a:r>
              <a:rPr lang="zh-CN" altLang="en-US"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p>
        </p:txBody>
      </p:sp>
      <p:pic>
        <p:nvPicPr>
          <p:cNvPr id="17" name="图片 16">
            <a:extLst>
              <a:ext uri="{FF2B5EF4-FFF2-40B4-BE49-F238E27FC236}">
                <a16:creationId xmlns:a16="http://schemas.microsoft.com/office/drawing/2014/main" id="{5B815728-2F48-41AE-B5B3-61449BCCC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4572" y="1362940"/>
            <a:ext cx="6296532" cy="4193320"/>
          </a:xfrm>
          <a:prstGeom prst="rect">
            <a:avLst/>
          </a:prstGeom>
        </p:spPr>
      </p:pic>
    </p:spTree>
    <p:extLst>
      <p:ext uri="{BB962C8B-B14F-4D97-AF65-F5344CB8AC3E}">
        <p14:creationId xmlns:p14="http://schemas.microsoft.com/office/powerpoint/2010/main" val="391752582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750"/>
                                        <p:tgtEl>
                                          <p:spTgt spid="35"/>
                                        </p:tgtEl>
                                      </p:cBhvr>
                                    </p:animEffect>
                                    <p:anim calcmode="lin" valueType="num">
                                      <p:cBhvr>
                                        <p:cTn id="8" dur="750" fill="hold"/>
                                        <p:tgtEl>
                                          <p:spTgt spid="35"/>
                                        </p:tgtEl>
                                        <p:attrNameLst>
                                          <p:attrName>ppt_x</p:attrName>
                                        </p:attrNameLst>
                                      </p:cBhvr>
                                      <p:tavLst>
                                        <p:tav tm="0">
                                          <p:val>
                                            <p:strVal val="#ppt_x"/>
                                          </p:val>
                                        </p:tav>
                                        <p:tav tm="100000">
                                          <p:val>
                                            <p:strVal val="#ppt_x"/>
                                          </p:val>
                                        </p:tav>
                                      </p:tavLst>
                                    </p:anim>
                                    <p:anim calcmode="lin" valueType="num">
                                      <p:cBhvr>
                                        <p:cTn id="9" dur="750" fill="hold"/>
                                        <p:tgtEl>
                                          <p:spTgt spid="3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31"/>
                                        </p:tgtEl>
                                        <p:attrNameLst>
                                          <p:attrName>style.visibility</p:attrName>
                                        </p:attrNameLst>
                                      </p:cBhvr>
                                      <p:to>
                                        <p:strVal val="visible"/>
                                      </p:to>
                                    </p:set>
                                    <p:animEffect transition="in" filter="fade">
                                      <p:cBhvr>
                                        <p:cTn id="12" dur="750"/>
                                        <p:tgtEl>
                                          <p:spTgt spid="131"/>
                                        </p:tgtEl>
                                      </p:cBhvr>
                                    </p:animEffect>
                                    <p:anim calcmode="lin" valueType="num">
                                      <p:cBhvr>
                                        <p:cTn id="13" dur="750" fill="hold"/>
                                        <p:tgtEl>
                                          <p:spTgt spid="131"/>
                                        </p:tgtEl>
                                        <p:attrNameLst>
                                          <p:attrName>ppt_x</p:attrName>
                                        </p:attrNameLst>
                                      </p:cBhvr>
                                      <p:tavLst>
                                        <p:tav tm="0">
                                          <p:val>
                                            <p:strVal val="#ppt_x"/>
                                          </p:val>
                                        </p:tav>
                                        <p:tav tm="100000">
                                          <p:val>
                                            <p:strVal val="#ppt_x"/>
                                          </p:val>
                                        </p:tav>
                                      </p:tavLst>
                                    </p:anim>
                                    <p:anim calcmode="lin" valueType="num">
                                      <p:cBhvr>
                                        <p:cTn id="14" dur="750" fill="hold"/>
                                        <p:tgtEl>
                                          <p:spTgt spid="1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2"/>
                                        </p:tgtEl>
                                        <p:attrNameLst>
                                          <p:attrName>style.visibility</p:attrName>
                                        </p:attrNameLst>
                                      </p:cBhvr>
                                      <p:to>
                                        <p:strVal val="visible"/>
                                      </p:to>
                                    </p:set>
                                    <p:animEffect transition="in" filter="fade">
                                      <p:cBhvr>
                                        <p:cTn id="17" dur="750"/>
                                        <p:tgtEl>
                                          <p:spTgt spid="132"/>
                                        </p:tgtEl>
                                      </p:cBhvr>
                                    </p:animEffect>
                                    <p:anim calcmode="lin" valueType="num">
                                      <p:cBhvr>
                                        <p:cTn id="18" dur="750" fill="hold"/>
                                        <p:tgtEl>
                                          <p:spTgt spid="132"/>
                                        </p:tgtEl>
                                        <p:attrNameLst>
                                          <p:attrName>ppt_x</p:attrName>
                                        </p:attrNameLst>
                                      </p:cBhvr>
                                      <p:tavLst>
                                        <p:tav tm="0">
                                          <p:val>
                                            <p:strVal val="#ppt_x"/>
                                          </p:val>
                                        </p:tav>
                                        <p:tav tm="100000">
                                          <p:val>
                                            <p:strVal val="#ppt_x"/>
                                          </p:val>
                                        </p:tav>
                                      </p:tavLst>
                                    </p:anim>
                                    <p:anim calcmode="lin" valueType="num">
                                      <p:cBhvr>
                                        <p:cTn id="19" dur="750" fill="hold"/>
                                        <p:tgtEl>
                                          <p:spTgt spid="13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fade">
                                      <p:cBhvr>
                                        <p:cTn id="22" dur="750"/>
                                        <p:tgtEl>
                                          <p:spTgt spid="133"/>
                                        </p:tgtEl>
                                      </p:cBhvr>
                                    </p:animEffect>
                                    <p:anim calcmode="lin" valueType="num">
                                      <p:cBhvr>
                                        <p:cTn id="23" dur="750" fill="hold"/>
                                        <p:tgtEl>
                                          <p:spTgt spid="133"/>
                                        </p:tgtEl>
                                        <p:attrNameLst>
                                          <p:attrName>ppt_x</p:attrName>
                                        </p:attrNameLst>
                                      </p:cBhvr>
                                      <p:tavLst>
                                        <p:tav tm="0">
                                          <p:val>
                                            <p:strVal val="#ppt_x"/>
                                          </p:val>
                                        </p:tav>
                                        <p:tav tm="100000">
                                          <p:val>
                                            <p:strVal val="#ppt_x"/>
                                          </p:val>
                                        </p:tav>
                                      </p:tavLst>
                                    </p:anim>
                                    <p:anim calcmode="lin" valueType="num">
                                      <p:cBhvr>
                                        <p:cTn id="24" dur="750" fill="hold"/>
                                        <p:tgtEl>
                                          <p:spTgt spid="1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1" grpId="0"/>
      <p:bldP spid="132" grpId="0"/>
      <p:bldP spid="13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112803" y="249646"/>
            <a:ext cx="6708792"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会长浅谈信息安全和</a:t>
            </a:r>
            <a:r>
              <a:rPr lang="en-US" altLang="zh-CN" sz="4400" b="1" dirty="0">
                <a:solidFill>
                  <a:prstClr val="white"/>
                </a:solidFill>
                <a:ea typeface="楷体" panose="02010609060101010101" pitchFamily="49" charset="-122"/>
                <a:cs typeface="+mn-ea"/>
                <a:sym typeface="+mn-lt"/>
              </a:rPr>
              <a:t>CTF</a:t>
            </a:r>
            <a:endParaRPr lang="zh-CN" altLang="en-US" sz="4400" b="1" dirty="0">
              <a:solidFill>
                <a:prstClr val="white"/>
              </a:solidFill>
              <a:ea typeface="楷体" panose="02010609060101010101" pitchFamily="49" charset="-122"/>
              <a:cs typeface="+mn-ea"/>
              <a:sym typeface="+mn-lt"/>
            </a:endParaRPr>
          </a:p>
        </p:txBody>
      </p:sp>
      <p:sp>
        <p:nvSpPr>
          <p:cNvPr id="35" name="矩形 34"/>
          <p:cNvSpPr/>
          <p:nvPr/>
        </p:nvSpPr>
        <p:spPr>
          <a:xfrm>
            <a:off x="-144218" y="1185863"/>
            <a:ext cx="3374897" cy="7294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sz="3600" b="1" dirty="0">
                <a:solidFill>
                  <a:prstClr val="white"/>
                </a:solidFill>
                <a:ea typeface="华文行楷" panose="02010800040101010101" pitchFamily="2" charset="-122"/>
                <a:cs typeface="+mn-ea"/>
                <a:sym typeface="+mn-lt"/>
              </a:rPr>
              <a:t>混合模式</a:t>
            </a:r>
            <a:endParaRPr kumimoji="0" lang="zh-CN" altLang="en-US" sz="3600" b="1" i="0" u="none" strike="noStrike" kern="1200" cap="none" spc="0" normalizeH="0" baseline="0" noProof="0" dirty="0">
              <a:ln>
                <a:noFill/>
              </a:ln>
              <a:solidFill>
                <a:prstClr val="white"/>
              </a:solidFill>
              <a:effectLst/>
              <a:uLnTx/>
              <a:uFillTx/>
              <a:latin typeface="华文行楷" panose="02010800040101010101" pitchFamily="2" charset="-122"/>
              <a:ea typeface="华文行楷" panose="02010800040101010101" pitchFamily="2" charset="-122"/>
              <a:cs typeface="+mn-ea"/>
              <a:sym typeface="+mn-lt"/>
            </a:endParaRPr>
          </a:p>
        </p:txBody>
      </p:sp>
      <p:sp>
        <p:nvSpPr>
          <p:cNvPr id="131" name="矩形 130">
            <a:extLst>
              <a:ext uri="{FF2B5EF4-FFF2-40B4-BE49-F238E27FC236}">
                <a16:creationId xmlns:a16="http://schemas.microsoft.com/office/drawing/2014/main" id="{D272121A-EF1D-4633-AD90-464C92FD43A0}"/>
              </a:ext>
            </a:extLst>
          </p:cNvPr>
          <p:cNvSpPr/>
          <p:nvPr/>
        </p:nvSpPr>
        <p:spPr>
          <a:xfrm>
            <a:off x="688535" y="2251197"/>
            <a:ext cx="5106115" cy="2954142"/>
          </a:xfrm>
          <a:prstGeom prst="rect">
            <a:avLst/>
          </a:prstGeom>
        </p:spPr>
        <p:txBody>
          <a:bodyPr wrap="square" numCol="1" spcCol="360000">
            <a:spAutoFit/>
          </a:bodyPr>
          <a:lstStyle/>
          <a:p>
            <a:pPr defTabSz="608965">
              <a:lnSpc>
                <a:spcPct val="130000"/>
              </a:lnSpc>
            </a:pPr>
            <a:r>
              <a:rPr lang="zh-CN" altLang="en-US" sz="2500" dirty="0">
                <a:solidFill>
                  <a:schemeClr val="bg1"/>
                </a:solidFill>
                <a:latin typeface="迷你简蝶语" panose="02010604000101010101" pitchFamily="2" charset="-122"/>
                <a:ea typeface="迷你简蝶语" panose="02010604000101010101" pitchFamily="2" charset="-122"/>
              </a:rPr>
              <a:t>结合了解题模式与攻防模式的</a:t>
            </a:r>
            <a:r>
              <a:rPr lang="en-US" altLang="zh-CN" sz="2500" dirty="0">
                <a:solidFill>
                  <a:schemeClr val="bg1"/>
                </a:solidFill>
                <a:latin typeface="迷你简蝶语" panose="02010604000101010101" pitchFamily="2" charset="-122"/>
                <a:ea typeface="迷你简蝶语" panose="02010604000101010101" pitchFamily="2" charset="-122"/>
              </a:rPr>
              <a:t>CTF</a:t>
            </a:r>
            <a:r>
              <a:rPr lang="zh-CN" altLang="en-US" sz="2500" dirty="0">
                <a:solidFill>
                  <a:schemeClr val="bg1"/>
                </a:solidFill>
                <a:latin typeface="迷你简蝶语" panose="02010604000101010101" pitchFamily="2" charset="-122"/>
                <a:ea typeface="迷你简蝶语" panose="02010604000101010101" pitchFamily="2" charset="-122"/>
              </a:rPr>
              <a:t>赛制，比如参赛队伍解题可以获取一些初始分数，然后通过攻防通过对抗进行得分增减的零和游戏，最终以得分高低分出胜负。</a:t>
            </a:r>
          </a:p>
          <a:p>
            <a:pPr defTabSz="608965">
              <a:lnSpc>
                <a:spcPct val="130000"/>
              </a:lnSpc>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2" name="文本框 131">
            <a:extLst>
              <a:ext uri="{FF2B5EF4-FFF2-40B4-BE49-F238E27FC236}">
                <a16:creationId xmlns:a16="http://schemas.microsoft.com/office/drawing/2014/main" id="{D0068883-6E6F-406E-BE9A-E83405616500}"/>
              </a:ext>
            </a:extLst>
          </p:cNvPr>
          <p:cNvSpPr txBox="1"/>
          <p:nvPr/>
        </p:nvSpPr>
        <p:spPr>
          <a:xfrm>
            <a:off x="-18955" y="1780787"/>
            <a:ext cx="451563" cy="959045"/>
          </a:xfrm>
          <a:prstGeom prst="rect">
            <a:avLst/>
          </a:prstGeom>
          <a:noFill/>
        </p:spPr>
        <p:txBody>
          <a:bodyPr wrap="square" rtlCol="0">
            <a:spAutoFit/>
          </a:bodyPr>
          <a:lstStyle/>
          <a:p>
            <a:pPr defTabSz="608965">
              <a:lnSpc>
                <a:spcPct val="130000"/>
              </a:lnSpc>
            </a:pPr>
            <a:r>
              <a:rPr lang="zh-CN" altLang="en-US"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33" name="文本框 132">
            <a:extLst>
              <a:ext uri="{FF2B5EF4-FFF2-40B4-BE49-F238E27FC236}">
                <a16:creationId xmlns:a16="http://schemas.microsoft.com/office/drawing/2014/main" id="{2CE1C0FC-DBCE-43BB-A32E-79A1E8FA5191}"/>
              </a:ext>
            </a:extLst>
          </p:cNvPr>
          <p:cNvSpPr txBox="1"/>
          <p:nvPr/>
        </p:nvSpPr>
        <p:spPr>
          <a:xfrm>
            <a:off x="4964496" y="4511409"/>
            <a:ext cx="581752" cy="959045"/>
          </a:xfrm>
          <a:prstGeom prst="rect">
            <a:avLst/>
          </a:prstGeom>
          <a:noFill/>
        </p:spPr>
        <p:txBody>
          <a:bodyPr wrap="square" rtlCol="0">
            <a:spAutoFit/>
          </a:bodyPr>
          <a:lstStyle/>
          <a:p>
            <a:pPr defTabSz="608965">
              <a:lnSpc>
                <a:spcPct val="130000"/>
              </a:lnSpc>
            </a:pPr>
            <a:r>
              <a:rPr lang="zh-CN" altLang="en-US" sz="48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t>
            </a:r>
          </a:p>
        </p:txBody>
      </p:sp>
      <p:pic>
        <p:nvPicPr>
          <p:cNvPr id="18" name="图片 17">
            <a:extLst>
              <a:ext uri="{FF2B5EF4-FFF2-40B4-BE49-F238E27FC236}">
                <a16:creationId xmlns:a16="http://schemas.microsoft.com/office/drawing/2014/main" id="{97D8E9F5-0603-4CF2-8119-238CFF263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9598" y="1324866"/>
            <a:ext cx="6312402" cy="4208268"/>
          </a:xfrm>
          <a:prstGeom prst="rect">
            <a:avLst/>
          </a:prstGeom>
        </p:spPr>
      </p:pic>
    </p:spTree>
    <p:extLst>
      <p:ext uri="{BB962C8B-B14F-4D97-AF65-F5344CB8AC3E}">
        <p14:creationId xmlns:p14="http://schemas.microsoft.com/office/powerpoint/2010/main" val="70230152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750"/>
                                        <p:tgtEl>
                                          <p:spTgt spid="35"/>
                                        </p:tgtEl>
                                      </p:cBhvr>
                                    </p:animEffect>
                                    <p:anim calcmode="lin" valueType="num">
                                      <p:cBhvr>
                                        <p:cTn id="8" dur="750" fill="hold"/>
                                        <p:tgtEl>
                                          <p:spTgt spid="35"/>
                                        </p:tgtEl>
                                        <p:attrNameLst>
                                          <p:attrName>ppt_x</p:attrName>
                                        </p:attrNameLst>
                                      </p:cBhvr>
                                      <p:tavLst>
                                        <p:tav tm="0">
                                          <p:val>
                                            <p:strVal val="#ppt_x"/>
                                          </p:val>
                                        </p:tav>
                                        <p:tav tm="100000">
                                          <p:val>
                                            <p:strVal val="#ppt_x"/>
                                          </p:val>
                                        </p:tav>
                                      </p:tavLst>
                                    </p:anim>
                                    <p:anim calcmode="lin" valueType="num">
                                      <p:cBhvr>
                                        <p:cTn id="9" dur="750" fill="hold"/>
                                        <p:tgtEl>
                                          <p:spTgt spid="3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31"/>
                                        </p:tgtEl>
                                        <p:attrNameLst>
                                          <p:attrName>style.visibility</p:attrName>
                                        </p:attrNameLst>
                                      </p:cBhvr>
                                      <p:to>
                                        <p:strVal val="visible"/>
                                      </p:to>
                                    </p:set>
                                    <p:animEffect transition="in" filter="fade">
                                      <p:cBhvr>
                                        <p:cTn id="12" dur="750"/>
                                        <p:tgtEl>
                                          <p:spTgt spid="131"/>
                                        </p:tgtEl>
                                      </p:cBhvr>
                                    </p:animEffect>
                                    <p:anim calcmode="lin" valueType="num">
                                      <p:cBhvr>
                                        <p:cTn id="13" dur="750" fill="hold"/>
                                        <p:tgtEl>
                                          <p:spTgt spid="131"/>
                                        </p:tgtEl>
                                        <p:attrNameLst>
                                          <p:attrName>ppt_x</p:attrName>
                                        </p:attrNameLst>
                                      </p:cBhvr>
                                      <p:tavLst>
                                        <p:tav tm="0">
                                          <p:val>
                                            <p:strVal val="#ppt_x"/>
                                          </p:val>
                                        </p:tav>
                                        <p:tav tm="100000">
                                          <p:val>
                                            <p:strVal val="#ppt_x"/>
                                          </p:val>
                                        </p:tav>
                                      </p:tavLst>
                                    </p:anim>
                                    <p:anim calcmode="lin" valueType="num">
                                      <p:cBhvr>
                                        <p:cTn id="14" dur="750" fill="hold"/>
                                        <p:tgtEl>
                                          <p:spTgt spid="13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2"/>
                                        </p:tgtEl>
                                        <p:attrNameLst>
                                          <p:attrName>style.visibility</p:attrName>
                                        </p:attrNameLst>
                                      </p:cBhvr>
                                      <p:to>
                                        <p:strVal val="visible"/>
                                      </p:to>
                                    </p:set>
                                    <p:animEffect transition="in" filter="fade">
                                      <p:cBhvr>
                                        <p:cTn id="17" dur="750"/>
                                        <p:tgtEl>
                                          <p:spTgt spid="132"/>
                                        </p:tgtEl>
                                      </p:cBhvr>
                                    </p:animEffect>
                                    <p:anim calcmode="lin" valueType="num">
                                      <p:cBhvr>
                                        <p:cTn id="18" dur="750" fill="hold"/>
                                        <p:tgtEl>
                                          <p:spTgt spid="132"/>
                                        </p:tgtEl>
                                        <p:attrNameLst>
                                          <p:attrName>ppt_x</p:attrName>
                                        </p:attrNameLst>
                                      </p:cBhvr>
                                      <p:tavLst>
                                        <p:tav tm="0">
                                          <p:val>
                                            <p:strVal val="#ppt_x"/>
                                          </p:val>
                                        </p:tav>
                                        <p:tav tm="100000">
                                          <p:val>
                                            <p:strVal val="#ppt_x"/>
                                          </p:val>
                                        </p:tav>
                                      </p:tavLst>
                                    </p:anim>
                                    <p:anim calcmode="lin" valueType="num">
                                      <p:cBhvr>
                                        <p:cTn id="19" dur="750" fill="hold"/>
                                        <p:tgtEl>
                                          <p:spTgt spid="13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fade">
                                      <p:cBhvr>
                                        <p:cTn id="22" dur="750"/>
                                        <p:tgtEl>
                                          <p:spTgt spid="133"/>
                                        </p:tgtEl>
                                      </p:cBhvr>
                                    </p:animEffect>
                                    <p:anim calcmode="lin" valueType="num">
                                      <p:cBhvr>
                                        <p:cTn id="23" dur="750" fill="hold"/>
                                        <p:tgtEl>
                                          <p:spTgt spid="133"/>
                                        </p:tgtEl>
                                        <p:attrNameLst>
                                          <p:attrName>ppt_x</p:attrName>
                                        </p:attrNameLst>
                                      </p:cBhvr>
                                      <p:tavLst>
                                        <p:tav tm="0">
                                          <p:val>
                                            <p:strVal val="#ppt_x"/>
                                          </p:val>
                                        </p:tav>
                                        <p:tav tm="100000">
                                          <p:val>
                                            <p:strVal val="#ppt_x"/>
                                          </p:val>
                                        </p:tav>
                                      </p:tavLst>
                                    </p:anim>
                                    <p:anim calcmode="lin" valueType="num">
                                      <p:cBhvr>
                                        <p:cTn id="24" dur="750" fill="hold"/>
                                        <p:tgtEl>
                                          <p:spTgt spid="1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1" grpId="0"/>
      <p:bldP spid="132" grpId="0"/>
      <p:bldP spid="1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112803" y="249646"/>
            <a:ext cx="6708792"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会长浅谈信息安全和</a:t>
            </a:r>
            <a:r>
              <a:rPr lang="en-US" altLang="zh-CN" sz="4400" b="1" dirty="0">
                <a:solidFill>
                  <a:prstClr val="white"/>
                </a:solidFill>
                <a:ea typeface="楷体" panose="02010609060101010101" pitchFamily="49" charset="-122"/>
                <a:cs typeface="+mn-ea"/>
                <a:sym typeface="+mn-lt"/>
              </a:rPr>
              <a:t>CTF</a:t>
            </a:r>
            <a:endParaRPr lang="zh-CN" altLang="en-US" sz="4400" b="1" dirty="0">
              <a:solidFill>
                <a:prstClr val="white"/>
              </a:solidFill>
              <a:ea typeface="楷体" panose="02010609060101010101" pitchFamily="49" charset="-122"/>
              <a:cs typeface="+mn-ea"/>
              <a:sym typeface="+mn-lt"/>
            </a:endParaRPr>
          </a:p>
        </p:txBody>
      </p:sp>
      <p:sp>
        <p:nvSpPr>
          <p:cNvPr id="35" name="矩形 34"/>
          <p:cNvSpPr/>
          <p:nvPr/>
        </p:nvSpPr>
        <p:spPr>
          <a:xfrm>
            <a:off x="-18955" y="1151444"/>
            <a:ext cx="3874518" cy="7294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US" altLang="zh-CN" sz="3600" b="1" dirty="0">
                <a:solidFill>
                  <a:prstClr val="white"/>
                </a:solidFill>
                <a:ea typeface="华文行楷" panose="02010800040101010101" pitchFamily="2" charset="-122"/>
                <a:cs typeface="+mn-ea"/>
                <a:sym typeface="+mn-lt"/>
              </a:rPr>
              <a:t>CTF</a:t>
            </a:r>
            <a:r>
              <a:rPr lang="zh-CN" altLang="en-US" sz="3600" b="1" dirty="0">
                <a:solidFill>
                  <a:prstClr val="white"/>
                </a:solidFill>
                <a:ea typeface="华文行楷" panose="02010800040101010101" pitchFamily="2" charset="-122"/>
                <a:cs typeface="+mn-ea"/>
                <a:sym typeface="+mn-lt"/>
              </a:rPr>
              <a:t>的题目类型</a:t>
            </a:r>
            <a:endParaRPr kumimoji="0" lang="zh-CN" altLang="en-US" sz="3600" b="1" i="0" u="none" strike="noStrike" kern="1200" cap="none" spc="0" normalizeH="0" baseline="0" noProof="0" dirty="0">
              <a:ln>
                <a:noFill/>
              </a:ln>
              <a:solidFill>
                <a:prstClr val="white"/>
              </a:solidFill>
              <a:effectLst/>
              <a:uLnTx/>
              <a:uFillTx/>
              <a:latin typeface="华文行楷" panose="02010800040101010101" pitchFamily="2" charset="-122"/>
              <a:ea typeface="华文行楷" panose="02010800040101010101" pitchFamily="2" charset="-122"/>
              <a:cs typeface="+mn-ea"/>
              <a:sym typeface="+mn-lt"/>
            </a:endParaRPr>
          </a:p>
        </p:txBody>
      </p:sp>
      <p:grpSp>
        <p:nvGrpSpPr>
          <p:cNvPr id="17" name="组合 16">
            <a:extLst>
              <a:ext uri="{FF2B5EF4-FFF2-40B4-BE49-F238E27FC236}">
                <a16:creationId xmlns:a16="http://schemas.microsoft.com/office/drawing/2014/main" id="{ECD4E654-B12E-49F9-84B9-79F1B77C26DC}"/>
              </a:ext>
            </a:extLst>
          </p:cNvPr>
          <p:cNvGrpSpPr/>
          <p:nvPr/>
        </p:nvGrpSpPr>
        <p:grpSpPr>
          <a:xfrm>
            <a:off x="4657399" y="3848631"/>
            <a:ext cx="1751033" cy="1573868"/>
            <a:chOff x="4634539" y="4060721"/>
            <a:chExt cx="1751033" cy="1573868"/>
          </a:xfrm>
        </p:grpSpPr>
        <p:sp>
          <p:nvSpPr>
            <p:cNvPr id="19" name="Freeform 8">
              <a:extLst>
                <a:ext uri="{FF2B5EF4-FFF2-40B4-BE49-F238E27FC236}">
                  <a16:creationId xmlns:a16="http://schemas.microsoft.com/office/drawing/2014/main" id="{0F346677-F377-4295-B7FD-A7ACC4894BC7}"/>
                </a:ext>
              </a:extLst>
            </p:cNvPr>
            <p:cNvSpPr/>
            <p:nvPr/>
          </p:nvSpPr>
          <p:spPr bwMode="auto">
            <a:xfrm>
              <a:off x="4634539" y="4060721"/>
              <a:ext cx="1751033" cy="1573868"/>
            </a:xfrm>
            <a:custGeom>
              <a:avLst/>
              <a:gdLst>
                <a:gd name="T0" fmla="*/ 1443 w 1443"/>
                <a:gd name="T1" fmla="*/ 457 h 1297"/>
                <a:gd name="T2" fmla="*/ 530 w 1443"/>
                <a:gd name="T3" fmla="*/ 1148 h 1297"/>
                <a:gd name="T4" fmla="*/ 647 w 1443"/>
                <a:gd name="T5" fmla="*/ 1297 h 1297"/>
                <a:gd name="T6" fmla="*/ 318 w 1443"/>
                <a:gd name="T7" fmla="*/ 1244 h 1297"/>
                <a:gd name="T8" fmla="*/ 0 w 1443"/>
                <a:gd name="T9" fmla="*/ 1202 h 1297"/>
                <a:gd name="T10" fmla="*/ 42 w 1443"/>
                <a:gd name="T11" fmla="*/ 872 h 1297"/>
                <a:gd name="T12" fmla="*/ 74 w 1443"/>
                <a:gd name="T13" fmla="*/ 553 h 1297"/>
                <a:gd name="T14" fmla="*/ 180 w 1443"/>
                <a:gd name="T15" fmla="*/ 691 h 1297"/>
                <a:gd name="T16" fmla="*/ 1093 w 1443"/>
                <a:gd name="T17" fmla="*/ 0 h 1297"/>
                <a:gd name="T18" fmla="*/ 1443 w 1443"/>
                <a:gd name="T19" fmla="*/ 457 h 1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3" h="1297">
                  <a:moveTo>
                    <a:pt x="1443" y="457"/>
                  </a:moveTo>
                  <a:lnTo>
                    <a:pt x="530" y="1148"/>
                  </a:lnTo>
                  <a:lnTo>
                    <a:pt x="647" y="1297"/>
                  </a:lnTo>
                  <a:lnTo>
                    <a:pt x="318" y="1244"/>
                  </a:lnTo>
                  <a:lnTo>
                    <a:pt x="0" y="1202"/>
                  </a:lnTo>
                  <a:lnTo>
                    <a:pt x="42" y="872"/>
                  </a:lnTo>
                  <a:lnTo>
                    <a:pt x="74" y="553"/>
                  </a:lnTo>
                  <a:lnTo>
                    <a:pt x="180" y="691"/>
                  </a:lnTo>
                  <a:lnTo>
                    <a:pt x="1093" y="0"/>
                  </a:lnTo>
                  <a:lnTo>
                    <a:pt x="1443" y="457"/>
                  </a:lnTo>
                  <a:close/>
                </a:path>
              </a:pathLst>
            </a:custGeom>
            <a:solidFill>
              <a:schemeClr val="accent1">
                <a:alpha val="30000"/>
              </a:schemeClr>
            </a:solidFill>
            <a:ln>
              <a:noFill/>
            </a:ln>
            <a:effectLst/>
          </p:spPr>
          <p:txBody>
            <a:bodyPr vert="horz" wrap="square" lIns="91440" tIns="45720" rIns="91440" bIns="45720" numCol="1" anchor="t" anchorCtr="0" compatLnSpc="1"/>
            <a:lstStyle/>
            <a:p>
              <a:endParaRPr lang="zh-CN" altLang="en-US" sz="1200" dirty="0">
                <a:ea typeface="微软雅黑" panose="020B0503020204020204" pitchFamily="34" charset="-122"/>
              </a:endParaRPr>
            </a:p>
          </p:txBody>
        </p:sp>
        <p:sp>
          <p:nvSpPr>
            <p:cNvPr id="20" name="文本框 19">
              <a:extLst>
                <a:ext uri="{FF2B5EF4-FFF2-40B4-BE49-F238E27FC236}">
                  <a16:creationId xmlns:a16="http://schemas.microsoft.com/office/drawing/2014/main" id="{256DC8D8-493C-4C9E-B0D8-3EFE8B7BFDB5}"/>
                </a:ext>
              </a:extLst>
            </p:cNvPr>
            <p:cNvSpPr txBox="1"/>
            <p:nvPr/>
          </p:nvSpPr>
          <p:spPr>
            <a:xfrm rot="8546141">
              <a:off x="4695159" y="4871345"/>
              <a:ext cx="709330" cy="646331"/>
            </a:xfrm>
            <a:prstGeom prst="rect">
              <a:avLst/>
            </a:prstGeom>
            <a:noFill/>
          </p:spPr>
          <p:txBody>
            <a:bodyPr wrap="square" rtlCol="0">
              <a:spAutoFit/>
            </a:bodyPr>
            <a:lstStyle/>
            <a:p>
              <a:r>
                <a:rPr lang="en-US" altLang="zh-CN" sz="3600" dirty="0">
                  <a:solidFill>
                    <a:schemeClr val="bg1"/>
                  </a:solidFill>
                  <a:ea typeface="微软雅黑" panose="020B0503020204020204" pitchFamily="34" charset="-122"/>
                </a:rPr>
                <a:t>03</a:t>
              </a:r>
              <a:endParaRPr lang="zh-CN" altLang="en-US" sz="3600" dirty="0">
                <a:solidFill>
                  <a:schemeClr val="bg1"/>
                </a:solidFill>
                <a:ea typeface="微软雅黑" panose="020B0503020204020204" pitchFamily="34" charset="-122"/>
              </a:endParaRPr>
            </a:p>
          </p:txBody>
        </p:sp>
        <p:grpSp>
          <p:nvGrpSpPr>
            <p:cNvPr id="30" name="组合 29">
              <a:extLst>
                <a:ext uri="{FF2B5EF4-FFF2-40B4-BE49-F238E27FC236}">
                  <a16:creationId xmlns:a16="http://schemas.microsoft.com/office/drawing/2014/main" id="{FF792F5B-5585-4E74-AC22-1D7C6276801F}"/>
                </a:ext>
              </a:extLst>
            </p:cNvPr>
            <p:cNvGrpSpPr/>
            <p:nvPr/>
          </p:nvGrpSpPr>
          <p:grpSpPr>
            <a:xfrm rot="8689124">
              <a:off x="5298716" y="4739083"/>
              <a:ext cx="322748" cy="292217"/>
              <a:chOff x="7889766" y="290514"/>
              <a:chExt cx="352425" cy="319087"/>
            </a:xfrm>
            <a:solidFill>
              <a:schemeClr val="bg1">
                <a:alpha val="80000"/>
              </a:schemeClr>
            </a:solidFill>
          </p:grpSpPr>
          <p:sp>
            <p:nvSpPr>
              <p:cNvPr id="32" name="Freeform 37">
                <a:extLst>
                  <a:ext uri="{FF2B5EF4-FFF2-40B4-BE49-F238E27FC236}">
                    <a16:creationId xmlns:a16="http://schemas.microsoft.com/office/drawing/2014/main" id="{C821581C-6145-426D-91A4-3EC0412321A7}"/>
                  </a:ext>
                </a:extLst>
              </p:cNvPr>
              <p:cNvSpPr>
                <a:spLocks noEditPoints="1"/>
              </p:cNvSpPr>
              <p:nvPr/>
            </p:nvSpPr>
            <p:spPr bwMode="auto">
              <a:xfrm>
                <a:off x="7889766" y="488951"/>
                <a:ext cx="352425" cy="120650"/>
              </a:xfrm>
              <a:custGeom>
                <a:avLst/>
                <a:gdLst>
                  <a:gd name="T0" fmla="*/ 73 w 73"/>
                  <a:gd name="T1" fmla="*/ 20 h 25"/>
                  <a:gd name="T2" fmla="*/ 68 w 73"/>
                  <a:gd name="T3" fmla="*/ 4 h 25"/>
                  <a:gd name="T4" fmla="*/ 62 w 73"/>
                  <a:gd name="T5" fmla="*/ 0 h 25"/>
                  <a:gd name="T6" fmla="*/ 10 w 73"/>
                  <a:gd name="T7" fmla="*/ 0 h 25"/>
                  <a:gd name="T8" fmla="*/ 5 w 73"/>
                  <a:gd name="T9" fmla="*/ 4 h 25"/>
                  <a:gd name="T10" fmla="*/ 0 w 73"/>
                  <a:gd name="T11" fmla="*/ 20 h 25"/>
                  <a:gd name="T12" fmla="*/ 4 w 73"/>
                  <a:gd name="T13" fmla="*/ 25 h 25"/>
                  <a:gd name="T14" fmla="*/ 69 w 73"/>
                  <a:gd name="T15" fmla="*/ 25 h 25"/>
                  <a:gd name="T16" fmla="*/ 73 w 73"/>
                  <a:gd name="T17" fmla="*/ 20 h 25"/>
                  <a:gd name="T18" fmla="*/ 64 w 73"/>
                  <a:gd name="T19" fmla="*/ 22 h 25"/>
                  <a:gd name="T20" fmla="*/ 10 w 73"/>
                  <a:gd name="T21" fmla="*/ 22 h 25"/>
                  <a:gd name="T22" fmla="*/ 7 w 73"/>
                  <a:gd name="T23" fmla="*/ 19 h 25"/>
                  <a:gd name="T24" fmla="*/ 7 w 73"/>
                  <a:gd name="T25" fmla="*/ 17 h 25"/>
                  <a:gd name="T26" fmla="*/ 10 w 73"/>
                  <a:gd name="T27" fmla="*/ 7 h 25"/>
                  <a:gd name="T28" fmla="*/ 16 w 73"/>
                  <a:gd name="T29" fmla="*/ 2 h 25"/>
                  <a:gd name="T30" fmla="*/ 58 w 73"/>
                  <a:gd name="T31" fmla="*/ 2 h 25"/>
                  <a:gd name="T32" fmla="*/ 64 w 73"/>
                  <a:gd name="T33" fmla="*/ 7 h 25"/>
                  <a:gd name="T34" fmla="*/ 67 w 73"/>
                  <a:gd name="T35" fmla="*/ 17 h 25"/>
                  <a:gd name="T36" fmla="*/ 67 w 73"/>
                  <a:gd name="T37" fmla="*/ 19 h 25"/>
                  <a:gd name="T38" fmla="*/ 64 w 73"/>
                  <a:gd name="T39"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 h="25">
                    <a:moveTo>
                      <a:pt x="73" y="20"/>
                    </a:moveTo>
                    <a:cubicBezTo>
                      <a:pt x="68" y="4"/>
                      <a:pt x="68" y="4"/>
                      <a:pt x="68" y="4"/>
                    </a:cubicBezTo>
                    <a:cubicBezTo>
                      <a:pt x="67" y="2"/>
                      <a:pt x="65" y="0"/>
                      <a:pt x="62" y="0"/>
                    </a:cubicBezTo>
                    <a:cubicBezTo>
                      <a:pt x="10" y="0"/>
                      <a:pt x="10" y="0"/>
                      <a:pt x="10" y="0"/>
                    </a:cubicBezTo>
                    <a:cubicBezTo>
                      <a:pt x="8" y="0"/>
                      <a:pt x="5" y="2"/>
                      <a:pt x="5" y="4"/>
                    </a:cubicBezTo>
                    <a:cubicBezTo>
                      <a:pt x="0" y="20"/>
                      <a:pt x="0" y="20"/>
                      <a:pt x="0" y="20"/>
                    </a:cubicBezTo>
                    <a:cubicBezTo>
                      <a:pt x="0" y="23"/>
                      <a:pt x="1" y="25"/>
                      <a:pt x="4" y="25"/>
                    </a:cubicBezTo>
                    <a:cubicBezTo>
                      <a:pt x="69" y="25"/>
                      <a:pt x="69" y="25"/>
                      <a:pt x="69" y="25"/>
                    </a:cubicBezTo>
                    <a:cubicBezTo>
                      <a:pt x="72" y="25"/>
                      <a:pt x="73" y="23"/>
                      <a:pt x="73" y="20"/>
                    </a:cubicBezTo>
                    <a:close/>
                    <a:moveTo>
                      <a:pt x="64" y="22"/>
                    </a:moveTo>
                    <a:cubicBezTo>
                      <a:pt x="10" y="22"/>
                      <a:pt x="10" y="22"/>
                      <a:pt x="10" y="22"/>
                    </a:cubicBezTo>
                    <a:cubicBezTo>
                      <a:pt x="8" y="22"/>
                      <a:pt x="7" y="20"/>
                      <a:pt x="7" y="19"/>
                    </a:cubicBezTo>
                    <a:cubicBezTo>
                      <a:pt x="7" y="18"/>
                      <a:pt x="7" y="18"/>
                      <a:pt x="7" y="17"/>
                    </a:cubicBezTo>
                    <a:cubicBezTo>
                      <a:pt x="10" y="7"/>
                      <a:pt x="10" y="7"/>
                      <a:pt x="10" y="7"/>
                    </a:cubicBezTo>
                    <a:cubicBezTo>
                      <a:pt x="11" y="4"/>
                      <a:pt x="13" y="2"/>
                      <a:pt x="16" y="2"/>
                    </a:cubicBezTo>
                    <a:cubicBezTo>
                      <a:pt x="58" y="2"/>
                      <a:pt x="58" y="2"/>
                      <a:pt x="58" y="2"/>
                    </a:cubicBezTo>
                    <a:cubicBezTo>
                      <a:pt x="60" y="2"/>
                      <a:pt x="63" y="4"/>
                      <a:pt x="64" y="7"/>
                    </a:cubicBezTo>
                    <a:cubicBezTo>
                      <a:pt x="67" y="17"/>
                      <a:pt x="67" y="17"/>
                      <a:pt x="67" y="17"/>
                    </a:cubicBezTo>
                    <a:cubicBezTo>
                      <a:pt x="67" y="18"/>
                      <a:pt x="67" y="18"/>
                      <a:pt x="67" y="19"/>
                    </a:cubicBezTo>
                    <a:cubicBezTo>
                      <a:pt x="67" y="21"/>
                      <a:pt x="66" y="22"/>
                      <a:pt x="6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dirty="0">
                  <a:ea typeface="微软雅黑" panose="020B0503020204020204" pitchFamily="34" charset="-122"/>
                </a:endParaRPr>
              </a:p>
            </p:txBody>
          </p:sp>
          <p:sp>
            <p:nvSpPr>
              <p:cNvPr id="33" name="Freeform 38">
                <a:extLst>
                  <a:ext uri="{FF2B5EF4-FFF2-40B4-BE49-F238E27FC236}">
                    <a16:creationId xmlns:a16="http://schemas.microsoft.com/office/drawing/2014/main" id="{28B01F29-ED70-41A7-BECA-9FD30DC9B76C}"/>
                  </a:ext>
                </a:extLst>
              </p:cNvPr>
              <p:cNvSpPr>
                <a:spLocks noEditPoints="1"/>
              </p:cNvSpPr>
              <p:nvPr/>
            </p:nvSpPr>
            <p:spPr bwMode="auto">
              <a:xfrm>
                <a:off x="7924691" y="503239"/>
                <a:ext cx="288925" cy="85725"/>
              </a:xfrm>
              <a:custGeom>
                <a:avLst/>
                <a:gdLst>
                  <a:gd name="T0" fmla="*/ 51 w 60"/>
                  <a:gd name="T1" fmla="*/ 0 h 18"/>
                  <a:gd name="T2" fmla="*/ 9 w 60"/>
                  <a:gd name="T3" fmla="*/ 0 h 18"/>
                  <a:gd name="T4" fmla="*/ 3 w 60"/>
                  <a:gd name="T5" fmla="*/ 4 h 18"/>
                  <a:gd name="T6" fmla="*/ 0 w 60"/>
                  <a:gd name="T7" fmla="*/ 14 h 18"/>
                  <a:gd name="T8" fmla="*/ 0 w 60"/>
                  <a:gd name="T9" fmla="*/ 16 h 18"/>
                  <a:gd name="T10" fmla="*/ 3 w 60"/>
                  <a:gd name="T11" fmla="*/ 18 h 18"/>
                  <a:gd name="T12" fmla="*/ 57 w 60"/>
                  <a:gd name="T13" fmla="*/ 18 h 18"/>
                  <a:gd name="T14" fmla="*/ 60 w 60"/>
                  <a:gd name="T15" fmla="*/ 16 h 18"/>
                  <a:gd name="T16" fmla="*/ 59 w 60"/>
                  <a:gd name="T17" fmla="*/ 14 h 18"/>
                  <a:gd name="T18" fmla="*/ 56 w 60"/>
                  <a:gd name="T19" fmla="*/ 4 h 18"/>
                  <a:gd name="T20" fmla="*/ 51 w 60"/>
                  <a:gd name="T21" fmla="*/ 0 h 18"/>
                  <a:gd name="T22" fmla="*/ 34 w 60"/>
                  <a:gd name="T23" fmla="*/ 16 h 18"/>
                  <a:gd name="T24" fmla="*/ 25 w 60"/>
                  <a:gd name="T25" fmla="*/ 16 h 18"/>
                  <a:gd name="T26" fmla="*/ 23 w 60"/>
                  <a:gd name="T27" fmla="*/ 14 h 18"/>
                  <a:gd name="T28" fmla="*/ 23 w 60"/>
                  <a:gd name="T29" fmla="*/ 14 h 18"/>
                  <a:gd name="T30" fmla="*/ 23 w 60"/>
                  <a:gd name="T31" fmla="*/ 13 h 18"/>
                  <a:gd name="T32" fmla="*/ 26 w 60"/>
                  <a:gd name="T33" fmla="*/ 11 h 18"/>
                  <a:gd name="T34" fmla="*/ 33 w 60"/>
                  <a:gd name="T35" fmla="*/ 11 h 18"/>
                  <a:gd name="T36" fmla="*/ 36 w 60"/>
                  <a:gd name="T37" fmla="*/ 13 h 18"/>
                  <a:gd name="T38" fmla="*/ 36 w 60"/>
                  <a:gd name="T39" fmla="*/ 14 h 18"/>
                  <a:gd name="T40" fmla="*/ 36 w 60"/>
                  <a:gd name="T41" fmla="*/ 14 h 18"/>
                  <a:gd name="T42" fmla="*/ 36 w 60"/>
                  <a:gd name="T43" fmla="*/ 14 h 18"/>
                  <a:gd name="T44" fmla="*/ 36 w 60"/>
                  <a:gd name="T45" fmla="*/ 14 h 18"/>
                  <a:gd name="T46" fmla="*/ 34 w 60"/>
                  <a:gd name="T4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 h="18">
                    <a:moveTo>
                      <a:pt x="51" y="0"/>
                    </a:moveTo>
                    <a:cubicBezTo>
                      <a:pt x="9" y="0"/>
                      <a:pt x="9" y="0"/>
                      <a:pt x="9" y="0"/>
                    </a:cubicBezTo>
                    <a:cubicBezTo>
                      <a:pt x="6" y="0"/>
                      <a:pt x="4" y="2"/>
                      <a:pt x="3" y="4"/>
                    </a:cubicBezTo>
                    <a:cubicBezTo>
                      <a:pt x="0" y="14"/>
                      <a:pt x="0" y="14"/>
                      <a:pt x="0" y="14"/>
                    </a:cubicBezTo>
                    <a:cubicBezTo>
                      <a:pt x="0" y="15"/>
                      <a:pt x="0" y="15"/>
                      <a:pt x="0" y="16"/>
                    </a:cubicBezTo>
                    <a:cubicBezTo>
                      <a:pt x="0" y="17"/>
                      <a:pt x="1" y="18"/>
                      <a:pt x="3" y="18"/>
                    </a:cubicBezTo>
                    <a:cubicBezTo>
                      <a:pt x="57" y="18"/>
                      <a:pt x="57" y="18"/>
                      <a:pt x="57" y="18"/>
                    </a:cubicBezTo>
                    <a:cubicBezTo>
                      <a:pt x="58" y="18"/>
                      <a:pt x="60" y="17"/>
                      <a:pt x="60" y="16"/>
                    </a:cubicBezTo>
                    <a:cubicBezTo>
                      <a:pt x="60" y="15"/>
                      <a:pt x="60" y="15"/>
                      <a:pt x="59" y="14"/>
                    </a:cubicBezTo>
                    <a:cubicBezTo>
                      <a:pt x="56" y="4"/>
                      <a:pt x="56" y="4"/>
                      <a:pt x="56" y="4"/>
                    </a:cubicBezTo>
                    <a:cubicBezTo>
                      <a:pt x="56" y="2"/>
                      <a:pt x="53" y="0"/>
                      <a:pt x="51" y="0"/>
                    </a:cubicBezTo>
                    <a:close/>
                    <a:moveTo>
                      <a:pt x="34" y="16"/>
                    </a:moveTo>
                    <a:cubicBezTo>
                      <a:pt x="25" y="16"/>
                      <a:pt x="25" y="16"/>
                      <a:pt x="25" y="16"/>
                    </a:cubicBezTo>
                    <a:cubicBezTo>
                      <a:pt x="24" y="16"/>
                      <a:pt x="23" y="15"/>
                      <a:pt x="23" y="14"/>
                    </a:cubicBezTo>
                    <a:cubicBezTo>
                      <a:pt x="23" y="14"/>
                      <a:pt x="23" y="14"/>
                      <a:pt x="23" y="14"/>
                    </a:cubicBezTo>
                    <a:cubicBezTo>
                      <a:pt x="23" y="13"/>
                      <a:pt x="23" y="13"/>
                      <a:pt x="23" y="13"/>
                    </a:cubicBezTo>
                    <a:cubicBezTo>
                      <a:pt x="24" y="12"/>
                      <a:pt x="25" y="11"/>
                      <a:pt x="26" y="11"/>
                    </a:cubicBezTo>
                    <a:cubicBezTo>
                      <a:pt x="33" y="11"/>
                      <a:pt x="33" y="11"/>
                      <a:pt x="33" y="11"/>
                    </a:cubicBezTo>
                    <a:cubicBezTo>
                      <a:pt x="34" y="11"/>
                      <a:pt x="35" y="12"/>
                      <a:pt x="36" y="13"/>
                    </a:cubicBezTo>
                    <a:cubicBezTo>
                      <a:pt x="36" y="14"/>
                      <a:pt x="36" y="14"/>
                      <a:pt x="36" y="14"/>
                    </a:cubicBezTo>
                    <a:cubicBezTo>
                      <a:pt x="36" y="14"/>
                      <a:pt x="36" y="14"/>
                      <a:pt x="36" y="14"/>
                    </a:cubicBezTo>
                    <a:cubicBezTo>
                      <a:pt x="36" y="14"/>
                      <a:pt x="36" y="14"/>
                      <a:pt x="36" y="14"/>
                    </a:cubicBezTo>
                    <a:cubicBezTo>
                      <a:pt x="36" y="14"/>
                      <a:pt x="36" y="14"/>
                      <a:pt x="36" y="14"/>
                    </a:cubicBezTo>
                    <a:cubicBezTo>
                      <a:pt x="36" y="15"/>
                      <a:pt x="35" y="16"/>
                      <a:pt x="3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dirty="0">
                  <a:ea typeface="微软雅黑" panose="020B0503020204020204" pitchFamily="34" charset="-122"/>
                </a:endParaRPr>
              </a:p>
            </p:txBody>
          </p:sp>
          <p:sp>
            <p:nvSpPr>
              <p:cNvPr id="34" name="Freeform 39">
                <a:extLst>
                  <a:ext uri="{FF2B5EF4-FFF2-40B4-BE49-F238E27FC236}">
                    <a16:creationId xmlns:a16="http://schemas.microsoft.com/office/drawing/2014/main" id="{E1C87B41-8814-42FD-B126-7901406CF2FA}"/>
                  </a:ext>
                </a:extLst>
              </p:cNvPr>
              <p:cNvSpPr/>
              <p:nvPr/>
            </p:nvSpPr>
            <p:spPr bwMode="auto">
              <a:xfrm>
                <a:off x="7918341" y="498476"/>
                <a:ext cx="295275" cy="95250"/>
              </a:xfrm>
              <a:custGeom>
                <a:avLst/>
                <a:gdLst>
                  <a:gd name="T0" fmla="*/ 61 w 61"/>
                  <a:gd name="T1" fmla="*/ 15 h 20"/>
                  <a:gd name="T2" fmla="*/ 61 w 61"/>
                  <a:gd name="T3" fmla="*/ 15 h 20"/>
                  <a:gd name="T4" fmla="*/ 58 w 61"/>
                  <a:gd name="T5" fmla="*/ 20 h 20"/>
                  <a:gd name="T6" fmla="*/ 4 w 61"/>
                  <a:gd name="T7" fmla="*/ 20 h 20"/>
                  <a:gd name="T8" fmla="*/ 1 w 61"/>
                  <a:gd name="T9" fmla="*/ 15 h 20"/>
                  <a:gd name="T10" fmla="*/ 4 w 61"/>
                  <a:gd name="T11" fmla="*/ 5 h 20"/>
                  <a:gd name="T12" fmla="*/ 10 w 61"/>
                  <a:gd name="T13" fmla="*/ 1 h 20"/>
                  <a:gd name="T14" fmla="*/ 52 w 61"/>
                  <a:gd name="T15" fmla="*/ 1 h 20"/>
                  <a:gd name="T16" fmla="*/ 57 w 61"/>
                  <a:gd name="T17" fmla="*/ 5 h 20"/>
                  <a:gd name="T18" fmla="*/ 61 w 61"/>
                  <a:gd name="T19" fmla="*/ 15 h 20"/>
                  <a:gd name="T20" fmla="*/ 61 w 61"/>
                  <a:gd name="T21" fmla="*/ 15 h 20"/>
                  <a:gd name="T22" fmla="*/ 58 w 61"/>
                  <a:gd name="T23" fmla="*/ 5 h 20"/>
                  <a:gd name="T24" fmla="*/ 52 w 61"/>
                  <a:gd name="T25" fmla="*/ 0 h 20"/>
                  <a:gd name="T26" fmla="*/ 10 w 61"/>
                  <a:gd name="T27" fmla="*/ 0 h 20"/>
                  <a:gd name="T28" fmla="*/ 4 w 61"/>
                  <a:gd name="T29" fmla="*/ 5 h 20"/>
                  <a:gd name="T30" fmla="*/ 1 w 61"/>
                  <a:gd name="T31" fmla="*/ 15 h 20"/>
                  <a:gd name="T32" fmla="*/ 1 w 61"/>
                  <a:gd name="T33" fmla="*/ 17 h 20"/>
                  <a:gd name="T34" fmla="*/ 4 w 61"/>
                  <a:gd name="T35" fmla="*/ 20 h 20"/>
                  <a:gd name="T36" fmla="*/ 58 w 61"/>
                  <a:gd name="T37" fmla="*/ 20 h 20"/>
                  <a:gd name="T38" fmla="*/ 61 w 61"/>
                  <a:gd name="T39" fmla="*/ 17 h 20"/>
                  <a:gd name="T40" fmla="*/ 61 w 61"/>
                  <a:gd name="T41"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20">
                    <a:moveTo>
                      <a:pt x="61" y="15"/>
                    </a:moveTo>
                    <a:cubicBezTo>
                      <a:pt x="61" y="15"/>
                      <a:pt x="61" y="15"/>
                      <a:pt x="61" y="15"/>
                    </a:cubicBezTo>
                    <a:cubicBezTo>
                      <a:pt x="61" y="18"/>
                      <a:pt x="60" y="20"/>
                      <a:pt x="58" y="20"/>
                    </a:cubicBezTo>
                    <a:cubicBezTo>
                      <a:pt x="4" y="20"/>
                      <a:pt x="4" y="20"/>
                      <a:pt x="4" y="20"/>
                    </a:cubicBezTo>
                    <a:cubicBezTo>
                      <a:pt x="2" y="20"/>
                      <a:pt x="0" y="18"/>
                      <a:pt x="1" y="15"/>
                    </a:cubicBezTo>
                    <a:cubicBezTo>
                      <a:pt x="4" y="5"/>
                      <a:pt x="4" y="5"/>
                      <a:pt x="4" y="5"/>
                    </a:cubicBezTo>
                    <a:cubicBezTo>
                      <a:pt x="5" y="3"/>
                      <a:pt x="7" y="1"/>
                      <a:pt x="10" y="1"/>
                    </a:cubicBezTo>
                    <a:cubicBezTo>
                      <a:pt x="52" y="1"/>
                      <a:pt x="52" y="1"/>
                      <a:pt x="52" y="1"/>
                    </a:cubicBezTo>
                    <a:cubicBezTo>
                      <a:pt x="54" y="1"/>
                      <a:pt x="57" y="3"/>
                      <a:pt x="57" y="5"/>
                    </a:cubicBezTo>
                    <a:cubicBezTo>
                      <a:pt x="61" y="15"/>
                      <a:pt x="61" y="15"/>
                      <a:pt x="61" y="15"/>
                    </a:cubicBezTo>
                    <a:cubicBezTo>
                      <a:pt x="61" y="15"/>
                      <a:pt x="61" y="15"/>
                      <a:pt x="61" y="15"/>
                    </a:cubicBezTo>
                    <a:cubicBezTo>
                      <a:pt x="58" y="5"/>
                      <a:pt x="58" y="5"/>
                      <a:pt x="58" y="5"/>
                    </a:cubicBezTo>
                    <a:cubicBezTo>
                      <a:pt x="57" y="2"/>
                      <a:pt x="54" y="0"/>
                      <a:pt x="52" y="0"/>
                    </a:cubicBezTo>
                    <a:cubicBezTo>
                      <a:pt x="10" y="0"/>
                      <a:pt x="10" y="0"/>
                      <a:pt x="10" y="0"/>
                    </a:cubicBezTo>
                    <a:cubicBezTo>
                      <a:pt x="7" y="0"/>
                      <a:pt x="5" y="2"/>
                      <a:pt x="4" y="5"/>
                    </a:cubicBezTo>
                    <a:cubicBezTo>
                      <a:pt x="1" y="15"/>
                      <a:pt x="1" y="15"/>
                      <a:pt x="1" y="15"/>
                    </a:cubicBezTo>
                    <a:cubicBezTo>
                      <a:pt x="1" y="16"/>
                      <a:pt x="1" y="16"/>
                      <a:pt x="1" y="17"/>
                    </a:cubicBezTo>
                    <a:cubicBezTo>
                      <a:pt x="1" y="18"/>
                      <a:pt x="2" y="20"/>
                      <a:pt x="4" y="20"/>
                    </a:cubicBezTo>
                    <a:cubicBezTo>
                      <a:pt x="58" y="20"/>
                      <a:pt x="58" y="20"/>
                      <a:pt x="58" y="20"/>
                    </a:cubicBezTo>
                    <a:cubicBezTo>
                      <a:pt x="60" y="20"/>
                      <a:pt x="61" y="19"/>
                      <a:pt x="61" y="17"/>
                    </a:cubicBezTo>
                    <a:cubicBezTo>
                      <a:pt x="61" y="16"/>
                      <a:pt x="61" y="16"/>
                      <a:pt x="6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dirty="0">
                  <a:ea typeface="微软雅黑" panose="020B0503020204020204" pitchFamily="34" charset="-122"/>
                </a:endParaRPr>
              </a:p>
            </p:txBody>
          </p:sp>
          <p:sp>
            <p:nvSpPr>
              <p:cNvPr id="36" name="Freeform 40">
                <a:extLst>
                  <a:ext uri="{FF2B5EF4-FFF2-40B4-BE49-F238E27FC236}">
                    <a16:creationId xmlns:a16="http://schemas.microsoft.com/office/drawing/2014/main" id="{0F06C106-D37B-4F3F-B863-2DAAA2AB7232}"/>
                  </a:ext>
                </a:extLst>
              </p:cNvPr>
              <p:cNvSpPr/>
              <p:nvPr/>
            </p:nvSpPr>
            <p:spPr bwMode="auto">
              <a:xfrm>
                <a:off x="8034229" y="555626"/>
                <a:ext cx="63500" cy="19050"/>
              </a:xfrm>
              <a:custGeom>
                <a:avLst/>
                <a:gdLst>
                  <a:gd name="T0" fmla="*/ 10 w 13"/>
                  <a:gd name="T1" fmla="*/ 0 h 4"/>
                  <a:gd name="T2" fmla="*/ 3 w 13"/>
                  <a:gd name="T3" fmla="*/ 0 h 4"/>
                  <a:gd name="T4" fmla="*/ 3 w 13"/>
                  <a:gd name="T5" fmla="*/ 0 h 4"/>
                  <a:gd name="T6" fmla="*/ 1 w 13"/>
                  <a:gd name="T7" fmla="*/ 2 h 4"/>
                  <a:gd name="T8" fmla="*/ 0 w 13"/>
                  <a:gd name="T9" fmla="*/ 3 h 4"/>
                  <a:gd name="T10" fmla="*/ 0 w 13"/>
                  <a:gd name="T11" fmla="*/ 3 h 4"/>
                  <a:gd name="T12" fmla="*/ 2 w 13"/>
                  <a:gd name="T13" fmla="*/ 4 h 4"/>
                  <a:gd name="T14" fmla="*/ 11 w 13"/>
                  <a:gd name="T15" fmla="*/ 4 h 4"/>
                  <a:gd name="T16" fmla="*/ 13 w 13"/>
                  <a:gd name="T17" fmla="*/ 3 h 4"/>
                  <a:gd name="T18" fmla="*/ 13 w 13"/>
                  <a:gd name="T19" fmla="*/ 3 h 4"/>
                  <a:gd name="T20" fmla="*/ 12 w 13"/>
                  <a:gd name="T21" fmla="*/ 2 h 4"/>
                  <a:gd name="T22" fmla="*/ 10 w 13"/>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4">
                    <a:moveTo>
                      <a:pt x="10" y="0"/>
                    </a:moveTo>
                    <a:cubicBezTo>
                      <a:pt x="3" y="0"/>
                      <a:pt x="3" y="0"/>
                      <a:pt x="3" y="0"/>
                    </a:cubicBezTo>
                    <a:cubicBezTo>
                      <a:pt x="3" y="0"/>
                      <a:pt x="3" y="0"/>
                      <a:pt x="3" y="0"/>
                    </a:cubicBezTo>
                    <a:cubicBezTo>
                      <a:pt x="2" y="0"/>
                      <a:pt x="1" y="1"/>
                      <a:pt x="1" y="2"/>
                    </a:cubicBezTo>
                    <a:cubicBezTo>
                      <a:pt x="0" y="3"/>
                      <a:pt x="0" y="3"/>
                      <a:pt x="0" y="3"/>
                    </a:cubicBezTo>
                    <a:cubicBezTo>
                      <a:pt x="0" y="3"/>
                      <a:pt x="0" y="3"/>
                      <a:pt x="0" y="3"/>
                    </a:cubicBezTo>
                    <a:cubicBezTo>
                      <a:pt x="0" y="4"/>
                      <a:pt x="1" y="4"/>
                      <a:pt x="2" y="4"/>
                    </a:cubicBezTo>
                    <a:cubicBezTo>
                      <a:pt x="11" y="4"/>
                      <a:pt x="11" y="4"/>
                      <a:pt x="11" y="4"/>
                    </a:cubicBezTo>
                    <a:cubicBezTo>
                      <a:pt x="12" y="4"/>
                      <a:pt x="13" y="4"/>
                      <a:pt x="13" y="3"/>
                    </a:cubicBezTo>
                    <a:cubicBezTo>
                      <a:pt x="13" y="3"/>
                      <a:pt x="13" y="3"/>
                      <a:pt x="13" y="3"/>
                    </a:cubicBezTo>
                    <a:cubicBezTo>
                      <a:pt x="12" y="2"/>
                      <a:pt x="12" y="2"/>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dirty="0">
                  <a:ea typeface="微软雅黑" panose="020B0503020204020204" pitchFamily="34" charset="-122"/>
                </a:endParaRPr>
              </a:p>
            </p:txBody>
          </p:sp>
          <p:sp>
            <p:nvSpPr>
              <p:cNvPr id="37" name="Freeform 41">
                <a:extLst>
                  <a:ext uri="{FF2B5EF4-FFF2-40B4-BE49-F238E27FC236}">
                    <a16:creationId xmlns:a16="http://schemas.microsoft.com/office/drawing/2014/main" id="{546ED7F1-BBCC-43CE-9724-5CD37A132F1F}"/>
                  </a:ext>
                </a:extLst>
              </p:cNvPr>
              <p:cNvSpPr/>
              <p:nvPr/>
            </p:nvSpPr>
            <p:spPr bwMode="auto">
              <a:xfrm>
                <a:off x="8034229" y="555626"/>
                <a:ext cx="63500" cy="23813"/>
              </a:xfrm>
              <a:custGeom>
                <a:avLst/>
                <a:gdLst>
                  <a:gd name="T0" fmla="*/ 13 w 13"/>
                  <a:gd name="T1" fmla="*/ 3 h 5"/>
                  <a:gd name="T2" fmla="*/ 11 w 13"/>
                  <a:gd name="T3" fmla="*/ 5 h 5"/>
                  <a:gd name="T4" fmla="*/ 2 w 13"/>
                  <a:gd name="T5" fmla="*/ 5 h 5"/>
                  <a:gd name="T6" fmla="*/ 0 w 13"/>
                  <a:gd name="T7" fmla="*/ 3 h 5"/>
                  <a:gd name="T8" fmla="*/ 0 w 13"/>
                  <a:gd name="T9" fmla="*/ 2 h 5"/>
                  <a:gd name="T10" fmla="*/ 3 w 13"/>
                  <a:gd name="T11" fmla="*/ 0 h 5"/>
                  <a:gd name="T12" fmla="*/ 10 w 13"/>
                  <a:gd name="T13" fmla="*/ 0 h 5"/>
                  <a:gd name="T14" fmla="*/ 12 w 13"/>
                  <a:gd name="T15" fmla="*/ 2 h 5"/>
                  <a:gd name="T16" fmla="*/ 13 w 13"/>
                  <a:gd name="T17" fmla="*/ 3 h 5"/>
                  <a:gd name="T18" fmla="*/ 13 w 13"/>
                  <a:gd name="T19" fmla="*/ 3 h 5"/>
                  <a:gd name="T20" fmla="*/ 13 w 13"/>
                  <a:gd name="T21" fmla="*/ 2 h 5"/>
                  <a:gd name="T22" fmla="*/ 10 w 13"/>
                  <a:gd name="T23" fmla="*/ 0 h 5"/>
                  <a:gd name="T24" fmla="*/ 3 w 13"/>
                  <a:gd name="T25" fmla="*/ 0 h 5"/>
                  <a:gd name="T26" fmla="*/ 0 w 13"/>
                  <a:gd name="T27" fmla="*/ 2 h 5"/>
                  <a:gd name="T28" fmla="*/ 0 w 13"/>
                  <a:gd name="T29" fmla="*/ 3 h 5"/>
                  <a:gd name="T30" fmla="*/ 0 w 13"/>
                  <a:gd name="T31" fmla="*/ 3 h 5"/>
                  <a:gd name="T32" fmla="*/ 2 w 13"/>
                  <a:gd name="T33" fmla="*/ 5 h 5"/>
                  <a:gd name="T34" fmla="*/ 11 w 13"/>
                  <a:gd name="T35" fmla="*/ 5 h 5"/>
                  <a:gd name="T36" fmla="*/ 13 w 13"/>
                  <a:gd name="T37" fmla="*/ 3 h 5"/>
                  <a:gd name="T38" fmla="*/ 13 w 13"/>
                  <a:gd name="T3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5">
                    <a:moveTo>
                      <a:pt x="13" y="3"/>
                    </a:moveTo>
                    <a:cubicBezTo>
                      <a:pt x="13" y="4"/>
                      <a:pt x="12" y="5"/>
                      <a:pt x="11" y="5"/>
                    </a:cubicBezTo>
                    <a:cubicBezTo>
                      <a:pt x="2" y="5"/>
                      <a:pt x="2" y="5"/>
                      <a:pt x="2" y="5"/>
                    </a:cubicBezTo>
                    <a:cubicBezTo>
                      <a:pt x="1" y="5"/>
                      <a:pt x="0" y="4"/>
                      <a:pt x="0" y="3"/>
                    </a:cubicBezTo>
                    <a:cubicBezTo>
                      <a:pt x="0" y="2"/>
                      <a:pt x="0" y="2"/>
                      <a:pt x="0" y="2"/>
                    </a:cubicBezTo>
                    <a:cubicBezTo>
                      <a:pt x="1" y="1"/>
                      <a:pt x="2" y="0"/>
                      <a:pt x="3" y="0"/>
                    </a:cubicBezTo>
                    <a:cubicBezTo>
                      <a:pt x="10" y="0"/>
                      <a:pt x="10" y="0"/>
                      <a:pt x="10" y="0"/>
                    </a:cubicBezTo>
                    <a:cubicBezTo>
                      <a:pt x="11" y="0"/>
                      <a:pt x="12" y="1"/>
                      <a:pt x="12" y="2"/>
                    </a:cubicBezTo>
                    <a:cubicBezTo>
                      <a:pt x="13" y="3"/>
                      <a:pt x="13" y="3"/>
                      <a:pt x="13" y="3"/>
                    </a:cubicBezTo>
                    <a:cubicBezTo>
                      <a:pt x="13" y="3"/>
                      <a:pt x="13" y="3"/>
                      <a:pt x="13" y="3"/>
                    </a:cubicBezTo>
                    <a:cubicBezTo>
                      <a:pt x="13" y="2"/>
                      <a:pt x="13" y="2"/>
                      <a:pt x="13" y="2"/>
                    </a:cubicBezTo>
                    <a:cubicBezTo>
                      <a:pt x="12" y="1"/>
                      <a:pt x="11" y="0"/>
                      <a:pt x="10" y="0"/>
                    </a:cubicBezTo>
                    <a:cubicBezTo>
                      <a:pt x="3" y="0"/>
                      <a:pt x="3" y="0"/>
                      <a:pt x="3" y="0"/>
                    </a:cubicBezTo>
                    <a:cubicBezTo>
                      <a:pt x="2" y="0"/>
                      <a:pt x="1" y="1"/>
                      <a:pt x="0" y="2"/>
                    </a:cubicBezTo>
                    <a:cubicBezTo>
                      <a:pt x="0" y="3"/>
                      <a:pt x="0" y="3"/>
                      <a:pt x="0" y="3"/>
                    </a:cubicBezTo>
                    <a:cubicBezTo>
                      <a:pt x="0" y="3"/>
                      <a:pt x="0" y="3"/>
                      <a:pt x="0" y="3"/>
                    </a:cubicBezTo>
                    <a:cubicBezTo>
                      <a:pt x="0" y="4"/>
                      <a:pt x="1" y="5"/>
                      <a:pt x="2" y="5"/>
                    </a:cubicBezTo>
                    <a:cubicBezTo>
                      <a:pt x="11" y="5"/>
                      <a:pt x="11" y="5"/>
                      <a:pt x="11" y="5"/>
                    </a:cubicBezTo>
                    <a:cubicBezTo>
                      <a:pt x="12" y="5"/>
                      <a:pt x="13" y="4"/>
                      <a:pt x="13" y="3"/>
                    </a:cubicBezTo>
                    <a:cubicBezTo>
                      <a:pt x="13" y="3"/>
                      <a:pt x="13" y="3"/>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dirty="0">
                  <a:ea typeface="微软雅黑" panose="020B0503020204020204" pitchFamily="34" charset="-122"/>
                </a:endParaRPr>
              </a:p>
            </p:txBody>
          </p:sp>
          <p:sp>
            <p:nvSpPr>
              <p:cNvPr id="38" name="Freeform 42">
                <a:extLst>
                  <a:ext uri="{FF2B5EF4-FFF2-40B4-BE49-F238E27FC236}">
                    <a16:creationId xmlns:a16="http://schemas.microsoft.com/office/drawing/2014/main" id="{9A2357C7-2B13-4FFB-8CAD-39E71C529609}"/>
                  </a:ext>
                </a:extLst>
              </p:cNvPr>
              <p:cNvSpPr>
                <a:spLocks noEditPoints="1"/>
              </p:cNvSpPr>
              <p:nvPr/>
            </p:nvSpPr>
            <p:spPr bwMode="auto">
              <a:xfrm>
                <a:off x="7918341" y="290514"/>
                <a:ext cx="295275" cy="193675"/>
              </a:xfrm>
              <a:custGeom>
                <a:avLst/>
                <a:gdLst>
                  <a:gd name="T0" fmla="*/ 0 w 186"/>
                  <a:gd name="T1" fmla="*/ 0 h 122"/>
                  <a:gd name="T2" fmla="*/ 0 w 186"/>
                  <a:gd name="T3" fmla="*/ 122 h 122"/>
                  <a:gd name="T4" fmla="*/ 186 w 186"/>
                  <a:gd name="T5" fmla="*/ 122 h 122"/>
                  <a:gd name="T6" fmla="*/ 186 w 186"/>
                  <a:gd name="T7" fmla="*/ 0 h 122"/>
                  <a:gd name="T8" fmla="*/ 0 w 186"/>
                  <a:gd name="T9" fmla="*/ 0 h 122"/>
                  <a:gd name="T10" fmla="*/ 167 w 186"/>
                  <a:gd name="T11" fmla="*/ 106 h 122"/>
                  <a:gd name="T12" fmla="*/ 19 w 186"/>
                  <a:gd name="T13" fmla="*/ 106 h 122"/>
                  <a:gd name="T14" fmla="*/ 19 w 186"/>
                  <a:gd name="T15" fmla="*/ 15 h 122"/>
                  <a:gd name="T16" fmla="*/ 167 w 186"/>
                  <a:gd name="T17" fmla="*/ 15 h 122"/>
                  <a:gd name="T18" fmla="*/ 167 w 186"/>
                  <a:gd name="T19" fmla="*/ 10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122">
                    <a:moveTo>
                      <a:pt x="0" y="0"/>
                    </a:moveTo>
                    <a:lnTo>
                      <a:pt x="0" y="122"/>
                    </a:lnTo>
                    <a:lnTo>
                      <a:pt x="186" y="122"/>
                    </a:lnTo>
                    <a:lnTo>
                      <a:pt x="186" y="0"/>
                    </a:lnTo>
                    <a:lnTo>
                      <a:pt x="0" y="0"/>
                    </a:lnTo>
                    <a:close/>
                    <a:moveTo>
                      <a:pt x="167" y="106"/>
                    </a:moveTo>
                    <a:lnTo>
                      <a:pt x="19" y="106"/>
                    </a:lnTo>
                    <a:lnTo>
                      <a:pt x="19" y="15"/>
                    </a:lnTo>
                    <a:lnTo>
                      <a:pt x="167" y="15"/>
                    </a:lnTo>
                    <a:lnTo>
                      <a:pt x="167"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dirty="0">
                  <a:ea typeface="微软雅黑" panose="020B0503020204020204" pitchFamily="34" charset="-122"/>
                </a:endParaRPr>
              </a:p>
            </p:txBody>
          </p:sp>
        </p:grpSp>
      </p:grpSp>
      <p:grpSp>
        <p:nvGrpSpPr>
          <p:cNvPr id="39" name="组合 38">
            <a:extLst>
              <a:ext uri="{FF2B5EF4-FFF2-40B4-BE49-F238E27FC236}">
                <a16:creationId xmlns:a16="http://schemas.microsoft.com/office/drawing/2014/main" id="{5D4C774F-8826-44C2-842A-A112C5B70975}"/>
              </a:ext>
            </a:extLst>
          </p:cNvPr>
          <p:cNvGrpSpPr/>
          <p:nvPr/>
        </p:nvGrpSpPr>
        <p:grpSpPr>
          <a:xfrm>
            <a:off x="5784255" y="3667589"/>
            <a:ext cx="1573868" cy="1779407"/>
            <a:chOff x="5761395" y="3879679"/>
            <a:chExt cx="1573868" cy="1779407"/>
          </a:xfrm>
        </p:grpSpPr>
        <p:sp>
          <p:nvSpPr>
            <p:cNvPr id="40" name="Freeform 8">
              <a:extLst>
                <a:ext uri="{FF2B5EF4-FFF2-40B4-BE49-F238E27FC236}">
                  <a16:creationId xmlns:a16="http://schemas.microsoft.com/office/drawing/2014/main" id="{BD3E2D48-1C8B-4FFB-9A17-716C49725559}"/>
                </a:ext>
              </a:extLst>
            </p:cNvPr>
            <p:cNvSpPr/>
            <p:nvPr/>
          </p:nvSpPr>
          <p:spPr bwMode="auto">
            <a:xfrm rot="17395988">
              <a:off x="5672812" y="3968262"/>
              <a:ext cx="1751033" cy="1573868"/>
            </a:xfrm>
            <a:custGeom>
              <a:avLst/>
              <a:gdLst>
                <a:gd name="T0" fmla="*/ 1443 w 1443"/>
                <a:gd name="T1" fmla="*/ 457 h 1297"/>
                <a:gd name="T2" fmla="*/ 530 w 1443"/>
                <a:gd name="T3" fmla="*/ 1148 h 1297"/>
                <a:gd name="T4" fmla="*/ 647 w 1443"/>
                <a:gd name="T5" fmla="*/ 1297 h 1297"/>
                <a:gd name="T6" fmla="*/ 318 w 1443"/>
                <a:gd name="T7" fmla="*/ 1244 h 1297"/>
                <a:gd name="T8" fmla="*/ 0 w 1443"/>
                <a:gd name="T9" fmla="*/ 1202 h 1297"/>
                <a:gd name="T10" fmla="*/ 42 w 1443"/>
                <a:gd name="T11" fmla="*/ 872 h 1297"/>
                <a:gd name="T12" fmla="*/ 74 w 1443"/>
                <a:gd name="T13" fmla="*/ 553 h 1297"/>
                <a:gd name="T14" fmla="*/ 180 w 1443"/>
                <a:gd name="T15" fmla="*/ 691 h 1297"/>
                <a:gd name="T16" fmla="*/ 1093 w 1443"/>
                <a:gd name="T17" fmla="*/ 0 h 1297"/>
                <a:gd name="T18" fmla="*/ 1443 w 1443"/>
                <a:gd name="T19" fmla="*/ 457 h 1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3" h="1297">
                  <a:moveTo>
                    <a:pt x="1443" y="457"/>
                  </a:moveTo>
                  <a:lnTo>
                    <a:pt x="530" y="1148"/>
                  </a:lnTo>
                  <a:lnTo>
                    <a:pt x="647" y="1297"/>
                  </a:lnTo>
                  <a:lnTo>
                    <a:pt x="318" y="1244"/>
                  </a:lnTo>
                  <a:lnTo>
                    <a:pt x="0" y="1202"/>
                  </a:lnTo>
                  <a:lnTo>
                    <a:pt x="42" y="872"/>
                  </a:lnTo>
                  <a:lnTo>
                    <a:pt x="74" y="553"/>
                  </a:lnTo>
                  <a:lnTo>
                    <a:pt x="180" y="691"/>
                  </a:lnTo>
                  <a:lnTo>
                    <a:pt x="1093" y="0"/>
                  </a:lnTo>
                  <a:lnTo>
                    <a:pt x="1443" y="457"/>
                  </a:lnTo>
                  <a:close/>
                </a:path>
              </a:pathLst>
            </a:custGeom>
            <a:solidFill>
              <a:schemeClr val="bg1">
                <a:alpha val="30000"/>
              </a:schemeClr>
            </a:solidFill>
            <a:ln>
              <a:noFill/>
            </a:ln>
            <a:effectLst/>
          </p:spPr>
          <p:txBody>
            <a:bodyPr vert="horz" wrap="square" lIns="91440" tIns="45720" rIns="91440" bIns="45720" numCol="1" anchor="t" anchorCtr="0" compatLnSpc="1"/>
            <a:lstStyle/>
            <a:p>
              <a:endParaRPr lang="zh-CN" altLang="en-US" sz="1200" dirty="0">
                <a:ea typeface="微软雅黑" panose="020B0503020204020204" pitchFamily="34" charset="-122"/>
              </a:endParaRPr>
            </a:p>
          </p:txBody>
        </p:sp>
        <p:sp>
          <p:nvSpPr>
            <p:cNvPr id="41" name="文本框 40">
              <a:extLst>
                <a:ext uri="{FF2B5EF4-FFF2-40B4-BE49-F238E27FC236}">
                  <a16:creationId xmlns:a16="http://schemas.microsoft.com/office/drawing/2014/main" id="{B5A60FF6-A701-4320-850F-3086EC3C8527}"/>
                </a:ext>
              </a:extLst>
            </p:cNvPr>
            <p:cNvSpPr txBox="1"/>
            <p:nvPr/>
          </p:nvSpPr>
          <p:spPr>
            <a:xfrm rot="4366594">
              <a:off x="6345991" y="4975526"/>
              <a:ext cx="720788" cy="646331"/>
            </a:xfrm>
            <a:prstGeom prst="rect">
              <a:avLst/>
            </a:prstGeom>
            <a:noFill/>
          </p:spPr>
          <p:txBody>
            <a:bodyPr wrap="square" rtlCol="0">
              <a:spAutoFit/>
            </a:bodyPr>
            <a:lstStyle/>
            <a:p>
              <a:r>
                <a:rPr lang="en-US" altLang="zh-CN" sz="3600" dirty="0">
                  <a:solidFill>
                    <a:schemeClr val="bg1"/>
                  </a:solidFill>
                  <a:ea typeface="微软雅黑" panose="020B0503020204020204" pitchFamily="34" charset="-122"/>
                </a:rPr>
                <a:t>02</a:t>
              </a:r>
              <a:endParaRPr lang="zh-CN" altLang="en-US" sz="3600" dirty="0">
                <a:solidFill>
                  <a:schemeClr val="bg1"/>
                </a:solidFill>
                <a:ea typeface="微软雅黑" panose="020B0503020204020204" pitchFamily="34" charset="-122"/>
              </a:endParaRPr>
            </a:p>
          </p:txBody>
        </p:sp>
        <p:grpSp>
          <p:nvGrpSpPr>
            <p:cNvPr id="42" name="组合 41">
              <a:extLst>
                <a:ext uri="{FF2B5EF4-FFF2-40B4-BE49-F238E27FC236}">
                  <a16:creationId xmlns:a16="http://schemas.microsoft.com/office/drawing/2014/main" id="{227DD8A8-9555-49D0-B909-93B8A64E84DE}"/>
                </a:ext>
              </a:extLst>
            </p:cNvPr>
            <p:cNvGrpSpPr/>
            <p:nvPr/>
          </p:nvGrpSpPr>
          <p:grpSpPr>
            <a:xfrm rot="4320592">
              <a:off x="6432930" y="4682440"/>
              <a:ext cx="285165" cy="274553"/>
              <a:chOff x="7273816" y="285751"/>
              <a:chExt cx="341313" cy="328613"/>
            </a:xfrm>
            <a:solidFill>
              <a:schemeClr val="bg1">
                <a:alpha val="80000"/>
              </a:schemeClr>
            </a:solidFill>
          </p:grpSpPr>
          <p:sp>
            <p:nvSpPr>
              <p:cNvPr id="43" name="Freeform 62">
                <a:extLst>
                  <a:ext uri="{FF2B5EF4-FFF2-40B4-BE49-F238E27FC236}">
                    <a16:creationId xmlns:a16="http://schemas.microsoft.com/office/drawing/2014/main" id="{529740A5-C8AF-4DC4-B680-0B4B8B78E069}"/>
                  </a:ext>
                </a:extLst>
              </p:cNvPr>
              <p:cNvSpPr>
                <a:spLocks noEditPoints="1"/>
              </p:cNvSpPr>
              <p:nvPr/>
            </p:nvSpPr>
            <p:spPr bwMode="auto">
              <a:xfrm>
                <a:off x="7273816" y="285751"/>
                <a:ext cx="341313" cy="255588"/>
              </a:xfrm>
              <a:custGeom>
                <a:avLst/>
                <a:gdLst>
                  <a:gd name="T0" fmla="*/ 1 w 71"/>
                  <a:gd name="T1" fmla="*/ 53 h 53"/>
                  <a:gd name="T2" fmla="*/ 0 w 71"/>
                  <a:gd name="T3" fmla="*/ 53 h 53"/>
                  <a:gd name="T4" fmla="*/ 0 w 71"/>
                  <a:gd name="T5" fmla="*/ 52 h 53"/>
                  <a:gd name="T6" fmla="*/ 0 w 71"/>
                  <a:gd name="T7" fmla="*/ 1 h 53"/>
                  <a:gd name="T8" fmla="*/ 0 w 71"/>
                  <a:gd name="T9" fmla="*/ 0 h 53"/>
                  <a:gd name="T10" fmla="*/ 1 w 71"/>
                  <a:gd name="T11" fmla="*/ 0 h 53"/>
                  <a:gd name="T12" fmla="*/ 69 w 71"/>
                  <a:gd name="T13" fmla="*/ 0 h 53"/>
                  <a:gd name="T14" fmla="*/ 70 w 71"/>
                  <a:gd name="T15" fmla="*/ 0 h 53"/>
                  <a:gd name="T16" fmla="*/ 71 w 71"/>
                  <a:gd name="T17" fmla="*/ 1 h 53"/>
                  <a:gd name="T18" fmla="*/ 71 w 71"/>
                  <a:gd name="T19" fmla="*/ 52 h 53"/>
                  <a:gd name="T20" fmla="*/ 70 w 71"/>
                  <a:gd name="T21" fmla="*/ 53 h 53"/>
                  <a:gd name="T22" fmla="*/ 69 w 71"/>
                  <a:gd name="T23" fmla="*/ 53 h 53"/>
                  <a:gd name="T24" fmla="*/ 1 w 71"/>
                  <a:gd name="T25" fmla="*/ 53 h 53"/>
                  <a:gd name="T26" fmla="*/ 69 w 71"/>
                  <a:gd name="T27" fmla="*/ 52 h 53"/>
                  <a:gd name="T28" fmla="*/ 69 w 71"/>
                  <a:gd name="T29" fmla="*/ 50 h 53"/>
                  <a:gd name="T30" fmla="*/ 69 w 71"/>
                  <a:gd name="T31" fmla="*/ 52 h 53"/>
                  <a:gd name="T32" fmla="*/ 2 w 71"/>
                  <a:gd name="T33" fmla="*/ 50 h 53"/>
                  <a:gd name="T34" fmla="*/ 68 w 71"/>
                  <a:gd name="T35" fmla="*/ 50 h 53"/>
                  <a:gd name="T36" fmla="*/ 68 w 71"/>
                  <a:gd name="T37" fmla="*/ 3 h 53"/>
                  <a:gd name="T38" fmla="*/ 2 w 71"/>
                  <a:gd name="T39" fmla="*/ 3 h 53"/>
                  <a:gd name="T40" fmla="*/ 2 w 71"/>
                  <a:gd name="T41" fmla="*/ 5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 h="53">
                    <a:moveTo>
                      <a:pt x="1" y="53"/>
                    </a:moveTo>
                    <a:cubicBezTo>
                      <a:pt x="0" y="53"/>
                      <a:pt x="0" y="53"/>
                      <a:pt x="0" y="53"/>
                    </a:cubicBezTo>
                    <a:cubicBezTo>
                      <a:pt x="0" y="52"/>
                      <a:pt x="0" y="52"/>
                      <a:pt x="0" y="52"/>
                    </a:cubicBezTo>
                    <a:cubicBezTo>
                      <a:pt x="0" y="1"/>
                      <a:pt x="0" y="1"/>
                      <a:pt x="0" y="1"/>
                    </a:cubicBezTo>
                    <a:cubicBezTo>
                      <a:pt x="0" y="1"/>
                      <a:pt x="0" y="1"/>
                      <a:pt x="0" y="0"/>
                    </a:cubicBezTo>
                    <a:cubicBezTo>
                      <a:pt x="0" y="0"/>
                      <a:pt x="1" y="0"/>
                      <a:pt x="1" y="0"/>
                    </a:cubicBezTo>
                    <a:cubicBezTo>
                      <a:pt x="69" y="0"/>
                      <a:pt x="69" y="0"/>
                      <a:pt x="69" y="0"/>
                    </a:cubicBezTo>
                    <a:cubicBezTo>
                      <a:pt x="70" y="0"/>
                      <a:pt x="70" y="0"/>
                      <a:pt x="70" y="0"/>
                    </a:cubicBezTo>
                    <a:cubicBezTo>
                      <a:pt x="71" y="1"/>
                      <a:pt x="71" y="1"/>
                      <a:pt x="71" y="1"/>
                    </a:cubicBezTo>
                    <a:cubicBezTo>
                      <a:pt x="71" y="52"/>
                      <a:pt x="71" y="52"/>
                      <a:pt x="71" y="52"/>
                    </a:cubicBezTo>
                    <a:cubicBezTo>
                      <a:pt x="71" y="52"/>
                      <a:pt x="71" y="52"/>
                      <a:pt x="70" y="53"/>
                    </a:cubicBezTo>
                    <a:cubicBezTo>
                      <a:pt x="70" y="53"/>
                      <a:pt x="70" y="53"/>
                      <a:pt x="69" y="53"/>
                    </a:cubicBezTo>
                    <a:lnTo>
                      <a:pt x="1" y="53"/>
                    </a:lnTo>
                    <a:close/>
                    <a:moveTo>
                      <a:pt x="69" y="52"/>
                    </a:moveTo>
                    <a:cubicBezTo>
                      <a:pt x="69" y="50"/>
                      <a:pt x="69" y="50"/>
                      <a:pt x="69" y="50"/>
                    </a:cubicBezTo>
                    <a:lnTo>
                      <a:pt x="69" y="52"/>
                    </a:lnTo>
                    <a:close/>
                    <a:moveTo>
                      <a:pt x="2" y="50"/>
                    </a:moveTo>
                    <a:cubicBezTo>
                      <a:pt x="68" y="50"/>
                      <a:pt x="68" y="50"/>
                      <a:pt x="68" y="50"/>
                    </a:cubicBezTo>
                    <a:cubicBezTo>
                      <a:pt x="68" y="3"/>
                      <a:pt x="68" y="3"/>
                      <a:pt x="68" y="3"/>
                    </a:cubicBezTo>
                    <a:cubicBezTo>
                      <a:pt x="2" y="3"/>
                      <a:pt x="2" y="3"/>
                      <a:pt x="2" y="3"/>
                    </a:cubicBezTo>
                    <a:lnTo>
                      <a:pt x="2"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dirty="0">
                  <a:ea typeface="微软雅黑" panose="020B0503020204020204" pitchFamily="34" charset="-122"/>
                </a:endParaRPr>
              </a:p>
            </p:txBody>
          </p:sp>
          <p:sp>
            <p:nvSpPr>
              <p:cNvPr id="44" name="Freeform 63">
                <a:extLst>
                  <a:ext uri="{FF2B5EF4-FFF2-40B4-BE49-F238E27FC236}">
                    <a16:creationId xmlns:a16="http://schemas.microsoft.com/office/drawing/2014/main" id="{E5C0FD30-9308-4BEF-92BD-C3D18A53C629}"/>
                  </a:ext>
                </a:extLst>
              </p:cNvPr>
              <p:cNvSpPr>
                <a:spLocks noEditPoints="1"/>
              </p:cNvSpPr>
              <p:nvPr/>
            </p:nvSpPr>
            <p:spPr bwMode="auto">
              <a:xfrm>
                <a:off x="7297629" y="304801"/>
                <a:ext cx="288925" cy="217488"/>
              </a:xfrm>
              <a:custGeom>
                <a:avLst/>
                <a:gdLst>
                  <a:gd name="T0" fmla="*/ 6 w 182"/>
                  <a:gd name="T1" fmla="*/ 137 h 137"/>
                  <a:gd name="T2" fmla="*/ 3 w 182"/>
                  <a:gd name="T3" fmla="*/ 134 h 137"/>
                  <a:gd name="T4" fmla="*/ 0 w 182"/>
                  <a:gd name="T5" fmla="*/ 134 h 137"/>
                  <a:gd name="T6" fmla="*/ 0 w 182"/>
                  <a:gd name="T7" fmla="*/ 3 h 137"/>
                  <a:gd name="T8" fmla="*/ 3 w 182"/>
                  <a:gd name="T9" fmla="*/ 0 h 137"/>
                  <a:gd name="T10" fmla="*/ 6 w 182"/>
                  <a:gd name="T11" fmla="*/ 0 h 137"/>
                  <a:gd name="T12" fmla="*/ 179 w 182"/>
                  <a:gd name="T13" fmla="*/ 0 h 137"/>
                  <a:gd name="T14" fmla="*/ 182 w 182"/>
                  <a:gd name="T15" fmla="*/ 0 h 137"/>
                  <a:gd name="T16" fmla="*/ 182 w 182"/>
                  <a:gd name="T17" fmla="*/ 3 h 137"/>
                  <a:gd name="T18" fmla="*/ 182 w 182"/>
                  <a:gd name="T19" fmla="*/ 134 h 137"/>
                  <a:gd name="T20" fmla="*/ 182 w 182"/>
                  <a:gd name="T21" fmla="*/ 134 h 137"/>
                  <a:gd name="T22" fmla="*/ 179 w 182"/>
                  <a:gd name="T23" fmla="*/ 137 h 137"/>
                  <a:gd name="T24" fmla="*/ 6 w 182"/>
                  <a:gd name="T25" fmla="*/ 137 h 137"/>
                  <a:gd name="T26" fmla="*/ 179 w 182"/>
                  <a:gd name="T27" fmla="*/ 134 h 137"/>
                  <a:gd name="T28" fmla="*/ 179 w 182"/>
                  <a:gd name="T29" fmla="*/ 128 h 137"/>
                  <a:gd name="T30" fmla="*/ 179 w 182"/>
                  <a:gd name="T31" fmla="*/ 134 h 137"/>
                  <a:gd name="T32" fmla="*/ 9 w 182"/>
                  <a:gd name="T33" fmla="*/ 128 h 137"/>
                  <a:gd name="T34" fmla="*/ 176 w 182"/>
                  <a:gd name="T35" fmla="*/ 128 h 137"/>
                  <a:gd name="T36" fmla="*/ 176 w 182"/>
                  <a:gd name="T37" fmla="*/ 6 h 137"/>
                  <a:gd name="T38" fmla="*/ 9 w 182"/>
                  <a:gd name="T39" fmla="*/ 6 h 137"/>
                  <a:gd name="T40" fmla="*/ 9 w 182"/>
                  <a:gd name="T41" fmla="*/ 12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2" h="137">
                    <a:moveTo>
                      <a:pt x="6" y="137"/>
                    </a:moveTo>
                    <a:lnTo>
                      <a:pt x="3" y="134"/>
                    </a:lnTo>
                    <a:lnTo>
                      <a:pt x="0" y="134"/>
                    </a:lnTo>
                    <a:lnTo>
                      <a:pt x="0" y="3"/>
                    </a:lnTo>
                    <a:lnTo>
                      <a:pt x="3" y="0"/>
                    </a:lnTo>
                    <a:lnTo>
                      <a:pt x="6" y="0"/>
                    </a:lnTo>
                    <a:lnTo>
                      <a:pt x="179" y="0"/>
                    </a:lnTo>
                    <a:lnTo>
                      <a:pt x="182" y="0"/>
                    </a:lnTo>
                    <a:lnTo>
                      <a:pt x="182" y="3"/>
                    </a:lnTo>
                    <a:lnTo>
                      <a:pt x="182" y="134"/>
                    </a:lnTo>
                    <a:lnTo>
                      <a:pt x="182" y="134"/>
                    </a:lnTo>
                    <a:lnTo>
                      <a:pt x="179" y="137"/>
                    </a:lnTo>
                    <a:lnTo>
                      <a:pt x="6" y="137"/>
                    </a:lnTo>
                    <a:close/>
                    <a:moveTo>
                      <a:pt x="179" y="134"/>
                    </a:moveTo>
                    <a:lnTo>
                      <a:pt x="179" y="128"/>
                    </a:lnTo>
                    <a:lnTo>
                      <a:pt x="179" y="134"/>
                    </a:lnTo>
                    <a:close/>
                    <a:moveTo>
                      <a:pt x="9" y="128"/>
                    </a:moveTo>
                    <a:lnTo>
                      <a:pt x="176" y="128"/>
                    </a:lnTo>
                    <a:lnTo>
                      <a:pt x="176" y="6"/>
                    </a:lnTo>
                    <a:lnTo>
                      <a:pt x="9" y="6"/>
                    </a:lnTo>
                    <a:lnTo>
                      <a:pt x="9"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dirty="0">
                  <a:ea typeface="微软雅黑" panose="020B0503020204020204" pitchFamily="34" charset="-122"/>
                </a:endParaRPr>
              </a:p>
            </p:txBody>
          </p:sp>
          <p:sp>
            <p:nvSpPr>
              <p:cNvPr id="45" name="Freeform 64">
                <a:extLst>
                  <a:ext uri="{FF2B5EF4-FFF2-40B4-BE49-F238E27FC236}">
                    <a16:creationId xmlns:a16="http://schemas.microsoft.com/office/drawing/2014/main" id="{0A153127-8146-4F4F-B913-A698A86229F8}"/>
                  </a:ext>
                </a:extLst>
              </p:cNvPr>
              <p:cNvSpPr>
                <a:spLocks noEditPoints="1"/>
              </p:cNvSpPr>
              <p:nvPr/>
            </p:nvSpPr>
            <p:spPr bwMode="auto">
              <a:xfrm>
                <a:off x="7278579" y="569914"/>
                <a:ext cx="327025" cy="44450"/>
              </a:xfrm>
              <a:custGeom>
                <a:avLst/>
                <a:gdLst>
                  <a:gd name="T0" fmla="*/ 2 w 68"/>
                  <a:gd name="T1" fmla="*/ 9 h 9"/>
                  <a:gd name="T2" fmla="*/ 1 w 68"/>
                  <a:gd name="T3" fmla="*/ 9 h 9"/>
                  <a:gd name="T4" fmla="*/ 0 w 68"/>
                  <a:gd name="T5" fmla="*/ 8 h 9"/>
                  <a:gd name="T6" fmla="*/ 0 w 68"/>
                  <a:gd name="T7" fmla="*/ 1 h 9"/>
                  <a:gd name="T8" fmla="*/ 1 w 68"/>
                  <a:gd name="T9" fmla="*/ 1 h 9"/>
                  <a:gd name="T10" fmla="*/ 2 w 68"/>
                  <a:gd name="T11" fmla="*/ 0 h 9"/>
                  <a:gd name="T12" fmla="*/ 66 w 68"/>
                  <a:gd name="T13" fmla="*/ 0 h 9"/>
                  <a:gd name="T14" fmla="*/ 68 w 68"/>
                  <a:gd name="T15" fmla="*/ 1 h 9"/>
                  <a:gd name="T16" fmla="*/ 68 w 68"/>
                  <a:gd name="T17" fmla="*/ 1 h 9"/>
                  <a:gd name="T18" fmla="*/ 68 w 68"/>
                  <a:gd name="T19" fmla="*/ 8 h 9"/>
                  <a:gd name="T20" fmla="*/ 68 w 68"/>
                  <a:gd name="T21" fmla="*/ 9 h 9"/>
                  <a:gd name="T22" fmla="*/ 66 w 68"/>
                  <a:gd name="T23" fmla="*/ 9 h 9"/>
                  <a:gd name="T24" fmla="*/ 2 w 68"/>
                  <a:gd name="T25" fmla="*/ 9 h 9"/>
                  <a:gd name="T26" fmla="*/ 66 w 68"/>
                  <a:gd name="T27" fmla="*/ 8 h 9"/>
                  <a:gd name="T28" fmla="*/ 66 w 68"/>
                  <a:gd name="T29" fmla="*/ 7 h 9"/>
                  <a:gd name="T30" fmla="*/ 66 w 68"/>
                  <a:gd name="T31" fmla="*/ 8 h 9"/>
                  <a:gd name="T32" fmla="*/ 5 w 68"/>
                  <a:gd name="T33" fmla="*/ 7 h 9"/>
                  <a:gd name="T34" fmla="*/ 64 w 68"/>
                  <a:gd name="T35" fmla="*/ 7 h 9"/>
                  <a:gd name="T36" fmla="*/ 64 w 68"/>
                  <a:gd name="T37" fmla="*/ 2 h 9"/>
                  <a:gd name="T38" fmla="*/ 5 w 68"/>
                  <a:gd name="T39" fmla="*/ 2 h 9"/>
                  <a:gd name="T40" fmla="*/ 5 w 68"/>
                  <a:gd name="T4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9">
                    <a:moveTo>
                      <a:pt x="2" y="9"/>
                    </a:moveTo>
                    <a:cubicBezTo>
                      <a:pt x="2" y="9"/>
                      <a:pt x="1" y="9"/>
                      <a:pt x="1" y="9"/>
                    </a:cubicBezTo>
                    <a:cubicBezTo>
                      <a:pt x="0" y="8"/>
                      <a:pt x="0" y="8"/>
                      <a:pt x="0" y="8"/>
                    </a:cubicBezTo>
                    <a:cubicBezTo>
                      <a:pt x="0" y="1"/>
                      <a:pt x="0" y="1"/>
                      <a:pt x="0" y="1"/>
                    </a:cubicBezTo>
                    <a:cubicBezTo>
                      <a:pt x="0" y="1"/>
                      <a:pt x="0" y="1"/>
                      <a:pt x="1" y="1"/>
                    </a:cubicBezTo>
                    <a:cubicBezTo>
                      <a:pt x="1" y="1"/>
                      <a:pt x="2" y="0"/>
                      <a:pt x="2" y="0"/>
                    </a:cubicBezTo>
                    <a:cubicBezTo>
                      <a:pt x="66" y="0"/>
                      <a:pt x="66" y="0"/>
                      <a:pt x="66" y="0"/>
                    </a:cubicBezTo>
                    <a:cubicBezTo>
                      <a:pt x="67" y="0"/>
                      <a:pt x="67" y="1"/>
                      <a:pt x="68" y="1"/>
                    </a:cubicBezTo>
                    <a:cubicBezTo>
                      <a:pt x="68" y="1"/>
                      <a:pt x="68" y="1"/>
                      <a:pt x="68" y="1"/>
                    </a:cubicBezTo>
                    <a:cubicBezTo>
                      <a:pt x="68" y="8"/>
                      <a:pt x="68" y="8"/>
                      <a:pt x="68" y="8"/>
                    </a:cubicBezTo>
                    <a:cubicBezTo>
                      <a:pt x="68" y="8"/>
                      <a:pt x="68" y="8"/>
                      <a:pt x="68" y="9"/>
                    </a:cubicBezTo>
                    <a:cubicBezTo>
                      <a:pt x="67" y="9"/>
                      <a:pt x="67" y="9"/>
                      <a:pt x="66" y="9"/>
                    </a:cubicBezTo>
                    <a:lnTo>
                      <a:pt x="2" y="9"/>
                    </a:lnTo>
                    <a:close/>
                    <a:moveTo>
                      <a:pt x="66" y="8"/>
                    </a:moveTo>
                    <a:cubicBezTo>
                      <a:pt x="66" y="7"/>
                      <a:pt x="66" y="7"/>
                      <a:pt x="66" y="7"/>
                    </a:cubicBezTo>
                    <a:lnTo>
                      <a:pt x="66" y="8"/>
                    </a:lnTo>
                    <a:close/>
                    <a:moveTo>
                      <a:pt x="5" y="7"/>
                    </a:moveTo>
                    <a:cubicBezTo>
                      <a:pt x="64" y="7"/>
                      <a:pt x="64" y="7"/>
                      <a:pt x="64" y="7"/>
                    </a:cubicBezTo>
                    <a:cubicBezTo>
                      <a:pt x="64" y="2"/>
                      <a:pt x="64" y="2"/>
                      <a:pt x="64" y="2"/>
                    </a:cubicBezTo>
                    <a:cubicBezTo>
                      <a:pt x="5" y="2"/>
                      <a:pt x="5" y="2"/>
                      <a:pt x="5" y="2"/>
                    </a:cubicBezTo>
                    <a:lnTo>
                      <a:pt x="5"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dirty="0">
                  <a:ea typeface="微软雅黑" panose="020B0503020204020204" pitchFamily="34" charset="-122"/>
                </a:endParaRPr>
              </a:p>
            </p:txBody>
          </p:sp>
          <p:sp>
            <p:nvSpPr>
              <p:cNvPr id="46" name="Freeform 65">
                <a:extLst>
                  <a:ext uri="{FF2B5EF4-FFF2-40B4-BE49-F238E27FC236}">
                    <a16:creationId xmlns:a16="http://schemas.microsoft.com/office/drawing/2014/main" id="{743C71EF-66B4-4175-B785-ED3DA4A837B0}"/>
                  </a:ext>
                </a:extLst>
              </p:cNvPr>
              <p:cNvSpPr>
                <a:spLocks noEditPoints="1"/>
              </p:cNvSpPr>
              <p:nvPr/>
            </p:nvSpPr>
            <p:spPr bwMode="auto">
              <a:xfrm>
                <a:off x="7354779" y="546101"/>
                <a:ext cx="179388" cy="23813"/>
              </a:xfrm>
              <a:custGeom>
                <a:avLst/>
                <a:gdLst>
                  <a:gd name="T0" fmla="*/ 3 w 113"/>
                  <a:gd name="T1" fmla="*/ 15 h 15"/>
                  <a:gd name="T2" fmla="*/ 0 w 113"/>
                  <a:gd name="T3" fmla="*/ 12 h 15"/>
                  <a:gd name="T4" fmla="*/ 0 w 113"/>
                  <a:gd name="T5" fmla="*/ 12 h 15"/>
                  <a:gd name="T6" fmla="*/ 0 w 113"/>
                  <a:gd name="T7" fmla="*/ 0 h 15"/>
                  <a:gd name="T8" fmla="*/ 0 w 113"/>
                  <a:gd name="T9" fmla="*/ 0 h 15"/>
                  <a:gd name="T10" fmla="*/ 3 w 113"/>
                  <a:gd name="T11" fmla="*/ 0 h 15"/>
                  <a:gd name="T12" fmla="*/ 110 w 113"/>
                  <a:gd name="T13" fmla="*/ 0 h 15"/>
                  <a:gd name="T14" fmla="*/ 113 w 113"/>
                  <a:gd name="T15" fmla="*/ 0 h 15"/>
                  <a:gd name="T16" fmla="*/ 113 w 113"/>
                  <a:gd name="T17" fmla="*/ 0 h 15"/>
                  <a:gd name="T18" fmla="*/ 113 w 113"/>
                  <a:gd name="T19" fmla="*/ 12 h 15"/>
                  <a:gd name="T20" fmla="*/ 113 w 113"/>
                  <a:gd name="T21" fmla="*/ 12 h 15"/>
                  <a:gd name="T22" fmla="*/ 110 w 113"/>
                  <a:gd name="T23" fmla="*/ 15 h 15"/>
                  <a:gd name="T24" fmla="*/ 3 w 113"/>
                  <a:gd name="T25" fmla="*/ 15 h 15"/>
                  <a:gd name="T26" fmla="*/ 110 w 113"/>
                  <a:gd name="T27" fmla="*/ 12 h 15"/>
                  <a:gd name="T28" fmla="*/ 110 w 113"/>
                  <a:gd name="T29" fmla="*/ 12 h 15"/>
                  <a:gd name="T30" fmla="*/ 110 w 113"/>
                  <a:gd name="T31" fmla="*/ 12 h 15"/>
                  <a:gd name="T32" fmla="*/ 6 w 113"/>
                  <a:gd name="T33" fmla="*/ 12 h 15"/>
                  <a:gd name="T34" fmla="*/ 103 w 113"/>
                  <a:gd name="T35" fmla="*/ 12 h 15"/>
                  <a:gd name="T36" fmla="*/ 103 w 113"/>
                  <a:gd name="T37" fmla="*/ 3 h 15"/>
                  <a:gd name="T38" fmla="*/ 6 w 113"/>
                  <a:gd name="T39" fmla="*/ 3 h 15"/>
                  <a:gd name="T40" fmla="*/ 6 w 113"/>
                  <a:gd name="T41"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3" h="15">
                    <a:moveTo>
                      <a:pt x="3" y="15"/>
                    </a:moveTo>
                    <a:lnTo>
                      <a:pt x="0" y="12"/>
                    </a:lnTo>
                    <a:lnTo>
                      <a:pt x="0" y="12"/>
                    </a:lnTo>
                    <a:lnTo>
                      <a:pt x="0" y="0"/>
                    </a:lnTo>
                    <a:lnTo>
                      <a:pt x="0" y="0"/>
                    </a:lnTo>
                    <a:lnTo>
                      <a:pt x="3" y="0"/>
                    </a:lnTo>
                    <a:lnTo>
                      <a:pt x="110" y="0"/>
                    </a:lnTo>
                    <a:lnTo>
                      <a:pt x="113" y="0"/>
                    </a:lnTo>
                    <a:lnTo>
                      <a:pt x="113" y="0"/>
                    </a:lnTo>
                    <a:lnTo>
                      <a:pt x="113" y="12"/>
                    </a:lnTo>
                    <a:lnTo>
                      <a:pt x="113" y="12"/>
                    </a:lnTo>
                    <a:lnTo>
                      <a:pt x="110" y="15"/>
                    </a:lnTo>
                    <a:lnTo>
                      <a:pt x="3" y="15"/>
                    </a:lnTo>
                    <a:close/>
                    <a:moveTo>
                      <a:pt x="110" y="12"/>
                    </a:moveTo>
                    <a:lnTo>
                      <a:pt x="110" y="12"/>
                    </a:lnTo>
                    <a:lnTo>
                      <a:pt x="110" y="12"/>
                    </a:lnTo>
                    <a:close/>
                    <a:moveTo>
                      <a:pt x="6" y="12"/>
                    </a:moveTo>
                    <a:lnTo>
                      <a:pt x="103" y="12"/>
                    </a:lnTo>
                    <a:lnTo>
                      <a:pt x="103" y="3"/>
                    </a:lnTo>
                    <a:lnTo>
                      <a:pt x="6" y="3"/>
                    </a:lnTo>
                    <a:lnTo>
                      <a:pt x="6"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dirty="0">
                  <a:ea typeface="微软雅黑" panose="020B0503020204020204" pitchFamily="34" charset="-122"/>
                </a:endParaRPr>
              </a:p>
            </p:txBody>
          </p:sp>
          <p:sp>
            <p:nvSpPr>
              <p:cNvPr id="47" name="Freeform 66">
                <a:extLst>
                  <a:ext uri="{FF2B5EF4-FFF2-40B4-BE49-F238E27FC236}">
                    <a16:creationId xmlns:a16="http://schemas.microsoft.com/office/drawing/2014/main" id="{4E30D49F-4452-4BFB-BE67-2043F9D63E61}"/>
                  </a:ext>
                </a:extLst>
              </p:cNvPr>
              <p:cNvSpPr>
                <a:spLocks noEditPoints="1"/>
              </p:cNvSpPr>
              <p:nvPr/>
            </p:nvSpPr>
            <p:spPr bwMode="auto">
              <a:xfrm>
                <a:off x="7297629" y="304801"/>
                <a:ext cx="288925" cy="217488"/>
              </a:xfrm>
              <a:custGeom>
                <a:avLst/>
                <a:gdLst>
                  <a:gd name="T0" fmla="*/ 6 w 182"/>
                  <a:gd name="T1" fmla="*/ 137 h 137"/>
                  <a:gd name="T2" fmla="*/ 3 w 182"/>
                  <a:gd name="T3" fmla="*/ 134 h 137"/>
                  <a:gd name="T4" fmla="*/ 0 w 182"/>
                  <a:gd name="T5" fmla="*/ 134 h 137"/>
                  <a:gd name="T6" fmla="*/ 0 w 182"/>
                  <a:gd name="T7" fmla="*/ 3 h 137"/>
                  <a:gd name="T8" fmla="*/ 3 w 182"/>
                  <a:gd name="T9" fmla="*/ 0 h 137"/>
                  <a:gd name="T10" fmla="*/ 6 w 182"/>
                  <a:gd name="T11" fmla="*/ 0 h 137"/>
                  <a:gd name="T12" fmla="*/ 179 w 182"/>
                  <a:gd name="T13" fmla="*/ 0 h 137"/>
                  <a:gd name="T14" fmla="*/ 182 w 182"/>
                  <a:gd name="T15" fmla="*/ 0 h 137"/>
                  <a:gd name="T16" fmla="*/ 182 w 182"/>
                  <a:gd name="T17" fmla="*/ 3 h 137"/>
                  <a:gd name="T18" fmla="*/ 182 w 182"/>
                  <a:gd name="T19" fmla="*/ 134 h 137"/>
                  <a:gd name="T20" fmla="*/ 182 w 182"/>
                  <a:gd name="T21" fmla="*/ 134 h 137"/>
                  <a:gd name="T22" fmla="*/ 179 w 182"/>
                  <a:gd name="T23" fmla="*/ 137 h 137"/>
                  <a:gd name="T24" fmla="*/ 6 w 182"/>
                  <a:gd name="T25" fmla="*/ 137 h 137"/>
                  <a:gd name="T26" fmla="*/ 179 w 182"/>
                  <a:gd name="T27" fmla="*/ 134 h 137"/>
                  <a:gd name="T28" fmla="*/ 179 w 182"/>
                  <a:gd name="T29" fmla="*/ 128 h 137"/>
                  <a:gd name="T30" fmla="*/ 179 w 182"/>
                  <a:gd name="T31" fmla="*/ 134 h 137"/>
                  <a:gd name="T32" fmla="*/ 9 w 182"/>
                  <a:gd name="T33" fmla="*/ 128 h 137"/>
                  <a:gd name="T34" fmla="*/ 176 w 182"/>
                  <a:gd name="T35" fmla="*/ 128 h 137"/>
                  <a:gd name="T36" fmla="*/ 176 w 182"/>
                  <a:gd name="T37" fmla="*/ 6 h 137"/>
                  <a:gd name="T38" fmla="*/ 9 w 182"/>
                  <a:gd name="T39" fmla="*/ 6 h 137"/>
                  <a:gd name="T40" fmla="*/ 9 w 182"/>
                  <a:gd name="T41" fmla="*/ 128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2" h="137">
                    <a:moveTo>
                      <a:pt x="6" y="137"/>
                    </a:moveTo>
                    <a:lnTo>
                      <a:pt x="3" y="134"/>
                    </a:lnTo>
                    <a:lnTo>
                      <a:pt x="0" y="134"/>
                    </a:lnTo>
                    <a:lnTo>
                      <a:pt x="0" y="3"/>
                    </a:lnTo>
                    <a:lnTo>
                      <a:pt x="3" y="0"/>
                    </a:lnTo>
                    <a:lnTo>
                      <a:pt x="6" y="0"/>
                    </a:lnTo>
                    <a:lnTo>
                      <a:pt x="179" y="0"/>
                    </a:lnTo>
                    <a:lnTo>
                      <a:pt x="182" y="0"/>
                    </a:lnTo>
                    <a:lnTo>
                      <a:pt x="182" y="3"/>
                    </a:lnTo>
                    <a:lnTo>
                      <a:pt x="182" y="134"/>
                    </a:lnTo>
                    <a:lnTo>
                      <a:pt x="182" y="134"/>
                    </a:lnTo>
                    <a:lnTo>
                      <a:pt x="179" y="137"/>
                    </a:lnTo>
                    <a:lnTo>
                      <a:pt x="6" y="137"/>
                    </a:lnTo>
                    <a:close/>
                    <a:moveTo>
                      <a:pt x="179" y="134"/>
                    </a:moveTo>
                    <a:lnTo>
                      <a:pt x="179" y="128"/>
                    </a:lnTo>
                    <a:lnTo>
                      <a:pt x="179" y="134"/>
                    </a:lnTo>
                    <a:close/>
                    <a:moveTo>
                      <a:pt x="9" y="128"/>
                    </a:moveTo>
                    <a:lnTo>
                      <a:pt x="176" y="128"/>
                    </a:lnTo>
                    <a:lnTo>
                      <a:pt x="176" y="6"/>
                    </a:lnTo>
                    <a:lnTo>
                      <a:pt x="9" y="6"/>
                    </a:lnTo>
                    <a:lnTo>
                      <a:pt x="9"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dirty="0">
                  <a:ea typeface="微软雅黑" panose="020B0503020204020204" pitchFamily="34" charset="-122"/>
                </a:endParaRPr>
              </a:p>
            </p:txBody>
          </p:sp>
          <p:sp>
            <p:nvSpPr>
              <p:cNvPr id="48" name="Freeform 67">
                <a:extLst>
                  <a:ext uri="{FF2B5EF4-FFF2-40B4-BE49-F238E27FC236}">
                    <a16:creationId xmlns:a16="http://schemas.microsoft.com/office/drawing/2014/main" id="{9DCF3262-641A-4CCB-AE75-511FA9C5A921}"/>
                  </a:ext>
                </a:extLst>
              </p:cNvPr>
              <p:cNvSpPr>
                <a:spLocks noEditPoints="1"/>
              </p:cNvSpPr>
              <p:nvPr/>
            </p:nvSpPr>
            <p:spPr bwMode="auto">
              <a:xfrm>
                <a:off x="7278579" y="569914"/>
                <a:ext cx="327025" cy="44450"/>
              </a:xfrm>
              <a:custGeom>
                <a:avLst/>
                <a:gdLst>
                  <a:gd name="T0" fmla="*/ 2 w 68"/>
                  <a:gd name="T1" fmla="*/ 9 h 9"/>
                  <a:gd name="T2" fmla="*/ 1 w 68"/>
                  <a:gd name="T3" fmla="*/ 9 h 9"/>
                  <a:gd name="T4" fmla="*/ 0 w 68"/>
                  <a:gd name="T5" fmla="*/ 8 h 9"/>
                  <a:gd name="T6" fmla="*/ 0 w 68"/>
                  <a:gd name="T7" fmla="*/ 1 h 9"/>
                  <a:gd name="T8" fmla="*/ 1 w 68"/>
                  <a:gd name="T9" fmla="*/ 1 h 9"/>
                  <a:gd name="T10" fmla="*/ 2 w 68"/>
                  <a:gd name="T11" fmla="*/ 0 h 9"/>
                  <a:gd name="T12" fmla="*/ 66 w 68"/>
                  <a:gd name="T13" fmla="*/ 0 h 9"/>
                  <a:gd name="T14" fmla="*/ 68 w 68"/>
                  <a:gd name="T15" fmla="*/ 1 h 9"/>
                  <a:gd name="T16" fmla="*/ 68 w 68"/>
                  <a:gd name="T17" fmla="*/ 1 h 9"/>
                  <a:gd name="T18" fmla="*/ 68 w 68"/>
                  <a:gd name="T19" fmla="*/ 8 h 9"/>
                  <a:gd name="T20" fmla="*/ 68 w 68"/>
                  <a:gd name="T21" fmla="*/ 9 h 9"/>
                  <a:gd name="T22" fmla="*/ 66 w 68"/>
                  <a:gd name="T23" fmla="*/ 9 h 9"/>
                  <a:gd name="T24" fmla="*/ 2 w 68"/>
                  <a:gd name="T25" fmla="*/ 9 h 9"/>
                  <a:gd name="T26" fmla="*/ 66 w 68"/>
                  <a:gd name="T27" fmla="*/ 8 h 9"/>
                  <a:gd name="T28" fmla="*/ 66 w 68"/>
                  <a:gd name="T29" fmla="*/ 7 h 9"/>
                  <a:gd name="T30" fmla="*/ 66 w 68"/>
                  <a:gd name="T31" fmla="*/ 8 h 9"/>
                  <a:gd name="T32" fmla="*/ 5 w 68"/>
                  <a:gd name="T33" fmla="*/ 7 h 9"/>
                  <a:gd name="T34" fmla="*/ 64 w 68"/>
                  <a:gd name="T35" fmla="*/ 7 h 9"/>
                  <a:gd name="T36" fmla="*/ 64 w 68"/>
                  <a:gd name="T37" fmla="*/ 2 h 9"/>
                  <a:gd name="T38" fmla="*/ 5 w 68"/>
                  <a:gd name="T39" fmla="*/ 2 h 9"/>
                  <a:gd name="T40" fmla="*/ 5 w 68"/>
                  <a:gd name="T4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9">
                    <a:moveTo>
                      <a:pt x="2" y="9"/>
                    </a:moveTo>
                    <a:cubicBezTo>
                      <a:pt x="2" y="9"/>
                      <a:pt x="1" y="9"/>
                      <a:pt x="1" y="9"/>
                    </a:cubicBezTo>
                    <a:cubicBezTo>
                      <a:pt x="0" y="8"/>
                      <a:pt x="0" y="8"/>
                      <a:pt x="0" y="8"/>
                    </a:cubicBezTo>
                    <a:cubicBezTo>
                      <a:pt x="0" y="1"/>
                      <a:pt x="0" y="1"/>
                      <a:pt x="0" y="1"/>
                    </a:cubicBezTo>
                    <a:cubicBezTo>
                      <a:pt x="0" y="1"/>
                      <a:pt x="0" y="1"/>
                      <a:pt x="1" y="1"/>
                    </a:cubicBezTo>
                    <a:cubicBezTo>
                      <a:pt x="1" y="1"/>
                      <a:pt x="2" y="0"/>
                      <a:pt x="2" y="0"/>
                    </a:cubicBezTo>
                    <a:cubicBezTo>
                      <a:pt x="66" y="0"/>
                      <a:pt x="66" y="0"/>
                      <a:pt x="66" y="0"/>
                    </a:cubicBezTo>
                    <a:cubicBezTo>
                      <a:pt x="67" y="0"/>
                      <a:pt x="67" y="1"/>
                      <a:pt x="68" y="1"/>
                    </a:cubicBezTo>
                    <a:cubicBezTo>
                      <a:pt x="68" y="1"/>
                      <a:pt x="68" y="1"/>
                      <a:pt x="68" y="1"/>
                    </a:cubicBezTo>
                    <a:cubicBezTo>
                      <a:pt x="68" y="8"/>
                      <a:pt x="68" y="8"/>
                      <a:pt x="68" y="8"/>
                    </a:cubicBezTo>
                    <a:cubicBezTo>
                      <a:pt x="68" y="8"/>
                      <a:pt x="68" y="8"/>
                      <a:pt x="68" y="9"/>
                    </a:cubicBezTo>
                    <a:cubicBezTo>
                      <a:pt x="67" y="9"/>
                      <a:pt x="67" y="9"/>
                      <a:pt x="66" y="9"/>
                    </a:cubicBezTo>
                    <a:lnTo>
                      <a:pt x="2" y="9"/>
                    </a:lnTo>
                    <a:close/>
                    <a:moveTo>
                      <a:pt x="66" y="8"/>
                    </a:moveTo>
                    <a:cubicBezTo>
                      <a:pt x="66" y="7"/>
                      <a:pt x="66" y="7"/>
                      <a:pt x="66" y="7"/>
                    </a:cubicBezTo>
                    <a:lnTo>
                      <a:pt x="66" y="8"/>
                    </a:lnTo>
                    <a:close/>
                    <a:moveTo>
                      <a:pt x="5" y="7"/>
                    </a:moveTo>
                    <a:cubicBezTo>
                      <a:pt x="64" y="7"/>
                      <a:pt x="64" y="7"/>
                      <a:pt x="64" y="7"/>
                    </a:cubicBezTo>
                    <a:cubicBezTo>
                      <a:pt x="64" y="2"/>
                      <a:pt x="64" y="2"/>
                      <a:pt x="64" y="2"/>
                    </a:cubicBezTo>
                    <a:cubicBezTo>
                      <a:pt x="5" y="2"/>
                      <a:pt x="5" y="2"/>
                      <a:pt x="5" y="2"/>
                    </a:cubicBezTo>
                    <a:lnTo>
                      <a:pt x="5"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dirty="0">
                  <a:ea typeface="微软雅黑" panose="020B0503020204020204" pitchFamily="34" charset="-122"/>
                </a:endParaRPr>
              </a:p>
            </p:txBody>
          </p:sp>
          <p:sp>
            <p:nvSpPr>
              <p:cNvPr id="49" name="Freeform 68">
                <a:extLst>
                  <a:ext uri="{FF2B5EF4-FFF2-40B4-BE49-F238E27FC236}">
                    <a16:creationId xmlns:a16="http://schemas.microsoft.com/office/drawing/2014/main" id="{24CB0867-916E-4C9D-B47D-004132263D30}"/>
                  </a:ext>
                </a:extLst>
              </p:cNvPr>
              <p:cNvSpPr>
                <a:spLocks noEditPoints="1"/>
              </p:cNvSpPr>
              <p:nvPr/>
            </p:nvSpPr>
            <p:spPr bwMode="auto">
              <a:xfrm>
                <a:off x="7354779" y="546101"/>
                <a:ext cx="179388" cy="23813"/>
              </a:xfrm>
              <a:custGeom>
                <a:avLst/>
                <a:gdLst>
                  <a:gd name="T0" fmla="*/ 3 w 113"/>
                  <a:gd name="T1" fmla="*/ 15 h 15"/>
                  <a:gd name="T2" fmla="*/ 0 w 113"/>
                  <a:gd name="T3" fmla="*/ 12 h 15"/>
                  <a:gd name="T4" fmla="*/ 0 w 113"/>
                  <a:gd name="T5" fmla="*/ 12 h 15"/>
                  <a:gd name="T6" fmla="*/ 0 w 113"/>
                  <a:gd name="T7" fmla="*/ 0 h 15"/>
                  <a:gd name="T8" fmla="*/ 0 w 113"/>
                  <a:gd name="T9" fmla="*/ 0 h 15"/>
                  <a:gd name="T10" fmla="*/ 3 w 113"/>
                  <a:gd name="T11" fmla="*/ 0 h 15"/>
                  <a:gd name="T12" fmla="*/ 110 w 113"/>
                  <a:gd name="T13" fmla="*/ 0 h 15"/>
                  <a:gd name="T14" fmla="*/ 113 w 113"/>
                  <a:gd name="T15" fmla="*/ 0 h 15"/>
                  <a:gd name="T16" fmla="*/ 113 w 113"/>
                  <a:gd name="T17" fmla="*/ 0 h 15"/>
                  <a:gd name="T18" fmla="*/ 113 w 113"/>
                  <a:gd name="T19" fmla="*/ 12 h 15"/>
                  <a:gd name="T20" fmla="*/ 113 w 113"/>
                  <a:gd name="T21" fmla="*/ 12 h 15"/>
                  <a:gd name="T22" fmla="*/ 110 w 113"/>
                  <a:gd name="T23" fmla="*/ 15 h 15"/>
                  <a:gd name="T24" fmla="*/ 3 w 113"/>
                  <a:gd name="T25" fmla="*/ 15 h 15"/>
                  <a:gd name="T26" fmla="*/ 110 w 113"/>
                  <a:gd name="T27" fmla="*/ 12 h 15"/>
                  <a:gd name="T28" fmla="*/ 110 w 113"/>
                  <a:gd name="T29" fmla="*/ 12 h 15"/>
                  <a:gd name="T30" fmla="*/ 110 w 113"/>
                  <a:gd name="T31" fmla="*/ 12 h 15"/>
                  <a:gd name="T32" fmla="*/ 6 w 113"/>
                  <a:gd name="T33" fmla="*/ 12 h 15"/>
                  <a:gd name="T34" fmla="*/ 103 w 113"/>
                  <a:gd name="T35" fmla="*/ 12 h 15"/>
                  <a:gd name="T36" fmla="*/ 103 w 113"/>
                  <a:gd name="T37" fmla="*/ 3 h 15"/>
                  <a:gd name="T38" fmla="*/ 6 w 113"/>
                  <a:gd name="T39" fmla="*/ 3 h 15"/>
                  <a:gd name="T40" fmla="*/ 6 w 113"/>
                  <a:gd name="T41"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3" h="15">
                    <a:moveTo>
                      <a:pt x="3" y="15"/>
                    </a:moveTo>
                    <a:lnTo>
                      <a:pt x="0" y="12"/>
                    </a:lnTo>
                    <a:lnTo>
                      <a:pt x="0" y="12"/>
                    </a:lnTo>
                    <a:lnTo>
                      <a:pt x="0" y="0"/>
                    </a:lnTo>
                    <a:lnTo>
                      <a:pt x="0" y="0"/>
                    </a:lnTo>
                    <a:lnTo>
                      <a:pt x="3" y="0"/>
                    </a:lnTo>
                    <a:lnTo>
                      <a:pt x="110" y="0"/>
                    </a:lnTo>
                    <a:lnTo>
                      <a:pt x="113" y="0"/>
                    </a:lnTo>
                    <a:lnTo>
                      <a:pt x="113" y="0"/>
                    </a:lnTo>
                    <a:lnTo>
                      <a:pt x="113" y="12"/>
                    </a:lnTo>
                    <a:lnTo>
                      <a:pt x="113" y="12"/>
                    </a:lnTo>
                    <a:lnTo>
                      <a:pt x="110" y="15"/>
                    </a:lnTo>
                    <a:lnTo>
                      <a:pt x="3" y="15"/>
                    </a:lnTo>
                    <a:close/>
                    <a:moveTo>
                      <a:pt x="110" y="12"/>
                    </a:moveTo>
                    <a:lnTo>
                      <a:pt x="110" y="12"/>
                    </a:lnTo>
                    <a:lnTo>
                      <a:pt x="110" y="12"/>
                    </a:lnTo>
                    <a:close/>
                    <a:moveTo>
                      <a:pt x="6" y="12"/>
                    </a:moveTo>
                    <a:lnTo>
                      <a:pt x="103" y="12"/>
                    </a:lnTo>
                    <a:lnTo>
                      <a:pt x="103" y="3"/>
                    </a:lnTo>
                    <a:lnTo>
                      <a:pt x="6" y="3"/>
                    </a:lnTo>
                    <a:lnTo>
                      <a:pt x="6"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dirty="0">
                  <a:ea typeface="微软雅黑" panose="020B0503020204020204" pitchFamily="34" charset="-122"/>
                </a:endParaRPr>
              </a:p>
            </p:txBody>
          </p:sp>
        </p:grpSp>
      </p:grpSp>
      <p:grpSp>
        <p:nvGrpSpPr>
          <p:cNvPr id="50" name="组合 49">
            <a:extLst>
              <a:ext uri="{FF2B5EF4-FFF2-40B4-BE49-F238E27FC236}">
                <a16:creationId xmlns:a16="http://schemas.microsoft.com/office/drawing/2014/main" id="{B5800335-91BA-42EE-A267-FFC5CB1BC59C}"/>
              </a:ext>
            </a:extLst>
          </p:cNvPr>
          <p:cNvGrpSpPr/>
          <p:nvPr/>
        </p:nvGrpSpPr>
        <p:grpSpPr>
          <a:xfrm>
            <a:off x="4196701" y="2873511"/>
            <a:ext cx="1791078" cy="1548385"/>
            <a:chOff x="4173841" y="3085601"/>
            <a:chExt cx="1791078" cy="1548385"/>
          </a:xfrm>
        </p:grpSpPr>
        <p:sp>
          <p:nvSpPr>
            <p:cNvPr id="51" name="Freeform 7">
              <a:extLst>
                <a:ext uri="{FF2B5EF4-FFF2-40B4-BE49-F238E27FC236}">
                  <a16:creationId xmlns:a16="http://schemas.microsoft.com/office/drawing/2014/main" id="{9AF44716-E4C0-4856-9CE3-C647461BDAF6}"/>
                </a:ext>
              </a:extLst>
            </p:cNvPr>
            <p:cNvSpPr/>
            <p:nvPr/>
          </p:nvSpPr>
          <p:spPr bwMode="auto">
            <a:xfrm>
              <a:off x="4173841" y="3085601"/>
              <a:ext cx="1791078" cy="1548385"/>
            </a:xfrm>
            <a:custGeom>
              <a:avLst/>
              <a:gdLst>
                <a:gd name="T0" fmla="*/ 1136 w 1476"/>
                <a:gd name="T1" fmla="*/ 1276 h 1276"/>
                <a:gd name="T2" fmla="*/ 213 w 1476"/>
                <a:gd name="T3" fmla="*/ 628 h 1276"/>
                <a:gd name="T4" fmla="*/ 107 w 1476"/>
                <a:gd name="T5" fmla="*/ 766 h 1276"/>
                <a:gd name="T6" fmla="*/ 54 w 1476"/>
                <a:gd name="T7" fmla="*/ 447 h 1276"/>
                <a:gd name="T8" fmla="*/ 0 w 1476"/>
                <a:gd name="T9" fmla="*/ 128 h 1276"/>
                <a:gd name="T10" fmla="*/ 319 w 1476"/>
                <a:gd name="T11" fmla="*/ 64 h 1276"/>
                <a:gd name="T12" fmla="*/ 637 w 1476"/>
                <a:gd name="T13" fmla="*/ 0 h 1276"/>
                <a:gd name="T14" fmla="*/ 542 w 1476"/>
                <a:gd name="T15" fmla="*/ 149 h 1276"/>
                <a:gd name="T16" fmla="*/ 1476 w 1476"/>
                <a:gd name="T17" fmla="*/ 808 h 1276"/>
                <a:gd name="T18" fmla="*/ 1136 w 1476"/>
                <a:gd name="T19" fmla="*/ 1276 h 1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76" h="1276">
                  <a:moveTo>
                    <a:pt x="1136" y="1276"/>
                  </a:moveTo>
                  <a:lnTo>
                    <a:pt x="213" y="628"/>
                  </a:lnTo>
                  <a:lnTo>
                    <a:pt x="107" y="766"/>
                  </a:lnTo>
                  <a:lnTo>
                    <a:pt x="54" y="447"/>
                  </a:lnTo>
                  <a:lnTo>
                    <a:pt x="0" y="128"/>
                  </a:lnTo>
                  <a:lnTo>
                    <a:pt x="319" y="64"/>
                  </a:lnTo>
                  <a:lnTo>
                    <a:pt x="637" y="0"/>
                  </a:lnTo>
                  <a:lnTo>
                    <a:pt x="542" y="149"/>
                  </a:lnTo>
                  <a:lnTo>
                    <a:pt x="1476" y="808"/>
                  </a:lnTo>
                  <a:lnTo>
                    <a:pt x="1136" y="1276"/>
                  </a:lnTo>
                  <a:close/>
                </a:path>
              </a:pathLst>
            </a:custGeom>
            <a:solidFill>
              <a:schemeClr val="accent1">
                <a:alpha val="30000"/>
              </a:schemeClr>
            </a:solidFill>
            <a:ln>
              <a:noFill/>
            </a:ln>
            <a:effectLst/>
          </p:spPr>
          <p:txBody>
            <a:bodyPr vert="horz" wrap="square" lIns="91440" tIns="45720" rIns="91440" bIns="45720" numCol="1" anchor="t" anchorCtr="0" compatLnSpc="1"/>
            <a:lstStyle/>
            <a:p>
              <a:endParaRPr lang="zh-CN" altLang="en-US" sz="1200" dirty="0">
                <a:ea typeface="微软雅黑" panose="020B0503020204020204" pitchFamily="34" charset="-122"/>
              </a:endParaRPr>
            </a:p>
          </p:txBody>
        </p:sp>
        <p:sp>
          <p:nvSpPr>
            <p:cNvPr id="52" name="文本框 51">
              <a:extLst>
                <a:ext uri="{FF2B5EF4-FFF2-40B4-BE49-F238E27FC236}">
                  <a16:creationId xmlns:a16="http://schemas.microsoft.com/office/drawing/2014/main" id="{AA158FC5-1A37-445F-959C-8A0C1CDF3295}"/>
                </a:ext>
              </a:extLst>
            </p:cNvPr>
            <p:cNvSpPr txBox="1"/>
            <p:nvPr/>
          </p:nvSpPr>
          <p:spPr>
            <a:xfrm rot="12995188">
              <a:off x="4280308" y="3241606"/>
              <a:ext cx="691682" cy="646331"/>
            </a:xfrm>
            <a:prstGeom prst="rect">
              <a:avLst/>
            </a:prstGeom>
            <a:noFill/>
          </p:spPr>
          <p:txBody>
            <a:bodyPr wrap="square" rtlCol="0">
              <a:spAutoFit/>
            </a:bodyPr>
            <a:lstStyle/>
            <a:p>
              <a:r>
                <a:rPr lang="en-US" altLang="zh-CN" sz="3600" dirty="0">
                  <a:solidFill>
                    <a:schemeClr val="bg1"/>
                  </a:solidFill>
                  <a:ea typeface="微软雅黑" panose="020B0503020204020204" pitchFamily="34" charset="-122"/>
                </a:rPr>
                <a:t>04</a:t>
              </a:r>
              <a:endParaRPr lang="zh-CN" altLang="en-US" sz="3600" dirty="0">
                <a:solidFill>
                  <a:schemeClr val="bg1"/>
                </a:solidFill>
                <a:ea typeface="微软雅黑" panose="020B0503020204020204" pitchFamily="34" charset="-122"/>
              </a:endParaRPr>
            </a:p>
          </p:txBody>
        </p:sp>
        <p:sp>
          <p:nvSpPr>
            <p:cNvPr id="53" name="Freeform 75">
              <a:extLst>
                <a:ext uri="{FF2B5EF4-FFF2-40B4-BE49-F238E27FC236}">
                  <a16:creationId xmlns:a16="http://schemas.microsoft.com/office/drawing/2014/main" id="{D7956E42-434B-4410-973E-89385F6684E3}"/>
                </a:ext>
              </a:extLst>
            </p:cNvPr>
            <p:cNvSpPr>
              <a:spLocks noEditPoints="1"/>
            </p:cNvSpPr>
            <p:nvPr/>
          </p:nvSpPr>
          <p:spPr bwMode="auto">
            <a:xfrm rot="13014116">
              <a:off x="4868819" y="3694304"/>
              <a:ext cx="293582" cy="280630"/>
            </a:xfrm>
            <a:custGeom>
              <a:avLst/>
              <a:gdLst>
                <a:gd name="T0" fmla="*/ 58 w 67"/>
                <a:gd name="T1" fmla="*/ 30 h 64"/>
                <a:gd name="T2" fmla="*/ 57 w 67"/>
                <a:gd name="T3" fmla="*/ 30 h 64"/>
                <a:gd name="T4" fmla="*/ 58 w 67"/>
                <a:gd name="T5" fmla="*/ 30 h 64"/>
                <a:gd name="T6" fmla="*/ 58 w 67"/>
                <a:gd name="T7" fmla="*/ 30 h 64"/>
                <a:gd name="T8" fmla="*/ 58 w 67"/>
                <a:gd name="T9" fmla="*/ 30 h 64"/>
                <a:gd name="T10" fmla="*/ 58 w 67"/>
                <a:gd name="T11" fmla="*/ 31 h 64"/>
                <a:gd name="T12" fmla="*/ 58 w 67"/>
                <a:gd name="T13" fmla="*/ 31 h 64"/>
                <a:gd name="T14" fmla="*/ 52 w 67"/>
                <a:gd name="T15" fmla="*/ 37 h 64"/>
                <a:gd name="T16" fmla="*/ 15 w 67"/>
                <a:gd name="T17" fmla="*/ 37 h 64"/>
                <a:gd name="T18" fmla="*/ 9 w 67"/>
                <a:gd name="T19" fmla="*/ 31 h 64"/>
                <a:gd name="T20" fmla="*/ 9 w 67"/>
                <a:gd name="T21" fmla="*/ 31 h 64"/>
                <a:gd name="T22" fmla="*/ 9 w 67"/>
                <a:gd name="T23" fmla="*/ 30 h 64"/>
                <a:gd name="T24" fmla="*/ 9 w 67"/>
                <a:gd name="T25" fmla="*/ 30 h 64"/>
                <a:gd name="T26" fmla="*/ 9 w 67"/>
                <a:gd name="T27" fmla="*/ 30 h 64"/>
                <a:gd name="T28" fmla="*/ 10 w 67"/>
                <a:gd name="T29" fmla="*/ 30 h 64"/>
                <a:gd name="T30" fmla="*/ 9 w 67"/>
                <a:gd name="T31" fmla="*/ 30 h 64"/>
                <a:gd name="T32" fmla="*/ 0 w 67"/>
                <a:gd name="T33" fmla="*/ 39 h 64"/>
                <a:gd name="T34" fmla="*/ 0 w 67"/>
                <a:gd name="T35" fmla="*/ 54 h 64"/>
                <a:gd name="T36" fmla="*/ 9 w 67"/>
                <a:gd name="T37" fmla="*/ 64 h 64"/>
                <a:gd name="T38" fmla="*/ 58 w 67"/>
                <a:gd name="T39" fmla="*/ 64 h 64"/>
                <a:gd name="T40" fmla="*/ 67 w 67"/>
                <a:gd name="T41" fmla="*/ 54 h 64"/>
                <a:gd name="T42" fmla="*/ 67 w 67"/>
                <a:gd name="T43" fmla="*/ 39 h 64"/>
                <a:gd name="T44" fmla="*/ 58 w 67"/>
                <a:gd name="T45" fmla="*/ 30 h 64"/>
                <a:gd name="T46" fmla="*/ 7 w 67"/>
                <a:gd name="T47" fmla="*/ 38 h 64"/>
                <a:gd name="T48" fmla="*/ 6 w 67"/>
                <a:gd name="T49" fmla="*/ 38 h 64"/>
                <a:gd name="T50" fmla="*/ 5 w 67"/>
                <a:gd name="T51" fmla="*/ 36 h 64"/>
                <a:gd name="T52" fmla="*/ 6 w 67"/>
                <a:gd name="T53" fmla="*/ 35 h 64"/>
                <a:gd name="T54" fmla="*/ 7 w 67"/>
                <a:gd name="T55" fmla="*/ 35 h 64"/>
                <a:gd name="T56" fmla="*/ 9 w 67"/>
                <a:gd name="T57" fmla="*/ 36 h 64"/>
                <a:gd name="T58" fmla="*/ 7 w 67"/>
                <a:gd name="T59" fmla="*/ 38 h 64"/>
                <a:gd name="T60" fmla="*/ 58 w 67"/>
                <a:gd name="T61" fmla="*/ 56 h 64"/>
                <a:gd name="T62" fmla="*/ 57 w 67"/>
                <a:gd name="T63" fmla="*/ 57 h 64"/>
                <a:gd name="T64" fmla="*/ 10 w 67"/>
                <a:gd name="T65" fmla="*/ 57 h 64"/>
                <a:gd name="T66" fmla="*/ 9 w 67"/>
                <a:gd name="T67" fmla="*/ 56 h 64"/>
                <a:gd name="T68" fmla="*/ 9 w 67"/>
                <a:gd name="T69" fmla="*/ 51 h 64"/>
                <a:gd name="T70" fmla="*/ 10 w 67"/>
                <a:gd name="T71" fmla="*/ 50 h 64"/>
                <a:gd name="T72" fmla="*/ 57 w 67"/>
                <a:gd name="T73" fmla="*/ 50 h 64"/>
                <a:gd name="T74" fmla="*/ 58 w 67"/>
                <a:gd name="T75" fmla="*/ 51 h 64"/>
                <a:gd name="T76" fmla="*/ 58 w 67"/>
                <a:gd name="T77" fmla="*/ 56 h 64"/>
                <a:gd name="T78" fmla="*/ 62 w 67"/>
                <a:gd name="T79" fmla="*/ 38 h 64"/>
                <a:gd name="T80" fmla="*/ 60 w 67"/>
                <a:gd name="T81" fmla="*/ 38 h 64"/>
                <a:gd name="T82" fmla="*/ 58 w 67"/>
                <a:gd name="T83" fmla="*/ 36 h 64"/>
                <a:gd name="T84" fmla="*/ 60 w 67"/>
                <a:gd name="T85" fmla="*/ 35 h 64"/>
                <a:gd name="T86" fmla="*/ 62 w 67"/>
                <a:gd name="T87" fmla="*/ 35 h 64"/>
                <a:gd name="T88" fmla="*/ 63 w 67"/>
                <a:gd name="T89" fmla="*/ 36 h 64"/>
                <a:gd name="T90" fmla="*/ 62 w 67"/>
                <a:gd name="T91" fmla="*/ 38 h 64"/>
                <a:gd name="T92" fmla="*/ 55 w 67"/>
                <a:gd name="T93" fmla="*/ 30 h 64"/>
                <a:gd name="T94" fmla="*/ 57 w 67"/>
                <a:gd name="T95" fmla="*/ 30 h 64"/>
                <a:gd name="T96" fmla="*/ 55 w 67"/>
                <a:gd name="T97" fmla="*/ 27 h 64"/>
                <a:gd name="T98" fmla="*/ 55 w 67"/>
                <a:gd name="T99" fmla="*/ 0 h 64"/>
                <a:gd name="T100" fmla="*/ 12 w 67"/>
                <a:gd name="T101" fmla="*/ 0 h 64"/>
                <a:gd name="T102" fmla="*/ 12 w 67"/>
                <a:gd name="T103" fmla="*/ 27 h 64"/>
                <a:gd name="T104" fmla="*/ 10 w 67"/>
                <a:gd name="T105" fmla="*/ 30 h 64"/>
                <a:gd name="T106" fmla="*/ 12 w 67"/>
                <a:gd name="T107" fmla="*/ 30 h 64"/>
                <a:gd name="T108" fmla="*/ 55 w 67"/>
                <a:gd name="T109"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7" h="64">
                  <a:moveTo>
                    <a:pt x="58" y="30"/>
                  </a:moveTo>
                  <a:cubicBezTo>
                    <a:pt x="57" y="30"/>
                    <a:pt x="57" y="30"/>
                    <a:pt x="57" y="30"/>
                  </a:cubicBezTo>
                  <a:cubicBezTo>
                    <a:pt x="58" y="30"/>
                    <a:pt x="58" y="30"/>
                    <a:pt x="58" y="30"/>
                  </a:cubicBezTo>
                  <a:cubicBezTo>
                    <a:pt x="58" y="30"/>
                    <a:pt x="58" y="30"/>
                    <a:pt x="58" y="30"/>
                  </a:cubicBezTo>
                  <a:cubicBezTo>
                    <a:pt x="58" y="30"/>
                    <a:pt x="58" y="30"/>
                    <a:pt x="58" y="30"/>
                  </a:cubicBezTo>
                  <a:cubicBezTo>
                    <a:pt x="58" y="31"/>
                    <a:pt x="58" y="31"/>
                    <a:pt x="58" y="31"/>
                  </a:cubicBezTo>
                  <a:cubicBezTo>
                    <a:pt x="58" y="31"/>
                    <a:pt x="58" y="31"/>
                    <a:pt x="58" y="31"/>
                  </a:cubicBezTo>
                  <a:cubicBezTo>
                    <a:pt x="57" y="34"/>
                    <a:pt x="55" y="37"/>
                    <a:pt x="52" y="37"/>
                  </a:cubicBezTo>
                  <a:cubicBezTo>
                    <a:pt x="15" y="37"/>
                    <a:pt x="15" y="37"/>
                    <a:pt x="15" y="37"/>
                  </a:cubicBezTo>
                  <a:cubicBezTo>
                    <a:pt x="12" y="37"/>
                    <a:pt x="10" y="34"/>
                    <a:pt x="9" y="31"/>
                  </a:cubicBezTo>
                  <a:cubicBezTo>
                    <a:pt x="9" y="31"/>
                    <a:pt x="9" y="31"/>
                    <a:pt x="9" y="31"/>
                  </a:cubicBezTo>
                  <a:cubicBezTo>
                    <a:pt x="9" y="30"/>
                    <a:pt x="9" y="30"/>
                    <a:pt x="9" y="30"/>
                  </a:cubicBezTo>
                  <a:cubicBezTo>
                    <a:pt x="9" y="30"/>
                    <a:pt x="9" y="30"/>
                    <a:pt x="9" y="30"/>
                  </a:cubicBezTo>
                  <a:cubicBezTo>
                    <a:pt x="9" y="30"/>
                    <a:pt x="9" y="30"/>
                    <a:pt x="9" y="30"/>
                  </a:cubicBezTo>
                  <a:cubicBezTo>
                    <a:pt x="10" y="30"/>
                    <a:pt x="10" y="30"/>
                    <a:pt x="10" y="30"/>
                  </a:cubicBezTo>
                  <a:cubicBezTo>
                    <a:pt x="9" y="30"/>
                    <a:pt x="9" y="30"/>
                    <a:pt x="9" y="30"/>
                  </a:cubicBezTo>
                  <a:cubicBezTo>
                    <a:pt x="4" y="30"/>
                    <a:pt x="0" y="34"/>
                    <a:pt x="0" y="39"/>
                  </a:cubicBezTo>
                  <a:cubicBezTo>
                    <a:pt x="0" y="54"/>
                    <a:pt x="0" y="54"/>
                    <a:pt x="0" y="54"/>
                  </a:cubicBezTo>
                  <a:cubicBezTo>
                    <a:pt x="0" y="60"/>
                    <a:pt x="4" y="64"/>
                    <a:pt x="9" y="64"/>
                  </a:cubicBezTo>
                  <a:cubicBezTo>
                    <a:pt x="58" y="64"/>
                    <a:pt x="58" y="64"/>
                    <a:pt x="58" y="64"/>
                  </a:cubicBezTo>
                  <a:cubicBezTo>
                    <a:pt x="63" y="64"/>
                    <a:pt x="67" y="60"/>
                    <a:pt x="67" y="54"/>
                  </a:cubicBezTo>
                  <a:cubicBezTo>
                    <a:pt x="67" y="39"/>
                    <a:pt x="67" y="39"/>
                    <a:pt x="67" y="39"/>
                  </a:cubicBezTo>
                  <a:cubicBezTo>
                    <a:pt x="67" y="34"/>
                    <a:pt x="63" y="30"/>
                    <a:pt x="58" y="30"/>
                  </a:cubicBezTo>
                  <a:close/>
                  <a:moveTo>
                    <a:pt x="7" y="38"/>
                  </a:moveTo>
                  <a:cubicBezTo>
                    <a:pt x="6" y="38"/>
                    <a:pt x="6" y="38"/>
                    <a:pt x="6" y="38"/>
                  </a:cubicBezTo>
                  <a:cubicBezTo>
                    <a:pt x="5" y="38"/>
                    <a:pt x="5" y="37"/>
                    <a:pt x="5" y="36"/>
                  </a:cubicBezTo>
                  <a:cubicBezTo>
                    <a:pt x="5" y="35"/>
                    <a:pt x="5" y="35"/>
                    <a:pt x="6" y="35"/>
                  </a:cubicBezTo>
                  <a:cubicBezTo>
                    <a:pt x="7" y="35"/>
                    <a:pt x="7" y="35"/>
                    <a:pt x="7" y="35"/>
                  </a:cubicBezTo>
                  <a:cubicBezTo>
                    <a:pt x="8" y="35"/>
                    <a:pt x="9" y="35"/>
                    <a:pt x="9" y="36"/>
                  </a:cubicBezTo>
                  <a:cubicBezTo>
                    <a:pt x="9" y="37"/>
                    <a:pt x="8" y="38"/>
                    <a:pt x="7" y="38"/>
                  </a:cubicBezTo>
                  <a:close/>
                  <a:moveTo>
                    <a:pt x="58" y="56"/>
                  </a:moveTo>
                  <a:cubicBezTo>
                    <a:pt x="58" y="57"/>
                    <a:pt x="58" y="57"/>
                    <a:pt x="57" y="57"/>
                  </a:cubicBezTo>
                  <a:cubicBezTo>
                    <a:pt x="10" y="57"/>
                    <a:pt x="10" y="57"/>
                    <a:pt x="10" y="57"/>
                  </a:cubicBezTo>
                  <a:cubicBezTo>
                    <a:pt x="9" y="57"/>
                    <a:pt x="9" y="57"/>
                    <a:pt x="9" y="56"/>
                  </a:cubicBezTo>
                  <a:cubicBezTo>
                    <a:pt x="9" y="51"/>
                    <a:pt x="9" y="51"/>
                    <a:pt x="9" y="51"/>
                  </a:cubicBezTo>
                  <a:cubicBezTo>
                    <a:pt x="9" y="51"/>
                    <a:pt x="9" y="50"/>
                    <a:pt x="10" y="50"/>
                  </a:cubicBezTo>
                  <a:cubicBezTo>
                    <a:pt x="57" y="50"/>
                    <a:pt x="57" y="50"/>
                    <a:pt x="57" y="50"/>
                  </a:cubicBezTo>
                  <a:cubicBezTo>
                    <a:pt x="58" y="50"/>
                    <a:pt x="58" y="51"/>
                    <a:pt x="58" y="51"/>
                  </a:cubicBezTo>
                  <a:lnTo>
                    <a:pt x="58" y="56"/>
                  </a:lnTo>
                  <a:close/>
                  <a:moveTo>
                    <a:pt x="62" y="38"/>
                  </a:moveTo>
                  <a:cubicBezTo>
                    <a:pt x="60" y="38"/>
                    <a:pt x="60" y="38"/>
                    <a:pt x="60" y="38"/>
                  </a:cubicBezTo>
                  <a:cubicBezTo>
                    <a:pt x="59" y="38"/>
                    <a:pt x="58" y="37"/>
                    <a:pt x="58" y="36"/>
                  </a:cubicBezTo>
                  <a:cubicBezTo>
                    <a:pt x="58" y="35"/>
                    <a:pt x="59" y="35"/>
                    <a:pt x="60" y="35"/>
                  </a:cubicBezTo>
                  <a:cubicBezTo>
                    <a:pt x="62" y="35"/>
                    <a:pt x="62" y="35"/>
                    <a:pt x="62" y="35"/>
                  </a:cubicBezTo>
                  <a:cubicBezTo>
                    <a:pt x="63" y="35"/>
                    <a:pt x="63" y="35"/>
                    <a:pt x="63" y="36"/>
                  </a:cubicBezTo>
                  <a:cubicBezTo>
                    <a:pt x="63" y="37"/>
                    <a:pt x="63" y="38"/>
                    <a:pt x="62" y="38"/>
                  </a:cubicBezTo>
                  <a:close/>
                  <a:moveTo>
                    <a:pt x="55" y="30"/>
                  </a:moveTo>
                  <a:cubicBezTo>
                    <a:pt x="57" y="30"/>
                    <a:pt x="57" y="30"/>
                    <a:pt x="57" y="30"/>
                  </a:cubicBezTo>
                  <a:cubicBezTo>
                    <a:pt x="57" y="29"/>
                    <a:pt x="56" y="28"/>
                    <a:pt x="55" y="27"/>
                  </a:cubicBezTo>
                  <a:cubicBezTo>
                    <a:pt x="55" y="0"/>
                    <a:pt x="55" y="0"/>
                    <a:pt x="55" y="0"/>
                  </a:cubicBezTo>
                  <a:cubicBezTo>
                    <a:pt x="12" y="0"/>
                    <a:pt x="12" y="0"/>
                    <a:pt x="12" y="0"/>
                  </a:cubicBezTo>
                  <a:cubicBezTo>
                    <a:pt x="12" y="27"/>
                    <a:pt x="12" y="27"/>
                    <a:pt x="12" y="27"/>
                  </a:cubicBezTo>
                  <a:cubicBezTo>
                    <a:pt x="11" y="28"/>
                    <a:pt x="10" y="29"/>
                    <a:pt x="10" y="30"/>
                  </a:cubicBezTo>
                  <a:cubicBezTo>
                    <a:pt x="12" y="30"/>
                    <a:pt x="12" y="30"/>
                    <a:pt x="12" y="30"/>
                  </a:cubicBezTo>
                  <a:lnTo>
                    <a:pt x="55" y="30"/>
                  </a:lnTo>
                  <a:close/>
                </a:path>
              </a:pathLst>
            </a:custGeom>
            <a:solidFill>
              <a:schemeClr val="bg1">
                <a:alpha val="80000"/>
              </a:schemeClr>
            </a:solidFill>
            <a:ln>
              <a:noFill/>
            </a:ln>
          </p:spPr>
          <p:txBody>
            <a:bodyPr vert="horz" wrap="square" lIns="91440" tIns="45720" rIns="91440" bIns="45720" numCol="1" anchor="t" anchorCtr="0" compatLnSpc="1"/>
            <a:lstStyle/>
            <a:p>
              <a:endParaRPr lang="zh-CN" altLang="en-US" sz="1200" dirty="0">
                <a:ea typeface="微软雅黑" panose="020B0503020204020204" pitchFamily="34" charset="-122"/>
              </a:endParaRPr>
            </a:p>
          </p:txBody>
        </p:sp>
      </p:grpSp>
      <p:grpSp>
        <p:nvGrpSpPr>
          <p:cNvPr id="54" name="组合 53">
            <a:extLst>
              <a:ext uri="{FF2B5EF4-FFF2-40B4-BE49-F238E27FC236}">
                <a16:creationId xmlns:a16="http://schemas.microsoft.com/office/drawing/2014/main" id="{DC25D1B9-E514-436F-A05D-FD5D89027AD9}"/>
              </a:ext>
            </a:extLst>
          </p:cNvPr>
          <p:cNvGrpSpPr/>
          <p:nvPr/>
        </p:nvGrpSpPr>
        <p:grpSpPr>
          <a:xfrm>
            <a:off x="5307712" y="1921895"/>
            <a:ext cx="1287489" cy="1947616"/>
            <a:chOff x="5284852" y="2133985"/>
            <a:chExt cx="1287489" cy="1947616"/>
          </a:xfrm>
        </p:grpSpPr>
        <p:sp>
          <p:nvSpPr>
            <p:cNvPr id="55" name="Freeform 6">
              <a:extLst>
                <a:ext uri="{FF2B5EF4-FFF2-40B4-BE49-F238E27FC236}">
                  <a16:creationId xmlns:a16="http://schemas.microsoft.com/office/drawing/2014/main" id="{909974E8-9FD7-48E9-9DF8-84B95359D46E}"/>
                </a:ext>
              </a:extLst>
            </p:cNvPr>
            <p:cNvSpPr/>
            <p:nvPr/>
          </p:nvSpPr>
          <p:spPr bwMode="auto">
            <a:xfrm>
              <a:off x="5284852" y="2133985"/>
              <a:ext cx="1287489" cy="1947616"/>
            </a:xfrm>
            <a:custGeom>
              <a:avLst/>
              <a:gdLst>
                <a:gd name="T0" fmla="*/ 0 w 1061"/>
                <a:gd name="T1" fmla="*/ 1435 h 1605"/>
                <a:gd name="T2" fmla="*/ 340 w 1061"/>
                <a:gd name="T3" fmla="*/ 340 h 1605"/>
                <a:gd name="T4" fmla="*/ 170 w 1061"/>
                <a:gd name="T5" fmla="*/ 287 h 1605"/>
                <a:gd name="T6" fmla="*/ 456 w 1061"/>
                <a:gd name="T7" fmla="*/ 149 h 1605"/>
                <a:gd name="T8" fmla="*/ 754 w 1061"/>
                <a:gd name="T9" fmla="*/ 0 h 1605"/>
                <a:gd name="T10" fmla="*/ 902 w 1061"/>
                <a:gd name="T11" fmla="*/ 287 h 1605"/>
                <a:gd name="T12" fmla="*/ 1061 w 1061"/>
                <a:gd name="T13" fmla="*/ 574 h 1605"/>
                <a:gd name="T14" fmla="*/ 892 w 1061"/>
                <a:gd name="T15" fmla="*/ 521 h 1605"/>
                <a:gd name="T16" fmla="*/ 552 w 1061"/>
                <a:gd name="T17" fmla="*/ 1605 h 1605"/>
                <a:gd name="T18" fmla="*/ 0 w 1061"/>
                <a:gd name="T19" fmla="*/ 1435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1" h="1605">
                  <a:moveTo>
                    <a:pt x="0" y="1435"/>
                  </a:moveTo>
                  <a:lnTo>
                    <a:pt x="340" y="340"/>
                  </a:lnTo>
                  <a:lnTo>
                    <a:pt x="170" y="287"/>
                  </a:lnTo>
                  <a:lnTo>
                    <a:pt x="456" y="149"/>
                  </a:lnTo>
                  <a:lnTo>
                    <a:pt x="754" y="0"/>
                  </a:lnTo>
                  <a:lnTo>
                    <a:pt x="902" y="287"/>
                  </a:lnTo>
                  <a:lnTo>
                    <a:pt x="1061" y="574"/>
                  </a:lnTo>
                  <a:lnTo>
                    <a:pt x="892" y="521"/>
                  </a:lnTo>
                  <a:lnTo>
                    <a:pt x="552" y="1605"/>
                  </a:lnTo>
                  <a:lnTo>
                    <a:pt x="0" y="1435"/>
                  </a:lnTo>
                  <a:close/>
                </a:path>
              </a:pathLst>
            </a:custGeom>
            <a:solidFill>
              <a:schemeClr val="bg1">
                <a:alpha val="30000"/>
              </a:schemeClr>
            </a:solidFill>
            <a:ln>
              <a:noFill/>
            </a:ln>
            <a:effectLst/>
          </p:spPr>
          <p:txBody>
            <a:bodyPr vert="horz" wrap="square" lIns="91440" tIns="45720" rIns="91440" bIns="45720" numCol="1" anchor="t" anchorCtr="0" compatLnSpc="1"/>
            <a:lstStyle/>
            <a:p>
              <a:endParaRPr lang="zh-CN" altLang="en-US" sz="1200" dirty="0">
                <a:ea typeface="微软雅黑" panose="020B0503020204020204" pitchFamily="34" charset="-122"/>
              </a:endParaRPr>
            </a:p>
          </p:txBody>
        </p:sp>
        <p:sp>
          <p:nvSpPr>
            <p:cNvPr id="56" name="文本框 55">
              <a:extLst>
                <a:ext uri="{FF2B5EF4-FFF2-40B4-BE49-F238E27FC236}">
                  <a16:creationId xmlns:a16="http://schemas.microsoft.com/office/drawing/2014/main" id="{EC40523C-09C6-4C49-AC74-10F8BE75DE15}"/>
                </a:ext>
              </a:extLst>
            </p:cNvPr>
            <p:cNvSpPr txBox="1"/>
            <p:nvPr/>
          </p:nvSpPr>
          <p:spPr>
            <a:xfrm rot="17227749">
              <a:off x="5691766" y="2317488"/>
              <a:ext cx="711896" cy="646331"/>
            </a:xfrm>
            <a:prstGeom prst="rect">
              <a:avLst/>
            </a:prstGeom>
            <a:noFill/>
          </p:spPr>
          <p:txBody>
            <a:bodyPr wrap="square" rtlCol="0">
              <a:spAutoFit/>
            </a:bodyPr>
            <a:lstStyle/>
            <a:p>
              <a:r>
                <a:rPr lang="en-US" altLang="zh-CN" sz="3600" dirty="0">
                  <a:solidFill>
                    <a:schemeClr val="bg1"/>
                  </a:solidFill>
                  <a:ea typeface="微软雅黑" panose="020B0503020204020204" pitchFamily="34" charset="-122"/>
                </a:rPr>
                <a:t>05</a:t>
              </a:r>
              <a:endParaRPr lang="zh-CN" altLang="en-US" sz="3600" dirty="0">
                <a:solidFill>
                  <a:schemeClr val="bg1"/>
                </a:solidFill>
                <a:ea typeface="微软雅黑" panose="020B0503020204020204" pitchFamily="34" charset="-122"/>
              </a:endParaRPr>
            </a:p>
          </p:txBody>
        </p:sp>
        <p:grpSp>
          <p:nvGrpSpPr>
            <p:cNvPr id="57" name="组合 56">
              <a:extLst>
                <a:ext uri="{FF2B5EF4-FFF2-40B4-BE49-F238E27FC236}">
                  <a16:creationId xmlns:a16="http://schemas.microsoft.com/office/drawing/2014/main" id="{51988782-6A84-416E-900E-8CF22DA6E9CB}"/>
                </a:ext>
              </a:extLst>
            </p:cNvPr>
            <p:cNvGrpSpPr/>
            <p:nvPr/>
          </p:nvGrpSpPr>
          <p:grpSpPr>
            <a:xfrm rot="17393384">
              <a:off x="5705057" y="2975461"/>
              <a:ext cx="294520" cy="309029"/>
              <a:chOff x="6073666" y="280988"/>
              <a:chExt cx="322263" cy="338138"/>
            </a:xfrm>
            <a:solidFill>
              <a:schemeClr val="bg1">
                <a:alpha val="80000"/>
              </a:schemeClr>
            </a:solidFill>
          </p:grpSpPr>
          <p:sp>
            <p:nvSpPr>
              <p:cNvPr id="58" name="Freeform 311">
                <a:extLst>
                  <a:ext uri="{FF2B5EF4-FFF2-40B4-BE49-F238E27FC236}">
                    <a16:creationId xmlns:a16="http://schemas.microsoft.com/office/drawing/2014/main" id="{CE2B0B81-7264-4056-93E8-5BABF2F6CD1E}"/>
                  </a:ext>
                </a:extLst>
              </p:cNvPr>
              <p:cNvSpPr/>
              <p:nvPr/>
            </p:nvSpPr>
            <p:spPr bwMode="auto">
              <a:xfrm>
                <a:off x="6135578" y="280988"/>
                <a:ext cx="203200" cy="73025"/>
              </a:xfrm>
              <a:custGeom>
                <a:avLst/>
                <a:gdLst>
                  <a:gd name="T0" fmla="*/ 33 w 42"/>
                  <a:gd name="T1" fmla="*/ 13 h 15"/>
                  <a:gd name="T2" fmla="*/ 32 w 42"/>
                  <a:gd name="T3" fmla="*/ 12 h 15"/>
                  <a:gd name="T4" fmla="*/ 41 w 42"/>
                  <a:gd name="T5" fmla="*/ 2 h 15"/>
                  <a:gd name="T6" fmla="*/ 41 w 42"/>
                  <a:gd name="T7" fmla="*/ 0 h 15"/>
                  <a:gd name="T8" fmla="*/ 39 w 42"/>
                  <a:gd name="T9" fmla="*/ 0 h 15"/>
                  <a:gd name="T10" fmla="*/ 29 w 42"/>
                  <a:gd name="T11" fmla="*/ 10 h 15"/>
                  <a:gd name="T12" fmla="*/ 13 w 42"/>
                  <a:gd name="T13" fmla="*/ 10 h 15"/>
                  <a:gd name="T14" fmla="*/ 3 w 42"/>
                  <a:gd name="T15" fmla="*/ 0 h 15"/>
                  <a:gd name="T16" fmla="*/ 1 w 42"/>
                  <a:gd name="T17" fmla="*/ 0 h 15"/>
                  <a:gd name="T18" fmla="*/ 1 w 42"/>
                  <a:gd name="T19" fmla="*/ 2 h 15"/>
                  <a:gd name="T20" fmla="*/ 10 w 42"/>
                  <a:gd name="T21" fmla="*/ 12 h 15"/>
                  <a:gd name="T22" fmla="*/ 9 w 42"/>
                  <a:gd name="T23" fmla="*/ 13 h 15"/>
                  <a:gd name="T24" fmla="*/ 9 w 42"/>
                  <a:gd name="T25" fmla="*/ 15 h 15"/>
                  <a:gd name="T26" fmla="*/ 33 w 42"/>
                  <a:gd name="T27" fmla="*/ 15 h 15"/>
                  <a:gd name="T28" fmla="*/ 33 w 42"/>
                  <a:gd name="T29"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15">
                    <a:moveTo>
                      <a:pt x="33" y="13"/>
                    </a:moveTo>
                    <a:cubicBezTo>
                      <a:pt x="33" y="13"/>
                      <a:pt x="33" y="12"/>
                      <a:pt x="32" y="12"/>
                    </a:cubicBezTo>
                    <a:cubicBezTo>
                      <a:pt x="41" y="2"/>
                      <a:pt x="41" y="2"/>
                      <a:pt x="41" y="2"/>
                    </a:cubicBezTo>
                    <a:cubicBezTo>
                      <a:pt x="42" y="2"/>
                      <a:pt x="42" y="1"/>
                      <a:pt x="41" y="0"/>
                    </a:cubicBezTo>
                    <a:cubicBezTo>
                      <a:pt x="41" y="0"/>
                      <a:pt x="40" y="0"/>
                      <a:pt x="39" y="0"/>
                    </a:cubicBezTo>
                    <a:cubicBezTo>
                      <a:pt x="29" y="10"/>
                      <a:pt x="29" y="10"/>
                      <a:pt x="29" y="10"/>
                    </a:cubicBezTo>
                    <a:cubicBezTo>
                      <a:pt x="13" y="10"/>
                      <a:pt x="13" y="10"/>
                      <a:pt x="13" y="10"/>
                    </a:cubicBezTo>
                    <a:cubicBezTo>
                      <a:pt x="3" y="0"/>
                      <a:pt x="3" y="0"/>
                      <a:pt x="3" y="0"/>
                    </a:cubicBezTo>
                    <a:cubicBezTo>
                      <a:pt x="2" y="0"/>
                      <a:pt x="1" y="0"/>
                      <a:pt x="1" y="0"/>
                    </a:cubicBezTo>
                    <a:cubicBezTo>
                      <a:pt x="0" y="1"/>
                      <a:pt x="0" y="2"/>
                      <a:pt x="1" y="2"/>
                    </a:cubicBezTo>
                    <a:cubicBezTo>
                      <a:pt x="10" y="12"/>
                      <a:pt x="10" y="12"/>
                      <a:pt x="10" y="12"/>
                    </a:cubicBezTo>
                    <a:cubicBezTo>
                      <a:pt x="10" y="12"/>
                      <a:pt x="9" y="13"/>
                      <a:pt x="9" y="13"/>
                    </a:cubicBezTo>
                    <a:cubicBezTo>
                      <a:pt x="9" y="15"/>
                      <a:pt x="9" y="15"/>
                      <a:pt x="9" y="15"/>
                    </a:cubicBezTo>
                    <a:cubicBezTo>
                      <a:pt x="33" y="15"/>
                      <a:pt x="33" y="15"/>
                      <a:pt x="33" y="15"/>
                    </a:cubicBezTo>
                    <a:lnTo>
                      <a:pt x="33"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dirty="0">
                  <a:ea typeface="微软雅黑" panose="020B0503020204020204" pitchFamily="34" charset="-122"/>
                </a:endParaRPr>
              </a:p>
            </p:txBody>
          </p:sp>
          <p:sp>
            <p:nvSpPr>
              <p:cNvPr id="59" name="Freeform 312">
                <a:extLst>
                  <a:ext uri="{FF2B5EF4-FFF2-40B4-BE49-F238E27FC236}">
                    <a16:creationId xmlns:a16="http://schemas.microsoft.com/office/drawing/2014/main" id="{070FD9FD-A605-4022-A637-BB3E1B426318}"/>
                  </a:ext>
                </a:extLst>
              </p:cNvPr>
              <p:cNvSpPr>
                <a:spLocks noEditPoints="1"/>
              </p:cNvSpPr>
              <p:nvPr/>
            </p:nvSpPr>
            <p:spPr bwMode="auto">
              <a:xfrm>
                <a:off x="6073666" y="358776"/>
                <a:ext cx="322263" cy="260350"/>
              </a:xfrm>
              <a:custGeom>
                <a:avLst/>
                <a:gdLst>
                  <a:gd name="T0" fmla="*/ 64 w 67"/>
                  <a:gd name="T1" fmla="*/ 0 h 54"/>
                  <a:gd name="T2" fmla="*/ 47 w 67"/>
                  <a:gd name="T3" fmla="*/ 0 h 54"/>
                  <a:gd name="T4" fmla="*/ 46 w 67"/>
                  <a:gd name="T5" fmla="*/ 0 h 54"/>
                  <a:gd name="T6" fmla="*/ 22 w 67"/>
                  <a:gd name="T7" fmla="*/ 0 h 54"/>
                  <a:gd name="T8" fmla="*/ 20 w 67"/>
                  <a:gd name="T9" fmla="*/ 0 h 54"/>
                  <a:gd name="T10" fmla="*/ 3 w 67"/>
                  <a:gd name="T11" fmla="*/ 0 h 54"/>
                  <a:gd name="T12" fmla="*/ 0 w 67"/>
                  <a:gd name="T13" fmla="*/ 3 h 54"/>
                  <a:gd name="T14" fmla="*/ 0 w 67"/>
                  <a:gd name="T15" fmla="*/ 51 h 54"/>
                  <a:gd name="T16" fmla="*/ 3 w 67"/>
                  <a:gd name="T17" fmla="*/ 54 h 54"/>
                  <a:gd name="T18" fmla="*/ 64 w 67"/>
                  <a:gd name="T19" fmla="*/ 54 h 54"/>
                  <a:gd name="T20" fmla="*/ 67 w 67"/>
                  <a:gd name="T21" fmla="*/ 51 h 54"/>
                  <a:gd name="T22" fmla="*/ 67 w 67"/>
                  <a:gd name="T23" fmla="*/ 3 h 54"/>
                  <a:gd name="T24" fmla="*/ 64 w 67"/>
                  <a:gd name="T25" fmla="*/ 0 h 54"/>
                  <a:gd name="T26" fmla="*/ 19 w 67"/>
                  <a:gd name="T27" fmla="*/ 50 h 54"/>
                  <a:gd name="T28" fmla="*/ 17 w 67"/>
                  <a:gd name="T29" fmla="*/ 48 h 54"/>
                  <a:gd name="T30" fmla="*/ 19 w 67"/>
                  <a:gd name="T31" fmla="*/ 46 h 54"/>
                  <a:gd name="T32" fmla="*/ 21 w 67"/>
                  <a:gd name="T33" fmla="*/ 48 h 54"/>
                  <a:gd name="T34" fmla="*/ 19 w 67"/>
                  <a:gd name="T35" fmla="*/ 50 h 54"/>
                  <a:gd name="T36" fmla="*/ 26 w 67"/>
                  <a:gd name="T37" fmla="*/ 50 h 54"/>
                  <a:gd name="T38" fmla="*/ 24 w 67"/>
                  <a:gd name="T39" fmla="*/ 48 h 54"/>
                  <a:gd name="T40" fmla="*/ 26 w 67"/>
                  <a:gd name="T41" fmla="*/ 46 h 54"/>
                  <a:gd name="T42" fmla="*/ 28 w 67"/>
                  <a:gd name="T43" fmla="*/ 48 h 54"/>
                  <a:gd name="T44" fmla="*/ 26 w 67"/>
                  <a:gd name="T45" fmla="*/ 50 h 54"/>
                  <a:gd name="T46" fmla="*/ 34 w 67"/>
                  <a:gd name="T47" fmla="*/ 52 h 54"/>
                  <a:gd name="T48" fmla="*/ 30 w 67"/>
                  <a:gd name="T49" fmla="*/ 48 h 54"/>
                  <a:gd name="T50" fmla="*/ 34 w 67"/>
                  <a:gd name="T51" fmla="*/ 45 h 54"/>
                  <a:gd name="T52" fmla="*/ 37 w 67"/>
                  <a:gd name="T53" fmla="*/ 48 h 54"/>
                  <a:gd name="T54" fmla="*/ 34 w 67"/>
                  <a:gd name="T55" fmla="*/ 52 h 54"/>
                  <a:gd name="T56" fmla="*/ 41 w 67"/>
                  <a:gd name="T57" fmla="*/ 50 h 54"/>
                  <a:gd name="T58" fmla="*/ 39 w 67"/>
                  <a:gd name="T59" fmla="*/ 48 h 54"/>
                  <a:gd name="T60" fmla="*/ 41 w 67"/>
                  <a:gd name="T61" fmla="*/ 46 h 54"/>
                  <a:gd name="T62" fmla="*/ 43 w 67"/>
                  <a:gd name="T63" fmla="*/ 48 h 54"/>
                  <a:gd name="T64" fmla="*/ 41 w 67"/>
                  <a:gd name="T65" fmla="*/ 50 h 54"/>
                  <a:gd name="T66" fmla="*/ 48 w 67"/>
                  <a:gd name="T67" fmla="*/ 50 h 54"/>
                  <a:gd name="T68" fmla="*/ 46 w 67"/>
                  <a:gd name="T69" fmla="*/ 48 h 54"/>
                  <a:gd name="T70" fmla="*/ 48 w 67"/>
                  <a:gd name="T71" fmla="*/ 46 h 54"/>
                  <a:gd name="T72" fmla="*/ 50 w 67"/>
                  <a:gd name="T73" fmla="*/ 48 h 54"/>
                  <a:gd name="T74" fmla="*/ 48 w 67"/>
                  <a:gd name="T75" fmla="*/ 50 h 54"/>
                  <a:gd name="T76" fmla="*/ 63 w 67"/>
                  <a:gd name="T77" fmla="*/ 40 h 54"/>
                  <a:gd name="T78" fmla="*/ 60 w 67"/>
                  <a:gd name="T79" fmla="*/ 43 h 54"/>
                  <a:gd name="T80" fmla="*/ 7 w 67"/>
                  <a:gd name="T81" fmla="*/ 43 h 54"/>
                  <a:gd name="T82" fmla="*/ 4 w 67"/>
                  <a:gd name="T83" fmla="*/ 40 h 54"/>
                  <a:gd name="T84" fmla="*/ 4 w 67"/>
                  <a:gd name="T85" fmla="*/ 7 h 54"/>
                  <a:gd name="T86" fmla="*/ 7 w 67"/>
                  <a:gd name="T87" fmla="*/ 4 h 54"/>
                  <a:gd name="T88" fmla="*/ 19 w 67"/>
                  <a:gd name="T89" fmla="*/ 4 h 54"/>
                  <a:gd name="T90" fmla="*/ 48 w 67"/>
                  <a:gd name="T91" fmla="*/ 4 h 54"/>
                  <a:gd name="T92" fmla="*/ 60 w 67"/>
                  <a:gd name="T93" fmla="*/ 4 h 54"/>
                  <a:gd name="T94" fmla="*/ 63 w 67"/>
                  <a:gd name="T95" fmla="*/ 7 h 54"/>
                  <a:gd name="T96" fmla="*/ 63 w 67"/>
                  <a:gd name="T97"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 h="54">
                    <a:moveTo>
                      <a:pt x="64" y="0"/>
                    </a:moveTo>
                    <a:cubicBezTo>
                      <a:pt x="47" y="0"/>
                      <a:pt x="47" y="0"/>
                      <a:pt x="47" y="0"/>
                    </a:cubicBezTo>
                    <a:cubicBezTo>
                      <a:pt x="46" y="0"/>
                      <a:pt x="46" y="0"/>
                      <a:pt x="46" y="0"/>
                    </a:cubicBezTo>
                    <a:cubicBezTo>
                      <a:pt x="22" y="0"/>
                      <a:pt x="22" y="0"/>
                      <a:pt x="22" y="0"/>
                    </a:cubicBezTo>
                    <a:cubicBezTo>
                      <a:pt x="20" y="0"/>
                      <a:pt x="20" y="0"/>
                      <a:pt x="20" y="0"/>
                    </a:cubicBezTo>
                    <a:cubicBezTo>
                      <a:pt x="3" y="0"/>
                      <a:pt x="3" y="0"/>
                      <a:pt x="3" y="0"/>
                    </a:cubicBezTo>
                    <a:cubicBezTo>
                      <a:pt x="2" y="0"/>
                      <a:pt x="0" y="2"/>
                      <a:pt x="0" y="3"/>
                    </a:cubicBezTo>
                    <a:cubicBezTo>
                      <a:pt x="0" y="51"/>
                      <a:pt x="0" y="51"/>
                      <a:pt x="0" y="51"/>
                    </a:cubicBezTo>
                    <a:cubicBezTo>
                      <a:pt x="0" y="53"/>
                      <a:pt x="2" y="54"/>
                      <a:pt x="3" y="54"/>
                    </a:cubicBezTo>
                    <a:cubicBezTo>
                      <a:pt x="64" y="54"/>
                      <a:pt x="64" y="54"/>
                      <a:pt x="64" y="54"/>
                    </a:cubicBezTo>
                    <a:cubicBezTo>
                      <a:pt x="65" y="54"/>
                      <a:pt x="67" y="53"/>
                      <a:pt x="67" y="51"/>
                    </a:cubicBezTo>
                    <a:cubicBezTo>
                      <a:pt x="67" y="3"/>
                      <a:pt x="67" y="3"/>
                      <a:pt x="67" y="3"/>
                    </a:cubicBezTo>
                    <a:cubicBezTo>
                      <a:pt x="67" y="2"/>
                      <a:pt x="65" y="0"/>
                      <a:pt x="64" y="0"/>
                    </a:cubicBezTo>
                    <a:close/>
                    <a:moveTo>
                      <a:pt x="19" y="50"/>
                    </a:moveTo>
                    <a:cubicBezTo>
                      <a:pt x="18" y="50"/>
                      <a:pt x="17" y="49"/>
                      <a:pt x="17" y="48"/>
                    </a:cubicBezTo>
                    <a:cubicBezTo>
                      <a:pt x="17" y="47"/>
                      <a:pt x="18" y="46"/>
                      <a:pt x="19" y="46"/>
                    </a:cubicBezTo>
                    <a:cubicBezTo>
                      <a:pt x="20" y="46"/>
                      <a:pt x="21" y="47"/>
                      <a:pt x="21" y="48"/>
                    </a:cubicBezTo>
                    <a:cubicBezTo>
                      <a:pt x="21" y="49"/>
                      <a:pt x="20" y="50"/>
                      <a:pt x="19" y="50"/>
                    </a:cubicBezTo>
                    <a:close/>
                    <a:moveTo>
                      <a:pt x="26" y="50"/>
                    </a:moveTo>
                    <a:cubicBezTo>
                      <a:pt x="25" y="50"/>
                      <a:pt x="24" y="49"/>
                      <a:pt x="24" y="48"/>
                    </a:cubicBezTo>
                    <a:cubicBezTo>
                      <a:pt x="24" y="47"/>
                      <a:pt x="25" y="46"/>
                      <a:pt x="26" y="46"/>
                    </a:cubicBezTo>
                    <a:cubicBezTo>
                      <a:pt x="27" y="46"/>
                      <a:pt x="28" y="47"/>
                      <a:pt x="28" y="48"/>
                    </a:cubicBezTo>
                    <a:cubicBezTo>
                      <a:pt x="28" y="49"/>
                      <a:pt x="27" y="50"/>
                      <a:pt x="26" y="50"/>
                    </a:cubicBezTo>
                    <a:close/>
                    <a:moveTo>
                      <a:pt x="34" y="52"/>
                    </a:moveTo>
                    <a:cubicBezTo>
                      <a:pt x="32" y="52"/>
                      <a:pt x="30" y="50"/>
                      <a:pt x="30" y="48"/>
                    </a:cubicBezTo>
                    <a:cubicBezTo>
                      <a:pt x="30" y="46"/>
                      <a:pt x="32" y="45"/>
                      <a:pt x="34" y="45"/>
                    </a:cubicBezTo>
                    <a:cubicBezTo>
                      <a:pt x="36" y="45"/>
                      <a:pt x="37" y="46"/>
                      <a:pt x="37" y="48"/>
                    </a:cubicBezTo>
                    <a:cubicBezTo>
                      <a:pt x="37" y="50"/>
                      <a:pt x="36" y="52"/>
                      <a:pt x="34" y="52"/>
                    </a:cubicBezTo>
                    <a:close/>
                    <a:moveTo>
                      <a:pt x="41" y="50"/>
                    </a:moveTo>
                    <a:cubicBezTo>
                      <a:pt x="40" y="50"/>
                      <a:pt x="39" y="49"/>
                      <a:pt x="39" y="48"/>
                    </a:cubicBezTo>
                    <a:cubicBezTo>
                      <a:pt x="39" y="47"/>
                      <a:pt x="40" y="46"/>
                      <a:pt x="41" y="46"/>
                    </a:cubicBezTo>
                    <a:cubicBezTo>
                      <a:pt x="42" y="46"/>
                      <a:pt x="43" y="47"/>
                      <a:pt x="43" y="48"/>
                    </a:cubicBezTo>
                    <a:cubicBezTo>
                      <a:pt x="43" y="49"/>
                      <a:pt x="42" y="50"/>
                      <a:pt x="41" y="50"/>
                    </a:cubicBezTo>
                    <a:close/>
                    <a:moveTo>
                      <a:pt x="48" y="50"/>
                    </a:moveTo>
                    <a:cubicBezTo>
                      <a:pt x="47" y="50"/>
                      <a:pt x="46" y="49"/>
                      <a:pt x="46" y="48"/>
                    </a:cubicBezTo>
                    <a:cubicBezTo>
                      <a:pt x="46" y="47"/>
                      <a:pt x="47" y="46"/>
                      <a:pt x="48" y="46"/>
                    </a:cubicBezTo>
                    <a:cubicBezTo>
                      <a:pt x="49" y="46"/>
                      <a:pt x="50" y="47"/>
                      <a:pt x="50" y="48"/>
                    </a:cubicBezTo>
                    <a:cubicBezTo>
                      <a:pt x="50" y="49"/>
                      <a:pt x="49" y="50"/>
                      <a:pt x="48" y="50"/>
                    </a:cubicBezTo>
                    <a:close/>
                    <a:moveTo>
                      <a:pt x="63" y="40"/>
                    </a:moveTo>
                    <a:cubicBezTo>
                      <a:pt x="63" y="42"/>
                      <a:pt x="62" y="43"/>
                      <a:pt x="60" y="43"/>
                    </a:cubicBezTo>
                    <a:cubicBezTo>
                      <a:pt x="7" y="43"/>
                      <a:pt x="7" y="43"/>
                      <a:pt x="7" y="43"/>
                    </a:cubicBezTo>
                    <a:cubicBezTo>
                      <a:pt x="5" y="43"/>
                      <a:pt x="4" y="42"/>
                      <a:pt x="4" y="40"/>
                    </a:cubicBezTo>
                    <a:cubicBezTo>
                      <a:pt x="4" y="7"/>
                      <a:pt x="4" y="7"/>
                      <a:pt x="4" y="7"/>
                    </a:cubicBezTo>
                    <a:cubicBezTo>
                      <a:pt x="4" y="6"/>
                      <a:pt x="5" y="4"/>
                      <a:pt x="7" y="4"/>
                    </a:cubicBezTo>
                    <a:cubicBezTo>
                      <a:pt x="19" y="4"/>
                      <a:pt x="19" y="4"/>
                      <a:pt x="19" y="4"/>
                    </a:cubicBezTo>
                    <a:cubicBezTo>
                      <a:pt x="48" y="4"/>
                      <a:pt x="48" y="4"/>
                      <a:pt x="48" y="4"/>
                    </a:cubicBezTo>
                    <a:cubicBezTo>
                      <a:pt x="60" y="4"/>
                      <a:pt x="60" y="4"/>
                      <a:pt x="60" y="4"/>
                    </a:cubicBezTo>
                    <a:cubicBezTo>
                      <a:pt x="62" y="4"/>
                      <a:pt x="63" y="6"/>
                      <a:pt x="63" y="7"/>
                    </a:cubicBezTo>
                    <a:lnTo>
                      <a:pt x="63"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200" dirty="0">
                  <a:ea typeface="微软雅黑" panose="020B0503020204020204" pitchFamily="34" charset="-122"/>
                </a:endParaRPr>
              </a:p>
            </p:txBody>
          </p:sp>
        </p:grpSp>
      </p:grpSp>
      <p:grpSp>
        <p:nvGrpSpPr>
          <p:cNvPr id="60" name="组合 59">
            <a:extLst>
              <a:ext uri="{FF2B5EF4-FFF2-40B4-BE49-F238E27FC236}">
                <a16:creationId xmlns:a16="http://schemas.microsoft.com/office/drawing/2014/main" id="{6D2A31B3-FD1F-489B-B21E-1B3C3E71D17A}"/>
              </a:ext>
            </a:extLst>
          </p:cNvPr>
          <p:cNvGrpSpPr/>
          <p:nvPr/>
        </p:nvGrpSpPr>
        <p:grpSpPr>
          <a:xfrm>
            <a:off x="5988300" y="2896967"/>
            <a:ext cx="1931840" cy="1134593"/>
            <a:chOff x="5963535" y="3151602"/>
            <a:chExt cx="1931840" cy="1134593"/>
          </a:xfrm>
        </p:grpSpPr>
        <p:sp>
          <p:nvSpPr>
            <p:cNvPr id="61" name="Freeform 5">
              <a:extLst>
                <a:ext uri="{FF2B5EF4-FFF2-40B4-BE49-F238E27FC236}">
                  <a16:creationId xmlns:a16="http://schemas.microsoft.com/office/drawing/2014/main" id="{34BA40F8-6724-444C-80B0-263EF501977B}"/>
                </a:ext>
              </a:extLst>
            </p:cNvPr>
            <p:cNvSpPr/>
            <p:nvPr/>
          </p:nvSpPr>
          <p:spPr bwMode="auto">
            <a:xfrm>
              <a:off x="5963535" y="3151602"/>
              <a:ext cx="1931840" cy="1134593"/>
            </a:xfrm>
            <a:custGeom>
              <a:avLst/>
              <a:gdLst>
                <a:gd name="T0" fmla="*/ 0 w 1592"/>
                <a:gd name="T1" fmla="*/ 170 h 935"/>
                <a:gd name="T2" fmla="*/ 1136 w 1592"/>
                <a:gd name="T3" fmla="*/ 170 h 935"/>
                <a:gd name="T4" fmla="*/ 1136 w 1592"/>
                <a:gd name="T5" fmla="*/ 0 h 935"/>
                <a:gd name="T6" fmla="*/ 1369 w 1592"/>
                <a:gd name="T7" fmla="*/ 233 h 935"/>
                <a:gd name="T8" fmla="*/ 1592 w 1592"/>
                <a:gd name="T9" fmla="*/ 467 h 935"/>
                <a:gd name="T10" fmla="*/ 1369 w 1592"/>
                <a:gd name="T11" fmla="*/ 701 h 935"/>
                <a:gd name="T12" fmla="*/ 1136 w 1592"/>
                <a:gd name="T13" fmla="*/ 935 h 935"/>
                <a:gd name="T14" fmla="*/ 1136 w 1592"/>
                <a:gd name="T15" fmla="*/ 754 h 935"/>
                <a:gd name="T16" fmla="*/ 0 w 1592"/>
                <a:gd name="T17" fmla="*/ 754 h 935"/>
                <a:gd name="T18" fmla="*/ 0 w 1592"/>
                <a:gd name="T19" fmla="*/ 170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92" h="935">
                  <a:moveTo>
                    <a:pt x="0" y="170"/>
                  </a:moveTo>
                  <a:lnTo>
                    <a:pt x="1136" y="170"/>
                  </a:lnTo>
                  <a:lnTo>
                    <a:pt x="1136" y="0"/>
                  </a:lnTo>
                  <a:lnTo>
                    <a:pt x="1369" y="233"/>
                  </a:lnTo>
                  <a:lnTo>
                    <a:pt x="1592" y="467"/>
                  </a:lnTo>
                  <a:lnTo>
                    <a:pt x="1369" y="701"/>
                  </a:lnTo>
                  <a:lnTo>
                    <a:pt x="1136" y="935"/>
                  </a:lnTo>
                  <a:lnTo>
                    <a:pt x="1136" y="754"/>
                  </a:lnTo>
                  <a:lnTo>
                    <a:pt x="0" y="754"/>
                  </a:lnTo>
                  <a:lnTo>
                    <a:pt x="0" y="170"/>
                  </a:lnTo>
                  <a:close/>
                </a:path>
              </a:pathLst>
            </a:custGeom>
            <a:solidFill>
              <a:schemeClr val="accent1">
                <a:alpha val="30000"/>
              </a:schemeClr>
            </a:solidFill>
            <a:ln>
              <a:noFill/>
            </a:ln>
            <a:effectLst/>
          </p:spPr>
          <p:txBody>
            <a:bodyPr vert="horz" wrap="square" lIns="91440" tIns="45720" rIns="91440" bIns="45720" numCol="1" anchor="t" anchorCtr="0" compatLnSpc="1"/>
            <a:lstStyle/>
            <a:p>
              <a:endParaRPr lang="zh-CN" altLang="en-US" sz="1200" dirty="0">
                <a:ea typeface="微软雅黑" panose="020B0503020204020204" pitchFamily="34" charset="-122"/>
              </a:endParaRPr>
            </a:p>
          </p:txBody>
        </p:sp>
        <p:sp>
          <p:nvSpPr>
            <p:cNvPr id="62" name="文本框 61">
              <a:extLst>
                <a:ext uri="{FF2B5EF4-FFF2-40B4-BE49-F238E27FC236}">
                  <a16:creationId xmlns:a16="http://schemas.microsoft.com/office/drawing/2014/main" id="{BF9E93F4-FB1C-475A-8AB8-ACC6D357DC36}"/>
                </a:ext>
              </a:extLst>
            </p:cNvPr>
            <p:cNvSpPr txBox="1"/>
            <p:nvPr/>
          </p:nvSpPr>
          <p:spPr>
            <a:xfrm>
              <a:off x="6990815" y="3362210"/>
              <a:ext cx="742406" cy="646331"/>
            </a:xfrm>
            <a:prstGeom prst="rect">
              <a:avLst/>
            </a:prstGeom>
            <a:noFill/>
          </p:spPr>
          <p:txBody>
            <a:bodyPr wrap="square" rtlCol="0">
              <a:spAutoFit/>
            </a:bodyPr>
            <a:lstStyle/>
            <a:p>
              <a:r>
                <a:rPr lang="en-US" altLang="zh-CN" sz="3600" dirty="0">
                  <a:solidFill>
                    <a:schemeClr val="bg1"/>
                  </a:solidFill>
                  <a:ea typeface="微软雅黑" panose="020B0503020204020204" pitchFamily="34" charset="-122"/>
                </a:rPr>
                <a:t>01</a:t>
              </a:r>
              <a:endParaRPr lang="zh-CN" altLang="en-US" sz="3600" dirty="0">
                <a:solidFill>
                  <a:schemeClr val="bg1"/>
                </a:solidFill>
                <a:ea typeface="微软雅黑" panose="020B0503020204020204" pitchFamily="34" charset="-122"/>
              </a:endParaRPr>
            </a:p>
          </p:txBody>
        </p:sp>
        <p:sp>
          <p:nvSpPr>
            <p:cNvPr id="63" name="Freeform 114">
              <a:extLst>
                <a:ext uri="{FF2B5EF4-FFF2-40B4-BE49-F238E27FC236}">
                  <a16:creationId xmlns:a16="http://schemas.microsoft.com/office/drawing/2014/main" id="{815DE4AF-1F85-42B9-A3EE-85B4278D221A}"/>
                </a:ext>
              </a:extLst>
            </p:cNvPr>
            <p:cNvSpPr>
              <a:spLocks noEditPoints="1"/>
            </p:cNvSpPr>
            <p:nvPr/>
          </p:nvSpPr>
          <p:spPr bwMode="auto">
            <a:xfrm>
              <a:off x="6688775" y="3503352"/>
              <a:ext cx="262039" cy="324802"/>
            </a:xfrm>
            <a:custGeom>
              <a:avLst/>
              <a:gdLst>
                <a:gd name="T0" fmla="*/ 0 w 55"/>
                <a:gd name="T1" fmla="*/ 45 h 68"/>
                <a:gd name="T2" fmla="*/ 19 w 55"/>
                <a:gd name="T3" fmla="*/ 53 h 68"/>
                <a:gd name="T4" fmla="*/ 5 w 55"/>
                <a:gd name="T5" fmla="*/ 60 h 68"/>
                <a:gd name="T6" fmla="*/ 29 w 55"/>
                <a:gd name="T7" fmla="*/ 68 h 68"/>
                <a:gd name="T8" fmla="*/ 52 w 55"/>
                <a:gd name="T9" fmla="*/ 60 h 68"/>
                <a:gd name="T10" fmla="*/ 38 w 55"/>
                <a:gd name="T11" fmla="*/ 53 h 68"/>
                <a:gd name="T12" fmla="*/ 55 w 55"/>
                <a:gd name="T13" fmla="*/ 45 h 68"/>
                <a:gd name="T14" fmla="*/ 55 w 55"/>
                <a:gd name="T15" fmla="*/ 0 h 68"/>
                <a:gd name="T16" fmla="*/ 43 w 55"/>
                <a:gd name="T17" fmla="*/ 61 h 68"/>
                <a:gd name="T18" fmla="*/ 43 w 55"/>
                <a:gd name="T19" fmla="*/ 61 h 68"/>
                <a:gd name="T20" fmla="*/ 28 w 55"/>
                <a:gd name="T21" fmla="*/ 64 h 68"/>
                <a:gd name="T22" fmla="*/ 13 w 55"/>
                <a:gd name="T23" fmla="*/ 61 h 68"/>
                <a:gd name="T24" fmla="*/ 28 w 55"/>
                <a:gd name="T25" fmla="*/ 63 h 68"/>
                <a:gd name="T26" fmla="*/ 20 w 55"/>
                <a:gd name="T27" fmla="*/ 57 h 68"/>
                <a:gd name="T28" fmla="*/ 20 w 55"/>
                <a:gd name="T29" fmla="*/ 53 h 68"/>
                <a:gd name="T30" fmla="*/ 20 w 55"/>
                <a:gd name="T31" fmla="*/ 45 h 68"/>
                <a:gd name="T32" fmla="*/ 37 w 55"/>
                <a:gd name="T33" fmla="*/ 52 h 68"/>
                <a:gd name="T34" fmla="*/ 37 w 55"/>
                <a:gd name="T35" fmla="*/ 53 h 68"/>
                <a:gd name="T36" fmla="*/ 20 w 55"/>
                <a:gd name="T37" fmla="*/ 57 h 68"/>
                <a:gd name="T38" fmla="*/ 38 w 55"/>
                <a:gd name="T39" fmla="*/ 44 h 68"/>
                <a:gd name="T40" fmla="*/ 1 w 55"/>
                <a:gd name="T41" fmla="*/ 44 h 68"/>
                <a:gd name="T42" fmla="*/ 54 w 55"/>
                <a:gd name="T43" fmla="*/ 1 h 68"/>
                <a:gd name="T44" fmla="*/ 50 w 55"/>
                <a:gd name="T45" fmla="*/ 38 h 68"/>
                <a:gd name="T46" fmla="*/ 6 w 55"/>
                <a:gd name="T47" fmla="*/ 5 h 68"/>
                <a:gd name="T48" fmla="*/ 50 w 55"/>
                <a:gd name="T49" fmla="*/ 39 h 68"/>
                <a:gd name="T50" fmla="*/ 47 w 55"/>
                <a:gd name="T51" fmla="*/ 39 h 68"/>
                <a:gd name="T52" fmla="*/ 47 w 55"/>
                <a:gd name="T53" fmla="*/ 43 h 68"/>
                <a:gd name="T54" fmla="*/ 47 w 55"/>
                <a:gd name="T55" fmla="*/ 39 h 68"/>
                <a:gd name="T56" fmla="*/ 47 w 55"/>
                <a:gd name="T57" fmla="*/ 41 h 68"/>
                <a:gd name="T58" fmla="*/ 48 w 55"/>
                <a:gd name="T59" fmla="*/ 41 h 68"/>
                <a:gd name="T60" fmla="*/ 25 w 55"/>
                <a:gd name="T61" fmla="*/ 40 h 68"/>
                <a:gd name="T62" fmla="*/ 25 w 55"/>
                <a:gd name="T63" fmla="*/ 42 h 68"/>
                <a:gd name="T64" fmla="*/ 25 w 55"/>
                <a:gd name="T65" fmla="*/ 40 h 68"/>
                <a:gd name="T66" fmla="*/ 29 w 55"/>
                <a:gd name="T67" fmla="*/ 41 h 68"/>
                <a:gd name="T68" fmla="*/ 31 w 55"/>
                <a:gd name="T69" fmla="*/ 41 h 68"/>
                <a:gd name="T70" fmla="*/ 35 w 55"/>
                <a:gd name="T71" fmla="*/ 40 h 68"/>
                <a:gd name="T72" fmla="*/ 35 w 55"/>
                <a:gd name="T73" fmla="*/ 42 h 68"/>
                <a:gd name="T74" fmla="*/ 35 w 55"/>
                <a:gd name="T75" fmla="*/ 4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 h="68">
                  <a:moveTo>
                    <a:pt x="0" y="0"/>
                  </a:moveTo>
                  <a:cubicBezTo>
                    <a:pt x="0" y="45"/>
                    <a:pt x="0" y="45"/>
                    <a:pt x="0" y="45"/>
                  </a:cubicBezTo>
                  <a:cubicBezTo>
                    <a:pt x="19" y="45"/>
                    <a:pt x="19" y="45"/>
                    <a:pt x="19" y="45"/>
                  </a:cubicBezTo>
                  <a:cubicBezTo>
                    <a:pt x="19" y="53"/>
                    <a:pt x="19" y="53"/>
                    <a:pt x="19" y="53"/>
                  </a:cubicBezTo>
                  <a:cubicBezTo>
                    <a:pt x="16" y="53"/>
                    <a:pt x="14" y="54"/>
                    <a:pt x="12" y="54"/>
                  </a:cubicBezTo>
                  <a:cubicBezTo>
                    <a:pt x="8" y="56"/>
                    <a:pt x="5" y="57"/>
                    <a:pt x="5" y="60"/>
                  </a:cubicBezTo>
                  <a:cubicBezTo>
                    <a:pt x="5" y="62"/>
                    <a:pt x="8" y="64"/>
                    <a:pt x="12" y="65"/>
                  </a:cubicBezTo>
                  <a:cubicBezTo>
                    <a:pt x="16" y="67"/>
                    <a:pt x="22" y="68"/>
                    <a:pt x="29" y="68"/>
                  </a:cubicBezTo>
                  <a:cubicBezTo>
                    <a:pt x="35" y="68"/>
                    <a:pt x="41" y="67"/>
                    <a:pt x="45" y="65"/>
                  </a:cubicBezTo>
                  <a:cubicBezTo>
                    <a:pt x="50" y="64"/>
                    <a:pt x="52" y="62"/>
                    <a:pt x="52" y="60"/>
                  </a:cubicBezTo>
                  <a:cubicBezTo>
                    <a:pt x="52" y="57"/>
                    <a:pt x="50" y="56"/>
                    <a:pt x="45" y="54"/>
                  </a:cubicBezTo>
                  <a:cubicBezTo>
                    <a:pt x="43" y="54"/>
                    <a:pt x="41" y="53"/>
                    <a:pt x="38" y="53"/>
                  </a:cubicBezTo>
                  <a:cubicBezTo>
                    <a:pt x="38" y="45"/>
                    <a:pt x="38" y="45"/>
                    <a:pt x="38" y="45"/>
                  </a:cubicBezTo>
                  <a:cubicBezTo>
                    <a:pt x="55" y="45"/>
                    <a:pt x="55" y="45"/>
                    <a:pt x="55" y="45"/>
                  </a:cubicBezTo>
                  <a:cubicBezTo>
                    <a:pt x="55" y="44"/>
                    <a:pt x="55" y="44"/>
                    <a:pt x="55" y="44"/>
                  </a:cubicBezTo>
                  <a:cubicBezTo>
                    <a:pt x="55" y="0"/>
                    <a:pt x="55" y="0"/>
                    <a:pt x="55" y="0"/>
                  </a:cubicBezTo>
                  <a:lnTo>
                    <a:pt x="0" y="0"/>
                  </a:lnTo>
                  <a:close/>
                  <a:moveTo>
                    <a:pt x="43" y="61"/>
                  </a:moveTo>
                  <a:cubicBezTo>
                    <a:pt x="43" y="61"/>
                    <a:pt x="43" y="61"/>
                    <a:pt x="43" y="61"/>
                  </a:cubicBezTo>
                  <a:cubicBezTo>
                    <a:pt x="43" y="61"/>
                    <a:pt x="43" y="61"/>
                    <a:pt x="43" y="61"/>
                  </a:cubicBezTo>
                  <a:cubicBezTo>
                    <a:pt x="43" y="62"/>
                    <a:pt x="43" y="62"/>
                    <a:pt x="43" y="62"/>
                  </a:cubicBezTo>
                  <a:cubicBezTo>
                    <a:pt x="39" y="64"/>
                    <a:pt x="33" y="64"/>
                    <a:pt x="28" y="64"/>
                  </a:cubicBezTo>
                  <a:cubicBezTo>
                    <a:pt x="23" y="64"/>
                    <a:pt x="17" y="64"/>
                    <a:pt x="13" y="62"/>
                  </a:cubicBezTo>
                  <a:cubicBezTo>
                    <a:pt x="13" y="61"/>
                    <a:pt x="13" y="61"/>
                    <a:pt x="13" y="61"/>
                  </a:cubicBezTo>
                  <a:cubicBezTo>
                    <a:pt x="13" y="61"/>
                    <a:pt x="13" y="61"/>
                    <a:pt x="13" y="61"/>
                  </a:cubicBezTo>
                  <a:cubicBezTo>
                    <a:pt x="17" y="63"/>
                    <a:pt x="23" y="63"/>
                    <a:pt x="28" y="63"/>
                  </a:cubicBezTo>
                  <a:cubicBezTo>
                    <a:pt x="33" y="63"/>
                    <a:pt x="39" y="63"/>
                    <a:pt x="43" y="61"/>
                  </a:cubicBezTo>
                  <a:close/>
                  <a:moveTo>
                    <a:pt x="20" y="57"/>
                  </a:moveTo>
                  <a:cubicBezTo>
                    <a:pt x="20" y="54"/>
                    <a:pt x="20" y="54"/>
                    <a:pt x="20" y="54"/>
                  </a:cubicBezTo>
                  <a:cubicBezTo>
                    <a:pt x="20" y="53"/>
                    <a:pt x="20" y="53"/>
                    <a:pt x="20" y="53"/>
                  </a:cubicBezTo>
                  <a:cubicBezTo>
                    <a:pt x="20" y="53"/>
                    <a:pt x="20" y="53"/>
                    <a:pt x="20" y="53"/>
                  </a:cubicBezTo>
                  <a:cubicBezTo>
                    <a:pt x="20" y="45"/>
                    <a:pt x="20" y="45"/>
                    <a:pt x="20" y="45"/>
                  </a:cubicBezTo>
                  <a:cubicBezTo>
                    <a:pt x="37" y="45"/>
                    <a:pt x="37" y="45"/>
                    <a:pt x="37" y="45"/>
                  </a:cubicBezTo>
                  <a:cubicBezTo>
                    <a:pt x="37" y="52"/>
                    <a:pt x="37" y="52"/>
                    <a:pt x="37" y="52"/>
                  </a:cubicBezTo>
                  <a:cubicBezTo>
                    <a:pt x="37" y="53"/>
                    <a:pt x="37" y="53"/>
                    <a:pt x="37" y="53"/>
                  </a:cubicBezTo>
                  <a:cubicBezTo>
                    <a:pt x="37" y="53"/>
                    <a:pt x="37" y="53"/>
                    <a:pt x="37" y="53"/>
                  </a:cubicBezTo>
                  <a:cubicBezTo>
                    <a:pt x="37" y="57"/>
                    <a:pt x="37" y="57"/>
                    <a:pt x="37" y="57"/>
                  </a:cubicBezTo>
                  <a:lnTo>
                    <a:pt x="20" y="57"/>
                  </a:lnTo>
                  <a:close/>
                  <a:moveTo>
                    <a:pt x="54" y="44"/>
                  </a:moveTo>
                  <a:cubicBezTo>
                    <a:pt x="38" y="44"/>
                    <a:pt x="38" y="44"/>
                    <a:pt x="38" y="44"/>
                  </a:cubicBezTo>
                  <a:cubicBezTo>
                    <a:pt x="19" y="44"/>
                    <a:pt x="19" y="44"/>
                    <a:pt x="19" y="44"/>
                  </a:cubicBezTo>
                  <a:cubicBezTo>
                    <a:pt x="1" y="44"/>
                    <a:pt x="1" y="44"/>
                    <a:pt x="1" y="44"/>
                  </a:cubicBezTo>
                  <a:cubicBezTo>
                    <a:pt x="1" y="1"/>
                    <a:pt x="1" y="1"/>
                    <a:pt x="1" y="1"/>
                  </a:cubicBezTo>
                  <a:cubicBezTo>
                    <a:pt x="54" y="1"/>
                    <a:pt x="54" y="1"/>
                    <a:pt x="54" y="1"/>
                  </a:cubicBezTo>
                  <a:lnTo>
                    <a:pt x="54" y="44"/>
                  </a:lnTo>
                  <a:close/>
                  <a:moveTo>
                    <a:pt x="50" y="38"/>
                  </a:moveTo>
                  <a:cubicBezTo>
                    <a:pt x="50" y="5"/>
                    <a:pt x="50" y="5"/>
                    <a:pt x="50" y="5"/>
                  </a:cubicBezTo>
                  <a:cubicBezTo>
                    <a:pt x="6" y="5"/>
                    <a:pt x="6" y="5"/>
                    <a:pt x="6" y="5"/>
                  </a:cubicBezTo>
                  <a:cubicBezTo>
                    <a:pt x="6" y="39"/>
                    <a:pt x="6" y="39"/>
                    <a:pt x="6" y="39"/>
                  </a:cubicBezTo>
                  <a:cubicBezTo>
                    <a:pt x="50" y="39"/>
                    <a:pt x="50" y="39"/>
                    <a:pt x="50" y="39"/>
                  </a:cubicBezTo>
                  <a:lnTo>
                    <a:pt x="50" y="38"/>
                  </a:lnTo>
                  <a:close/>
                  <a:moveTo>
                    <a:pt x="47" y="39"/>
                  </a:moveTo>
                  <a:cubicBezTo>
                    <a:pt x="46" y="39"/>
                    <a:pt x="46" y="40"/>
                    <a:pt x="46" y="41"/>
                  </a:cubicBezTo>
                  <a:cubicBezTo>
                    <a:pt x="46" y="42"/>
                    <a:pt x="46" y="43"/>
                    <a:pt x="47" y="43"/>
                  </a:cubicBezTo>
                  <a:cubicBezTo>
                    <a:pt x="48" y="43"/>
                    <a:pt x="49" y="42"/>
                    <a:pt x="49" y="41"/>
                  </a:cubicBezTo>
                  <a:cubicBezTo>
                    <a:pt x="49" y="40"/>
                    <a:pt x="48" y="39"/>
                    <a:pt x="47" y="39"/>
                  </a:cubicBezTo>
                  <a:close/>
                  <a:moveTo>
                    <a:pt x="47" y="42"/>
                  </a:moveTo>
                  <a:cubicBezTo>
                    <a:pt x="47" y="42"/>
                    <a:pt x="47" y="42"/>
                    <a:pt x="47" y="41"/>
                  </a:cubicBezTo>
                  <a:cubicBezTo>
                    <a:pt x="47" y="41"/>
                    <a:pt x="47" y="40"/>
                    <a:pt x="47" y="40"/>
                  </a:cubicBezTo>
                  <a:cubicBezTo>
                    <a:pt x="48" y="40"/>
                    <a:pt x="48" y="41"/>
                    <a:pt x="48" y="41"/>
                  </a:cubicBezTo>
                  <a:cubicBezTo>
                    <a:pt x="48" y="42"/>
                    <a:pt x="48" y="42"/>
                    <a:pt x="47" y="42"/>
                  </a:cubicBezTo>
                  <a:close/>
                  <a:moveTo>
                    <a:pt x="25" y="40"/>
                  </a:moveTo>
                  <a:cubicBezTo>
                    <a:pt x="25" y="40"/>
                    <a:pt x="24" y="41"/>
                    <a:pt x="24" y="41"/>
                  </a:cubicBezTo>
                  <a:cubicBezTo>
                    <a:pt x="24" y="42"/>
                    <a:pt x="25" y="42"/>
                    <a:pt x="25" y="42"/>
                  </a:cubicBezTo>
                  <a:cubicBezTo>
                    <a:pt x="26" y="42"/>
                    <a:pt x="27" y="42"/>
                    <a:pt x="27" y="41"/>
                  </a:cubicBezTo>
                  <a:cubicBezTo>
                    <a:pt x="27" y="41"/>
                    <a:pt x="26" y="40"/>
                    <a:pt x="25" y="40"/>
                  </a:cubicBezTo>
                  <a:close/>
                  <a:moveTo>
                    <a:pt x="30" y="40"/>
                  </a:moveTo>
                  <a:cubicBezTo>
                    <a:pt x="30" y="40"/>
                    <a:pt x="29" y="41"/>
                    <a:pt x="29" y="41"/>
                  </a:cubicBezTo>
                  <a:cubicBezTo>
                    <a:pt x="29" y="42"/>
                    <a:pt x="30" y="42"/>
                    <a:pt x="30" y="42"/>
                  </a:cubicBezTo>
                  <a:cubicBezTo>
                    <a:pt x="31" y="42"/>
                    <a:pt x="31" y="42"/>
                    <a:pt x="31" y="41"/>
                  </a:cubicBezTo>
                  <a:cubicBezTo>
                    <a:pt x="31" y="41"/>
                    <a:pt x="31" y="40"/>
                    <a:pt x="30" y="40"/>
                  </a:cubicBezTo>
                  <a:close/>
                  <a:moveTo>
                    <a:pt x="35" y="40"/>
                  </a:moveTo>
                  <a:cubicBezTo>
                    <a:pt x="34" y="40"/>
                    <a:pt x="34" y="41"/>
                    <a:pt x="33" y="41"/>
                  </a:cubicBezTo>
                  <a:cubicBezTo>
                    <a:pt x="34" y="42"/>
                    <a:pt x="34" y="42"/>
                    <a:pt x="35" y="42"/>
                  </a:cubicBezTo>
                  <a:cubicBezTo>
                    <a:pt x="35" y="42"/>
                    <a:pt x="36" y="42"/>
                    <a:pt x="36" y="41"/>
                  </a:cubicBezTo>
                  <a:cubicBezTo>
                    <a:pt x="36" y="41"/>
                    <a:pt x="35" y="40"/>
                    <a:pt x="35" y="40"/>
                  </a:cubicBezTo>
                  <a:close/>
                </a:path>
              </a:pathLst>
            </a:custGeom>
            <a:solidFill>
              <a:schemeClr val="bg1">
                <a:alpha val="80000"/>
              </a:schemeClr>
            </a:solidFill>
            <a:ln>
              <a:noFill/>
            </a:ln>
          </p:spPr>
          <p:txBody>
            <a:bodyPr vert="horz" wrap="square" lIns="91440" tIns="45720" rIns="91440" bIns="45720" numCol="1" anchor="t" anchorCtr="0" compatLnSpc="1"/>
            <a:lstStyle/>
            <a:p>
              <a:endParaRPr lang="zh-CN" altLang="en-US" sz="1200" dirty="0">
                <a:ea typeface="微软雅黑" panose="020B0503020204020204" pitchFamily="34" charset="-122"/>
              </a:endParaRPr>
            </a:p>
          </p:txBody>
        </p:sp>
      </p:grpSp>
      <p:sp>
        <p:nvSpPr>
          <p:cNvPr id="64" name="椭圆 63">
            <a:extLst>
              <a:ext uri="{FF2B5EF4-FFF2-40B4-BE49-F238E27FC236}">
                <a16:creationId xmlns:a16="http://schemas.microsoft.com/office/drawing/2014/main" id="{E7D43EAC-F609-4384-9450-F8EFE3EAD8A0}"/>
              </a:ext>
            </a:extLst>
          </p:cNvPr>
          <p:cNvSpPr/>
          <p:nvPr/>
        </p:nvSpPr>
        <p:spPr>
          <a:xfrm flipH="1">
            <a:off x="5811941" y="3671558"/>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5" name="椭圆 64">
            <a:extLst>
              <a:ext uri="{FF2B5EF4-FFF2-40B4-BE49-F238E27FC236}">
                <a16:creationId xmlns:a16="http://schemas.microsoft.com/office/drawing/2014/main" id="{B8017740-0379-4F61-9D55-2A5F2084A847}"/>
              </a:ext>
            </a:extLst>
          </p:cNvPr>
          <p:cNvSpPr/>
          <p:nvPr/>
        </p:nvSpPr>
        <p:spPr>
          <a:xfrm flipH="1">
            <a:off x="5223634" y="3226521"/>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6" name="椭圆 65">
            <a:extLst>
              <a:ext uri="{FF2B5EF4-FFF2-40B4-BE49-F238E27FC236}">
                <a16:creationId xmlns:a16="http://schemas.microsoft.com/office/drawing/2014/main" id="{6B250647-E659-4F9B-A6D3-64B10DBA219F}"/>
              </a:ext>
            </a:extLst>
          </p:cNvPr>
          <p:cNvSpPr/>
          <p:nvPr/>
        </p:nvSpPr>
        <p:spPr>
          <a:xfrm flipH="1">
            <a:off x="5217741" y="4103299"/>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7" name="椭圆 66">
            <a:extLst>
              <a:ext uri="{FF2B5EF4-FFF2-40B4-BE49-F238E27FC236}">
                <a16:creationId xmlns:a16="http://schemas.microsoft.com/office/drawing/2014/main" id="{EF8EB66D-D5E3-408A-B893-DD6D735F7328}"/>
              </a:ext>
            </a:extLst>
          </p:cNvPr>
          <p:cNvSpPr/>
          <p:nvPr/>
        </p:nvSpPr>
        <p:spPr>
          <a:xfrm flipH="1">
            <a:off x="6028595" y="4366168"/>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8" name="椭圆 67">
            <a:extLst>
              <a:ext uri="{FF2B5EF4-FFF2-40B4-BE49-F238E27FC236}">
                <a16:creationId xmlns:a16="http://schemas.microsoft.com/office/drawing/2014/main" id="{622B03D5-469E-4AD6-871C-3A7A86258BA3}"/>
              </a:ext>
            </a:extLst>
          </p:cNvPr>
          <p:cNvSpPr/>
          <p:nvPr/>
        </p:nvSpPr>
        <p:spPr>
          <a:xfrm flipH="1">
            <a:off x="6543766" y="3661882"/>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9" name="椭圆 68">
            <a:extLst>
              <a:ext uri="{FF2B5EF4-FFF2-40B4-BE49-F238E27FC236}">
                <a16:creationId xmlns:a16="http://schemas.microsoft.com/office/drawing/2014/main" id="{456C737E-3A19-48A6-9E9F-B88C7D3BF28F}"/>
              </a:ext>
            </a:extLst>
          </p:cNvPr>
          <p:cNvSpPr/>
          <p:nvPr/>
        </p:nvSpPr>
        <p:spPr>
          <a:xfrm flipH="1">
            <a:off x="6031414" y="2953999"/>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0" name="矩形 69">
            <a:extLst>
              <a:ext uri="{FF2B5EF4-FFF2-40B4-BE49-F238E27FC236}">
                <a16:creationId xmlns:a16="http://schemas.microsoft.com/office/drawing/2014/main" id="{57E6FBFC-8071-4623-9EE4-49B2A37A08D1}"/>
              </a:ext>
            </a:extLst>
          </p:cNvPr>
          <p:cNvSpPr/>
          <p:nvPr/>
        </p:nvSpPr>
        <p:spPr>
          <a:xfrm>
            <a:off x="6545058" y="1324167"/>
            <a:ext cx="2603929" cy="741357"/>
          </a:xfrm>
          <a:prstGeom prst="rect">
            <a:avLst/>
          </a:prstGeom>
          <a:noFill/>
        </p:spPr>
        <p:txBody>
          <a:bodyPr wrap="square">
            <a:spAutoFit/>
          </a:bodyPr>
          <a:lstStyle/>
          <a:p>
            <a:pPr>
              <a:lnSpc>
                <a:spcPct val="130000"/>
              </a:lnSpc>
            </a:pPr>
            <a:r>
              <a:rPr lang="en-US" altLang="zh-CN" sz="3600" dirty="0" err="1">
                <a:solidFill>
                  <a:schemeClr val="bg1"/>
                </a:solidFill>
                <a:latin typeface="Arial" panose="020B0604020202020204"/>
                <a:ea typeface="微软雅黑" panose="020B0503020204020204" pitchFamily="34" charset="-122"/>
              </a:rPr>
              <a:t>Pwn</a:t>
            </a:r>
            <a:endParaRPr lang="zh-CN" altLang="en-US" sz="3600" dirty="0">
              <a:solidFill>
                <a:schemeClr val="bg1"/>
              </a:solidFill>
              <a:latin typeface="Arial" panose="020B0604020202020204"/>
              <a:ea typeface="微软雅黑" panose="020B0503020204020204" pitchFamily="34" charset="-122"/>
            </a:endParaRPr>
          </a:p>
        </p:txBody>
      </p:sp>
      <p:sp>
        <p:nvSpPr>
          <p:cNvPr id="71" name="矩形 70">
            <a:extLst>
              <a:ext uri="{FF2B5EF4-FFF2-40B4-BE49-F238E27FC236}">
                <a16:creationId xmlns:a16="http://schemas.microsoft.com/office/drawing/2014/main" id="{951BA043-2D66-439D-96B6-708C5206BA0E}"/>
              </a:ext>
            </a:extLst>
          </p:cNvPr>
          <p:cNvSpPr/>
          <p:nvPr/>
        </p:nvSpPr>
        <p:spPr>
          <a:xfrm>
            <a:off x="2666436" y="4766792"/>
            <a:ext cx="1791078" cy="737574"/>
          </a:xfrm>
          <a:prstGeom prst="rect">
            <a:avLst/>
          </a:prstGeom>
          <a:noFill/>
        </p:spPr>
        <p:txBody>
          <a:bodyPr wrap="square">
            <a:spAutoFit/>
          </a:bodyPr>
          <a:lstStyle/>
          <a:p>
            <a:pPr algn="r">
              <a:lnSpc>
                <a:spcPct val="130000"/>
              </a:lnSpc>
            </a:pPr>
            <a:r>
              <a:rPr lang="en-US" altLang="zh-CN" sz="3600" dirty="0">
                <a:solidFill>
                  <a:schemeClr val="bg1"/>
                </a:solidFill>
                <a:latin typeface="Arial" panose="020B0604020202020204"/>
                <a:ea typeface="微软雅黑" panose="020B0503020204020204" pitchFamily="34" charset="-122"/>
              </a:rPr>
              <a:t>Web</a:t>
            </a:r>
            <a:endParaRPr lang="zh-CN" altLang="en-US" sz="3600" dirty="0">
              <a:solidFill>
                <a:schemeClr val="bg1"/>
              </a:solidFill>
              <a:latin typeface="Arial" panose="020B0604020202020204"/>
              <a:ea typeface="微软雅黑" panose="020B0503020204020204" pitchFamily="34" charset="-122"/>
            </a:endParaRPr>
          </a:p>
        </p:txBody>
      </p:sp>
      <p:sp>
        <p:nvSpPr>
          <p:cNvPr id="72" name="矩形 71">
            <a:extLst>
              <a:ext uri="{FF2B5EF4-FFF2-40B4-BE49-F238E27FC236}">
                <a16:creationId xmlns:a16="http://schemas.microsoft.com/office/drawing/2014/main" id="{8E9F30FE-2EC3-4DEB-BBFC-BB177826CE9F}"/>
              </a:ext>
            </a:extLst>
          </p:cNvPr>
          <p:cNvSpPr/>
          <p:nvPr/>
        </p:nvSpPr>
        <p:spPr>
          <a:xfrm>
            <a:off x="8028106" y="2949218"/>
            <a:ext cx="3246535" cy="745397"/>
          </a:xfrm>
          <a:prstGeom prst="rect">
            <a:avLst/>
          </a:prstGeom>
          <a:noFill/>
        </p:spPr>
        <p:txBody>
          <a:bodyPr wrap="square">
            <a:spAutoFit/>
          </a:bodyPr>
          <a:lstStyle/>
          <a:p>
            <a:pPr>
              <a:lnSpc>
                <a:spcPct val="130000"/>
              </a:lnSpc>
            </a:pPr>
            <a:r>
              <a:rPr lang="en-US" altLang="zh-CN" sz="3600" dirty="0">
                <a:solidFill>
                  <a:schemeClr val="bg1"/>
                </a:solidFill>
              </a:rPr>
              <a:t>Reverse</a:t>
            </a:r>
            <a:endParaRPr lang="zh-CN" altLang="en-US" sz="3600" b="1" dirty="0">
              <a:solidFill>
                <a:schemeClr val="bg1"/>
              </a:solidFill>
              <a:latin typeface="Arial" panose="020B0604020202020204"/>
              <a:ea typeface="微软雅黑" panose="020B0503020204020204" pitchFamily="34" charset="-122"/>
            </a:endParaRPr>
          </a:p>
        </p:txBody>
      </p:sp>
      <p:sp>
        <p:nvSpPr>
          <p:cNvPr id="73" name="矩形 72">
            <a:extLst>
              <a:ext uri="{FF2B5EF4-FFF2-40B4-BE49-F238E27FC236}">
                <a16:creationId xmlns:a16="http://schemas.microsoft.com/office/drawing/2014/main" id="{2469170D-1204-451E-9E2C-25883C30E843}"/>
              </a:ext>
            </a:extLst>
          </p:cNvPr>
          <p:cNvSpPr/>
          <p:nvPr/>
        </p:nvSpPr>
        <p:spPr>
          <a:xfrm>
            <a:off x="7190808" y="4889059"/>
            <a:ext cx="3631297" cy="745397"/>
          </a:xfrm>
          <a:prstGeom prst="rect">
            <a:avLst/>
          </a:prstGeom>
          <a:noFill/>
        </p:spPr>
        <p:txBody>
          <a:bodyPr wrap="square">
            <a:spAutoFit/>
          </a:bodyPr>
          <a:lstStyle/>
          <a:p>
            <a:pPr>
              <a:lnSpc>
                <a:spcPct val="130000"/>
              </a:lnSpc>
            </a:pPr>
            <a:r>
              <a:rPr lang="en-US" altLang="zh-CN" sz="3600" dirty="0">
                <a:solidFill>
                  <a:schemeClr val="bg1"/>
                </a:solidFill>
              </a:rPr>
              <a:t>Crypto</a:t>
            </a:r>
            <a:endParaRPr lang="en-US" altLang="zh-CN" sz="3600" b="1" dirty="0">
              <a:solidFill>
                <a:schemeClr val="bg1"/>
              </a:solidFill>
              <a:latin typeface="Arial" panose="020B0604020202020204"/>
              <a:ea typeface="微软雅黑" panose="020B0503020204020204" pitchFamily="34" charset="-122"/>
            </a:endParaRPr>
          </a:p>
        </p:txBody>
      </p:sp>
      <p:sp>
        <p:nvSpPr>
          <p:cNvPr id="74" name="矩形 73">
            <a:extLst>
              <a:ext uri="{FF2B5EF4-FFF2-40B4-BE49-F238E27FC236}">
                <a16:creationId xmlns:a16="http://schemas.microsoft.com/office/drawing/2014/main" id="{DF6ECEE8-CF58-47F5-8DA2-4D43CF2B305D}"/>
              </a:ext>
            </a:extLst>
          </p:cNvPr>
          <p:cNvSpPr/>
          <p:nvPr/>
        </p:nvSpPr>
        <p:spPr>
          <a:xfrm>
            <a:off x="2322828" y="2648953"/>
            <a:ext cx="1791078" cy="737574"/>
          </a:xfrm>
          <a:prstGeom prst="rect">
            <a:avLst/>
          </a:prstGeom>
          <a:noFill/>
        </p:spPr>
        <p:txBody>
          <a:bodyPr wrap="square">
            <a:spAutoFit/>
          </a:bodyPr>
          <a:lstStyle/>
          <a:p>
            <a:pPr algn="r">
              <a:lnSpc>
                <a:spcPct val="130000"/>
              </a:lnSpc>
            </a:pPr>
            <a:r>
              <a:rPr lang="en-US" altLang="zh-CN" sz="3600" dirty="0" err="1">
                <a:solidFill>
                  <a:schemeClr val="bg1"/>
                </a:solidFill>
                <a:latin typeface="Arial" panose="020B0604020202020204"/>
                <a:ea typeface="微软雅黑" panose="020B0503020204020204" pitchFamily="34" charset="-122"/>
              </a:rPr>
              <a:t>Misc</a:t>
            </a:r>
            <a:endParaRPr lang="zh-CN" altLang="en-US" sz="3600" dirty="0">
              <a:solidFill>
                <a:schemeClr val="bg1"/>
              </a:solidFill>
              <a:latin typeface="Arial" panose="020B0604020202020204"/>
              <a:ea typeface="微软雅黑" panose="020B0503020204020204" pitchFamily="34" charset="-122"/>
            </a:endParaRPr>
          </a:p>
        </p:txBody>
      </p:sp>
    </p:spTree>
    <p:extLst>
      <p:ext uri="{BB962C8B-B14F-4D97-AF65-F5344CB8AC3E}">
        <p14:creationId xmlns:p14="http://schemas.microsoft.com/office/powerpoint/2010/main" val="194227389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750"/>
                                        <p:tgtEl>
                                          <p:spTgt spid="35"/>
                                        </p:tgtEl>
                                      </p:cBhvr>
                                    </p:animEffect>
                                    <p:anim calcmode="lin" valueType="num">
                                      <p:cBhvr>
                                        <p:cTn id="8" dur="750" fill="hold"/>
                                        <p:tgtEl>
                                          <p:spTgt spid="35"/>
                                        </p:tgtEl>
                                        <p:attrNameLst>
                                          <p:attrName>ppt_x</p:attrName>
                                        </p:attrNameLst>
                                      </p:cBhvr>
                                      <p:tavLst>
                                        <p:tav tm="0">
                                          <p:val>
                                            <p:strVal val="#ppt_x"/>
                                          </p:val>
                                        </p:tav>
                                        <p:tav tm="100000">
                                          <p:val>
                                            <p:strVal val="#ppt_x"/>
                                          </p:val>
                                        </p:tav>
                                      </p:tavLst>
                                    </p:anim>
                                    <p:anim calcmode="lin" valueType="num">
                                      <p:cBhvr>
                                        <p:cTn id="9" dur="75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2" presetClass="entr" presetSubtype="4" fill="hold"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down)">
                                      <p:cBhvr>
                                        <p:cTn id="13" dur="500"/>
                                        <p:tgtEl>
                                          <p:spTgt spid="50"/>
                                        </p:tgtEl>
                                      </p:cBhvr>
                                    </p:animEffect>
                                  </p:childTnLst>
                                </p:cTn>
                              </p:par>
                              <p:par>
                                <p:cTn id="14" presetID="22" presetClass="entr" presetSubtype="4"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down)">
                                      <p:cBhvr>
                                        <p:cTn id="16" dur="500"/>
                                        <p:tgtEl>
                                          <p:spTgt spid="54"/>
                                        </p:tgtEl>
                                      </p:cBhvr>
                                    </p:animEffect>
                                  </p:childTnLst>
                                </p:cTn>
                              </p:par>
                              <p:par>
                                <p:cTn id="17" presetID="22" presetClass="entr" presetSubtype="8"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par>
                                <p:cTn id="20" presetID="22" presetClass="entr" presetSubtype="1"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up)">
                                      <p:cBhvr>
                                        <p:cTn id="22" dur="500"/>
                                        <p:tgtEl>
                                          <p:spTgt spid="39"/>
                                        </p:tgtEl>
                                      </p:cBhvr>
                                    </p:animEffect>
                                  </p:childTnLst>
                                </p:cTn>
                              </p:par>
                              <p:par>
                                <p:cTn id="23" presetID="22" presetClass="entr" presetSubtype="2"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right)">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fade">
                                      <p:cBhvr>
                                        <p:cTn id="31" dur="500"/>
                                        <p:tgtEl>
                                          <p:spTgt spid="6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Effect transition="in" filter="fade">
                                      <p:cBhvr>
                                        <p:cTn id="34" dur="500"/>
                                        <p:tgtEl>
                                          <p:spTgt spid="6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500"/>
                                        <p:tgtEl>
                                          <p:spTgt spid="6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500"/>
                                        <p:tgtEl>
                                          <p:spTgt spid="6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500"/>
                                        <p:tgtEl>
                                          <p:spTgt spid="6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barn(inVertical)">
                                      <p:cBhvr>
                                        <p:cTn id="46" dur="500"/>
                                        <p:tgtEl>
                                          <p:spTgt spid="70"/>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barn(inVertical)">
                                      <p:cBhvr>
                                        <p:cTn id="49" dur="500"/>
                                        <p:tgtEl>
                                          <p:spTgt spid="72"/>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barn(inVertical)">
                                      <p:cBhvr>
                                        <p:cTn id="52" dur="500"/>
                                        <p:tgtEl>
                                          <p:spTgt spid="73"/>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71"/>
                                        </p:tgtEl>
                                        <p:attrNameLst>
                                          <p:attrName>style.visibility</p:attrName>
                                        </p:attrNameLst>
                                      </p:cBhvr>
                                      <p:to>
                                        <p:strVal val="visible"/>
                                      </p:to>
                                    </p:set>
                                    <p:animEffect transition="in" filter="barn(inVertical)">
                                      <p:cBhvr>
                                        <p:cTn id="55" dur="500"/>
                                        <p:tgtEl>
                                          <p:spTgt spid="71"/>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barn(inVertical)">
                                      <p:cBhvr>
                                        <p:cTn id="5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4" grpId="0" bldLvl="0" animBg="1"/>
      <p:bldP spid="65" grpId="0" bldLvl="0" animBg="1"/>
      <p:bldP spid="66" grpId="0" bldLvl="0" animBg="1"/>
      <p:bldP spid="67" grpId="0" bldLvl="0" animBg="1"/>
      <p:bldP spid="68" grpId="0" bldLvl="0" animBg="1"/>
      <p:bldP spid="69" grpId="0" bldLvl="0" animBg="1"/>
      <p:bldP spid="70" grpId="0"/>
      <p:bldP spid="71" grpId="0"/>
      <p:bldP spid="72" grpId="0"/>
      <p:bldP spid="73" grpId="0"/>
      <p:bldP spid="7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112803" y="249646"/>
            <a:ext cx="6708792"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会长浅谈信息安全和</a:t>
            </a:r>
            <a:r>
              <a:rPr lang="en-US" altLang="zh-CN" sz="4400" b="1" dirty="0">
                <a:solidFill>
                  <a:prstClr val="white"/>
                </a:solidFill>
                <a:ea typeface="楷体" panose="02010609060101010101" pitchFamily="49" charset="-122"/>
                <a:cs typeface="+mn-ea"/>
                <a:sym typeface="+mn-lt"/>
              </a:rPr>
              <a:t>CTF</a:t>
            </a:r>
            <a:endParaRPr lang="zh-CN" altLang="en-US" sz="4400" b="1" dirty="0">
              <a:solidFill>
                <a:prstClr val="white"/>
              </a:solidFill>
              <a:ea typeface="楷体" panose="02010609060101010101" pitchFamily="49" charset="-122"/>
              <a:cs typeface="+mn-ea"/>
              <a:sym typeface="+mn-lt"/>
            </a:endParaRPr>
          </a:p>
        </p:txBody>
      </p:sp>
      <p:sp>
        <p:nvSpPr>
          <p:cNvPr id="35" name="矩形 34"/>
          <p:cNvSpPr/>
          <p:nvPr/>
        </p:nvSpPr>
        <p:spPr>
          <a:xfrm>
            <a:off x="440327" y="1172842"/>
            <a:ext cx="3735747" cy="770980"/>
          </a:xfrm>
          <a:prstGeom prst="rect">
            <a:avLst/>
          </a:prstGeom>
        </p:spPr>
        <p:txBody>
          <a:bodyPr wrap="square">
            <a:spAutoFit/>
            <a:scene3d>
              <a:camera prst="orthographicFront"/>
              <a:lightRig rig="threePt" dir="t"/>
            </a:scene3d>
            <a:sp3d contourW="12700"/>
          </a:bodyPr>
          <a:lstStyle/>
          <a:p>
            <a:pPr>
              <a:lnSpc>
                <a:spcPct val="130000"/>
              </a:lnSpc>
            </a:pPr>
            <a:r>
              <a:rPr lang="en-US" altLang="zh-CN" sz="3600" b="1" dirty="0">
                <a:solidFill>
                  <a:schemeClr val="bg1"/>
                </a:solidFill>
              </a:rPr>
              <a:t>Reverse</a:t>
            </a:r>
            <a:r>
              <a:rPr lang="en-US" altLang="zh-CN" sz="3600" dirty="0">
                <a:solidFill>
                  <a:schemeClr val="bg1"/>
                </a:solidFill>
              </a:rPr>
              <a:t> </a:t>
            </a:r>
            <a:r>
              <a:rPr lang="zh-CN" altLang="en-US" sz="3600" dirty="0">
                <a:solidFill>
                  <a:schemeClr val="bg1"/>
                </a:solidFill>
                <a:latin typeface="华文行楷" panose="02010800040101010101" pitchFamily="2" charset="-122"/>
                <a:ea typeface="华文行楷" panose="02010800040101010101" pitchFamily="2" charset="-122"/>
              </a:rPr>
              <a:t>（逆向）</a:t>
            </a:r>
            <a:endParaRPr lang="zh-CN" altLang="en-US" sz="3600" b="1" dirty="0">
              <a:solidFill>
                <a:schemeClr val="bg1"/>
              </a:solidFill>
              <a:latin typeface="华文行楷" panose="02010800040101010101" pitchFamily="2" charset="-122"/>
              <a:ea typeface="华文行楷" panose="02010800040101010101" pitchFamily="2" charset="-122"/>
            </a:endParaRPr>
          </a:p>
        </p:txBody>
      </p:sp>
      <p:sp>
        <p:nvSpPr>
          <p:cNvPr id="131" name="矩形 130">
            <a:extLst>
              <a:ext uri="{FF2B5EF4-FFF2-40B4-BE49-F238E27FC236}">
                <a16:creationId xmlns:a16="http://schemas.microsoft.com/office/drawing/2014/main" id="{D272121A-EF1D-4633-AD90-464C92FD43A0}"/>
              </a:ext>
            </a:extLst>
          </p:cNvPr>
          <p:cNvSpPr/>
          <p:nvPr/>
        </p:nvSpPr>
        <p:spPr>
          <a:xfrm>
            <a:off x="735669" y="2586718"/>
            <a:ext cx="8983366" cy="1992340"/>
          </a:xfrm>
          <a:prstGeom prst="rect">
            <a:avLst/>
          </a:prstGeom>
        </p:spPr>
        <p:txBody>
          <a:bodyPr wrap="square" numCol="1" spcCol="360000">
            <a:spAutoFit/>
          </a:bodyPr>
          <a:lstStyle/>
          <a:p>
            <a:r>
              <a:rPr lang="zh-CN" altLang="en-US" sz="2500" dirty="0">
                <a:solidFill>
                  <a:schemeClr val="bg1"/>
                </a:solidFill>
                <a:latin typeface="迷你简蝶语" panose="02010604000101010101" pitchFamily="2" charset="-122"/>
                <a:ea typeface="迷你简蝶语" panose="02010604000101010101" pitchFamily="2" charset="-122"/>
              </a:rPr>
              <a:t>题目涉及到软件逆向、破解技术等，要求有较强的反汇编、反编译功底。主要考查参赛选手的逆向分析能力。</a:t>
            </a:r>
            <a:endParaRPr lang="en-US" altLang="zh-CN" sz="2500" dirty="0">
              <a:solidFill>
                <a:schemeClr val="bg1"/>
              </a:solidFill>
              <a:latin typeface="迷你简蝶语" panose="02010604000101010101" pitchFamily="2" charset="-122"/>
              <a:ea typeface="迷你简蝶语" panose="02010604000101010101" pitchFamily="2" charset="-122"/>
            </a:endParaRPr>
          </a:p>
          <a:p>
            <a:endParaRPr lang="zh-CN" altLang="en-US" sz="2500" dirty="0">
              <a:solidFill>
                <a:schemeClr val="bg1"/>
              </a:solidFill>
              <a:latin typeface="迷你简蝶语" panose="02010604000101010101" pitchFamily="2" charset="-122"/>
              <a:ea typeface="迷你简蝶语" panose="02010604000101010101" pitchFamily="2" charset="-122"/>
            </a:endParaRPr>
          </a:p>
          <a:p>
            <a:r>
              <a:rPr lang="zh-CN" altLang="en-US" sz="2500" dirty="0">
                <a:solidFill>
                  <a:schemeClr val="bg1"/>
                </a:solidFill>
                <a:latin typeface="迷你简蝶语" panose="02010604000101010101" pitchFamily="2" charset="-122"/>
                <a:ea typeface="迷你简蝶语" panose="02010604000101010101" pitchFamily="2" charset="-122"/>
              </a:rPr>
              <a:t>所需知识：汇编语言、加密与解密、常见反编译工具的使用</a:t>
            </a:r>
          </a:p>
          <a:p>
            <a:pPr defTabSz="608965">
              <a:lnSpc>
                <a:spcPct val="130000"/>
              </a:lnSpc>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150515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31"/>
                                        </p:tgtEl>
                                        <p:attrNameLst>
                                          <p:attrName>style.visibility</p:attrName>
                                        </p:attrNameLst>
                                      </p:cBhvr>
                                      <p:to>
                                        <p:strVal val="visible"/>
                                      </p:to>
                                    </p:set>
                                    <p:animEffect transition="in" filter="fade">
                                      <p:cBhvr>
                                        <p:cTn id="12" dur="1000"/>
                                        <p:tgtEl>
                                          <p:spTgt spid="131"/>
                                        </p:tgtEl>
                                      </p:cBhvr>
                                    </p:animEffect>
                                    <p:anim calcmode="lin" valueType="num">
                                      <p:cBhvr>
                                        <p:cTn id="13" dur="1000" fill="hold"/>
                                        <p:tgtEl>
                                          <p:spTgt spid="131"/>
                                        </p:tgtEl>
                                        <p:attrNameLst>
                                          <p:attrName>ppt_x</p:attrName>
                                        </p:attrNameLst>
                                      </p:cBhvr>
                                      <p:tavLst>
                                        <p:tav tm="0">
                                          <p:val>
                                            <p:strVal val="#ppt_x"/>
                                          </p:val>
                                        </p:tav>
                                        <p:tav tm="100000">
                                          <p:val>
                                            <p:strVal val="#ppt_x"/>
                                          </p:val>
                                        </p:tav>
                                      </p:tavLst>
                                    </p:anim>
                                    <p:anim calcmode="lin" valueType="num">
                                      <p:cBhvr>
                                        <p:cTn id="14"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25262" y="302189"/>
            <a:ext cx="3975100" cy="656661"/>
            <a:chOff x="7192010" y="1640849"/>
            <a:chExt cx="3975100" cy="656661"/>
          </a:xfrm>
        </p:grpSpPr>
        <p:sp>
          <p:nvSpPr>
            <p:cNvPr id="12" name="文本框 1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目录</a:t>
              </a:r>
            </a:p>
          </p:txBody>
        </p:sp>
        <p:sp>
          <p:nvSpPr>
            <p:cNvPr id="13" name="文本框 1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CONTENTS</a:t>
              </a:r>
            </a:p>
          </p:txBody>
        </p:sp>
      </p:grpSp>
      <p:sp>
        <p:nvSpPr>
          <p:cNvPr id="16" name="椭圆 30"/>
          <p:cNvSpPr/>
          <p:nvPr>
            <p:custDataLst>
              <p:tags r:id="rId1"/>
            </p:custDataLst>
          </p:nvPr>
        </p:nvSpPr>
        <p:spPr>
          <a:xfrm rot="1069622">
            <a:off x="3217949" y="2166531"/>
            <a:ext cx="2978614"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sp>
        <p:nvSpPr>
          <p:cNvPr id="19" name="椭圆 30"/>
          <p:cNvSpPr/>
          <p:nvPr>
            <p:custDataLst>
              <p:tags r:id="rId2"/>
            </p:custDataLst>
          </p:nvPr>
        </p:nvSpPr>
        <p:spPr>
          <a:xfrm rot="20530378" flipH="1">
            <a:off x="6037829" y="2166531"/>
            <a:ext cx="2980482"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grpSp>
        <p:nvGrpSpPr>
          <p:cNvPr id="28" name="组合 27"/>
          <p:cNvGrpSpPr/>
          <p:nvPr/>
        </p:nvGrpSpPr>
        <p:grpSpPr>
          <a:xfrm>
            <a:off x="1274589" y="2506748"/>
            <a:ext cx="4171462" cy="644278"/>
            <a:chOff x="1154862" y="3005024"/>
            <a:chExt cx="4171462" cy="644278"/>
          </a:xfrm>
        </p:grpSpPr>
        <p:sp>
          <p:nvSpPr>
            <p:cNvPr id="14" name="圆角矩形 13"/>
            <p:cNvSpPr/>
            <p:nvPr>
              <p:custDataLst>
                <p:tags r:id="rId13"/>
              </p:custDataLst>
            </p:nvPr>
          </p:nvSpPr>
          <p:spPr>
            <a:xfrm>
              <a:off x="1184274" y="3080467"/>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7" name="椭圆 16"/>
            <p:cNvSpPr/>
            <p:nvPr>
              <p:custDataLst>
                <p:tags r:id="rId14"/>
              </p:custDataLst>
            </p:nvPr>
          </p:nvSpPr>
          <p:spPr>
            <a:xfrm>
              <a:off x="4680179" y="3005024"/>
              <a:ext cx="646145" cy="644278"/>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1</a:t>
              </a:r>
              <a:endParaRPr lang="zh-CN" altLang="en-US" dirty="0">
                <a:solidFill>
                  <a:schemeClr val="tx1"/>
                </a:solidFill>
                <a:cs typeface="+mn-ea"/>
                <a:sym typeface="+mn-lt"/>
              </a:endParaRPr>
            </a:p>
          </p:txBody>
        </p:sp>
        <p:sp>
          <p:nvSpPr>
            <p:cNvPr id="24" name="文本框 23"/>
            <p:cNvSpPr txBox="1"/>
            <p:nvPr/>
          </p:nvSpPr>
          <p:spPr>
            <a:xfrm>
              <a:off x="1154862"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协会介绍</a:t>
              </a:r>
            </a:p>
          </p:txBody>
        </p:sp>
      </p:grpSp>
      <p:grpSp>
        <p:nvGrpSpPr>
          <p:cNvPr id="29" name="组合 28"/>
          <p:cNvGrpSpPr/>
          <p:nvPr/>
        </p:nvGrpSpPr>
        <p:grpSpPr>
          <a:xfrm>
            <a:off x="1311767" y="3390261"/>
            <a:ext cx="4171462" cy="646145"/>
            <a:chOff x="1154862" y="4002254"/>
            <a:chExt cx="4171462" cy="646145"/>
          </a:xfrm>
        </p:grpSpPr>
        <p:sp>
          <p:nvSpPr>
            <p:cNvPr id="15" name="圆角矩形 14"/>
            <p:cNvSpPr/>
            <p:nvPr>
              <p:custDataLst>
                <p:tags r:id="rId11"/>
              </p:custDataLst>
            </p:nvPr>
          </p:nvSpPr>
          <p:spPr>
            <a:xfrm>
              <a:off x="1184274" y="4079564"/>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8" name="椭圆 17"/>
            <p:cNvSpPr/>
            <p:nvPr>
              <p:custDataLst>
                <p:tags r:id="rId12"/>
              </p:custDataLst>
            </p:nvPr>
          </p:nvSpPr>
          <p:spPr>
            <a:xfrm>
              <a:off x="4680179" y="4002254"/>
              <a:ext cx="646145" cy="646145"/>
            </a:xfrm>
            <a:prstGeom prst="ellipse">
              <a:avLst/>
            </a:prstGeom>
            <a:solidFill>
              <a:schemeClr val="bg1">
                <a:alpha val="85000"/>
              </a:schemeClr>
            </a:solidFill>
            <a:ln w="28575">
              <a:solidFill>
                <a:schemeClr val="bg1"/>
              </a:solidFill>
            </a:ln>
          </p:spPr>
          <p:txBody>
            <a:bodyPr anchor="ctr"/>
            <a:lstStyle/>
            <a:p>
              <a:pPr algn="ctr"/>
              <a:r>
                <a:rPr lang="en-US" altLang="zh-CN">
                  <a:solidFill>
                    <a:schemeClr val="tx1"/>
                  </a:solidFill>
                  <a:cs typeface="+mn-ea"/>
                  <a:sym typeface="+mn-lt"/>
                </a:rPr>
                <a:t>2</a:t>
              </a:r>
              <a:endParaRPr lang="zh-CN" altLang="en-US">
                <a:solidFill>
                  <a:schemeClr val="tx1"/>
                </a:solidFill>
                <a:cs typeface="+mn-ea"/>
                <a:sym typeface="+mn-lt"/>
              </a:endParaRPr>
            </a:p>
          </p:txBody>
        </p:sp>
        <p:sp>
          <p:nvSpPr>
            <p:cNvPr id="25" name="文本框 24"/>
            <p:cNvSpPr txBox="1"/>
            <p:nvPr/>
          </p:nvSpPr>
          <p:spPr>
            <a:xfrm>
              <a:off x="1154862"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协会主要活动安排</a:t>
              </a:r>
            </a:p>
          </p:txBody>
        </p:sp>
      </p:grpSp>
      <p:grpSp>
        <p:nvGrpSpPr>
          <p:cNvPr id="31" name="组合 30"/>
          <p:cNvGrpSpPr/>
          <p:nvPr/>
        </p:nvGrpSpPr>
        <p:grpSpPr>
          <a:xfrm>
            <a:off x="6695931" y="2557280"/>
            <a:ext cx="4171462" cy="644278"/>
            <a:chOff x="6859048" y="2986349"/>
            <a:chExt cx="4171462" cy="644278"/>
          </a:xfrm>
        </p:grpSpPr>
        <p:sp>
          <p:nvSpPr>
            <p:cNvPr id="20" name="圆角矩形 19"/>
            <p:cNvSpPr/>
            <p:nvPr>
              <p:custDataLst>
                <p:tags r:id="rId9"/>
              </p:custDataLst>
            </p:nvPr>
          </p:nvSpPr>
          <p:spPr>
            <a:xfrm>
              <a:off x="6904337" y="3080467"/>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1" name="椭圆 20"/>
            <p:cNvSpPr/>
            <p:nvPr>
              <p:custDataLst>
                <p:tags r:id="rId10"/>
              </p:custDataLst>
            </p:nvPr>
          </p:nvSpPr>
          <p:spPr>
            <a:xfrm>
              <a:off x="6884728" y="2986349"/>
              <a:ext cx="644277" cy="644278"/>
            </a:xfrm>
            <a:prstGeom prst="ellipse">
              <a:avLst/>
            </a:prstGeom>
            <a:solidFill>
              <a:schemeClr val="bg1">
                <a:alpha val="85000"/>
              </a:schemeClr>
            </a:solidFill>
            <a:ln w="28575">
              <a:solidFill>
                <a:schemeClr val="bg1"/>
              </a:solidFill>
            </a:ln>
          </p:spPr>
          <p:txBody>
            <a:bodyPr anchor="ctr"/>
            <a:lstStyle/>
            <a:p>
              <a:pPr algn="ctr"/>
              <a:r>
                <a:rPr lang="en-US" altLang="zh-CN" dirty="0">
                  <a:cs typeface="+mn-ea"/>
                  <a:sym typeface="+mn-lt"/>
                </a:rPr>
                <a:t>4</a:t>
              </a:r>
              <a:endParaRPr lang="zh-CN" altLang="en-US" dirty="0">
                <a:solidFill>
                  <a:schemeClr val="tx1"/>
                </a:solidFill>
                <a:cs typeface="+mn-ea"/>
                <a:sym typeface="+mn-lt"/>
              </a:endParaRPr>
            </a:p>
          </p:txBody>
        </p:sp>
        <p:sp>
          <p:nvSpPr>
            <p:cNvPr id="26" name="文本框 25"/>
            <p:cNvSpPr txBox="1"/>
            <p:nvPr/>
          </p:nvSpPr>
          <p:spPr>
            <a:xfrm>
              <a:off x="6859048"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关于网络攻防实验室</a:t>
              </a:r>
            </a:p>
          </p:txBody>
        </p:sp>
      </p:grpSp>
      <p:grpSp>
        <p:nvGrpSpPr>
          <p:cNvPr id="30" name="组合 29"/>
          <p:cNvGrpSpPr/>
          <p:nvPr/>
        </p:nvGrpSpPr>
        <p:grpSpPr>
          <a:xfrm>
            <a:off x="6708771" y="3423691"/>
            <a:ext cx="4171462" cy="646145"/>
            <a:chOff x="6859048" y="4002253"/>
            <a:chExt cx="4171462" cy="646145"/>
          </a:xfrm>
        </p:grpSpPr>
        <p:sp>
          <p:nvSpPr>
            <p:cNvPr id="22" name="圆角矩形 21"/>
            <p:cNvSpPr/>
            <p:nvPr>
              <p:custDataLst>
                <p:tags r:id="rId7"/>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3" name="椭圆 22"/>
            <p:cNvSpPr/>
            <p:nvPr>
              <p:custDataLst>
                <p:tags r:id="rId8"/>
              </p:custDataLst>
            </p:nvPr>
          </p:nvSpPr>
          <p:spPr>
            <a:xfrm>
              <a:off x="6912838" y="4002253"/>
              <a:ext cx="644277" cy="646145"/>
            </a:xfrm>
            <a:prstGeom prst="ellipse">
              <a:avLst/>
            </a:prstGeom>
            <a:solidFill>
              <a:schemeClr val="bg1">
                <a:alpha val="85000"/>
              </a:schemeClr>
            </a:solidFill>
            <a:ln w="28575">
              <a:solidFill>
                <a:schemeClr val="bg1"/>
              </a:solidFill>
            </a:ln>
          </p:spPr>
          <p:txBody>
            <a:bodyPr anchor="ctr"/>
            <a:lstStyle/>
            <a:p>
              <a:pPr algn="ctr"/>
              <a:r>
                <a:rPr lang="en-US" altLang="zh-CN" dirty="0">
                  <a:cs typeface="+mn-ea"/>
                  <a:sym typeface="+mn-lt"/>
                </a:rPr>
                <a:t>5</a:t>
              </a:r>
              <a:endParaRPr lang="zh-CN" altLang="en-US" dirty="0">
                <a:solidFill>
                  <a:schemeClr val="tx1"/>
                </a:solidFill>
                <a:cs typeface="+mn-ea"/>
                <a:sym typeface="+mn-lt"/>
              </a:endParaRPr>
            </a:p>
          </p:txBody>
        </p:sp>
        <p:sp>
          <p:nvSpPr>
            <p:cNvPr id="27" name="文本框 26"/>
            <p:cNvSpPr txBox="1"/>
            <p:nvPr/>
          </p:nvSpPr>
          <p:spPr>
            <a:xfrm>
              <a:off x="6859048"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小游戏环节</a:t>
              </a:r>
            </a:p>
          </p:txBody>
        </p:sp>
      </p:grpSp>
      <p:grpSp>
        <p:nvGrpSpPr>
          <p:cNvPr id="33" name="组合 32">
            <a:extLst>
              <a:ext uri="{FF2B5EF4-FFF2-40B4-BE49-F238E27FC236}">
                <a16:creationId xmlns:a16="http://schemas.microsoft.com/office/drawing/2014/main" id="{BF5D8F2F-B1B9-4E5E-9803-B8D0161304C5}"/>
              </a:ext>
            </a:extLst>
          </p:cNvPr>
          <p:cNvGrpSpPr/>
          <p:nvPr/>
        </p:nvGrpSpPr>
        <p:grpSpPr>
          <a:xfrm>
            <a:off x="6751208" y="4277446"/>
            <a:ext cx="4208640" cy="646145"/>
            <a:chOff x="6821870" y="4007173"/>
            <a:chExt cx="4208640" cy="646145"/>
          </a:xfrm>
        </p:grpSpPr>
        <p:sp>
          <p:nvSpPr>
            <p:cNvPr id="34" name="圆角矩形 21">
              <a:extLst>
                <a:ext uri="{FF2B5EF4-FFF2-40B4-BE49-F238E27FC236}">
                  <a16:creationId xmlns:a16="http://schemas.microsoft.com/office/drawing/2014/main" id="{767DA9C0-D2D1-4924-9006-3A36FEBD5999}"/>
                </a:ext>
              </a:extLst>
            </p:cNvPr>
            <p:cNvSpPr/>
            <p:nvPr>
              <p:custDataLst>
                <p:tags r:id="rId5"/>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35" name="椭圆 34">
              <a:extLst>
                <a:ext uri="{FF2B5EF4-FFF2-40B4-BE49-F238E27FC236}">
                  <a16:creationId xmlns:a16="http://schemas.microsoft.com/office/drawing/2014/main" id="{BF4E90CD-05CF-4B6E-8215-A49EFD2821EA}"/>
                </a:ext>
              </a:extLst>
            </p:cNvPr>
            <p:cNvSpPr/>
            <p:nvPr>
              <p:custDataLst>
                <p:tags r:id="rId6"/>
              </p:custDataLst>
            </p:nvPr>
          </p:nvSpPr>
          <p:spPr>
            <a:xfrm>
              <a:off x="6821870" y="4007173"/>
              <a:ext cx="644277" cy="646145"/>
            </a:xfrm>
            <a:prstGeom prst="ellipse">
              <a:avLst/>
            </a:prstGeom>
            <a:solidFill>
              <a:schemeClr val="bg1">
                <a:alpha val="85000"/>
              </a:schemeClr>
            </a:solidFill>
            <a:ln w="28575">
              <a:solidFill>
                <a:schemeClr val="bg1"/>
              </a:solidFill>
            </a:ln>
          </p:spPr>
          <p:txBody>
            <a:bodyPr anchor="ctr"/>
            <a:lstStyle/>
            <a:p>
              <a:pPr algn="ctr"/>
              <a:r>
                <a:rPr lang="en-US" altLang="zh-CN" dirty="0">
                  <a:cs typeface="+mn-ea"/>
                  <a:sym typeface="+mn-lt"/>
                </a:rPr>
                <a:t>6</a:t>
              </a:r>
              <a:endParaRPr lang="zh-CN" altLang="en-US" dirty="0">
                <a:solidFill>
                  <a:schemeClr val="tx1"/>
                </a:solidFill>
                <a:cs typeface="+mn-ea"/>
                <a:sym typeface="+mn-lt"/>
              </a:endParaRPr>
            </a:p>
          </p:txBody>
        </p:sp>
        <p:sp>
          <p:nvSpPr>
            <p:cNvPr id="36" name="文本框 35">
              <a:extLst>
                <a:ext uri="{FF2B5EF4-FFF2-40B4-BE49-F238E27FC236}">
                  <a16:creationId xmlns:a16="http://schemas.microsoft.com/office/drawing/2014/main" id="{69BD2ECC-776E-49A8-8447-C48880944B9F}"/>
                </a:ext>
              </a:extLst>
            </p:cNvPr>
            <p:cNvSpPr txBox="1"/>
            <p:nvPr/>
          </p:nvSpPr>
          <p:spPr>
            <a:xfrm>
              <a:off x="6859048"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结束合照</a:t>
              </a:r>
            </a:p>
          </p:txBody>
        </p:sp>
      </p:grpSp>
      <p:grpSp>
        <p:nvGrpSpPr>
          <p:cNvPr id="37" name="组合 36">
            <a:extLst>
              <a:ext uri="{FF2B5EF4-FFF2-40B4-BE49-F238E27FC236}">
                <a16:creationId xmlns:a16="http://schemas.microsoft.com/office/drawing/2014/main" id="{8ADB685F-5E37-4081-9BC6-8647D837D35C}"/>
              </a:ext>
            </a:extLst>
          </p:cNvPr>
          <p:cNvGrpSpPr/>
          <p:nvPr/>
        </p:nvGrpSpPr>
        <p:grpSpPr>
          <a:xfrm>
            <a:off x="988694" y="4277446"/>
            <a:ext cx="4457357" cy="646145"/>
            <a:chOff x="868967" y="4002254"/>
            <a:chExt cx="4457357" cy="646145"/>
          </a:xfrm>
        </p:grpSpPr>
        <p:sp>
          <p:nvSpPr>
            <p:cNvPr id="38" name="圆角矩形 14">
              <a:extLst>
                <a:ext uri="{FF2B5EF4-FFF2-40B4-BE49-F238E27FC236}">
                  <a16:creationId xmlns:a16="http://schemas.microsoft.com/office/drawing/2014/main" id="{85FB1E96-01FD-4D4D-9B15-C4B3ECD85A6D}"/>
                </a:ext>
              </a:extLst>
            </p:cNvPr>
            <p:cNvSpPr/>
            <p:nvPr>
              <p:custDataLst>
                <p:tags r:id="rId3"/>
              </p:custDataLst>
            </p:nvPr>
          </p:nvSpPr>
          <p:spPr>
            <a:xfrm>
              <a:off x="1184274" y="4079564"/>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39" name="椭圆 38">
              <a:extLst>
                <a:ext uri="{FF2B5EF4-FFF2-40B4-BE49-F238E27FC236}">
                  <a16:creationId xmlns:a16="http://schemas.microsoft.com/office/drawing/2014/main" id="{F80BC7BF-FD0E-49E7-A272-0C750C482E84}"/>
                </a:ext>
              </a:extLst>
            </p:cNvPr>
            <p:cNvSpPr/>
            <p:nvPr>
              <p:custDataLst>
                <p:tags r:id="rId4"/>
              </p:custDataLst>
            </p:nvPr>
          </p:nvSpPr>
          <p:spPr>
            <a:xfrm>
              <a:off x="4680179" y="4002254"/>
              <a:ext cx="646145" cy="646145"/>
            </a:xfrm>
            <a:prstGeom prst="ellipse">
              <a:avLst/>
            </a:prstGeom>
            <a:solidFill>
              <a:schemeClr val="bg1">
                <a:alpha val="85000"/>
              </a:schemeClr>
            </a:solidFill>
            <a:ln w="28575">
              <a:solidFill>
                <a:schemeClr val="bg1"/>
              </a:solidFill>
            </a:ln>
          </p:spPr>
          <p:txBody>
            <a:bodyPr anchor="ctr"/>
            <a:lstStyle/>
            <a:p>
              <a:pPr algn="ctr"/>
              <a:r>
                <a:rPr lang="en-US" altLang="zh-CN" dirty="0">
                  <a:cs typeface="+mn-ea"/>
                  <a:sym typeface="+mn-lt"/>
                </a:rPr>
                <a:t>3</a:t>
              </a:r>
              <a:endParaRPr lang="zh-CN" altLang="en-US" dirty="0">
                <a:solidFill>
                  <a:schemeClr val="tx1"/>
                </a:solidFill>
                <a:cs typeface="+mn-ea"/>
                <a:sym typeface="+mn-lt"/>
              </a:endParaRPr>
            </a:p>
          </p:txBody>
        </p:sp>
        <p:sp>
          <p:nvSpPr>
            <p:cNvPr id="40" name="文本框 39">
              <a:extLst>
                <a:ext uri="{FF2B5EF4-FFF2-40B4-BE49-F238E27FC236}">
                  <a16:creationId xmlns:a16="http://schemas.microsoft.com/office/drawing/2014/main" id="{4F8D0BE3-C929-4521-8C24-77B818D27168}"/>
                </a:ext>
              </a:extLst>
            </p:cNvPr>
            <p:cNvSpPr txBox="1"/>
            <p:nvPr/>
          </p:nvSpPr>
          <p:spPr>
            <a:xfrm>
              <a:off x="868967" y="4085705"/>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会长浅谈信息安</a:t>
              </a:r>
              <a:r>
                <a:rPr lang="zh-CN" altLang="en-US" sz="2400" dirty="0">
                  <a:solidFill>
                    <a:prstClr val="white"/>
                  </a:solidFill>
                  <a:cs typeface="+mn-ea"/>
                  <a:sym typeface="+mn-lt"/>
                </a:rPr>
                <a:t>全和</a:t>
              </a:r>
              <a:r>
                <a:rPr lang="en-US" altLang="zh-CN" sz="2400" dirty="0">
                  <a:solidFill>
                    <a:prstClr val="white"/>
                  </a:solidFill>
                  <a:cs typeface="+mn-ea"/>
                  <a:sym typeface="+mn-lt"/>
                </a:rPr>
                <a:t>CTF</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17778220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 calcmode="lin" valueType="num">
                                      <p:cBhvr>
                                        <p:cTn id="9" dur="500" fill="hold"/>
                                        <p:tgtEl>
                                          <p:spTgt spid="16"/>
                                        </p:tgtEl>
                                        <p:attrNameLst>
                                          <p:attrName>style.rotation</p:attrName>
                                        </p:attrNameLst>
                                      </p:cBhvr>
                                      <p:tavLst>
                                        <p:tav tm="0">
                                          <p:val>
                                            <p:fltVal val="90"/>
                                          </p:val>
                                        </p:tav>
                                        <p:tav tm="100000">
                                          <p:val>
                                            <p:fltVal val="0"/>
                                          </p:val>
                                        </p:tav>
                                      </p:tavLst>
                                    </p:anim>
                                    <p:animEffect transition="in" filter="fade">
                                      <p:cBhvr>
                                        <p:cTn id="10" dur="500"/>
                                        <p:tgtEl>
                                          <p:spTgt spid="1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750" fill="hold"/>
                                        <p:tgtEl>
                                          <p:spTgt spid="19"/>
                                        </p:tgtEl>
                                        <p:attrNameLst>
                                          <p:attrName>ppt_w</p:attrName>
                                        </p:attrNameLst>
                                      </p:cBhvr>
                                      <p:tavLst>
                                        <p:tav tm="0">
                                          <p:val>
                                            <p:fltVal val="0"/>
                                          </p:val>
                                        </p:tav>
                                        <p:tav tm="100000">
                                          <p:val>
                                            <p:strVal val="#ppt_w"/>
                                          </p:val>
                                        </p:tav>
                                      </p:tavLst>
                                    </p:anim>
                                    <p:anim calcmode="lin" valueType="num">
                                      <p:cBhvr>
                                        <p:cTn id="14" dur="750" fill="hold"/>
                                        <p:tgtEl>
                                          <p:spTgt spid="19"/>
                                        </p:tgtEl>
                                        <p:attrNameLst>
                                          <p:attrName>ppt_h</p:attrName>
                                        </p:attrNameLst>
                                      </p:cBhvr>
                                      <p:tavLst>
                                        <p:tav tm="0">
                                          <p:val>
                                            <p:fltVal val="0"/>
                                          </p:val>
                                        </p:tav>
                                        <p:tav tm="100000">
                                          <p:val>
                                            <p:strVal val="#ppt_h"/>
                                          </p:val>
                                        </p:tav>
                                      </p:tavLst>
                                    </p:anim>
                                    <p:anim calcmode="lin" valueType="num">
                                      <p:cBhvr>
                                        <p:cTn id="15" dur="750" fill="hold"/>
                                        <p:tgtEl>
                                          <p:spTgt spid="19"/>
                                        </p:tgtEl>
                                        <p:attrNameLst>
                                          <p:attrName>style.rotation</p:attrName>
                                        </p:attrNameLst>
                                      </p:cBhvr>
                                      <p:tavLst>
                                        <p:tav tm="0">
                                          <p:val>
                                            <p:fltVal val="90"/>
                                          </p:val>
                                        </p:tav>
                                        <p:tav tm="100000">
                                          <p:val>
                                            <p:fltVal val="0"/>
                                          </p:val>
                                        </p:tav>
                                      </p:tavLst>
                                    </p:anim>
                                    <p:animEffect transition="in" filter="fade">
                                      <p:cBhvr>
                                        <p:cTn id="16" dur="750"/>
                                        <p:tgtEl>
                                          <p:spTgt spid="19"/>
                                        </p:tgtEl>
                                      </p:cBhvr>
                                    </p:animEffect>
                                  </p:childTnLst>
                                </p:cTn>
                              </p:par>
                            </p:childTnLst>
                          </p:cTn>
                        </p:par>
                        <p:par>
                          <p:cTn id="17" fill="hold">
                            <p:stCondLst>
                              <p:cond delay="750"/>
                            </p:stCondLst>
                            <p:childTnLst>
                              <p:par>
                                <p:cTn id="18" presetID="12" presetClass="entr" presetSubtype="2"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p:tgtEl>
                                          <p:spTgt spid="28"/>
                                        </p:tgtEl>
                                        <p:attrNameLst>
                                          <p:attrName>ppt_x</p:attrName>
                                        </p:attrNameLst>
                                      </p:cBhvr>
                                      <p:tavLst>
                                        <p:tav tm="0">
                                          <p:val>
                                            <p:strVal val="#ppt_x+#ppt_w*1.125000"/>
                                          </p:val>
                                        </p:tav>
                                        <p:tav tm="100000">
                                          <p:val>
                                            <p:strVal val="#ppt_x"/>
                                          </p:val>
                                        </p:tav>
                                      </p:tavLst>
                                    </p:anim>
                                    <p:animEffect transition="in" filter="wipe(left)">
                                      <p:cBhvr>
                                        <p:cTn id="21" dur="500"/>
                                        <p:tgtEl>
                                          <p:spTgt spid="28"/>
                                        </p:tgtEl>
                                      </p:cBhvr>
                                    </p:animEffect>
                                  </p:childTnLst>
                                </p:cTn>
                              </p:par>
                            </p:childTnLst>
                          </p:cTn>
                        </p:par>
                        <p:par>
                          <p:cTn id="22" fill="hold">
                            <p:stCondLst>
                              <p:cond delay="1250"/>
                            </p:stCondLst>
                            <p:childTnLst>
                              <p:par>
                                <p:cTn id="23" presetID="12" presetClass="entr" presetSubtype="2"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p:tgtEl>
                                          <p:spTgt spid="29"/>
                                        </p:tgtEl>
                                        <p:attrNameLst>
                                          <p:attrName>ppt_x</p:attrName>
                                        </p:attrNameLst>
                                      </p:cBhvr>
                                      <p:tavLst>
                                        <p:tav tm="0">
                                          <p:val>
                                            <p:strVal val="#ppt_x+#ppt_w*1.125000"/>
                                          </p:val>
                                        </p:tav>
                                        <p:tav tm="100000">
                                          <p:val>
                                            <p:strVal val="#ppt_x"/>
                                          </p:val>
                                        </p:tav>
                                      </p:tavLst>
                                    </p:anim>
                                    <p:animEffect transition="in" filter="wipe(left)">
                                      <p:cBhvr>
                                        <p:cTn id="26" dur="500"/>
                                        <p:tgtEl>
                                          <p:spTgt spid="29"/>
                                        </p:tgtEl>
                                      </p:cBhvr>
                                    </p:animEffect>
                                  </p:childTnLst>
                                </p:cTn>
                              </p:par>
                            </p:childTnLst>
                          </p:cTn>
                        </p:par>
                        <p:par>
                          <p:cTn id="27" fill="hold">
                            <p:stCondLst>
                              <p:cond delay="1750"/>
                            </p:stCondLst>
                            <p:childTnLst>
                              <p:par>
                                <p:cTn id="28" presetID="12" presetClass="entr" presetSubtype="2" fill="hold" nodeType="afterEffect">
                                  <p:stCondLst>
                                    <p:cond delay="0"/>
                                  </p:stCondLst>
                                  <p:childTnLst>
                                    <p:set>
                                      <p:cBhvr>
                                        <p:cTn id="29" dur="1" fill="hold">
                                          <p:stCondLst>
                                            <p:cond delay="0"/>
                                          </p:stCondLst>
                                        </p:cTn>
                                        <p:tgtEl>
                                          <p:spTgt spid="37"/>
                                        </p:tgtEl>
                                        <p:attrNameLst>
                                          <p:attrName>style.visibility</p:attrName>
                                        </p:attrNameLst>
                                      </p:cBhvr>
                                      <p:to>
                                        <p:strVal val="visible"/>
                                      </p:to>
                                    </p:set>
                                    <p:anim calcmode="lin" valueType="num">
                                      <p:cBhvr additive="base">
                                        <p:cTn id="30" dur="500"/>
                                        <p:tgtEl>
                                          <p:spTgt spid="37"/>
                                        </p:tgtEl>
                                        <p:attrNameLst>
                                          <p:attrName>ppt_x</p:attrName>
                                        </p:attrNameLst>
                                      </p:cBhvr>
                                      <p:tavLst>
                                        <p:tav tm="0">
                                          <p:val>
                                            <p:strVal val="#ppt_x+#ppt_w*1.125000"/>
                                          </p:val>
                                        </p:tav>
                                        <p:tav tm="100000">
                                          <p:val>
                                            <p:strVal val="#ppt_x"/>
                                          </p:val>
                                        </p:tav>
                                      </p:tavLst>
                                    </p:anim>
                                    <p:animEffect transition="in" filter="wipe(left)">
                                      <p:cBhvr>
                                        <p:cTn id="31" dur="500"/>
                                        <p:tgtEl>
                                          <p:spTgt spid="37"/>
                                        </p:tgtEl>
                                      </p:cBhvr>
                                    </p:animEffect>
                                  </p:childTnLst>
                                </p:cTn>
                              </p:par>
                            </p:childTnLst>
                          </p:cTn>
                        </p:par>
                        <p:par>
                          <p:cTn id="32" fill="hold">
                            <p:stCondLst>
                              <p:cond delay="2250"/>
                            </p:stCondLst>
                            <p:childTnLst>
                              <p:par>
                                <p:cTn id="33" presetID="12" presetClass="entr" presetSubtype="8"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750"/>
                                        <p:tgtEl>
                                          <p:spTgt spid="31"/>
                                        </p:tgtEl>
                                        <p:attrNameLst>
                                          <p:attrName>ppt_x</p:attrName>
                                        </p:attrNameLst>
                                      </p:cBhvr>
                                      <p:tavLst>
                                        <p:tav tm="0">
                                          <p:val>
                                            <p:strVal val="#ppt_x-#ppt_w*1.125000"/>
                                          </p:val>
                                        </p:tav>
                                        <p:tav tm="100000">
                                          <p:val>
                                            <p:strVal val="#ppt_x"/>
                                          </p:val>
                                        </p:tav>
                                      </p:tavLst>
                                    </p:anim>
                                    <p:animEffect transition="in" filter="wipe(right)">
                                      <p:cBhvr>
                                        <p:cTn id="36" dur="750"/>
                                        <p:tgtEl>
                                          <p:spTgt spid="31"/>
                                        </p:tgtEl>
                                      </p:cBhvr>
                                    </p:animEffect>
                                  </p:childTnLst>
                                </p:cTn>
                              </p:par>
                            </p:childTnLst>
                          </p:cTn>
                        </p:par>
                        <p:par>
                          <p:cTn id="37" fill="hold">
                            <p:stCondLst>
                              <p:cond delay="3000"/>
                            </p:stCondLst>
                            <p:childTnLst>
                              <p:par>
                                <p:cTn id="38" presetID="12" presetClass="entr" presetSubtype="8" fill="hold" nodeType="after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p:tgtEl>
                                          <p:spTgt spid="30"/>
                                        </p:tgtEl>
                                        <p:attrNameLst>
                                          <p:attrName>ppt_x</p:attrName>
                                        </p:attrNameLst>
                                      </p:cBhvr>
                                      <p:tavLst>
                                        <p:tav tm="0">
                                          <p:val>
                                            <p:strVal val="#ppt_x-#ppt_w*1.125000"/>
                                          </p:val>
                                        </p:tav>
                                        <p:tav tm="100000">
                                          <p:val>
                                            <p:strVal val="#ppt_x"/>
                                          </p:val>
                                        </p:tav>
                                      </p:tavLst>
                                    </p:anim>
                                    <p:animEffect transition="in" filter="wipe(right)">
                                      <p:cBhvr>
                                        <p:cTn id="41" dur="500"/>
                                        <p:tgtEl>
                                          <p:spTgt spid="30"/>
                                        </p:tgtEl>
                                      </p:cBhvr>
                                    </p:animEffect>
                                  </p:childTnLst>
                                </p:cTn>
                              </p:par>
                            </p:childTnLst>
                          </p:cTn>
                        </p:par>
                        <p:par>
                          <p:cTn id="42" fill="hold">
                            <p:stCondLst>
                              <p:cond delay="3500"/>
                            </p:stCondLst>
                            <p:childTnLst>
                              <p:par>
                                <p:cTn id="43" presetID="12" presetClass="entr" presetSubtype="8" fill="hold" nodeType="after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500"/>
                                        <p:tgtEl>
                                          <p:spTgt spid="33"/>
                                        </p:tgtEl>
                                        <p:attrNameLst>
                                          <p:attrName>ppt_x</p:attrName>
                                        </p:attrNameLst>
                                      </p:cBhvr>
                                      <p:tavLst>
                                        <p:tav tm="0">
                                          <p:val>
                                            <p:strVal val="#ppt_x-#ppt_w*1.125000"/>
                                          </p:val>
                                        </p:tav>
                                        <p:tav tm="100000">
                                          <p:val>
                                            <p:strVal val="#ppt_x"/>
                                          </p:val>
                                        </p:tav>
                                      </p:tavLst>
                                    </p:anim>
                                    <p:animEffect transition="in" filter="wipe(right)">
                                      <p:cBhvr>
                                        <p:cTn id="4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112803" y="249646"/>
            <a:ext cx="6708792"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会长浅谈信息安全和</a:t>
            </a:r>
            <a:r>
              <a:rPr lang="en-US" altLang="zh-CN" sz="4400" b="1" dirty="0">
                <a:solidFill>
                  <a:prstClr val="white"/>
                </a:solidFill>
                <a:ea typeface="楷体" panose="02010609060101010101" pitchFamily="49" charset="-122"/>
                <a:cs typeface="+mn-ea"/>
                <a:sym typeface="+mn-lt"/>
              </a:rPr>
              <a:t>CTF</a:t>
            </a:r>
            <a:endParaRPr lang="zh-CN" altLang="en-US" sz="4400" b="1" dirty="0">
              <a:solidFill>
                <a:prstClr val="white"/>
              </a:solidFill>
              <a:ea typeface="楷体" panose="02010609060101010101" pitchFamily="49" charset="-122"/>
              <a:cs typeface="+mn-ea"/>
              <a:sym typeface="+mn-lt"/>
            </a:endParaRPr>
          </a:p>
        </p:txBody>
      </p:sp>
      <p:sp>
        <p:nvSpPr>
          <p:cNvPr id="35" name="矩形 34"/>
          <p:cNvSpPr/>
          <p:nvPr/>
        </p:nvSpPr>
        <p:spPr>
          <a:xfrm>
            <a:off x="440327" y="1172842"/>
            <a:ext cx="4405050" cy="770980"/>
          </a:xfrm>
          <a:prstGeom prst="rect">
            <a:avLst/>
          </a:prstGeom>
        </p:spPr>
        <p:txBody>
          <a:bodyPr wrap="square">
            <a:spAutoFit/>
            <a:scene3d>
              <a:camera prst="orthographicFront"/>
              <a:lightRig rig="threePt" dir="t"/>
            </a:scene3d>
            <a:sp3d contourW="12700"/>
          </a:bodyPr>
          <a:lstStyle/>
          <a:p>
            <a:pPr>
              <a:lnSpc>
                <a:spcPct val="130000"/>
              </a:lnSpc>
            </a:pPr>
            <a:r>
              <a:rPr lang="en-US" altLang="zh-CN" sz="3600" b="1" dirty="0">
                <a:solidFill>
                  <a:schemeClr val="bg1"/>
                </a:solidFill>
              </a:rPr>
              <a:t>Crypto</a:t>
            </a:r>
            <a:r>
              <a:rPr lang="en-US" altLang="zh-CN" sz="3600" dirty="0">
                <a:solidFill>
                  <a:schemeClr val="bg1"/>
                </a:solidFill>
              </a:rPr>
              <a:t> </a:t>
            </a:r>
            <a:r>
              <a:rPr lang="zh-CN" altLang="en-US" sz="3600" dirty="0">
                <a:solidFill>
                  <a:schemeClr val="bg1"/>
                </a:solidFill>
                <a:latin typeface="华文行楷" panose="02010800040101010101" pitchFamily="2" charset="-122"/>
                <a:ea typeface="华文行楷" panose="02010800040101010101" pitchFamily="2" charset="-122"/>
              </a:rPr>
              <a:t>（密码学）</a:t>
            </a:r>
            <a:endParaRPr lang="zh-CN" altLang="en-US" sz="3600" b="1" dirty="0">
              <a:solidFill>
                <a:schemeClr val="bg1"/>
              </a:solidFill>
              <a:latin typeface="华文行楷" panose="02010800040101010101" pitchFamily="2" charset="-122"/>
              <a:ea typeface="华文行楷" panose="02010800040101010101" pitchFamily="2" charset="-122"/>
            </a:endParaRPr>
          </a:p>
        </p:txBody>
      </p:sp>
      <p:sp>
        <p:nvSpPr>
          <p:cNvPr id="14" name="文本框 13">
            <a:extLst>
              <a:ext uri="{FF2B5EF4-FFF2-40B4-BE49-F238E27FC236}">
                <a16:creationId xmlns:a16="http://schemas.microsoft.com/office/drawing/2014/main" id="{B56D8271-0A02-460A-AE09-21650FEEE101}"/>
              </a:ext>
            </a:extLst>
          </p:cNvPr>
          <p:cNvSpPr txBox="1"/>
          <p:nvPr/>
        </p:nvSpPr>
        <p:spPr>
          <a:xfrm>
            <a:off x="1386767" y="2612498"/>
            <a:ext cx="8489961" cy="2400657"/>
          </a:xfrm>
          <a:prstGeom prst="rect">
            <a:avLst/>
          </a:prstGeom>
          <a:noFill/>
        </p:spPr>
        <p:txBody>
          <a:bodyPr wrap="square" rtlCol="0">
            <a:spAutoFit/>
          </a:bodyPr>
          <a:lstStyle/>
          <a:p>
            <a:r>
              <a:rPr lang="zh-CN" altLang="en-US" sz="2500" dirty="0">
                <a:solidFill>
                  <a:schemeClr val="bg1"/>
                </a:solidFill>
                <a:latin typeface="迷你简蝶语" panose="02010604000101010101" pitchFamily="2" charset="-122"/>
                <a:ea typeface="迷你简蝶语" panose="02010604000101010101" pitchFamily="2" charset="-122"/>
              </a:rPr>
              <a:t>题目考察各种加解密技术，包括古典加密技术、现代加密技术甚至出题者自创加密技术，以及一些常见编码解码，主要考查参赛选手密码学相关知识点。通常也会和其他题目相结合。</a:t>
            </a:r>
            <a:endParaRPr lang="en-US" altLang="zh-CN" sz="2500" dirty="0">
              <a:solidFill>
                <a:schemeClr val="bg1"/>
              </a:solidFill>
              <a:latin typeface="迷你简蝶语" panose="02010604000101010101" pitchFamily="2" charset="-122"/>
              <a:ea typeface="迷你简蝶语" panose="02010604000101010101" pitchFamily="2" charset="-122"/>
            </a:endParaRPr>
          </a:p>
          <a:p>
            <a:endParaRPr lang="zh-CN" altLang="en-US" sz="2500" dirty="0">
              <a:solidFill>
                <a:schemeClr val="bg1"/>
              </a:solidFill>
              <a:latin typeface="迷你简蝶语" panose="02010604000101010101" pitchFamily="2" charset="-122"/>
              <a:ea typeface="迷你简蝶语" panose="02010604000101010101" pitchFamily="2" charset="-122"/>
            </a:endParaRPr>
          </a:p>
          <a:p>
            <a:r>
              <a:rPr lang="zh-CN" altLang="en-US" sz="2500" dirty="0">
                <a:solidFill>
                  <a:schemeClr val="bg1"/>
                </a:solidFill>
                <a:latin typeface="迷你简蝶语" panose="02010604000101010101" pitchFamily="2" charset="-122"/>
                <a:ea typeface="迷你简蝶语" panose="02010604000101010101" pitchFamily="2" charset="-122"/>
              </a:rPr>
              <a:t>所需知识：矩阵、数论、密码学</a:t>
            </a:r>
          </a:p>
        </p:txBody>
      </p:sp>
    </p:spTree>
    <p:extLst>
      <p:ext uri="{BB962C8B-B14F-4D97-AF65-F5344CB8AC3E}">
        <p14:creationId xmlns:p14="http://schemas.microsoft.com/office/powerpoint/2010/main" val="28869081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112803" y="249646"/>
            <a:ext cx="6708792"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会长浅谈信息安全和</a:t>
            </a:r>
            <a:r>
              <a:rPr lang="en-US" altLang="zh-CN" sz="4400" b="1" dirty="0">
                <a:solidFill>
                  <a:prstClr val="white"/>
                </a:solidFill>
                <a:ea typeface="楷体" panose="02010609060101010101" pitchFamily="49" charset="-122"/>
                <a:cs typeface="+mn-ea"/>
                <a:sym typeface="+mn-lt"/>
              </a:rPr>
              <a:t>CTF</a:t>
            </a:r>
            <a:endParaRPr lang="zh-CN" altLang="en-US" sz="4400" b="1" dirty="0">
              <a:solidFill>
                <a:prstClr val="white"/>
              </a:solidFill>
              <a:ea typeface="楷体" panose="02010609060101010101" pitchFamily="49" charset="-122"/>
              <a:cs typeface="+mn-ea"/>
              <a:sym typeface="+mn-lt"/>
            </a:endParaRPr>
          </a:p>
        </p:txBody>
      </p:sp>
      <p:sp>
        <p:nvSpPr>
          <p:cNvPr id="35" name="矩形 34"/>
          <p:cNvSpPr/>
          <p:nvPr/>
        </p:nvSpPr>
        <p:spPr>
          <a:xfrm>
            <a:off x="798545" y="1207450"/>
            <a:ext cx="2601696" cy="770980"/>
          </a:xfrm>
          <a:prstGeom prst="rect">
            <a:avLst/>
          </a:prstGeom>
        </p:spPr>
        <p:txBody>
          <a:bodyPr wrap="square">
            <a:spAutoFit/>
            <a:scene3d>
              <a:camera prst="orthographicFront"/>
              <a:lightRig rig="threePt" dir="t"/>
            </a:scene3d>
            <a:sp3d contourW="12700"/>
          </a:bodyPr>
          <a:lstStyle/>
          <a:p>
            <a:pPr>
              <a:lnSpc>
                <a:spcPct val="130000"/>
              </a:lnSpc>
            </a:pPr>
            <a:r>
              <a:rPr lang="en-US" altLang="zh-CN" sz="3600" b="1" dirty="0">
                <a:solidFill>
                  <a:schemeClr val="bg1"/>
                </a:solidFill>
              </a:rPr>
              <a:t>Web</a:t>
            </a:r>
            <a:endParaRPr lang="zh-CN" altLang="en-US" sz="3600" b="1" dirty="0">
              <a:solidFill>
                <a:schemeClr val="bg1"/>
              </a:solidFill>
              <a:latin typeface="华文行楷" panose="02010800040101010101" pitchFamily="2" charset="-122"/>
              <a:ea typeface="华文行楷" panose="02010800040101010101" pitchFamily="2" charset="-122"/>
            </a:endParaRPr>
          </a:p>
        </p:txBody>
      </p:sp>
      <p:sp>
        <p:nvSpPr>
          <p:cNvPr id="14" name="文本框 13">
            <a:extLst>
              <a:ext uri="{FF2B5EF4-FFF2-40B4-BE49-F238E27FC236}">
                <a16:creationId xmlns:a16="http://schemas.microsoft.com/office/drawing/2014/main" id="{B56D8271-0A02-460A-AE09-21650FEEE101}"/>
              </a:ext>
            </a:extLst>
          </p:cNvPr>
          <p:cNvSpPr txBox="1"/>
          <p:nvPr/>
        </p:nvSpPr>
        <p:spPr>
          <a:xfrm>
            <a:off x="1198231" y="2499376"/>
            <a:ext cx="8489961" cy="2400657"/>
          </a:xfrm>
          <a:prstGeom prst="rect">
            <a:avLst/>
          </a:prstGeom>
          <a:noFill/>
        </p:spPr>
        <p:txBody>
          <a:bodyPr wrap="square" rtlCol="0">
            <a:spAutoFit/>
          </a:bodyPr>
          <a:lstStyle/>
          <a:p>
            <a:r>
              <a:rPr lang="en-US" altLang="zh-CN" sz="2500" dirty="0">
                <a:solidFill>
                  <a:schemeClr val="bg1"/>
                </a:solidFill>
                <a:latin typeface="迷你简蝶语" panose="02010604000101010101" pitchFamily="2" charset="-122"/>
                <a:ea typeface="迷你简蝶语" panose="02010604000101010101" pitchFamily="2" charset="-122"/>
              </a:rPr>
              <a:t>Web </a:t>
            </a:r>
            <a:r>
              <a:rPr lang="zh-CN" altLang="en-US" sz="2500" dirty="0">
                <a:solidFill>
                  <a:schemeClr val="bg1"/>
                </a:solidFill>
                <a:latin typeface="迷你简蝶语" panose="02010604000101010101" pitchFamily="2" charset="-122"/>
                <a:ea typeface="迷你简蝶语" panose="02010604000101010101" pitchFamily="2" charset="-122"/>
              </a:rPr>
              <a:t>是 </a:t>
            </a:r>
            <a:r>
              <a:rPr lang="en-US" altLang="zh-CN" sz="2500" dirty="0">
                <a:solidFill>
                  <a:schemeClr val="bg1"/>
                </a:solidFill>
                <a:latin typeface="迷你简蝶语" panose="02010604000101010101" pitchFamily="2" charset="-122"/>
                <a:ea typeface="迷你简蝶语" panose="02010604000101010101" pitchFamily="2" charset="-122"/>
              </a:rPr>
              <a:t>CTF </a:t>
            </a:r>
            <a:r>
              <a:rPr lang="zh-CN" altLang="en-US" sz="2500" dirty="0">
                <a:solidFill>
                  <a:schemeClr val="bg1"/>
                </a:solidFill>
                <a:latin typeface="迷你简蝶语" panose="02010604000101010101" pitchFamily="2" charset="-122"/>
                <a:ea typeface="迷你简蝶语" panose="02010604000101010101" pitchFamily="2" charset="-122"/>
              </a:rPr>
              <a:t>的主要题型，题目涉及到许多常见的 </a:t>
            </a:r>
            <a:r>
              <a:rPr lang="en-US" altLang="zh-CN" sz="2500" dirty="0">
                <a:solidFill>
                  <a:schemeClr val="bg1"/>
                </a:solidFill>
                <a:latin typeface="迷你简蝶语" panose="02010604000101010101" pitchFamily="2" charset="-122"/>
                <a:ea typeface="迷你简蝶语" panose="02010604000101010101" pitchFamily="2" charset="-122"/>
              </a:rPr>
              <a:t>Web </a:t>
            </a:r>
            <a:r>
              <a:rPr lang="zh-CN" altLang="en-US" sz="2500" dirty="0">
                <a:solidFill>
                  <a:schemeClr val="bg1"/>
                </a:solidFill>
                <a:latin typeface="迷你简蝶语" panose="02010604000101010101" pitchFamily="2" charset="-122"/>
                <a:ea typeface="迷你简蝶语" panose="02010604000101010101" pitchFamily="2" charset="-122"/>
              </a:rPr>
              <a:t>漏洞，如 </a:t>
            </a:r>
            <a:r>
              <a:rPr lang="en-US" altLang="zh-CN" sz="2500" dirty="0">
                <a:solidFill>
                  <a:schemeClr val="bg1"/>
                </a:solidFill>
                <a:latin typeface="迷你简蝶语" panose="02010604000101010101" pitchFamily="2" charset="-122"/>
                <a:ea typeface="迷你简蝶语" panose="02010604000101010101" pitchFamily="2" charset="-122"/>
              </a:rPr>
              <a:t>XSS</a:t>
            </a:r>
            <a:r>
              <a:rPr lang="zh-CN" altLang="en-US" sz="2500" dirty="0">
                <a:solidFill>
                  <a:schemeClr val="bg1"/>
                </a:solidFill>
                <a:latin typeface="迷你简蝶语" panose="02010604000101010101" pitchFamily="2" charset="-122"/>
                <a:ea typeface="迷你简蝶语" panose="02010604000101010101" pitchFamily="2" charset="-122"/>
              </a:rPr>
              <a:t>、文件包含、代码执行、上传漏洞、</a:t>
            </a:r>
            <a:r>
              <a:rPr lang="en-US" altLang="zh-CN" sz="2500" dirty="0">
                <a:solidFill>
                  <a:schemeClr val="bg1"/>
                </a:solidFill>
                <a:latin typeface="迷你简蝶语" panose="02010604000101010101" pitchFamily="2" charset="-122"/>
                <a:ea typeface="迷你简蝶语" panose="02010604000101010101" pitchFamily="2" charset="-122"/>
              </a:rPr>
              <a:t>SQL </a:t>
            </a:r>
            <a:r>
              <a:rPr lang="zh-CN" altLang="en-US" sz="2500" dirty="0">
                <a:solidFill>
                  <a:schemeClr val="bg1"/>
                </a:solidFill>
                <a:latin typeface="迷你简蝶语" panose="02010604000101010101" pitchFamily="2" charset="-122"/>
                <a:ea typeface="迷你简蝶语" panose="02010604000101010101" pitchFamily="2" charset="-122"/>
              </a:rPr>
              <a:t>注入等。也有一些简单的关于网络基础知识的考察，如返回包、</a:t>
            </a:r>
            <a:r>
              <a:rPr lang="en-US" altLang="zh-CN" sz="2500" dirty="0">
                <a:solidFill>
                  <a:schemeClr val="bg1"/>
                </a:solidFill>
                <a:latin typeface="迷你简蝶语" panose="02010604000101010101" pitchFamily="2" charset="-122"/>
                <a:ea typeface="迷你简蝶语" panose="02010604000101010101" pitchFamily="2" charset="-122"/>
              </a:rPr>
              <a:t>TCP/IP</a:t>
            </a:r>
            <a:r>
              <a:rPr lang="zh-CN" altLang="en-US" sz="2500" dirty="0">
                <a:solidFill>
                  <a:schemeClr val="bg1"/>
                </a:solidFill>
                <a:latin typeface="迷你简蝶语" panose="02010604000101010101" pitchFamily="2" charset="-122"/>
                <a:ea typeface="迷你简蝶语" panose="02010604000101010101" pitchFamily="2" charset="-122"/>
              </a:rPr>
              <a:t>、数据包内容和构造。题目环境比较接近真实环境。</a:t>
            </a:r>
            <a:endParaRPr lang="en-US" altLang="zh-CN" sz="2500" dirty="0">
              <a:solidFill>
                <a:schemeClr val="bg1"/>
              </a:solidFill>
              <a:latin typeface="迷你简蝶语" panose="02010604000101010101" pitchFamily="2" charset="-122"/>
              <a:ea typeface="迷你简蝶语" panose="02010604000101010101" pitchFamily="2" charset="-122"/>
            </a:endParaRPr>
          </a:p>
          <a:p>
            <a:endParaRPr lang="zh-CN" altLang="en-US" sz="2500" dirty="0">
              <a:solidFill>
                <a:schemeClr val="bg1"/>
              </a:solidFill>
              <a:latin typeface="迷你简蝶语" panose="02010604000101010101" pitchFamily="2" charset="-122"/>
              <a:ea typeface="迷你简蝶语" panose="02010604000101010101" pitchFamily="2" charset="-122"/>
            </a:endParaRPr>
          </a:p>
          <a:p>
            <a:r>
              <a:rPr lang="zh-CN" altLang="en-US" sz="2500" dirty="0">
                <a:solidFill>
                  <a:schemeClr val="bg1"/>
                </a:solidFill>
                <a:latin typeface="迷你简蝶语" panose="02010604000101010101" pitchFamily="2" charset="-122"/>
                <a:ea typeface="迷你简蝶语" panose="02010604000101010101" pitchFamily="2" charset="-122"/>
              </a:rPr>
              <a:t>所需知识：</a:t>
            </a:r>
            <a:r>
              <a:rPr lang="en-US" altLang="zh-CN" sz="2500" dirty="0">
                <a:solidFill>
                  <a:schemeClr val="bg1"/>
                </a:solidFill>
                <a:latin typeface="迷你简蝶语" panose="02010604000101010101" pitchFamily="2" charset="-122"/>
                <a:ea typeface="迷你简蝶语" panose="02010604000101010101" pitchFamily="2" charset="-122"/>
              </a:rPr>
              <a:t>PHP</a:t>
            </a:r>
            <a:r>
              <a:rPr lang="zh-CN" altLang="en-US" sz="2500" dirty="0">
                <a:solidFill>
                  <a:schemeClr val="bg1"/>
                </a:solidFill>
                <a:latin typeface="迷你简蝶语" panose="02010604000101010101" pitchFamily="2" charset="-122"/>
                <a:ea typeface="迷你简蝶语" panose="02010604000101010101" pitchFamily="2" charset="-122"/>
              </a:rPr>
              <a:t>、</a:t>
            </a:r>
            <a:r>
              <a:rPr lang="en-US" altLang="zh-CN" sz="2500" dirty="0">
                <a:solidFill>
                  <a:schemeClr val="bg1"/>
                </a:solidFill>
                <a:latin typeface="迷你简蝶语" panose="02010604000101010101" pitchFamily="2" charset="-122"/>
                <a:ea typeface="迷你简蝶语" panose="02010604000101010101" pitchFamily="2" charset="-122"/>
              </a:rPr>
              <a:t>JAVA</a:t>
            </a:r>
            <a:r>
              <a:rPr lang="zh-CN" altLang="en-US" sz="2500" dirty="0">
                <a:solidFill>
                  <a:schemeClr val="bg1"/>
                </a:solidFill>
                <a:latin typeface="迷你简蝶语" panose="02010604000101010101" pitchFamily="2" charset="-122"/>
                <a:ea typeface="迷你简蝶语" panose="02010604000101010101" pitchFamily="2" charset="-122"/>
              </a:rPr>
              <a:t>、</a:t>
            </a:r>
            <a:r>
              <a:rPr lang="en-US" altLang="zh-CN" sz="2500" dirty="0">
                <a:solidFill>
                  <a:schemeClr val="bg1"/>
                </a:solidFill>
                <a:latin typeface="迷你简蝶语" panose="02010604000101010101" pitchFamily="2" charset="-122"/>
                <a:ea typeface="迷你简蝶语" panose="02010604000101010101" pitchFamily="2" charset="-122"/>
              </a:rPr>
              <a:t>Python</a:t>
            </a:r>
            <a:r>
              <a:rPr lang="zh-CN" altLang="en-US" sz="2500" dirty="0">
                <a:solidFill>
                  <a:schemeClr val="bg1"/>
                </a:solidFill>
                <a:latin typeface="迷你简蝶语" panose="02010604000101010101" pitchFamily="2" charset="-122"/>
                <a:ea typeface="迷你简蝶语" panose="02010604000101010101" pitchFamily="2" charset="-122"/>
              </a:rPr>
              <a:t>、</a:t>
            </a:r>
            <a:r>
              <a:rPr lang="en-US" altLang="zh-CN" sz="2500" dirty="0">
                <a:solidFill>
                  <a:schemeClr val="bg1"/>
                </a:solidFill>
                <a:latin typeface="迷你简蝶语" panose="02010604000101010101" pitchFamily="2" charset="-122"/>
                <a:ea typeface="迷你简蝶语" panose="02010604000101010101" pitchFamily="2" charset="-122"/>
              </a:rPr>
              <a:t>TCP/IP</a:t>
            </a:r>
            <a:r>
              <a:rPr lang="zh-CN" altLang="en-US" sz="2500" dirty="0">
                <a:solidFill>
                  <a:schemeClr val="bg1"/>
                </a:solidFill>
                <a:latin typeface="迷你简蝶语" panose="02010604000101010101" pitchFamily="2" charset="-122"/>
                <a:ea typeface="迷你简蝶语" panose="02010604000101010101" pitchFamily="2" charset="-122"/>
              </a:rPr>
              <a:t>、</a:t>
            </a:r>
            <a:r>
              <a:rPr lang="en-US" altLang="zh-CN" sz="2500" dirty="0">
                <a:solidFill>
                  <a:schemeClr val="bg1"/>
                </a:solidFill>
                <a:latin typeface="迷你简蝶语" panose="02010604000101010101" pitchFamily="2" charset="-122"/>
                <a:ea typeface="迷你简蝶语" panose="02010604000101010101" pitchFamily="2" charset="-122"/>
              </a:rPr>
              <a:t>HTTP</a:t>
            </a:r>
            <a:r>
              <a:rPr lang="zh-CN" altLang="en-US" sz="2500" dirty="0">
                <a:solidFill>
                  <a:schemeClr val="bg1"/>
                </a:solidFill>
                <a:latin typeface="迷你简蝶语" panose="02010604000101010101" pitchFamily="2" charset="-122"/>
                <a:ea typeface="迷你简蝶语" panose="02010604000101010101" pitchFamily="2" charset="-122"/>
              </a:rPr>
              <a:t>、</a:t>
            </a:r>
            <a:r>
              <a:rPr lang="en-US" altLang="zh-CN" sz="2500" dirty="0">
                <a:solidFill>
                  <a:schemeClr val="bg1"/>
                </a:solidFill>
                <a:latin typeface="迷你简蝶语" panose="02010604000101010101" pitchFamily="2" charset="-122"/>
                <a:ea typeface="迷你简蝶语" panose="02010604000101010101" pitchFamily="2" charset="-122"/>
              </a:rPr>
              <a:t>SQL …</a:t>
            </a:r>
          </a:p>
        </p:txBody>
      </p:sp>
    </p:spTree>
    <p:extLst>
      <p:ext uri="{BB962C8B-B14F-4D97-AF65-F5344CB8AC3E}">
        <p14:creationId xmlns:p14="http://schemas.microsoft.com/office/powerpoint/2010/main" val="109381874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1" nodeType="afterEffect">
                                  <p:stCondLst>
                                    <p:cond delay="0"/>
                                  </p:stCondLst>
                                  <p:iterate type="lt">
                                    <p:tmPct val="0"/>
                                  </p:iterate>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1"/>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112803" y="249646"/>
            <a:ext cx="6708792"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会长浅谈信息安全和</a:t>
            </a:r>
            <a:r>
              <a:rPr lang="en-US" altLang="zh-CN" sz="4400" b="1" dirty="0">
                <a:solidFill>
                  <a:prstClr val="white"/>
                </a:solidFill>
                <a:ea typeface="楷体" panose="02010609060101010101" pitchFamily="49" charset="-122"/>
                <a:cs typeface="+mn-ea"/>
                <a:sym typeface="+mn-lt"/>
              </a:rPr>
              <a:t>CTF</a:t>
            </a:r>
            <a:endParaRPr lang="zh-CN" altLang="en-US" sz="4400" b="1" dirty="0">
              <a:solidFill>
                <a:prstClr val="white"/>
              </a:solidFill>
              <a:ea typeface="楷体" panose="02010609060101010101" pitchFamily="49" charset="-122"/>
              <a:cs typeface="+mn-ea"/>
              <a:sym typeface="+mn-lt"/>
            </a:endParaRPr>
          </a:p>
        </p:txBody>
      </p:sp>
      <p:sp>
        <p:nvSpPr>
          <p:cNvPr id="35" name="矩形 34"/>
          <p:cNvSpPr/>
          <p:nvPr/>
        </p:nvSpPr>
        <p:spPr>
          <a:xfrm>
            <a:off x="789118" y="1210469"/>
            <a:ext cx="4065685" cy="770980"/>
          </a:xfrm>
          <a:prstGeom prst="rect">
            <a:avLst/>
          </a:prstGeom>
        </p:spPr>
        <p:txBody>
          <a:bodyPr wrap="square">
            <a:spAutoFit/>
            <a:scene3d>
              <a:camera prst="orthographicFront"/>
              <a:lightRig rig="threePt" dir="t"/>
            </a:scene3d>
            <a:sp3d contourW="12700"/>
          </a:bodyPr>
          <a:lstStyle/>
          <a:p>
            <a:pPr>
              <a:lnSpc>
                <a:spcPct val="130000"/>
              </a:lnSpc>
            </a:pPr>
            <a:r>
              <a:rPr lang="en-US" altLang="zh-CN" sz="3600" b="1" dirty="0" err="1">
                <a:solidFill>
                  <a:schemeClr val="bg1"/>
                </a:solidFill>
              </a:rPr>
              <a:t>Misc</a:t>
            </a:r>
            <a:r>
              <a:rPr lang="zh-CN" altLang="en-US" sz="3600" dirty="0">
                <a:solidFill>
                  <a:schemeClr val="bg1"/>
                </a:solidFill>
                <a:latin typeface="华文行楷" panose="02010800040101010101" pitchFamily="2" charset="-122"/>
                <a:ea typeface="华文行楷" panose="02010800040101010101" pitchFamily="2" charset="-122"/>
              </a:rPr>
              <a:t>（安全杂项）</a:t>
            </a:r>
            <a:endParaRPr lang="en-US" altLang="zh-CN" sz="3600" dirty="0">
              <a:solidFill>
                <a:schemeClr val="bg1"/>
              </a:solidFill>
              <a:latin typeface="华文行楷" panose="02010800040101010101" pitchFamily="2" charset="-122"/>
              <a:ea typeface="华文行楷" panose="02010800040101010101" pitchFamily="2" charset="-122"/>
            </a:endParaRPr>
          </a:p>
        </p:txBody>
      </p:sp>
      <p:sp>
        <p:nvSpPr>
          <p:cNvPr id="14" name="文本框 13">
            <a:extLst>
              <a:ext uri="{FF2B5EF4-FFF2-40B4-BE49-F238E27FC236}">
                <a16:creationId xmlns:a16="http://schemas.microsoft.com/office/drawing/2014/main" id="{B56D8271-0A02-460A-AE09-21650FEEE101}"/>
              </a:ext>
            </a:extLst>
          </p:cNvPr>
          <p:cNvSpPr txBox="1"/>
          <p:nvPr/>
        </p:nvSpPr>
        <p:spPr>
          <a:xfrm>
            <a:off x="1198231" y="2499376"/>
            <a:ext cx="8489961" cy="2769989"/>
          </a:xfrm>
          <a:prstGeom prst="rect">
            <a:avLst/>
          </a:prstGeom>
          <a:noFill/>
        </p:spPr>
        <p:txBody>
          <a:bodyPr wrap="square" rtlCol="0">
            <a:spAutoFit/>
          </a:bodyPr>
          <a:lstStyle/>
          <a:p>
            <a:r>
              <a:rPr lang="en-US" altLang="zh-CN" sz="2500" dirty="0" err="1">
                <a:solidFill>
                  <a:schemeClr val="bg1"/>
                </a:solidFill>
                <a:latin typeface="迷你简蝶语" panose="02010604000101010101" pitchFamily="2" charset="-122"/>
                <a:ea typeface="迷你简蝶语" panose="02010604000101010101" pitchFamily="2" charset="-122"/>
              </a:rPr>
              <a:t>Misc</a:t>
            </a:r>
            <a:r>
              <a:rPr lang="en-US" altLang="zh-CN" sz="2500" dirty="0">
                <a:solidFill>
                  <a:schemeClr val="bg1"/>
                </a:solidFill>
                <a:latin typeface="迷你简蝶语" panose="02010604000101010101" pitchFamily="2" charset="-122"/>
                <a:ea typeface="迷你简蝶语" panose="02010604000101010101" pitchFamily="2" charset="-122"/>
              </a:rPr>
              <a:t> </a:t>
            </a:r>
            <a:r>
              <a:rPr lang="zh-CN" altLang="en-US" sz="2500" dirty="0">
                <a:solidFill>
                  <a:schemeClr val="bg1"/>
                </a:solidFill>
                <a:latin typeface="迷你简蝶语" panose="02010604000101010101" pitchFamily="2" charset="-122"/>
                <a:ea typeface="迷你简蝶语" panose="02010604000101010101" pitchFamily="2" charset="-122"/>
              </a:rPr>
              <a:t>即安全杂项，题目涉及隐写术、流量分析、电子取证、人肉搜索、数据分析、大数据统计等，覆盖面比较广，主要考查参赛选手的各种基础综合知识。</a:t>
            </a:r>
            <a:endParaRPr lang="en-US" altLang="zh-CN" sz="2500" dirty="0">
              <a:solidFill>
                <a:schemeClr val="bg1"/>
              </a:solidFill>
              <a:latin typeface="迷你简蝶语" panose="02010604000101010101" pitchFamily="2" charset="-122"/>
              <a:ea typeface="迷你简蝶语" panose="02010604000101010101" pitchFamily="2" charset="-122"/>
            </a:endParaRPr>
          </a:p>
          <a:p>
            <a:endParaRPr lang="zh-CN" altLang="en-US" sz="2500" dirty="0">
              <a:solidFill>
                <a:schemeClr val="bg1"/>
              </a:solidFill>
              <a:latin typeface="迷你简蝶语" panose="02010604000101010101" pitchFamily="2" charset="-122"/>
              <a:ea typeface="迷你简蝶语" panose="02010604000101010101" pitchFamily="2" charset="-122"/>
            </a:endParaRPr>
          </a:p>
          <a:p>
            <a:r>
              <a:rPr lang="zh-CN" altLang="en-US" sz="2500" dirty="0">
                <a:solidFill>
                  <a:schemeClr val="bg1"/>
                </a:solidFill>
                <a:latin typeface="迷你简蝶语" panose="02010604000101010101" pitchFamily="2" charset="-122"/>
                <a:ea typeface="迷你简蝶语" panose="02010604000101010101" pitchFamily="2" charset="-122"/>
              </a:rPr>
              <a:t>所需知识：常见隐写术工具、</a:t>
            </a:r>
            <a:r>
              <a:rPr lang="en-US" altLang="zh-CN" sz="2500" dirty="0">
                <a:solidFill>
                  <a:schemeClr val="bg1"/>
                </a:solidFill>
                <a:latin typeface="迷你简蝶语" panose="02010604000101010101" pitchFamily="2" charset="-122"/>
                <a:ea typeface="迷你简蝶语" panose="02010604000101010101" pitchFamily="2" charset="-122"/>
              </a:rPr>
              <a:t>Wireshark </a:t>
            </a:r>
            <a:r>
              <a:rPr lang="zh-CN" altLang="en-US" sz="2500" dirty="0">
                <a:solidFill>
                  <a:schemeClr val="bg1"/>
                </a:solidFill>
                <a:latin typeface="迷你简蝶语" panose="02010604000101010101" pitchFamily="2" charset="-122"/>
                <a:ea typeface="迷你简蝶语" panose="02010604000101010101" pitchFamily="2" charset="-122"/>
              </a:rPr>
              <a:t>等流量审查工具、编码知识</a:t>
            </a:r>
          </a:p>
          <a:p>
            <a:endParaRPr lang="en-US" altLang="zh-CN" sz="2400" dirty="0">
              <a:solidFill>
                <a:schemeClr val="bg1"/>
              </a:solidFill>
            </a:endParaRPr>
          </a:p>
        </p:txBody>
      </p:sp>
    </p:spTree>
    <p:extLst>
      <p:ext uri="{BB962C8B-B14F-4D97-AF65-F5344CB8AC3E}">
        <p14:creationId xmlns:p14="http://schemas.microsoft.com/office/powerpoint/2010/main" val="118261361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112803" y="249646"/>
            <a:ext cx="6708792"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会长浅谈信息安全和</a:t>
            </a:r>
            <a:r>
              <a:rPr lang="en-US" altLang="zh-CN" sz="4400" b="1" dirty="0">
                <a:solidFill>
                  <a:prstClr val="white"/>
                </a:solidFill>
                <a:ea typeface="楷体" panose="02010609060101010101" pitchFamily="49" charset="-122"/>
                <a:cs typeface="+mn-ea"/>
                <a:sym typeface="+mn-lt"/>
              </a:rPr>
              <a:t>CTF</a:t>
            </a:r>
            <a:endParaRPr lang="zh-CN" altLang="en-US" sz="4400" b="1" dirty="0">
              <a:solidFill>
                <a:prstClr val="white"/>
              </a:solidFill>
              <a:ea typeface="楷体" panose="02010609060101010101" pitchFamily="49" charset="-122"/>
              <a:cs typeface="+mn-ea"/>
              <a:sym typeface="+mn-lt"/>
            </a:endParaRPr>
          </a:p>
        </p:txBody>
      </p:sp>
      <p:sp>
        <p:nvSpPr>
          <p:cNvPr id="35" name="矩形 34"/>
          <p:cNvSpPr/>
          <p:nvPr/>
        </p:nvSpPr>
        <p:spPr>
          <a:xfrm>
            <a:off x="855105" y="1311187"/>
            <a:ext cx="3660333" cy="770980"/>
          </a:xfrm>
          <a:prstGeom prst="rect">
            <a:avLst/>
          </a:prstGeom>
        </p:spPr>
        <p:txBody>
          <a:bodyPr wrap="square">
            <a:spAutoFit/>
            <a:scene3d>
              <a:camera prst="orthographicFront"/>
              <a:lightRig rig="threePt" dir="t"/>
            </a:scene3d>
            <a:sp3d contourW="12700"/>
          </a:bodyPr>
          <a:lstStyle/>
          <a:p>
            <a:pPr>
              <a:lnSpc>
                <a:spcPct val="130000"/>
              </a:lnSpc>
            </a:pPr>
            <a:r>
              <a:rPr lang="en-US" altLang="zh-CN" sz="3600" b="1" dirty="0">
                <a:solidFill>
                  <a:schemeClr val="bg1"/>
                </a:solidFill>
              </a:rPr>
              <a:t>PWN</a:t>
            </a:r>
            <a:r>
              <a:rPr lang="zh-CN" altLang="en-US" sz="3600" dirty="0">
                <a:solidFill>
                  <a:schemeClr val="bg1"/>
                </a:solidFill>
                <a:latin typeface="华文行楷" panose="02010800040101010101" pitchFamily="2" charset="-122"/>
                <a:ea typeface="华文行楷" panose="02010800040101010101" pitchFamily="2" charset="-122"/>
              </a:rPr>
              <a:t>（二进制）</a:t>
            </a:r>
            <a:endParaRPr lang="en-US" altLang="zh-CN" sz="3600" dirty="0">
              <a:solidFill>
                <a:schemeClr val="bg1"/>
              </a:solidFill>
              <a:latin typeface="华文行楷" panose="02010800040101010101" pitchFamily="2" charset="-122"/>
              <a:ea typeface="华文行楷" panose="02010800040101010101" pitchFamily="2" charset="-122"/>
            </a:endParaRPr>
          </a:p>
        </p:txBody>
      </p:sp>
      <p:sp>
        <p:nvSpPr>
          <p:cNvPr id="14" name="文本框 13">
            <a:extLst>
              <a:ext uri="{FF2B5EF4-FFF2-40B4-BE49-F238E27FC236}">
                <a16:creationId xmlns:a16="http://schemas.microsoft.com/office/drawing/2014/main" id="{B56D8271-0A02-460A-AE09-21650FEEE101}"/>
              </a:ext>
            </a:extLst>
          </p:cNvPr>
          <p:cNvSpPr txBox="1"/>
          <p:nvPr/>
        </p:nvSpPr>
        <p:spPr>
          <a:xfrm>
            <a:off x="1198231" y="2499376"/>
            <a:ext cx="8489961" cy="2000548"/>
          </a:xfrm>
          <a:prstGeom prst="rect">
            <a:avLst/>
          </a:prstGeom>
          <a:noFill/>
        </p:spPr>
        <p:txBody>
          <a:bodyPr wrap="square" rtlCol="0">
            <a:spAutoFit/>
          </a:bodyPr>
          <a:lstStyle/>
          <a:p>
            <a:r>
              <a:rPr lang="en-US" altLang="zh-CN" sz="2500" dirty="0" err="1">
                <a:solidFill>
                  <a:schemeClr val="bg1"/>
                </a:solidFill>
                <a:latin typeface="迷你简蝶语" panose="02010604000101010101" pitchFamily="2" charset="-122"/>
                <a:ea typeface="迷你简蝶语" panose="02010604000101010101" pitchFamily="2" charset="-122"/>
              </a:rPr>
              <a:t>Pwn</a:t>
            </a:r>
            <a:r>
              <a:rPr lang="en-US" altLang="zh-CN" sz="2500" dirty="0">
                <a:solidFill>
                  <a:schemeClr val="bg1"/>
                </a:solidFill>
                <a:latin typeface="迷你简蝶语" panose="02010604000101010101" pitchFamily="2" charset="-122"/>
                <a:ea typeface="迷你简蝶语" panose="02010604000101010101" pitchFamily="2" charset="-122"/>
              </a:rPr>
              <a:t> </a:t>
            </a:r>
            <a:r>
              <a:rPr lang="zh-CN" altLang="en-US" sz="2500" dirty="0">
                <a:solidFill>
                  <a:schemeClr val="bg1"/>
                </a:solidFill>
                <a:latin typeface="迷你简蝶语" panose="02010604000101010101" pitchFamily="2" charset="-122"/>
                <a:ea typeface="迷你简蝶语" panose="02010604000101010101" pitchFamily="2" charset="-122"/>
              </a:rPr>
              <a:t>在黑客俚语中代表着攻破，获取权限，在 </a:t>
            </a:r>
            <a:r>
              <a:rPr lang="en-US" altLang="zh-CN" sz="2500" dirty="0">
                <a:solidFill>
                  <a:schemeClr val="bg1"/>
                </a:solidFill>
                <a:latin typeface="迷你简蝶语" panose="02010604000101010101" pitchFamily="2" charset="-122"/>
                <a:ea typeface="迷你简蝶语" panose="02010604000101010101" pitchFamily="2" charset="-122"/>
              </a:rPr>
              <a:t>CTF </a:t>
            </a:r>
            <a:r>
              <a:rPr lang="zh-CN" altLang="en-US" sz="2500" dirty="0">
                <a:solidFill>
                  <a:schemeClr val="bg1"/>
                </a:solidFill>
                <a:latin typeface="迷你简蝶语" panose="02010604000101010101" pitchFamily="2" charset="-122"/>
                <a:ea typeface="迷你简蝶语" panose="02010604000101010101" pitchFamily="2" charset="-122"/>
              </a:rPr>
              <a:t>比赛中它代表着溢出类的题目，其中常见类型溢出漏洞有整数溢出、栈溢出、堆溢出等。主要考查参赛选手对漏洞的利用能力。</a:t>
            </a:r>
            <a:endParaRPr lang="en-US" altLang="zh-CN" sz="2500" dirty="0">
              <a:solidFill>
                <a:schemeClr val="bg1"/>
              </a:solidFill>
              <a:latin typeface="迷你简蝶语" panose="02010604000101010101" pitchFamily="2" charset="-122"/>
              <a:ea typeface="迷你简蝶语" panose="02010604000101010101" pitchFamily="2" charset="-122"/>
            </a:endParaRPr>
          </a:p>
          <a:p>
            <a:endParaRPr lang="zh-CN" altLang="en-US" sz="2500" dirty="0">
              <a:solidFill>
                <a:schemeClr val="bg1"/>
              </a:solidFill>
              <a:latin typeface="迷你简蝶语" panose="02010604000101010101" pitchFamily="2" charset="-122"/>
              <a:ea typeface="迷你简蝶语" panose="02010604000101010101" pitchFamily="2" charset="-122"/>
            </a:endParaRPr>
          </a:p>
          <a:p>
            <a:r>
              <a:rPr lang="zh-CN" altLang="en-US" sz="2500" dirty="0">
                <a:solidFill>
                  <a:schemeClr val="bg1"/>
                </a:solidFill>
                <a:latin typeface="迷你简蝶语" panose="02010604000101010101" pitchFamily="2" charset="-122"/>
                <a:ea typeface="迷你简蝶语" panose="02010604000101010101" pitchFamily="2" charset="-122"/>
              </a:rPr>
              <a:t>所需知识：</a:t>
            </a:r>
            <a:r>
              <a:rPr lang="en-US" altLang="zh-CN" sz="2500" dirty="0">
                <a:solidFill>
                  <a:schemeClr val="bg1"/>
                </a:solidFill>
                <a:latin typeface="迷你简蝶语" panose="02010604000101010101" pitchFamily="2" charset="-122"/>
                <a:ea typeface="迷你简蝶语" panose="02010604000101010101" pitchFamily="2" charset="-122"/>
              </a:rPr>
              <a:t>C</a:t>
            </a:r>
            <a:r>
              <a:rPr lang="zh-CN" altLang="en-US" sz="2500" dirty="0">
                <a:solidFill>
                  <a:schemeClr val="bg1"/>
                </a:solidFill>
                <a:latin typeface="迷你简蝶语" panose="02010604000101010101" pitchFamily="2" charset="-122"/>
                <a:ea typeface="迷你简蝶语" panose="02010604000101010101" pitchFamily="2" charset="-122"/>
              </a:rPr>
              <a:t>，</a:t>
            </a:r>
            <a:r>
              <a:rPr lang="en-US" altLang="zh-CN" sz="2500" dirty="0">
                <a:solidFill>
                  <a:schemeClr val="bg1"/>
                </a:solidFill>
                <a:latin typeface="迷你简蝶语" panose="02010604000101010101" pitchFamily="2" charset="-122"/>
                <a:ea typeface="迷你简蝶语" panose="02010604000101010101" pitchFamily="2" charset="-122"/>
              </a:rPr>
              <a:t>OD+IDA</a:t>
            </a:r>
            <a:r>
              <a:rPr lang="zh-CN" altLang="en-US" sz="2500" dirty="0">
                <a:solidFill>
                  <a:schemeClr val="bg1"/>
                </a:solidFill>
                <a:latin typeface="迷你简蝶语" panose="02010604000101010101" pitchFamily="2" charset="-122"/>
                <a:ea typeface="迷你简蝶语" panose="02010604000101010101" pitchFamily="2" charset="-122"/>
              </a:rPr>
              <a:t>，数据结构，操作系统</a:t>
            </a:r>
          </a:p>
        </p:txBody>
      </p:sp>
    </p:spTree>
    <p:extLst>
      <p:ext uri="{BB962C8B-B14F-4D97-AF65-F5344CB8AC3E}">
        <p14:creationId xmlns:p14="http://schemas.microsoft.com/office/powerpoint/2010/main" val="120032428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55037" y="1888822"/>
            <a:ext cx="4031400" cy="3595952"/>
            <a:chOff x="3778250" y="1806575"/>
            <a:chExt cx="4556125" cy="4064000"/>
          </a:xfrm>
        </p:grpSpPr>
        <p:sp>
          <p:nvSpPr>
            <p:cNvPr id="20485" name="任意多边形 8"/>
            <p:cNvSpPr>
              <a:spLocks noChangeArrowheads="1"/>
            </p:cNvSpPr>
            <p:nvPr/>
          </p:nvSpPr>
          <p:spPr bwMode="auto">
            <a:xfrm>
              <a:off x="3778250" y="2971800"/>
              <a:ext cx="1446213" cy="1449388"/>
            </a:xfrm>
            <a:custGeom>
              <a:avLst/>
              <a:gdLst>
                <a:gd name="T0" fmla="*/ 1446213 w 1581512"/>
                <a:gd name="T1" fmla="*/ 0 h 1583344"/>
                <a:gd name="T2" fmla="*/ 1446213 w 1581512"/>
                <a:gd name="T3" fmla="*/ 1449388 h 1583344"/>
                <a:gd name="T4" fmla="*/ 184708 w 1581512"/>
                <a:gd name="T5" fmla="*/ 1449388 h 1583344"/>
                <a:gd name="T6" fmla="*/ 187039 w 1581512"/>
                <a:gd name="T7" fmla="*/ 1403186 h 1583344"/>
                <a:gd name="T8" fmla="*/ 0 w 1581512"/>
                <a:gd name="T9" fmla="*/ 1252353 h 1583344"/>
                <a:gd name="T10" fmla="*/ 12612 w 1581512"/>
                <a:gd name="T11" fmla="*/ 1169629 h 1583344"/>
                <a:gd name="T12" fmla="*/ 97878 w 1581512"/>
                <a:gd name="T13" fmla="*/ 894663 h 1583344"/>
                <a:gd name="T14" fmla="*/ 129697 w 1581512"/>
                <a:gd name="T15" fmla="*/ 828543 h 1583344"/>
                <a:gd name="T16" fmla="*/ 367149 w 1581512"/>
                <a:gd name="T17" fmla="*/ 811680 h 1583344"/>
                <a:gd name="T18" fmla="*/ 399507 w 1581512"/>
                <a:gd name="T19" fmla="*/ 758360 h 1583344"/>
                <a:gd name="T20" fmla="*/ 457862 w 1581512"/>
                <a:gd name="T21" fmla="*/ 680243 h 1583344"/>
                <a:gd name="T22" fmla="*/ 397367 w 1581512"/>
                <a:gd name="T23" fmla="*/ 444592 h 1583344"/>
                <a:gd name="T24" fmla="*/ 411482 w 1581512"/>
                <a:gd name="T25" fmla="*/ 429044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6" name="任意多边形 9"/>
            <p:cNvSpPr>
              <a:spLocks noChangeArrowheads="1"/>
            </p:cNvSpPr>
            <p:nvPr/>
          </p:nvSpPr>
          <p:spPr bwMode="auto">
            <a:xfrm flipH="1">
              <a:off x="5224463" y="2971800"/>
              <a:ext cx="1447800" cy="1449388"/>
            </a:xfrm>
            <a:custGeom>
              <a:avLst/>
              <a:gdLst>
                <a:gd name="T0" fmla="*/ 1447800 w 1581512"/>
                <a:gd name="T1" fmla="*/ 0 h 1583344"/>
                <a:gd name="T2" fmla="*/ 1447800 w 1581512"/>
                <a:gd name="T3" fmla="*/ 1449388 h 1583344"/>
                <a:gd name="T4" fmla="*/ 184911 w 1581512"/>
                <a:gd name="T5" fmla="*/ 1449388 h 1583344"/>
                <a:gd name="T6" fmla="*/ 187244 w 1581512"/>
                <a:gd name="T7" fmla="*/ 1403186 h 1583344"/>
                <a:gd name="T8" fmla="*/ 0 w 1581512"/>
                <a:gd name="T9" fmla="*/ 1252353 h 1583344"/>
                <a:gd name="T10" fmla="*/ 12626 w 1581512"/>
                <a:gd name="T11" fmla="*/ 1169629 h 1583344"/>
                <a:gd name="T12" fmla="*/ 97986 w 1581512"/>
                <a:gd name="T13" fmla="*/ 894663 h 1583344"/>
                <a:gd name="T14" fmla="*/ 129840 w 1581512"/>
                <a:gd name="T15" fmla="*/ 828543 h 1583344"/>
                <a:gd name="T16" fmla="*/ 367552 w 1581512"/>
                <a:gd name="T17" fmla="*/ 811680 h 1583344"/>
                <a:gd name="T18" fmla="*/ 399945 w 1581512"/>
                <a:gd name="T19" fmla="*/ 758360 h 1583344"/>
                <a:gd name="T20" fmla="*/ 458365 w 1581512"/>
                <a:gd name="T21" fmla="*/ 680243 h 1583344"/>
                <a:gd name="T22" fmla="*/ 397803 w 1581512"/>
                <a:gd name="T23" fmla="*/ 444592 h 1583344"/>
                <a:gd name="T24" fmla="*/ 411934 w 1581512"/>
                <a:gd name="T25" fmla="*/ 429044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7" name="任意多边形 10"/>
            <p:cNvSpPr>
              <a:spLocks noChangeArrowheads="1"/>
            </p:cNvSpPr>
            <p:nvPr/>
          </p:nvSpPr>
          <p:spPr bwMode="auto">
            <a:xfrm flipV="1">
              <a:off x="3778250" y="4421188"/>
              <a:ext cx="1446213" cy="1449387"/>
            </a:xfrm>
            <a:custGeom>
              <a:avLst/>
              <a:gdLst>
                <a:gd name="T0" fmla="*/ 1446213 w 1581512"/>
                <a:gd name="T1" fmla="*/ 0 h 1583344"/>
                <a:gd name="T2" fmla="*/ 1446213 w 1581512"/>
                <a:gd name="T3" fmla="*/ 1449387 h 1583344"/>
                <a:gd name="T4" fmla="*/ 184708 w 1581512"/>
                <a:gd name="T5" fmla="*/ 1449387 h 1583344"/>
                <a:gd name="T6" fmla="*/ 187039 w 1581512"/>
                <a:gd name="T7" fmla="*/ 1403185 h 1583344"/>
                <a:gd name="T8" fmla="*/ 0 w 1581512"/>
                <a:gd name="T9" fmla="*/ 1252353 h 1583344"/>
                <a:gd name="T10" fmla="*/ 12612 w 1581512"/>
                <a:gd name="T11" fmla="*/ 1169628 h 1583344"/>
                <a:gd name="T12" fmla="*/ 97878 w 1581512"/>
                <a:gd name="T13" fmla="*/ 894662 h 1583344"/>
                <a:gd name="T14" fmla="*/ 129697 w 1581512"/>
                <a:gd name="T15" fmla="*/ 828542 h 1583344"/>
                <a:gd name="T16" fmla="*/ 367149 w 1581512"/>
                <a:gd name="T17" fmla="*/ 811679 h 1583344"/>
                <a:gd name="T18" fmla="*/ 399507 w 1581512"/>
                <a:gd name="T19" fmla="*/ 758360 h 1583344"/>
                <a:gd name="T20" fmla="*/ 457862 w 1581512"/>
                <a:gd name="T21" fmla="*/ 680243 h 1583344"/>
                <a:gd name="T22" fmla="*/ 397367 w 1581512"/>
                <a:gd name="T23" fmla="*/ 444591 h 1583344"/>
                <a:gd name="T24" fmla="*/ 411482 w 1581512"/>
                <a:gd name="T25" fmla="*/ 429043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cs typeface="+mn-ea"/>
                <a:sym typeface="+mn-lt"/>
              </a:endParaRPr>
            </a:p>
          </p:txBody>
        </p:sp>
        <p:sp>
          <p:nvSpPr>
            <p:cNvPr id="20488" name="任意多边形 11"/>
            <p:cNvSpPr>
              <a:spLocks noChangeArrowheads="1"/>
            </p:cNvSpPr>
            <p:nvPr/>
          </p:nvSpPr>
          <p:spPr bwMode="auto">
            <a:xfrm flipH="1" flipV="1">
              <a:off x="5224463" y="4421188"/>
              <a:ext cx="1447800" cy="1449387"/>
            </a:xfrm>
            <a:custGeom>
              <a:avLst/>
              <a:gdLst>
                <a:gd name="T0" fmla="*/ 1447800 w 1581512"/>
                <a:gd name="T1" fmla="*/ 0 h 1583344"/>
                <a:gd name="T2" fmla="*/ 1447800 w 1581512"/>
                <a:gd name="T3" fmla="*/ 1449387 h 1583344"/>
                <a:gd name="T4" fmla="*/ 184911 w 1581512"/>
                <a:gd name="T5" fmla="*/ 1449387 h 1583344"/>
                <a:gd name="T6" fmla="*/ 187244 w 1581512"/>
                <a:gd name="T7" fmla="*/ 1403185 h 1583344"/>
                <a:gd name="T8" fmla="*/ 0 w 1581512"/>
                <a:gd name="T9" fmla="*/ 1252353 h 1583344"/>
                <a:gd name="T10" fmla="*/ 12626 w 1581512"/>
                <a:gd name="T11" fmla="*/ 1169628 h 1583344"/>
                <a:gd name="T12" fmla="*/ 97986 w 1581512"/>
                <a:gd name="T13" fmla="*/ 894662 h 1583344"/>
                <a:gd name="T14" fmla="*/ 129840 w 1581512"/>
                <a:gd name="T15" fmla="*/ 828542 h 1583344"/>
                <a:gd name="T16" fmla="*/ 367552 w 1581512"/>
                <a:gd name="T17" fmla="*/ 811679 h 1583344"/>
                <a:gd name="T18" fmla="*/ 399945 w 1581512"/>
                <a:gd name="T19" fmla="*/ 758360 h 1583344"/>
                <a:gd name="T20" fmla="*/ 458365 w 1581512"/>
                <a:gd name="T21" fmla="*/ 680243 h 1583344"/>
                <a:gd name="T22" fmla="*/ 397803 w 1581512"/>
                <a:gd name="T23" fmla="*/ 444591 h 1583344"/>
                <a:gd name="T24" fmla="*/ 411934 w 1581512"/>
                <a:gd name="T25" fmla="*/ 429043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9" name="任意多边形 22"/>
            <p:cNvSpPr>
              <a:spLocks noChangeArrowheads="1"/>
            </p:cNvSpPr>
            <p:nvPr/>
          </p:nvSpPr>
          <p:spPr bwMode="auto">
            <a:xfrm rot="687363" flipH="1">
              <a:off x="7294563" y="20129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0" name="任意多边形 23"/>
            <p:cNvSpPr>
              <a:spLocks noChangeArrowheads="1"/>
            </p:cNvSpPr>
            <p:nvPr/>
          </p:nvSpPr>
          <p:spPr bwMode="auto">
            <a:xfrm rot="687363">
              <a:off x="6275388" y="180657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1" name="任意多边形 24"/>
            <p:cNvSpPr>
              <a:spLocks noChangeArrowheads="1"/>
            </p:cNvSpPr>
            <p:nvPr/>
          </p:nvSpPr>
          <p:spPr bwMode="auto">
            <a:xfrm rot="687363" flipH="1" flipV="1">
              <a:off x="7088188" y="303212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cs typeface="+mn-ea"/>
                <a:sym typeface="+mn-lt"/>
              </a:endParaRPr>
            </a:p>
          </p:txBody>
        </p:sp>
        <p:sp>
          <p:nvSpPr>
            <p:cNvPr id="20492" name="任意多边形 25"/>
            <p:cNvSpPr>
              <a:spLocks noChangeArrowheads="1"/>
            </p:cNvSpPr>
            <p:nvPr/>
          </p:nvSpPr>
          <p:spPr bwMode="auto">
            <a:xfrm rot="687363" flipV="1">
              <a:off x="6069013" y="28257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cs typeface="+mn-ea"/>
                <a:sym typeface="+mn-lt"/>
              </a:endParaRPr>
            </a:p>
          </p:txBody>
        </p:sp>
        <p:grpSp>
          <p:nvGrpSpPr>
            <p:cNvPr id="20497" name="组合 40"/>
            <p:cNvGrpSpPr>
              <a:grpSpLocks/>
            </p:cNvGrpSpPr>
            <p:nvPr/>
          </p:nvGrpSpPr>
          <p:grpSpPr bwMode="auto">
            <a:xfrm>
              <a:off x="4464050" y="3560763"/>
              <a:ext cx="463550" cy="517525"/>
              <a:chOff x="0" y="0"/>
              <a:chExt cx="402656" cy="450303"/>
            </a:xfrm>
          </p:grpSpPr>
          <p:sp>
            <p:nvSpPr>
              <p:cNvPr id="2052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31" name="组合 46"/>
            <p:cNvGrpSpPr>
              <a:grpSpLocks/>
            </p:cNvGrpSpPr>
            <p:nvPr/>
          </p:nvGrpSpPr>
          <p:grpSpPr bwMode="auto">
            <a:xfrm>
              <a:off x="4470400" y="4695825"/>
              <a:ext cx="441325" cy="500063"/>
              <a:chOff x="0" y="0"/>
              <a:chExt cx="406393" cy="459645"/>
            </a:xfrm>
            <a:solidFill>
              <a:schemeClr val="bg1"/>
            </a:solidFill>
          </p:grpSpPr>
          <p:sp>
            <p:nvSpPr>
              <p:cNvPr id="215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dirty="0">
                  <a:solidFill>
                    <a:srgbClr val="000000"/>
                  </a:solidFill>
                  <a:cs typeface="+mn-ea"/>
                  <a:sym typeface="+mn-lt"/>
                </a:endParaRPr>
              </a:p>
            </p:txBody>
          </p:sp>
          <p:sp>
            <p:nvSpPr>
              <p:cNvPr id="215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35" name="组合 50"/>
            <p:cNvGrpSpPr>
              <a:grpSpLocks/>
            </p:cNvGrpSpPr>
            <p:nvPr/>
          </p:nvGrpSpPr>
          <p:grpSpPr bwMode="auto">
            <a:xfrm>
              <a:off x="5588000" y="3609975"/>
              <a:ext cx="423863" cy="419100"/>
              <a:chOff x="0" y="0"/>
              <a:chExt cx="453105" cy="448433"/>
            </a:xfrm>
            <a:solidFill>
              <a:schemeClr val="bg1"/>
            </a:solidFill>
          </p:grpSpPr>
          <p:sp>
            <p:nvSpPr>
              <p:cNvPr id="215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0" name="组合 53"/>
            <p:cNvGrpSpPr>
              <a:grpSpLocks/>
            </p:cNvGrpSpPr>
            <p:nvPr/>
          </p:nvGrpSpPr>
          <p:grpSpPr bwMode="auto">
            <a:xfrm>
              <a:off x="5651500" y="4664075"/>
              <a:ext cx="442913" cy="476250"/>
              <a:chOff x="0" y="0"/>
              <a:chExt cx="466184" cy="501686"/>
            </a:xfrm>
          </p:grpSpPr>
          <p:sp>
            <p:nvSpPr>
              <p:cNvPr id="2051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1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dirty="0">
                  <a:cs typeface="+mn-ea"/>
                  <a:sym typeface="+mn-lt"/>
                </a:endParaRPr>
              </a:p>
            </p:txBody>
          </p:sp>
          <p:sp>
            <p:nvSpPr>
              <p:cNvPr id="2051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0501" name="组合 59"/>
            <p:cNvGrpSpPr>
              <a:grpSpLocks/>
            </p:cNvGrpSpPr>
            <p:nvPr/>
          </p:nvGrpSpPr>
          <p:grpSpPr bwMode="auto">
            <a:xfrm rot="1030086">
              <a:off x="6729413" y="2319338"/>
              <a:ext cx="382587" cy="427037"/>
              <a:chOff x="0" y="0"/>
              <a:chExt cx="402656" cy="450303"/>
            </a:xfrm>
          </p:grpSpPr>
          <p:sp>
            <p:nvSpPr>
              <p:cNvPr id="2051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50" name="组合 65"/>
            <p:cNvGrpSpPr>
              <a:grpSpLocks/>
            </p:cNvGrpSpPr>
            <p:nvPr/>
          </p:nvGrpSpPr>
          <p:grpSpPr bwMode="auto">
            <a:xfrm rot="1030086">
              <a:off x="6575425" y="3040063"/>
              <a:ext cx="363538" cy="411162"/>
              <a:chOff x="0" y="0"/>
              <a:chExt cx="406393" cy="459645"/>
            </a:xfrm>
            <a:solidFill>
              <a:schemeClr val="bg1"/>
            </a:solidFill>
          </p:grpSpPr>
          <p:sp>
            <p:nvSpPr>
              <p:cNvPr id="21551"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2"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3"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54" name="组合 69"/>
            <p:cNvGrpSpPr>
              <a:grpSpLocks/>
            </p:cNvGrpSpPr>
            <p:nvPr/>
          </p:nvGrpSpPr>
          <p:grpSpPr bwMode="auto">
            <a:xfrm rot="1030086">
              <a:off x="7550150" y="2517775"/>
              <a:ext cx="350838" cy="346075"/>
              <a:chOff x="0" y="0"/>
              <a:chExt cx="453105" cy="448433"/>
            </a:xfrm>
            <a:solidFill>
              <a:schemeClr val="bg1"/>
            </a:solidFill>
          </p:grpSpPr>
          <p:sp>
            <p:nvSpPr>
              <p:cNvPr id="21555"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6"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4" name="组合 72"/>
            <p:cNvGrpSpPr>
              <a:grpSpLocks/>
            </p:cNvGrpSpPr>
            <p:nvPr/>
          </p:nvGrpSpPr>
          <p:grpSpPr bwMode="auto">
            <a:xfrm rot="1030086">
              <a:off x="7426325" y="3233738"/>
              <a:ext cx="363538" cy="392112"/>
              <a:chOff x="0" y="0"/>
              <a:chExt cx="466184" cy="501686"/>
            </a:xfrm>
          </p:grpSpPr>
          <p:sp>
            <p:nvSpPr>
              <p:cNvPr id="2050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0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5" name="组合 54"/>
          <p:cNvGrpSpPr/>
          <p:nvPr/>
        </p:nvGrpSpPr>
        <p:grpSpPr>
          <a:xfrm>
            <a:off x="0" y="687070"/>
            <a:ext cx="12192965" cy="694056"/>
            <a:chOff x="0" y="623570"/>
            <a:chExt cx="12192965" cy="694056"/>
          </a:xfrm>
        </p:grpSpPr>
        <p:cxnSp>
          <p:nvCxnSpPr>
            <p:cNvPr id="56" name="直接连接符 5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65" name="文本框 64"/>
          <p:cNvSpPr txBox="1"/>
          <p:nvPr/>
        </p:nvSpPr>
        <p:spPr>
          <a:xfrm>
            <a:off x="-225838" y="227393"/>
            <a:ext cx="7198986"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会长浅谈信息安全和</a:t>
            </a:r>
            <a:r>
              <a:rPr lang="en-US" altLang="zh-CN" sz="4400" b="1" dirty="0">
                <a:solidFill>
                  <a:prstClr val="white"/>
                </a:solidFill>
                <a:ea typeface="楷体" panose="02010609060101010101" pitchFamily="49" charset="-122"/>
                <a:cs typeface="+mn-ea"/>
                <a:sym typeface="+mn-lt"/>
              </a:rPr>
              <a:t>CTF</a:t>
            </a:r>
            <a:endParaRPr lang="zh-CN" altLang="en-US" sz="4400" b="1" dirty="0">
              <a:solidFill>
                <a:prstClr val="white"/>
              </a:solidFill>
              <a:ea typeface="楷体" panose="02010609060101010101" pitchFamily="49" charset="-122"/>
              <a:cs typeface="+mn-ea"/>
              <a:sym typeface="+mn-lt"/>
            </a:endParaRPr>
          </a:p>
        </p:txBody>
      </p:sp>
      <p:sp>
        <p:nvSpPr>
          <p:cNvPr id="69" name="矩形 68"/>
          <p:cNvSpPr/>
          <p:nvPr/>
        </p:nvSpPr>
        <p:spPr>
          <a:xfrm>
            <a:off x="862013" y="2124078"/>
            <a:ext cx="3785417" cy="4985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lang="zh-CN" altLang="en-US" sz="2400" b="1" dirty="0">
                <a:solidFill>
                  <a:prstClr val="white"/>
                </a:solidFill>
                <a:latin typeface="迷你简蝶语" panose="02010604000101010101" pitchFamily="2" charset="-122"/>
                <a:ea typeface="迷你简蝶语" panose="02010604000101010101" pitchFamily="2" charset="-122"/>
                <a:cs typeface="+mn-ea"/>
                <a:sym typeface="+mn-lt"/>
              </a:rPr>
              <a:t>入门网络安全最快的途径</a:t>
            </a:r>
            <a:endParaRPr kumimoji="0" lang="zh-CN" altLang="en-US" sz="2400" b="1" i="0" u="none" strike="noStrike" kern="1200" cap="none" spc="0" normalizeH="0" baseline="0" noProof="0" dirty="0">
              <a:ln>
                <a:noFill/>
              </a:ln>
              <a:solidFill>
                <a:prstClr val="white"/>
              </a:solidFill>
              <a:effectLst/>
              <a:uLnTx/>
              <a:uFillTx/>
              <a:latin typeface="迷你简蝶语" panose="02010604000101010101" pitchFamily="2" charset="-122"/>
              <a:ea typeface="迷你简蝶语" panose="02010604000101010101" pitchFamily="2" charset="-122"/>
              <a:cs typeface="+mn-ea"/>
              <a:sym typeface="+mn-lt"/>
            </a:endParaRPr>
          </a:p>
        </p:txBody>
      </p:sp>
      <p:sp>
        <p:nvSpPr>
          <p:cNvPr id="72" name="矩形 71"/>
          <p:cNvSpPr/>
          <p:nvPr/>
        </p:nvSpPr>
        <p:spPr>
          <a:xfrm>
            <a:off x="8698984" y="2132113"/>
            <a:ext cx="3263844" cy="498534"/>
          </a:xfrm>
          <a:prstGeom prst="rect">
            <a:avLst/>
          </a:prstGeom>
        </p:spPr>
        <p:txBody>
          <a:bodyPr wrap="square">
            <a:spAutoFit/>
            <a:scene3d>
              <a:camera prst="orthographicFront"/>
              <a:lightRig rig="threePt" dir="t"/>
            </a:scene3d>
            <a:sp3d contourW="12700"/>
          </a:bodyPr>
          <a:lstStyle/>
          <a:p>
            <a:pPr lvl="0" algn="r" defTabSz="914400">
              <a:lnSpc>
                <a:spcPct val="120000"/>
              </a:lnSpc>
              <a:defRPr/>
            </a:pPr>
            <a:r>
              <a:rPr lang="zh-CN" altLang="en-US" sz="2400" b="1" dirty="0">
                <a:solidFill>
                  <a:prstClr val="white"/>
                </a:solidFill>
                <a:latin typeface="迷你简蝶语" panose="02010604000101010101" pitchFamily="2" charset="-122"/>
                <a:ea typeface="迷你简蝶语" panose="02010604000101010101" pitchFamily="2" charset="-122"/>
                <a:cs typeface="+mn-ea"/>
                <a:sym typeface="+mn-lt"/>
              </a:rPr>
              <a:t>结交好基友，认识大佬</a:t>
            </a:r>
            <a:endParaRPr kumimoji="0" lang="zh-CN" altLang="en-US" sz="2400" b="1" i="0" u="none" strike="noStrike" kern="1200" cap="none" spc="0" normalizeH="0" baseline="0" noProof="0" dirty="0">
              <a:ln>
                <a:noFill/>
              </a:ln>
              <a:solidFill>
                <a:prstClr val="white"/>
              </a:solidFill>
              <a:effectLst/>
              <a:uLnTx/>
              <a:uFillTx/>
              <a:latin typeface="迷你简蝶语" panose="02010604000101010101" pitchFamily="2" charset="-122"/>
              <a:ea typeface="迷你简蝶语" panose="02010604000101010101" pitchFamily="2" charset="-122"/>
              <a:cs typeface="+mn-ea"/>
              <a:sym typeface="+mn-lt"/>
            </a:endParaRPr>
          </a:p>
        </p:txBody>
      </p:sp>
      <p:sp>
        <p:nvSpPr>
          <p:cNvPr id="75" name="矩形 74"/>
          <p:cNvSpPr/>
          <p:nvPr/>
        </p:nvSpPr>
        <p:spPr>
          <a:xfrm>
            <a:off x="902400" y="5088640"/>
            <a:ext cx="3735509" cy="4985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lang="zh-CN" altLang="en-US" sz="2400" b="1" dirty="0">
                <a:solidFill>
                  <a:prstClr val="white"/>
                </a:solidFill>
                <a:latin typeface="迷你简蝶语" panose="02010604000101010101" pitchFamily="2" charset="-122"/>
                <a:ea typeface="迷你简蝶语" panose="02010604000101010101" pitchFamily="2" charset="-122"/>
                <a:cs typeface="+mn-ea"/>
                <a:sym typeface="+mn-lt"/>
              </a:rPr>
              <a:t>提高自己写代码的能力</a:t>
            </a:r>
            <a:endParaRPr kumimoji="0" lang="zh-CN" altLang="en-US" sz="2400" b="1" i="0" u="none" strike="noStrike" kern="1200" cap="none" spc="0" normalizeH="0" baseline="0" noProof="0" dirty="0">
              <a:ln>
                <a:noFill/>
              </a:ln>
              <a:solidFill>
                <a:prstClr val="white"/>
              </a:solidFill>
              <a:effectLst/>
              <a:uLnTx/>
              <a:uFillTx/>
              <a:latin typeface="迷你简蝶语" panose="02010604000101010101" pitchFamily="2" charset="-122"/>
              <a:ea typeface="迷你简蝶语" panose="02010604000101010101" pitchFamily="2" charset="-122"/>
              <a:cs typeface="+mn-ea"/>
              <a:sym typeface="+mn-lt"/>
            </a:endParaRPr>
          </a:p>
        </p:txBody>
      </p:sp>
      <p:sp>
        <p:nvSpPr>
          <p:cNvPr id="78" name="矩形 77"/>
          <p:cNvSpPr/>
          <p:nvPr/>
        </p:nvSpPr>
        <p:spPr>
          <a:xfrm>
            <a:off x="512424" y="3545529"/>
            <a:ext cx="3026194" cy="4985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迷你简蝶语" panose="02010604000101010101" pitchFamily="2" charset="-122"/>
                <a:ea typeface="迷你简蝶语" panose="02010604000101010101" pitchFamily="2" charset="-122"/>
                <a:cs typeface="+mn-ea"/>
                <a:sym typeface="+mn-lt"/>
              </a:rPr>
              <a:t>扩大自己</a:t>
            </a:r>
            <a:r>
              <a:rPr lang="zh-CN" altLang="en-US" sz="2400" b="1" dirty="0">
                <a:solidFill>
                  <a:prstClr val="white"/>
                </a:solidFill>
                <a:latin typeface="迷你简蝶语" panose="02010604000101010101" pitchFamily="2" charset="-122"/>
                <a:ea typeface="迷你简蝶语" panose="02010604000101010101" pitchFamily="2" charset="-122"/>
                <a:cs typeface="+mn-ea"/>
                <a:sym typeface="+mn-lt"/>
              </a:rPr>
              <a:t>的知识面</a:t>
            </a:r>
            <a:endParaRPr kumimoji="0" lang="zh-CN" altLang="en-US" sz="2400" b="1" i="0" u="none" strike="noStrike" kern="1200" cap="none" spc="0" normalizeH="0" baseline="0" noProof="0" dirty="0">
              <a:ln>
                <a:noFill/>
              </a:ln>
              <a:solidFill>
                <a:prstClr val="white"/>
              </a:solidFill>
              <a:effectLst/>
              <a:uLnTx/>
              <a:uFillTx/>
              <a:latin typeface="迷你简蝶语" panose="02010604000101010101" pitchFamily="2" charset="-122"/>
              <a:ea typeface="迷你简蝶语" panose="02010604000101010101" pitchFamily="2" charset="-122"/>
              <a:cs typeface="+mn-ea"/>
              <a:sym typeface="+mn-lt"/>
            </a:endParaRPr>
          </a:p>
        </p:txBody>
      </p:sp>
      <p:sp>
        <p:nvSpPr>
          <p:cNvPr id="79" name="文本框 78">
            <a:extLst>
              <a:ext uri="{FF2B5EF4-FFF2-40B4-BE49-F238E27FC236}">
                <a16:creationId xmlns:a16="http://schemas.microsoft.com/office/drawing/2014/main" id="{8ED75BE0-233A-4229-9B83-F954E8FBFC43}"/>
              </a:ext>
            </a:extLst>
          </p:cNvPr>
          <p:cNvSpPr txBox="1"/>
          <p:nvPr/>
        </p:nvSpPr>
        <p:spPr>
          <a:xfrm>
            <a:off x="341193" y="1244106"/>
            <a:ext cx="2483372" cy="646331"/>
          </a:xfrm>
          <a:prstGeom prst="rect">
            <a:avLst/>
          </a:prstGeom>
          <a:noFill/>
        </p:spPr>
        <p:txBody>
          <a:bodyPr wrap="none" rtlCol="0">
            <a:spAutoFit/>
          </a:bodyPr>
          <a:lstStyle/>
          <a:p>
            <a:r>
              <a:rPr lang="en-US" altLang="zh-CN" sz="3600" b="1" dirty="0">
                <a:solidFill>
                  <a:schemeClr val="bg1"/>
                </a:solidFill>
              </a:rPr>
              <a:t>CTF</a:t>
            </a:r>
            <a:r>
              <a:rPr lang="zh-CN" altLang="en-US" sz="3600" b="1" dirty="0">
                <a:solidFill>
                  <a:schemeClr val="bg1"/>
                </a:solidFill>
                <a:latin typeface="华文行楷" panose="02010800040101010101" pitchFamily="2" charset="-122"/>
                <a:ea typeface="华文行楷" panose="02010800040101010101" pitchFamily="2" charset="-122"/>
              </a:rPr>
              <a:t>的意义</a:t>
            </a:r>
          </a:p>
        </p:txBody>
      </p:sp>
      <p:sp>
        <p:nvSpPr>
          <p:cNvPr id="85" name="Oval 150">
            <a:extLst>
              <a:ext uri="{FF2B5EF4-FFF2-40B4-BE49-F238E27FC236}">
                <a16:creationId xmlns:a16="http://schemas.microsoft.com/office/drawing/2014/main" id="{478A1A3D-B5A6-43D8-8A6F-33662E3C5145}"/>
              </a:ext>
            </a:extLst>
          </p:cNvPr>
          <p:cNvSpPr>
            <a:spLocks noChangeArrowheads="1"/>
          </p:cNvSpPr>
          <p:nvPr/>
        </p:nvSpPr>
        <p:spPr bwMode="auto">
          <a:xfrm rot="1030086">
            <a:off x="6720960" y="3518740"/>
            <a:ext cx="29579" cy="29578"/>
          </a:xfrm>
          <a:prstGeom prst="ellipse">
            <a:avLst/>
          </a:pr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3" name="菱形 2">
            <a:extLst>
              <a:ext uri="{FF2B5EF4-FFF2-40B4-BE49-F238E27FC236}">
                <a16:creationId xmlns:a16="http://schemas.microsoft.com/office/drawing/2014/main" id="{8644FE11-77C1-4327-AEE1-9316B601F84F}"/>
              </a:ext>
            </a:extLst>
          </p:cNvPr>
          <p:cNvSpPr/>
          <p:nvPr/>
        </p:nvSpPr>
        <p:spPr>
          <a:xfrm>
            <a:off x="493787" y="2263791"/>
            <a:ext cx="408614" cy="1921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菱形 85">
            <a:extLst>
              <a:ext uri="{FF2B5EF4-FFF2-40B4-BE49-F238E27FC236}">
                <a16:creationId xmlns:a16="http://schemas.microsoft.com/office/drawing/2014/main" id="{1968272C-FCE1-41C8-9487-FCC41A2E4F55}"/>
              </a:ext>
            </a:extLst>
          </p:cNvPr>
          <p:cNvSpPr/>
          <p:nvPr/>
        </p:nvSpPr>
        <p:spPr>
          <a:xfrm>
            <a:off x="493787" y="3725656"/>
            <a:ext cx="408614" cy="1921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菱形 86">
            <a:extLst>
              <a:ext uri="{FF2B5EF4-FFF2-40B4-BE49-F238E27FC236}">
                <a16:creationId xmlns:a16="http://schemas.microsoft.com/office/drawing/2014/main" id="{6ACEFC4B-CFA5-41B9-B589-6583F3B2E5B1}"/>
              </a:ext>
            </a:extLst>
          </p:cNvPr>
          <p:cNvSpPr/>
          <p:nvPr/>
        </p:nvSpPr>
        <p:spPr>
          <a:xfrm>
            <a:off x="493787" y="5166326"/>
            <a:ext cx="408614" cy="1921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菱形 87">
            <a:extLst>
              <a:ext uri="{FF2B5EF4-FFF2-40B4-BE49-F238E27FC236}">
                <a16:creationId xmlns:a16="http://schemas.microsoft.com/office/drawing/2014/main" id="{DF39916E-2607-4F5A-80F8-161D4FF91250}"/>
              </a:ext>
            </a:extLst>
          </p:cNvPr>
          <p:cNvSpPr/>
          <p:nvPr/>
        </p:nvSpPr>
        <p:spPr>
          <a:xfrm>
            <a:off x="8169443" y="2285354"/>
            <a:ext cx="408614" cy="19212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菱形 90">
            <a:extLst>
              <a:ext uri="{FF2B5EF4-FFF2-40B4-BE49-F238E27FC236}">
                <a16:creationId xmlns:a16="http://schemas.microsoft.com/office/drawing/2014/main" id="{17F67830-3F85-46AD-B2E8-B4448FDD33B6}"/>
              </a:ext>
            </a:extLst>
          </p:cNvPr>
          <p:cNvSpPr/>
          <p:nvPr/>
        </p:nvSpPr>
        <p:spPr>
          <a:xfrm>
            <a:off x="8169443" y="4896518"/>
            <a:ext cx="408614" cy="19212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CABFDDC4-7F09-4D42-9418-BD8740B40C21}"/>
              </a:ext>
            </a:extLst>
          </p:cNvPr>
          <p:cNvSpPr/>
          <p:nvPr/>
        </p:nvSpPr>
        <p:spPr>
          <a:xfrm>
            <a:off x="8698984" y="4704437"/>
            <a:ext cx="2025752" cy="4985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lang="zh-CN" altLang="en-US" sz="2400" b="1" dirty="0">
                <a:solidFill>
                  <a:prstClr val="white"/>
                </a:solidFill>
                <a:latin typeface="迷你简蝶语" panose="02010604000101010101" pitchFamily="2" charset="-122"/>
                <a:ea typeface="迷你简蝶语" panose="02010604000101010101" pitchFamily="2" charset="-122"/>
                <a:cs typeface="+mn-ea"/>
                <a:sym typeface="+mn-lt"/>
              </a:rPr>
              <a:t>玩的开心就好</a:t>
            </a:r>
            <a:endParaRPr kumimoji="0" lang="zh-CN" altLang="en-US" sz="2400" b="1" i="0" u="none" strike="noStrike" kern="1200" cap="none" spc="0" normalizeH="0" baseline="0" noProof="0" dirty="0">
              <a:ln>
                <a:noFill/>
              </a:ln>
              <a:solidFill>
                <a:prstClr val="white"/>
              </a:solidFill>
              <a:effectLst/>
              <a:uLnTx/>
              <a:uFillTx/>
              <a:latin typeface="迷你简蝶语" panose="02010604000101010101" pitchFamily="2" charset="-122"/>
              <a:ea typeface="迷你简蝶语" panose="02010604000101010101" pitchFamily="2" charset="-122"/>
              <a:cs typeface="+mn-ea"/>
              <a:sym typeface="+mn-lt"/>
            </a:endParaRPr>
          </a:p>
        </p:txBody>
      </p:sp>
    </p:spTree>
    <p:extLst>
      <p:ext uri="{BB962C8B-B14F-4D97-AF65-F5344CB8AC3E}">
        <p14:creationId xmlns:p14="http://schemas.microsoft.com/office/powerpoint/2010/main" val="424424662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arn(inVertical)">
                                      <p:cBhvr>
                                        <p:cTn id="7" dur="500"/>
                                        <p:tgtEl>
                                          <p:spTgt spid="6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barn(inVertical)">
                                      <p:cBhvr>
                                        <p:cTn id="10" dur="500"/>
                                        <p:tgtEl>
                                          <p:spTgt spid="7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barn(inVertical)">
                                      <p:cBhvr>
                                        <p:cTn id="13" dur="500"/>
                                        <p:tgtEl>
                                          <p:spTgt spid="7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barn(inVertical)">
                                      <p:cBhvr>
                                        <p:cTn id="16" dur="500"/>
                                        <p:tgtEl>
                                          <p:spTgt spid="72"/>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barn(inVertical)">
                                      <p:cBhvr>
                                        <p:cTn id="19" dur="500"/>
                                        <p:tgtEl>
                                          <p:spTgt spid="76"/>
                                        </p:tgtEl>
                                      </p:cBhvr>
                                    </p:animEffect>
                                  </p:childTnLst>
                                </p:cTn>
                              </p:par>
                            </p:childTnLst>
                          </p:cTn>
                        </p:par>
                        <p:par>
                          <p:cTn id="20" fill="hold">
                            <p:stCondLst>
                              <p:cond delay="500"/>
                            </p:stCondLst>
                            <p:childTnLst>
                              <p:par>
                                <p:cTn id="21" presetID="31"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1000" fill="hold"/>
                                        <p:tgtEl>
                                          <p:spTgt spid="2"/>
                                        </p:tgtEl>
                                        <p:attrNameLst>
                                          <p:attrName>ppt_w</p:attrName>
                                        </p:attrNameLst>
                                      </p:cBhvr>
                                      <p:tavLst>
                                        <p:tav tm="0">
                                          <p:val>
                                            <p:fltVal val="0"/>
                                          </p:val>
                                        </p:tav>
                                        <p:tav tm="100000">
                                          <p:val>
                                            <p:strVal val="#ppt_w"/>
                                          </p:val>
                                        </p:tav>
                                      </p:tavLst>
                                    </p:anim>
                                    <p:anim calcmode="lin" valueType="num">
                                      <p:cBhvr>
                                        <p:cTn id="24" dur="1000" fill="hold"/>
                                        <p:tgtEl>
                                          <p:spTgt spid="2"/>
                                        </p:tgtEl>
                                        <p:attrNameLst>
                                          <p:attrName>ppt_h</p:attrName>
                                        </p:attrNameLst>
                                      </p:cBhvr>
                                      <p:tavLst>
                                        <p:tav tm="0">
                                          <p:val>
                                            <p:fltVal val="0"/>
                                          </p:val>
                                        </p:tav>
                                        <p:tav tm="100000">
                                          <p:val>
                                            <p:strVal val="#ppt_h"/>
                                          </p:val>
                                        </p:tav>
                                      </p:tavLst>
                                    </p:anim>
                                    <p:anim calcmode="lin" valueType="num">
                                      <p:cBhvr>
                                        <p:cTn id="25" dur="1000" fill="hold"/>
                                        <p:tgtEl>
                                          <p:spTgt spid="2"/>
                                        </p:tgtEl>
                                        <p:attrNameLst>
                                          <p:attrName>style.rotation</p:attrName>
                                        </p:attrNameLst>
                                      </p:cBhvr>
                                      <p:tavLst>
                                        <p:tav tm="0">
                                          <p:val>
                                            <p:fltVal val="90"/>
                                          </p:val>
                                        </p:tav>
                                        <p:tav tm="100000">
                                          <p:val>
                                            <p:fltVal val="0"/>
                                          </p:val>
                                        </p:tav>
                                      </p:tavLst>
                                    </p:anim>
                                    <p:animEffect transition="in" filter="fade">
                                      <p:cBhvr>
                                        <p:cTn id="26" dur="1000"/>
                                        <p:tgtEl>
                                          <p:spTgt spid="2"/>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barn(inVertical)">
                                      <p:cBhvr>
                                        <p:cTn id="32" dur="500"/>
                                        <p:tgtEl>
                                          <p:spTgt spid="86"/>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88"/>
                                        </p:tgtEl>
                                        <p:attrNameLst>
                                          <p:attrName>style.visibility</p:attrName>
                                        </p:attrNameLst>
                                      </p:cBhvr>
                                      <p:to>
                                        <p:strVal val="visible"/>
                                      </p:to>
                                    </p:set>
                                    <p:animEffect transition="in" filter="barn(inVertical)">
                                      <p:cBhvr>
                                        <p:cTn id="35" dur="500"/>
                                        <p:tgtEl>
                                          <p:spTgt spid="88"/>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91"/>
                                        </p:tgtEl>
                                        <p:attrNameLst>
                                          <p:attrName>style.visibility</p:attrName>
                                        </p:attrNameLst>
                                      </p:cBhvr>
                                      <p:to>
                                        <p:strVal val="visible"/>
                                      </p:to>
                                    </p:set>
                                    <p:animEffect transition="in" filter="barn(inVertical)">
                                      <p:cBhvr>
                                        <p:cTn id="38" dur="500"/>
                                        <p:tgtEl>
                                          <p:spTgt spid="91"/>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barn(inVertical)">
                                      <p:cBhvr>
                                        <p:cTn id="4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2" grpId="0"/>
      <p:bldP spid="75" grpId="0"/>
      <p:bldP spid="78" grpId="0"/>
      <p:bldP spid="3" grpId="0" animBg="1"/>
      <p:bldP spid="86" grpId="0" animBg="1"/>
      <p:bldP spid="87" grpId="0" animBg="1"/>
      <p:bldP spid="88" grpId="0" animBg="1"/>
      <p:bldP spid="91" grpId="0" animBg="1"/>
      <p:bldP spid="7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04</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3600" dirty="0">
                <a:solidFill>
                  <a:prstClr val="white"/>
                </a:solidFill>
                <a:cs typeface="+mn-ea"/>
                <a:sym typeface="+mn-lt"/>
              </a:rPr>
              <a:t>关于网络攻防实验室</a:t>
            </a:r>
          </a:p>
        </p:txBody>
      </p:sp>
    </p:spTree>
    <p:extLst>
      <p:ext uri="{BB962C8B-B14F-4D97-AF65-F5344CB8AC3E}">
        <p14:creationId xmlns:p14="http://schemas.microsoft.com/office/powerpoint/2010/main" val="28250459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anim calcmode="lin" valueType="num">
                                      <p:cBhvr>
                                        <p:cTn id="14" dur="500" fill="hold"/>
                                        <p:tgtEl>
                                          <p:spTgt spid="12"/>
                                        </p:tgtEl>
                                        <p:attrNameLst>
                                          <p:attrName>ppt_x</p:attrName>
                                        </p:attrNameLst>
                                      </p:cBhvr>
                                      <p:tavLst>
                                        <p:tav tm="0">
                                          <p:val>
                                            <p:strVal val="#ppt_x"/>
                                          </p:val>
                                        </p:tav>
                                        <p:tav tm="100000">
                                          <p:val>
                                            <p:strVal val="#ppt_x"/>
                                          </p:val>
                                        </p:tav>
                                      </p:tavLst>
                                    </p:anim>
                                    <p:anim calcmode="lin" valueType="num">
                                      <p:cBhvr>
                                        <p:cTn id="15"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289138" y="216384"/>
            <a:ext cx="5964074"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关于网络攻防实验室</a:t>
            </a:r>
          </a:p>
        </p:txBody>
      </p:sp>
      <p:sp>
        <p:nvSpPr>
          <p:cNvPr id="2" name="矩形 1">
            <a:extLst>
              <a:ext uri="{FF2B5EF4-FFF2-40B4-BE49-F238E27FC236}">
                <a16:creationId xmlns:a16="http://schemas.microsoft.com/office/drawing/2014/main" id="{3B7437FD-DC7B-495B-AFF1-31DEADE31158}"/>
              </a:ext>
            </a:extLst>
          </p:cNvPr>
          <p:cNvSpPr/>
          <p:nvPr/>
        </p:nvSpPr>
        <p:spPr>
          <a:xfrm>
            <a:off x="1523220" y="2143064"/>
            <a:ext cx="8165632" cy="2714526"/>
          </a:xfrm>
          <a:prstGeom prst="rect">
            <a:avLst/>
          </a:prstGeom>
        </p:spPr>
        <p:txBody>
          <a:bodyPr wrap="square">
            <a:spAutoFit/>
          </a:bodyPr>
          <a:lstStyle/>
          <a:p>
            <a:pPr lvl="0" algn="just" defTabSz="914400">
              <a:lnSpc>
                <a:spcPct val="120000"/>
              </a:lnSpc>
              <a:defRPr/>
            </a:pPr>
            <a:r>
              <a:rPr lang="zh-CN" altLang="en-US" sz="2400" dirty="0">
                <a:solidFill>
                  <a:prstClr val="white"/>
                </a:solidFill>
                <a:latin typeface="迷你简蝶语" panose="02010604000101010101" pitchFamily="2" charset="-122"/>
                <a:ea typeface="迷你简蝶语" panose="02010604000101010101" pitchFamily="2" charset="-122"/>
                <a:cs typeface="+mn-ea"/>
                <a:sym typeface="+mn-lt"/>
              </a:rPr>
              <a:t>实验室成立于</a:t>
            </a:r>
            <a:r>
              <a:rPr lang="en-US" altLang="zh-CN" sz="2400" dirty="0">
                <a:solidFill>
                  <a:prstClr val="white"/>
                </a:solidFill>
                <a:latin typeface="迷你简蝶语" panose="02010604000101010101" pitchFamily="2" charset="-122"/>
                <a:ea typeface="迷你简蝶语" panose="02010604000101010101" pitchFamily="2" charset="-122"/>
                <a:cs typeface="+mn-ea"/>
                <a:sym typeface="+mn-lt"/>
              </a:rPr>
              <a:t>2018</a:t>
            </a:r>
            <a:r>
              <a:rPr lang="zh-CN" altLang="en-US" sz="2400" dirty="0">
                <a:solidFill>
                  <a:prstClr val="white"/>
                </a:solidFill>
                <a:latin typeface="迷你简蝶语" panose="02010604000101010101" pitchFamily="2" charset="-122"/>
                <a:ea typeface="迷你简蝶语" panose="02010604000101010101" pitchFamily="2" charset="-122"/>
                <a:cs typeface="+mn-ea"/>
                <a:sym typeface="+mn-lt"/>
              </a:rPr>
              <a:t>年，伴随网络安全学院而成立。是学院分配给信息安全协会使用的教室</a:t>
            </a:r>
          </a:p>
          <a:p>
            <a:pPr lvl="0" algn="just" defTabSz="914400">
              <a:lnSpc>
                <a:spcPct val="120000"/>
              </a:lnSpc>
              <a:defRPr/>
            </a:pPr>
            <a:r>
              <a:rPr lang="zh-CN" altLang="en-US" sz="2400" dirty="0">
                <a:solidFill>
                  <a:prstClr val="white"/>
                </a:solidFill>
                <a:latin typeface="迷你简蝶语" panose="02010604000101010101" pitchFamily="2" charset="-122"/>
                <a:ea typeface="迷你简蝶语" panose="02010604000101010101" pitchFamily="2" charset="-122"/>
                <a:cs typeface="+mn-ea"/>
                <a:sym typeface="+mn-lt"/>
              </a:rPr>
              <a:t>  </a:t>
            </a:r>
            <a:endParaRPr lang="en-US" altLang="zh-CN" sz="2400" dirty="0">
              <a:solidFill>
                <a:prstClr val="white"/>
              </a:solidFill>
              <a:latin typeface="迷你简蝶语" panose="02010604000101010101" pitchFamily="2" charset="-122"/>
              <a:ea typeface="迷你简蝶语" panose="02010604000101010101" pitchFamily="2" charset="-122"/>
              <a:cs typeface="+mn-ea"/>
              <a:sym typeface="+mn-lt"/>
            </a:endParaRPr>
          </a:p>
          <a:p>
            <a:pPr lvl="0" algn="just" defTabSz="914400">
              <a:lnSpc>
                <a:spcPct val="120000"/>
              </a:lnSpc>
              <a:defRPr/>
            </a:pPr>
            <a:r>
              <a:rPr lang="zh-CN" altLang="en-US" sz="2400" dirty="0">
                <a:solidFill>
                  <a:prstClr val="white"/>
                </a:solidFill>
                <a:latin typeface="迷你简蝶语" panose="02010604000101010101" pitchFamily="2" charset="-122"/>
                <a:ea typeface="迷你简蝶语" panose="02010604000101010101" pitchFamily="2" charset="-122"/>
                <a:cs typeface="+mn-ea"/>
                <a:sym typeface="+mn-lt"/>
              </a:rPr>
              <a:t>实验室内设教学电子屏，无线</a:t>
            </a:r>
            <a:r>
              <a:rPr lang="en-US" altLang="zh-CN" sz="2400" dirty="0" err="1">
                <a:solidFill>
                  <a:prstClr val="white"/>
                </a:solidFill>
                <a:latin typeface="迷你简蝶语" panose="02010604000101010101" pitchFamily="2" charset="-122"/>
                <a:ea typeface="迷你简蝶语" panose="02010604000101010101" pitchFamily="2" charset="-122"/>
                <a:cs typeface="+mn-ea"/>
                <a:sym typeface="+mn-lt"/>
              </a:rPr>
              <a:t>WiFi</a:t>
            </a:r>
            <a:r>
              <a:rPr lang="zh-CN" altLang="en-US" sz="2400" dirty="0">
                <a:solidFill>
                  <a:prstClr val="white"/>
                </a:solidFill>
                <a:latin typeface="迷你简蝶语" panose="02010604000101010101" pitchFamily="2" charset="-122"/>
                <a:ea typeface="迷你简蝶语" panose="02010604000101010101" pitchFamily="2" charset="-122"/>
                <a:cs typeface="+mn-ea"/>
                <a:sym typeface="+mn-lt"/>
              </a:rPr>
              <a:t>，饮水机</a:t>
            </a:r>
            <a:r>
              <a:rPr lang="en-US" altLang="zh-CN" sz="2400" dirty="0">
                <a:solidFill>
                  <a:prstClr val="white"/>
                </a:solidFill>
                <a:latin typeface="迷你简蝶语" panose="02010604000101010101" pitchFamily="2" charset="-122"/>
                <a:ea typeface="迷你简蝶语" panose="02010604000101010101" pitchFamily="2" charset="-122"/>
                <a:cs typeface="+mn-ea"/>
                <a:sym typeface="+mn-lt"/>
              </a:rPr>
              <a:t>...</a:t>
            </a:r>
          </a:p>
          <a:p>
            <a:pPr lvl="0" algn="just" defTabSz="914400">
              <a:lnSpc>
                <a:spcPct val="120000"/>
              </a:lnSpc>
              <a:defRPr/>
            </a:pPr>
            <a:r>
              <a:rPr lang="en-US" altLang="zh-CN" sz="2400" dirty="0">
                <a:solidFill>
                  <a:prstClr val="white"/>
                </a:solidFill>
                <a:latin typeface="迷你简蝶语" panose="02010604000101010101" pitchFamily="2" charset="-122"/>
                <a:ea typeface="迷你简蝶语" panose="02010604000101010101" pitchFamily="2" charset="-122"/>
                <a:cs typeface="+mn-ea"/>
                <a:sym typeface="+mn-lt"/>
              </a:rPr>
              <a:t>  </a:t>
            </a:r>
          </a:p>
          <a:p>
            <a:pPr lvl="0" algn="just" defTabSz="914400">
              <a:lnSpc>
                <a:spcPct val="120000"/>
              </a:lnSpc>
              <a:defRPr/>
            </a:pPr>
            <a:r>
              <a:rPr lang="zh-CN" altLang="en-US" sz="2400" dirty="0">
                <a:solidFill>
                  <a:prstClr val="white"/>
                </a:solidFill>
                <a:latin typeface="迷你简蝶语" panose="02010604000101010101" pitchFamily="2" charset="-122"/>
                <a:ea typeface="迷你简蝶语" panose="02010604000101010101" pitchFamily="2" charset="-122"/>
                <a:cs typeface="+mn-ea"/>
                <a:sym typeface="+mn-lt"/>
              </a:rPr>
              <a:t>实验室还配备了一套攻防平台，供同学们练习和比赛使用</a:t>
            </a:r>
          </a:p>
        </p:txBody>
      </p:sp>
      <p:sp>
        <p:nvSpPr>
          <p:cNvPr id="8" name="矩形 7">
            <a:extLst>
              <a:ext uri="{FF2B5EF4-FFF2-40B4-BE49-F238E27FC236}">
                <a16:creationId xmlns:a16="http://schemas.microsoft.com/office/drawing/2014/main" id="{FB24079B-067D-488B-9795-1ABC34D58053}"/>
              </a:ext>
            </a:extLst>
          </p:cNvPr>
          <p:cNvSpPr/>
          <p:nvPr/>
        </p:nvSpPr>
        <p:spPr>
          <a:xfrm>
            <a:off x="276725" y="1294840"/>
            <a:ext cx="2492990" cy="770980"/>
          </a:xfrm>
          <a:prstGeom prst="rect">
            <a:avLst/>
          </a:prstGeom>
        </p:spPr>
        <p:txBody>
          <a:bodyPr wrap="none">
            <a:spAutoFit/>
          </a:bodyPr>
          <a:lstStyle/>
          <a:p>
            <a:pPr>
              <a:lnSpc>
                <a:spcPct val="130000"/>
              </a:lnSpc>
            </a:pPr>
            <a:r>
              <a:rPr lang="zh-CN" altLang="en-US" sz="3600" dirty="0">
                <a:solidFill>
                  <a:schemeClr val="bg1"/>
                </a:solidFill>
                <a:latin typeface="华文行楷" panose="02010800040101010101" pitchFamily="2" charset="-122"/>
                <a:ea typeface="华文行楷" panose="02010800040101010101" pitchFamily="2" charset="-122"/>
              </a:rPr>
              <a:t>实验室简介</a:t>
            </a:r>
            <a:endParaRPr lang="en-US" altLang="zh-CN" sz="3600" dirty="0">
              <a:solidFill>
                <a:schemeClr val="bg1"/>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93897448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7">
                                          <p:stCondLst>
                                            <p:cond delay="0"/>
                                          </p:stCondLst>
                                        </p:cTn>
                                        <p:tgtEl>
                                          <p:spTgt spid="2"/>
                                        </p:tgtEl>
                                      </p:cBhvr>
                                    </p:animEffect>
                                    <p:anim calcmode="lin" valueType="num">
                                      <p:cBhvr>
                                        <p:cTn id="8" dur="1594"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581"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581" tmFilter="0, 0; 0.125,0.2665; 0.25,0.4; 0.375,0.465; 0.5,0.5;  0.625,0.535; 0.75,0.6; 0.875,0.7335; 1,1">
                                          <p:stCondLst>
                                            <p:cond delay="581"/>
                                          </p:stCondLst>
                                        </p:cTn>
                                        <p:tgtEl>
                                          <p:spTgt spid="2"/>
                                        </p:tgtEl>
                                        <p:attrNameLst>
                                          <p:attrName>ppt_y</p:attrName>
                                        </p:attrNameLst>
                                      </p:cBhvr>
                                      <p:tavLst>
                                        <p:tav tm="0" fmla="#ppt_y-sin(pi*$)/9">
                                          <p:val>
                                            <p:fltVal val="0"/>
                                          </p:val>
                                        </p:tav>
                                        <p:tav tm="100000">
                                          <p:val>
                                            <p:fltVal val="1"/>
                                          </p:val>
                                        </p:tav>
                                      </p:tavLst>
                                    </p:anim>
                                    <p:anim calcmode="lin" valueType="num">
                                      <p:cBhvr>
                                        <p:cTn id="11" dur="290" tmFilter="0, 0; 0.125,0.2665; 0.25,0.4; 0.375,0.465; 0.5,0.5;  0.625,0.535; 0.75,0.6; 0.875,0.7335; 1,1">
                                          <p:stCondLst>
                                            <p:cond delay="1159"/>
                                          </p:stCondLst>
                                        </p:cTn>
                                        <p:tgtEl>
                                          <p:spTgt spid="2"/>
                                        </p:tgtEl>
                                        <p:attrNameLst>
                                          <p:attrName>ppt_y</p:attrName>
                                        </p:attrNameLst>
                                      </p:cBhvr>
                                      <p:tavLst>
                                        <p:tav tm="0" fmla="#ppt_y-sin(pi*$)/27">
                                          <p:val>
                                            <p:fltVal val="0"/>
                                          </p:val>
                                        </p:tav>
                                        <p:tav tm="100000">
                                          <p:val>
                                            <p:fltVal val="1"/>
                                          </p:val>
                                        </p:tav>
                                      </p:tavLst>
                                    </p:anim>
                                    <p:anim calcmode="lin" valueType="num">
                                      <p:cBhvr>
                                        <p:cTn id="12" dur="144" tmFilter="0, 0; 0.125,0.2665; 0.25,0.4; 0.375,0.465; 0.5,0.5;  0.625,0.535; 0.75,0.6; 0.875,0.7335; 1,1">
                                          <p:stCondLst>
                                            <p:cond delay="1449"/>
                                          </p:stCondLst>
                                        </p:cTn>
                                        <p:tgtEl>
                                          <p:spTgt spid="2"/>
                                        </p:tgtEl>
                                        <p:attrNameLst>
                                          <p:attrName>ppt_y</p:attrName>
                                        </p:attrNameLst>
                                      </p:cBhvr>
                                      <p:tavLst>
                                        <p:tav tm="0" fmla="#ppt_y-sin(pi*$)/81">
                                          <p:val>
                                            <p:fltVal val="0"/>
                                          </p:val>
                                        </p:tav>
                                        <p:tav tm="100000">
                                          <p:val>
                                            <p:fltVal val="1"/>
                                          </p:val>
                                        </p:tav>
                                      </p:tavLst>
                                    </p:anim>
                                    <p:animScale>
                                      <p:cBhvr>
                                        <p:cTn id="13" dur="23">
                                          <p:stCondLst>
                                            <p:cond delay="569"/>
                                          </p:stCondLst>
                                        </p:cTn>
                                        <p:tgtEl>
                                          <p:spTgt spid="2"/>
                                        </p:tgtEl>
                                      </p:cBhvr>
                                      <p:to x="100000" y="60000"/>
                                    </p:animScale>
                                    <p:animScale>
                                      <p:cBhvr>
                                        <p:cTn id="14" dur="145" decel="50000">
                                          <p:stCondLst>
                                            <p:cond delay="592"/>
                                          </p:stCondLst>
                                        </p:cTn>
                                        <p:tgtEl>
                                          <p:spTgt spid="2"/>
                                        </p:tgtEl>
                                      </p:cBhvr>
                                      <p:to x="100000" y="100000"/>
                                    </p:animScale>
                                    <p:animScale>
                                      <p:cBhvr>
                                        <p:cTn id="15" dur="23">
                                          <p:stCondLst>
                                            <p:cond delay="1148"/>
                                          </p:stCondLst>
                                        </p:cTn>
                                        <p:tgtEl>
                                          <p:spTgt spid="2"/>
                                        </p:tgtEl>
                                      </p:cBhvr>
                                      <p:to x="100000" y="80000"/>
                                    </p:animScale>
                                    <p:animScale>
                                      <p:cBhvr>
                                        <p:cTn id="16" dur="145" decel="50000">
                                          <p:stCondLst>
                                            <p:cond delay="1171"/>
                                          </p:stCondLst>
                                        </p:cTn>
                                        <p:tgtEl>
                                          <p:spTgt spid="2"/>
                                        </p:tgtEl>
                                      </p:cBhvr>
                                      <p:to x="100000" y="100000"/>
                                    </p:animScale>
                                    <p:animScale>
                                      <p:cBhvr>
                                        <p:cTn id="17" dur="23">
                                          <p:stCondLst>
                                            <p:cond delay="1437"/>
                                          </p:stCondLst>
                                        </p:cTn>
                                        <p:tgtEl>
                                          <p:spTgt spid="2"/>
                                        </p:tgtEl>
                                      </p:cBhvr>
                                      <p:to x="100000" y="90000"/>
                                    </p:animScale>
                                    <p:animScale>
                                      <p:cBhvr>
                                        <p:cTn id="18" dur="145" decel="50000">
                                          <p:stCondLst>
                                            <p:cond delay="1459"/>
                                          </p:stCondLst>
                                        </p:cTn>
                                        <p:tgtEl>
                                          <p:spTgt spid="2"/>
                                        </p:tgtEl>
                                      </p:cBhvr>
                                      <p:to x="100000" y="100000"/>
                                    </p:animScale>
                                    <p:animScale>
                                      <p:cBhvr>
                                        <p:cTn id="19" dur="23">
                                          <p:stCondLst>
                                            <p:cond delay="1582"/>
                                          </p:stCondLst>
                                        </p:cTn>
                                        <p:tgtEl>
                                          <p:spTgt spid="2"/>
                                        </p:tgtEl>
                                      </p:cBhvr>
                                      <p:to x="100000" y="95000"/>
                                    </p:animScale>
                                    <p:animScale>
                                      <p:cBhvr>
                                        <p:cTn id="20" dur="145" decel="50000">
                                          <p:stCondLst>
                                            <p:cond delay="1605"/>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矩形 10"/>
          <p:cNvSpPr>
            <a:spLocks noChangeArrowheads="1"/>
          </p:cNvSpPr>
          <p:nvPr/>
        </p:nvSpPr>
        <p:spPr bwMode="auto">
          <a:xfrm>
            <a:off x="917636" y="2335310"/>
            <a:ext cx="305765" cy="305154"/>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mn-lt"/>
              <a:ea typeface="+mn-ea"/>
              <a:cs typeface="+mn-ea"/>
              <a:sym typeface="+mn-lt"/>
            </a:endParaRPr>
          </a:p>
        </p:txBody>
      </p:sp>
      <p:sp>
        <p:nvSpPr>
          <p:cNvPr id="18440" name="矩形 11"/>
          <p:cNvSpPr>
            <a:spLocks noChangeArrowheads="1"/>
          </p:cNvSpPr>
          <p:nvPr/>
        </p:nvSpPr>
        <p:spPr bwMode="auto">
          <a:xfrm>
            <a:off x="916659" y="2333722"/>
            <a:ext cx="306742" cy="306742"/>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mn-lt"/>
              <a:ea typeface="+mn-ea"/>
              <a:cs typeface="+mn-ea"/>
              <a:sym typeface="+mn-lt"/>
            </a:endParaRPr>
          </a:p>
        </p:txBody>
      </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289138" y="216384"/>
            <a:ext cx="5964074"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关于网络攻防实验室</a:t>
            </a:r>
          </a:p>
        </p:txBody>
      </p:sp>
      <p:sp>
        <p:nvSpPr>
          <p:cNvPr id="73" name="矩形 11">
            <a:extLst>
              <a:ext uri="{FF2B5EF4-FFF2-40B4-BE49-F238E27FC236}">
                <a16:creationId xmlns:a16="http://schemas.microsoft.com/office/drawing/2014/main" id="{FD7D4BFF-1930-4820-9166-5E7BFCEB3E65}"/>
              </a:ext>
            </a:extLst>
          </p:cNvPr>
          <p:cNvSpPr>
            <a:spLocks noChangeArrowheads="1"/>
          </p:cNvSpPr>
          <p:nvPr/>
        </p:nvSpPr>
        <p:spPr bwMode="auto">
          <a:xfrm>
            <a:off x="926150" y="3670983"/>
            <a:ext cx="306742" cy="306742"/>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mn-lt"/>
              <a:ea typeface="+mn-ea"/>
              <a:cs typeface="+mn-ea"/>
              <a:sym typeface="+mn-lt"/>
            </a:endParaRPr>
          </a:p>
        </p:txBody>
      </p:sp>
      <p:sp>
        <p:nvSpPr>
          <p:cNvPr id="74" name="矩形 11">
            <a:extLst>
              <a:ext uri="{FF2B5EF4-FFF2-40B4-BE49-F238E27FC236}">
                <a16:creationId xmlns:a16="http://schemas.microsoft.com/office/drawing/2014/main" id="{7E24AF94-D7B4-45D6-8366-0C59F2F98D5C}"/>
              </a:ext>
            </a:extLst>
          </p:cNvPr>
          <p:cNvSpPr>
            <a:spLocks noChangeArrowheads="1"/>
          </p:cNvSpPr>
          <p:nvPr/>
        </p:nvSpPr>
        <p:spPr bwMode="auto">
          <a:xfrm>
            <a:off x="931062" y="3662347"/>
            <a:ext cx="306742" cy="306742"/>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mn-lt"/>
              <a:ea typeface="+mn-ea"/>
              <a:cs typeface="+mn-ea"/>
              <a:sym typeface="+mn-lt"/>
            </a:endParaRPr>
          </a:p>
        </p:txBody>
      </p:sp>
      <p:sp>
        <p:nvSpPr>
          <p:cNvPr id="20" name="矩形 11">
            <a:extLst>
              <a:ext uri="{FF2B5EF4-FFF2-40B4-BE49-F238E27FC236}">
                <a16:creationId xmlns:a16="http://schemas.microsoft.com/office/drawing/2014/main" id="{77F1ED4C-EFC1-4D81-ABD0-4CDA404CDACD}"/>
              </a:ext>
            </a:extLst>
          </p:cNvPr>
          <p:cNvSpPr>
            <a:spLocks noChangeArrowheads="1"/>
          </p:cNvSpPr>
          <p:nvPr/>
        </p:nvSpPr>
        <p:spPr bwMode="auto">
          <a:xfrm>
            <a:off x="912033" y="4999642"/>
            <a:ext cx="306742" cy="306742"/>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mn-lt"/>
              <a:ea typeface="+mn-ea"/>
              <a:cs typeface="+mn-ea"/>
              <a:sym typeface="+mn-lt"/>
            </a:endParaRPr>
          </a:p>
        </p:txBody>
      </p:sp>
      <p:sp>
        <p:nvSpPr>
          <p:cNvPr id="21" name="矩形 11">
            <a:extLst>
              <a:ext uri="{FF2B5EF4-FFF2-40B4-BE49-F238E27FC236}">
                <a16:creationId xmlns:a16="http://schemas.microsoft.com/office/drawing/2014/main" id="{597633A9-799C-4F7D-BB97-949305623A9A}"/>
              </a:ext>
            </a:extLst>
          </p:cNvPr>
          <p:cNvSpPr>
            <a:spLocks noChangeArrowheads="1"/>
          </p:cNvSpPr>
          <p:nvPr/>
        </p:nvSpPr>
        <p:spPr bwMode="auto">
          <a:xfrm>
            <a:off x="912033" y="5008244"/>
            <a:ext cx="306742" cy="306742"/>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mn-lt"/>
              <a:ea typeface="+mn-ea"/>
              <a:cs typeface="+mn-ea"/>
              <a:sym typeface="+mn-lt"/>
            </a:endParaRPr>
          </a:p>
        </p:txBody>
      </p:sp>
      <p:sp>
        <p:nvSpPr>
          <p:cNvPr id="2" name="矩形 1">
            <a:extLst>
              <a:ext uri="{FF2B5EF4-FFF2-40B4-BE49-F238E27FC236}">
                <a16:creationId xmlns:a16="http://schemas.microsoft.com/office/drawing/2014/main" id="{3B7437FD-DC7B-495B-AFF1-31DEADE31158}"/>
              </a:ext>
            </a:extLst>
          </p:cNvPr>
          <p:cNvSpPr/>
          <p:nvPr/>
        </p:nvSpPr>
        <p:spPr>
          <a:xfrm>
            <a:off x="1523220" y="2143064"/>
            <a:ext cx="8165632" cy="941733"/>
          </a:xfrm>
          <a:prstGeom prst="rect">
            <a:avLst/>
          </a:prstGeom>
        </p:spPr>
        <p:txBody>
          <a:bodyPr wrap="square">
            <a:spAutoFit/>
          </a:bodyPr>
          <a:lstStyle/>
          <a:p>
            <a:pPr lvl="0" algn="just" defTabSz="914400">
              <a:lnSpc>
                <a:spcPct val="120000"/>
              </a:lnSpc>
              <a:defRPr/>
            </a:pPr>
            <a:r>
              <a:rPr lang="zh-CN" altLang="en-US" sz="2400" dirty="0">
                <a:solidFill>
                  <a:prstClr val="white"/>
                </a:solidFill>
                <a:latin typeface="迷你简蝶语" panose="02010604000101010101" pitchFamily="2" charset="-122"/>
                <a:ea typeface="迷你简蝶语" panose="02010604000101010101" pitchFamily="2" charset="-122"/>
                <a:cs typeface="+mn-ea"/>
                <a:sym typeface="+mn-lt"/>
              </a:rPr>
              <a:t>可以获得实验室的常驻权，拥有一个属于自己的座位，再也不用拘束于寝室的一亩三分地，也不用在图书馆抢座位了</a:t>
            </a:r>
            <a:r>
              <a:rPr lang="en-US" altLang="zh-CN" sz="2400" dirty="0">
                <a:solidFill>
                  <a:prstClr val="white"/>
                </a:solidFill>
                <a:latin typeface="迷你简蝶语" panose="02010604000101010101" pitchFamily="2" charset="-122"/>
                <a:ea typeface="迷你简蝶语" panose="02010604000101010101" pitchFamily="2" charset="-122"/>
                <a:cs typeface="+mn-ea"/>
                <a:sym typeface="+mn-lt"/>
              </a:rPr>
              <a:t>!</a:t>
            </a:r>
            <a:endParaRPr lang="zh-CN" altLang="en-US" sz="2400" dirty="0">
              <a:solidFill>
                <a:prstClr val="white"/>
              </a:solidFill>
              <a:latin typeface="迷你简蝶语" panose="02010604000101010101" pitchFamily="2" charset="-122"/>
              <a:ea typeface="迷你简蝶语" panose="02010604000101010101" pitchFamily="2" charset="-122"/>
              <a:cs typeface="+mn-ea"/>
              <a:sym typeface="+mn-lt"/>
            </a:endParaRPr>
          </a:p>
        </p:txBody>
      </p:sp>
      <p:sp>
        <p:nvSpPr>
          <p:cNvPr id="3" name="矩形 2">
            <a:extLst>
              <a:ext uri="{FF2B5EF4-FFF2-40B4-BE49-F238E27FC236}">
                <a16:creationId xmlns:a16="http://schemas.microsoft.com/office/drawing/2014/main" id="{7B7C2652-AE95-46FE-85C4-DD59A6AE5782}"/>
              </a:ext>
            </a:extLst>
          </p:cNvPr>
          <p:cNvSpPr/>
          <p:nvPr/>
        </p:nvSpPr>
        <p:spPr>
          <a:xfrm>
            <a:off x="1523220" y="3566451"/>
            <a:ext cx="5109091" cy="498534"/>
          </a:xfrm>
          <a:prstGeom prst="rect">
            <a:avLst/>
          </a:prstGeom>
        </p:spPr>
        <p:txBody>
          <a:bodyPr wrap="none">
            <a:spAutoFit/>
          </a:bodyPr>
          <a:lstStyle/>
          <a:p>
            <a:pPr lvl="0" algn="r">
              <a:lnSpc>
                <a:spcPct val="120000"/>
              </a:lnSpc>
              <a:defRPr/>
            </a:pPr>
            <a:r>
              <a:rPr lang="zh-CN" altLang="en-US" sz="2400" dirty="0">
                <a:solidFill>
                  <a:schemeClr val="bg1"/>
                </a:solidFill>
                <a:latin typeface="迷你简蝶语" panose="02010604000101010101" pitchFamily="2" charset="-122"/>
                <a:ea typeface="迷你简蝶语" panose="02010604000101010101" pitchFamily="2" charset="-122"/>
              </a:rPr>
              <a:t>可以获得实验室的第一手学习资源！</a:t>
            </a:r>
            <a:endParaRPr lang="zh-CN" altLang="en-US" sz="2400" dirty="0">
              <a:solidFill>
                <a:schemeClr val="bg1"/>
              </a:solidFill>
              <a:latin typeface="迷你简蝶语" panose="02010604000101010101" pitchFamily="2" charset="-122"/>
              <a:ea typeface="迷你简蝶语" panose="02010604000101010101" pitchFamily="2" charset="-122"/>
              <a:cs typeface="+mn-ea"/>
              <a:sym typeface="+mn-lt"/>
            </a:endParaRPr>
          </a:p>
        </p:txBody>
      </p:sp>
      <p:sp>
        <p:nvSpPr>
          <p:cNvPr id="6" name="矩形 5">
            <a:extLst>
              <a:ext uri="{FF2B5EF4-FFF2-40B4-BE49-F238E27FC236}">
                <a16:creationId xmlns:a16="http://schemas.microsoft.com/office/drawing/2014/main" id="{4D5B675A-9E23-4DBA-8EAC-8C7D936FB226}"/>
              </a:ext>
            </a:extLst>
          </p:cNvPr>
          <p:cNvSpPr/>
          <p:nvPr/>
        </p:nvSpPr>
        <p:spPr>
          <a:xfrm>
            <a:off x="1523220" y="4746116"/>
            <a:ext cx="9317605" cy="830997"/>
          </a:xfrm>
          <a:prstGeom prst="rect">
            <a:avLst/>
          </a:prstGeom>
        </p:spPr>
        <p:txBody>
          <a:bodyPr wrap="square">
            <a:spAutoFit/>
          </a:bodyPr>
          <a:lstStyle/>
          <a:p>
            <a:r>
              <a:rPr lang="zh-CN" altLang="en-US" sz="2400" dirty="0">
                <a:solidFill>
                  <a:schemeClr val="bg1"/>
                </a:solidFill>
                <a:latin typeface="迷你简蝶语" panose="02010604000101010101" pitchFamily="2" charset="-122"/>
                <a:ea typeface="迷你简蝶语" panose="02010604000101010101" pitchFamily="2" charset="-122"/>
              </a:rPr>
              <a:t>可以和我们一起打</a:t>
            </a:r>
            <a:r>
              <a:rPr lang="en-US" altLang="zh-CN" sz="2400" dirty="0" err="1">
                <a:solidFill>
                  <a:schemeClr val="bg1"/>
                </a:solidFill>
                <a:latin typeface="迷你简蝶语" panose="02010604000101010101" pitchFamily="2" charset="-122"/>
                <a:ea typeface="迷你简蝶语" panose="02010604000101010101" pitchFamily="2" charset="-122"/>
              </a:rPr>
              <a:t>ctf</a:t>
            </a:r>
            <a:r>
              <a:rPr lang="zh-CN" altLang="en-US" sz="2400" dirty="0">
                <a:solidFill>
                  <a:schemeClr val="bg1"/>
                </a:solidFill>
                <a:latin typeface="迷你简蝶语" panose="02010604000101010101" pitchFamily="2" charset="-122"/>
                <a:ea typeface="迷你简蝶语" panose="02010604000101010101" pitchFamily="2" charset="-122"/>
              </a:rPr>
              <a:t>比赛！</a:t>
            </a:r>
          </a:p>
          <a:p>
            <a:r>
              <a:rPr lang="en-US" altLang="zh-CN" sz="2400" dirty="0">
                <a:solidFill>
                  <a:schemeClr val="bg1"/>
                </a:solidFill>
                <a:latin typeface="迷你简蝶语" panose="02010604000101010101" pitchFamily="2" charset="-122"/>
                <a:ea typeface="迷你简蝶语" panose="02010604000101010101" pitchFamily="2" charset="-122"/>
              </a:rPr>
              <a:t>(</a:t>
            </a:r>
            <a:r>
              <a:rPr lang="zh-CN" altLang="en-US" sz="2400" dirty="0">
                <a:solidFill>
                  <a:schemeClr val="bg1"/>
                </a:solidFill>
                <a:latin typeface="迷你简蝶语" panose="02010604000101010101" pitchFamily="2" charset="-122"/>
                <a:ea typeface="迷你简蝶语" panose="02010604000101010101" pitchFamily="2" charset="-122"/>
              </a:rPr>
              <a:t>我们针对校外的ctf比赛的参赛队员会优先在实验室成员中挑选</a:t>
            </a:r>
            <a:r>
              <a:rPr lang="en-US" altLang="zh-CN" sz="2400" dirty="0">
                <a:solidFill>
                  <a:schemeClr val="bg1"/>
                </a:solidFill>
                <a:latin typeface="迷你简蝶语" panose="02010604000101010101" pitchFamily="2" charset="-122"/>
                <a:ea typeface="迷你简蝶语" panose="02010604000101010101" pitchFamily="2" charset="-122"/>
              </a:rPr>
              <a:t>)</a:t>
            </a:r>
            <a:endParaRPr lang="zh-CN" altLang="en-US" sz="2400" dirty="0">
              <a:solidFill>
                <a:schemeClr val="bg1"/>
              </a:solidFill>
              <a:latin typeface="迷你简蝶语" panose="02010604000101010101" pitchFamily="2" charset="-122"/>
              <a:ea typeface="迷你简蝶语" panose="02010604000101010101" pitchFamily="2" charset="-122"/>
            </a:endParaRPr>
          </a:p>
        </p:txBody>
      </p:sp>
      <p:sp>
        <p:nvSpPr>
          <p:cNvPr id="8" name="矩形 7">
            <a:extLst>
              <a:ext uri="{FF2B5EF4-FFF2-40B4-BE49-F238E27FC236}">
                <a16:creationId xmlns:a16="http://schemas.microsoft.com/office/drawing/2014/main" id="{FB24079B-067D-488B-9795-1ABC34D58053}"/>
              </a:ext>
            </a:extLst>
          </p:cNvPr>
          <p:cNvSpPr/>
          <p:nvPr/>
        </p:nvSpPr>
        <p:spPr>
          <a:xfrm>
            <a:off x="276725" y="1294840"/>
            <a:ext cx="5262979" cy="770980"/>
          </a:xfrm>
          <a:prstGeom prst="rect">
            <a:avLst/>
          </a:prstGeom>
        </p:spPr>
        <p:txBody>
          <a:bodyPr wrap="none">
            <a:spAutoFit/>
          </a:bodyPr>
          <a:lstStyle/>
          <a:p>
            <a:pPr>
              <a:lnSpc>
                <a:spcPct val="130000"/>
              </a:lnSpc>
            </a:pPr>
            <a:r>
              <a:rPr lang="zh-CN" altLang="en-US" sz="3600" dirty="0">
                <a:solidFill>
                  <a:schemeClr val="bg1"/>
                </a:solidFill>
                <a:latin typeface="华文行楷" panose="02010800040101010101" pitchFamily="2" charset="-122"/>
                <a:ea typeface="华文行楷" panose="02010800040101010101" pitchFamily="2" charset="-122"/>
              </a:rPr>
              <a:t>进入实验室有什么好处？</a:t>
            </a:r>
            <a:endParaRPr lang="en-US" altLang="zh-CN" sz="3600" dirty="0">
              <a:solidFill>
                <a:schemeClr val="bg1"/>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57568254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8">
                                          <p:stCondLst>
                                            <p:cond delay="0"/>
                                          </p:stCondLst>
                                        </p:cTn>
                                        <p:tgtEl>
                                          <p:spTgt spid="2"/>
                                        </p:tgtEl>
                                      </p:cBhvr>
                                    </p:animEffect>
                                    <p:anim calcmode="lin" valueType="num">
                                      <p:cBhvr>
                                        <p:cTn id="8" dur="1595"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581"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581" tmFilter="0, 0; 0.125,0.2665; 0.25,0.4; 0.375,0.465; 0.5,0.5;  0.625,0.535; 0.75,0.6; 0.875,0.7335; 1,1">
                                          <p:stCondLst>
                                            <p:cond delay="581"/>
                                          </p:stCondLst>
                                        </p:cTn>
                                        <p:tgtEl>
                                          <p:spTgt spid="2"/>
                                        </p:tgtEl>
                                        <p:attrNameLst>
                                          <p:attrName>ppt_y</p:attrName>
                                        </p:attrNameLst>
                                      </p:cBhvr>
                                      <p:tavLst>
                                        <p:tav tm="0" fmla="#ppt_y-sin(pi*$)/9">
                                          <p:val>
                                            <p:fltVal val="0"/>
                                          </p:val>
                                        </p:tav>
                                        <p:tav tm="100000">
                                          <p:val>
                                            <p:fltVal val="1"/>
                                          </p:val>
                                        </p:tav>
                                      </p:tavLst>
                                    </p:anim>
                                    <p:anim calcmode="lin" valueType="num">
                                      <p:cBhvr>
                                        <p:cTn id="11" dur="291" tmFilter="0, 0; 0.125,0.2665; 0.25,0.4; 0.375,0.465; 0.5,0.5;  0.625,0.535; 0.75,0.6; 0.875,0.7335; 1,1">
                                          <p:stCondLst>
                                            <p:cond delay="1159"/>
                                          </p:stCondLst>
                                        </p:cTn>
                                        <p:tgtEl>
                                          <p:spTgt spid="2"/>
                                        </p:tgtEl>
                                        <p:attrNameLst>
                                          <p:attrName>ppt_y</p:attrName>
                                        </p:attrNameLst>
                                      </p:cBhvr>
                                      <p:tavLst>
                                        <p:tav tm="0" fmla="#ppt_y-sin(pi*$)/27">
                                          <p:val>
                                            <p:fltVal val="0"/>
                                          </p:val>
                                        </p:tav>
                                        <p:tav tm="100000">
                                          <p:val>
                                            <p:fltVal val="1"/>
                                          </p:val>
                                        </p:tav>
                                      </p:tavLst>
                                    </p:anim>
                                    <p:anim calcmode="lin" valueType="num">
                                      <p:cBhvr>
                                        <p:cTn id="12" dur="144" tmFilter="0, 0; 0.125,0.2665; 0.25,0.4; 0.375,0.465; 0.5,0.5;  0.625,0.535; 0.75,0.6; 0.875,0.7335; 1,1">
                                          <p:stCondLst>
                                            <p:cond delay="1449"/>
                                          </p:stCondLst>
                                        </p:cTn>
                                        <p:tgtEl>
                                          <p:spTgt spid="2"/>
                                        </p:tgtEl>
                                        <p:attrNameLst>
                                          <p:attrName>ppt_y</p:attrName>
                                        </p:attrNameLst>
                                      </p:cBhvr>
                                      <p:tavLst>
                                        <p:tav tm="0" fmla="#ppt_y-sin(pi*$)/81">
                                          <p:val>
                                            <p:fltVal val="0"/>
                                          </p:val>
                                        </p:tav>
                                        <p:tav tm="100000">
                                          <p:val>
                                            <p:fltVal val="1"/>
                                          </p:val>
                                        </p:tav>
                                      </p:tavLst>
                                    </p:anim>
                                    <p:animScale>
                                      <p:cBhvr>
                                        <p:cTn id="13" dur="23">
                                          <p:stCondLst>
                                            <p:cond delay="568"/>
                                          </p:stCondLst>
                                        </p:cTn>
                                        <p:tgtEl>
                                          <p:spTgt spid="2"/>
                                        </p:tgtEl>
                                      </p:cBhvr>
                                      <p:to x="100000" y="60000"/>
                                    </p:animScale>
                                    <p:animScale>
                                      <p:cBhvr>
                                        <p:cTn id="14" dur="145" decel="50000">
                                          <p:stCondLst>
                                            <p:cond delay="592"/>
                                          </p:stCondLst>
                                        </p:cTn>
                                        <p:tgtEl>
                                          <p:spTgt spid="2"/>
                                        </p:tgtEl>
                                      </p:cBhvr>
                                      <p:to x="100000" y="100000"/>
                                    </p:animScale>
                                    <p:animScale>
                                      <p:cBhvr>
                                        <p:cTn id="15" dur="23">
                                          <p:stCondLst>
                                            <p:cond delay="1148"/>
                                          </p:stCondLst>
                                        </p:cTn>
                                        <p:tgtEl>
                                          <p:spTgt spid="2"/>
                                        </p:tgtEl>
                                      </p:cBhvr>
                                      <p:to x="100000" y="80000"/>
                                    </p:animScale>
                                    <p:animScale>
                                      <p:cBhvr>
                                        <p:cTn id="16" dur="145" decel="50000">
                                          <p:stCondLst>
                                            <p:cond delay="1171"/>
                                          </p:stCondLst>
                                        </p:cTn>
                                        <p:tgtEl>
                                          <p:spTgt spid="2"/>
                                        </p:tgtEl>
                                      </p:cBhvr>
                                      <p:to x="100000" y="100000"/>
                                    </p:animScale>
                                    <p:animScale>
                                      <p:cBhvr>
                                        <p:cTn id="17" dur="23">
                                          <p:stCondLst>
                                            <p:cond delay="1436"/>
                                          </p:stCondLst>
                                        </p:cTn>
                                        <p:tgtEl>
                                          <p:spTgt spid="2"/>
                                        </p:tgtEl>
                                      </p:cBhvr>
                                      <p:to x="100000" y="90000"/>
                                    </p:animScale>
                                    <p:animScale>
                                      <p:cBhvr>
                                        <p:cTn id="18" dur="145" decel="50000">
                                          <p:stCondLst>
                                            <p:cond delay="1460"/>
                                          </p:stCondLst>
                                        </p:cTn>
                                        <p:tgtEl>
                                          <p:spTgt spid="2"/>
                                        </p:tgtEl>
                                      </p:cBhvr>
                                      <p:to x="100000" y="100000"/>
                                    </p:animScale>
                                    <p:animScale>
                                      <p:cBhvr>
                                        <p:cTn id="19" dur="23">
                                          <p:stCondLst>
                                            <p:cond delay="1582"/>
                                          </p:stCondLst>
                                        </p:cTn>
                                        <p:tgtEl>
                                          <p:spTgt spid="2"/>
                                        </p:tgtEl>
                                      </p:cBhvr>
                                      <p:to x="100000" y="95000"/>
                                    </p:animScale>
                                    <p:animScale>
                                      <p:cBhvr>
                                        <p:cTn id="20" dur="145" decel="50000">
                                          <p:stCondLst>
                                            <p:cond delay="1605"/>
                                          </p:stCondLst>
                                        </p:cTn>
                                        <p:tgtEl>
                                          <p:spTgt spid="2"/>
                                        </p:tgtEl>
                                      </p:cBhvr>
                                      <p:to x="100000" y="100000"/>
                                    </p:animScale>
                                  </p:childTnLst>
                                </p:cTn>
                              </p:par>
                            </p:childTnLst>
                          </p:cTn>
                        </p:par>
                        <p:par>
                          <p:cTn id="21" fill="hold">
                            <p:stCondLst>
                              <p:cond delay="1750"/>
                            </p:stCondLst>
                            <p:childTnLst>
                              <p:par>
                                <p:cTn id="22" presetID="26"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7">
                                          <p:stCondLst>
                                            <p:cond delay="0"/>
                                          </p:stCondLst>
                                        </p:cTn>
                                        <p:tgtEl>
                                          <p:spTgt spid="3"/>
                                        </p:tgtEl>
                                      </p:cBhvr>
                                    </p:animEffect>
                                    <p:anim calcmode="lin" valueType="num">
                                      <p:cBhvr>
                                        <p:cTn id="25" dur="1594"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6" dur="581"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7" dur="581" tmFilter="0, 0; 0.125,0.2665; 0.25,0.4; 0.375,0.465; 0.5,0.5;  0.625,0.535; 0.75,0.6; 0.875,0.7335; 1,1">
                                          <p:stCondLst>
                                            <p:cond delay="581"/>
                                          </p:stCondLst>
                                        </p:cTn>
                                        <p:tgtEl>
                                          <p:spTgt spid="3"/>
                                        </p:tgtEl>
                                        <p:attrNameLst>
                                          <p:attrName>ppt_y</p:attrName>
                                        </p:attrNameLst>
                                      </p:cBhvr>
                                      <p:tavLst>
                                        <p:tav tm="0" fmla="#ppt_y-sin(pi*$)/9">
                                          <p:val>
                                            <p:fltVal val="0"/>
                                          </p:val>
                                        </p:tav>
                                        <p:tav tm="100000">
                                          <p:val>
                                            <p:fltVal val="1"/>
                                          </p:val>
                                        </p:tav>
                                      </p:tavLst>
                                    </p:anim>
                                    <p:anim calcmode="lin" valueType="num">
                                      <p:cBhvr>
                                        <p:cTn id="28" dur="290" tmFilter="0, 0; 0.125,0.2665; 0.25,0.4; 0.375,0.465; 0.5,0.5;  0.625,0.535; 0.75,0.6; 0.875,0.7335; 1,1">
                                          <p:stCondLst>
                                            <p:cond delay="1159"/>
                                          </p:stCondLst>
                                        </p:cTn>
                                        <p:tgtEl>
                                          <p:spTgt spid="3"/>
                                        </p:tgtEl>
                                        <p:attrNameLst>
                                          <p:attrName>ppt_y</p:attrName>
                                        </p:attrNameLst>
                                      </p:cBhvr>
                                      <p:tavLst>
                                        <p:tav tm="0" fmla="#ppt_y-sin(pi*$)/27">
                                          <p:val>
                                            <p:fltVal val="0"/>
                                          </p:val>
                                        </p:tav>
                                        <p:tav tm="100000">
                                          <p:val>
                                            <p:fltVal val="1"/>
                                          </p:val>
                                        </p:tav>
                                      </p:tavLst>
                                    </p:anim>
                                    <p:anim calcmode="lin" valueType="num">
                                      <p:cBhvr>
                                        <p:cTn id="29" dur="144" tmFilter="0, 0; 0.125,0.2665; 0.25,0.4; 0.375,0.465; 0.5,0.5;  0.625,0.535; 0.75,0.6; 0.875,0.7335; 1,1">
                                          <p:stCondLst>
                                            <p:cond delay="1449"/>
                                          </p:stCondLst>
                                        </p:cTn>
                                        <p:tgtEl>
                                          <p:spTgt spid="3"/>
                                        </p:tgtEl>
                                        <p:attrNameLst>
                                          <p:attrName>ppt_y</p:attrName>
                                        </p:attrNameLst>
                                      </p:cBhvr>
                                      <p:tavLst>
                                        <p:tav tm="0" fmla="#ppt_y-sin(pi*$)/81">
                                          <p:val>
                                            <p:fltVal val="0"/>
                                          </p:val>
                                        </p:tav>
                                        <p:tav tm="100000">
                                          <p:val>
                                            <p:fltVal val="1"/>
                                          </p:val>
                                        </p:tav>
                                      </p:tavLst>
                                    </p:anim>
                                    <p:animScale>
                                      <p:cBhvr>
                                        <p:cTn id="30" dur="23">
                                          <p:stCondLst>
                                            <p:cond delay="569"/>
                                          </p:stCondLst>
                                        </p:cTn>
                                        <p:tgtEl>
                                          <p:spTgt spid="3"/>
                                        </p:tgtEl>
                                      </p:cBhvr>
                                      <p:to x="100000" y="60000"/>
                                    </p:animScale>
                                    <p:animScale>
                                      <p:cBhvr>
                                        <p:cTn id="31" dur="145" decel="50000">
                                          <p:stCondLst>
                                            <p:cond delay="592"/>
                                          </p:stCondLst>
                                        </p:cTn>
                                        <p:tgtEl>
                                          <p:spTgt spid="3"/>
                                        </p:tgtEl>
                                      </p:cBhvr>
                                      <p:to x="100000" y="100000"/>
                                    </p:animScale>
                                    <p:animScale>
                                      <p:cBhvr>
                                        <p:cTn id="32" dur="23">
                                          <p:stCondLst>
                                            <p:cond delay="1148"/>
                                          </p:stCondLst>
                                        </p:cTn>
                                        <p:tgtEl>
                                          <p:spTgt spid="3"/>
                                        </p:tgtEl>
                                      </p:cBhvr>
                                      <p:to x="100000" y="80000"/>
                                    </p:animScale>
                                    <p:animScale>
                                      <p:cBhvr>
                                        <p:cTn id="33" dur="145" decel="50000">
                                          <p:stCondLst>
                                            <p:cond delay="1171"/>
                                          </p:stCondLst>
                                        </p:cTn>
                                        <p:tgtEl>
                                          <p:spTgt spid="3"/>
                                        </p:tgtEl>
                                      </p:cBhvr>
                                      <p:to x="100000" y="100000"/>
                                    </p:animScale>
                                    <p:animScale>
                                      <p:cBhvr>
                                        <p:cTn id="34" dur="23">
                                          <p:stCondLst>
                                            <p:cond delay="1437"/>
                                          </p:stCondLst>
                                        </p:cTn>
                                        <p:tgtEl>
                                          <p:spTgt spid="3"/>
                                        </p:tgtEl>
                                      </p:cBhvr>
                                      <p:to x="100000" y="90000"/>
                                    </p:animScale>
                                    <p:animScale>
                                      <p:cBhvr>
                                        <p:cTn id="35" dur="145" decel="50000">
                                          <p:stCondLst>
                                            <p:cond delay="1459"/>
                                          </p:stCondLst>
                                        </p:cTn>
                                        <p:tgtEl>
                                          <p:spTgt spid="3"/>
                                        </p:tgtEl>
                                      </p:cBhvr>
                                      <p:to x="100000" y="100000"/>
                                    </p:animScale>
                                    <p:animScale>
                                      <p:cBhvr>
                                        <p:cTn id="36" dur="23">
                                          <p:stCondLst>
                                            <p:cond delay="1582"/>
                                          </p:stCondLst>
                                        </p:cTn>
                                        <p:tgtEl>
                                          <p:spTgt spid="3"/>
                                        </p:tgtEl>
                                      </p:cBhvr>
                                      <p:to x="100000" y="95000"/>
                                    </p:animScale>
                                    <p:animScale>
                                      <p:cBhvr>
                                        <p:cTn id="37" dur="145" decel="50000">
                                          <p:stCondLst>
                                            <p:cond delay="1605"/>
                                          </p:stCondLst>
                                        </p:cTn>
                                        <p:tgtEl>
                                          <p:spTgt spid="3"/>
                                        </p:tgtEl>
                                      </p:cBhvr>
                                      <p:to x="100000" y="100000"/>
                                    </p:animScale>
                                  </p:childTnLst>
                                </p:cTn>
                              </p:par>
                            </p:childTnLst>
                          </p:cTn>
                        </p:par>
                        <p:par>
                          <p:cTn id="38" fill="hold">
                            <p:stCondLst>
                              <p:cond delay="3500"/>
                            </p:stCondLst>
                            <p:childTnLst>
                              <p:par>
                                <p:cTn id="39" presetID="26" presetClass="entr" presetSubtype="0"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7">
                                          <p:stCondLst>
                                            <p:cond delay="0"/>
                                          </p:stCondLst>
                                        </p:cTn>
                                        <p:tgtEl>
                                          <p:spTgt spid="6"/>
                                        </p:tgtEl>
                                      </p:cBhvr>
                                    </p:animEffect>
                                    <p:anim calcmode="lin" valueType="num">
                                      <p:cBhvr>
                                        <p:cTn id="42" dur="1595"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3" dur="581"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4" dur="581" tmFilter="0, 0; 0.125,0.2665; 0.25,0.4; 0.375,0.465; 0.5,0.5;  0.625,0.535; 0.75,0.6; 0.875,0.7335; 1,1">
                                          <p:stCondLst>
                                            <p:cond delay="581"/>
                                          </p:stCondLst>
                                        </p:cTn>
                                        <p:tgtEl>
                                          <p:spTgt spid="6"/>
                                        </p:tgtEl>
                                        <p:attrNameLst>
                                          <p:attrName>ppt_y</p:attrName>
                                        </p:attrNameLst>
                                      </p:cBhvr>
                                      <p:tavLst>
                                        <p:tav tm="0" fmla="#ppt_y-sin(pi*$)/9">
                                          <p:val>
                                            <p:fltVal val="0"/>
                                          </p:val>
                                        </p:tav>
                                        <p:tav tm="100000">
                                          <p:val>
                                            <p:fltVal val="1"/>
                                          </p:val>
                                        </p:tav>
                                      </p:tavLst>
                                    </p:anim>
                                    <p:anim calcmode="lin" valueType="num">
                                      <p:cBhvr>
                                        <p:cTn id="45" dur="290" tmFilter="0, 0; 0.125,0.2665; 0.25,0.4; 0.375,0.465; 0.5,0.5;  0.625,0.535; 0.75,0.6; 0.875,0.7335; 1,1">
                                          <p:stCondLst>
                                            <p:cond delay="1159"/>
                                          </p:stCondLst>
                                        </p:cTn>
                                        <p:tgtEl>
                                          <p:spTgt spid="6"/>
                                        </p:tgtEl>
                                        <p:attrNameLst>
                                          <p:attrName>ppt_y</p:attrName>
                                        </p:attrNameLst>
                                      </p:cBhvr>
                                      <p:tavLst>
                                        <p:tav tm="0" fmla="#ppt_y-sin(pi*$)/27">
                                          <p:val>
                                            <p:fltVal val="0"/>
                                          </p:val>
                                        </p:tav>
                                        <p:tav tm="100000">
                                          <p:val>
                                            <p:fltVal val="1"/>
                                          </p:val>
                                        </p:tav>
                                      </p:tavLst>
                                    </p:anim>
                                    <p:anim calcmode="lin" valueType="num">
                                      <p:cBhvr>
                                        <p:cTn id="46" dur="144" tmFilter="0, 0; 0.125,0.2665; 0.25,0.4; 0.375,0.465; 0.5,0.5;  0.625,0.535; 0.75,0.6; 0.875,0.7335; 1,1">
                                          <p:stCondLst>
                                            <p:cond delay="1449"/>
                                          </p:stCondLst>
                                        </p:cTn>
                                        <p:tgtEl>
                                          <p:spTgt spid="6"/>
                                        </p:tgtEl>
                                        <p:attrNameLst>
                                          <p:attrName>ppt_y</p:attrName>
                                        </p:attrNameLst>
                                      </p:cBhvr>
                                      <p:tavLst>
                                        <p:tav tm="0" fmla="#ppt_y-sin(pi*$)/81">
                                          <p:val>
                                            <p:fltVal val="0"/>
                                          </p:val>
                                        </p:tav>
                                        <p:tav tm="100000">
                                          <p:val>
                                            <p:fltVal val="1"/>
                                          </p:val>
                                        </p:tav>
                                      </p:tavLst>
                                    </p:anim>
                                    <p:animScale>
                                      <p:cBhvr>
                                        <p:cTn id="47" dur="22">
                                          <p:stCondLst>
                                            <p:cond delay="568"/>
                                          </p:stCondLst>
                                        </p:cTn>
                                        <p:tgtEl>
                                          <p:spTgt spid="6"/>
                                        </p:tgtEl>
                                      </p:cBhvr>
                                      <p:to x="100000" y="60000"/>
                                    </p:animScale>
                                    <p:animScale>
                                      <p:cBhvr>
                                        <p:cTn id="48" dur="146" decel="50000">
                                          <p:stCondLst>
                                            <p:cond delay="592"/>
                                          </p:stCondLst>
                                        </p:cTn>
                                        <p:tgtEl>
                                          <p:spTgt spid="6"/>
                                        </p:tgtEl>
                                      </p:cBhvr>
                                      <p:to x="100000" y="100000"/>
                                    </p:animScale>
                                    <p:animScale>
                                      <p:cBhvr>
                                        <p:cTn id="49" dur="22">
                                          <p:stCondLst>
                                            <p:cond delay="1148"/>
                                          </p:stCondLst>
                                        </p:cTn>
                                        <p:tgtEl>
                                          <p:spTgt spid="6"/>
                                        </p:tgtEl>
                                      </p:cBhvr>
                                      <p:to x="100000" y="80000"/>
                                    </p:animScale>
                                    <p:animScale>
                                      <p:cBhvr>
                                        <p:cTn id="50" dur="146" decel="50000">
                                          <p:stCondLst>
                                            <p:cond delay="1170"/>
                                          </p:stCondLst>
                                        </p:cTn>
                                        <p:tgtEl>
                                          <p:spTgt spid="6"/>
                                        </p:tgtEl>
                                      </p:cBhvr>
                                      <p:to x="100000" y="100000"/>
                                    </p:animScale>
                                    <p:animScale>
                                      <p:cBhvr>
                                        <p:cTn id="51" dur="22">
                                          <p:stCondLst>
                                            <p:cond delay="1436"/>
                                          </p:stCondLst>
                                        </p:cTn>
                                        <p:tgtEl>
                                          <p:spTgt spid="6"/>
                                        </p:tgtEl>
                                      </p:cBhvr>
                                      <p:to x="100000" y="90000"/>
                                    </p:animScale>
                                    <p:animScale>
                                      <p:cBhvr>
                                        <p:cTn id="52" dur="146" decel="50000">
                                          <p:stCondLst>
                                            <p:cond delay="1459"/>
                                          </p:stCondLst>
                                        </p:cTn>
                                        <p:tgtEl>
                                          <p:spTgt spid="6"/>
                                        </p:tgtEl>
                                      </p:cBhvr>
                                      <p:to x="100000" y="100000"/>
                                    </p:animScale>
                                    <p:animScale>
                                      <p:cBhvr>
                                        <p:cTn id="53" dur="22">
                                          <p:stCondLst>
                                            <p:cond delay="1582"/>
                                          </p:stCondLst>
                                        </p:cTn>
                                        <p:tgtEl>
                                          <p:spTgt spid="6"/>
                                        </p:tgtEl>
                                      </p:cBhvr>
                                      <p:to x="100000" y="95000"/>
                                    </p:animScale>
                                    <p:animScale>
                                      <p:cBhvr>
                                        <p:cTn id="54" dur="146" decel="50000">
                                          <p:stCondLst>
                                            <p:cond delay="160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矩形 10"/>
          <p:cNvSpPr>
            <a:spLocks noChangeArrowheads="1"/>
          </p:cNvSpPr>
          <p:nvPr/>
        </p:nvSpPr>
        <p:spPr bwMode="auto">
          <a:xfrm>
            <a:off x="917636" y="2335310"/>
            <a:ext cx="305765" cy="305154"/>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mn-lt"/>
              <a:ea typeface="+mn-ea"/>
              <a:cs typeface="+mn-ea"/>
              <a:sym typeface="+mn-lt"/>
            </a:endParaRPr>
          </a:p>
        </p:txBody>
      </p:sp>
      <p:sp>
        <p:nvSpPr>
          <p:cNvPr id="18440" name="矩形 11"/>
          <p:cNvSpPr>
            <a:spLocks noChangeArrowheads="1"/>
          </p:cNvSpPr>
          <p:nvPr/>
        </p:nvSpPr>
        <p:spPr bwMode="auto">
          <a:xfrm>
            <a:off x="916659" y="2333722"/>
            <a:ext cx="306742" cy="306742"/>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mn-lt"/>
              <a:ea typeface="+mn-ea"/>
              <a:cs typeface="+mn-ea"/>
              <a:sym typeface="+mn-lt"/>
            </a:endParaRPr>
          </a:p>
        </p:txBody>
      </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289138" y="216384"/>
            <a:ext cx="5964074"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关于网络攻防实验室</a:t>
            </a:r>
          </a:p>
        </p:txBody>
      </p:sp>
      <p:sp>
        <p:nvSpPr>
          <p:cNvPr id="73" name="矩形 11">
            <a:extLst>
              <a:ext uri="{FF2B5EF4-FFF2-40B4-BE49-F238E27FC236}">
                <a16:creationId xmlns:a16="http://schemas.microsoft.com/office/drawing/2014/main" id="{FD7D4BFF-1930-4820-9166-5E7BFCEB3E65}"/>
              </a:ext>
            </a:extLst>
          </p:cNvPr>
          <p:cNvSpPr>
            <a:spLocks noChangeArrowheads="1"/>
          </p:cNvSpPr>
          <p:nvPr/>
        </p:nvSpPr>
        <p:spPr bwMode="auto">
          <a:xfrm>
            <a:off x="926150" y="3670983"/>
            <a:ext cx="306742" cy="306742"/>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mn-lt"/>
              <a:ea typeface="+mn-ea"/>
              <a:cs typeface="+mn-ea"/>
              <a:sym typeface="+mn-lt"/>
            </a:endParaRPr>
          </a:p>
        </p:txBody>
      </p:sp>
      <p:sp>
        <p:nvSpPr>
          <p:cNvPr id="74" name="矩形 11">
            <a:extLst>
              <a:ext uri="{FF2B5EF4-FFF2-40B4-BE49-F238E27FC236}">
                <a16:creationId xmlns:a16="http://schemas.microsoft.com/office/drawing/2014/main" id="{7E24AF94-D7B4-45D6-8366-0C59F2F98D5C}"/>
              </a:ext>
            </a:extLst>
          </p:cNvPr>
          <p:cNvSpPr>
            <a:spLocks noChangeArrowheads="1"/>
          </p:cNvSpPr>
          <p:nvPr/>
        </p:nvSpPr>
        <p:spPr bwMode="auto">
          <a:xfrm>
            <a:off x="931062" y="3662347"/>
            <a:ext cx="306742" cy="306742"/>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mn-lt"/>
              <a:ea typeface="+mn-ea"/>
              <a:cs typeface="+mn-ea"/>
              <a:sym typeface="+mn-lt"/>
            </a:endParaRPr>
          </a:p>
        </p:txBody>
      </p:sp>
      <p:sp>
        <p:nvSpPr>
          <p:cNvPr id="20" name="矩形 11">
            <a:extLst>
              <a:ext uri="{FF2B5EF4-FFF2-40B4-BE49-F238E27FC236}">
                <a16:creationId xmlns:a16="http://schemas.microsoft.com/office/drawing/2014/main" id="{77F1ED4C-EFC1-4D81-ABD0-4CDA404CDACD}"/>
              </a:ext>
            </a:extLst>
          </p:cNvPr>
          <p:cNvSpPr>
            <a:spLocks noChangeArrowheads="1"/>
          </p:cNvSpPr>
          <p:nvPr/>
        </p:nvSpPr>
        <p:spPr bwMode="auto">
          <a:xfrm>
            <a:off x="912033" y="4999642"/>
            <a:ext cx="306742" cy="306742"/>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mn-lt"/>
              <a:ea typeface="+mn-ea"/>
              <a:cs typeface="+mn-ea"/>
              <a:sym typeface="+mn-lt"/>
            </a:endParaRPr>
          </a:p>
        </p:txBody>
      </p:sp>
      <p:sp>
        <p:nvSpPr>
          <p:cNvPr id="21" name="矩形 11">
            <a:extLst>
              <a:ext uri="{FF2B5EF4-FFF2-40B4-BE49-F238E27FC236}">
                <a16:creationId xmlns:a16="http://schemas.microsoft.com/office/drawing/2014/main" id="{597633A9-799C-4F7D-BB97-949305623A9A}"/>
              </a:ext>
            </a:extLst>
          </p:cNvPr>
          <p:cNvSpPr>
            <a:spLocks noChangeArrowheads="1"/>
          </p:cNvSpPr>
          <p:nvPr/>
        </p:nvSpPr>
        <p:spPr bwMode="auto">
          <a:xfrm>
            <a:off x="912033" y="5008244"/>
            <a:ext cx="306742" cy="306742"/>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mn-lt"/>
              <a:ea typeface="+mn-ea"/>
              <a:cs typeface="+mn-ea"/>
              <a:sym typeface="+mn-lt"/>
            </a:endParaRPr>
          </a:p>
        </p:txBody>
      </p:sp>
      <p:sp>
        <p:nvSpPr>
          <p:cNvPr id="2" name="矩形 1">
            <a:extLst>
              <a:ext uri="{FF2B5EF4-FFF2-40B4-BE49-F238E27FC236}">
                <a16:creationId xmlns:a16="http://schemas.microsoft.com/office/drawing/2014/main" id="{3B7437FD-DC7B-495B-AFF1-31DEADE31158}"/>
              </a:ext>
            </a:extLst>
          </p:cNvPr>
          <p:cNvSpPr/>
          <p:nvPr/>
        </p:nvSpPr>
        <p:spPr>
          <a:xfrm>
            <a:off x="1523220" y="2143064"/>
            <a:ext cx="8165632" cy="498534"/>
          </a:xfrm>
          <a:prstGeom prst="rect">
            <a:avLst/>
          </a:prstGeom>
        </p:spPr>
        <p:txBody>
          <a:bodyPr wrap="square">
            <a:spAutoFit/>
          </a:bodyPr>
          <a:lstStyle/>
          <a:p>
            <a:pPr lvl="0" algn="just" defTabSz="914400">
              <a:lnSpc>
                <a:spcPct val="120000"/>
              </a:lnSpc>
              <a:defRPr/>
            </a:pPr>
            <a:r>
              <a:rPr lang="zh-CN" altLang="en-US" sz="2400" dirty="0">
                <a:solidFill>
                  <a:prstClr val="white"/>
                </a:solidFill>
                <a:latin typeface="迷你简蝶语" panose="02010604000101010101" pitchFamily="2" charset="-122"/>
                <a:ea typeface="迷你简蝶语" panose="02010604000101010101" pitchFamily="2" charset="-122"/>
                <a:cs typeface="+mn-ea"/>
                <a:sym typeface="+mn-lt"/>
              </a:rPr>
              <a:t>可以获得实验室学长学姐的第一手帮助，有问题也不怕了！</a:t>
            </a:r>
          </a:p>
        </p:txBody>
      </p:sp>
      <p:sp>
        <p:nvSpPr>
          <p:cNvPr id="3" name="矩形 2">
            <a:extLst>
              <a:ext uri="{FF2B5EF4-FFF2-40B4-BE49-F238E27FC236}">
                <a16:creationId xmlns:a16="http://schemas.microsoft.com/office/drawing/2014/main" id="{7B7C2652-AE95-46FE-85C4-DD59A6AE5782}"/>
              </a:ext>
            </a:extLst>
          </p:cNvPr>
          <p:cNvSpPr/>
          <p:nvPr/>
        </p:nvSpPr>
        <p:spPr>
          <a:xfrm>
            <a:off x="1523220" y="3566451"/>
            <a:ext cx="6630967" cy="498534"/>
          </a:xfrm>
          <a:prstGeom prst="rect">
            <a:avLst/>
          </a:prstGeom>
        </p:spPr>
        <p:txBody>
          <a:bodyPr wrap="square">
            <a:spAutoFit/>
          </a:bodyPr>
          <a:lstStyle/>
          <a:p>
            <a:pPr lvl="0" algn="r">
              <a:lnSpc>
                <a:spcPct val="120000"/>
              </a:lnSpc>
              <a:defRPr/>
            </a:pPr>
            <a:r>
              <a:rPr lang="zh-CN" altLang="en-US" sz="2400" dirty="0">
                <a:solidFill>
                  <a:schemeClr val="bg1"/>
                </a:solidFill>
                <a:latin typeface="迷你简蝶语" panose="02010604000101010101" pitchFamily="2" charset="-122"/>
                <a:ea typeface="迷你简蝶语" panose="02010604000101010101" pitchFamily="2" charset="-122"/>
              </a:rPr>
              <a:t>可以获得更好的学习氛围，培养安全相关的兴趣！</a:t>
            </a:r>
            <a:endParaRPr lang="zh-CN" altLang="en-US" sz="2400" dirty="0">
              <a:solidFill>
                <a:schemeClr val="bg1"/>
              </a:solidFill>
              <a:latin typeface="迷你简蝶语" panose="02010604000101010101" pitchFamily="2" charset="-122"/>
              <a:ea typeface="迷你简蝶语" panose="02010604000101010101" pitchFamily="2" charset="-122"/>
              <a:cs typeface="+mn-ea"/>
              <a:sym typeface="+mn-lt"/>
            </a:endParaRPr>
          </a:p>
        </p:txBody>
      </p:sp>
      <p:sp>
        <p:nvSpPr>
          <p:cNvPr id="6" name="矩形 5">
            <a:extLst>
              <a:ext uri="{FF2B5EF4-FFF2-40B4-BE49-F238E27FC236}">
                <a16:creationId xmlns:a16="http://schemas.microsoft.com/office/drawing/2014/main" id="{4D5B675A-9E23-4DBA-8EAC-8C7D936FB226}"/>
              </a:ext>
            </a:extLst>
          </p:cNvPr>
          <p:cNvSpPr/>
          <p:nvPr/>
        </p:nvSpPr>
        <p:spPr>
          <a:xfrm>
            <a:off x="1523221" y="4922180"/>
            <a:ext cx="4764458" cy="461665"/>
          </a:xfrm>
          <a:prstGeom prst="rect">
            <a:avLst/>
          </a:prstGeom>
        </p:spPr>
        <p:txBody>
          <a:bodyPr wrap="square">
            <a:spAutoFit/>
          </a:bodyPr>
          <a:lstStyle/>
          <a:p>
            <a:r>
              <a:rPr lang="zh-CN" altLang="en-US" sz="2400" dirty="0">
                <a:solidFill>
                  <a:schemeClr val="bg1"/>
                </a:solidFill>
                <a:latin typeface="迷你简蝶语" panose="02010604000101010101" pitchFamily="2" charset="-122"/>
                <a:ea typeface="迷你简蝶语" panose="02010604000101010101" pitchFamily="2" charset="-122"/>
              </a:rPr>
              <a:t>可以交到志同道合的朋友！</a:t>
            </a:r>
          </a:p>
        </p:txBody>
      </p:sp>
      <p:sp>
        <p:nvSpPr>
          <p:cNvPr id="8" name="矩形 7">
            <a:extLst>
              <a:ext uri="{FF2B5EF4-FFF2-40B4-BE49-F238E27FC236}">
                <a16:creationId xmlns:a16="http://schemas.microsoft.com/office/drawing/2014/main" id="{FB24079B-067D-488B-9795-1ABC34D58053}"/>
              </a:ext>
            </a:extLst>
          </p:cNvPr>
          <p:cNvSpPr/>
          <p:nvPr/>
        </p:nvSpPr>
        <p:spPr>
          <a:xfrm>
            <a:off x="276725" y="1294840"/>
            <a:ext cx="5262979" cy="770980"/>
          </a:xfrm>
          <a:prstGeom prst="rect">
            <a:avLst/>
          </a:prstGeom>
        </p:spPr>
        <p:txBody>
          <a:bodyPr wrap="none">
            <a:spAutoFit/>
          </a:bodyPr>
          <a:lstStyle/>
          <a:p>
            <a:pPr>
              <a:lnSpc>
                <a:spcPct val="130000"/>
              </a:lnSpc>
            </a:pPr>
            <a:r>
              <a:rPr lang="zh-CN" altLang="en-US" sz="3600" dirty="0">
                <a:solidFill>
                  <a:schemeClr val="bg1"/>
                </a:solidFill>
                <a:latin typeface="华文行楷" panose="02010800040101010101" pitchFamily="2" charset="-122"/>
                <a:ea typeface="华文行楷" panose="02010800040101010101" pitchFamily="2" charset="-122"/>
              </a:rPr>
              <a:t>进入实验室有什么好处？</a:t>
            </a:r>
            <a:endParaRPr lang="en-US" altLang="zh-CN" sz="3600" dirty="0">
              <a:solidFill>
                <a:schemeClr val="bg1"/>
              </a:solidFill>
              <a:latin typeface="华文行楷" panose="02010800040101010101" pitchFamily="2" charset="-122"/>
              <a:ea typeface="华文行楷" panose="02010800040101010101" pitchFamily="2" charset="-122"/>
            </a:endParaRPr>
          </a:p>
        </p:txBody>
      </p:sp>
      <p:sp>
        <p:nvSpPr>
          <p:cNvPr id="4" name="矩形 3">
            <a:extLst>
              <a:ext uri="{FF2B5EF4-FFF2-40B4-BE49-F238E27FC236}">
                <a16:creationId xmlns:a16="http://schemas.microsoft.com/office/drawing/2014/main" id="{C4B6E691-E9BC-48CB-8C24-F13C432A6671}"/>
              </a:ext>
            </a:extLst>
          </p:cNvPr>
          <p:cNvSpPr/>
          <p:nvPr/>
        </p:nvSpPr>
        <p:spPr>
          <a:xfrm>
            <a:off x="5180073" y="5308535"/>
            <a:ext cx="1415772" cy="830997"/>
          </a:xfrm>
          <a:prstGeom prst="rect">
            <a:avLst/>
          </a:prstGeom>
        </p:spPr>
        <p:txBody>
          <a:bodyPr wrap="none">
            <a:spAutoFit/>
          </a:bodyPr>
          <a:lstStyle/>
          <a:p>
            <a:r>
              <a:rPr lang="en-US" altLang="zh-CN" sz="4800" dirty="0">
                <a:solidFill>
                  <a:schemeClr val="bg1"/>
                </a:solidFill>
                <a:latin typeface="迷你简蝶语" panose="02010604000101010101" pitchFamily="2" charset="-122"/>
                <a:ea typeface="迷你简蝶语" panose="02010604000101010101" pitchFamily="2" charset="-122"/>
              </a:rPr>
              <a:t>……</a:t>
            </a:r>
            <a:endParaRPr lang="zh-CN" altLang="en-US" sz="4800" dirty="0">
              <a:solidFill>
                <a:schemeClr val="bg1"/>
              </a:solidFill>
              <a:latin typeface="迷你简蝶语" panose="02010604000101010101" pitchFamily="2" charset="-122"/>
              <a:ea typeface="迷你简蝶语" panose="02010604000101010101" pitchFamily="2" charset="-122"/>
            </a:endParaRPr>
          </a:p>
        </p:txBody>
      </p:sp>
    </p:spTree>
    <p:extLst>
      <p:ext uri="{BB962C8B-B14F-4D97-AF65-F5344CB8AC3E}">
        <p14:creationId xmlns:p14="http://schemas.microsoft.com/office/powerpoint/2010/main" val="403047089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25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750" fill="hold"/>
                                        <p:tgtEl>
                                          <p:spTgt spid="6"/>
                                        </p:tgtEl>
                                        <p:attrNameLst>
                                          <p:attrName>ppt_x</p:attrName>
                                        </p:attrNameLst>
                                      </p:cBhvr>
                                      <p:tavLst>
                                        <p:tav tm="0">
                                          <p:val>
                                            <p:strVal val="#ppt_x"/>
                                          </p:val>
                                        </p:tav>
                                        <p:tav tm="100000">
                                          <p:val>
                                            <p:strVal val="#ppt_x"/>
                                          </p:val>
                                        </p:tav>
                                      </p:tavLst>
                                    </p:anim>
                                    <p:anim calcmode="lin" valueType="num">
                                      <p:cBhvr additive="base">
                                        <p:cTn id="18" dur="75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 presetClass="entr" presetSubtype="4"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289138" y="216384"/>
            <a:ext cx="5964074"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关于网络攻防实验室</a:t>
            </a:r>
          </a:p>
        </p:txBody>
      </p:sp>
      <p:sp>
        <p:nvSpPr>
          <p:cNvPr id="8" name="矩形 7">
            <a:extLst>
              <a:ext uri="{FF2B5EF4-FFF2-40B4-BE49-F238E27FC236}">
                <a16:creationId xmlns:a16="http://schemas.microsoft.com/office/drawing/2014/main" id="{FB24079B-067D-488B-9795-1ABC34D58053}"/>
              </a:ext>
            </a:extLst>
          </p:cNvPr>
          <p:cNvSpPr/>
          <p:nvPr/>
        </p:nvSpPr>
        <p:spPr>
          <a:xfrm>
            <a:off x="267298" y="1138794"/>
            <a:ext cx="3877985" cy="770980"/>
          </a:xfrm>
          <a:prstGeom prst="rect">
            <a:avLst/>
          </a:prstGeom>
        </p:spPr>
        <p:txBody>
          <a:bodyPr wrap="none">
            <a:spAutoFit/>
          </a:bodyPr>
          <a:lstStyle/>
          <a:p>
            <a:pPr>
              <a:lnSpc>
                <a:spcPct val="130000"/>
              </a:lnSpc>
            </a:pPr>
            <a:r>
              <a:rPr lang="zh-CN" altLang="en-US" sz="3600" dirty="0">
                <a:solidFill>
                  <a:schemeClr val="bg1"/>
                </a:solidFill>
                <a:latin typeface="华文行楷" panose="02010800040101010101" pitchFamily="2" charset="-122"/>
                <a:ea typeface="华文行楷" panose="02010800040101010101" pitchFamily="2" charset="-122"/>
              </a:rPr>
              <a:t>如何进入实验室？</a:t>
            </a:r>
            <a:endParaRPr lang="en-US" altLang="zh-CN" sz="3600" dirty="0">
              <a:solidFill>
                <a:schemeClr val="bg1"/>
              </a:solidFill>
              <a:latin typeface="华文行楷" panose="02010800040101010101" pitchFamily="2" charset="-122"/>
              <a:ea typeface="华文行楷" panose="02010800040101010101" pitchFamily="2" charset="-122"/>
            </a:endParaRPr>
          </a:p>
        </p:txBody>
      </p:sp>
      <p:sp>
        <p:nvSpPr>
          <p:cNvPr id="5" name="矩形 4">
            <a:extLst>
              <a:ext uri="{FF2B5EF4-FFF2-40B4-BE49-F238E27FC236}">
                <a16:creationId xmlns:a16="http://schemas.microsoft.com/office/drawing/2014/main" id="{5CF29A5A-CC08-450D-9088-BA12AA30E171}"/>
              </a:ext>
            </a:extLst>
          </p:cNvPr>
          <p:cNvSpPr/>
          <p:nvPr/>
        </p:nvSpPr>
        <p:spPr>
          <a:xfrm>
            <a:off x="549097" y="2019157"/>
            <a:ext cx="11265850" cy="830997"/>
          </a:xfrm>
          <a:prstGeom prst="rect">
            <a:avLst/>
          </a:prstGeom>
        </p:spPr>
        <p:txBody>
          <a:bodyPr wrap="square">
            <a:spAutoFit/>
          </a:bodyPr>
          <a:lstStyle/>
          <a:p>
            <a:r>
              <a:rPr lang="zh-CN" altLang="en-US" sz="2400" dirty="0">
                <a:solidFill>
                  <a:schemeClr val="bg1"/>
                </a:solidFill>
                <a:latin typeface="迷你简蝶语" panose="02010604000101010101" pitchFamily="2" charset="-122"/>
                <a:ea typeface="迷你简蝶语" panose="02010604000101010101" pitchFamily="2" charset="-122"/>
              </a:rPr>
              <a:t>① 协会将每周进行一至两次培训，涉及各个方向，培训前会发送相关资料或相关  网站资源以及必要的环境搭建资料，需要萌新们提前学习，为培训做准备。</a:t>
            </a:r>
          </a:p>
        </p:txBody>
      </p:sp>
      <p:sp>
        <p:nvSpPr>
          <p:cNvPr id="7" name="矩形 6">
            <a:extLst>
              <a:ext uri="{FF2B5EF4-FFF2-40B4-BE49-F238E27FC236}">
                <a16:creationId xmlns:a16="http://schemas.microsoft.com/office/drawing/2014/main" id="{FB9502EE-6FE5-4C6B-868A-6AB69515EBA3}"/>
              </a:ext>
            </a:extLst>
          </p:cNvPr>
          <p:cNvSpPr/>
          <p:nvPr/>
        </p:nvSpPr>
        <p:spPr>
          <a:xfrm>
            <a:off x="549097" y="3429000"/>
            <a:ext cx="11083579" cy="461665"/>
          </a:xfrm>
          <a:prstGeom prst="rect">
            <a:avLst/>
          </a:prstGeom>
        </p:spPr>
        <p:txBody>
          <a:bodyPr wrap="square">
            <a:spAutoFit/>
          </a:bodyPr>
          <a:lstStyle/>
          <a:p>
            <a:r>
              <a:rPr lang="zh-CN" altLang="en-US" sz="2400" dirty="0">
                <a:solidFill>
                  <a:schemeClr val="bg1"/>
                </a:solidFill>
                <a:latin typeface="迷你简蝶语" panose="02010604000101010101" pitchFamily="2" charset="-122"/>
                <a:ea typeface="迷你简蝶语" panose="02010604000101010101" pitchFamily="2" charset="-122"/>
              </a:rPr>
              <a:t>② 协会培训将会实行签到办法，到勤情况是进入实验室的考核内容之一。</a:t>
            </a:r>
          </a:p>
        </p:txBody>
      </p:sp>
      <p:sp>
        <p:nvSpPr>
          <p:cNvPr id="25" name="矩形 24">
            <a:extLst>
              <a:ext uri="{FF2B5EF4-FFF2-40B4-BE49-F238E27FC236}">
                <a16:creationId xmlns:a16="http://schemas.microsoft.com/office/drawing/2014/main" id="{8FA56F49-FE93-4A18-9C3F-524F9EEEFE64}"/>
              </a:ext>
            </a:extLst>
          </p:cNvPr>
          <p:cNvSpPr/>
          <p:nvPr/>
        </p:nvSpPr>
        <p:spPr>
          <a:xfrm>
            <a:off x="549097" y="4465485"/>
            <a:ext cx="11083579" cy="830997"/>
          </a:xfrm>
          <a:prstGeom prst="rect">
            <a:avLst/>
          </a:prstGeom>
        </p:spPr>
        <p:txBody>
          <a:bodyPr wrap="square">
            <a:spAutoFit/>
          </a:bodyPr>
          <a:lstStyle/>
          <a:p>
            <a:r>
              <a:rPr lang="zh-CN" altLang="en-US" sz="2400" dirty="0">
                <a:solidFill>
                  <a:schemeClr val="bg1"/>
                </a:solidFill>
                <a:latin typeface="迷你简蝶语" panose="02010604000101010101" pitchFamily="2" charset="-122"/>
                <a:ea typeface="迷你简蝶语" panose="02010604000101010101" pitchFamily="2" charset="-122"/>
              </a:rPr>
              <a:t>③ 协会每次培训都会留下数量不多的作业作为练习，需要小伙伴们下来完成。每次作业需要自己独立写</a:t>
            </a:r>
            <a:r>
              <a:rPr lang="en-US" altLang="zh-CN" sz="2400" dirty="0">
                <a:solidFill>
                  <a:schemeClr val="bg1"/>
                </a:solidFill>
                <a:latin typeface="迷你简蝶语" panose="02010604000101010101" pitchFamily="2" charset="-122"/>
                <a:ea typeface="迷你简蝶语" panose="02010604000101010101" pitchFamily="2" charset="-122"/>
              </a:rPr>
              <a:t>writeup</a:t>
            </a:r>
            <a:r>
              <a:rPr lang="zh-CN" altLang="en-US" sz="2400" dirty="0">
                <a:solidFill>
                  <a:schemeClr val="bg1"/>
                </a:solidFill>
                <a:latin typeface="迷你简蝶语" panose="02010604000101010101" pitchFamily="2" charset="-122"/>
                <a:ea typeface="迷你简蝶语" panose="02010604000101010101" pitchFamily="2" charset="-122"/>
              </a:rPr>
              <a:t>交给当次培训的师傅，这也将纳入实验室考核内容。</a:t>
            </a:r>
          </a:p>
        </p:txBody>
      </p:sp>
    </p:spTree>
    <p:extLst>
      <p:ext uri="{BB962C8B-B14F-4D97-AF65-F5344CB8AC3E}">
        <p14:creationId xmlns:p14="http://schemas.microsoft.com/office/powerpoint/2010/main" val="183511981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1500"/>
                                        <p:tgtEl>
                                          <p:spTgt spid="7"/>
                                        </p:tgtEl>
                                      </p:cBhvr>
                                    </p:animEffect>
                                  </p:childTnLst>
                                </p:cTn>
                              </p:par>
                            </p:childTnLst>
                          </p:cTn>
                        </p:par>
                        <p:par>
                          <p:cTn id="12" fill="hold">
                            <p:stCondLst>
                              <p:cond delay="2000"/>
                            </p:stCondLst>
                            <p:childTnLst>
                              <p:par>
                                <p:cTn id="13" presetID="16" presetClass="entr" presetSubtype="21"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arn(inVertical)">
                                      <p:cBhvr>
                                        <p:cTn id="15" dur="1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01</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white"/>
                </a:solidFill>
                <a:effectLst/>
                <a:uLnTx/>
                <a:uFillTx/>
                <a:cs typeface="+mn-ea"/>
                <a:sym typeface="+mn-lt"/>
              </a:rPr>
              <a:t>协会介绍</a:t>
            </a:r>
          </a:p>
        </p:txBody>
      </p:sp>
    </p:spTree>
    <p:extLst>
      <p:ext uri="{BB962C8B-B14F-4D97-AF65-F5344CB8AC3E}">
        <p14:creationId xmlns:p14="http://schemas.microsoft.com/office/powerpoint/2010/main" val="229075754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anim calcmode="lin" valueType="num">
                                      <p:cBhvr>
                                        <p:cTn id="14" dur="500" fill="hold"/>
                                        <p:tgtEl>
                                          <p:spTgt spid="12"/>
                                        </p:tgtEl>
                                        <p:attrNameLst>
                                          <p:attrName>ppt_x</p:attrName>
                                        </p:attrNameLst>
                                      </p:cBhvr>
                                      <p:tavLst>
                                        <p:tav tm="0">
                                          <p:val>
                                            <p:strVal val="#ppt_x"/>
                                          </p:val>
                                        </p:tav>
                                        <p:tav tm="100000">
                                          <p:val>
                                            <p:strVal val="#ppt_x"/>
                                          </p:val>
                                        </p:tav>
                                      </p:tavLst>
                                    </p:anim>
                                    <p:anim calcmode="lin" valueType="num">
                                      <p:cBhvr>
                                        <p:cTn id="15"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289138" y="216384"/>
            <a:ext cx="5964074"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关于网络攻防实验室</a:t>
            </a:r>
          </a:p>
        </p:txBody>
      </p:sp>
      <p:sp>
        <p:nvSpPr>
          <p:cNvPr id="8" name="矩形 7">
            <a:extLst>
              <a:ext uri="{FF2B5EF4-FFF2-40B4-BE49-F238E27FC236}">
                <a16:creationId xmlns:a16="http://schemas.microsoft.com/office/drawing/2014/main" id="{FB24079B-067D-488B-9795-1ABC34D58053}"/>
              </a:ext>
            </a:extLst>
          </p:cNvPr>
          <p:cNvSpPr/>
          <p:nvPr/>
        </p:nvSpPr>
        <p:spPr>
          <a:xfrm>
            <a:off x="276725" y="1294840"/>
            <a:ext cx="3877985" cy="770980"/>
          </a:xfrm>
          <a:prstGeom prst="rect">
            <a:avLst/>
          </a:prstGeom>
        </p:spPr>
        <p:txBody>
          <a:bodyPr wrap="none">
            <a:spAutoFit/>
          </a:bodyPr>
          <a:lstStyle/>
          <a:p>
            <a:pPr>
              <a:lnSpc>
                <a:spcPct val="130000"/>
              </a:lnSpc>
            </a:pPr>
            <a:r>
              <a:rPr lang="zh-CN" altLang="en-US" sz="3600" dirty="0">
                <a:solidFill>
                  <a:schemeClr val="bg1"/>
                </a:solidFill>
                <a:latin typeface="华文行楷" panose="02010800040101010101" pitchFamily="2" charset="-122"/>
                <a:ea typeface="华文行楷" panose="02010800040101010101" pitchFamily="2" charset="-122"/>
              </a:rPr>
              <a:t>如何进入实验室？</a:t>
            </a:r>
            <a:endParaRPr lang="en-US" altLang="zh-CN" sz="3600" dirty="0">
              <a:solidFill>
                <a:schemeClr val="bg1"/>
              </a:solidFill>
              <a:latin typeface="华文行楷" panose="02010800040101010101" pitchFamily="2" charset="-122"/>
              <a:ea typeface="华文行楷" panose="02010800040101010101" pitchFamily="2" charset="-122"/>
            </a:endParaRPr>
          </a:p>
        </p:txBody>
      </p:sp>
      <p:sp>
        <p:nvSpPr>
          <p:cNvPr id="5" name="矩形 4">
            <a:extLst>
              <a:ext uri="{FF2B5EF4-FFF2-40B4-BE49-F238E27FC236}">
                <a16:creationId xmlns:a16="http://schemas.microsoft.com/office/drawing/2014/main" id="{5CF29A5A-CC08-450D-9088-BA12AA30E171}"/>
              </a:ext>
            </a:extLst>
          </p:cNvPr>
          <p:cNvSpPr/>
          <p:nvPr/>
        </p:nvSpPr>
        <p:spPr>
          <a:xfrm>
            <a:off x="554210" y="2703141"/>
            <a:ext cx="11265850" cy="461665"/>
          </a:xfrm>
          <a:prstGeom prst="rect">
            <a:avLst/>
          </a:prstGeom>
        </p:spPr>
        <p:txBody>
          <a:bodyPr wrap="square">
            <a:spAutoFit/>
          </a:bodyPr>
          <a:lstStyle/>
          <a:p>
            <a:r>
              <a:rPr lang="zh-CN" altLang="en-US" sz="2400" dirty="0">
                <a:solidFill>
                  <a:schemeClr val="bg1"/>
                </a:solidFill>
                <a:latin typeface="迷你简蝶语" panose="02010604000101010101" pitchFamily="2" charset="-122"/>
                <a:ea typeface="迷你简蝶语" panose="02010604000101010101" pitchFamily="2" charset="-122"/>
              </a:rPr>
              <a:t>④ 协会将在</a:t>
            </a:r>
            <a:r>
              <a:rPr lang="en-US" altLang="zh-CN" sz="2400" dirty="0">
                <a:solidFill>
                  <a:schemeClr val="bg1"/>
                </a:solidFill>
                <a:latin typeface="迷你简蝶语" panose="02010604000101010101" pitchFamily="2" charset="-122"/>
                <a:ea typeface="迷你简蝶语" panose="02010604000101010101" pitchFamily="2" charset="-122"/>
              </a:rPr>
              <a:t>11</a:t>
            </a:r>
            <a:r>
              <a:rPr lang="zh-CN" altLang="en-US" sz="2400" dirty="0">
                <a:solidFill>
                  <a:schemeClr val="bg1"/>
                </a:solidFill>
                <a:latin typeface="迷你简蝶语" panose="02010604000101010101" pitchFamily="2" charset="-122"/>
                <a:ea typeface="迷你简蝶语" panose="02010604000101010101" pitchFamily="2" charset="-122"/>
              </a:rPr>
              <a:t>月底举行新生培训考核比赛</a:t>
            </a:r>
          </a:p>
        </p:txBody>
      </p:sp>
      <p:sp>
        <p:nvSpPr>
          <p:cNvPr id="7" name="矩形 6">
            <a:extLst>
              <a:ext uri="{FF2B5EF4-FFF2-40B4-BE49-F238E27FC236}">
                <a16:creationId xmlns:a16="http://schemas.microsoft.com/office/drawing/2014/main" id="{FB9502EE-6FE5-4C6B-868A-6AB69515EBA3}"/>
              </a:ext>
            </a:extLst>
          </p:cNvPr>
          <p:cNvSpPr/>
          <p:nvPr/>
        </p:nvSpPr>
        <p:spPr>
          <a:xfrm>
            <a:off x="554210" y="3924026"/>
            <a:ext cx="11083579" cy="461665"/>
          </a:xfrm>
          <a:prstGeom prst="rect">
            <a:avLst/>
          </a:prstGeom>
        </p:spPr>
        <p:txBody>
          <a:bodyPr wrap="square">
            <a:spAutoFit/>
          </a:bodyPr>
          <a:lstStyle/>
          <a:p>
            <a:r>
              <a:rPr lang="zh-CN" altLang="en-US" sz="2400" dirty="0">
                <a:solidFill>
                  <a:schemeClr val="bg1"/>
                </a:solidFill>
                <a:latin typeface="迷你简蝶语" panose="02010604000101010101" pitchFamily="2" charset="-122"/>
                <a:ea typeface="迷你简蝶语" panose="02010604000101010101" pitchFamily="2" charset="-122"/>
              </a:rPr>
              <a:t>⑤干事将会有加分项</a:t>
            </a:r>
            <a:endParaRPr lang="en-US" altLang="zh-CN" sz="2400" dirty="0">
              <a:solidFill>
                <a:schemeClr val="bg1"/>
              </a:solidFill>
              <a:latin typeface="迷你简蝶语" panose="02010604000101010101" pitchFamily="2" charset="-122"/>
              <a:ea typeface="迷你简蝶语" panose="02010604000101010101" pitchFamily="2" charset="-122"/>
            </a:endParaRPr>
          </a:p>
        </p:txBody>
      </p:sp>
      <p:sp>
        <p:nvSpPr>
          <p:cNvPr id="16" name="矩形 15">
            <a:extLst>
              <a:ext uri="{FF2B5EF4-FFF2-40B4-BE49-F238E27FC236}">
                <a16:creationId xmlns:a16="http://schemas.microsoft.com/office/drawing/2014/main" id="{07BA180A-5ECF-4406-9F7C-ED23EFC258B6}"/>
              </a:ext>
            </a:extLst>
          </p:cNvPr>
          <p:cNvSpPr/>
          <p:nvPr/>
        </p:nvSpPr>
        <p:spPr>
          <a:xfrm>
            <a:off x="371939" y="4788446"/>
            <a:ext cx="11265850" cy="830997"/>
          </a:xfrm>
          <a:prstGeom prst="rect">
            <a:avLst/>
          </a:prstGeom>
        </p:spPr>
        <p:txBody>
          <a:bodyPr wrap="square">
            <a:spAutoFit/>
          </a:bodyPr>
          <a:lstStyle/>
          <a:p>
            <a:r>
              <a:rPr lang="zh-CN" altLang="en-US" sz="2400" dirty="0">
                <a:solidFill>
                  <a:schemeClr val="bg1"/>
                </a:solidFill>
                <a:latin typeface="迷你简蝶语" panose="02010604000101010101" pitchFamily="2" charset="-122"/>
                <a:ea typeface="迷你简蝶语" panose="02010604000101010101" pitchFamily="2" charset="-122"/>
              </a:rPr>
              <a:t>最终，将以“培训签到情况</a:t>
            </a:r>
            <a:r>
              <a:rPr lang="en-US" altLang="zh-CN" sz="2400" dirty="0">
                <a:solidFill>
                  <a:schemeClr val="bg1"/>
                </a:solidFill>
                <a:latin typeface="迷你简蝶语" panose="02010604000101010101" pitchFamily="2" charset="-122"/>
                <a:ea typeface="迷你简蝶语" panose="02010604000101010101" pitchFamily="2" charset="-122"/>
              </a:rPr>
              <a:t>+</a:t>
            </a:r>
            <a:r>
              <a:rPr lang="zh-CN" altLang="en-US" sz="2400" dirty="0">
                <a:solidFill>
                  <a:schemeClr val="bg1"/>
                </a:solidFill>
                <a:latin typeface="迷你简蝶语" panose="02010604000101010101" pitchFamily="2" charset="-122"/>
                <a:ea typeface="迷你简蝶语" panose="02010604000101010101" pitchFamily="2" charset="-122"/>
              </a:rPr>
              <a:t>平时作业情况</a:t>
            </a:r>
            <a:r>
              <a:rPr lang="en-US" altLang="zh-CN" sz="2400" dirty="0">
                <a:solidFill>
                  <a:schemeClr val="bg1"/>
                </a:solidFill>
                <a:latin typeface="迷你简蝶语" panose="02010604000101010101" pitchFamily="2" charset="-122"/>
                <a:ea typeface="迷你简蝶语" panose="02010604000101010101" pitchFamily="2" charset="-122"/>
              </a:rPr>
              <a:t>+</a:t>
            </a:r>
            <a:r>
              <a:rPr lang="zh-CN" altLang="en-US" sz="2400" dirty="0">
                <a:solidFill>
                  <a:schemeClr val="bg1"/>
                </a:solidFill>
                <a:latin typeface="迷你简蝶语" panose="02010604000101010101" pitchFamily="2" charset="-122"/>
                <a:ea typeface="迷你简蝶语" panose="02010604000101010101" pitchFamily="2" charset="-122"/>
              </a:rPr>
              <a:t>新生培训考核情况</a:t>
            </a:r>
            <a:r>
              <a:rPr lang="en-US" altLang="zh-CN" sz="2400" dirty="0">
                <a:solidFill>
                  <a:schemeClr val="bg1"/>
                </a:solidFill>
                <a:latin typeface="迷你简蝶语" panose="02010604000101010101" pitchFamily="2" charset="-122"/>
                <a:ea typeface="迷你简蝶语" panose="02010604000101010101" pitchFamily="2" charset="-122"/>
              </a:rPr>
              <a:t>+</a:t>
            </a:r>
            <a:r>
              <a:rPr lang="zh-CN" altLang="en-US" sz="2400" dirty="0">
                <a:solidFill>
                  <a:schemeClr val="bg1"/>
                </a:solidFill>
                <a:latin typeface="迷你简蝶语" panose="02010604000101010101" pitchFamily="2" charset="-122"/>
                <a:ea typeface="迷你简蝶语" panose="02010604000101010101" pitchFamily="2" charset="-122"/>
              </a:rPr>
              <a:t>干事额外加分项”为依据筛选出进入实验室常驻的同学</a:t>
            </a:r>
          </a:p>
        </p:txBody>
      </p:sp>
    </p:spTree>
    <p:extLst>
      <p:ext uri="{BB962C8B-B14F-4D97-AF65-F5344CB8AC3E}">
        <p14:creationId xmlns:p14="http://schemas.microsoft.com/office/powerpoint/2010/main" val="395917430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6"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80">
                                          <p:stCondLst>
                                            <p:cond delay="0"/>
                                          </p:stCondLst>
                                        </p:cTn>
                                        <p:tgtEl>
                                          <p:spTgt spid="16"/>
                                        </p:tgtEl>
                                      </p:cBhvr>
                                    </p:animEffect>
                                    <p:anim calcmode="lin" valueType="num">
                                      <p:cBhvr>
                                        <p:cTn id="19" dur="1823"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24" dur="27">
                                          <p:stCondLst>
                                            <p:cond delay="649"/>
                                          </p:stCondLst>
                                        </p:cTn>
                                        <p:tgtEl>
                                          <p:spTgt spid="16"/>
                                        </p:tgtEl>
                                      </p:cBhvr>
                                      <p:to x="100000" y="60000"/>
                                    </p:animScale>
                                    <p:animScale>
                                      <p:cBhvr>
                                        <p:cTn id="25" dur="165" decel="50000">
                                          <p:stCondLst>
                                            <p:cond delay="676"/>
                                          </p:stCondLst>
                                        </p:cTn>
                                        <p:tgtEl>
                                          <p:spTgt spid="16"/>
                                        </p:tgtEl>
                                      </p:cBhvr>
                                      <p:to x="100000" y="100000"/>
                                    </p:animScale>
                                    <p:animScale>
                                      <p:cBhvr>
                                        <p:cTn id="26" dur="27">
                                          <p:stCondLst>
                                            <p:cond delay="1312"/>
                                          </p:stCondLst>
                                        </p:cTn>
                                        <p:tgtEl>
                                          <p:spTgt spid="16"/>
                                        </p:tgtEl>
                                      </p:cBhvr>
                                      <p:to x="100000" y="80000"/>
                                    </p:animScale>
                                    <p:animScale>
                                      <p:cBhvr>
                                        <p:cTn id="27" dur="165" decel="50000">
                                          <p:stCondLst>
                                            <p:cond delay="1339"/>
                                          </p:stCondLst>
                                        </p:cTn>
                                        <p:tgtEl>
                                          <p:spTgt spid="16"/>
                                        </p:tgtEl>
                                      </p:cBhvr>
                                      <p:to x="100000" y="100000"/>
                                    </p:animScale>
                                    <p:animScale>
                                      <p:cBhvr>
                                        <p:cTn id="28" dur="27">
                                          <p:stCondLst>
                                            <p:cond delay="1641"/>
                                          </p:stCondLst>
                                        </p:cTn>
                                        <p:tgtEl>
                                          <p:spTgt spid="16"/>
                                        </p:tgtEl>
                                      </p:cBhvr>
                                      <p:to x="100000" y="90000"/>
                                    </p:animScale>
                                    <p:animScale>
                                      <p:cBhvr>
                                        <p:cTn id="29" dur="165" decel="50000">
                                          <p:stCondLst>
                                            <p:cond delay="1668"/>
                                          </p:stCondLst>
                                        </p:cTn>
                                        <p:tgtEl>
                                          <p:spTgt spid="16"/>
                                        </p:tgtEl>
                                      </p:cBhvr>
                                      <p:to x="100000" y="100000"/>
                                    </p:animScale>
                                    <p:animScale>
                                      <p:cBhvr>
                                        <p:cTn id="30" dur="27">
                                          <p:stCondLst>
                                            <p:cond delay="1808"/>
                                          </p:stCondLst>
                                        </p:cTn>
                                        <p:tgtEl>
                                          <p:spTgt spid="16"/>
                                        </p:tgtEl>
                                      </p:cBhvr>
                                      <p:to x="100000" y="95000"/>
                                    </p:animScale>
                                    <p:animScale>
                                      <p:cBhvr>
                                        <p:cTn id="31" dur="165" decel="50000">
                                          <p:stCondLst>
                                            <p:cond delay="1835"/>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103695"/>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05</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prstClr val="white"/>
                </a:solidFill>
                <a:effectLst/>
                <a:uLnTx/>
                <a:uFillTx/>
                <a:cs typeface="+mn-ea"/>
                <a:sym typeface="+mn-lt"/>
              </a:rPr>
              <a:t>小游戏</a:t>
            </a:r>
            <a:r>
              <a:rPr lang="en-US" altLang="zh-CN" sz="3600" noProof="0" dirty="0">
                <a:solidFill>
                  <a:prstClr val="white"/>
                </a:solidFill>
                <a:cs typeface="+mn-ea"/>
                <a:sym typeface="+mn-lt"/>
              </a:rPr>
              <a:t>—</a:t>
            </a:r>
            <a:r>
              <a:rPr lang="zh-CN" altLang="en-US" sz="3600" noProof="0" dirty="0">
                <a:solidFill>
                  <a:prstClr val="white"/>
                </a:solidFill>
                <a:cs typeface="+mn-ea"/>
                <a:sym typeface="+mn-lt"/>
              </a:rPr>
              <a:t>传词</a:t>
            </a:r>
            <a:endParaRPr kumimoji="0" lang="zh-CN" altLang="en-US" sz="3600" b="0" i="0" u="none" strike="noStrike" kern="1200" cap="none" spc="0" normalizeH="0" baseline="0" noProof="0" dirty="0">
              <a:ln>
                <a:noFill/>
              </a:ln>
              <a:solidFill>
                <a:prstClr val="white"/>
              </a:solidFill>
              <a:effectLst/>
              <a:uLnTx/>
              <a:uFillTx/>
              <a:cs typeface="+mn-ea"/>
              <a:sym typeface="+mn-lt"/>
            </a:endParaRPr>
          </a:p>
        </p:txBody>
      </p:sp>
    </p:spTree>
    <p:extLst>
      <p:ext uri="{BB962C8B-B14F-4D97-AF65-F5344CB8AC3E}">
        <p14:creationId xmlns:p14="http://schemas.microsoft.com/office/powerpoint/2010/main" val="2184905190"/>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anim calcmode="lin" valueType="num">
                                      <p:cBhvr>
                                        <p:cTn id="14" dur="500" fill="hold"/>
                                        <p:tgtEl>
                                          <p:spTgt spid="12"/>
                                        </p:tgtEl>
                                        <p:attrNameLst>
                                          <p:attrName>ppt_x</p:attrName>
                                        </p:attrNameLst>
                                      </p:cBhvr>
                                      <p:tavLst>
                                        <p:tav tm="0">
                                          <p:val>
                                            <p:strVal val="#ppt_x"/>
                                          </p:val>
                                        </p:tav>
                                        <p:tav tm="100000">
                                          <p:val>
                                            <p:strVal val="#ppt_x"/>
                                          </p:val>
                                        </p:tav>
                                      </p:tavLst>
                                    </p:anim>
                                    <p:anim calcmode="lin" valueType="num">
                                      <p:cBhvr>
                                        <p:cTn id="15"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289138" y="216384"/>
            <a:ext cx="4974260"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小游戏</a:t>
            </a:r>
            <a:r>
              <a:rPr lang="en-US" altLang="zh-CN" sz="4400" dirty="0">
                <a:solidFill>
                  <a:prstClr val="white"/>
                </a:solidFill>
                <a:latin typeface="华文行楷" panose="02010800040101010101" pitchFamily="2" charset="-122"/>
                <a:ea typeface="华文行楷" panose="02010800040101010101" pitchFamily="2" charset="-122"/>
                <a:cs typeface="+mn-ea"/>
                <a:sym typeface="+mn-lt"/>
              </a:rPr>
              <a:t>—</a:t>
            </a: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传词</a:t>
            </a:r>
          </a:p>
        </p:txBody>
      </p:sp>
      <p:sp>
        <p:nvSpPr>
          <p:cNvPr id="8" name="矩形 7">
            <a:extLst>
              <a:ext uri="{FF2B5EF4-FFF2-40B4-BE49-F238E27FC236}">
                <a16:creationId xmlns:a16="http://schemas.microsoft.com/office/drawing/2014/main" id="{FB24079B-067D-488B-9795-1ABC34D58053}"/>
              </a:ext>
            </a:extLst>
          </p:cNvPr>
          <p:cNvSpPr/>
          <p:nvPr/>
        </p:nvSpPr>
        <p:spPr>
          <a:xfrm>
            <a:off x="644371" y="1623904"/>
            <a:ext cx="3416320" cy="770980"/>
          </a:xfrm>
          <a:prstGeom prst="rect">
            <a:avLst/>
          </a:prstGeom>
        </p:spPr>
        <p:txBody>
          <a:bodyPr wrap="none">
            <a:spAutoFit/>
          </a:bodyPr>
          <a:lstStyle/>
          <a:p>
            <a:pPr>
              <a:lnSpc>
                <a:spcPct val="130000"/>
              </a:lnSpc>
            </a:pPr>
            <a:r>
              <a:rPr lang="zh-CN" altLang="en-US" sz="3600" dirty="0">
                <a:solidFill>
                  <a:schemeClr val="bg1"/>
                </a:solidFill>
                <a:latin typeface="华文行楷" panose="02010800040101010101" pitchFamily="2" charset="-122"/>
                <a:ea typeface="华文行楷" panose="02010800040101010101" pitchFamily="2" charset="-122"/>
              </a:rPr>
              <a:t>传词游戏规则</a:t>
            </a:r>
            <a:r>
              <a:rPr lang="zh-CN" altLang="en-US" sz="3600" dirty="0">
                <a:solidFill>
                  <a:schemeClr val="bg1"/>
                </a:solidFill>
                <a:latin typeface="迷你简蝶语" panose="02010604000101010101" pitchFamily="2" charset="-122"/>
                <a:ea typeface="迷你简蝶语" panose="02010604000101010101" pitchFamily="2" charset="-122"/>
              </a:rPr>
              <a:t>：</a:t>
            </a:r>
            <a:endParaRPr lang="en-US" altLang="zh-CN" sz="3600" dirty="0">
              <a:solidFill>
                <a:schemeClr val="bg1"/>
              </a:solidFill>
              <a:latin typeface="迷你简蝶语" panose="02010604000101010101" pitchFamily="2" charset="-122"/>
              <a:ea typeface="迷你简蝶语" panose="02010604000101010101" pitchFamily="2" charset="-122"/>
            </a:endParaRPr>
          </a:p>
        </p:txBody>
      </p:sp>
      <p:sp>
        <p:nvSpPr>
          <p:cNvPr id="16" name="矩形 15">
            <a:extLst>
              <a:ext uri="{FF2B5EF4-FFF2-40B4-BE49-F238E27FC236}">
                <a16:creationId xmlns:a16="http://schemas.microsoft.com/office/drawing/2014/main" id="{07BA180A-5ECF-4406-9F7C-ED23EFC258B6}"/>
              </a:ext>
            </a:extLst>
          </p:cNvPr>
          <p:cNvSpPr/>
          <p:nvPr/>
        </p:nvSpPr>
        <p:spPr>
          <a:xfrm>
            <a:off x="1221867" y="2469453"/>
            <a:ext cx="9697607" cy="3416320"/>
          </a:xfrm>
          <a:prstGeom prst="rect">
            <a:avLst/>
          </a:prstGeom>
        </p:spPr>
        <p:txBody>
          <a:bodyPr wrap="square">
            <a:spAutoFit/>
          </a:bodyPr>
          <a:lstStyle/>
          <a:p>
            <a:r>
              <a:rPr lang="zh-CN" altLang="en-US" sz="2400" dirty="0">
                <a:solidFill>
                  <a:schemeClr val="bg1"/>
                </a:solidFill>
                <a:latin typeface="迷你简蝶语" panose="02010604000101010101" pitchFamily="2" charset="-122"/>
                <a:ea typeface="迷你简蝶语" panose="02010604000101010101" pitchFamily="2" charset="-122"/>
              </a:rPr>
              <a:t>游戏开始前，每组第一个人看黑板上给的题目，其余人面向观众。观众从黑板上所给的四个词语中选出一个用于游戏。</a:t>
            </a:r>
            <a:endParaRPr lang="en-US" altLang="zh-CN" sz="2400" dirty="0">
              <a:solidFill>
                <a:schemeClr val="bg1"/>
              </a:solidFill>
              <a:latin typeface="迷你简蝶语" panose="02010604000101010101" pitchFamily="2" charset="-122"/>
              <a:ea typeface="迷你简蝶语" panose="02010604000101010101" pitchFamily="2" charset="-122"/>
            </a:endParaRPr>
          </a:p>
          <a:p>
            <a:r>
              <a:rPr lang="zh-CN" altLang="en-US" sz="2400" dirty="0">
                <a:solidFill>
                  <a:schemeClr val="bg1"/>
                </a:solidFill>
                <a:latin typeface="迷你简蝶语" panose="02010604000101010101" pitchFamily="2" charset="-122"/>
                <a:ea typeface="迷你简蝶语" panose="02010604000101010101" pitchFamily="2" charset="-122"/>
              </a:rPr>
              <a:t>游戏进行时，除去第一个人，其余人向后转，背向第一个人。</a:t>
            </a:r>
            <a:endParaRPr lang="en-US" altLang="zh-CN" sz="2400" dirty="0">
              <a:solidFill>
                <a:schemeClr val="bg1"/>
              </a:solidFill>
              <a:latin typeface="迷你简蝶语" panose="02010604000101010101" pitchFamily="2" charset="-122"/>
              <a:ea typeface="迷你简蝶语" panose="02010604000101010101" pitchFamily="2" charset="-122"/>
            </a:endParaRPr>
          </a:p>
          <a:p>
            <a:r>
              <a:rPr lang="zh-CN" altLang="en-US" sz="2400" dirty="0">
                <a:solidFill>
                  <a:schemeClr val="bg1"/>
                </a:solidFill>
                <a:latin typeface="迷你简蝶语" panose="02010604000101010101" pitchFamily="2" charset="-122"/>
                <a:ea typeface="迷你简蝶语" panose="02010604000101010101" pitchFamily="2" charset="-122"/>
              </a:rPr>
              <a:t>第一个人知道词语后，拍第二个人肩膀示意让其转身。</a:t>
            </a:r>
            <a:r>
              <a:rPr lang="zh-CN" altLang="en-US" sz="2400" b="1" dirty="0">
                <a:solidFill>
                  <a:srgbClr val="92D050"/>
                </a:solidFill>
                <a:latin typeface="迷你简蝶语" panose="02010604000101010101" pitchFamily="2" charset="-122"/>
                <a:ea typeface="迷你简蝶语" panose="02010604000101010101" pitchFamily="2" charset="-122"/>
              </a:rPr>
              <a:t>第一个人通过肢体语言，把刚刚看到的词语的含义表示出来，然后第二个人根据自己的理解，把自己理解的词语通过肢体语言传递给第三个人。以此类推，</a:t>
            </a:r>
          </a:p>
          <a:p>
            <a:r>
              <a:rPr lang="zh-CN" altLang="en-US" sz="2400" b="1" dirty="0">
                <a:solidFill>
                  <a:srgbClr val="92D050"/>
                </a:solidFill>
                <a:latin typeface="迷你简蝶语" panose="02010604000101010101" pitchFamily="2" charset="-122"/>
                <a:ea typeface="迷你简蝶语" panose="02010604000101010101" pitchFamily="2" charset="-122"/>
              </a:rPr>
              <a:t>最后的需要说出词语。</a:t>
            </a:r>
            <a:endParaRPr lang="en-US" altLang="zh-CN" sz="2400" b="1" dirty="0">
              <a:solidFill>
                <a:srgbClr val="92D050"/>
              </a:solidFill>
              <a:latin typeface="迷你简蝶语" panose="02010604000101010101" pitchFamily="2" charset="-122"/>
              <a:ea typeface="迷你简蝶语" panose="02010604000101010101" pitchFamily="2" charset="-122"/>
            </a:endParaRPr>
          </a:p>
          <a:p>
            <a:endParaRPr lang="en-US" altLang="zh-CN" sz="2400" dirty="0">
              <a:solidFill>
                <a:schemeClr val="bg1"/>
              </a:solidFill>
              <a:latin typeface="迷你简蝶语" panose="02010604000101010101" pitchFamily="2" charset="-122"/>
              <a:ea typeface="迷你简蝶语" panose="02010604000101010101" pitchFamily="2" charset="-122"/>
            </a:endParaRPr>
          </a:p>
          <a:p>
            <a:r>
              <a:rPr lang="zh-CN" altLang="en-US" sz="2400" dirty="0">
                <a:solidFill>
                  <a:schemeClr val="bg1"/>
                </a:solidFill>
                <a:latin typeface="迷你简蝶语" panose="02010604000101010101" pitchFamily="2" charset="-122"/>
                <a:ea typeface="迷你简蝶语" panose="02010604000101010101" pitchFamily="2" charset="-122"/>
              </a:rPr>
              <a:t>游戏过程中不得以语言或口形提示。</a:t>
            </a:r>
          </a:p>
        </p:txBody>
      </p:sp>
    </p:spTree>
    <p:extLst>
      <p:ext uri="{BB962C8B-B14F-4D97-AF65-F5344CB8AC3E}">
        <p14:creationId xmlns:p14="http://schemas.microsoft.com/office/powerpoint/2010/main" val="303752448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289138" y="216384"/>
            <a:ext cx="4974260"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小游戏</a:t>
            </a:r>
            <a:r>
              <a:rPr lang="en-US" altLang="zh-CN" sz="4400" dirty="0">
                <a:solidFill>
                  <a:prstClr val="white"/>
                </a:solidFill>
                <a:latin typeface="华文行楷" panose="02010800040101010101" pitchFamily="2" charset="-122"/>
                <a:ea typeface="华文行楷" panose="02010800040101010101" pitchFamily="2" charset="-122"/>
                <a:cs typeface="+mn-ea"/>
                <a:sym typeface="+mn-lt"/>
              </a:rPr>
              <a:t>—</a:t>
            </a: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传词</a:t>
            </a:r>
          </a:p>
        </p:txBody>
      </p:sp>
      <p:sp>
        <p:nvSpPr>
          <p:cNvPr id="8" name="矩形 7">
            <a:extLst>
              <a:ext uri="{FF2B5EF4-FFF2-40B4-BE49-F238E27FC236}">
                <a16:creationId xmlns:a16="http://schemas.microsoft.com/office/drawing/2014/main" id="{FB24079B-067D-488B-9795-1ABC34D58053}"/>
              </a:ext>
            </a:extLst>
          </p:cNvPr>
          <p:cNvSpPr/>
          <p:nvPr/>
        </p:nvSpPr>
        <p:spPr>
          <a:xfrm>
            <a:off x="644371" y="1623904"/>
            <a:ext cx="2031325" cy="743152"/>
          </a:xfrm>
          <a:prstGeom prst="rect">
            <a:avLst/>
          </a:prstGeom>
        </p:spPr>
        <p:txBody>
          <a:bodyPr wrap="square">
            <a:spAutoFit/>
          </a:bodyPr>
          <a:lstStyle/>
          <a:p>
            <a:pPr>
              <a:lnSpc>
                <a:spcPct val="130000"/>
              </a:lnSpc>
            </a:pPr>
            <a:r>
              <a:rPr lang="zh-CN" altLang="en-US" sz="3600" dirty="0">
                <a:solidFill>
                  <a:schemeClr val="bg1"/>
                </a:solidFill>
                <a:latin typeface="迷你简蝶语" panose="02010604000101010101" pitchFamily="2" charset="-122"/>
                <a:ea typeface="迷你简蝶语" panose="02010604000101010101" pitchFamily="2" charset="-122"/>
              </a:rPr>
              <a:t>第一轮：</a:t>
            </a:r>
            <a:endParaRPr lang="en-US" altLang="zh-CN" sz="3600" dirty="0">
              <a:solidFill>
                <a:schemeClr val="bg1"/>
              </a:solidFill>
              <a:latin typeface="迷你简蝶语" panose="02010604000101010101" pitchFamily="2" charset="-122"/>
              <a:ea typeface="迷你简蝶语" panose="02010604000101010101" pitchFamily="2" charset="-122"/>
            </a:endParaRPr>
          </a:p>
        </p:txBody>
      </p:sp>
      <p:sp>
        <p:nvSpPr>
          <p:cNvPr id="2" name="矩形 1">
            <a:extLst>
              <a:ext uri="{FF2B5EF4-FFF2-40B4-BE49-F238E27FC236}">
                <a16:creationId xmlns:a16="http://schemas.microsoft.com/office/drawing/2014/main" id="{3864F1D4-68C3-4C86-BBDA-8B9DA0740A3E}"/>
              </a:ext>
            </a:extLst>
          </p:cNvPr>
          <p:cNvSpPr/>
          <p:nvPr/>
        </p:nvSpPr>
        <p:spPr>
          <a:xfrm>
            <a:off x="2521670" y="2649849"/>
            <a:ext cx="2463055" cy="523220"/>
          </a:xfrm>
          <a:prstGeom prst="rect">
            <a:avLst/>
          </a:prstGeom>
        </p:spPr>
        <p:txBody>
          <a:bodyPr wrap="square">
            <a:spAutoFit/>
          </a:bodyPr>
          <a:lstStyle/>
          <a:p>
            <a:r>
              <a:rPr lang="en-US" altLang="zh-CN" sz="2800" dirty="0">
                <a:solidFill>
                  <a:schemeClr val="bg1"/>
                </a:solidFill>
                <a:latin typeface="迷你简蝶语" panose="02010604000101010101" pitchFamily="2" charset="-122"/>
                <a:ea typeface="迷你简蝶语" panose="02010604000101010101" pitchFamily="2" charset="-122"/>
              </a:rPr>
              <a:t>A:</a:t>
            </a:r>
            <a:r>
              <a:rPr lang="zh-CN" altLang="en-US" sz="2800" dirty="0">
                <a:solidFill>
                  <a:schemeClr val="bg1"/>
                </a:solidFill>
                <a:latin typeface="迷你简蝶语" panose="02010604000101010101" pitchFamily="2" charset="-122"/>
                <a:ea typeface="迷你简蝶语" panose="02010604000101010101" pitchFamily="2" charset="-122"/>
              </a:rPr>
              <a:t>笑里藏刀 </a:t>
            </a:r>
          </a:p>
        </p:txBody>
      </p:sp>
      <p:sp>
        <p:nvSpPr>
          <p:cNvPr id="3" name="矩形 2">
            <a:extLst>
              <a:ext uri="{FF2B5EF4-FFF2-40B4-BE49-F238E27FC236}">
                <a16:creationId xmlns:a16="http://schemas.microsoft.com/office/drawing/2014/main" id="{09DF9CD3-CBC9-4D90-89F9-724A670A6BF6}"/>
              </a:ext>
            </a:extLst>
          </p:cNvPr>
          <p:cNvSpPr/>
          <p:nvPr/>
        </p:nvSpPr>
        <p:spPr>
          <a:xfrm>
            <a:off x="2521670" y="3554639"/>
            <a:ext cx="2688341" cy="523220"/>
          </a:xfrm>
          <a:prstGeom prst="rect">
            <a:avLst/>
          </a:prstGeom>
        </p:spPr>
        <p:txBody>
          <a:bodyPr wrap="square">
            <a:spAutoFit/>
          </a:bodyPr>
          <a:lstStyle/>
          <a:p>
            <a:r>
              <a:rPr lang="en-US" altLang="zh-CN" sz="2800" dirty="0">
                <a:solidFill>
                  <a:schemeClr val="bg1"/>
                </a:solidFill>
                <a:latin typeface="迷你简蝶语" panose="02010604000101010101" pitchFamily="2" charset="-122"/>
                <a:ea typeface="迷你简蝶语" panose="02010604000101010101" pitchFamily="2" charset="-122"/>
              </a:rPr>
              <a:t>B:</a:t>
            </a:r>
            <a:r>
              <a:rPr lang="zh-CN" altLang="en-US" sz="2800" dirty="0">
                <a:solidFill>
                  <a:schemeClr val="bg1"/>
                </a:solidFill>
                <a:latin typeface="迷你简蝶语" panose="02010604000101010101" pitchFamily="2" charset="-122"/>
                <a:ea typeface="迷你简蝶语" panose="02010604000101010101" pitchFamily="2" charset="-122"/>
              </a:rPr>
              <a:t>呆若木鸡</a:t>
            </a:r>
          </a:p>
        </p:txBody>
      </p:sp>
      <p:sp>
        <p:nvSpPr>
          <p:cNvPr id="4" name="矩形 3">
            <a:extLst>
              <a:ext uri="{FF2B5EF4-FFF2-40B4-BE49-F238E27FC236}">
                <a16:creationId xmlns:a16="http://schemas.microsoft.com/office/drawing/2014/main" id="{DD2105D3-2046-4BAE-B413-48A08C3126EC}"/>
              </a:ext>
            </a:extLst>
          </p:cNvPr>
          <p:cNvSpPr/>
          <p:nvPr/>
        </p:nvSpPr>
        <p:spPr>
          <a:xfrm>
            <a:off x="5208615" y="2649849"/>
            <a:ext cx="2611408" cy="523220"/>
          </a:xfrm>
          <a:prstGeom prst="rect">
            <a:avLst/>
          </a:prstGeom>
        </p:spPr>
        <p:txBody>
          <a:bodyPr wrap="square">
            <a:spAutoFit/>
          </a:bodyPr>
          <a:lstStyle/>
          <a:p>
            <a:r>
              <a:rPr lang="en-US" altLang="zh-CN" sz="2800" dirty="0">
                <a:solidFill>
                  <a:schemeClr val="bg1"/>
                </a:solidFill>
                <a:latin typeface="迷你简蝶语" panose="02010604000101010101" pitchFamily="2" charset="-122"/>
                <a:ea typeface="迷你简蝶语" panose="02010604000101010101" pitchFamily="2" charset="-122"/>
              </a:rPr>
              <a:t>C:</a:t>
            </a:r>
            <a:r>
              <a:rPr lang="zh-CN" altLang="en-US" sz="2800" dirty="0">
                <a:solidFill>
                  <a:schemeClr val="bg1"/>
                </a:solidFill>
                <a:latin typeface="迷你简蝶语" panose="02010604000101010101" pitchFamily="2" charset="-122"/>
                <a:ea typeface="迷你简蝶语" panose="02010604000101010101" pitchFamily="2" charset="-122"/>
              </a:rPr>
              <a:t>见钱眼开</a:t>
            </a:r>
          </a:p>
        </p:txBody>
      </p:sp>
      <p:sp>
        <p:nvSpPr>
          <p:cNvPr id="5" name="矩形 4">
            <a:extLst>
              <a:ext uri="{FF2B5EF4-FFF2-40B4-BE49-F238E27FC236}">
                <a16:creationId xmlns:a16="http://schemas.microsoft.com/office/drawing/2014/main" id="{59B40D38-8766-4EC8-9EBA-516E1C545A62}"/>
              </a:ext>
            </a:extLst>
          </p:cNvPr>
          <p:cNvSpPr/>
          <p:nvPr/>
        </p:nvSpPr>
        <p:spPr>
          <a:xfrm>
            <a:off x="5208615" y="3554639"/>
            <a:ext cx="2315546" cy="523220"/>
          </a:xfrm>
          <a:prstGeom prst="rect">
            <a:avLst/>
          </a:prstGeom>
        </p:spPr>
        <p:txBody>
          <a:bodyPr wrap="square">
            <a:spAutoFit/>
          </a:bodyPr>
          <a:lstStyle/>
          <a:p>
            <a:r>
              <a:rPr lang="en-US" altLang="zh-CN" sz="2800" dirty="0">
                <a:solidFill>
                  <a:schemeClr val="bg1"/>
                </a:solidFill>
                <a:latin typeface="迷你简蝶语" panose="02010604000101010101" pitchFamily="2" charset="-122"/>
                <a:ea typeface="迷你简蝶语" panose="02010604000101010101" pitchFamily="2" charset="-122"/>
              </a:rPr>
              <a:t>D:</a:t>
            </a:r>
            <a:r>
              <a:rPr lang="zh-CN" altLang="en-US" sz="2800" dirty="0">
                <a:solidFill>
                  <a:schemeClr val="bg1"/>
                </a:solidFill>
                <a:latin typeface="迷你简蝶语" panose="02010604000101010101" pitchFamily="2" charset="-122"/>
                <a:ea typeface="迷你简蝶语" panose="02010604000101010101" pitchFamily="2" charset="-122"/>
              </a:rPr>
              <a:t>喜怒无常</a:t>
            </a:r>
          </a:p>
        </p:txBody>
      </p:sp>
    </p:spTree>
    <p:extLst>
      <p:ext uri="{BB962C8B-B14F-4D97-AF65-F5344CB8AC3E}">
        <p14:creationId xmlns:p14="http://schemas.microsoft.com/office/powerpoint/2010/main" val="2670294295"/>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289138" y="216384"/>
            <a:ext cx="4974260"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小游戏</a:t>
            </a:r>
            <a:r>
              <a:rPr lang="en-US" altLang="zh-CN" sz="4400" dirty="0">
                <a:solidFill>
                  <a:prstClr val="white"/>
                </a:solidFill>
                <a:latin typeface="华文行楷" panose="02010800040101010101" pitchFamily="2" charset="-122"/>
                <a:ea typeface="华文行楷" panose="02010800040101010101" pitchFamily="2" charset="-122"/>
                <a:cs typeface="+mn-ea"/>
                <a:sym typeface="+mn-lt"/>
              </a:rPr>
              <a:t>—</a:t>
            </a: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传词</a:t>
            </a:r>
          </a:p>
        </p:txBody>
      </p:sp>
      <p:sp>
        <p:nvSpPr>
          <p:cNvPr id="8" name="矩形 7">
            <a:extLst>
              <a:ext uri="{FF2B5EF4-FFF2-40B4-BE49-F238E27FC236}">
                <a16:creationId xmlns:a16="http://schemas.microsoft.com/office/drawing/2014/main" id="{FB24079B-067D-488B-9795-1ABC34D58053}"/>
              </a:ext>
            </a:extLst>
          </p:cNvPr>
          <p:cNvSpPr/>
          <p:nvPr/>
        </p:nvSpPr>
        <p:spPr>
          <a:xfrm>
            <a:off x="644371" y="1623904"/>
            <a:ext cx="3416320" cy="770980"/>
          </a:xfrm>
          <a:prstGeom prst="rect">
            <a:avLst/>
          </a:prstGeom>
        </p:spPr>
        <p:txBody>
          <a:bodyPr wrap="none">
            <a:spAutoFit/>
          </a:bodyPr>
          <a:lstStyle/>
          <a:p>
            <a:pPr>
              <a:lnSpc>
                <a:spcPct val="130000"/>
              </a:lnSpc>
            </a:pPr>
            <a:r>
              <a:rPr lang="zh-CN" altLang="en-US" sz="3600" dirty="0">
                <a:solidFill>
                  <a:schemeClr val="bg1"/>
                </a:solidFill>
                <a:latin typeface="华文行楷" panose="02010800040101010101" pitchFamily="2" charset="-122"/>
                <a:ea typeface="华文行楷" panose="02010800040101010101" pitchFamily="2" charset="-122"/>
              </a:rPr>
              <a:t>传词游戏规则</a:t>
            </a:r>
            <a:r>
              <a:rPr lang="zh-CN" altLang="en-US" sz="3600" dirty="0">
                <a:solidFill>
                  <a:schemeClr val="bg1"/>
                </a:solidFill>
                <a:latin typeface="迷你简蝶语" panose="02010604000101010101" pitchFamily="2" charset="-122"/>
                <a:ea typeface="迷你简蝶语" panose="02010604000101010101" pitchFamily="2" charset="-122"/>
              </a:rPr>
              <a:t>：</a:t>
            </a:r>
            <a:endParaRPr lang="en-US" altLang="zh-CN" sz="3600" dirty="0">
              <a:solidFill>
                <a:schemeClr val="bg1"/>
              </a:solidFill>
              <a:latin typeface="迷你简蝶语" panose="02010604000101010101" pitchFamily="2" charset="-122"/>
              <a:ea typeface="迷你简蝶语" panose="02010604000101010101" pitchFamily="2" charset="-122"/>
            </a:endParaRPr>
          </a:p>
        </p:txBody>
      </p:sp>
      <p:sp>
        <p:nvSpPr>
          <p:cNvPr id="16" name="矩形 15">
            <a:extLst>
              <a:ext uri="{FF2B5EF4-FFF2-40B4-BE49-F238E27FC236}">
                <a16:creationId xmlns:a16="http://schemas.microsoft.com/office/drawing/2014/main" id="{07BA180A-5ECF-4406-9F7C-ED23EFC258B6}"/>
              </a:ext>
            </a:extLst>
          </p:cNvPr>
          <p:cNvSpPr/>
          <p:nvPr/>
        </p:nvSpPr>
        <p:spPr>
          <a:xfrm>
            <a:off x="1221867" y="2469453"/>
            <a:ext cx="9697607" cy="3416320"/>
          </a:xfrm>
          <a:prstGeom prst="rect">
            <a:avLst/>
          </a:prstGeom>
        </p:spPr>
        <p:txBody>
          <a:bodyPr wrap="square">
            <a:spAutoFit/>
          </a:bodyPr>
          <a:lstStyle/>
          <a:p>
            <a:r>
              <a:rPr lang="zh-CN" altLang="en-US" sz="2400" dirty="0">
                <a:solidFill>
                  <a:schemeClr val="bg1"/>
                </a:solidFill>
                <a:latin typeface="迷你简蝶语" panose="02010604000101010101" pitchFamily="2" charset="-122"/>
                <a:ea typeface="迷你简蝶语" panose="02010604000101010101" pitchFamily="2" charset="-122"/>
              </a:rPr>
              <a:t>游戏开始前，每组第一个人看黑板上给的题目，其余人面向观众。观众从黑板上所给的四个词语中选出一个用于游戏。</a:t>
            </a:r>
            <a:endParaRPr lang="en-US" altLang="zh-CN" sz="2400" dirty="0">
              <a:solidFill>
                <a:schemeClr val="bg1"/>
              </a:solidFill>
              <a:latin typeface="迷你简蝶语" panose="02010604000101010101" pitchFamily="2" charset="-122"/>
              <a:ea typeface="迷你简蝶语" panose="02010604000101010101" pitchFamily="2" charset="-122"/>
            </a:endParaRPr>
          </a:p>
          <a:p>
            <a:r>
              <a:rPr lang="zh-CN" altLang="en-US" sz="2400" dirty="0">
                <a:solidFill>
                  <a:schemeClr val="bg1"/>
                </a:solidFill>
                <a:latin typeface="迷你简蝶语" panose="02010604000101010101" pitchFamily="2" charset="-122"/>
                <a:ea typeface="迷你简蝶语" panose="02010604000101010101" pitchFamily="2" charset="-122"/>
              </a:rPr>
              <a:t>游戏进行时，除去第一个人，其余人向后转，背向第一个人。</a:t>
            </a:r>
            <a:endParaRPr lang="en-US" altLang="zh-CN" sz="2400" dirty="0">
              <a:solidFill>
                <a:schemeClr val="bg1"/>
              </a:solidFill>
              <a:latin typeface="迷你简蝶语" panose="02010604000101010101" pitchFamily="2" charset="-122"/>
              <a:ea typeface="迷你简蝶语" panose="02010604000101010101" pitchFamily="2" charset="-122"/>
            </a:endParaRPr>
          </a:p>
          <a:p>
            <a:r>
              <a:rPr lang="zh-CN" altLang="en-US" sz="2400" dirty="0">
                <a:solidFill>
                  <a:schemeClr val="bg1"/>
                </a:solidFill>
                <a:latin typeface="迷你简蝶语" panose="02010604000101010101" pitchFamily="2" charset="-122"/>
                <a:ea typeface="迷你简蝶语" panose="02010604000101010101" pitchFamily="2" charset="-122"/>
              </a:rPr>
              <a:t>第一个人知道词语后，拍第二个人肩膀示意让其转身。</a:t>
            </a:r>
            <a:r>
              <a:rPr lang="zh-CN" altLang="en-US" sz="2400" b="1" dirty="0">
                <a:solidFill>
                  <a:srgbClr val="92D050"/>
                </a:solidFill>
                <a:latin typeface="迷你简蝶语" panose="02010604000101010101" pitchFamily="2" charset="-122"/>
                <a:ea typeface="迷你简蝶语" panose="02010604000101010101" pitchFamily="2" charset="-122"/>
              </a:rPr>
              <a:t>第一个人通过肢体语言，把刚刚看到的词语的含义表示出来，然后第二个人根据自己的理解，把自己理解的词语通过肢体语言传递给第三个人。以此类推，</a:t>
            </a:r>
          </a:p>
          <a:p>
            <a:r>
              <a:rPr lang="zh-CN" altLang="en-US" sz="2400" b="1" dirty="0">
                <a:solidFill>
                  <a:srgbClr val="92D050"/>
                </a:solidFill>
                <a:latin typeface="迷你简蝶语" panose="02010604000101010101" pitchFamily="2" charset="-122"/>
                <a:ea typeface="迷你简蝶语" panose="02010604000101010101" pitchFamily="2" charset="-122"/>
              </a:rPr>
              <a:t>最后的需要说出词语。</a:t>
            </a:r>
            <a:endParaRPr lang="en-US" altLang="zh-CN" sz="2400" b="1" dirty="0">
              <a:solidFill>
                <a:srgbClr val="92D050"/>
              </a:solidFill>
              <a:latin typeface="迷你简蝶语" panose="02010604000101010101" pitchFamily="2" charset="-122"/>
              <a:ea typeface="迷你简蝶语" panose="02010604000101010101" pitchFamily="2" charset="-122"/>
            </a:endParaRPr>
          </a:p>
          <a:p>
            <a:endParaRPr lang="en-US" altLang="zh-CN" sz="2400" dirty="0">
              <a:solidFill>
                <a:schemeClr val="bg1"/>
              </a:solidFill>
              <a:latin typeface="迷你简蝶语" panose="02010604000101010101" pitchFamily="2" charset="-122"/>
              <a:ea typeface="迷你简蝶语" panose="02010604000101010101" pitchFamily="2" charset="-122"/>
            </a:endParaRPr>
          </a:p>
          <a:p>
            <a:r>
              <a:rPr lang="zh-CN" altLang="en-US" sz="2400" dirty="0">
                <a:solidFill>
                  <a:schemeClr val="bg1"/>
                </a:solidFill>
                <a:latin typeface="迷你简蝶语" panose="02010604000101010101" pitchFamily="2" charset="-122"/>
                <a:ea typeface="迷你简蝶语" panose="02010604000101010101" pitchFamily="2" charset="-122"/>
              </a:rPr>
              <a:t>游戏过程中不得以语言或口形提示。</a:t>
            </a:r>
          </a:p>
        </p:txBody>
      </p:sp>
    </p:spTree>
    <p:extLst>
      <p:ext uri="{BB962C8B-B14F-4D97-AF65-F5344CB8AC3E}">
        <p14:creationId xmlns:p14="http://schemas.microsoft.com/office/powerpoint/2010/main" val="920609605"/>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289138" y="216384"/>
            <a:ext cx="4974260"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小游戏</a:t>
            </a:r>
            <a:r>
              <a:rPr lang="en-US" altLang="zh-CN" sz="4400" dirty="0">
                <a:solidFill>
                  <a:prstClr val="white"/>
                </a:solidFill>
                <a:latin typeface="华文行楷" panose="02010800040101010101" pitchFamily="2" charset="-122"/>
                <a:ea typeface="华文行楷" panose="02010800040101010101" pitchFamily="2" charset="-122"/>
                <a:cs typeface="+mn-ea"/>
                <a:sym typeface="+mn-lt"/>
              </a:rPr>
              <a:t>—</a:t>
            </a: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传词</a:t>
            </a:r>
          </a:p>
        </p:txBody>
      </p:sp>
      <p:sp>
        <p:nvSpPr>
          <p:cNvPr id="8" name="矩形 7">
            <a:extLst>
              <a:ext uri="{FF2B5EF4-FFF2-40B4-BE49-F238E27FC236}">
                <a16:creationId xmlns:a16="http://schemas.microsoft.com/office/drawing/2014/main" id="{FB24079B-067D-488B-9795-1ABC34D58053}"/>
              </a:ext>
            </a:extLst>
          </p:cNvPr>
          <p:cNvSpPr/>
          <p:nvPr/>
        </p:nvSpPr>
        <p:spPr>
          <a:xfrm>
            <a:off x="644371" y="1623904"/>
            <a:ext cx="2031325" cy="743152"/>
          </a:xfrm>
          <a:prstGeom prst="rect">
            <a:avLst/>
          </a:prstGeom>
        </p:spPr>
        <p:txBody>
          <a:bodyPr wrap="square">
            <a:spAutoFit/>
          </a:bodyPr>
          <a:lstStyle/>
          <a:p>
            <a:pPr>
              <a:lnSpc>
                <a:spcPct val="130000"/>
              </a:lnSpc>
            </a:pPr>
            <a:r>
              <a:rPr lang="zh-CN" altLang="en-US" sz="3600" dirty="0">
                <a:solidFill>
                  <a:schemeClr val="bg1"/>
                </a:solidFill>
                <a:latin typeface="迷你简蝶语" panose="02010604000101010101" pitchFamily="2" charset="-122"/>
                <a:ea typeface="迷你简蝶语" panose="02010604000101010101" pitchFamily="2" charset="-122"/>
              </a:rPr>
              <a:t>第二轮：</a:t>
            </a:r>
            <a:endParaRPr lang="en-US" altLang="zh-CN" sz="3600" dirty="0">
              <a:solidFill>
                <a:schemeClr val="bg1"/>
              </a:solidFill>
              <a:latin typeface="迷你简蝶语" panose="02010604000101010101" pitchFamily="2" charset="-122"/>
              <a:ea typeface="迷你简蝶语" panose="02010604000101010101" pitchFamily="2" charset="-122"/>
            </a:endParaRPr>
          </a:p>
        </p:txBody>
      </p:sp>
      <p:sp>
        <p:nvSpPr>
          <p:cNvPr id="2" name="矩形 1">
            <a:extLst>
              <a:ext uri="{FF2B5EF4-FFF2-40B4-BE49-F238E27FC236}">
                <a16:creationId xmlns:a16="http://schemas.microsoft.com/office/drawing/2014/main" id="{3864F1D4-68C3-4C86-BBDA-8B9DA0740A3E}"/>
              </a:ext>
            </a:extLst>
          </p:cNvPr>
          <p:cNvSpPr/>
          <p:nvPr/>
        </p:nvSpPr>
        <p:spPr>
          <a:xfrm>
            <a:off x="2521670" y="2649849"/>
            <a:ext cx="2463055" cy="523220"/>
          </a:xfrm>
          <a:prstGeom prst="rect">
            <a:avLst/>
          </a:prstGeom>
        </p:spPr>
        <p:txBody>
          <a:bodyPr wrap="square">
            <a:spAutoFit/>
          </a:bodyPr>
          <a:lstStyle/>
          <a:p>
            <a:r>
              <a:rPr lang="en-US" altLang="zh-CN" sz="2800" dirty="0">
                <a:solidFill>
                  <a:schemeClr val="bg1"/>
                </a:solidFill>
                <a:latin typeface="迷你简蝶语" panose="02010604000101010101" pitchFamily="2" charset="-122"/>
                <a:ea typeface="迷你简蝶语" panose="02010604000101010101" pitchFamily="2" charset="-122"/>
              </a:rPr>
              <a:t>A:</a:t>
            </a:r>
            <a:r>
              <a:rPr lang="zh-CN" altLang="en-US" sz="2800" dirty="0">
                <a:solidFill>
                  <a:schemeClr val="bg1"/>
                </a:solidFill>
                <a:latin typeface="迷你简蝶语" panose="02010604000101010101" pitchFamily="2" charset="-122"/>
                <a:ea typeface="迷你简蝶语" panose="02010604000101010101" pitchFamily="2" charset="-122"/>
              </a:rPr>
              <a:t>喜出望外</a:t>
            </a:r>
          </a:p>
        </p:txBody>
      </p:sp>
      <p:sp>
        <p:nvSpPr>
          <p:cNvPr id="3" name="矩形 2">
            <a:extLst>
              <a:ext uri="{FF2B5EF4-FFF2-40B4-BE49-F238E27FC236}">
                <a16:creationId xmlns:a16="http://schemas.microsoft.com/office/drawing/2014/main" id="{09DF9CD3-CBC9-4D90-89F9-724A670A6BF6}"/>
              </a:ext>
            </a:extLst>
          </p:cNvPr>
          <p:cNvSpPr/>
          <p:nvPr/>
        </p:nvSpPr>
        <p:spPr>
          <a:xfrm>
            <a:off x="2521670" y="3554639"/>
            <a:ext cx="2688341" cy="523220"/>
          </a:xfrm>
          <a:prstGeom prst="rect">
            <a:avLst/>
          </a:prstGeom>
        </p:spPr>
        <p:txBody>
          <a:bodyPr wrap="square">
            <a:spAutoFit/>
          </a:bodyPr>
          <a:lstStyle/>
          <a:p>
            <a:r>
              <a:rPr lang="en-US" altLang="zh-CN" sz="2800" dirty="0">
                <a:solidFill>
                  <a:schemeClr val="bg1"/>
                </a:solidFill>
                <a:latin typeface="迷你简蝶语" panose="02010604000101010101" pitchFamily="2" charset="-122"/>
                <a:ea typeface="迷你简蝶语" panose="02010604000101010101" pitchFamily="2" charset="-122"/>
              </a:rPr>
              <a:t>B:</a:t>
            </a:r>
            <a:r>
              <a:rPr lang="zh-CN" altLang="en-US" sz="2800" dirty="0">
                <a:solidFill>
                  <a:schemeClr val="bg1"/>
                </a:solidFill>
                <a:latin typeface="迷你简蝶语" panose="02010604000101010101" pitchFamily="2" charset="-122"/>
                <a:ea typeface="迷你简蝶语" panose="02010604000101010101" pitchFamily="2" charset="-122"/>
              </a:rPr>
              <a:t>偷看美女</a:t>
            </a:r>
          </a:p>
        </p:txBody>
      </p:sp>
      <p:sp>
        <p:nvSpPr>
          <p:cNvPr id="4" name="矩形 3">
            <a:extLst>
              <a:ext uri="{FF2B5EF4-FFF2-40B4-BE49-F238E27FC236}">
                <a16:creationId xmlns:a16="http://schemas.microsoft.com/office/drawing/2014/main" id="{DD2105D3-2046-4BAE-B413-48A08C3126EC}"/>
              </a:ext>
            </a:extLst>
          </p:cNvPr>
          <p:cNvSpPr/>
          <p:nvPr/>
        </p:nvSpPr>
        <p:spPr>
          <a:xfrm>
            <a:off x="5208615" y="2649849"/>
            <a:ext cx="2611408" cy="523220"/>
          </a:xfrm>
          <a:prstGeom prst="rect">
            <a:avLst/>
          </a:prstGeom>
        </p:spPr>
        <p:txBody>
          <a:bodyPr wrap="square">
            <a:spAutoFit/>
          </a:bodyPr>
          <a:lstStyle/>
          <a:p>
            <a:r>
              <a:rPr lang="en-US" altLang="zh-CN" sz="2800" dirty="0">
                <a:solidFill>
                  <a:schemeClr val="bg1"/>
                </a:solidFill>
                <a:latin typeface="迷你简蝶语" panose="02010604000101010101" pitchFamily="2" charset="-122"/>
                <a:ea typeface="迷你简蝶语" panose="02010604000101010101" pitchFamily="2" charset="-122"/>
              </a:rPr>
              <a:t>C:</a:t>
            </a:r>
            <a:r>
              <a:rPr lang="zh-CN" altLang="en-US" sz="2800" dirty="0">
                <a:solidFill>
                  <a:schemeClr val="bg1"/>
                </a:solidFill>
                <a:latin typeface="迷你简蝶语" panose="02010604000101010101" pitchFamily="2" charset="-122"/>
                <a:ea typeface="迷你简蝶语" panose="02010604000101010101" pitchFamily="2" charset="-122"/>
              </a:rPr>
              <a:t>左顾右盼</a:t>
            </a:r>
          </a:p>
        </p:txBody>
      </p:sp>
      <p:sp>
        <p:nvSpPr>
          <p:cNvPr id="5" name="矩形 4">
            <a:extLst>
              <a:ext uri="{FF2B5EF4-FFF2-40B4-BE49-F238E27FC236}">
                <a16:creationId xmlns:a16="http://schemas.microsoft.com/office/drawing/2014/main" id="{59B40D38-8766-4EC8-9EBA-516E1C545A62}"/>
              </a:ext>
            </a:extLst>
          </p:cNvPr>
          <p:cNvSpPr/>
          <p:nvPr/>
        </p:nvSpPr>
        <p:spPr>
          <a:xfrm>
            <a:off x="5208615" y="3554639"/>
            <a:ext cx="2315546" cy="523220"/>
          </a:xfrm>
          <a:prstGeom prst="rect">
            <a:avLst/>
          </a:prstGeom>
        </p:spPr>
        <p:txBody>
          <a:bodyPr wrap="square">
            <a:spAutoFit/>
          </a:bodyPr>
          <a:lstStyle/>
          <a:p>
            <a:r>
              <a:rPr lang="en-US" altLang="zh-CN" sz="2800" dirty="0">
                <a:solidFill>
                  <a:schemeClr val="bg1"/>
                </a:solidFill>
                <a:latin typeface="迷你简蝶语" panose="02010604000101010101" pitchFamily="2" charset="-122"/>
                <a:ea typeface="迷你简蝶语" panose="02010604000101010101" pitchFamily="2" charset="-122"/>
              </a:rPr>
              <a:t>D:</a:t>
            </a:r>
            <a:r>
              <a:rPr lang="zh-CN" altLang="en-US" sz="2800" dirty="0">
                <a:solidFill>
                  <a:schemeClr val="bg1"/>
                </a:solidFill>
                <a:latin typeface="迷你简蝶语" panose="02010604000101010101" pitchFamily="2" charset="-122"/>
                <a:ea typeface="迷你简蝶语" panose="02010604000101010101" pitchFamily="2" charset="-122"/>
              </a:rPr>
              <a:t>指手画脚</a:t>
            </a:r>
          </a:p>
        </p:txBody>
      </p:sp>
    </p:spTree>
    <p:extLst>
      <p:ext uri="{BB962C8B-B14F-4D97-AF65-F5344CB8AC3E}">
        <p14:creationId xmlns:p14="http://schemas.microsoft.com/office/powerpoint/2010/main" val="738374110"/>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289138" y="216384"/>
            <a:ext cx="4974260"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小游戏</a:t>
            </a:r>
            <a:r>
              <a:rPr lang="en-US" altLang="zh-CN" sz="4400" dirty="0">
                <a:solidFill>
                  <a:prstClr val="white"/>
                </a:solidFill>
                <a:latin typeface="华文行楷" panose="02010800040101010101" pitchFamily="2" charset="-122"/>
                <a:ea typeface="华文行楷" panose="02010800040101010101" pitchFamily="2" charset="-122"/>
                <a:cs typeface="+mn-ea"/>
                <a:sym typeface="+mn-lt"/>
              </a:rPr>
              <a:t>—</a:t>
            </a: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传词</a:t>
            </a:r>
          </a:p>
        </p:txBody>
      </p:sp>
      <p:sp>
        <p:nvSpPr>
          <p:cNvPr id="8" name="矩形 7">
            <a:extLst>
              <a:ext uri="{FF2B5EF4-FFF2-40B4-BE49-F238E27FC236}">
                <a16:creationId xmlns:a16="http://schemas.microsoft.com/office/drawing/2014/main" id="{FB24079B-067D-488B-9795-1ABC34D58053}"/>
              </a:ext>
            </a:extLst>
          </p:cNvPr>
          <p:cNvSpPr/>
          <p:nvPr/>
        </p:nvSpPr>
        <p:spPr>
          <a:xfrm>
            <a:off x="644371" y="1623904"/>
            <a:ext cx="3416320" cy="770980"/>
          </a:xfrm>
          <a:prstGeom prst="rect">
            <a:avLst/>
          </a:prstGeom>
        </p:spPr>
        <p:txBody>
          <a:bodyPr wrap="none">
            <a:spAutoFit/>
          </a:bodyPr>
          <a:lstStyle/>
          <a:p>
            <a:pPr>
              <a:lnSpc>
                <a:spcPct val="130000"/>
              </a:lnSpc>
            </a:pPr>
            <a:r>
              <a:rPr lang="zh-CN" altLang="en-US" sz="3600" dirty="0">
                <a:solidFill>
                  <a:schemeClr val="bg1"/>
                </a:solidFill>
                <a:latin typeface="华文行楷" panose="02010800040101010101" pitchFamily="2" charset="-122"/>
                <a:ea typeface="华文行楷" panose="02010800040101010101" pitchFamily="2" charset="-122"/>
              </a:rPr>
              <a:t>传词游戏规则</a:t>
            </a:r>
            <a:r>
              <a:rPr lang="zh-CN" altLang="en-US" sz="3600" dirty="0">
                <a:solidFill>
                  <a:schemeClr val="bg1"/>
                </a:solidFill>
                <a:latin typeface="迷你简蝶语" panose="02010604000101010101" pitchFamily="2" charset="-122"/>
                <a:ea typeface="迷你简蝶语" panose="02010604000101010101" pitchFamily="2" charset="-122"/>
              </a:rPr>
              <a:t>：</a:t>
            </a:r>
            <a:endParaRPr lang="en-US" altLang="zh-CN" sz="3600" dirty="0">
              <a:solidFill>
                <a:schemeClr val="bg1"/>
              </a:solidFill>
              <a:latin typeface="迷你简蝶语" panose="02010604000101010101" pitchFamily="2" charset="-122"/>
              <a:ea typeface="迷你简蝶语" panose="02010604000101010101" pitchFamily="2" charset="-122"/>
            </a:endParaRPr>
          </a:p>
        </p:txBody>
      </p:sp>
      <p:sp>
        <p:nvSpPr>
          <p:cNvPr id="16" name="矩形 15">
            <a:extLst>
              <a:ext uri="{FF2B5EF4-FFF2-40B4-BE49-F238E27FC236}">
                <a16:creationId xmlns:a16="http://schemas.microsoft.com/office/drawing/2014/main" id="{07BA180A-5ECF-4406-9F7C-ED23EFC258B6}"/>
              </a:ext>
            </a:extLst>
          </p:cNvPr>
          <p:cNvSpPr/>
          <p:nvPr/>
        </p:nvSpPr>
        <p:spPr>
          <a:xfrm>
            <a:off x="1221867" y="2469453"/>
            <a:ext cx="9697607" cy="3416320"/>
          </a:xfrm>
          <a:prstGeom prst="rect">
            <a:avLst/>
          </a:prstGeom>
        </p:spPr>
        <p:txBody>
          <a:bodyPr wrap="square">
            <a:spAutoFit/>
          </a:bodyPr>
          <a:lstStyle/>
          <a:p>
            <a:r>
              <a:rPr lang="zh-CN" altLang="en-US" sz="2400" dirty="0">
                <a:solidFill>
                  <a:schemeClr val="bg1"/>
                </a:solidFill>
                <a:latin typeface="迷你简蝶语" panose="02010604000101010101" pitchFamily="2" charset="-122"/>
                <a:ea typeface="迷你简蝶语" panose="02010604000101010101" pitchFamily="2" charset="-122"/>
              </a:rPr>
              <a:t>游戏开始前，每组第一个人看黑板上给的题目，其余人面向观众。观众从黑板上所给的四个词语中选出一个用于游戏。</a:t>
            </a:r>
            <a:endParaRPr lang="en-US" altLang="zh-CN" sz="2400" dirty="0">
              <a:solidFill>
                <a:schemeClr val="bg1"/>
              </a:solidFill>
              <a:latin typeface="迷你简蝶语" panose="02010604000101010101" pitchFamily="2" charset="-122"/>
              <a:ea typeface="迷你简蝶语" panose="02010604000101010101" pitchFamily="2" charset="-122"/>
            </a:endParaRPr>
          </a:p>
          <a:p>
            <a:r>
              <a:rPr lang="zh-CN" altLang="en-US" sz="2400" dirty="0">
                <a:solidFill>
                  <a:schemeClr val="bg1"/>
                </a:solidFill>
                <a:latin typeface="迷你简蝶语" panose="02010604000101010101" pitchFamily="2" charset="-122"/>
                <a:ea typeface="迷你简蝶语" panose="02010604000101010101" pitchFamily="2" charset="-122"/>
              </a:rPr>
              <a:t>游戏进行时，除去第一个人，其余人向后转，背向第一个人。</a:t>
            </a:r>
            <a:endParaRPr lang="en-US" altLang="zh-CN" sz="2400" dirty="0">
              <a:solidFill>
                <a:schemeClr val="bg1"/>
              </a:solidFill>
              <a:latin typeface="迷你简蝶语" panose="02010604000101010101" pitchFamily="2" charset="-122"/>
              <a:ea typeface="迷你简蝶语" panose="02010604000101010101" pitchFamily="2" charset="-122"/>
            </a:endParaRPr>
          </a:p>
          <a:p>
            <a:r>
              <a:rPr lang="zh-CN" altLang="en-US" sz="2400" dirty="0">
                <a:solidFill>
                  <a:schemeClr val="bg1"/>
                </a:solidFill>
                <a:latin typeface="迷你简蝶语" panose="02010604000101010101" pitchFamily="2" charset="-122"/>
                <a:ea typeface="迷你简蝶语" panose="02010604000101010101" pitchFamily="2" charset="-122"/>
              </a:rPr>
              <a:t>第一个人知道词语后，拍第二个人肩膀示意让其转身。</a:t>
            </a:r>
            <a:r>
              <a:rPr lang="zh-CN" altLang="en-US" sz="2400" b="1" dirty="0">
                <a:solidFill>
                  <a:srgbClr val="92D050"/>
                </a:solidFill>
                <a:latin typeface="迷你简蝶语" panose="02010604000101010101" pitchFamily="2" charset="-122"/>
                <a:ea typeface="迷你简蝶语" panose="02010604000101010101" pitchFamily="2" charset="-122"/>
              </a:rPr>
              <a:t>第一个人通过肢体语言，把刚刚看到的词语的含义表示出来，然后第二个人根据自己的理解，把自己理解的词语通过肢体语言传递给第三个人。以此类推，</a:t>
            </a:r>
          </a:p>
          <a:p>
            <a:r>
              <a:rPr lang="zh-CN" altLang="en-US" sz="2400" b="1" dirty="0">
                <a:solidFill>
                  <a:srgbClr val="92D050"/>
                </a:solidFill>
                <a:latin typeface="迷你简蝶语" panose="02010604000101010101" pitchFamily="2" charset="-122"/>
                <a:ea typeface="迷你简蝶语" panose="02010604000101010101" pitchFamily="2" charset="-122"/>
              </a:rPr>
              <a:t>最后的需要说出词语。</a:t>
            </a:r>
            <a:endParaRPr lang="en-US" altLang="zh-CN" sz="2400" b="1" dirty="0">
              <a:solidFill>
                <a:srgbClr val="92D050"/>
              </a:solidFill>
              <a:latin typeface="迷你简蝶语" panose="02010604000101010101" pitchFamily="2" charset="-122"/>
              <a:ea typeface="迷你简蝶语" panose="02010604000101010101" pitchFamily="2" charset="-122"/>
            </a:endParaRPr>
          </a:p>
          <a:p>
            <a:endParaRPr lang="en-US" altLang="zh-CN" sz="2400" dirty="0">
              <a:solidFill>
                <a:schemeClr val="bg1"/>
              </a:solidFill>
              <a:latin typeface="迷你简蝶语" panose="02010604000101010101" pitchFamily="2" charset="-122"/>
              <a:ea typeface="迷你简蝶语" panose="02010604000101010101" pitchFamily="2" charset="-122"/>
            </a:endParaRPr>
          </a:p>
          <a:p>
            <a:r>
              <a:rPr lang="zh-CN" altLang="en-US" sz="2400" dirty="0">
                <a:solidFill>
                  <a:schemeClr val="bg1"/>
                </a:solidFill>
                <a:latin typeface="迷你简蝶语" panose="02010604000101010101" pitchFamily="2" charset="-122"/>
                <a:ea typeface="迷你简蝶语" panose="02010604000101010101" pitchFamily="2" charset="-122"/>
              </a:rPr>
              <a:t>游戏过程中不得以语言或口形提示。</a:t>
            </a:r>
          </a:p>
        </p:txBody>
      </p:sp>
    </p:spTree>
    <p:extLst>
      <p:ext uri="{BB962C8B-B14F-4D97-AF65-F5344CB8AC3E}">
        <p14:creationId xmlns:p14="http://schemas.microsoft.com/office/powerpoint/2010/main" val="49716210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289138" y="216384"/>
            <a:ext cx="4974260"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小游戏</a:t>
            </a:r>
            <a:r>
              <a:rPr lang="en-US" altLang="zh-CN" sz="4400" dirty="0">
                <a:solidFill>
                  <a:prstClr val="white"/>
                </a:solidFill>
                <a:latin typeface="华文行楷" panose="02010800040101010101" pitchFamily="2" charset="-122"/>
                <a:ea typeface="华文行楷" panose="02010800040101010101" pitchFamily="2" charset="-122"/>
                <a:cs typeface="+mn-ea"/>
                <a:sym typeface="+mn-lt"/>
              </a:rPr>
              <a:t>—</a:t>
            </a: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传词</a:t>
            </a:r>
          </a:p>
        </p:txBody>
      </p:sp>
      <p:sp>
        <p:nvSpPr>
          <p:cNvPr id="8" name="矩形 7">
            <a:extLst>
              <a:ext uri="{FF2B5EF4-FFF2-40B4-BE49-F238E27FC236}">
                <a16:creationId xmlns:a16="http://schemas.microsoft.com/office/drawing/2014/main" id="{FB24079B-067D-488B-9795-1ABC34D58053}"/>
              </a:ext>
            </a:extLst>
          </p:cNvPr>
          <p:cNvSpPr/>
          <p:nvPr/>
        </p:nvSpPr>
        <p:spPr>
          <a:xfrm>
            <a:off x="644371" y="1623904"/>
            <a:ext cx="2031325" cy="743152"/>
          </a:xfrm>
          <a:prstGeom prst="rect">
            <a:avLst/>
          </a:prstGeom>
        </p:spPr>
        <p:txBody>
          <a:bodyPr wrap="square">
            <a:spAutoFit/>
          </a:bodyPr>
          <a:lstStyle/>
          <a:p>
            <a:pPr>
              <a:lnSpc>
                <a:spcPct val="130000"/>
              </a:lnSpc>
            </a:pPr>
            <a:r>
              <a:rPr lang="zh-CN" altLang="en-US" sz="3600" dirty="0">
                <a:solidFill>
                  <a:schemeClr val="bg1"/>
                </a:solidFill>
                <a:latin typeface="迷你简蝶语" panose="02010604000101010101" pitchFamily="2" charset="-122"/>
                <a:ea typeface="迷你简蝶语" panose="02010604000101010101" pitchFamily="2" charset="-122"/>
              </a:rPr>
              <a:t>第三轮：</a:t>
            </a:r>
            <a:endParaRPr lang="en-US" altLang="zh-CN" sz="3600" dirty="0">
              <a:solidFill>
                <a:schemeClr val="bg1"/>
              </a:solidFill>
              <a:latin typeface="迷你简蝶语" panose="02010604000101010101" pitchFamily="2" charset="-122"/>
              <a:ea typeface="迷你简蝶语" panose="02010604000101010101" pitchFamily="2" charset="-122"/>
            </a:endParaRPr>
          </a:p>
        </p:txBody>
      </p:sp>
      <p:sp>
        <p:nvSpPr>
          <p:cNvPr id="2" name="矩形 1">
            <a:extLst>
              <a:ext uri="{FF2B5EF4-FFF2-40B4-BE49-F238E27FC236}">
                <a16:creationId xmlns:a16="http://schemas.microsoft.com/office/drawing/2014/main" id="{3864F1D4-68C3-4C86-BBDA-8B9DA0740A3E}"/>
              </a:ext>
            </a:extLst>
          </p:cNvPr>
          <p:cNvSpPr/>
          <p:nvPr/>
        </p:nvSpPr>
        <p:spPr>
          <a:xfrm>
            <a:off x="2521670" y="2649849"/>
            <a:ext cx="2463055" cy="523220"/>
          </a:xfrm>
          <a:prstGeom prst="rect">
            <a:avLst/>
          </a:prstGeom>
        </p:spPr>
        <p:txBody>
          <a:bodyPr wrap="square">
            <a:spAutoFit/>
          </a:bodyPr>
          <a:lstStyle/>
          <a:p>
            <a:r>
              <a:rPr lang="en-US" altLang="zh-CN" sz="2800" dirty="0">
                <a:solidFill>
                  <a:schemeClr val="bg1"/>
                </a:solidFill>
                <a:latin typeface="迷你简蝶语" panose="02010604000101010101" pitchFamily="2" charset="-122"/>
                <a:ea typeface="迷你简蝶语" panose="02010604000101010101" pitchFamily="2" charset="-122"/>
              </a:rPr>
              <a:t>A:</a:t>
            </a:r>
            <a:r>
              <a:rPr lang="zh-CN" altLang="en-US" sz="2800" dirty="0">
                <a:solidFill>
                  <a:schemeClr val="bg1"/>
                </a:solidFill>
                <a:latin typeface="迷你简蝶语" panose="02010604000101010101" pitchFamily="2" charset="-122"/>
                <a:ea typeface="迷你简蝶语" panose="02010604000101010101" pitchFamily="2" charset="-122"/>
              </a:rPr>
              <a:t>放风筝</a:t>
            </a:r>
          </a:p>
        </p:txBody>
      </p:sp>
      <p:sp>
        <p:nvSpPr>
          <p:cNvPr id="3" name="矩形 2">
            <a:extLst>
              <a:ext uri="{FF2B5EF4-FFF2-40B4-BE49-F238E27FC236}">
                <a16:creationId xmlns:a16="http://schemas.microsoft.com/office/drawing/2014/main" id="{09DF9CD3-CBC9-4D90-89F9-724A670A6BF6}"/>
              </a:ext>
            </a:extLst>
          </p:cNvPr>
          <p:cNvSpPr/>
          <p:nvPr/>
        </p:nvSpPr>
        <p:spPr>
          <a:xfrm>
            <a:off x="2521670" y="3554639"/>
            <a:ext cx="2688341" cy="523220"/>
          </a:xfrm>
          <a:prstGeom prst="rect">
            <a:avLst/>
          </a:prstGeom>
        </p:spPr>
        <p:txBody>
          <a:bodyPr wrap="square">
            <a:spAutoFit/>
          </a:bodyPr>
          <a:lstStyle/>
          <a:p>
            <a:r>
              <a:rPr lang="en-US" altLang="zh-CN" sz="2800" dirty="0">
                <a:solidFill>
                  <a:schemeClr val="bg1"/>
                </a:solidFill>
                <a:latin typeface="迷你简蝶语" panose="02010604000101010101" pitchFamily="2" charset="-122"/>
                <a:ea typeface="迷你简蝶语" panose="02010604000101010101" pitchFamily="2" charset="-122"/>
              </a:rPr>
              <a:t>B:</a:t>
            </a:r>
            <a:r>
              <a:rPr lang="zh-CN" altLang="en-US" sz="2800" dirty="0">
                <a:solidFill>
                  <a:schemeClr val="bg1"/>
                </a:solidFill>
                <a:latin typeface="迷你简蝶语" panose="02010604000101010101" pitchFamily="2" charset="-122"/>
                <a:ea typeface="迷你简蝶语" panose="02010604000101010101" pitchFamily="2" charset="-122"/>
              </a:rPr>
              <a:t>猥琐</a:t>
            </a:r>
          </a:p>
        </p:txBody>
      </p:sp>
      <p:sp>
        <p:nvSpPr>
          <p:cNvPr id="4" name="矩形 3">
            <a:extLst>
              <a:ext uri="{FF2B5EF4-FFF2-40B4-BE49-F238E27FC236}">
                <a16:creationId xmlns:a16="http://schemas.microsoft.com/office/drawing/2014/main" id="{DD2105D3-2046-4BAE-B413-48A08C3126EC}"/>
              </a:ext>
            </a:extLst>
          </p:cNvPr>
          <p:cNvSpPr/>
          <p:nvPr/>
        </p:nvSpPr>
        <p:spPr>
          <a:xfrm>
            <a:off x="5208615" y="2649849"/>
            <a:ext cx="2611408" cy="523220"/>
          </a:xfrm>
          <a:prstGeom prst="rect">
            <a:avLst/>
          </a:prstGeom>
        </p:spPr>
        <p:txBody>
          <a:bodyPr wrap="square">
            <a:spAutoFit/>
          </a:bodyPr>
          <a:lstStyle/>
          <a:p>
            <a:r>
              <a:rPr lang="en-US" altLang="zh-CN" sz="2800" dirty="0">
                <a:solidFill>
                  <a:schemeClr val="bg1"/>
                </a:solidFill>
                <a:latin typeface="迷你简蝶语" panose="02010604000101010101" pitchFamily="2" charset="-122"/>
                <a:ea typeface="迷你简蝶语" panose="02010604000101010101" pitchFamily="2" charset="-122"/>
              </a:rPr>
              <a:t>C:</a:t>
            </a:r>
            <a:r>
              <a:rPr lang="zh-CN" altLang="en-US" sz="2800" dirty="0">
                <a:solidFill>
                  <a:schemeClr val="bg1"/>
                </a:solidFill>
                <a:latin typeface="迷你简蝶语" panose="02010604000101010101" pitchFamily="2" charset="-122"/>
                <a:ea typeface="迷你简蝶语" panose="02010604000101010101" pitchFamily="2" charset="-122"/>
              </a:rPr>
              <a:t>吃西瓜</a:t>
            </a:r>
          </a:p>
        </p:txBody>
      </p:sp>
      <p:sp>
        <p:nvSpPr>
          <p:cNvPr id="5" name="矩形 4">
            <a:extLst>
              <a:ext uri="{FF2B5EF4-FFF2-40B4-BE49-F238E27FC236}">
                <a16:creationId xmlns:a16="http://schemas.microsoft.com/office/drawing/2014/main" id="{59B40D38-8766-4EC8-9EBA-516E1C545A62}"/>
              </a:ext>
            </a:extLst>
          </p:cNvPr>
          <p:cNvSpPr/>
          <p:nvPr/>
        </p:nvSpPr>
        <p:spPr>
          <a:xfrm>
            <a:off x="5208615" y="3554639"/>
            <a:ext cx="2315546" cy="523220"/>
          </a:xfrm>
          <a:prstGeom prst="rect">
            <a:avLst/>
          </a:prstGeom>
        </p:spPr>
        <p:txBody>
          <a:bodyPr wrap="square">
            <a:spAutoFit/>
          </a:bodyPr>
          <a:lstStyle/>
          <a:p>
            <a:r>
              <a:rPr lang="en-US" altLang="zh-CN" sz="2800" dirty="0">
                <a:solidFill>
                  <a:schemeClr val="bg1"/>
                </a:solidFill>
                <a:latin typeface="迷你简蝶语" panose="02010604000101010101" pitchFamily="2" charset="-122"/>
                <a:ea typeface="迷你简蝶语" panose="02010604000101010101" pitchFamily="2" charset="-122"/>
              </a:rPr>
              <a:t>D:</a:t>
            </a:r>
            <a:r>
              <a:rPr lang="zh-CN" altLang="en-US" sz="2800" dirty="0">
                <a:solidFill>
                  <a:schemeClr val="bg1"/>
                </a:solidFill>
                <a:latin typeface="迷你简蝶语" panose="02010604000101010101" pitchFamily="2" charset="-122"/>
                <a:ea typeface="迷你简蝶语" panose="02010604000101010101" pitchFamily="2" charset="-122"/>
              </a:rPr>
              <a:t>我爱你</a:t>
            </a:r>
          </a:p>
        </p:txBody>
      </p:sp>
    </p:spTree>
    <p:extLst>
      <p:ext uri="{BB962C8B-B14F-4D97-AF65-F5344CB8AC3E}">
        <p14:creationId xmlns:p14="http://schemas.microsoft.com/office/powerpoint/2010/main" val="203241058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289138" y="216384"/>
            <a:ext cx="4974260"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小游戏</a:t>
            </a:r>
            <a:r>
              <a:rPr lang="en-US" altLang="zh-CN" sz="4400" dirty="0">
                <a:solidFill>
                  <a:prstClr val="white"/>
                </a:solidFill>
                <a:latin typeface="华文行楷" panose="02010800040101010101" pitchFamily="2" charset="-122"/>
                <a:ea typeface="华文行楷" panose="02010800040101010101" pitchFamily="2" charset="-122"/>
                <a:cs typeface="+mn-ea"/>
                <a:sym typeface="+mn-lt"/>
              </a:rPr>
              <a:t>—</a:t>
            </a: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传词</a:t>
            </a:r>
          </a:p>
        </p:txBody>
      </p:sp>
      <p:sp>
        <p:nvSpPr>
          <p:cNvPr id="8" name="矩形 7">
            <a:extLst>
              <a:ext uri="{FF2B5EF4-FFF2-40B4-BE49-F238E27FC236}">
                <a16:creationId xmlns:a16="http://schemas.microsoft.com/office/drawing/2014/main" id="{FB24079B-067D-488B-9795-1ABC34D58053}"/>
              </a:ext>
            </a:extLst>
          </p:cNvPr>
          <p:cNvSpPr/>
          <p:nvPr/>
        </p:nvSpPr>
        <p:spPr>
          <a:xfrm>
            <a:off x="644371" y="1623904"/>
            <a:ext cx="3416320" cy="770980"/>
          </a:xfrm>
          <a:prstGeom prst="rect">
            <a:avLst/>
          </a:prstGeom>
        </p:spPr>
        <p:txBody>
          <a:bodyPr wrap="none">
            <a:spAutoFit/>
          </a:bodyPr>
          <a:lstStyle/>
          <a:p>
            <a:pPr>
              <a:lnSpc>
                <a:spcPct val="130000"/>
              </a:lnSpc>
            </a:pPr>
            <a:r>
              <a:rPr lang="zh-CN" altLang="en-US" sz="3600" dirty="0">
                <a:solidFill>
                  <a:schemeClr val="bg1"/>
                </a:solidFill>
                <a:latin typeface="华文行楷" panose="02010800040101010101" pitchFamily="2" charset="-122"/>
                <a:ea typeface="华文行楷" panose="02010800040101010101" pitchFamily="2" charset="-122"/>
              </a:rPr>
              <a:t>传词游戏规则</a:t>
            </a:r>
            <a:r>
              <a:rPr lang="zh-CN" altLang="en-US" sz="3600" dirty="0">
                <a:solidFill>
                  <a:schemeClr val="bg1"/>
                </a:solidFill>
                <a:latin typeface="迷你简蝶语" panose="02010604000101010101" pitchFamily="2" charset="-122"/>
                <a:ea typeface="迷你简蝶语" panose="02010604000101010101" pitchFamily="2" charset="-122"/>
              </a:rPr>
              <a:t>：</a:t>
            </a:r>
            <a:endParaRPr lang="en-US" altLang="zh-CN" sz="3600" dirty="0">
              <a:solidFill>
                <a:schemeClr val="bg1"/>
              </a:solidFill>
              <a:latin typeface="迷你简蝶语" panose="02010604000101010101" pitchFamily="2" charset="-122"/>
              <a:ea typeface="迷你简蝶语" panose="02010604000101010101" pitchFamily="2" charset="-122"/>
            </a:endParaRPr>
          </a:p>
        </p:txBody>
      </p:sp>
      <p:sp>
        <p:nvSpPr>
          <p:cNvPr id="16" name="矩形 15">
            <a:extLst>
              <a:ext uri="{FF2B5EF4-FFF2-40B4-BE49-F238E27FC236}">
                <a16:creationId xmlns:a16="http://schemas.microsoft.com/office/drawing/2014/main" id="{07BA180A-5ECF-4406-9F7C-ED23EFC258B6}"/>
              </a:ext>
            </a:extLst>
          </p:cNvPr>
          <p:cNvSpPr/>
          <p:nvPr/>
        </p:nvSpPr>
        <p:spPr>
          <a:xfrm>
            <a:off x="1221867" y="2469453"/>
            <a:ext cx="9697607" cy="3416320"/>
          </a:xfrm>
          <a:prstGeom prst="rect">
            <a:avLst/>
          </a:prstGeom>
        </p:spPr>
        <p:txBody>
          <a:bodyPr wrap="square">
            <a:spAutoFit/>
          </a:bodyPr>
          <a:lstStyle/>
          <a:p>
            <a:r>
              <a:rPr lang="zh-CN" altLang="en-US" sz="2400" dirty="0">
                <a:solidFill>
                  <a:schemeClr val="bg1"/>
                </a:solidFill>
                <a:latin typeface="迷你简蝶语" panose="02010604000101010101" pitchFamily="2" charset="-122"/>
                <a:ea typeface="迷你简蝶语" panose="02010604000101010101" pitchFamily="2" charset="-122"/>
              </a:rPr>
              <a:t>游戏开始前，每组第一个人看黑板上给的题目，其余人面向观众。观众从黑板上所给的四个词语中选出一个用于游戏。</a:t>
            </a:r>
            <a:endParaRPr lang="en-US" altLang="zh-CN" sz="2400" dirty="0">
              <a:solidFill>
                <a:schemeClr val="bg1"/>
              </a:solidFill>
              <a:latin typeface="迷你简蝶语" panose="02010604000101010101" pitchFamily="2" charset="-122"/>
              <a:ea typeface="迷你简蝶语" panose="02010604000101010101" pitchFamily="2" charset="-122"/>
            </a:endParaRPr>
          </a:p>
          <a:p>
            <a:r>
              <a:rPr lang="zh-CN" altLang="en-US" sz="2400" dirty="0">
                <a:solidFill>
                  <a:schemeClr val="bg1"/>
                </a:solidFill>
                <a:latin typeface="迷你简蝶语" panose="02010604000101010101" pitchFamily="2" charset="-122"/>
                <a:ea typeface="迷你简蝶语" panose="02010604000101010101" pitchFamily="2" charset="-122"/>
              </a:rPr>
              <a:t>游戏进行时，除去第一个人，其余人向后转，背向第一个人。</a:t>
            </a:r>
            <a:endParaRPr lang="en-US" altLang="zh-CN" sz="2400" dirty="0">
              <a:solidFill>
                <a:schemeClr val="bg1"/>
              </a:solidFill>
              <a:latin typeface="迷你简蝶语" panose="02010604000101010101" pitchFamily="2" charset="-122"/>
              <a:ea typeface="迷你简蝶语" panose="02010604000101010101" pitchFamily="2" charset="-122"/>
            </a:endParaRPr>
          </a:p>
          <a:p>
            <a:r>
              <a:rPr lang="zh-CN" altLang="en-US" sz="2400" dirty="0">
                <a:solidFill>
                  <a:schemeClr val="bg1"/>
                </a:solidFill>
                <a:latin typeface="迷你简蝶语" panose="02010604000101010101" pitchFamily="2" charset="-122"/>
                <a:ea typeface="迷你简蝶语" panose="02010604000101010101" pitchFamily="2" charset="-122"/>
              </a:rPr>
              <a:t>第一个人知道词语后，拍第二个人肩膀示意让其转身。</a:t>
            </a:r>
            <a:r>
              <a:rPr lang="zh-CN" altLang="en-US" sz="2400" b="1" dirty="0">
                <a:solidFill>
                  <a:srgbClr val="92D050"/>
                </a:solidFill>
                <a:latin typeface="迷你简蝶语" panose="02010604000101010101" pitchFamily="2" charset="-122"/>
                <a:ea typeface="迷你简蝶语" panose="02010604000101010101" pitchFamily="2" charset="-122"/>
              </a:rPr>
              <a:t>第一个人通过肢体语言，把刚刚看到的词语的含义表示出来，然后第二个人根据自己的理解，把自己理解的词语通过肢体语言传递给第三个人。以此类推，</a:t>
            </a:r>
          </a:p>
          <a:p>
            <a:r>
              <a:rPr lang="zh-CN" altLang="en-US" sz="2400" b="1" dirty="0">
                <a:solidFill>
                  <a:srgbClr val="92D050"/>
                </a:solidFill>
                <a:latin typeface="迷你简蝶语" panose="02010604000101010101" pitchFamily="2" charset="-122"/>
                <a:ea typeface="迷你简蝶语" panose="02010604000101010101" pitchFamily="2" charset="-122"/>
              </a:rPr>
              <a:t>最后的需要说出词语。</a:t>
            </a:r>
            <a:endParaRPr lang="en-US" altLang="zh-CN" sz="2400" b="1" dirty="0">
              <a:solidFill>
                <a:srgbClr val="92D050"/>
              </a:solidFill>
              <a:latin typeface="迷你简蝶语" panose="02010604000101010101" pitchFamily="2" charset="-122"/>
              <a:ea typeface="迷你简蝶语" panose="02010604000101010101" pitchFamily="2" charset="-122"/>
            </a:endParaRPr>
          </a:p>
          <a:p>
            <a:endParaRPr lang="en-US" altLang="zh-CN" sz="2400" dirty="0">
              <a:solidFill>
                <a:schemeClr val="bg1"/>
              </a:solidFill>
              <a:latin typeface="迷你简蝶语" panose="02010604000101010101" pitchFamily="2" charset="-122"/>
              <a:ea typeface="迷你简蝶语" panose="02010604000101010101" pitchFamily="2" charset="-122"/>
            </a:endParaRPr>
          </a:p>
          <a:p>
            <a:r>
              <a:rPr lang="zh-CN" altLang="en-US" sz="2400" dirty="0">
                <a:solidFill>
                  <a:schemeClr val="bg1"/>
                </a:solidFill>
                <a:latin typeface="迷你简蝶语" panose="02010604000101010101" pitchFamily="2" charset="-122"/>
                <a:ea typeface="迷你简蝶语" panose="02010604000101010101" pitchFamily="2" charset="-122"/>
              </a:rPr>
              <a:t>游戏过程中不得以语言或口形提示。</a:t>
            </a:r>
          </a:p>
        </p:txBody>
      </p:sp>
    </p:spTree>
    <p:extLst>
      <p:ext uri="{BB962C8B-B14F-4D97-AF65-F5344CB8AC3E}">
        <p14:creationId xmlns:p14="http://schemas.microsoft.com/office/powerpoint/2010/main" val="48746069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289138" y="216384"/>
            <a:ext cx="4974260"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小游戏</a:t>
            </a:r>
            <a:r>
              <a:rPr lang="en-US" altLang="zh-CN" sz="4400" dirty="0">
                <a:solidFill>
                  <a:prstClr val="white"/>
                </a:solidFill>
                <a:latin typeface="华文行楷" panose="02010800040101010101" pitchFamily="2" charset="-122"/>
                <a:ea typeface="华文行楷" panose="02010800040101010101" pitchFamily="2" charset="-122"/>
                <a:cs typeface="+mn-ea"/>
                <a:sym typeface="+mn-lt"/>
              </a:rPr>
              <a:t>—</a:t>
            </a: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传词</a:t>
            </a:r>
          </a:p>
        </p:txBody>
      </p:sp>
      <p:sp>
        <p:nvSpPr>
          <p:cNvPr id="8" name="矩形 7">
            <a:extLst>
              <a:ext uri="{FF2B5EF4-FFF2-40B4-BE49-F238E27FC236}">
                <a16:creationId xmlns:a16="http://schemas.microsoft.com/office/drawing/2014/main" id="{FB24079B-067D-488B-9795-1ABC34D58053}"/>
              </a:ext>
            </a:extLst>
          </p:cNvPr>
          <p:cNvSpPr/>
          <p:nvPr/>
        </p:nvSpPr>
        <p:spPr>
          <a:xfrm>
            <a:off x="644371" y="1623904"/>
            <a:ext cx="2031325" cy="743152"/>
          </a:xfrm>
          <a:prstGeom prst="rect">
            <a:avLst/>
          </a:prstGeom>
        </p:spPr>
        <p:txBody>
          <a:bodyPr wrap="square">
            <a:spAutoFit/>
          </a:bodyPr>
          <a:lstStyle/>
          <a:p>
            <a:pPr>
              <a:lnSpc>
                <a:spcPct val="130000"/>
              </a:lnSpc>
            </a:pPr>
            <a:r>
              <a:rPr lang="zh-CN" altLang="en-US" sz="3600" dirty="0">
                <a:solidFill>
                  <a:schemeClr val="bg1"/>
                </a:solidFill>
                <a:latin typeface="迷你简蝶语" panose="02010604000101010101" pitchFamily="2" charset="-122"/>
                <a:ea typeface="迷你简蝶语" panose="02010604000101010101" pitchFamily="2" charset="-122"/>
              </a:rPr>
              <a:t>第四轮：</a:t>
            </a:r>
            <a:endParaRPr lang="en-US" altLang="zh-CN" sz="3600" dirty="0">
              <a:solidFill>
                <a:schemeClr val="bg1"/>
              </a:solidFill>
              <a:latin typeface="迷你简蝶语" panose="02010604000101010101" pitchFamily="2" charset="-122"/>
              <a:ea typeface="迷你简蝶语" panose="02010604000101010101" pitchFamily="2" charset="-122"/>
            </a:endParaRPr>
          </a:p>
        </p:txBody>
      </p:sp>
      <p:sp>
        <p:nvSpPr>
          <p:cNvPr id="2" name="矩形 1">
            <a:extLst>
              <a:ext uri="{FF2B5EF4-FFF2-40B4-BE49-F238E27FC236}">
                <a16:creationId xmlns:a16="http://schemas.microsoft.com/office/drawing/2014/main" id="{3864F1D4-68C3-4C86-BBDA-8B9DA0740A3E}"/>
              </a:ext>
            </a:extLst>
          </p:cNvPr>
          <p:cNvSpPr/>
          <p:nvPr/>
        </p:nvSpPr>
        <p:spPr>
          <a:xfrm>
            <a:off x="2521670" y="2649849"/>
            <a:ext cx="2463055" cy="523220"/>
          </a:xfrm>
          <a:prstGeom prst="rect">
            <a:avLst/>
          </a:prstGeom>
        </p:spPr>
        <p:txBody>
          <a:bodyPr wrap="square">
            <a:spAutoFit/>
          </a:bodyPr>
          <a:lstStyle/>
          <a:p>
            <a:r>
              <a:rPr lang="en-US" altLang="zh-CN" sz="2800" dirty="0">
                <a:solidFill>
                  <a:schemeClr val="bg1"/>
                </a:solidFill>
                <a:latin typeface="迷你简蝶语" panose="02010604000101010101" pitchFamily="2" charset="-122"/>
                <a:ea typeface="迷你简蝶语" panose="02010604000101010101" pitchFamily="2" charset="-122"/>
              </a:rPr>
              <a:t>A:</a:t>
            </a:r>
            <a:r>
              <a:rPr lang="zh-CN" altLang="en-US" sz="2800" dirty="0">
                <a:solidFill>
                  <a:schemeClr val="bg1"/>
                </a:solidFill>
                <a:latin typeface="迷你简蝶语" panose="02010604000101010101" pitchFamily="2" charset="-122"/>
                <a:ea typeface="迷你简蝶语" panose="02010604000101010101" pitchFamily="2" charset="-122"/>
              </a:rPr>
              <a:t>坑爹</a:t>
            </a:r>
          </a:p>
        </p:txBody>
      </p:sp>
      <p:sp>
        <p:nvSpPr>
          <p:cNvPr id="3" name="矩形 2">
            <a:extLst>
              <a:ext uri="{FF2B5EF4-FFF2-40B4-BE49-F238E27FC236}">
                <a16:creationId xmlns:a16="http://schemas.microsoft.com/office/drawing/2014/main" id="{09DF9CD3-CBC9-4D90-89F9-724A670A6BF6}"/>
              </a:ext>
            </a:extLst>
          </p:cNvPr>
          <p:cNvSpPr/>
          <p:nvPr/>
        </p:nvSpPr>
        <p:spPr>
          <a:xfrm>
            <a:off x="2521671" y="3554639"/>
            <a:ext cx="1673258" cy="523220"/>
          </a:xfrm>
          <a:prstGeom prst="rect">
            <a:avLst/>
          </a:prstGeom>
        </p:spPr>
        <p:txBody>
          <a:bodyPr wrap="square">
            <a:spAutoFit/>
          </a:bodyPr>
          <a:lstStyle/>
          <a:p>
            <a:r>
              <a:rPr lang="en-US" altLang="zh-CN" sz="2800" dirty="0">
                <a:solidFill>
                  <a:schemeClr val="bg1"/>
                </a:solidFill>
                <a:latin typeface="迷你简蝶语" panose="02010604000101010101" pitchFamily="2" charset="-122"/>
                <a:ea typeface="迷你简蝶语" panose="02010604000101010101" pitchFamily="2" charset="-122"/>
              </a:rPr>
              <a:t>B:</a:t>
            </a:r>
            <a:r>
              <a:rPr lang="zh-CN" altLang="en-US" sz="2800" dirty="0">
                <a:solidFill>
                  <a:schemeClr val="bg1"/>
                </a:solidFill>
                <a:latin typeface="迷你简蝶语" panose="02010604000101010101" pitchFamily="2" charset="-122"/>
                <a:ea typeface="迷你简蝶语" panose="02010604000101010101" pitchFamily="2" charset="-122"/>
              </a:rPr>
              <a:t>高冷</a:t>
            </a:r>
          </a:p>
        </p:txBody>
      </p:sp>
      <p:sp>
        <p:nvSpPr>
          <p:cNvPr id="4" name="矩形 3">
            <a:extLst>
              <a:ext uri="{FF2B5EF4-FFF2-40B4-BE49-F238E27FC236}">
                <a16:creationId xmlns:a16="http://schemas.microsoft.com/office/drawing/2014/main" id="{DD2105D3-2046-4BAE-B413-48A08C3126EC}"/>
              </a:ext>
            </a:extLst>
          </p:cNvPr>
          <p:cNvSpPr/>
          <p:nvPr/>
        </p:nvSpPr>
        <p:spPr>
          <a:xfrm>
            <a:off x="5208615" y="2649849"/>
            <a:ext cx="2611408" cy="523220"/>
          </a:xfrm>
          <a:prstGeom prst="rect">
            <a:avLst/>
          </a:prstGeom>
        </p:spPr>
        <p:txBody>
          <a:bodyPr wrap="square">
            <a:spAutoFit/>
          </a:bodyPr>
          <a:lstStyle/>
          <a:p>
            <a:r>
              <a:rPr lang="en-US" altLang="zh-CN" sz="2800" dirty="0">
                <a:solidFill>
                  <a:schemeClr val="bg1"/>
                </a:solidFill>
                <a:latin typeface="迷你简蝶语" panose="02010604000101010101" pitchFamily="2" charset="-122"/>
                <a:ea typeface="迷你简蝶语" panose="02010604000101010101" pitchFamily="2" charset="-122"/>
              </a:rPr>
              <a:t>C:</a:t>
            </a:r>
            <a:r>
              <a:rPr lang="zh-CN" altLang="en-US" sz="2800" dirty="0">
                <a:solidFill>
                  <a:schemeClr val="bg1"/>
                </a:solidFill>
                <a:latin typeface="迷你简蝶语" panose="02010604000101010101" pitchFamily="2" charset="-122"/>
                <a:ea typeface="迷你简蝶语" panose="02010604000101010101" pitchFamily="2" charset="-122"/>
              </a:rPr>
              <a:t>八卦</a:t>
            </a:r>
          </a:p>
        </p:txBody>
      </p:sp>
      <p:sp>
        <p:nvSpPr>
          <p:cNvPr id="5" name="矩形 4">
            <a:extLst>
              <a:ext uri="{FF2B5EF4-FFF2-40B4-BE49-F238E27FC236}">
                <a16:creationId xmlns:a16="http://schemas.microsoft.com/office/drawing/2014/main" id="{59B40D38-8766-4EC8-9EBA-516E1C545A62}"/>
              </a:ext>
            </a:extLst>
          </p:cNvPr>
          <p:cNvSpPr/>
          <p:nvPr/>
        </p:nvSpPr>
        <p:spPr>
          <a:xfrm>
            <a:off x="5208615" y="3554639"/>
            <a:ext cx="2315546" cy="523220"/>
          </a:xfrm>
          <a:prstGeom prst="rect">
            <a:avLst/>
          </a:prstGeom>
        </p:spPr>
        <p:txBody>
          <a:bodyPr wrap="square">
            <a:spAutoFit/>
          </a:bodyPr>
          <a:lstStyle/>
          <a:p>
            <a:r>
              <a:rPr lang="en-US" altLang="zh-CN" sz="2800" dirty="0">
                <a:solidFill>
                  <a:schemeClr val="bg1"/>
                </a:solidFill>
                <a:latin typeface="迷你简蝶语" panose="02010604000101010101" pitchFamily="2" charset="-122"/>
                <a:ea typeface="迷你简蝶语" panose="02010604000101010101" pitchFamily="2" charset="-122"/>
              </a:rPr>
              <a:t>D:</a:t>
            </a:r>
            <a:r>
              <a:rPr lang="zh-CN" altLang="en-US" sz="2800" dirty="0">
                <a:solidFill>
                  <a:schemeClr val="bg1"/>
                </a:solidFill>
                <a:latin typeface="迷你简蝶语" panose="02010604000101010101" pitchFamily="2" charset="-122"/>
                <a:ea typeface="迷你简蝶语" panose="02010604000101010101" pitchFamily="2" charset="-122"/>
              </a:rPr>
              <a:t>黑客</a:t>
            </a:r>
          </a:p>
        </p:txBody>
      </p:sp>
    </p:spTree>
    <p:extLst>
      <p:ext uri="{BB962C8B-B14F-4D97-AF65-F5344CB8AC3E}">
        <p14:creationId xmlns:p14="http://schemas.microsoft.com/office/powerpoint/2010/main" val="369373690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389592" y="193526"/>
            <a:ext cx="3543300" cy="769441"/>
          </a:xfrm>
          <a:prstGeom prst="rect">
            <a:avLst/>
          </a:prstGeom>
          <a:noFill/>
        </p:spPr>
        <p:txBody>
          <a:bodyPr wrap="square" rtlCol="0">
            <a:spAutoFit/>
            <a:scene3d>
              <a:camera prst="orthographicFront"/>
              <a:lightRig rig="threePt" dir="t"/>
            </a:scene3d>
            <a:sp3d contourW="12700"/>
          </a:bodyPr>
          <a:lstStyle/>
          <a:p>
            <a:pPr lvl="0" defTabSz="914400">
              <a:defRPr/>
            </a:pPr>
            <a:r>
              <a:rPr lang="zh-CN" altLang="en-US" sz="4400" b="1" dirty="0">
                <a:solidFill>
                  <a:prstClr val="white"/>
                </a:solidFill>
                <a:latin typeface="华文行楷" panose="02010800040101010101" pitchFamily="2" charset="-122"/>
                <a:ea typeface="华文行楷" panose="02010800040101010101" pitchFamily="2" charset="-122"/>
                <a:cs typeface="+mn-ea"/>
                <a:sym typeface="+mn-lt"/>
              </a:rPr>
              <a:t>协会介绍</a:t>
            </a:r>
          </a:p>
        </p:txBody>
      </p:sp>
      <p:sp>
        <p:nvSpPr>
          <p:cNvPr id="35" name="矩形 34"/>
          <p:cNvSpPr/>
          <p:nvPr/>
        </p:nvSpPr>
        <p:spPr>
          <a:xfrm>
            <a:off x="-90127" y="1196034"/>
            <a:ext cx="4530152" cy="7294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white"/>
                </a:solidFill>
                <a:effectLst/>
                <a:uLnTx/>
                <a:uFillTx/>
                <a:latin typeface="华文行楷" panose="02010800040101010101" pitchFamily="2" charset="-122"/>
                <a:ea typeface="华文行楷" panose="02010800040101010101" pitchFamily="2" charset="-122"/>
                <a:cs typeface="+mn-ea"/>
                <a:sym typeface="+mn-lt"/>
              </a:rPr>
              <a:t>协会的历史及现状</a:t>
            </a:r>
          </a:p>
        </p:txBody>
      </p:sp>
      <p:sp>
        <p:nvSpPr>
          <p:cNvPr id="2" name="矩形 1">
            <a:extLst>
              <a:ext uri="{FF2B5EF4-FFF2-40B4-BE49-F238E27FC236}">
                <a16:creationId xmlns:a16="http://schemas.microsoft.com/office/drawing/2014/main" id="{7A387948-4330-4A75-9A2D-92EE332ECB70}"/>
              </a:ext>
            </a:extLst>
          </p:cNvPr>
          <p:cNvSpPr/>
          <p:nvPr/>
        </p:nvSpPr>
        <p:spPr>
          <a:xfrm>
            <a:off x="968672" y="2041997"/>
            <a:ext cx="10861966" cy="830997"/>
          </a:xfrm>
          <a:prstGeom prst="rect">
            <a:avLst/>
          </a:prstGeom>
        </p:spPr>
        <p:txBody>
          <a:bodyPr wrap="square">
            <a:spAutoFit/>
          </a:bodyPr>
          <a:lstStyle/>
          <a:p>
            <a:r>
              <a:rPr lang="zh-CN" altLang="en-US" sz="2400" dirty="0">
                <a:solidFill>
                  <a:schemeClr val="bg1"/>
                </a:solidFill>
                <a:latin typeface="迷你简蝶语" panose="02010604000101010101" pitchFamily="2" charset="-122"/>
                <a:ea typeface="迷你简蝶语" panose="02010604000101010101" pitchFamily="2" charset="-122"/>
              </a:rPr>
              <a:t>信息安全协会成立于</a:t>
            </a:r>
            <a:r>
              <a:rPr lang="en-US" altLang="zh-CN" sz="2400" dirty="0">
                <a:solidFill>
                  <a:schemeClr val="bg1"/>
                </a:solidFill>
                <a:latin typeface="迷你简蝶语" panose="02010604000101010101" pitchFamily="2" charset="-122"/>
                <a:ea typeface="迷你简蝶语" panose="02010604000101010101" pitchFamily="2" charset="-122"/>
              </a:rPr>
              <a:t>2011</a:t>
            </a:r>
            <a:r>
              <a:rPr lang="zh-CN" altLang="en-US" sz="2400" dirty="0">
                <a:solidFill>
                  <a:schemeClr val="bg1"/>
                </a:solidFill>
                <a:latin typeface="迷你简蝶语" panose="02010604000101010101" pitchFamily="2" charset="-122"/>
                <a:ea typeface="迷你简蝶语" panose="02010604000101010101" pitchFamily="2" charset="-122"/>
              </a:rPr>
              <a:t>年，是隶属于网络安全学院的一所致力于学习、研究和交流安全技术，营造安全技术交流氛围，创建成理人自己的安全技术社团。</a:t>
            </a:r>
          </a:p>
        </p:txBody>
      </p:sp>
      <p:sp>
        <p:nvSpPr>
          <p:cNvPr id="3" name="矩形 2">
            <a:extLst>
              <a:ext uri="{FF2B5EF4-FFF2-40B4-BE49-F238E27FC236}">
                <a16:creationId xmlns:a16="http://schemas.microsoft.com/office/drawing/2014/main" id="{E88743F2-3542-4069-9A97-87A9696FFF09}"/>
              </a:ext>
            </a:extLst>
          </p:cNvPr>
          <p:cNvSpPr/>
          <p:nvPr/>
        </p:nvSpPr>
        <p:spPr>
          <a:xfrm>
            <a:off x="968671" y="3053333"/>
            <a:ext cx="10861967" cy="830997"/>
          </a:xfrm>
          <a:prstGeom prst="rect">
            <a:avLst/>
          </a:prstGeom>
        </p:spPr>
        <p:txBody>
          <a:bodyPr wrap="square">
            <a:spAutoFit/>
          </a:bodyPr>
          <a:lstStyle/>
          <a:p>
            <a:r>
              <a:rPr lang="zh-CN" altLang="en-US" sz="2400" dirty="0">
                <a:solidFill>
                  <a:schemeClr val="bg1"/>
                </a:solidFill>
                <a:latin typeface="迷你简蝶语" panose="02010604000101010101" pitchFamily="2" charset="-122"/>
                <a:ea typeface="迷你简蝶语" panose="02010604000101010101" pitchFamily="2" charset="-122"/>
              </a:rPr>
              <a:t>协会曾在全国大学生信息安全知识大赛、省内各高校</a:t>
            </a:r>
            <a:r>
              <a:rPr lang="en-US" altLang="zh-CN" sz="2400" dirty="0">
                <a:solidFill>
                  <a:schemeClr val="bg1"/>
                </a:solidFill>
                <a:latin typeface="迷你简蝶语" panose="02010604000101010101" pitchFamily="2" charset="-122"/>
                <a:ea typeface="迷你简蝶语" panose="02010604000101010101" pitchFamily="2" charset="-122"/>
              </a:rPr>
              <a:t>CTF</a:t>
            </a:r>
            <a:r>
              <a:rPr lang="zh-CN" altLang="en-US" sz="2400" dirty="0">
                <a:solidFill>
                  <a:schemeClr val="bg1"/>
                </a:solidFill>
                <a:latin typeface="迷你简蝶语" panose="02010604000101010101" pitchFamily="2" charset="-122"/>
                <a:ea typeface="迷你简蝶语" panose="02010604000101010101" pitchFamily="2" charset="-122"/>
              </a:rPr>
              <a:t>大赛、四川省大学生信息安全技术大赛、“强网杯”全国网络安全挑战赛等比赛中取得优异成绩</a:t>
            </a:r>
            <a:endParaRPr lang="en-US" altLang="zh-CN" sz="2400" dirty="0">
              <a:solidFill>
                <a:schemeClr val="bg1"/>
              </a:solidFill>
              <a:latin typeface="迷你简蝶语" panose="02010604000101010101" pitchFamily="2" charset="-122"/>
              <a:ea typeface="迷你简蝶语" panose="02010604000101010101" pitchFamily="2" charset="-122"/>
            </a:endParaRPr>
          </a:p>
        </p:txBody>
      </p:sp>
      <p:sp>
        <p:nvSpPr>
          <p:cNvPr id="4" name="矩形 3">
            <a:extLst>
              <a:ext uri="{FF2B5EF4-FFF2-40B4-BE49-F238E27FC236}">
                <a16:creationId xmlns:a16="http://schemas.microsoft.com/office/drawing/2014/main" id="{56F39FF3-E01D-4608-B23D-9B565F4DDB31}"/>
              </a:ext>
            </a:extLst>
          </p:cNvPr>
          <p:cNvSpPr/>
          <p:nvPr/>
        </p:nvSpPr>
        <p:spPr>
          <a:xfrm>
            <a:off x="1049517" y="4152210"/>
            <a:ext cx="10026977" cy="461665"/>
          </a:xfrm>
          <a:prstGeom prst="rect">
            <a:avLst/>
          </a:prstGeom>
        </p:spPr>
        <p:txBody>
          <a:bodyPr wrap="square">
            <a:spAutoFit/>
          </a:bodyPr>
          <a:lstStyle/>
          <a:p>
            <a:r>
              <a:rPr lang="zh-CN" altLang="en-US" sz="2400" dirty="0">
                <a:solidFill>
                  <a:schemeClr val="bg1"/>
                </a:solidFill>
                <a:latin typeface="迷你简蝶语" panose="02010604000101010101" pitchFamily="2" charset="-122"/>
                <a:ea typeface="迷你简蝶语" panose="02010604000101010101" pitchFamily="2" charset="-122"/>
              </a:rPr>
              <a:t>去年，协会还主持举办了成都理工大学第一届</a:t>
            </a:r>
            <a:r>
              <a:rPr lang="en-US" altLang="zh-CN" sz="2400" dirty="0">
                <a:solidFill>
                  <a:schemeClr val="bg1"/>
                </a:solidFill>
                <a:latin typeface="迷你简蝶语" panose="02010604000101010101" pitchFamily="2" charset="-122"/>
                <a:ea typeface="迷你简蝶语" panose="02010604000101010101" pitchFamily="2" charset="-122"/>
              </a:rPr>
              <a:t>CTF</a:t>
            </a:r>
            <a:r>
              <a:rPr lang="zh-CN" altLang="en-US" sz="2400" dirty="0">
                <a:solidFill>
                  <a:schemeClr val="bg1"/>
                </a:solidFill>
                <a:latin typeface="迷你简蝶语" panose="02010604000101010101" pitchFamily="2" charset="-122"/>
                <a:ea typeface="迷你简蝶语" panose="02010604000101010101" pitchFamily="2" charset="-122"/>
              </a:rPr>
              <a:t>网络攻防大赛</a:t>
            </a:r>
          </a:p>
        </p:txBody>
      </p:sp>
      <p:pic>
        <p:nvPicPr>
          <p:cNvPr id="8" name="图片 7">
            <a:extLst>
              <a:ext uri="{FF2B5EF4-FFF2-40B4-BE49-F238E27FC236}">
                <a16:creationId xmlns:a16="http://schemas.microsoft.com/office/drawing/2014/main" id="{A7FD23A2-0FA7-4680-8B71-CF82290FC950}"/>
              </a:ext>
            </a:extLst>
          </p:cNvPr>
          <p:cNvPicPr>
            <a:picLocks noChangeAspect="1"/>
          </p:cNvPicPr>
          <p:nvPr/>
        </p:nvPicPr>
        <p:blipFill>
          <a:blip r:embed="rId3"/>
          <a:stretch>
            <a:fillRect/>
          </a:stretch>
        </p:blipFill>
        <p:spPr>
          <a:xfrm>
            <a:off x="10863276" y="5239329"/>
            <a:ext cx="1315870" cy="1610332"/>
          </a:xfrm>
          <a:prstGeom prst="rect">
            <a:avLst/>
          </a:prstGeom>
        </p:spPr>
      </p:pic>
      <p:pic>
        <p:nvPicPr>
          <p:cNvPr id="10" name="图片 9">
            <a:extLst>
              <a:ext uri="{FF2B5EF4-FFF2-40B4-BE49-F238E27FC236}">
                <a16:creationId xmlns:a16="http://schemas.microsoft.com/office/drawing/2014/main" id="{D1A7FCC8-113E-4392-B689-D720239C51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8780" y="5239329"/>
            <a:ext cx="1175107" cy="1610332"/>
          </a:xfrm>
          <a:prstGeom prst="rect">
            <a:avLst/>
          </a:prstGeom>
        </p:spPr>
      </p:pic>
    </p:spTree>
    <p:extLst>
      <p:ext uri="{BB962C8B-B14F-4D97-AF65-F5344CB8AC3E}">
        <p14:creationId xmlns:p14="http://schemas.microsoft.com/office/powerpoint/2010/main" val="351461446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289138" y="216384"/>
            <a:ext cx="4974260"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小游戏</a:t>
            </a:r>
            <a:r>
              <a:rPr lang="en-US" altLang="zh-CN" sz="4400" dirty="0">
                <a:solidFill>
                  <a:prstClr val="white"/>
                </a:solidFill>
                <a:latin typeface="华文行楷" panose="02010800040101010101" pitchFamily="2" charset="-122"/>
                <a:ea typeface="华文行楷" panose="02010800040101010101" pitchFamily="2" charset="-122"/>
                <a:cs typeface="+mn-ea"/>
                <a:sym typeface="+mn-lt"/>
              </a:rPr>
              <a:t>—</a:t>
            </a: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传词</a:t>
            </a:r>
          </a:p>
        </p:txBody>
      </p:sp>
      <p:sp>
        <p:nvSpPr>
          <p:cNvPr id="8" name="矩形 7">
            <a:extLst>
              <a:ext uri="{FF2B5EF4-FFF2-40B4-BE49-F238E27FC236}">
                <a16:creationId xmlns:a16="http://schemas.microsoft.com/office/drawing/2014/main" id="{FB24079B-067D-488B-9795-1ABC34D58053}"/>
              </a:ext>
            </a:extLst>
          </p:cNvPr>
          <p:cNvSpPr/>
          <p:nvPr/>
        </p:nvSpPr>
        <p:spPr>
          <a:xfrm>
            <a:off x="644371" y="1623904"/>
            <a:ext cx="3416320" cy="770980"/>
          </a:xfrm>
          <a:prstGeom prst="rect">
            <a:avLst/>
          </a:prstGeom>
        </p:spPr>
        <p:txBody>
          <a:bodyPr wrap="none">
            <a:spAutoFit/>
          </a:bodyPr>
          <a:lstStyle/>
          <a:p>
            <a:pPr>
              <a:lnSpc>
                <a:spcPct val="130000"/>
              </a:lnSpc>
            </a:pPr>
            <a:r>
              <a:rPr lang="zh-CN" altLang="en-US" sz="3600" dirty="0">
                <a:solidFill>
                  <a:schemeClr val="bg1"/>
                </a:solidFill>
                <a:latin typeface="华文行楷" panose="02010800040101010101" pitchFamily="2" charset="-122"/>
                <a:ea typeface="华文行楷" panose="02010800040101010101" pitchFamily="2" charset="-122"/>
              </a:rPr>
              <a:t>传词游戏规则</a:t>
            </a:r>
            <a:r>
              <a:rPr lang="zh-CN" altLang="en-US" sz="3600" dirty="0">
                <a:solidFill>
                  <a:schemeClr val="bg1"/>
                </a:solidFill>
                <a:latin typeface="迷你简蝶语" panose="02010604000101010101" pitchFamily="2" charset="-122"/>
                <a:ea typeface="迷你简蝶语" panose="02010604000101010101" pitchFamily="2" charset="-122"/>
              </a:rPr>
              <a:t>：</a:t>
            </a:r>
            <a:endParaRPr lang="en-US" altLang="zh-CN" sz="3600" dirty="0">
              <a:solidFill>
                <a:schemeClr val="bg1"/>
              </a:solidFill>
              <a:latin typeface="迷你简蝶语" panose="02010604000101010101" pitchFamily="2" charset="-122"/>
              <a:ea typeface="迷你简蝶语" panose="02010604000101010101" pitchFamily="2" charset="-122"/>
            </a:endParaRPr>
          </a:p>
        </p:txBody>
      </p:sp>
      <p:sp>
        <p:nvSpPr>
          <p:cNvPr id="16" name="矩形 15">
            <a:extLst>
              <a:ext uri="{FF2B5EF4-FFF2-40B4-BE49-F238E27FC236}">
                <a16:creationId xmlns:a16="http://schemas.microsoft.com/office/drawing/2014/main" id="{07BA180A-5ECF-4406-9F7C-ED23EFC258B6}"/>
              </a:ext>
            </a:extLst>
          </p:cNvPr>
          <p:cNvSpPr/>
          <p:nvPr/>
        </p:nvSpPr>
        <p:spPr>
          <a:xfrm>
            <a:off x="1221867" y="2469453"/>
            <a:ext cx="9697607" cy="3416320"/>
          </a:xfrm>
          <a:prstGeom prst="rect">
            <a:avLst/>
          </a:prstGeom>
        </p:spPr>
        <p:txBody>
          <a:bodyPr wrap="square">
            <a:spAutoFit/>
          </a:bodyPr>
          <a:lstStyle/>
          <a:p>
            <a:r>
              <a:rPr lang="zh-CN" altLang="en-US" sz="2400" dirty="0">
                <a:solidFill>
                  <a:schemeClr val="bg1"/>
                </a:solidFill>
                <a:latin typeface="迷你简蝶语" panose="02010604000101010101" pitchFamily="2" charset="-122"/>
                <a:ea typeface="迷你简蝶语" panose="02010604000101010101" pitchFamily="2" charset="-122"/>
              </a:rPr>
              <a:t>游戏开始前，每组第一个人看黑板上给的题目，其余人面向观众。观众从黑板上所给的四个词语中选出一个用于游戏。</a:t>
            </a:r>
            <a:endParaRPr lang="en-US" altLang="zh-CN" sz="2400" dirty="0">
              <a:solidFill>
                <a:schemeClr val="bg1"/>
              </a:solidFill>
              <a:latin typeface="迷你简蝶语" panose="02010604000101010101" pitchFamily="2" charset="-122"/>
              <a:ea typeface="迷你简蝶语" panose="02010604000101010101" pitchFamily="2" charset="-122"/>
            </a:endParaRPr>
          </a:p>
          <a:p>
            <a:r>
              <a:rPr lang="zh-CN" altLang="en-US" sz="2400" dirty="0">
                <a:solidFill>
                  <a:schemeClr val="bg1"/>
                </a:solidFill>
                <a:latin typeface="迷你简蝶语" panose="02010604000101010101" pitchFamily="2" charset="-122"/>
                <a:ea typeface="迷你简蝶语" panose="02010604000101010101" pitchFamily="2" charset="-122"/>
              </a:rPr>
              <a:t>游戏进行时，除去第一个人，其余人向后转，背向第一个人。</a:t>
            </a:r>
            <a:endParaRPr lang="en-US" altLang="zh-CN" sz="2400" dirty="0">
              <a:solidFill>
                <a:schemeClr val="bg1"/>
              </a:solidFill>
              <a:latin typeface="迷你简蝶语" panose="02010604000101010101" pitchFamily="2" charset="-122"/>
              <a:ea typeface="迷你简蝶语" panose="02010604000101010101" pitchFamily="2" charset="-122"/>
            </a:endParaRPr>
          </a:p>
          <a:p>
            <a:r>
              <a:rPr lang="zh-CN" altLang="en-US" sz="2400" dirty="0">
                <a:solidFill>
                  <a:schemeClr val="bg1"/>
                </a:solidFill>
                <a:latin typeface="迷你简蝶语" panose="02010604000101010101" pitchFamily="2" charset="-122"/>
                <a:ea typeface="迷你简蝶语" panose="02010604000101010101" pitchFamily="2" charset="-122"/>
              </a:rPr>
              <a:t>第一个人知道词语后，拍第二个人肩膀示意让其转身。</a:t>
            </a:r>
            <a:r>
              <a:rPr lang="zh-CN" altLang="en-US" sz="2400" b="1" dirty="0">
                <a:solidFill>
                  <a:srgbClr val="92D050"/>
                </a:solidFill>
                <a:latin typeface="迷你简蝶语" panose="02010604000101010101" pitchFamily="2" charset="-122"/>
                <a:ea typeface="迷你简蝶语" panose="02010604000101010101" pitchFamily="2" charset="-122"/>
              </a:rPr>
              <a:t>第一个人通过肢体语言，把刚刚看到的词语的含义表示出来，然后第二个人根据自己的理解，把自己理解的词语通过肢体语言传递给第三个人。以此类推，</a:t>
            </a:r>
          </a:p>
          <a:p>
            <a:r>
              <a:rPr lang="zh-CN" altLang="en-US" sz="2400" b="1" dirty="0">
                <a:solidFill>
                  <a:srgbClr val="92D050"/>
                </a:solidFill>
                <a:latin typeface="迷你简蝶语" panose="02010604000101010101" pitchFamily="2" charset="-122"/>
                <a:ea typeface="迷你简蝶语" panose="02010604000101010101" pitchFamily="2" charset="-122"/>
              </a:rPr>
              <a:t>最后的需要说出词语。</a:t>
            </a:r>
            <a:endParaRPr lang="en-US" altLang="zh-CN" sz="2400" b="1" dirty="0">
              <a:solidFill>
                <a:srgbClr val="92D050"/>
              </a:solidFill>
              <a:latin typeface="迷你简蝶语" panose="02010604000101010101" pitchFamily="2" charset="-122"/>
              <a:ea typeface="迷你简蝶语" panose="02010604000101010101" pitchFamily="2" charset="-122"/>
            </a:endParaRPr>
          </a:p>
          <a:p>
            <a:endParaRPr lang="en-US" altLang="zh-CN" sz="2400" dirty="0">
              <a:solidFill>
                <a:schemeClr val="bg1"/>
              </a:solidFill>
              <a:latin typeface="迷你简蝶语" panose="02010604000101010101" pitchFamily="2" charset="-122"/>
              <a:ea typeface="迷你简蝶语" panose="02010604000101010101" pitchFamily="2" charset="-122"/>
            </a:endParaRPr>
          </a:p>
          <a:p>
            <a:r>
              <a:rPr lang="zh-CN" altLang="en-US" sz="2400" dirty="0">
                <a:solidFill>
                  <a:schemeClr val="bg1"/>
                </a:solidFill>
                <a:latin typeface="迷你简蝶语" panose="02010604000101010101" pitchFamily="2" charset="-122"/>
                <a:ea typeface="迷你简蝶语" panose="02010604000101010101" pitchFamily="2" charset="-122"/>
              </a:rPr>
              <a:t>游戏过程中不得以语言或口形提示。</a:t>
            </a:r>
          </a:p>
        </p:txBody>
      </p:sp>
    </p:spTree>
    <p:extLst>
      <p:ext uri="{BB962C8B-B14F-4D97-AF65-F5344CB8AC3E}">
        <p14:creationId xmlns:p14="http://schemas.microsoft.com/office/powerpoint/2010/main" val="412722714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289138" y="216384"/>
            <a:ext cx="4974260"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小游戏</a:t>
            </a:r>
            <a:r>
              <a:rPr lang="en-US" altLang="zh-CN" sz="4400" dirty="0">
                <a:solidFill>
                  <a:prstClr val="white"/>
                </a:solidFill>
                <a:latin typeface="华文行楷" panose="02010800040101010101" pitchFamily="2" charset="-122"/>
                <a:ea typeface="华文行楷" panose="02010800040101010101" pitchFamily="2" charset="-122"/>
                <a:cs typeface="+mn-ea"/>
                <a:sym typeface="+mn-lt"/>
              </a:rPr>
              <a:t>—</a:t>
            </a: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传词</a:t>
            </a:r>
          </a:p>
        </p:txBody>
      </p:sp>
      <p:sp>
        <p:nvSpPr>
          <p:cNvPr id="8" name="矩形 7">
            <a:extLst>
              <a:ext uri="{FF2B5EF4-FFF2-40B4-BE49-F238E27FC236}">
                <a16:creationId xmlns:a16="http://schemas.microsoft.com/office/drawing/2014/main" id="{FB24079B-067D-488B-9795-1ABC34D58053}"/>
              </a:ext>
            </a:extLst>
          </p:cNvPr>
          <p:cNvSpPr/>
          <p:nvPr/>
        </p:nvSpPr>
        <p:spPr>
          <a:xfrm>
            <a:off x="644371" y="1623904"/>
            <a:ext cx="2031325" cy="743152"/>
          </a:xfrm>
          <a:prstGeom prst="rect">
            <a:avLst/>
          </a:prstGeom>
        </p:spPr>
        <p:txBody>
          <a:bodyPr wrap="square">
            <a:spAutoFit/>
          </a:bodyPr>
          <a:lstStyle/>
          <a:p>
            <a:pPr>
              <a:lnSpc>
                <a:spcPct val="130000"/>
              </a:lnSpc>
            </a:pPr>
            <a:r>
              <a:rPr lang="zh-CN" altLang="en-US" sz="3600" dirty="0">
                <a:solidFill>
                  <a:schemeClr val="bg1"/>
                </a:solidFill>
                <a:latin typeface="迷你简蝶语" panose="02010604000101010101" pitchFamily="2" charset="-122"/>
                <a:ea typeface="迷你简蝶语" panose="02010604000101010101" pitchFamily="2" charset="-122"/>
              </a:rPr>
              <a:t>第五轮：</a:t>
            </a:r>
            <a:endParaRPr lang="en-US" altLang="zh-CN" sz="3600" dirty="0">
              <a:solidFill>
                <a:schemeClr val="bg1"/>
              </a:solidFill>
              <a:latin typeface="迷你简蝶语" panose="02010604000101010101" pitchFamily="2" charset="-122"/>
              <a:ea typeface="迷你简蝶语" panose="02010604000101010101" pitchFamily="2" charset="-122"/>
            </a:endParaRPr>
          </a:p>
        </p:txBody>
      </p:sp>
      <p:sp>
        <p:nvSpPr>
          <p:cNvPr id="2" name="矩形 1">
            <a:extLst>
              <a:ext uri="{FF2B5EF4-FFF2-40B4-BE49-F238E27FC236}">
                <a16:creationId xmlns:a16="http://schemas.microsoft.com/office/drawing/2014/main" id="{3864F1D4-68C3-4C86-BBDA-8B9DA0740A3E}"/>
              </a:ext>
            </a:extLst>
          </p:cNvPr>
          <p:cNvSpPr/>
          <p:nvPr/>
        </p:nvSpPr>
        <p:spPr>
          <a:xfrm>
            <a:off x="2521671" y="2649849"/>
            <a:ext cx="2611408" cy="523220"/>
          </a:xfrm>
          <a:prstGeom prst="rect">
            <a:avLst/>
          </a:prstGeom>
        </p:spPr>
        <p:txBody>
          <a:bodyPr wrap="square">
            <a:spAutoFit/>
          </a:bodyPr>
          <a:lstStyle/>
          <a:p>
            <a:r>
              <a:rPr lang="en-US" altLang="zh-CN" sz="2800" dirty="0">
                <a:solidFill>
                  <a:schemeClr val="bg1"/>
                </a:solidFill>
                <a:latin typeface="迷你简蝶语" panose="02010604000101010101" pitchFamily="2" charset="-122"/>
                <a:ea typeface="迷你简蝶语" panose="02010604000101010101" pitchFamily="2" charset="-122"/>
              </a:rPr>
              <a:t>A:</a:t>
            </a:r>
            <a:r>
              <a:rPr lang="zh-CN" altLang="en-US" sz="2800" dirty="0">
                <a:solidFill>
                  <a:schemeClr val="bg1"/>
                </a:solidFill>
                <a:latin typeface="迷你简蝶语" panose="02010604000101010101" pitchFamily="2" charset="-122"/>
                <a:ea typeface="迷你简蝶语" panose="02010604000101010101" pitchFamily="2" charset="-122"/>
              </a:rPr>
              <a:t>愤怒的小鸟</a:t>
            </a:r>
          </a:p>
        </p:txBody>
      </p:sp>
      <p:sp>
        <p:nvSpPr>
          <p:cNvPr id="3" name="矩形 2">
            <a:extLst>
              <a:ext uri="{FF2B5EF4-FFF2-40B4-BE49-F238E27FC236}">
                <a16:creationId xmlns:a16="http://schemas.microsoft.com/office/drawing/2014/main" id="{09DF9CD3-CBC9-4D90-89F9-724A670A6BF6}"/>
              </a:ext>
            </a:extLst>
          </p:cNvPr>
          <p:cNvSpPr/>
          <p:nvPr/>
        </p:nvSpPr>
        <p:spPr>
          <a:xfrm>
            <a:off x="2521670" y="3554639"/>
            <a:ext cx="2688341" cy="523220"/>
          </a:xfrm>
          <a:prstGeom prst="rect">
            <a:avLst/>
          </a:prstGeom>
        </p:spPr>
        <p:txBody>
          <a:bodyPr wrap="square">
            <a:spAutoFit/>
          </a:bodyPr>
          <a:lstStyle/>
          <a:p>
            <a:r>
              <a:rPr lang="en-US" altLang="zh-CN" sz="2800" dirty="0">
                <a:solidFill>
                  <a:schemeClr val="bg1"/>
                </a:solidFill>
                <a:latin typeface="迷你简蝶语" panose="02010604000101010101" pitchFamily="2" charset="-122"/>
                <a:ea typeface="迷你简蝶语" panose="02010604000101010101" pitchFamily="2" charset="-122"/>
              </a:rPr>
              <a:t>B:</a:t>
            </a:r>
            <a:r>
              <a:rPr lang="zh-CN" altLang="en-US" sz="2800" dirty="0">
                <a:solidFill>
                  <a:schemeClr val="bg1"/>
                </a:solidFill>
                <a:latin typeface="迷你简蝶语" panose="02010604000101010101" pitchFamily="2" charset="-122"/>
                <a:ea typeface="迷你简蝶语" panose="02010604000101010101" pitchFamily="2" charset="-122"/>
              </a:rPr>
              <a:t>狗咬吕洞宾</a:t>
            </a:r>
          </a:p>
        </p:txBody>
      </p:sp>
      <p:sp>
        <p:nvSpPr>
          <p:cNvPr id="4" name="矩形 3">
            <a:extLst>
              <a:ext uri="{FF2B5EF4-FFF2-40B4-BE49-F238E27FC236}">
                <a16:creationId xmlns:a16="http://schemas.microsoft.com/office/drawing/2014/main" id="{DD2105D3-2046-4BAE-B413-48A08C3126EC}"/>
              </a:ext>
            </a:extLst>
          </p:cNvPr>
          <p:cNvSpPr/>
          <p:nvPr/>
        </p:nvSpPr>
        <p:spPr>
          <a:xfrm>
            <a:off x="5208615" y="2649849"/>
            <a:ext cx="2611408" cy="523220"/>
          </a:xfrm>
          <a:prstGeom prst="rect">
            <a:avLst/>
          </a:prstGeom>
        </p:spPr>
        <p:txBody>
          <a:bodyPr wrap="square">
            <a:spAutoFit/>
          </a:bodyPr>
          <a:lstStyle/>
          <a:p>
            <a:r>
              <a:rPr lang="en-US" altLang="zh-CN" sz="2800" dirty="0">
                <a:solidFill>
                  <a:schemeClr val="bg1"/>
                </a:solidFill>
                <a:latin typeface="迷你简蝶语" panose="02010604000101010101" pitchFamily="2" charset="-122"/>
                <a:ea typeface="迷你简蝶语" panose="02010604000101010101" pitchFamily="2" charset="-122"/>
              </a:rPr>
              <a:t>C:</a:t>
            </a:r>
            <a:r>
              <a:rPr lang="zh-CN" altLang="en-US" sz="2800" dirty="0">
                <a:solidFill>
                  <a:schemeClr val="bg1"/>
                </a:solidFill>
                <a:latin typeface="迷你简蝶语" panose="02010604000101010101" pitchFamily="2" charset="-122"/>
                <a:ea typeface="迷你简蝶语" panose="02010604000101010101" pitchFamily="2" charset="-122"/>
              </a:rPr>
              <a:t>快到碗里来</a:t>
            </a:r>
          </a:p>
        </p:txBody>
      </p:sp>
      <p:sp>
        <p:nvSpPr>
          <p:cNvPr id="5" name="矩形 4">
            <a:extLst>
              <a:ext uri="{FF2B5EF4-FFF2-40B4-BE49-F238E27FC236}">
                <a16:creationId xmlns:a16="http://schemas.microsoft.com/office/drawing/2014/main" id="{59B40D38-8766-4EC8-9EBA-516E1C545A62}"/>
              </a:ext>
            </a:extLst>
          </p:cNvPr>
          <p:cNvSpPr/>
          <p:nvPr/>
        </p:nvSpPr>
        <p:spPr>
          <a:xfrm>
            <a:off x="5208615" y="3554639"/>
            <a:ext cx="2688340" cy="523220"/>
          </a:xfrm>
          <a:prstGeom prst="rect">
            <a:avLst/>
          </a:prstGeom>
        </p:spPr>
        <p:txBody>
          <a:bodyPr wrap="square">
            <a:spAutoFit/>
          </a:bodyPr>
          <a:lstStyle/>
          <a:p>
            <a:r>
              <a:rPr lang="en-US" altLang="zh-CN" sz="2800" dirty="0">
                <a:solidFill>
                  <a:schemeClr val="bg1"/>
                </a:solidFill>
                <a:latin typeface="迷你简蝶语" panose="02010604000101010101" pitchFamily="2" charset="-122"/>
                <a:ea typeface="迷你简蝶语" panose="02010604000101010101" pitchFamily="2" charset="-122"/>
              </a:rPr>
              <a:t>D:</a:t>
            </a:r>
            <a:r>
              <a:rPr lang="zh-CN" altLang="en-US" sz="2800" dirty="0">
                <a:solidFill>
                  <a:schemeClr val="bg1"/>
                </a:solidFill>
                <a:latin typeface="迷你简蝶语" panose="02010604000101010101" pitchFamily="2" charset="-122"/>
                <a:ea typeface="迷你简蝶语" panose="02010604000101010101" pitchFamily="2" charset="-122"/>
              </a:rPr>
              <a:t>躺着也中枪</a:t>
            </a:r>
          </a:p>
        </p:txBody>
      </p:sp>
    </p:spTree>
    <p:extLst>
      <p:ext uri="{BB962C8B-B14F-4D97-AF65-F5344CB8AC3E}">
        <p14:creationId xmlns:p14="http://schemas.microsoft.com/office/powerpoint/2010/main" val="251670256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53" name="文本框 52"/>
          <p:cNvSpPr txBox="1"/>
          <p:nvPr/>
        </p:nvSpPr>
        <p:spPr>
          <a:xfrm>
            <a:off x="-289138" y="216384"/>
            <a:ext cx="4974260"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小游戏</a:t>
            </a:r>
            <a:r>
              <a:rPr lang="en-US" altLang="zh-CN" sz="4400" dirty="0">
                <a:solidFill>
                  <a:prstClr val="white"/>
                </a:solidFill>
                <a:latin typeface="华文行楷" panose="02010800040101010101" pitchFamily="2" charset="-122"/>
                <a:ea typeface="华文行楷" panose="02010800040101010101" pitchFamily="2" charset="-122"/>
                <a:cs typeface="+mn-ea"/>
                <a:sym typeface="+mn-lt"/>
              </a:rPr>
              <a:t>—</a:t>
            </a: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传词</a:t>
            </a:r>
          </a:p>
        </p:txBody>
      </p:sp>
      <p:sp>
        <p:nvSpPr>
          <p:cNvPr id="8" name="矩形 7">
            <a:extLst>
              <a:ext uri="{FF2B5EF4-FFF2-40B4-BE49-F238E27FC236}">
                <a16:creationId xmlns:a16="http://schemas.microsoft.com/office/drawing/2014/main" id="{FB24079B-067D-488B-9795-1ABC34D58053}"/>
              </a:ext>
            </a:extLst>
          </p:cNvPr>
          <p:cNvSpPr/>
          <p:nvPr/>
        </p:nvSpPr>
        <p:spPr>
          <a:xfrm>
            <a:off x="644371" y="1623904"/>
            <a:ext cx="3416320" cy="770980"/>
          </a:xfrm>
          <a:prstGeom prst="rect">
            <a:avLst/>
          </a:prstGeom>
        </p:spPr>
        <p:txBody>
          <a:bodyPr wrap="none">
            <a:spAutoFit/>
          </a:bodyPr>
          <a:lstStyle/>
          <a:p>
            <a:pPr>
              <a:lnSpc>
                <a:spcPct val="130000"/>
              </a:lnSpc>
            </a:pPr>
            <a:r>
              <a:rPr lang="zh-CN" altLang="en-US" sz="3600" dirty="0">
                <a:solidFill>
                  <a:schemeClr val="bg1"/>
                </a:solidFill>
                <a:latin typeface="华文行楷" panose="02010800040101010101" pitchFamily="2" charset="-122"/>
                <a:ea typeface="华文行楷" panose="02010800040101010101" pitchFamily="2" charset="-122"/>
              </a:rPr>
              <a:t>传词游戏规则</a:t>
            </a:r>
            <a:r>
              <a:rPr lang="zh-CN" altLang="en-US" sz="3600" dirty="0">
                <a:solidFill>
                  <a:schemeClr val="bg1"/>
                </a:solidFill>
                <a:latin typeface="迷你简蝶语" panose="02010604000101010101" pitchFamily="2" charset="-122"/>
                <a:ea typeface="迷你简蝶语" panose="02010604000101010101" pitchFamily="2" charset="-122"/>
              </a:rPr>
              <a:t>：</a:t>
            </a:r>
            <a:endParaRPr lang="en-US" altLang="zh-CN" sz="3600" dirty="0">
              <a:solidFill>
                <a:schemeClr val="bg1"/>
              </a:solidFill>
              <a:latin typeface="迷你简蝶语" panose="02010604000101010101" pitchFamily="2" charset="-122"/>
              <a:ea typeface="迷你简蝶语" panose="02010604000101010101" pitchFamily="2" charset="-122"/>
            </a:endParaRPr>
          </a:p>
        </p:txBody>
      </p:sp>
      <p:sp>
        <p:nvSpPr>
          <p:cNvPr id="16" name="矩形 15">
            <a:extLst>
              <a:ext uri="{FF2B5EF4-FFF2-40B4-BE49-F238E27FC236}">
                <a16:creationId xmlns:a16="http://schemas.microsoft.com/office/drawing/2014/main" id="{07BA180A-5ECF-4406-9F7C-ED23EFC258B6}"/>
              </a:ext>
            </a:extLst>
          </p:cNvPr>
          <p:cNvSpPr/>
          <p:nvPr/>
        </p:nvSpPr>
        <p:spPr>
          <a:xfrm>
            <a:off x="1221867" y="2469453"/>
            <a:ext cx="9697607" cy="3416320"/>
          </a:xfrm>
          <a:prstGeom prst="rect">
            <a:avLst/>
          </a:prstGeom>
        </p:spPr>
        <p:txBody>
          <a:bodyPr wrap="square">
            <a:spAutoFit/>
          </a:bodyPr>
          <a:lstStyle/>
          <a:p>
            <a:r>
              <a:rPr lang="zh-CN" altLang="en-US" sz="2400" dirty="0">
                <a:solidFill>
                  <a:schemeClr val="bg1"/>
                </a:solidFill>
                <a:latin typeface="迷你简蝶语" panose="02010604000101010101" pitchFamily="2" charset="-122"/>
                <a:ea typeface="迷你简蝶语" panose="02010604000101010101" pitchFamily="2" charset="-122"/>
              </a:rPr>
              <a:t>游戏开始前，每组第一个人看黑板上给的题目，其余人面向观众。观众从黑板上所给的四个词语中选出一个用于游戏。</a:t>
            </a:r>
            <a:endParaRPr lang="en-US" altLang="zh-CN" sz="2400" dirty="0">
              <a:solidFill>
                <a:schemeClr val="bg1"/>
              </a:solidFill>
              <a:latin typeface="迷你简蝶语" panose="02010604000101010101" pitchFamily="2" charset="-122"/>
              <a:ea typeface="迷你简蝶语" panose="02010604000101010101" pitchFamily="2" charset="-122"/>
            </a:endParaRPr>
          </a:p>
          <a:p>
            <a:r>
              <a:rPr lang="zh-CN" altLang="en-US" sz="2400" dirty="0">
                <a:solidFill>
                  <a:schemeClr val="bg1"/>
                </a:solidFill>
                <a:latin typeface="迷你简蝶语" panose="02010604000101010101" pitchFamily="2" charset="-122"/>
                <a:ea typeface="迷你简蝶语" panose="02010604000101010101" pitchFamily="2" charset="-122"/>
              </a:rPr>
              <a:t>游戏进行时，除去第一个人，其余人向后转，背向第一个人。</a:t>
            </a:r>
            <a:endParaRPr lang="en-US" altLang="zh-CN" sz="2400" dirty="0">
              <a:solidFill>
                <a:schemeClr val="bg1"/>
              </a:solidFill>
              <a:latin typeface="迷你简蝶语" panose="02010604000101010101" pitchFamily="2" charset="-122"/>
              <a:ea typeface="迷你简蝶语" panose="02010604000101010101" pitchFamily="2" charset="-122"/>
            </a:endParaRPr>
          </a:p>
          <a:p>
            <a:r>
              <a:rPr lang="zh-CN" altLang="en-US" sz="2400" dirty="0">
                <a:solidFill>
                  <a:schemeClr val="bg1"/>
                </a:solidFill>
                <a:latin typeface="迷你简蝶语" panose="02010604000101010101" pitchFamily="2" charset="-122"/>
                <a:ea typeface="迷你简蝶语" panose="02010604000101010101" pitchFamily="2" charset="-122"/>
              </a:rPr>
              <a:t>第一个人知道词语后，拍第二个人肩膀示意让其转身。</a:t>
            </a:r>
            <a:r>
              <a:rPr lang="zh-CN" altLang="en-US" sz="2400" b="1" dirty="0">
                <a:solidFill>
                  <a:srgbClr val="92D050"/>
                </a:solidFill>
                <a:latin typeface="迷你简蝶语" panose="02010604000101010101" pitchFamily="2" charset="-122"/>
                <a:ea typeface="迷你简蝶语" panose="02010604000101010101" pitchFamily="2" charset="-122"/>
              </a:rPr>
              <a:t>第一个人通过肢体语言，把刚刚看到的词语的含义表示出来，然后第二个人根据自己的理解，把自己理解的词语通过肢体语言传递给第三个人。以此类推，</a:t>
            </a:r>
          </a:p>
          <a:p>
            <a:r>
              <a:rPr lang="zh-CN" altLang="en-US" sz="2400" b="1" dirty="0">
                <a:solidFill>
                  <a:srgbClr val="92D050"/>
                </a:solidFill>
                <a:latin typeface="迷你简蝶语" panose="02010604000101010101" pitchFamily="2" charset="-122"/>
                <a:ea typeface="迷你简蝶语" panose="02010604000101010101" pitchFamily="2" charset="-122"/>
              </a:rPr>
              <a:t>最后的需要说出词语。</a:t>
            </a:r>
            <a:endParaRPr lang="en-US" altLang="zh-CN" sz="2400" b="1" dirty="0">
              <a:solidFill>
                <a:srgbClr val="92D050"/>
              </a:solidFill>
              <a:latin typeface="迷你简蝶语" panose="02010604000101010101" pitchFamily="2" charset="-122"/>
              <a:ea typeface="迷你简蝶语" panose="02010604000101010101" pitchFamily="2" charset="-122"/>
            </a:endParaRPr>
          </a:p>
          <a:p>
            <a:endParaRPr lang="en-US" altLang="zh-CN" sz="2400" dirty="0">
              <a:solidFill>
                <a:schemeClr val="bg1"/>
              </a:solidFill>
              <a:latin typeface="迷你简蝶语" panose="02010604000101010101" pitchFamily="2" charset="-122"/>
              <a:ea typeface="迷你简蝶语" panose="02010604000101010101" pitchFamily="2" charset="-122"/>
            </a:endParaRPr>
          </a:p>
          <a:p>
            <a:r>
              <a:rPr lang="zh-CN" altLang="en-US" sz="2400" dirty="0">
                <a:solidFill>
                  <a:schemeClr val="bg1"/>
                </a:solidFill>
                <a:latin typeface="迷你简蝶语" panose="02010604000101010101" pitchFamily="2" charset="-122"/>
                <a:ea typeface="迷你简蝶语" panose="02010604000101010101" pitchFamily="2" charset="-122"/>
              </a:rPr>
              <a:t>游戏过程中不得以语言或口形提示。</a:t>
            </a:r>
          </a:p>
        </p:txBody>
      </p:sp>
    </p:spTree>
    <p:extLst>
      <p:ext uri="{BB962C8B-B14F-4D97-AF65-F5344CB8AC3E}">
        <p14:creationId xmlns:p14="http://schemas.microsoft.com/office/powerpoint/2010/main" val="385429535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7082"/>
            <a:ext cx="12192000" cy="6858000"/>
          </a:xfrm>
          <a:prstGeom prst="rect">
            <a:avLst/>
          </a:prstGeom>
        </p:spPr>
      </p:pic>
      <p:sp>
        <p:nvSpPr>
          <p:cNvPr id="11" name="文本框 10"/>
          <p:cNvSpPr txBox="1"/>
          <p:nvPr/>
        </p:nvSpPr>
        <p:spPr>
          <a:xfrm>
            <a:off x="5041480" y="2105321"/>
            <a:ext cx="2109040"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06</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3600" dirty="0">
                <a:solidFill>
                  <a:prstClr val="white"/>
                </a:solidFill>
                <a:cs typeface="+mn-ea"/>
                <a:sym typeface="+mn-lt"/>
              </a:rPr>
              <a:t>合照留恋</a:t>
            </a:r>
          </a:p>
        </p:txBody>
      </p:sp>
    </p:spTree>
    <p:extLst>
      <p:ext uri="{BB962C8B-B14F-4D97-AF65-F5344CB8AC3E}">
        <p14:creationId xmlns:p14="http://schemas.microsoft.com/office/powerpoint/2010/main" val="262925262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4222" y="2007993"/>
            <a:ext cx="7373150" cy="1685735"/>
            <a:chOff x="624222" y="2007993"/>
            <a:chExt cx="7373150" cy="1685735"/>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24222" y="2403143"/>
              <a:ext cx="7373150" cy="1015663"/>
            </a:xfrm>
            <a:prstGeom prst="rect">
              <a:avLst/>
            </a:prstGeom>
            <a:noFill/>
          </p:spPr>
          <p:txBody>
            <a:bodyPr wrap="square" rtlCol="0">
              <a:spAutoFit/>
              <a:scene3d>
                <a:camera prst="orthographicFront"/>
                <a:lightRig rig="threePt" dir="t"/>
              </a:scene3d>
              <a:sp3d contourW="12700"/>
            </a:bodyPr>
            <a:lstStyle/>
            <a:p>
              <a:pPr lvl="0" algn="ctr">
                <a:defRPr/>
              </a:pPr>
              <a:r>
                <a:rPr lang="zh-CN" altLang="en-US" sz="6000" spc="100" dirty="0">
                  <a:solidFill>
                    <a:prstClr val="white"/>
                  </a:solidFill>
                  <a:effectLst>
                    <a:outerShdw blurRad="88900" dist="50800" dir="2700000" algn="tl" rotWithShape="0">
                      <a:prstClr val="black">
                        <a:alpha val="65000"/>
                      </a:prstClr>
                    </a:outerShdw>
                  </a:effectLst>
                  <a:cs typeface="+mn-ea"/>
                  <a:sym typeface="+mn-lt"/>
                </a:rPr>
                <a:t>感谢参与</a:t>
              </a:r>
              <a:endParaRPr kumimoji="0" lang="zh-CN" altLang="en-US" sz="6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
          <p:nvSpPr>
            <p:cNvPr id="13" name="文本框 12"/>
            <p:cNvSpPr txBox="1"/>
            <p:nvPr/>
          </p:nvSpPr>
          <p:spPr>
            <a:xfrm>
              <a:off x="2796761" y="2007993"/>
              <a:ext cx="3028072"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pic>
        <p:nvPicPr>
          <p:cNvPr id="14" name="图片 13">
            <a:extLst>
              <a:ext uri="{FF2B5EF4-FFF2-40B4-BE49-F238E27FC236}">
                <a16:creationId xmlns:a16="http://schemas.microsoft.com/office/drawing/2014/main" id="{39A97C96-BF0A-45FF-8650-80194192F4B4}"/>
              </a:ext>
            </a:extLst>
          </p:cNvPr>
          <p:cNvPicPr>
            <a:picLocks noChangeAspect="1"/>
          </p:cNvPicPr>
          <p:nvPr/>
        </p:nvPicPr>
        <p:blipFill>
          <a:blip r:embed="rId6"/>
          <a:stretch>
            <a:fillRect/>
          </a:stretch>
        </p:blipFill>
        <p:spPr>
          <a:xfrm>
            <a:off x="1124243" y="5524384"/>
            <a:ext cx="1089754" cy="1333616"/>
          </a:xfrm>
          <a:prstGeom prst="rect">
            <a:avLst/>
          </a:prstGeom>
        </p:spPr>
      </p:pic>
      <p:pic>
        <p:nvPicPr>
          <p:cNvPr id="15" name="图片 14">
            <a:extLst>
              <a:ext uri="{FF2B5EF4-FFF2-40B4-BE49-F238E27FC236}">
                <a16:creationId xmlns:a16="http://schemas.microsoft.com/office/drawing/2014/main" id="{051932E1-9AB9-48FB-AB76-23EEC7B4E5E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5524384"/>
            <a:ext cx="973179" cy="1333616"/>
          </a:xfrm>
          <a:prstGeom prst="rect">
            <a:avLst/>
          </a:prstGeom>
        </p:spPr>
      </p:pic>
    </p:spTree>
    <p:extLst>
      <p:ext uri="{BB962C8B-B14F-4D97-AF65-F5344CB8AC3E}">
        <p14:creationId xmlns:p14="http://schemas.microsoft.com/office/powerpoint/2010/main" val="184297763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389592" y="193526"/>
            <a:ext cx="3543300" cy="769441"/>
          </a:xfrm>
          <a:prstGeom prst="rect">
            <a:avLst/>
          </a:prstGeom>
          <a:noFill/>
        </p:spPr>
        <p:txBody>
          <a:bodyPr wrap="square" rtlCol="0">
            <a:spAutoFit/>
            <a:scene3d>
              <a:camera prst="orthographicFront"/>
              <a:lightRig rig="threePt" dir="t"/>
            </a:scene3d>
            <a:sp3d contourW="12700"/>
          </a:bodyPr>
          <a:lstStyle/>
          <a:p>
            <a:pPr lvl="0" defTabSz="914400">
              <a:defRPr/>
            </a:pPr>
            <a:r>
              <a:rPr lang="zh-CN" altLang="en-US" sz="4400" b="1" dirty="0">
                <a:solidFill>
                  <a:prstClr val="white"/>
                </a:solidFill>
                <a:latin typeface="华文行楷" panose="02010800040101010101" pitchFamily="2" charset="-122"/>
                <a:ea typeface="华文行楷" panose="02010800040101010101" pitchFamily="2" charset="-122"/>
                <a:cs typeface="+mn-ea"/>
                <a:sym typeface="+mn-lt"/>
              </a:rPr>
              <a:t>协会介绍</a:t>
            </a:r>
          </a:p>
        </p:txBody>
      </p:sp>
      <p:sp>
        <p:nvSpPr>
          <p:cNvPr id="35" name="矩形 34"/>
          <p:cNvSpPr/>
          <p:nvPr/>
        </p:nvSpPr>
        <p:spPr>
          <a:xfrm>
            <a:off x="-90127" y="1196034"/>
            <a:ext cx="4530152" cy="7294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white"/>
                </a:solidFill>
                <a:effectLst/>
                <a:uLnTx/>
                <a:uFillTx/>
                <a:latin typeface="华文行楷" panose="02010800040101010101" pitchFamily="2" charset="-122"/>
                <a:ea typeface="华文行楷" panose="02010800040101010101" pitchFamily="2" charset="-122"/>
                <a:cs typeface="+mn-ea"/>
                <a:sym typeface="+mn-lt"/>
              </a:rPr>
              <a:t>协会的历史及现状</a:t>
            </a:r>
          </a:p>
        </p:txBody>
      </p:sp>
      <p:sp>
        <p:nvSpPr>
          <p:cNvPr id="2" name="矩形 1">
            <a:extLst>
              <a:ext uri="{FF2B5EF4-FFF2-40B4-BE49-F238E27FC236}">
                <a16:creationId xmlns:a16="http://schemas.microsoft.com/office/drawing/2014/main" id="{7A387948-4330-4A75-9A2D-92EE332ECB70}"/>
              </a:ext>
            </a:extLst>
          </p:cNvPr>
          <p:cNvSpPr/>
          <p:nvPr/>
        </p:nvSpPr>
        <p:spPr>
          <a:xfrm>
            <a:off x="968672" y="2041997"/>
            <a:ext cx="3471353" cy="461665"/>
          </a:xfrm>
          <a:prstGeom prst="rect">
            <a:avLst/>
          </a:prstGeom>
        </p:spPr>
        <p:txBody>
          <a:bodyPr wrap="square">
            <a:spAutoFit/>
          </a:bodyPr>
          <a:lstStyle/>
          <a:p>
            <a:r>
              <a:rPr lang="zh-CN" altLang="en-US" sz="2400" dirty="0">
                <a:solidFill>
                  <a:schemeClr val="bg1"/>
                </a:solidFill>
                <a:latin typeface="迷你简蝶语" panose="02010604000101010101" pitchFamily="2" charset="-122"/>
                <a:ea typeface="迷你简蝶语" panose="02010604000101010101" pitchFamily="2" charset="-122"/>
              </a:rPr>
              <a:t>协会现由三个部门构成</a:t>
            </a:r>
          </a:p>
        </p:txBody>
      </p:sp>
      <p:sp>
        <p:nvSpPr>
          <p:cNvPr id="3" name="矩形 2">
            <a:extLst>
              <a:ext uri="{FF2B5EF4-FFF2-40B4-BE49-F238E27FC236}">
                <a16:creationId xmlns:a16="http://schemas.microsoft.com/office/drawing/2014/main" id="{E88743F2-3542-4069-9A97-87A9696FFF09}"/>
              </a:ext>
            </a:extLst>
          </p:cNvPr>
          <p:cNvSpPr/>
          <p:nvPr/>
        </p:nvSpPr>
        <p:spPr>
          <a:xfrm>
            <a:off x="1883070" y="2859981"/>
            <a:ext cx="9947568" cy="830997"/>
          </a:xfrm>
          <a:prstGeom prst="rect">
            <a:avLst/>
          </a:prstGeom>
        </p:spPr>
        <p:txBody>
          <a:bodyPr wrap="square">
            <a:spAutoFit/>
          </a:bodyPr>
          <a:lstStyle/>
          <a:p>
            <a:r>
              <a:rPr lang="zh-CN" altLang="en-US" sz="2400" dirty="0">
                <a:solidFill>
                  <a:schemeClr val="bg1"/>
                </a:solidFill>
                <a:latin typeface="迷你简蝶语" panose="02010604000101010101" pitchFamily="2" charset="-122"/>
                <a:ea typeface="迷你简蝶语" panose="02010604000101010101" pitchFamily="2" charset="-122"/>
              </a:rPr>
              <a:t>主要负责协调学院工作、统筹策划社团活动，负责社团宣传以及日常运营等工作。还包括和社联沟通，完成相关资料的填写和准备。</a:t>
            </a:r>
            <a:endParaRPr lang="en-US" altLang="zh-CN" sz="2400" dirty="0">
              <a:solidFill>
                <a:schemeClr val="bg1"/>
              </a:solidFill>
              <a:latin typeface="迷你简蝶语" panose="02010604000101010101" pitchFamily="2" charset="-122"/>
              <a:ea typeface="迷你简蝶语" panose="02010604000101010101" pitchFamily="2" charset="-122"/>
            </a:endParaRPr>
          </a:p>
        </p:txBody>
      </p:sp>
      <p:sp>
        <p:nvSpPr>
          <p:cNvPr id="4" name="矩形 3">
            <a:extLst>
              <a:ext uri="{FF2B5EF4-FFF2-40B4-BE49-F238E27FC236}">
                <a16:creationId xmlns:a16="http://schemas.microsoft.com/office/drawing/2014/main" id="{56F39FF3-E01D-4608-B23D-9B565F4DDB31}"/>
              </a:ext>
            </a:extLst>
          </p:cNvPr>
          <p:cNvSpPr/>
          <p:nvPr/>
        </p:nvSpPr>
        <p:spPr>
          <a:xfrm>
            <a:off x="262113" y="3873605"/>
            <a:ext cx="1520005" cy="523220"/>
          </a:xfrm>
          <a:prstGeom prst="rect">
            <a:avLst/>
          </a:prstGeom>
        </p:spPr>
        <p:txBody>
          <a:bodyPr wrap="square">
            <a:spAutoFit/>
          </a:bodyPr>
          <a:lstStyle/>
          <a:p>
            <a:r>
              <a:rPr lang="zh-CN" altLang="en-US" sz="2800" dirty="0">
                <a:solidFill>
                  <a:schemeClr val="bg1"/>
                </a:solidFill>
                <a:latin typeface="迷你简蝶语" panose="02010604000101010101" pitchFamily="2" charset="-122"/>
                <a:ea typeface="迷你简蝶语" panose="02010604000101010101" pitchFamily="2" charset="-122"/>
              </a:rPr>
              <a:t>组织部：</a:t>
            </a:r>
          </a:p>
        </p:txBody>
      </p:sp>
      <p:sp>
        <p:nvSpPr>
          <p:cNvPr id="16" name="矩形 15">
            <a:extLst>
              <a:ext uri="{FF2B5EF4-FFF2-40B4-BE49-F238E27FC236}">
                <a16:creationId xmlns:a16="http://schemas.microsoft.com/office/drawing/2014/main" id="{7AFF6687-420F-46F0-8B92-A569164C9E32}"/>
              </a:ext>
            </a:extLst>
          </p:cNvPr>
          <p:cNvSpPr/>
          <p:nvPr/>
        </p:nvSpPr>
        <p:spPr>
          <a:xfrm>
            <a:off x="285679" y="4908363"/>
            <a:ext cx="1472872" cy="523220"/>
          </a:xfrm>
          <a:prstGeom prst="rect">
            <a:avLst/>
          </a:prstGeom>
        </p:spPr>
        <p:txBody>
          <a:bodyPr wrap="square">
            <a:spAutoFit/>
          </a:bodyPr>
          <a:lstStyle/>
          <a:p>
            <a:r>
              <a:rPr lang="zh-CN" altLang="en-US" sz="2800" dirty="0">
                <a:solidFill>
                  <a:schemeClr val="bg1"/>
                </a:solidFill>
                <a:latin typeface="迷你简蝶语" panose="02010604000101010101" pitchFamily="2" charset="-122"/>
                <a:ea typeface="迷你简蝶语" panose="02010604000101010101" pitchFamily="2" charset="-122"/>
              </a:rPr>
              <a:t>技术部：</a:t>
            </a:r>
          </a:p>
        </p:txBody>
      </p:sp>
      <p:sp>
        <p:nvSpPr>
          <p:cNvPr id="5" name="矩形 4">
            <a:extLst>
              <a:ext uri="{FF2B5EF4-FFF2-40B4-BE49-F238E27FC236}">
                <a16:creationId xmlns:a16="http://schemas.microsoft.com/office/drawing/2014/main" id="{42A08ECC-37F0-4590-9749-21D013C8CA5F}"/>
              </a:ext>
            </a:extLst>
          </p:cNvPr>
          <p:cNvSpPr/>
          <p:nvPr/>
        </p:nvSpPr>
        <p:spPr>
          <a:xfrm>
            <a:off x="262113" y="3008530"/>
            <a:ext cx="1620957" cy="523220"/>
          </a:xfrm>
          <a:prstGeom prst="rect">
            <a:avLst/>
          </a:prstGeom>
        </p:spPr>
        <p:txBody>
          <a:bodyPr wrap="none">
            <a:spAutoFit/>
          </a:bodyPr>
          <a:lstStyle/>
          <a:p>
            <a:r>
              <a:rPr lang="zh-CN" altLang="en-US" sz="2800" dirty="0">
                <a:solidFill>
                  <a:schemeClr val="bg1"/>
                </a:solidFill>
                <a:latin typeface="迷你简蝶语" panose="02010604000101010101" pitchFamily="2" charset="-122"/>
                <a:ea typeface="迷你简蝶语" panose="02010604000101010101" pitchFamily="2" charset="-122"/>
              </a:rPr>
              <a:t>办公室：</a:t>
            </a:r>
            <a:endParaRPr lang="zh-CN" altLang="en-US" sz="2800" dirty="0"/>
          </a:p>
        </p:txBody>
      </p:sp>
      <p:sp>
        <p:nvSpPr>
          <p:cNvPr id="18" name="矩形 17">
            <a:extLst>
              <a:ext uri="{FF2B5EF4-FFF2-40B4-BE49-F238E27FC236}">
                <a16:creationId xmlns:a16="http://schemas.microsoft.com/office/drawing/2014/main" id="{992149A7-9376-4CE9-824B-102F2A0CEEDE}"/>
              </a:ext>
            </a:extLst>
          </p:cNvPr>
          <p:cNvSpPr/>
          <p:nvPr/>
        </p:nvSpPr>
        <p:spPr>
          <a:xfrm>
            <a:off x="1883070" y="3935160"/>
            <a:ext cx="9947568" cy="830997"/>
          </a:xfrm>
          <a:prstGeom prst="rect">
            <a:avLst/>
          </a:prstGeom>
        </p:spPr>
        <p:txBody>
          <a:bodyPr wrap="square">
            <a:spAutoFit/>
          </a:bodyPr>
          <a:lstStyle/>
          <a:p>
            <a:r>
              <a:rPr lang="zh-CN" altLang="en-US" sz="2400" dirty="0">
                <a:solidFill>
                  <a:schemeClr val="bg1"/>
                </a:solidFill>
                <a:latin typeface="迷你简蝶语" panose="02010604000101010101" pitchFamily="2" charset="-122"/>
                <a:ea typeface="迷你简蝶语" panose="02010604000101010101" pitchFamily="2" charset="-122"/>
              </a:rPr>
              <a:t>组织部的主要任务是组织和策划社团的大小活动，配合其他两个部门，使活动能够成功进行。</a:t>
            </a:r>
            <a:endParaRPr lang="en-US" altLang="zh-CN" sz="2400" dirty="0">
              <a:solidFill>
                <a:schemeClr val="bg1"/>
              </a:solidFill>
              <a:latin typeface="迷你简蝶语" panose="02010604000101010101" pitchFamily="2" charset="-122"/>
              <a:ea typeface="迷你简蝶语" panose="02010604000101010101" pitchFamily="2" charset="-122"/>
            </a:endParaRPr>
          </a:p>
        </p:txBody>
      </p:sp>
      <p:sp>
        <p:nvSpPr>
          <p:cNvPr id="19" name="矩形 18">
            <a:extLst>
              <a:ext uri="{FF2B5EF4-FFF2-40B4-BE49-F238E27FC236}">
                <a16:creationId xmlns:a16="http://schemas.microsoft.com/office/drawing/2014/main" id="{6686406D-B41D-4F4A-A93D-07359E5FC84E}"/>
              </a:ext>
            </a:extLst>
          </p:cNvPr>
          <p:cNvSpPr/>
          <p:nvPr/>
        </p:nvSpPr>
        <p:spPr>
          <a:xfrm>
            <a:off x="1883070" y="4830969"/>
            <a:ext cx="9947568" cy="1200329"/>
          </a:xfrm>
          <a:prstGeom prst="rect">
            <a:avLst/>
          </a:prstGeom>
        </p:spPr>
        <p:txBody>
          <a:bodyPr wrap="square">
            <a:spAutoFit/>
          </a:bodyPr>
          <a:lstStyle/>
          <a:p>
            <a:r>
              <a:rPr lang="zh-CN" altLang="en-US" sz="2400" dirty="0">
                <a:solidFill>
                  <a:schemeClr val="bg1"/>
                </a:solidFill>
                <a:latin typeface="迷你简蝶语" panose="02010604000101010101" pitchFamily="2" charset="-122"/>
                <a:ea typeface="迷你简蝶语" panose="02010604000101010101" pitchFamily="2" charset="-122"/>
              </a:rPr>
              <a:t>技术部的的主要任务是每周的培训任务，需要制定培训计划。协会的活动需要技术部来提供技术支持，协会的微信公众号和官方</a:t>
            </a:r>
            <a:r>
              <a:rPr lang="en-US" altLang="zh-CN" sz="2400" dirty="0">
                <a:solidFill>
                  <a:schemeClr val="bg1"/>
                </a:solidFill>
                <a:latin typeface="迷你简蝶语" panose="02010604000101010101" pitchFamily="2" charset="-122"/>
                <a:ea typeface="迷你简蝶语" panose="02010604000101010101" pitchFamily="2" charset="-122"/>
              </a:rPr>
              <a:t>QQ</a:t>
            </a:r>
            <a:r>
              <a:rPr lang="zh-CN" altLang="en-US" sz="2400" dirty="0">
                <a:solidFill>
                  <a:schemeClr val="bg1"/>
                </a:solidFill>
                <a:latin typeface="迷你简蝶语" panose="02010604000101010101" pitchFamily="2" charset="-122"/>
                <a:ea typeface="迷你简蝶语" panose="02010604000101010101" pitchFamily="2" charset="-122"/>
              </a:rPr>
              <a:t>的运营任务也由技术部完成。</a:t>
            </a:r>
            <a:endParaRPr lang="en-US" altLang="zh-CN" sz="2400" dirty="0">
              <a:solidFill>
                <a:schemeClr val="bg1"/>
              </a:solidFill>
              <a:latin typeface="迷你简蝶语" panose="02010604000101010101" pitchFamily="2" charset="-122"/>
              <a:ea typeface="迷你简蝶语" panose="02010604000101010101" pitchFamily="2" charset="-122"/>
            </a:endParaRPr>
          </a:p>
        </p:txBody>
      </p:sp>
    </p:spTree>
    <p:extLst>
      <p:ext uri="{BB962C8B-B14F-4D97-AF65-F5344CB8AC3E}">
        <p14:creationId xmlns:p14="http://schemas.microsoft.com/office/powerpoint/2010/main" val="123688595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69582" y="2882722"/>
            <a:ext cx="7316950" cy="3923495"/>
            <a:chOff x="1997781" y="1393825"/>
            <a:chExt cx="8928982" cy="4787900"/>
          </a:xfrm>
        </p:grpSpPr>
        <p:sp>
          <p:nvSpPr>
            <p:cNvPr id="21506" name="Freeform 265"/>
            <p:cNvSpPr>
              <a:spLocks noChangeArrowheads="1"/>
            </p:cNvSpPr>
            <p:nvPr/>
          </p:nvSpPr>
          <p:spPr bwMode="auto">
            <a:xfrm>
              <a:off x="4635500" y="2465388"/>
              <a:ext cx="1304925" cy="1604962"/>
            </a:xfrm>
            <a:custGeom>
              <a:avLst/>
              <a:gdLst>
                <a:gd name="T0" fmla="*/ 706834 w 312"/>
                <a:gd name="T1" fmla="*/ 804565 h 385"/>
                <a:gd name="T2" fmla="*/ 1304925 w 312"/>
                <a:gd name="T3" fmla="*/ 1604962 h 385"/>
                <a:gd name="T4" fmla="*/ 242582 w 312"/>
                <a:gd name="T5" fmla="*/ 1183920 h 385"/>
                <a:gd name="T6" fmla="*/ 12547 w 312"/>
                <a:gd name="T7" fmla="*/ 904615 h 385"/>
                <a:gd name="T8" fmla="*/ 4182 w 312"/>
                <a:gd name="T9" fmla="*/ 804565 h 385"/>
                <a:gd name="T10" fmla="*/ 12547 w 312"/>
                <a:gd name="T11" fmla="*/ 700347 h 385"/>
                <a:gd name="T12" fmla="*/ 242582 w 312"/>
                <a:gd name="T13" fmla="*/ 425211 h 385"/>
                <a:gd name="T14" fmla="*/ 1304925 w 312"/>
                <a:gd name="T15" fmla="*/ 0 h 385"/>
                <a:gd name="T16" fmla="*/ 706834 w 312"/>
                <a:gd name="T17" fmla="*/ 804565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5"/>
                <a:gd name="T29" fmla="*/ 312 w 312"/>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5">
                  <a:moveTo>
                    <a:pt x="169" y="193"/>
                  </a:moveTo>
                  <a:cubicBezTo>
                    <a:pt x="170" y="265"/>
                    <a:pt x="254" y="358"/>
                    <a:pt x="312" y="385"/>
                  </a:cubicBezTo>
                  <a:cubicBezTo>
                    <a:pt x="304" y="385"/>
                    <a:pt x="104" y="302"/>
                    <a:pt x="58" y="284"/>
                  </a:cubicBezTo>
                  <a:cubicBezTo>
                    <a:pt x="28" y="272"/>
                    <a:pt x="9" y="246"/>
                    <a:pt x="3" y="217"/>
                  </a:cubicBezTo>
                  <a:cubicBezTo>
                    <a:pt x="0" y="209"/>
                    <a:pt x="1" y="202"/>
                    <a:pt x="1" y="193"/>
                  </a:cubicBezTo>
                  <a:cubicBezTo>
                    <a:pt x="1" y="184"/>
                    <a:pt x="0" y="176"/>
                    <a:pt x="3" y="168"/>
                  </a:cubicBezTo>
                  <a:cubicBezTo>
                    <a:pt x="9" y="139"/>
                    <a:pt x="28" y="113"/>
                    <a:pt x="58" y="102"/>
                  </a:cubicBezTo>
                  <a:cubicBezTo>
                    <a:pt x="104" y="83"/>
                    <a:pt x="304" y="0"/>
                    <a:pt x="312" y="0"/>
                  </a:cubicBezTo>
                  <a:cubicBezTo>
                    <a:pt x="254" y="27"/>
                    <a:pt x="170" y="116"/>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7" name="Freeform 263"/>
            <p:cNvSpPr>
              <a:spLocks noChangeArrowheads="1"/>
            </p:cNvSpPr>
            <p:nvPr/>
          </p:nvSpPr>
          <p:spPr bwMode="auto">
            <a:xfrm>
              <a:off x="6307138" y="3521075"/>
              <a:ext cx="1300162" cy="1606550"/>
            </a:xfrm>
            <a:custGeom>
              <a:avLst/>
              <a:gdLst>
                <a:gd name="T0" fmla="*/ 597824 w 311"/>
                <a:gd name="T1" fmla="*/ 801189 h 385"/>
                <a:gd name="T2" fmla="*/ 0 w 311"/>
                <a:gd name="T3" fmla="*/ 0 h 385"/>
                <a:gd name="T4" fmla="*/ 1061869 w 311"/>
                <a:gd name="T5" fmla="*/ 421459 h 385"/>
                <a:gd name="T6" fmla="*/ 1291801 w 311"/>
                <a:gd name="T7" fmla="*/ 701040 h 385"/>
                <a:gd name="T8" fmla="*/ 1300162 w 311"/>
                <a:gd name="T9" fmla="*/ 801189 h 385"/>
                <a:gd name="T10" fmla="*/ 1291801 w 311"/>
                <a:gd name="T11" fmla="*/ 905510 h 385"/>
                <a:gd name="T12" fmla="*/ 1061869 w 311"/>
                <a:gd name="T13" fmla="*/ 1180919 h 385"/>
                <a:gd name="T14" fmla="*/ 0 w 311"/>
                <a:gd name="T15" fmla="*/ 1606550 h 385"/>
                <a:gd name="T16" fmla="*/ 597824 w 311"/>
                <a:gd name="T17" fmla="*/ 801189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5"/>
                <a:gd name="T29" fmla="*/ 311 w 311"/>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5">
                  <a:moveTo>
                    <a:pt x="143" y="192"/>
                  </a:moveTo>
                  <a:cubicBezTo>
                    <a:pt x="142" y="120"/>
                    <a:pt x="58" y="27"/>
                    <a:pt x="0" y="0"/>
                  </a:cubicBezTo>
                  <a:cubicBezTo>
                    <a:pt x="7" y="0"/>
                    <a:pt x="208" y="83"/>
                    <a:pt x="254" y="101"/>
                  </a:cubicBezTo>
                  <a:cubicBezTo>
                    <a:pt x="283" y="113"/>
                    <a:pt x="303" y="139"/>
                    <a:pt x="309" y="168"/>
                  </a:cubicBezTo>
                  <a:cubicBezTo>
                    <a:pt x="311" y="175"/>
                    <a:pt x="311" y="183"/>
                    <a:pt x="311" y="192"/>
                  </a:cubicBezTo>
                  <a:cubicBezTo>
                    <a:pt x="311" y="201"/>
                    <a:pt x="311" y="209"/>
                    <a:pt x="309" y="217"/>
                  </a:cubicBezTo>
                  <a:cubicBezTo>
                    <a:pt x="303" y="246"/>
                    <a:pt x="283" y="271"/>
                    <a:pt x="254" y="283"/>
                  </a:cubicBezTo>
                  <a:cubicBezTo>
                    <a:pt x="208" y="302"/>
                    <a:pt x="7" y="385"/>
                    <a:pt x="0" y="385"/>
                  </a:cubicBezTo>
                  <a:cubicBezTo>
                    <a:pt x="58" y="358"/>
                    <a:pt x="142" y="269"/>
                    <a:pt x="143" y="192"/>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8" name="Freeform 266"/>
            <p:cNvSpPr>
              <a:spLocks noChangeArrowheads="1"/>
            </p:cNvSpPr>
            <p:nvPr/>
          </p:nvSpPr>
          <p:spPr bwMode="auto">
            <a:xfrm>
              <a:off x="4635500" y="4572000"/>
              <a:ext cx="1304925" cy="1609725"/>
            </a:xfrm>
            <a:custGeom>
              <a:avLst/>
              <a:gdLst>
                <a:gd name="T0" fmla="*/ 706834 w 312"/>
                <a:gd name="T1" fmla="*/ 804863 h 386"/>
                <a:gd name="T2" fmla="*/ 1304925 w 312"/>
                <a:gd name="T3" fmla="*/ 1609725 h 386"/>
                <a:gd name="T4" fmla="*/ 242582 w 312"/>
                <a:gd name="T5" fmla="*/ 1184357 h 386"/>
                <a:gd name="T6" fmla="*/ 12547 w 312"/>
                <a:gd name="T7" fmla="*/ 904949 h 386"/>
                <a:gd name="T8" fmla="*/ 4182 w 312"/>
                <a:gd name="T9" fmla="*/ 804863 h 386"/>
                <a:gd name="T10" fmla="*/ 12547 w 312"/>
                <a:gd name="T11" fmla="*/ 704776 h 386"/>
                <a:gd name="T12" fmla="*/ 242582 w 312"/>
                <a:gd name="T13" fmla="*/ 425368 h 386"/>
                <a:gd name="T14" fmla="*/ 1304925 w 312"/>
                <a:gd name="T15" fmla="*/ 4170 h 386"/>
                <a:gd name="T16" fmla="*/ 706834 w 312"/>
                <a:gd name="T17" fmla="*/ 804863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6"/>
                <a:gd name="T29" fmla="*/ 312 w 312"/>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6">
                  <a:moveTo>
                    <a:pt x="169" y="193"/>
                  </a:moveTo>
                  <a:cubicBezTo>
                    <a:pt x="170" y="266"/>
                    <a:pt x="254" y="358"/>
                    <a:pt x="312" y="386"/>
                  </a:cubicBezTo>
                  <a:cubicBezTo>
                    <a:pt x="304" y="386"/>
                    <a:pt x="104" y="303"/>
                    <a:pt x="58" y="284"/>
                  </a:cubicBezTo>
                  <a:cubicBezTo>
                    <a:pt x="28" y="272"/>
                    <a:pt x="9" y="246"/>
                    <a:pt x="3" y="217"/>
                  </a:cubicBezTo>
                  <a:cubicBezTo>
                    <a:pt x="0" y="210"/>
                    <a:pt x="1" y="203"/>
                    <a:pt x="1" y="193"/>
                  </a:cubicBezTo>
                  <a:cubicBezTo>
                    <a:pt x="1" y="185"/>
                    <a:pt x="0" y="176"/>
                    <a:pt x="3" y="169"/>
                  </a:cubicBezTo>
                  <a:cubicBezTo>
                    <a:pt x="9" y="140"/>
                    <a:pt x="28" y="114"/>
                    <a:pt x="58" y="102"/>
                  </a:cubicBezTo>
                  <a:cubicBezTo>
                    <a:pt x="104" y="83"/>
                    <a:pt x="304" y="0"/>
                    <a:pt x="312" y="1"/>
                  </a:cubicBezTo>
                  <a:cubicBezTo>
                    <a:pt x="254" y="28"/>
                    <a:pt x="170" y="117"/>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9" name="Freeform 267"/>
            <p:cNvSpPr>
              <a:spLocks noChangeArrowheads="1"/>
            </p:cNvSpPr>
            <p:nvPr/>
          </p:nvSpPr>
          <p:spPr bwMode="auto">
            <a:xfrm>
              <a:off x="6307138" y="1409700"/>
              <a:ext cx="1300162" cy="1611313"/>
            </a:xfrm>
            <a:custGeom>
              <a:avLst/>
              <a:gdLst>
                <a:gd name="T0" fmla="*/ 597824 w 311"/>
                <a:gd name="T1" fmla="*/ 805657 h 386"/>
                <a:gd name="T2" fmla="*/ 0 w 311"/>
                <a:gd name="T3" fmla="*/ 0 h 386"/>
                <a:gd name="T4" fmla="*/ 1061869 w 311"/>
                <a:gd name="T5" fmla="*/ 425787 h 386"/>
                <a:gd name="T6" fmla="*/ 1291801 w 311"/>
                <a:gd name="T7" fmla="*/ 705471 h 386"/>
                <a:gd name="T8" fmla="*/ 1300162 w 311"/>
                <a:gd name="T9" fmla="*/ 805657 h 386"/>
                <a:gd name="T10" fmla="*/ 1291801 w 311"/>
                <a:gd name="T11" fmla="*/ 905842 h 386"/>
                <a:gd name="T12" fmla="*/ 1061869 w 311"/>
                <a:gd name="T13" fmla="*/ 1185526 h 386"/>
                <a:gd name="T14" fmla="*/ 0 w 311"/>
                <a:gd name="T15" fmla="*/ 1607139 h 386"/>
                <a:gd name="T16" fmla="*/ 597824 w 311"/>
                <a:gd name="T17" fmla="*/ 805657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6"/>
                <a:gd name="T29" fmla="*/ 311 w 311"/>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6">
                  <a:moveTo>
                    <a:pt x="143" y="193"/>
                  </a:moveTo>
                  <a:cubicBezTo>
                    <a:pt x="142" y="120"/>
                    <a:pt x="58" y="28"/>
                    <a:pt x="0" y="0"/>
                  </a:cubicBezTo>
                  <a:cubicBezTo>
                    <a:pt x="7" y="0"/>
                    <a:pt x="208" y="83"/>
                    <a:pt x="254" y="102"/>
                  </a:cubicBezTo>
                  <a:cubicBezTo>
                    <a:pt x="283" y="114"/>
                    <a:pt x="303" y="140"/>
                    <a:pt x="309" y="169"/>
                  </a:cubicBezTo>
                  <a:cubicBezTo>
                    <a:pt x="311" y="176"/>
                    <a:pt x="311" y="183"/>
                    <a:pt x="311" y="193"/>
                  </a:cubicBezTo>
                  <a:cubicBezTo>
                    <a:pt x="311" y="201"/>
                    <a:pt x="311" y="210"/>
                    <a:pt x="309" y="217"/>
                  </a:cubicBezTo>
                  <a:cubicBezTo>
                    <a:pt x="303" y="246"/>
                    <a:pt x="283" y="272"/>
                    <a:pt x="254" y="284"/>
                  </a:cubicBezTo>
                  <a:cubicBezTo>
                    <a:pt x="208" y="303"/>
                    <a:pt x="7" y="386"/>
                    <a:pt x="0" y="385"/>
                  </a:cubicBezTo>
                  <a:cubicBezTo>
                    <a:pt x="58" y="358"/>
                    <a:pt x="142" y="269"/>
                    <a:pt x="143"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13" name="任意多边形 8"/>
            <p:cNvSpPr>
              <a:spLocks noChangeArrowheads="1"/>
            </p:cNvSpPr>
            <p:nvPr/>
          </p:nvSpPr>
          <p:spPr bwMode="auto">
            <a:xfrm flipV="1">
              <a:off x="2244163" y="3337520"/>
              <a:ext cx="2510400" cy="55792"/>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dirty="0">
                <a:cs typeface="+mn-ea"/>
                <a:sym typeface="+mn-lt"/>
              </a:endParaRPr>
            </a:p>
          </p:txBody>
        </p:sp>
        <p:sp>
          <p:nvSpPr>
            <p:cNvPr id="21514" name="椭圆 9"/>
            <p:cNvSpPr>
              <a:spLocks noChangeAspect="1" noChangeArrowheads="1"/>
            </p:cNvSpPr>
            <p:nvPr/>
          </p:nvSpPr>
          <p:spPr bwMode="auto">
            <a:xfrm>
              <a:off x="1997781" y="3287712"/>
              <a:ext cx="215901" cy="215901"/>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mn-lt"/>
                <a:ea typeface="+mn-ea"/>
                <a:cs typeface="+mn-ea"/>
                <a:sym typeface="+mn-lt"/>
              </a:endParaRPr>
            </a:p>
          </p:txBody>
        </p:sp>
        <p:sp>
          <p:nvSpPr>
            <p:cNvPr id="21517" name="椭圆 12"/>
            <p:cNvSpPr>
              <a:spLocks noChangeAspect="1" noChangeArrowheads="1"/>
            </p:cNvSpPr>
            <p:nvPr/>
          </p:nvSpPr>
          <p:spPr bwMode="auto">
            <a:xfrm>
              <a:off x="10710862" y="2249488"/>
              <a:ext cx="215901" cy="215901"/>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mn-lt"/>
                <a:ea typeface="+mn-ea"/>
                <a:cs typeface="+mn-ea"/>
                <a:sym typeface="+mn-lt"/>
              </a:endParaRPr>
            </a:p>
          </p:txBody>
        </p:sp>
        <p:sp>
          <p:nvSpPr>
            <p:cNvPr id="21518" name="任意多边形 13"/>
            <p:cNvSpPr>
              <a:spLocks noChangeArrowheads="1"/>
            </p:cNvSpPr>
            <p:nvPr/>
          </p:nvSpPr>
          <p:spPr bwMode="auto">
            <a:xfrm>
              <a:off x="7558088" y="4650119"/>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dirty="0">
                <a:cs typeface="+mn-ea"/>
                <a:sym typeface="+mn-lt"/>
              </a:endParaRPr>
            </a:p>
          </p:txBody>
        </p:sp>
        <p:sp>
          <p:nvSpPr>
            <p:cNvPr id="21519" name="椭圆 14"/>
            <p:cNvSpPr>
              <a:spLocks noChangeAspect="1" noChangeArrowheads="1"/>
            </p:cNvSpPr>
            <p:nvPr/>
          </p:nvSpPr>
          <p:spPr bwMode="auto">
            <a:xfrm>
              <a:off x="10701942" y="4504586"/>
              <a:ext cx="215901" cy="215901"/>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dirty="0">
                <a:solidFill>
                  <a:srgbClr val="FFFFFF"/>
                </a:solidFill>
                <a:latin typeface="+mn-lt"/>
                <a:ea typeface="+mn-ea"/>
                <a:cs typeface="+mn-ea"/>
                <a:sym typeface="+mn-lt"/>
              </a:endParaRPr>
            </a:p>
          </p:txBody>
        </p:sp>
        <p:sp>
          <p:nvSpPr>
            <p:cNvPr id="21520" name="任意多边形 47"/>
            <p:cNvSpPr>
              <a:spLocks noChangeArrowheads="1"/>
            </p:cNvSpPr>
            <p:nvPr/>
          </p:nvSpPr>
          <p:spPr bwMode="auto">
            <a:xfrm>
              <a:off x="5810250" y="1393825"/>
              <a:ext cx="955675" cy="587375"/>
            </a:xfrm>
            <a:custGeom>
              <a:avLst/>
              <a:gdLst>
                <a:gd name="T0" fmla="*/ 367229 w 956472"/>
                <a:gd name="T1" fmla="*/ 413 h 588502"/>
                <a:gd name="T2" fmla="*/ 497908 w 956472"/>
                <a:gd name="T3" fmla="*/ 15897 h 588502"/>
                <a:gd name="T4" fmla="*/ 507694 w 956472"/>
                <a:gd name="T5" fmla="*/ 19740 h 588502"/>
                <a:gd name="T6" fmla="*/ 497218 w 956472"/>
                <a:gd name="T7" fmla="*/ 16947 h 588502"/>
                <a:gd name="T8" fmla="*/ 885296 w 956472"/>
                <a:gd name="T9" fmla="*/ 348452 h 588502"/>
                <a:gd name="T10" fmla="*/ 955675 w 956472"/>
                <a:gd name="T11" fmla="*/ 446575 h 588502"/>
                <a:gd name="T12" fmla="*/ 946671 w 956472"/>
                <a:gd name="T13" fmla="*/ 449128 h 588502"/>
                <a:gd name="T14" fmla="*/ 184904 w 956472"/>
                <a:gd name="T15" fmla="*/ 578032 h 588502"/>
                <a:gd name="T16" fmla="*/ 22141 w 956472"/>
                <a:gd name="T17" fmla="*/ 186620 h 588502"/>
                <a:gd name="T18" fmla="*/ 367229 w 956472"/>
                <a:gd name="T19" fmla="*/ 413 h 588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6472"/>
                <a:gd name="T31" fmla="*/ 0 h 588502"/>
                <a:gd name="T32" fmla="*/ 956472 w 956472"/>
                <a:gd name="T33" fmla="*/ 588502 h 5885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6472" h="588502">
                  <a:moveTo>
                    <a:pt x="367535" y="414"/>
                  </a:moveTo>
                  <a:cubicBezTo>
                    <a:pt x="414525" y="-1542"/>
                    <a:pt x="459687" y="3413"/>
                    <a:pt x="498323" y="15928"/>
                  </a:cubicBezTo>
                  <a:lnTo>
                    <a:pt x="508117" y="19778"/>
                  </a:lnTo>
                  <a:lnTo>
                    <a:pt x="497633" y="16980"/>
                  </a:lnTo>
                  <a:cubicBezTo>
                    <a:pt x="618911" y="75378"/>
                    <a:pt x="767371" y="200518"/>
                    <a:pt x="886034" y="349121"/>
                  </a:cubicBezTo>
                  <a:lnTo>
                    <a:pt x="956472" y="447432"/>
                  </a:lnTo>
                  <a:lnTo>
                    <a:pt x="947460" y="449990"/>
                  </a:lnTo>
                  <a:cubicBezTo>
                    <a:pt x="670620" y="526992"/>
                    <a:pt x="284258" y="618253"/>
                    <a:pt x="185058" y="579141"/>
                  </a:cubicBezTo>
                  <a:cubicBezTo>
                    <a:pt x="34690" y="516562"/>
                    <a:pt x="-40494" y="341340"/>
                    <a:pt x="22159" y="186978"/>
                  </a:cubicBezTo>
                  <a:cubicBezTo>
                    <a:pt x="69149" y="74336"/>
                    <a:pt x="226565" y="6281"/>
                    <a:pt x="367535" y="41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2" name="任意多边形 41"/>
            <p:cNvSpPr>
              <a:spLocks noChangeArrowheads="1"/>
            </p:cNvSpPr>
            <p:nvPr/>
          </p:nvSpPr>
          <p:spPr bwMode="auto">
            <a:xfrm>
              <a:off x="5476875" y="4554538"/>
              <a:ext cx="1295400" cy="588962"/>
            </a:xfrm>
            <a:custGeom>
              <a:avLst/>
              <a:gdLst>
                <a:gd name="T0" fmla="*/ 571549 w 1294816"/>
                <a:gd name="T1" fmla="*/ 494 h 589332"/>
                <a:gd name="T2" fmla="*/ 1162365 w 1294816"/>
                <a:gd name="T3" fmla="*/ 105788 h 589332"/>
                <a:gd name="T4" fmla="*/ 1295400 w 1294816"/>
                <a:gd name="T5" fmla="*/ 141991 h 589332"/>
                <a:gd name="T6" fmla="*/ 1218592 w 1294816"/>
                <a:gd name="T7" fmla="*/ 248503 h 589332"/>
                <a:gd name="T8" fmla="*/ 925224 w 1294816"/>
                <a:gd name="T9" fmla="*/ 518883 h 589332"/>
                <a:gd name="T10" fmla="*/ 833187 w 1294816"/>
                <a:gd name="T11" fmla="*/ 570811 h 589332"/>
                <a:gd name="T12" fmla="*/ 830650 w 1294816"/>
                <a:gd name="T13" fmla="*/ 571790 h 589332"/>
                <a:gd name="T14" fmla="*/ 721995 w 1294816"/>
                <a:gd name="T15" fmla="*/ 588469 h 589332"/>
                <a:gd name="T16" fmla="*/ 130657 w 1294816"/>
                <a:gd name="T17" fmla="*/ 483176 h 589332"/>
                <a:gd name="T18" fmla="*/ 0 w 1294816"/>
                <a:gd name="T19" fmla="*/ 447733 h 589332"/>
                <a:gd name="T20" fmla="*/ 73929 w 1294816"/>
                <a:gd name="T21" fmla="*/ 345546 h 589332"/>
                <a:gd name="T22" fmla="*/ 462105 w 1294816"/>
                <a:gd name="T23" fmla="*/ 21952 h 589332"/>
                <a:gd name="T24" fmla="*/ 460185 w 1294816"/>
                <a:gd name="T25" fmla="*/ 22349 h 589332"/>
                <a:gd name="T26" fmla="*/ 462893 w 1294816"/>
                <a:gd name="T27" fmla="*/ 21345 h 589332"/>
                <a:gd name="T28" fmla="*/ 571549 w 1294816"/>
                <a:gd name="T29" fmla="*/ 494 h 5893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4816"/>
                <a:gd name="T46" fmla="*/ 0 h 589332"/>
                <a:gd name="T47" fmla="*/ 1294816 w 1294816"/>
                <a:gd name="T48" fmla="*/ 589332 h 5893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4816" h="589332">
                  <a:moveTo>
                    <a:pt x="571291" y="494"/>
                  </a:moveTo>
                  <a:cubicBezTo>
                    <a:pt x="692429" y="-5765"/>
                    <a:pt x="942016" y="48480"/>
                    <a:pt x="1161841" y="105854"/>
                  </a:cubicBezTo>
                  <a:lnTo>
                    <a:pt x="1294816" y="142080"/>
                  </a:lnTo>
                  <a:lnTo>
                    <a:pt x="1218043" y="248659"/>
                  </a:lnTo>
                  <a:cubicBezTo>
                    <a:pt x="1129046" y="358932"/>
                    <a:pt x="1023287" y="454541"/>
                    <a:pt x="924807" y="519209"/>
                  </a:cubicBezTo>
                  <a:lnTo>
                    <a:pt x="832811" y="571170"/>
                  </a:lnTo>
                  <a:lnTo>
                    <a:pt x="830276" y="572149"/>
                  </a:lnTo>
                  <a:cubicBezTo>
                    <a:pt x="796859" y="580494"/>
                    <a:pt x="759264" y="588839"/>
                    <a:pt x="721670" y="588839"/>
                  </a:cubicBezTo>
                  <a:cubicBezTo>
                    <a:pt x="600532" y="595098"/>
                    <a:pt x="350945" y="540854"/>
                    <a:pt x="130598" y="483480"/>
                  </a:cubicBezTo>
                  <a:lnTo>
                    <a:pt x="0" y="448014"/>
                  </a:lnTo>
                  <a:lnTo>
                    <a:pt x="73896" y="345763"/>
                  </a:lnTo>
                  <a:cubicBezTo>
                    <a:pt x="192437" y="199246"/>
                    <a:pt x="340745" y="78278"/>
                    <a:pt x="461897" y="21966"/>
                  </a:cubicBezTo>
                  <a:lnTo>
                    <a:pt x="459978" y="22363"/>
                  </a:lnTo>
                  <a:lnTo>
                    <a:pt x="462684" y="21358"/>
                  </a:lnTo>
                  <a:cubicBezTo>
                    <a:pt x="496101" y="8840"/>
                    <a:pt x="529519" y="494"/>
                    <a:pt x="571291" y="49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3" name="任意多边形 37"/>
            <p:cNvSpPr>
              <a:spLocks noChangeArrowheads="1"/>
            </p:cNvSpPr>
            <p:nvPr/>
          </p:nvSpPr>
          <p:spPr bwMode="auto">
            <a:xfrm>
              <a:off x="5481638" y="3503613"/>
              <a:ext cx="1284287" cy="584200"/>
            </a:xfrm>
            <a:custGeom>
              <a:avLst/>
              <a:gdLst>
                <a:gd name="T0" fmla="*/ 705317 w 1283353"/>
                <a:gd name="T1" fmla="*/ 1084 h 584886"/>
                <a:gd name="T2" fmla="*/ 826543 w 1283353"/>
                <a:gd name="T3" fmla="*/ 17742 h 584886"/>
                <a:gd name="T4" fmla="*/ 832479 w 1283353"/>
                <a:gd name="T5" fmla="*/ 19942 h 584886"/>
                <a:gd name="T6" fmla="*/ 825909 w 1283353"/>
                <a:gd name="T7" fmla="*/ 18192 h 584886"/>
                <a:gd name="T8" fmla="*/ 1214592 w 1283353"/>
                <a:gd name="T9" fmla="*/ 347842 h 584886"/>
                <a:gd name="T10" fmla="*/ 1284287 w 1283353"/>
                <a:gd name="T11" fmla="*/ 444898 h 584886"/>
                <a:gd name="T12" fmla="*/ 1170891 w 1283353"/>
                <a:gd name="T13" fmla="*/ 475860 h 584886"/>
                <a:gd name="T14" fmla="*/ 579910 w 1283353"/>
                <a:gd name="T15" fmla="*/ 584142 h 584886"/>
                <a:gd name="T16" fmla="*/ 458684 w 1283353"/>
                <a:gd name="T17" fmla="*/ 567483 h 584886"/>
                <a:gd name="T18" fmla="*/ 456777 w 1283353"/>
                <a:gd name="T19" fmla="*/ 566749 h 584886"/>
                <a:gd name="T20" fmla="*/ 457897 w 1283353"/>
                <a:gd name="T21" fmla="*/ 567034 h 584886"/>
                <a:gd name="T22" fmla="*/ 69614 w 1283353"/>
                <a:gd name="T23" fmla="*/ 237385 h 584886"/>
                <a:gd name="T24" fmla="*/ 0 w 1283353"/>
                <a:gd name="T25" fmla="*/ 140341 h 584886"/>
                <a:gd name="T26" fmla="*/ 113815 w 1283353"/>
                <a:gd name="T27" fmla="*/ 109366 h 584886"/>
                <a:gd name="T28" fmla="*/ 705317 w 1283353"/>
                <a:gd name="T29" fmla="*/ 1084 h 5848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83353"/>
                <a:gd name="T46" fmla="*/ 0 h 584886"/>
                <a:gd name="T47" fmla="*/ 1283353 w 1283353"/>
                <a:gd name="T48" fmla="*/ 584886 h 5848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83353" h="584886">
                  <a:moveTo>
                    <a:pt x="704804" y="1085"/>
                  </a:moveTo>
                  <a:cubicBezTo>
                    <a:pt x="746576" y="-3085"/>
                    <a:pt x="788348" y="5254"/>
                    <a:pt x="825942" y="17763"/>
                  </a:cubicBezTo>
                  <a:lnTo>
                    <a:pt x="831874" y="19965"/>
                  </a:lnTo>
                  <a:lnTo>
                    <a:pt x="825308" y="18213"/>
                  </a:lnTo>
                  <a:cubicBezTo>
                    <a:pt x="946586" y="74523"/>
                    <a:pt x="1095046" y="199655"/>
                    <a:pt x="1213709" y="348250"/>
                  </a:cubicBezTo>
                  <a:lnTo>
                    <a:pt x="1283353" y="445420"/>
                  </a:lnTo>
                  <a:lnTo>
                    <a:pt x="1170039" y="476419"/>
                  </a:lnTo>
                  <a:cubicBezTo>
                    <a:pt x="955436" y="532708"/>
                    <a:pt x="708981" y="586913"/>
                    <a:pt x="579488" y="584828"/>
                  </a:cubicBezTo>
                  <a:cubicBezTo>
                    <a:pt x="537717" y="584828"/>
                    <a:pt x="495945" y="580658"/>
                    <a:pt x="458350" y="568149"/>
                  </a:cubicBezTo>
                  <a:lnTo>
                    <a:pt x="456445" y="567415"/>
                  </a:lnTo>
                  <a:lnTo>
                    <a:pt x="457564" y="567700"/>
                  </a:lnTo>
                  <a:cubicBezTo>
                    <a:pt x="336412" y="511391"/>
                    <a:pt x="188104" y="386258"/>
                    <a:pt x="69563" y="237664"/>
                  </a:cubicBezTo>
                  <a:lnTo>
                    <a:pt x="0" y="140506"/>
                  </a:lnTo>
                  <a:lnTo>
                    <a:pt x="113732" y="109494"/>
                  </a:lnTo>
                  <a:cubicBezTo>
                    <a:pt x="328857" y="53205"/>
                    <a:pt x="575311" y="-1000"/>
                    <a:pt x="704804" y="1085"/>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4" name="任意多边形 45"/>
            <p:cNvSpPr>
              <a:spLocks noChangeArrowheads="1"/>
            </p:cNvSpPr>
            <p:nvPr/>
          </p:nvSpPr>
          <p:spPr bwMode="auto">
            <a:xfrm>
              <a:off x="5476875" y="2447925"/>
              <a:ext cx="1293813" cy="588963"/>
            </a:xfrm>
            <a:custGeom>
              <a:avLst/>
              <a:gdLst>
                <a:gd name="T0" fmla="*/ 584750 w 1293475"/>
                <a:gd name="T1" fmla="*/ 59 h 589382"/>
                <a:gd name="T2" fmla="*/ 1175455 w 1293475"/>
                <a:gd name="T3" fmla="*/ 108652 h 589382"/>
                <a:gd name="T4" fmla="*/ 1293813 w 1293475"/>
                <a:gd name="T5" fmla="*/ 141076 h 589382"/>
                <a:gd name="T6" fmla="*/ 1219135 w 1293475"/>
                <a:gd name="T7" fmla="*/ 244201 h 589382"/>
                <a:gd name="T8" fmla="*/ 830633 w 1293475"/>
                <a:gd name="T9" fmla="*/ 567769 h 589382"/>
                <a:gd name="T10" fmla="*/ 834159 w 1293475"/>
                <a:gd name="T11" fmla="*/ 567006 h 589382"/>
                <a:gd name="T12" fmla="*/ 831268 w 1293475"/>
                <a:gd name="T13" fmla="*/ 568080 h 589382"/>
                <a:gd name="T14" fmla="*/ 710099 w 1293475"/>
                <a:gd name="T15" fmla="*/ 588963 h 589382"/>
                <a:gd name="T16" fmla="*/ 118872 w 1293475"/>
                <a:gd name="T17" fmla="*/ 477238 h 589382"/>
                <a:gd name="T18" fmla="*/ 0 w 1293475"/>
                <a:gd name="T19" fmla="*/ 444930 h 589382"/>
                <a:gd name="T20" fmla="*/ 74692 w 1293475"/>
                <a:gd name="T21" fmla="*/ 341235 h 589382"/>
                <a:gd name="T22" fmla="*/ 462794 w 1293475"/>
                <a:gd name="T23" fmla="*/ 17165 h 589382"/>
                <a:gd name="T24" fmla="*/ 462063 w 1293475"/>
                <a:gd name="T25" fmla="*/ 17352 h 589382"/>
                <a:gd name="T26" fmla="*/ 463580 w 1293475"/>
                <a:gd name="T27" fmla="*/ 16765 h 589382"/>
                <a:gd name="T28" fmla="*/ 584750 w 1293475"/>
                <a:gd name="T29" fmla="*/ 59 h 589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3475"/>
                <a:gd name="T46" fmla="*/ 0 h 589382"/>
                <a:gd name="T47" fmla="*/ 1293475 w 1293475"/>
                <a:gd name="T48" fmla="*/ 589382 h 5893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3475" h="589382">
                  <a:moveTo>
                    <a:pt x="584597" y="59"/>
                  </a:moveTo>
                  <a:cubicBezTo>
                    <a:pt x="714090" y="-2031"/>
                    <a:pt x="960545" y="52304"/>
                    <a:pt x="1175148" y="108729"/>
                  </a:cubicBezTo>
                  <a:lnTo>
                    <a:pt x="1293475" y="141176"/>
                  </a:lnTo>
                  <a:lnTo>
                    <a:pt x="1218817" y="244375"/>
                  </a:lnTo>
                  <a:cubicBezTo>
                    <a:pt x="1100154" y="390892"/>
                    <a:pt x="951694" y="511860"/>
                    <a:pt x="830416" y="568173"/>
                  </a:cubicBezTo>
                  <a:lnTo>
                    <a:pt x="833941" y="567409"/>
                  </a:lnTo>
                  <a:lnTo>
                    <a:pt x="831051" y="568484"/>
                  </a:lnTo>
                  <a:cubicBezTo>
                    <a:pt x="793457" y="581023"/>
                    <a:pt x="751685" y="589382"/>
                    <a:pt x="709913" y="589382"/>
                  </a:cubicBezTo>
                  <a:cubicBezTo>
                    <a:pt x="580420" y="589382"/>
                    <a:pt x="333966" y="534002"/>
                    <a:pt x="118841" y="477578"/>
                  </a:cubicBezTo>
                  <a:lnTo>
                    <a:pt x="0" y="445247"/>
                  </a:lnTo>
                  <a:lnTo>
                    <a:pt x="74672" y="341478"/>
                  </a:lnTo>
                  <a:cubicBezTo>
                    <a:pt x="193213" y="194448"/>
                    <a:pt x="341521" y="73487"/>
                    <a:pt x="462673" y="17177"/>
                  </a:cubicBezTo>
                  <a:lnTo>
                    <a:pt x="461942" y="17364"/>
                  </a:lnTo>
                  <a:lnTo>
                    <a:pt x="463459" y="16777"/>
                  </a:lnTo>
                  <a:cubicBezTo>
                    <a:pt x="501054" y="4238"/>
                    <a:pt x="542826" y="59"/>
                    <a:pt x="584597" y="59"/>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5" name="任意多边形 24"/>
            <p:cNvSpPr>
              <a:spLocks noChangeArrowheads="1"/>
            </p:cNvSpPr>
            <p:nvPr/>
          </p:nvSpPr>
          <p:spPr bwMode="auto">
            <a:xfrm>
              <a:off x="7558088" y="2359565"/>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26" name="文本框 25"/>
            <p:cNvSpPr>
              <a:spLocks noChangeArrowheads="1"/>
            </p:cNvSpPr>
            <p:nvPr/>
          </p:nvSpPr>
          <p:spPr bwMode="auto">
            <a:xfrm>
              <a:off x="4767033" y="3042107"/>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0B2334"/>
                  </a:solidFill>
                  <a:latin typeface="+mn-lt"/>
                  <a:ea typeface="+mn-ea"/>
                  <a:cs typeface="+mn-ea"/>
                  <a:sym typeface="+mn-lt"/>
                </a:rPr>
                <a:t>02</a:t>
              </a:r>
              <a:endParaRPr lang="zh-CN" altLang="en-US" sz="2000" b="1" dirty="0">
                <a:solidFill>
                  <a:srgbClr val="0B2334"/>
                </a:solidFill>
                <a:latin typeface="+mn-lt"/>
                <a:ea typeface="+mn-ea"/>
                <a:cs typeface="+mn-ea"/>
                <a:sym typeface="+mn-lt"/>
              </a:endParaRPr>
            </a:p>
          </p:txBody>
        </p:sp>
        <p:sp>
          <p:nvSpPr>
            <p:cNvPr id="21528" name="文本框 27"/>
            <p:cNvSpPr>
              <a:spLocks noChangeArrowheads="1"/>
            </p:cNvSpPr>
            <p:nvPr/>
          </p:nvSpPr>
          <p:spPr bwMode="auto">
            <a:xfrm>
              <a:off x="6972069" y="1938795"/>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01</a:t>
              </a:r>
              <a:endParaRPr lang="zh-CN" altLang="en-US" sz="2000" b="1">
                <a:solidFill>
                  <a:srgbClr val="0B2334"/>
                </a:solidFill>
                <a:latin typeface="+mn-lt"/>
                <a:ea typeface="+mn-ea"/>
                <a:cs typeface="+mn-ea"/>
                <a:sym typeface="+mn-lt"/>
              </a:endParaRPr>
            </a:p>
          </p:txBody>
        </p:sp>
        <p:sp>
          <p:nvSpPr>
            <p:cNvPr id="21529" name="文本框 28"/>
            <p:cNvSpPr>
              <a:spLocks noChangeArrowheads="1"/>
            </p:cNvSpPr>
            <p:nvPr/>
          </p:nvSpPr>
          <p:spPr bwMode="auto">
            <a:xfrm>
              <a:off x="6952225" y="4018419"/>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03</a:t>
              </a:r>
              <a:endParaRPr lang="zh-CN" altLang="en-US" sz="2000" b="1">
                <a:solidFill>
                  <a:srgbClr val="0B2334"/>
                </a:solidFill>
                <a:latin typeface="+mn-lt"/>
                <a:ea typeface="+mn-ea"/>
                <a:cs typeface="+mn-ea"/>
                <a:sym typeface="+mn-lt"/>
              </a:endParaRPr>
            </a:p>
          </p:txBody>
        </p:sp>
      </p:grpSp>
      <p:grpSp>
        <p:nvGrpSpPr>
          <p:cNvPr id="30" name="组合 29"/>
          <p:cNvGrpSpPr/>
          <p:nvPr/>
        </p:nvGrpSpPr>
        <p:grpSpPr>
          <a:xfrm>
            <a:off x="0" y="687070"/>
            <a:ext cx="12192965" cy="694056"/>
            <a:chOff x="0" y="623570"/>
            <a:chExt cx="12192965" cy="694056"/>
          </a:xfrm>
        </p:grpSpPr>
        <p:cxnSp>
          <p:nvCxnSpPr>
            <p:cNvPr id="31" name="直接连接符 3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40" name="文本框 39"/>
          <p:cNvSpPr txBox="1"/>
          <p:nvPr/>
        </p:nvSpPr>
        <p:spPr>
          <a:xfrm>
            <a:off x="408446" y="180918"/>
            <a:ext cx="3543300" cy="76944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400" b="1" dirty="0">
                <a:solidFill>
                  <a:prstClr val="white"/>
                </a:solidFill>
                <a:latin typeface="华文行楷" panose="02010800040101010101" pitchFamily="2" charset="-122"/>
                <a:ea typeface="华文行楷" panose="02010800040101010101" pitchFamily="2" charset="-122"/>
                <a:cs typeface="+mn-ea"/>
                <a:sym typeface="+mn-lt"/>
              </a:rPr>
              <a:t>协会介绍</a:t>
            </a:r>
            <a:endParaRPr kumimoji="0" lang="zh-CN" altLang="en-US" sz="4400" b="1" i="0" u="none" strike="noStrike" kern="1200" cap="none" spc="0" normalizeH="0" baseline="0" noProof="0" dirty="0">
              <a:ln>
                <a:noFill/>
              </a:ln>
              <a:solidFill>
                <a:prstClr val="white"/>
              </a:solidFill>
              <a:effectLst/>
              <a:uLnTx/>
              <a:uFillTx/>
              <a:latin typeface="华文行楷" panose="02010800040101010101" pitchFamily="2" charset="-122"/>
              <a:ea typeface="华文行楷" panose="02010800040101010101" pitchFamily="2" charset="-122"/>
              <a:cs typeface="+mn-ea"/>
              <a:sym typeface="+mn-lt"/>
            </a:endParaRPr>
          </a:p>
        </p:txBody>
      </p:sp>
      <p:grpSp>
        <p:nvGrpSpPr>
          <p:cNvPr id="42" name="组合 41"/>
          <p:cNvGrpSpPr/>
          <p:nvPr/>
        </p:nvGrpSpPr>
        <p:grpSpPr>
          <a:xfrm>
            <a:off x="7335290" y="2947124"/>
            <a:ext cx="2557097" cy="1583433"/>
            <a:chOff x="888833" y="3196705"/>
            <a:chExt cx="2557097" cy="1583433"/>
          </a:xfrm>
        </p:grpSpPr>
        <p:sp>
          <p:nvSpPr>
            <p:cNvPr id="43" name="矩形 42"/>
            <p:cNvSpPr/>
            <p:nvPr/>
          </p:nvSpPr>
          <p:spPr>
            <a:xfrm>
              <a:off x="918293" y="4072252"/>
              <a:ext cx="2527637" cy="707886"/>
            </a:xfrm>
            <a:prstGeom prst="rect">
              <a:avLst/>
            </a:prstGeom>
          </p:spPr>
          <p:txBody>
            <a:bodyPr wrap="square">
              <a:spAutoFit/>
              <a:scene3d>
                <a:camera prst="orthographicFront"/>
                <a:lightRig rig="threePt" dir="t"/>
              </a:scene3d>
              <a:sp3d contourW="12700"/>
            </a:bodyPr>
            <a:lstStyle/>
            <a:p>
              <a:r>
                <a:rPr lang="zh-CN" altLang="en-US" sz="2000" dirty="0">
                  <a:solidFill>
                    <a:schemeClr val="bg1"/>
                  </a:solidFill>
                </a:rPr>
                <a:t>部长：李纯权</a:t>
              </a:r>
              <a:endParaRPr lang="en-US" altLang="zh-CN" sz="2000" dirty="0">
                <a:solidFill>
                  <a:schemeClr val="bg1"/>
                </a:solidFill>
              </a:endParaRPr>
            </a:p>
            <a:p>
              <a:r>
                <a:rPr lang="zh-CN" altLang="en-US" sz="2000" dirty="0">
                  <a:solidFill>
                    <a:schemeClr val="bg1"/>
                  </a:solidFill>
                </a:rPr>
                <a:t>副部长：伍雨薇</a:t>
              </a:r>
              <a:endParaRPr lang="zh-CN" altLang="zh-CN" sz="2000" dirty="0">
                <a:solidFill>
                  <a:schemeClr val="bg1"/>
                </a:solidFill>
              </a:endParaRPr>
            </a:p>
          </p:txBody>
        </p:sp>
        <p:sp>
          <p:nvSpPr>
            <p:cNvPr id="44" name="矩形 43"/>
            <p:cNvSpPr/>
            <p:nvPr/>
          </p:nvSpPr>
          <p:spPr>
            <a:xfrm>
              <a:off x="888833" y="3196705"/>
              <a:ext cx="2241974" cy="785343"/>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white"/>
                  </a:solidFill>
                  <a:effectLst/>
                  <a:uLnTx/>
                  <a:uFillTx/>
                  <a:cs typeface="+mn-ea"/>
                  <a:sym typeface="+mn-lt"/>
                </a:rPr>
                <a:t>组织部</a:t>
              </a:r>
            </a:p>
          </p:txBody>
        </p:sp>
      </p:grpSp>
      <p:grpSp>
        <p:nvGrpSpPr>
          <p:cNvPr id="46" name="组合 45"/>
          <p:cNvGrpSpPr/>
          <p:nvPr/>
        </p:nvGrpSpPr>
        <p:grpSpPr>
          <a:xfrm>
            <a:off x="7208454" y="4752891"/>
            <a:ext cx="2580555" cy="1285062"/>
            <a:chOff x="874713" y="3019469"/>
            <a:chExt cx="2580555" cy="1285062"/>
          </a:xfrm>
        </p:grpSpPr>
        <p:sp>
          <p:nvSpPr>
            <p:cNvPr id="47" name="矩形 46"/>
            <p:cNvSpPr/>
            <p:nvPr/>
          </p:nvSpPr>
          <p:spPr>
            <a:xfrm>
              <a:off x="927631" y="3904421"/>
              <a:ext cx="2527637" cy="400110"/>
            </a:xfrm>
            <a:prstGeom prst="rect">
              <a:avLst/>
            </a:prstGeom>
          </p:spPr>
          <p:txBody>
            <a:bodyPr wrap="square">
              <a:spAutoFit/>
              <a:scene3d>
                <a:camera prst="orthographicFront"/>
                <a:lightRig rig="threePt" dir="t"/>
              </a:scene3d>
              <a:sp3d contourW="12700"/>
            </a:bodyPr>
            <a:lstStyle/>
            <a:p>
              <a:r>
                <a:rPr lang="zh-CN" altLang="en-US" sz="2000" dirty="0">
                  <a:solidFill>
                    <a:schemeClr val="bg1"/>
                  </a:solidFill>
                </a:rPr>
                <a:t>部长：王松山</a:t>
              </a:r>
              <a:endParaRPr lang="en-US" altLang="zh-CN" sz="2000" dirty="0">
                <a:solidFill>
                  <a:schemeClr val="bg1"/>
                </a:solidFill>
              </a:endParaRPr>
            </a:p>
          </p:txBody>
        </p:sp>
        <p:sp>
          <p:nvSpPr>
            <p:cNvPr id="48" name="矩形 47"/>
            <p:cNvSpPr/>
            <p:nvPr/>
          </p:nvSpPr>
          <p:spPr>
            <a:xfrm>
              <a:off x="874713" y="3019469"/>
              <a:ext cx="2241974" cy="785343"/>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white"/>
                  </a:solidFill>
                  <a:effectLst/>
                  <a:uLnTx/>
                  <a:uFillTx/>
                  <a:cs typeface="+mn-ea"/>
                  <a:sym typeface="+mn-lt"/>
                </a:rPr>
                <a:t>办公室</a:t>
              </a:r>
            </a:p>
          </p:txBody>
        </p:sp>
      </p:grpSp>
      <p:grpSp>
        <p:nvGrpSpPr>
          <p:cNvPr id="49" name="组合 48"/>
          <p:cNvGrpSpPr/>
          <p:nvPr/>
        </p:nvGrpSpPr>
        <p:grpSpPr>
          <a:xfrm>
            <a:off x="2569582" y="3674108"/>
            <a:ext cx="3214534" cy="1610063"/>
            <a:chOff x="1160375" y="3236288"/>
            <a:chExt cx="3214534" cy="1610063"/>
          </a:xfrm>
        </p:grpSpPr>
        <p:sp>
          <p:nvSpPr>
            <p:cNvPr id="50" name="矩形 49"/>
            <p:cNvSpPr/>
            <p:nvPr/>
          </p:nvSpPr>
          <p:spPr>
            <a:xfrm>
              <a:off x="1847272" y="4138465"/>
              <a:ext cx="2527637" cy="707886"/>
            </a:xfrm>
            <a:prstGeom prst="rect">
              <a:avLst/>
            </a:prstGeom>
          </p:spPr>
          <p:txBody>
            <a:bodyPr wrap="square">
              <a:spAutoFit/>
              <a:scene3d>
                <a:camera prst="orthographicFront"/>
                <a:lightRig rig="threePt" dir="t"/>
              </a:scene3d>
              <a:sp3d contourW="12700"/>
            </a:bodyPr>
            <a:lstStyle/>
            <a:p>
              <a:r>
                <a:rPr lang="zh-CN" altLang="en-US" sz="2000" dirty="0">
                  <a:solidFill>
                    <a:schemeClr val="bg1"/>
                  </a:solidFill>
                </a:rPr>
                <a:t>部长：伍强嘉</a:t>
              </a:r>
              <a:endParaRPr lang="en-US" altLang="zh-CN" sz="2000" dirty="0">
                <a:solidFill>
                  <a:schemeClr val="bg1"/>
                </a:solidFill>
              </a:endParaRPr>
            </a:p>
            <a:p>
              <a:r>
                <a:rPr lang="zh-CN" altLang="en-US" sz="2000" dirty="0">
                  <a:solidFill>
                    <a:schemeClr val="bg1"/>
                  </a:solidFill>
                </a:rPr>
                <a:t>副部长：李静依</a:t>
              </a:r>
              <a:endParaRPr lang="zh-CN" altLang="zh-CN" sz="2000" dirty="0">
                <a:solidFill>
                  <a:schemeClr val="bg1"/>
                </a:solidFill>
              </a:endParaRPr>
            </a:p>
          </p:txBody>
        </p:sp>
        <p:sp>
          <p:nvSpPr>
            <p:cNvPr id="51" name="矩形 50"/>
            <p:cNvSpPr/>
            <p:nvPr/>
          </p:nvSpPr>
          <p:spPr>
            <a:xfrm>
              <a:off x="1160375" y="3236288"/>
              <a:ext cx="2241974" cy="785343"/>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lang="zh-CN" altLang="en-US" sz="4000" b="1" dirty="0">
                  <a:solidFill>
                    <a:prstClr val="white"/>
                  </a:solidFill>
                  <a:cs typeface="+mn-ea"/>
                  <a:sym typeface="+mn-lt"/>
                </a:rPr>
                <a:t>技术部</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grpSp>
      <p:sp>
        <p:nvSpPr>
          <p:cNvPr id="3" name="矩形 2">
            <a:extLst>
              <a:ext uri="{FF2B5EF4-FFF2-40B4-BE49-F238E27FC236}">
                <a16:creationId xmlns:a16="http://schemas.microsoft.com/office/drawing/2014/main" id="{AE4155B6-82B6-4890-AD09-825EA0D886F4}"/>
              </a:ext>
            </a:extLst>
          </p:cNvPr>
          <p:cNvSpPr/>
          <p:nvPr/>
        </p:nvSpPr>
        <p:spPr>
          <a:xfrm>
            <a:off x="-81471" y="1158828"/>
            <a:ext cx="3509139" cy="729430"/>
          </a:xfrm>
          <a:prstGeom prst="rect">
            <a:avLst/>
          </a:prstGeom>
        </p:spPr>
        <p:txBody>
          <a:bodyPr wrap="square">
            <a:spAutoFit/>
          </a:bodyPr>
          <a:lstStyle/>
          <a:p>
            <a:pPr lvl="0" algn="ctr">
              <a:lnSpc>
                <a:spcPct val="120000"/>
              </a:lnSpc>
              <a:defRPr/>
            </a:pPr>
            <a:r>
              <a:rPr lang="zh-CN" altLang="en-US" sz="3600" b="1" dirty="0">
                <a:solidFill>
                  <a:prstClr val="white"/>
                </a:solidFill>
                <a:latin typeface="华文行楷" panose="02010800040101010101" pitchFamily="2" charset="-122"/>
                <a:ea typeface="华文行楷" panose="02010800040101010101" pitchFamily="2" charset="-122"/>
                <a:cs typeface="+mn-ea"/>
                <a:sym typeface="+mn-lt"/>
              </a:rPr>
              <a:t>协会主要成员</a:t>
            </a:r>
          </a:p>
        </p:txBody>
      </p:sp>
      <p:sp>
        <p:nvSpPr>
          <p:cNvPr id="41" name="矩形 40">
            <a:extLst>
              <a:ext uri="{FF2B5EF4-FFF2-40B4-BE49-F238E27FC236}">
                <a16:creationId xmlns:a16="http://schemas.microsoft.com/office/drawing/2014/main" id="{ACAFE712-DB64-49E7-A680-1ACB97903F6D}"/>
              </a:ext>
            </a:extLst>
          </p:cNvPr>
          <p:cNvSpPr/>
          <p:nvPr/>
        </p:nvSpPr>
        <p:spPr>
          <a:xfrm>
            <a:off x="3427668" y="1634181"/>
            <a:ext cx="3291963" cy="553998"/>
          </a:xfrm>
          <a:prstGeom prst="rect">
            <a:avLst/>
          </a:prstGeom>
        </p:spPr>
        <p:txBody>
          <a:bodyPr wrap="square">
            <a:spAutoFit/>
            <a:scene3d>
              <a:camera prst="orthographicFront"/>
              <a:lightRig rig="threePt" dir="t"/>
            </a:scene3d>
            <a:sp3d contourW="12700"/>
          </a:bodyPr>
          <a:lstStyle/>
          <a:p>
            <a:r>
              <a:rPr lang="zh-CN" altLang="en-US" sz="3000" dirty="0">
                <a:solidFill>
                  <a:schemeClr val="bg1"/>
                </a:solidFill>
              </a:rPr>
              <a:t>会长：宋相普</a:t>
            </a:r>
            <a:endParaRPr lang="en-US" altLang="zh-CN" sz="3000" dirty="0">
              <a:solidFill>
                <a:schemeClr val="bg1"/>
              </a:solidFill>
            </a:endParaRPr>
          </a:p>
        </p:txBody>
      </p:sp>
      <p:sp>
        <p:nvSpPr>
          <p:cNvPr id="45" name="矩形 44">
            <a:extLst>
              <a:ext uri="{FF2B5EF4-FFF2-40B4-BE49-F238E27FC236}">
                <a16:creationId xmlns:a16="http://schemas.microsoft.com/office/drawing/2014/main" id="{91F29BB6-185A-4D45-AF70-C5CF1027C33F}"/>
              </a:ext>
            </a:extLst>
          </p:cNvPr>
          <p:cNvSpPr/>
          <p:nvPr/>
        </p:nvSpPr>
        <p:spPr>
          <a:xfrm>
            <a:off x="6842817" y="1605723"/>
            <a:ext cx="3226920" cy="553998"/>
          </a:xfrm>
          <a:prstGeom prst="rect">
            <a:avLst/>
          </a:prstGeom>
        </p:spPr>
        <p:txBody>
          <a:bodyPr wrap="square">
            <a:spAutoFit/>
            <a:scene3d>
              <a:camera prst="orthographicFront"/>
              <a:lightRig rig="threePt" dir="t"/>
            </a:scene3d>
            <a:sp3d contourW="12700"/>
          </a:bodyPr>
          <a:lstStyle/>
          <a:p>
            <a:r>
              <a:rPr lang="zh-CN" altLang="en-US" sz="3000" dirty="0">
                <a:solidFill>
                  <a:schemeClr val="bg1"/>
                </a:solidFill>
              </a:rPr>
              <a:t>副会长：陈鹏宇</a:t>
            </a:r>
            <a:endParaRPr lang="en-US" altLang="zh-CN" sz="3000" dirty="0">
              <a:solidFill>
                <a:schemeClr val="bg1"/>
              </a:solidFill>
            </a:endParaRPr>
          </a:p>
        </p:txBody>
      </p:sp>
      <p:sp>
        <p:nvSpPr>
          <p:cNvPr id="52" name="矩形 51">
            <a:extLst>
              <a:ext uri="{FF2B5EF4-FFF2-40B4-BE49-F238E27FC236}">
                <a16:creationId xmlns:a16="http://schemas.microsoft.com/office/drawing/2014/main" id="{3FA637EF-11B7-4227-8E1E-B7A1D9280650}"/>
              </a:ext>
            </a:extLst>
          </p:cNvPr>
          <p:cNvSpPr/>
          <p:nvPr/>
        </p:nvSpPr>
        <p:spPr>
          <a:xfrm>
            <a:off x="4776212" y="2213237"/>
            <a:ext cx="3385464" cy="553998"/>
          </a:xfrm>
          <a:prstGeom prst="rect">
            <a:avLst/>
          </a:prstGeom>
        </p:spPr>
        <p:txBody>
          <a:bodyPr wrap="square">
            <a:spAutoFit/>
            <a:scene3d>
              <a:camera prst="orthographicFront"/>
              <a:lightRig rig="threePt" dir="t"/>
            </a:scene3d>
            <a:sp3d contourW="12700"/>
          </a:bodyPr>
          <a:lstStyle/>
          <a:p>
            <a:r>
              <a:rPr lang="zh-CN" altLang="en-US" sz="3000" dirty="0">
                <a:solidFill>
                  <a:schemeClr val="bg1"/>
                </a:solidFill>
              </a:rPr>
              <a:t>团支书：冯韦力</a:t>
            </a:r>
            <a:endParaRPr lang="en-US" altLang="zh-CN" sz="3000" dirty="0">
              <a:solidFill>
                <a:schemeClr val="bg1"/>
              </a:solidFill>
            </a:endParaRPr>
          </a:p>
        </p:txBody>
      </p:sp>
    </p:spTree>
    <p:extLst>
      <p:ext uri="{BB962C8B-B14F-4D97-AF65-F5344CB8AC3E}">
        <p14:creationId xmlns:p14="http://schemas.microsoft.com/office/powerpoint/2010/main" val="67858777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arn(inVertical)">
                                      <p:cBhvr>
                                        <p:cTn id="12" dur="500"/>
                                        <p:tgtEl>
                                          <p:spTgt spid="41"/>
                                        </p:tgtEl>
                                      </p:cBhvr>
                                    </p:animEffect>
                                  </p:childTnLst>
                                </p:cTn>
                              </p:par>
                            </p:childTnLst>
                          </p:cTn>
                        </p:par>
                        <p:par>
                          <p:cTn id="13" fill="hold">
                            <p:stCondLst>
                              <p:cond delay="1000"/>
                            </p:stCondLst>
                            <p:childTnLst>
                              <p:par>
                                <p:cTn id="14" presetID="16" presetClass="entr" presetSubtype="21" fill="hold" grpId="0" nodeType="afterEffect">
                                  <p:stCondLst>
                                    <p:cond delay="250"/>
                                  </p:stCondLst>
                                  <p:childTnLst>
                                    <p:set>
                                      <p:cBhvr>
                                        <p:cTn id="15" dur="1" fill="hold">
                                          <p:stCondLst>
                                            <p:cond delay="0"/>
                                          </p:stCondLst>
                                        </p:cTn>
                                        <p:tgtEl>
                                          <p:spTgt spid="45"/>
                                        </p:tgtEl>
                                        <p:attrNameLst>
                                          <p:attrName>style.visibility</p:attrName>
                                        </p:attrNameLst>
                                      </p:cBhvr>
                                      <p:to>
                                        <p:strVal val="visible"/>
                                      </p:to>
                                    </p:set>
                                    <p:animEffect transition="in" filter="barn(inVertical)">
                                      <p:cBhvr>
                                        <p:cTn id="16" dur="500"/>
                                        <p:tgtEl>
                                          <p:spTgt spid="45"/>
                                        </p:tgtEl>
                                      </p:cBhvr>
                                    </p:animEffect>
                                  </p:childTnLst>
                                </p:cTn>
                              </p:par>
                            </p:childTnLst>
                          </p:cTn>
                        </p:par>
                        <p:par>
                          <p:cTn id="17" fill="hold">
                            <p:stCondLst>
                              <p:cond delay="1750"/>
                            </p:stCondLst>
                            <p:childTnLst>
                              <p:par>
                                <p:cTn id="18" presetID="16" presetClass="entr" presetSubtype="21" fill="hold" grpId="0" nodeType="afterEffect">
                                  <p:stCondLst>
                                    <p:cond delay="250"/>
                                  </p:stCondLst>
                                  <p:childTnLst>
                                    <p:set>
                                      <p:cBhvr>
                                        <p:cTn id="19" dur="1" fill="hold">
                                          <p:stCondLst>
                                            <p:cond delay="0"/>
                                          </p:stCondLst>
                                        </p:cTn>
                                        <p:tgtEl>
                                          <p:spTgt spid="52"/>
                                        </p:tgtEl>
                                        <p:attrNameLst>
                                          <p:attrName>style.visibility</p:attrName>
                                        </p:attrNameLst>
                                      </p:cBhvr>
                                      <p:to>
                                        <p:strVal val="visible"/>
                                      </p:to>
                                    </p:set>
                                    <p:animEffect transition="in" filter="barn(inVertical)">
                                      <p:cBhvr>
                                        <p:cTn id="20" dur="500"/>
                                        <p:tgtEl>
                                          <p:spTgt spid="52"/>
                                        </p:tgtEl>
                                      </p:cBhvr>
                                    </p:animEffect>
                                  </p:childTnLst>
                                </p:cTn>
                              </p:par>
                            </p:childTnLst>
                          </p:cTn>
                        </p:par>
                        <p:par>
                          <p:cTn id="21" fill="hold">
                            <p:stCondLst>
                              <p:cond delay="2500"/>
                            </p:stCondLst>
                            <p:childTnLst>
                              <p:par>
                                <p:cTn id="22" presetID="31"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1000" fill="hold"/>
                                        <p:tgtEl>
                                          <p:spTgt spid="2"/>
                                        </p:tgtEl>
                                        <p:attrNameLst>
                                          <p:attrName>ppt_w</p:attrName>
                                        </p:attrNameLst>
                                      </p:cBhvr>
                                      <p:tavLst>
                                        <p:tav tm="0">
                                          <p:val>
                                            <p:fltVal val="0"/>
                                          </p:val>
                                        </p:tav>
                                        <p:tav tm="100000">
                                          <p:val>
                                            <p:strVal val="#ppt_w"/>
                                          </p:val>
                                        </p:tav>
                                      </p:tavLst>
                                    </p:anim>
                                    <p:anim calcmode="lin" valueType="num">
                                      <p:cBhvr>
                                        <p:cTn id="25" dur="1000" fill="hold"/>
                                        <p:tgtEl>
                                          <p:spTgt spid="2"/>
                                        </p:tgtEl>
                                        <p:attrNameLst>
                                          <p:attrName>ppt_h</p:attrName>
                                        </p:attrNameLst>
                                      </p:cBhvr>
                                      <p:tavLst>
                                        <p:tav tm="0">
                                          <p:val>
                                            <p:fltVal val="0"/>
                                          </p:val>
                                        </p:tav>
                                        <p:tav tm="100000">
                                          <p:val>
                                            <p:strVal val="#ppt_h"/>
                                          </p:val>
                                        </p:tav>
                                      </p:tavLst>
                                    </p:anim>
                                    <p:anim calcmode="lin" valueType="num">
                                      <p:cBhvr>
                                        <p:cTn id="26" dur="1000" fill="hold"/>
                                        <p:tgtEl>
                                          <p:spTgt spid="2"/>
                                        </p:tgtEl>
                                        <p:attrNameLst>
                                          <p:attrName>style.rotation</p:attrName>
                                        </p:attrNameLst>
                                      </p:cBhvr>
                                      <p:tavLst>
                                        <p:tav tm="0">
                                          <p:val>
                                            <p:fltVal val="90"/>
                                          </p:val>
                                        </p:tav>
                                        <p:tav tm="100000">
                                          <p:val>
                                            <p:fltVal val="0"/>
                                          </p:val>
                                        </p:tav>
                                      </p:tavLst>
                                    </p:anim>
                                    <p:animEffect transition="in" filter="fade">
                                      <p:cBhvr>
                                        <p:cTn id="27" dur="1000"/>
                                        <p:tgtEl>
                                          <p:spTgt spid="2"/>
                                        </p:tgtEl>
                                      </p:cBhvr>
                                    </p:animEffect>
                                  </p:childTnLst>
                                </p:cTn>
                              </p:par>
                            </p:childTnLst>
                          </p:cTn>
                        </p:par>
                        <p:par>
                          <p:cTn id="28" fill="hold">
                            <p:stCondLst>
                              <p:cond delay="3500"/>
                            </p:stCondLst>
                            <p:childTnLst>
                              <p:par>
                                <p:cTn id="29" presetID="53" presetClass="entr" presetSubtype="16"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p:cTn id="31" dur="500" fill="hold"/>
                                        <p:tgtEl>
                                          <p:spTgt spid="42"/>
                                        </p:tgtEl>
                                        <p:attrNameLst>
                                          <p:attrName>ppt_w</p:attrName>
                                        </p:attrNameLst>
                                      </p:cBhvr>
                                      <p:tavLst>
                                        <p:tav tm="0">
                                          <p:val>
                                            <p:fltVal val="0"/>
                                          </p:val>
                                        </p:tav>
                                        <p:tav tm="100000">
                                          <p:val>
                                            <p:strVal val="#ppt_w"/>
                                          </p:val>
                                        </p:tav>
                                      </p:tavLst>
                                    </p:anim>
                                    <p:anim calcmode="lin" valueType="num">
                                      <p:cBhvr>
                                        <p:cTn id="32" dur="500" fill="hold"/>
                                        <p:tgtEl>
                                          <p:spTgt spid="42"/>
                                        </p:tgtEl>
                                        <p:attrNameLst>
                                          <p:attrName>ppt_h</p:attrName>
                                        </p:attrNameLst>
                                      </p:cBhvr>
                                      <p:tavLst>
                                        <p:tav tm="0">
                                          <p:val>
                                            <p:fltVal val="0"/>
                                          </p:val>
                                        </p:tav>
                                        <p:tav tm="100000">
                                          <p:val>
                                            <p:strVal val="#ppt_h"/>
                                          </p:val>
                                        </p:tav>
                                      </p:tavLst>
                                    </p:anim>
                                    <p:animEffect transition="in" filter="fade">
                                      <p:cBhvr>
                                        <p:cTn id="33" dur="500"/>
                                        <p:tgtEl>
                                          <p:spTgt spid="42"/>
                                        </p:tgtEl>
                                      </p:cBhvr>
                                    </p:animEffect>
                                  </p:childTnLst>
                                </p:cTn>
                              </p:par>
                            </p:childTnLst>
                          </p:cTn>
                        </p:par>
                        <p:par>
                          <p:cTn id="34" fill="hold">
                            <p:stCondLst>
                              <p:cond delay="4000"/>
                            </p:stCondLst>
                            <p:childTnLst>
                              <p:par>
                                <p:cTn id="35" presetID="53" presetClass="entr" presetSubtype="16" fill="hold" nodeType="after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p:cTn id="37" dur="500" fill="hold"/>
                                        <p:tgtEl>
                                          <p:spTgt spid="49"/>
                                        </p:tgtEl>
                                        <p:attrNameLst>
                                          <p:attrName>ppt_w</p:attrName>
                                        </p:attrNameLst>
                                      </p:cBhvr>
                                      <p:tavLst>
                                        <p:tav tm="0">
                                          <p:val>
                                            <p:fltVal val="0"/>
                                          </p:val>
                                        </p:tav>
                                        <p:tav tm="100000">
                                          <p:val>
                                            <p:strVal val="#ppt_w"/>
                                          </p:val>
                                        </p:tav>
                                      </p:tavLst>
                                    </p:anim>
                                    <p:anim calcmode="lin" valueType="num">
                                      <p:cBhvr>
                                        <p:cTn id="38" dur="500" fill="hold"/>
                                        <p:tgtEl>
                                          <p:spTgt spid="49"/>
                                        </p:tgtEl>
                                        <p:attrNameLst>
                                          <p:attrName>ppt_h</p:attrName>
                                        </p:attrNameLst>
                                      </p:cBhvr>
                                      <p:tavLst>
                                        <p:tav tm="0">
                                          <p:val>
                                            <p:fltVal val="0"/>
                                          </p:val>
                                        </p:tav>
                                        <p:tav tm="100000">
                                          <p:val>
                                            <p:strVal val="#ppt_h"/>
                                          </p:val>
                                        </p:tav>
                                      </p:tavLst>
                                    </p:anim>
                                    <p:animEffect transition="in" filter="fade">
                                      <p:cBhvr>
                                        <p:cTn id="39" dur="500"/>
                                        <p:tgtEl>
                                          <p:spTgt spid="49"/>
                                        </p:tgtEl>
                                      </p:cBhvr>
                                    </p:animEffect>
                                  </p:childTnLst>
                                </p:cTn>
                              </p:par>
                            </p:childTnLst>
                          </p:cTn>
                        </p:par>
                        <p:par>
                          <p:cTn id="40" fill="hold">
                            <p:stCondLst>
                              <p:cond delay="4500"/>
                            </p:stCondLst>
                            <p:childTnLst>
                              <p:par>
                                <p:cTn id="41" presetID="53" presetClass="entr" presetSubtype="16"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p:cTn id="43" dur="500" fill="hold"/>
                                        <p:tgtEl>
                                          <p:spTgt spid="46"/>
                                        </p:tgtEl>
                                        <p:attrNameLst>
                                          <p:attrName>ppt_w</p:attrName>
                                        </p:attrNameLst>
                                      </p:cBhvr>
                                      <p:tavLst>
                                        <p:tav tm="0">
                                          <p:val>
                                            <p:fltVal val="0"/>
                                          </p:val>
                                        </p:tav>
                                        <p:tav tm="100000">
                                          <p:val>
                                            <p:strVal val="#ppt_w"/>
                                          </p:val>
                                        </p:tav>
                                      </p:tavLst>
                                    </p:anim>
                                    <p:anim calcmode="lin" valueType="num">
                                      <p:cBhvr>
                                        <p:cTn id="44" dur="500" fill="hold"/>
                                        <p:tgtEl>
                                          <p:spTgt spid="46"/>
                                        </p:tgtEl>
                                        <p:attrNameLst>
                                          <p:attrName>ppt_h</p:attrName>
                                        </p:attrNameLst>
                                      </p:cBhvr>
                                      <p:tavLst>
                                        <p:tav tm="0">
                                          <p:val>
                                            <p:fltVal val="0"/>
                                          </p:val>
                                        </p:tav>
                                        <p:tav tm="100000">
                                          <p:val>
                                            <p:strVal val="#ppt_h"/>
                                          </p:val>
                                        </p:tav>
                                      </p:tavLst>
                                    </p:anim>
                                    <p:animEffect transition="in" filter="fade">
                                      <p:cBhvr>
                                        <p:cTn id="4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1" grpId="0"/>
      <p:bldP spid="45" grpId="0"/>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02</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3600" dirty="0">
                <a:solidFill>
                  <a:prstClr val="white"/>
                </a:solidFill>
                <a:cs typeface="+mn-ea"/>
                <a:sym typeface="+mn-lt"/>
              </a:rPr>
              <a:t>协会主要活动安排</a:t>
            </a:r>
          </a:p>
        </p:txBody>
      </p:sp>
    </p:spTree>
    <p:extLst>
      <p:ext uri="{BB962C8B-B14F-4D97-AF65-F5344CB8AC3E}">
        <p14:creationId xmlns:p14="http://schemas.microsoft.com/office/powerpoint/2010/main" val="325298761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anim calcmode="lin" valueType="num">
                                      <p:cBhvr>
                                        <p:cTn id="14" dur="500" fill="hold"/>
                                        <p:tgtEl>
                                          <p:spTgt spid="12"/>
                                        </p:tgtEl>
                                        <p:attrNameLst>
                                          <p:attrName>ppt_x</p:attrName>
                                        </p:attrNameLst>
                                      </p:cBhvr>
                                      <p:tavLst>
                                        <p:tav tm="0">
                                          <p:val>
                                            <p:strVal val="#ppt_x"/>
                                          </p:val>
                                        </p:tav>
                                        <p:tav tm="100000">
                                          <p:val>
                                            <p:strVal val="#ppt_x"/>
                                          </p:val>
                                        </p:tav>
                                      </p:tavLst>
                                    </p:anim>
                                    <p:anim calcmode="lin" valueType="num">
                                      <p:cBhvr>
                                        <p:cTn id="15"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738813" y="3373438"/>
            <a:ext cx="1833562" cy="1835150"/>
            <a:chOff x="5738813" y="3373438"/>
            <a:chExt cx="1833562" cy="1835150"/>
          </a:xfrm>
        </p:grpSpPr>
        <p:sp>
          <p:nvSpPr>
            <p:cNvPr id="7176" name="任意多边形 7"/>
            <p:cNvSpPr>
              <a:spLocks noChangeArrowheads="1"/>
            </p:cNvSpPr>
            <p:nvPr/>
          </p:nvSpPr>
          <p:spPr bwMode="auto">
            <a:xfrm>
              <a:off x="5738813" y="3373438"/>
              <a:ext cx="1833562"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7" name="椭圆 8"/>
            <p:cNvSpPr>
              <a:spLocks noChangeArrowheads="1"/>
            </p:cNvSpPr>
            <p:nvPr/>
          </p:nvSpPr>
          <p:spPr bwMode="auto">
            <a:xfrm>
              <a:off x="6051550" y="3690938"/>
              <a:ext cx="1208088"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8" name="组合 9"/>
            <p:cNvGrpSpPr>
              <a:grpSpLocks/>
            </p:cNvGrpSpPr>
            <p:nvPr/>
          </p:nvGrpSpPr>
          <p:grpSpPr bwMode="auto">
            <a:xfrm>
              <a:off x="6457950" y="4046538"/>
              <a:ext cx="444500" cy="496887"/>
              <a:chOff x="0" y="0"/>
              <a:chExt cx="402656" cy="450303"/>
            </a:xfrm>
          </p:grpSpPr>
          <p:sp>
            <p:nvSpPr>
              <p:cNvPr id="7203"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4"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5"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6"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7"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4" name="组合 3"/>
          <p:cNvGrpSpPr/>
          <p:nvPr/>
        </p:nvGrpSpPr>
        <p:grpSpPr>
          <a:xfrm>
            <a:off x="4325938" y="2273300"/>
            <a:ext cx="1833562" cy="1833563"/>
            <a:chOff x="4325938" y="2273300"/>
            <a:chExt cx="1833562" cy="1833563"/>
          </a:xfrm>
        </p:grpSpPr>
        <p:sp>
          <p:nvSpPr>
            <p:cNvPr id="7172" name="任意多边形 3"/>
            <p:cNvSpPr>
              <a:spLocks noChangeArrowheads="1"/>
            </p:cNvSpPr>
            <p:nvPr/>
          </p:nvSpPr>
          <p:spPr bwMode="auto">
            <a:xfrm>
              <a:off x="4325938" y="2273300"/>
              <a:ext cx="1833562" cy="1833563"/>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3" name="椭圆 4"/>
            <p:cNvSpPr>
              <a:spLocks noChangeArrowheads="1"/>
            </p:cNvSpPr>
            <p:nvPr/>
          </p:nvSpPr>
          <p:spPr bwMode="auto">
            <a:xfrm>
              <a:off x="4638675" y="2590800"/>
              <a:ext cx="1208088" cy="1208088"/>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9" name="组合 15"/>
            <p:cNvGrpSpPr>
              <a:grpSpLocks/>
            </p:cNvGrpSpPr>
            <p:nvPr/>
          </p:nvGrpSpPr>
          <p:grpSpPr bwMode="auto">
            <a:xfrm>
              <a:off x="5045075" y="2954338"/>
              <a:ext cx="406400" cy="404812"/>
              <a:chOff x="0" y="0"/>
              <a:chExt cx="453105" cy="448433"/>
            </a:xfrm>
          </p:grpSpPr>
          <p:sp>
            <p:nvSpPr>
              <p:cNvPr id="7201"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2"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dirty="0">
                  <a:cs typeface="+mn-ea"/>
                  <a:sym typeface="+mn-lt"/>
                </a:endParaRPr>
              </a:p>
            </p:txBody>
          </p:sp>
        </p:grpSp>
      </p:grpSp>
      <p:grpSp>
        <p:nvGrpSpPr>
          <p:cNvPr id="2" name="组合 1"/>
          <p:cNvGrpSpPr/>
          <p:nvPr/>
        </p:nvGrpSpPr>
        <p:grpSpPr>
          <a:xfrm>
            <a:off x="7138988" y="2286000"/>
            <a:ext cx="1835150" cy="1835150"/>
            <a:chOff x="7138988" y="2286000"/>
            <a:chExt cx="1835150" cy="1835150"/>
          </a:xfrm>
        </p:grpSpPr>
        <p:sp>
          <p:nvSpPr>
            <p:cNvPr id="7174" name="任意多边形 5"/>
            <p:cNvSpPr>
              <a:spLocks noChangeArrowheads="1"/>
            </p:cNvSpPr>
            <p:nvPr/>
          </p:nvSpPr>
          <p:spPr bwMode="auto">
            <a:xfrm>
              <a:off x="7138988" y="2286000"/>
              <a:ext cx="1835150"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5" name="椭圆 6"/>
            <p:cNvSpPr>
              <a:spLocks noChangeArrowheads="1"/>
            </p:cNvSpPr>
            <p:nvPr/>
          </p:nvSpPr>
          <p:spPr bwMode="auto">
            <a:xfrm>
              <a:off x="7453313" y="2603500"/>
              <a:ext cx="1208087" cy="1209675"/>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0" name="组合 18"/>
            <p:cNvGrpSpPr>
              <a:grpSpLocks/>
            </p:cNvGrpSpPr>
            <p:nvPr/>
          </p:nvGrpSpPr>
          <p:grpSpPr bwMode="auto">
            <a:xfrm>
              <a:off x="7880350" y="2974975"/>
              <a:ext cx="425450" cy="457200"/>
              <a:chOff x="0" y="0"/>
              <a:chExt cx="466184" cy="501686"/>
            </a:xfrm>
          </p:grpSpPr>
          <p:sp>
            <p:nvSpPr>
              <p:cNvPr id="7196"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7" name="Rectangle 155"/>
              <p:cNvSpPr>
                <a:spLocks noChangeArrowheads="1"/>
              </p:cNvSpPr>
              <p:nvPr/>
            </p:nvSpPr>
            <p:spPr bwMode="auto">
              <a:xfrm>
                <a:off x="160689" y="419472"/>
                <a:ext cx="9342" cy="32698"/>
              </a:xfrm>
              <a:prstGeom prst="rect">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7198"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9"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0"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 name="组合 4"/>
          <p:cNvGrpSpPr/>
          <p:nvPr/>
        </p:nvGrpSpPr>
        <p:grpSpPr>
          <a:xfrm>
            <a:off x="2936875" y="3359150"/>
            <a:ext cx="1833563" cy="1835150"/>
            <a:chOff x="2936875" y="3359150"/>
            <a:chExt cx="1833563" cy="1835150"/>
          </a:xfrm>
        </p:grpSpPr>
        <p:sp>
          <p:nvSpPr>
            <p:cNvPr id="7170" name="任意多边形 1"/>
            <p:cNvSpPr>
              <a:spLocks noChangeArrowheads="1"/>
            </p:cNvSpPr>
            <p:nvPr/>
          </p:nvSpPr>
          <p:spPr bwMode="auto">
            <a:xfrm>
              <a:off x="2936875" y="3359150"/>
              <a:ext cx="1833563"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1" name="椭圆 2"/>
            <p:cNvSpPr>
              <a:spLocks noChangeArrowheads="1"/>
            </p:cNvSpPr>
            <p:nvPr/>
          </p:nvSpPr>
          <p:spPr bwMode="auto">
            <a:xfrm>
              <a:off x="3249613" y="3678238"/>
              <a:ext cx="1208087"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1" name="组合 24"/>
            <p:cNvGrpSpPr>
              <a:grpSpLocks/>
            </p:cNvGrpSpPr>
            <p:nvPr/>
          </p:nvGrpSpPr>
          <p:grpSpPr bwMode="auto">
            <a:xfrm>
              <a:off x="3616325" y="4022725"/>
              <a:ext cx="474663" cy="536575"/>
              <a:chOff x="0" y="0"/>
              <a:chExt cx="406393" cy="459645"/>
            </a:xfrm>
          </p:grpSpPr>
          <p:sp>
            <p:nvSpPr>
              <p:cNvPr id="7193"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dirty="0">
                  <a:cs typeface="+mn-ea"/>
                  <a:sym typeface="+mn-lt"/>
                </a:endParaRPr>
              </a:p>
            </p:txBody>
          </p:sp>
          <p:sp>
            <p:nvSpPr>
              <p:cNvPr id="7194"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5" name="Oval 150"/>
              <p:cNvSpPr>
                <a:spLocks noChangeArrowheads="1"/>
              </p:cNvSpPr>
              <p:nvPr/>
            </p:nvSpPr>
            <p:spPr bwMode="auto">
              <a:xfrm>
                <a:off x="97160" y="326983"/>
                <a:ext cx="37370" cy="37370"/>
              </a:xfrm>
              <a:prstGeom prst="ellipse">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grpSp>
      </p:grpSp>
      <p:grpSp>
        <p:nvGrpSpPr>
          <p:cNvPr id="36" name="组合 35"/>
          <p:cNvGrpSpPr/>
          <p:nvPr/>
        </p:nvGrpSpPr>
        <p:grpSpPr>
          <a:xfrm>
            <a:off x="0" y="687070"/>
            <a:ext cx="12192965" cy="694056"/>
            <a:chOff x="0" y="623570"/>
            <a:chExt cx="12192965" cy="694056"/>
          </a:xfrm>
        </p:grpSpPr>
        <p:cxnSp>
          <p:nvCxnSpPr>
            <p:cNvPr id="37" name="直接连接符 3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46" name="文本框 45"/>
          <p:cNvSpPr txBox="1"/>
          <p:nvPr/>
        </p:nvSpPr>
        <p:spPr>
          <a:xfrm>
            <a:off x="202169" y="254438"/>
            <a:ext cx="5221501"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协会主要活动安排</a:t>
            </a:r>
          </a:p>
        </p:txBody>
      </p:sp>
      <p:sp>
        <p:nvSpPr>
          <p:cNvPr id="50" name="矩形 49"/>
          <p:cNvSpPr/>
          <p:nvPr/>
        </p:nvSpPr>
        <p:spPr>
          <a:xfrm>
            <a:off x="2273417" y="2023871"/>
            <a:ext cx="1357990" cy="76937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lang="zh-CN" altLang="en-US" sz="4000" b="1" dirty="0">
                <a:solidFill>
                  <a:prstClr val="white"/>
                </a:solidFill>
                <a:latin typeface="迷你简蝶语" panose="02010604000101010101" pitchFamily="2" charset="-122"/>
                <a:ea typeface="迷你简蝶语" panose="02010604000101010101" pitchFamily="2" charset="-122"/>
                <a:cs typeface="+mn-ea"/>
                <a:sym typeface="+mn-lt"/>
              </a:rPr>
              <a:t>培训</a:t>
            </a:r>
            <a:endParaRPr kumimoji="0" lang="zh-CN" altLang="en-US" sz="4000" b="1" i="0" u="none" strike="noStrike" kern="1200" cap="none" spc="0" normalizeH="0" baseline="0" noProof="0" dirty="0">
              <a:ln>
                <a:noFill/>
              </a:ln>
              <a:solidFill>
                <a:prstClr val="white"/>
              </a:solidFill>
              <a:effectLst/>
              <a:uLnTx/>
              <a:uFillTx/>
              <a:latin typeface="迷你简蝶语" panose="02010604000101010101" pitchFamily="2" charset="-122"/>
              <a:ea typeface="迷你简蝶语" panose="02010604000101010101" pitchFamily="2" charset="-122"/>
              <a:cs typeface="+mn-ea"/>
              <a:sym typeface="+mn-lt"/>
            </a:endParaRPr>
          </a:p>
        </p:txBody>
      </p:sp>
      <p:sp>
        <p:nvSpPr>
          <p:cNvPr id="47" name="矩形 46">
            <a:extLst>
              <a:ext uri="{FF2B5EF4-FFF2-40B4-BE49-F238E27FC236}">
                <a16:creationId xmlns:a16="http://schemas.microsoft.com/office/drawing/2014/main" id="{C1E81C45-E90E-454C-8C36-B655262ABAB7}"/>
              </a:ext>
            </a:extLst>
          </p:cNvPr>
          <p:cNvSpPr/>
          <p:nvPr/>
        </p:nvSpPr>
        <p:spPr>
          <a:xfrm>
            <a:off x="8576130" y="4543425"/>
            <a:ext cx="1357990" cy="76937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white"/>
                </a:solidFill>
                <a:effectLst/>
                <a:uLnTx/>
                <a:uFillTx/>
                <a:latin typeface="迷你简蝶语" panose="02010604000101010101" pitchFamily="2" charset="-122"/>
                <a:ea typeface="迷你简蝶语" panose="02010604000101010101" pitchFamily="2" charset="-122"/>
                <a:cs typeface="+mn-ea"/>
                <a:sym typeface="+mn-lt"/>
              </a:rPr>
              <a:t>比赛</a:t>
            </a:r>
          </a:p>
        </p:txBody>
      </p:sp>
    </p:spTree>
    <p:extLst>
      <p:ext uri="{BB962C8B-B14F-4D97-AF65-F5344CB8AC3E}">
        <p14:creationId xmlns:p14="http://schemas.microsoft.com/office/powerpoint/2010/main" val="1161310470"/>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 calcmode="lin" valueType="num">
                                      <p:cBhvr>
                                        <p:cTn id="9" dur="750" fill="hold"/>
                                        <p:tgtEl>
                                          <p:spTgt spid="5"/>
                                        </p:tgtEl>
                                        <p:attrNameLst>
                                          <p:attrName>style.rotation</p:attrName>
                                        </p:attrNameLst>
                                      </p:cBhvr>
                                      <p:tavLst>
                                        <p:tav tm="0">
                                          <p:val>
                                            <p:fltVal val="90"/>
                                          </p:val>
                                        </p:tav>
                                        <p:tav tm="100000">
                                          <p:val>
                                            <p:fltVal val="0"/>
                                          </p:val>
                                        </p:tav>
                                      </p:tavLst>
                                    </p:anim>
                                    <p:animEffect transition="in" filter="fade">
                                      <p:cBhvr>
                                        <p:cTn id="10" dur="75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90"/>
                                          </p:val>
                                        </p:tav>
                                        <p:tav tm="100000">
                                          <p:val>
                                            <p:fltVal val="0"/>
                                          </p:val>
                                        </p:tav>
                                      </p:tavLst>
                                    </p:anim>
                                    <p:animEffect transition="in" filter="fade">
                                      <p:cBhvr>
                                        <p:cTn id="16" dur="750"/>
                                        <p:tgtEl>
                                          <p:spTgt spid="4"/>
                                        </p:tgtEl>
                                      </p:cBhvr>
                                    </p:animEffect>
                                  </p:childTnLst>
                                </p:cTn>
                              </p:par>
                              <p:par>
                                <p:cTn id="17" presetID="3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750" fill="hold"/>
                                        <p:tgtEl>
                                          <p:spTgt spid="3"/>
                                        </p:tgtEl>
                                        <p:attrNameLst>
                                          <p:attrName>ppt_w</p:attrName>
                                        </p:attrNameLst>
                                      </p:cBhvr>
                                      <p:tavLst>
                                        <p:tav tm="0">
                                          <p:val>
                                            <p:fltVal val="0"/>
                                          </p:val>
                                        </p:tav>
                                        <p:tav tm="100000">
                                          <p:val>
                                            <p:strVal val="#ppt_w"/>
                                          </p:val>
                                        </p:tav>
                                      </p:tavLst>
                                    </p:anim>
                                    <p:anim calcmode="lin" valueType="num">
                                      <p:cBhvr>
                                        <p:cTn id="20" dur="750" fill="hold"/>
                                        <p:tgtEl>
                                          <p:spTgt spid="3"/>
                                        </p:tgtEl>
                                        <p:attrNameLst>
                                          <p:attrName>ppt_h</p:attrName>
                                        </p:attrNameLst>
                                      </p:cBhvr>
                                      <p:tavLst>
                                        <p:tav tm="0">
                                          <p:val>
                                            <p:fltVal val="0"/>
                                          </p:val>
                                        </p:tav>
                                        <p:tav tm="100000">
                                          <p:val>
                                            <p:strVal val="#ppt_h"/>
                                          </p:val>
                                        </p:tav>
                                      </p:tavLst>
                                    </p:anim>
                                    <p:anim calcmode="lin" valueType="num">
                                      <p:cBhvr>
                                        <p:cTn id="21" dur="750" fill="hold"/>
                                        <p:tgtEl>
                                          <p:spTgt spid="3"/>
                                        </p:tgtEl>
                                        <p:attrNameLst>
                                          <p:attrName>style.rotation</p:attrName>
                                        </p:attrNameLst>
                                      </p:cBhvr>
                                      <p:tavLst>
                                        <p:tav tm="0">
                                          <p:val>
                                            <p:fltVal val="90"/>
                                          </p:val>
                                        </p:tav>
                                        <p:tav tm="100000">
                                          <p:val>
                                            <p:fltVal val="0"/>
                                          </p:val>
                                        </p:tav>
                                      </p:tavLst>
                                    </p:anim>
                                    <p:animEffect transition="in" filter="fade">
                                      <p:cBhvr>
                                        <p:cTn id="22" dur="750"/>
                                        <p:tgtEl>
                                          <p:spTgt spid="3"/>
                                        </p:tgtEl>
                                      </p:cBhvr>
                                    </p:animEffect>
                                  </p:childTnLst>
                                </p:cTn>
                              </p:par>
                              <p:par>
                                <p:cTn id="23" presetID="3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750" fill="hold"/>
                                        <p:tgtEl>
                                          <p:spTgt spid="2"/>
                                        </p:tgtEl>
                                        <p:attrNameLst>
                                          <p:attrName>ppt_w</p:attrName>
                                        </p:attrNameLst>
                                      </p:cBhvr>
                                      <p:tavLst>
                                        <p:tav tm="0">
                                          <p:val>
                                            <p:fltVal val="0"/>
                                          </p:val>
                                        </p:tav>
                                        <p:tav tm="100000">
                                          <p:val>
                                            <p:strVal val="#ppt_w"/>
                                          </p:val>
                                        </p:tav>
                                      </p:tavLst>
                                    </p:anim>
                                    <p:anim calcmode="lin" valueType="num">
                                      <p:cBhvr>
                                        <p:cTn id="26" dur="750" fill="hold"/>
                                        <p:tgtEl>
                                          <p:spTgt spid="2"/>
                                        </p:tgtEl>
                                        <p:attrNameLst>
                                          <p:attrName>ppt_h</p:attrName>
                                        </p:attrNameLst>
                                      </p:cBhvr>
                                      <p:tavLst>
                                        <p:tav tm="0">
                                          <p:val>
                                            <p:fltVal val="0"/>
                                          </p:val>
                                        </p:tav>
                                        <p:tav tm="100000">
                                          <p:val>
                                            <p:strVal val="#ppt_h"/>
                                          </p:val>
                                        </p:tav>
                                      </p:tavLst>
                                    </p:anim>
                                    <p:anim calcmode="lin" valueType="num">
                                      <p:cBhvr>
                                        <p:cTn id="27" dur="750" fill="hold"/>
                                        <p:tgtEl>
                                          <p:spTgt spid="2"/>
                                        </p:tgtEl>
                                        <p:attrNameLst>
                                          <p:attrName>style.rotation</p:attrName>
                                        </p:attrNameLst>
                                      </p:cBhvr>
                                      <p:tavLst>
                                        <p:tav tm="0">
                                          <p:val>
                                            <p:fltVal val="90"/>
                                          </p:val>
                                        </p:tav>
                                        <p:tav tm="100000">
                                          <p:val>
                                            <p:fltVal val="0"/>
                                          </p:val>
                                        </p:tav>
                                      </p:tavLst>
                                    </p:anim>
                                    <p:animEffect transition="in" filter="fade">
                                      <p:cBhvr>
                                        <p:cTn id="28" dur="750"/>
                                        <p:tgtEl>
                                          <p:spTgt spid="2"/>
                                        </p:tgtEl>
                                      </p:cBhvr>
                                    </p:animEffect>
                                  </p:childTnLst>
                                </p:cTn>
                              </p:par>
                            </p:childTnLst>
                          </p:cTn>
                        </p:par>
                        <p:par>
                          <p:cTn id="29" fill="hold">
                            <p:stCondLst>
                              <p:cond delay="750"/>
                            </p:stCondLst>
                            <p:childTnLst>
                              <p:par>
                                <p:cTn id="30" presetID="2" presetClass="entr" presetSubtype="8"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500" fill="hold"/>
                                        <p:tgtEl>
                                          <p:spTgt spid="50"/>
                                        </p:tgtEl>
                                        <p:attrNameLst>
                                          <p:attrName>ppt_x</p:attrName>
                                        </p:attrNameLst>
                                      </p:cBhvr>
                                      <p:tavLst>
                                        <p:tav tm="0">
                                          <p:val>
                                            <p:strVal val="0-#ppt_w/2"/>
                                          </p:val>
                                        </p:tav>
                                        <p:tav tm="100000">
                                          <p:val>
                                            <p:strVal val="#ppt_x"/>
                                          </p:val>
                                        </p:tav>
                                      </p:tavLst>
                                    </p:anim>
                                    <p:anim calcmode="lin" valueType="num">
                                      <p:cBhvr additive="base">
                                        <p:cTn id="33" dur="500" fill="hold"/>
                                        <p:tgtEl>
                                          <p:spTgt spid="50"/>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anim calcmode="lin" valueType="num">
                                      <p:cBhvr additive="base">
                                        <p:cTn id="36" dur="500" fill="hold"/>
                                        <p:tgtEl>
                                          <p:spTgt spid="47"/>
                                        </p:tgtEl>
                                        <p:attrNameLst>
                                          <p:attrName>ppt_x</p:attrName>
                                        </p:attrNameLst>
                                      </p:cBhvr>
                                      <p:tavLst>
                                        <p:tav tm="0">
                                          <p:val>
                                            <p:strVal val="1+#ppt_w/2"/>
                                          </p:val>
                                        </p:tav>
                                        <p:tav tm="100000">
                                          <p:val>
                                            <p:strVal val="#ppt_x"/>
                                          </p:val>
                                        </p:tav>
                                      </p:tavLst>
                                    </p:anim>
                                    <p:anim calcmode="lin" valueType="num">
                                      <p:cBhvr additive="base">
                                        <p:cTn id="37"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a:off x="0" y="687070"/>
            <a:ext cx="12192965" cy="694056"/>
            <a:chOff x="0" y="623570"/>
            <a:chExt cx="12192965" cy="694056"/>
          </a:xfrm>
        </p:grpSpPr>
        <p:cxnSp>
          <p:nvCxnSpPr>
            <p:cNvPr id="37" name="直接连接符 3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46" name="文本框 45"/>
          <p:cNvSpPr txBox="1"/>
          <p:nvPr/>
        </p:nvSpPr>
        <p:spPr>
          <a:xfrm>
            <a:off x="202169" y="254438"/>
            <a:ext cx="5221501" cy="769441"/>
          </a:xfrm>
          <a:prstGeom prst="rect">
            <a:avLst/>
          </a:prstGeom>
          <a:noFill/>
        </p:spPr>
        <p:txBody>
          <a:bodyPr wrap="square" rtlCol="0">
            <a:spAutoFit/>
            <a:scene3d>
              <a:camera prst="orthographicFront"/>
              <a:lightRig rig="threePt" dir="t"/>
            </a:scene3d>
            <a:sp3d contourW="12700"/>
          </a:bodyPr>
          <a:lstStyle/>
          <a:p>
            <a:pPr lvl="0" algn="ctr" defTabSz="914400">
              <a:defRPr/>
            </a:pPr>
            <a:r>
              <a:rPr lang="zh-CN" altLang="en-US" sz="4400" dirty="0">
                <a:solidFill>
                  <a:prstClr val="white"/>
                </a:solidFill>
                <a:latin typeface="华文行楷" panose="02010800040101010101" pitchFamily="2" charset="-122"/>
                <a:ea typeface="华文行楷" panose="02010800040101010101" pitchFamily="2" charset="-122"/>
                <a:cs typeface="+mn-ea"/>
                <a:sym typeface="+mn-lt"/>
              </a:rPr>
              <a:t>协会主要活动安排</a:t>
            </a:r>
          </a:p>
        </p:txBody>
      </p:sp>
      <p:sp>
        <p:nvSpPr>
          <p:cNvPr id="50" name="矩形 49"/>
          <p:cNvSpPr/>
          <p:nvPr/>
        </p:nvSpPr>
        <p:spPr>
          <a:xfrm>
            <a:off x="934811" y="1381126"/>
            <a:ext cx="1357990" cy="76937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lang="zh-CN" altLang="en-US" sz="4000" b="1" dirty="0">
                <a:solidFill>
                  <a:prstClr val="white"/>
                </a:solidFill>
                <a:latin typeface="迷你简蝶语" panose="02010604000101010101" pitchFamily="2" charset="-122"/>
                <a:ea typeface="迷你简蝶语" panose="02010604000101010101" pitchFamily="2" charset="-122"/>
                <a:cs typeface="+mn-ea"/>
                <a:sym typeface="+mn-lt"/>
              </a:rPr>
              <a:t>培训</a:t>
            </a:r>
            <a:endParaRPr kumimoji="0" lang="zh-CN" altLang="en-US" sz="4000" b="1" i="0" u="none" strike="noStrike" kern="1200" cap="none" spc="0" normalizeH="0" baseline="0" noProof="0" dirty="0">
              <a:ln>
                <a:noFill/>
              </a:ln>
              <a:solidFill>
                <a:prstClr val="white"/>
              </a:solidFill>
              <a:effectLst/>
              <a:uLnTx/>
              <a:uFillTx/>
              <a:latin typeface="迷你简蝶语" panose="02010604000101010101" pitchFamily="2" charset="-122"/>
              <a:ea typeface="迷你简蝶语" panose="02010604000101010101" pitchFamily="2" charset="-122"/>
              <a:cs typeface="+mn-ea"/>
              <a:sym typeface="+mn-lt"/>
            </a:endParaRPr>
          </a:p>
        </p:txBody>
      </p:sp>
      <p:sp>
        <p:nvSpPr>
          <p:cNvPr id="45" name="矩形 44">
            <a:extLst>
              <a:ext uri="{FF2B5EF4-FFF2-40B4-BE49-F238E27FC236}">
                <a16:creationId xmlns:a16="http://schemas.microsoft.com/office/drawing/2014/main" id="{BCA3C48D-8389-4F14-A28D-6EC3C042DA21}"/>
              </a:ext>
            </a:extLst>
          </p:cNvPr>
          <p:cNvSpPr/>
          <p:nvPr/>
        </p:nvSpPr>
        <p:spPr>
          <a:xfrm>
            <a:off x="1613805" y="2453289"/>
            <a:ext cx="6351843" cy="566181"/>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lang="zh-CN" altLang="en-US" sz="2800" b="1" dirty="0">
                <a:solidFill>
                  <a:prstClr val="white"/>
                </a:solidFill>
                <a:latin typeface="迷你简蝶语" panose="02010604000101010101" pitchFamily="2" charset="-122"/>
                <a:ea typeface="迷你简蝶语" panose="02010604000101010101" pitchFamily="2" charset="-122"/>
                <a:cs typeface="+mn-ea"/>
                <a:sym typeface="+mn-lt"/>
              </a:rPr>
              <a:t>以基础为主，让大家快速入门</a:t>
            </a:r>
            <a:endParaRPr lang="en-US" altLang="zh-CN" sz="2800" b="1" dirty="0">
              <a:solidFill>
                <a:prstClr val="white"/>
              </a:solidFill>
              <a:latin typeface="迷你简蝶语" panose="02010604000101010101" pitchFamily="2" charset="-122"/>
              <a:ea typeface="迷你简蝶语" panose="02010604000101010101" pitchFamily="2" charset="-122"/>
              <a:cs typeface="+mn-ea"/>
              <a:sym typeface="+mn-lt"/>
            </a:endParaRPr>
          </a:p>
        </p:txBody>
      </p:sp>
      <p:sp>
        <p:nvSpPr>
          <p:cNvPr id="48" name="矩形 47">
            <a:extLst>
              <a:ext uri="{FF2B5EF4-FFF2-40B4-BE49-F238E27FC236}">
                <a16:creationId xmlns:a16="http://schemas.microsoft.com/office/drawing/2014/main" id="{B28DA29B-65BD-4137-8795-FB451652B58A}"/>
              </a:ext>
            </a:extLst>
          </p:cNvPr>
          <p:cNvSpPr/>
          <p:nvPr/>
        </p:nvSpPr>
        <p:spPr>
          <a:xfrm>
            <a:off x="1613805" y="3244235"/>
            <a:ext cx="6351843" cy="566181"/>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lang="zh-CN" altLang="en-US" sz="2800" b="1" dirty="0">
                <a:solidFill>
                  <a:prstClr val="white"/>
                </a:solidFill>
                <a:latin typeface="迷你简蝶语" panose="02010604000101010101" pitchFamily="2" charset="-122"/>
                <a:ea typeface="迷你简蝶语" panose="02010604000101010101" pitchFamily="2" charset="-122"/>
                <a:cs typeface="+mn-ea"/>
                <a:sym typeface="+mn-lt"/>
              </a:rPr>
              <a:t>方向涉及</a:t>
            </a:r>
            <a:r>
              <a:rPr lang="en-US" altLang="zh-CN" sz="2800" b="1" dirty="0">
                <a:solidFill>
                  <a:prstClr val="white"/>
                </a:solidFill>
                <a:latin typeface="迷你简蝶语" panose="02010604000101010101" pitchFamily="2" charset="-122"/>
                <a:ea typeface="迷你简蝶语" panose="02010604000101010101" pitchFamily="2" charset="-122"/>
                <a:cs typeface="+mn-ea"/>
                <a:sym typeface="+mn-lt"/>
              </a:rPr>
              <a:t>web</a:t>
            </a:r>
            <a:r>
              <a:rPr lang="zh-CN" altLang="en-US" sz="2800" b="1" dirty="0">
                <a:solidFill>
                  <a:prstClr val="white"/>
                </a:solidFill>
                <a:latin typeface="迷你简蝶语" panose="02010604000101010101" pitchFamily="2" charset="-122"/>
                <a:ea typeface="迷你简蝶语" panose="02010604000101010101" pitchFamily="2" charset="-122"/>
                <a:cs typeface="+mn-ea"/>
                <a:sym typeface="+mn-lt"/>
              </a:rPr>
              <a:t>、逆向、</a:t>
            </a:r>
            <a:r>
              <a:rPr lang="en-US" altLang="zh-CN" sz="2800" b="1" dirty="0" err="1">
                <a:solidFill>
                  <a:prstClr val="white"/>
                </a:solidFill>
                <a:latin typeface="迷你简蝶语" panose="02010604000101010101" pitchFamily="2" charset="-122"/>
                <a:ea typeface="迷你简蝶语" panose="02010604000101010101" pitchFamily="2" charset="-122"/>
                <a:cs typeface="+mn-ea"/>
                <a:sym typeface="+mn-lt"/>
              </a:rPr>
              <a:t>misc</a:t>
            </a:r>
            <a:r>
              <a:rPr lang="en-US" altLang="zh-CN" sz="2800" b="1" dirty="0">
                <a:solidFill>
                  <a:prstClr val="white"/>
                </a:solidFill>
                <a:latin typeface="迷你简蝶语" panose="02010604000101010101" pitchFamily="2" charset="-122"/>
                <a:ea typeface="迷你简蝶语" panose="02010604000101010101" pitchFamily="2" charset="-122"/>
                <a:cs typeface="+mn-ea"/>
                <a:sym typeface="+mn-lt"/>
              </a:rPr>
              <a:t> ...</a:t>
            </a:r>
          </a:p>
        </p:txBody>
      </p:sp>
      <p:sp>
        <p:nvSpPr>
          <p:cNvPr id="6" name="矩形 5">
            <a:extLst>
              <a:ext uri="{FF2B5EF4-FFF2-40B4-BE49-F238E27FC236}">
                <a16:creationId xmlns:a16="http://schemas.microsoft.com/office/drawing/2014/main" id="{73100F5E-BF10-4031-98DF-ED66DFD0134F}"/>
              </a:ext>
            </a:extLst>
          </p:cNvPr>
          <p:cNvSpPr/>
          <p:nvPr/>
        </p:nvSpPr>
        <p:spPr>
          <a:xfrm>
            <a:off x="1613805" y="4168888"/>
            <a:ext cx="10697601" cy="954107"/>
          </a:xfrm>
          <a:prstGeom prst="rect">
            <a:avLst/>
          </a:prstGeom>
        </p:spPr>
        <p:txBody>
          <a:bodyPr wrap="square">
            <a:spAutoFit/>
          </a:bodyPr>
          <a:lstStyle/>
          <a:p>
            <a:r>
              <a:rPr lang="zh-CN" altLang="en-US" sz="2800" dirty="0">
                <a:solidFill>
                  <a:schemeClr val="bg1"/>
                </a:solidFill>
                <a:latin typeface="迷你简蝶语" panose="02010604000101010101" pitchFamily="2" charset="-122"/>
                <a:ea typeface="迷你简蝶语" panose="02010604000101010101" pitchFamily="2" charset="-122"/>
              </a:rPr>
              <a:t>培训前会发送相关资料或相关网站资源以及必要的环境搭建资料，需要萌新们提前学习，为培训做准备</a:t>
            </a:r>
            <a:endParaRPr lang="zh-CN" altLang="en-US" sz="2800" dirty="0"/>
          </a:p>
        </p:txBody>
      </p:sp>
    </p:spTree>
    <p:extLst>
      <p:ext uri="{BB962C8B-B14F-4D97-AF65-F5344CB8AC3E}">
        <p14:creationId xmlns:p14="http://schemas.microsoft.com/office/powerpoint/2010/main" val="1861827036"/>
      </p:ext>
    </p:extLst>
  </p:cSld>
  <p:clrMapOvr>
    <a:masterClrMapping/>
  </p:clrMapOvr>
  <mc:AlternateContent xmlns:mc="http://schemas.openxmlformats.org/markup-compatibility/2006" xmlns:p14="http://schemas.microsoft.com/office/powerpoint/2010/main">
    <mc:Choice Requires="p14">
      <p:transition spd="slow" p14:dur="2250">
        <p:comb/>
      </p:transition>
    </mc:Choice>
    <mc:Fallback xmlns="">
      <p:transition spd="slow">
        <p:comb/>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云科技大数据工作汇报ppt模板"/>
</p:tagLst>
</file>

<file path=ppt/tags/tag10.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11.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ags/tag12.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13.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5"/>
</p:tagLst>
</file>

<file path=ppt/tags/tag14.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5"/>
</p:tagLst>
</file>

<file path=ppt/tags/tag1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2"/>
</p:tagLst>
</file>

<file path=ppt/tags/tag1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46"/>
</p:tagLst>
</file>

<file path=ppt/tags/tag17.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4"/>
</p:tagLst>
</file>

<file path=ppt/tags/tag18.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7.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2"/>
</p:tagLst>
</file>

<file path=ppt/tags/tag8.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46"/>
</p:tagLst>
</file>

<file path=ppt/tags/tag9.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2559</Words>
  <Application>Microsoft Office PowerPoint</Application>
  <PresentationFormat>宽屏</PresentationFormat>
  <Paragraphs>309</Paragraphs>
  <Slides>44</Slides>
  <Notes>44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等线</vt:lpstr>
      <vt:lpstr>华文行楷</vt:lpstr>
      <vt:lpstr>迷你简蝶语</vt:lpstr>
      <vt:lpstr>微软雅黑</vt:lpstr>
      <vt:lpstr>Arial</vt:lpstr>
      <vt:lpstr>Garamond</vt:lpstr>
      <vt:lpstr>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Dragon Silence</cp:lastModifiedBy>
  <cp:revision>128</cp:revision>
  <dcterms:created xsi:type="dcterms:W3CDTF">2017-07-11T08:34:15Z</dcterms:created>
  <dcterms:modified xsi:type="dcterms:W3CDTF">2019-10-27T04:20:17Z</dcterms:modified>
</cp:coreProperties>
</file>