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rial Black" panose="020B0A04020102020204" pitchFamily="34" charset="0"/>
      <p:bold r:id="rId22"/>
    </p:embeddedFont>
    <p:embeddedFont>
      <p:font typeface="Bree Serif" panose="020B0604020202020204" charset="0"/>
      <p:regular r:id="rId23"/>
    </p:embeddedFont>
    <p:embeddedFont>
      <p:font typeface="Franklin Gothic" panose="020B0604020202020204" charset="0"/>
      <p:regular r:id="rId24"/>
    </p:embeddedFont>
    <p:embeddedFont>
      <p:font typeface="Montserrat ExtraBold" panose="00000900000000000000"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1" d="100"/>
          <a:sy n="91" d="100"/>
        </p:scale>
        <p:origin x="1190" y="53"/>
      </p:cViewPr>
      <p:guideLst>
        <p:guide orient="horz" pos="161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Good day everyone!</a:t>
            </a:r>
          </a:p>
          <a:p>
            <a:pPr marL="0" lvl="0" indent="0" algn="l" rtl="0">
              <a:lnSpc>
                <a:spcPct val="100000"/>
              </a:lnSpc>
              <a:spcBef>
                <a:spcPts val="0"/>
              </a:spcBef>
              <a:spcAft>
                <a:spcPts val="0"/>
              </a:spcAft>
              <a:buSzPts val="1100"/>
              <a:buNone/>
            </a:pPr>
            <a:r>
              <a:rPr lang="en-GB"/>
              <a:t>I am Darllaine R. Lincopinis from Mindanao State University - Iligan institute of technology. Country of the Philippines</a:t>
            </a:r>
          </a:p>
          <a:p>
            <a:pPr marL="0" lvl="0" indent="0" algn="l" rtl="0">
              <a:lnSpc>
                <a:spcPct val="100000"/>
              </a:lnSpc>
              <a:spcBef>
                <a:spcPts val="0"/>
              </a:spcBef>
              <a:spcAft>
                <a:spcPts val="0"/>
              </a:spcAft>
              <a:buSzPts val="1100"/>
              <a:buNone/>
            </a:pPr>
            <a:endParaRPr lang="en-GB"/>
          </a:p>
          <a:p>
            <a:pPr marL="0" lvl="0" indent="0" algn="l" rtl="0">
              <a:lnSpc>
                <a:spcPct val="100000"/>
              </a:lnSpc>
              <a:spcBef>
                <a:spcPts val="0"/>
              </a:spcBef>
              <a:spcAft>
                <a:spcPts val="0"/>
              </a:spcAft>
              <a:buSzPts val="1100"/>
              <a:buNone/>
            </a:pPr>
            <a:r>
              <a:rPr lang="en-GB"/>
              <a:t>I will be presenting my paper of the current research status of solving blockchain scalability issue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ace38515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ace38515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GB"/>
              <a:t>Explanation:</a:t>
            </a:r>
          </a:p>
          <a:p>
            <a:pPr marL="457200" lvl="0" indent="0" algn="l" rtl="0">
              <a:spcBef>
                <a:spcPts val="0"/>
              </a:spcBef>
              <a:spcAft>
                <a:spcPts val="0"/>
              </a:spcAft>
              <a:buNone/>
            </a:pPr>
            <a:r>
              <a:rPr lang="en-GB" sz="1000">
                <a:solidFill>
                  <a:schemeClr val="dk1"/>
                </a:solidFill>
              </a:rPr>
              <a:t>This  process could reduce some unessential and redundant data of a block. When this technique is integrated, each block can accommodate more transactions, which unques tionably improves the overall throughput.</a:t>
            </a: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r>
              <a:rPr lang="en-GB"/>
              <a:t>Conflux - </a:t>
            </a:r>
            <a:r>
              <a:rPr lang="en-GB" sz="1000">
                <a:solidFill>
                  <a:schemeClr val="dk1"/>
                </a:solidFill>
              </a:rPr>
              <a:t>The</a:t>
            </a:r>
            <a:endParaRPr sz="1000">
              <a:solidFill>
                <a:schemeClr val="dk1"/>
              </a:solidFill>
            </a:endParaRPr>
          </a:p>
          <a:p>
            <a:pPr marL="457200" lvl="0" indent="0" algn="l" rtl="0">
              <a:spcBef>
                <a:spcPts val="0"/>
              </a:spcBef>
              <a:spcAft>
                <a:spcPts val="0"/>
              </a:spcAft>
              <a:buClr>
                <a:schemeClr val="dk1"/>
              </a:buClr>
              <a:buSzPts val="1100"/>
              <a:buFont typeface="Arial" panose="020B0604020202020204"/>
              <a:buNone/>
            </a:pPr>
            <a:r>
              <a:rPr lang="en-GB" sz="1000">
                <a:solidFill>
                  <a:schemeClr val="dk1"/>
                </a:solidFill>
              </a:rPr>
              <a:t>ideal system that implements this technique is Conflux [11], a consensus protocol that represents</a:t>
            </a:r>
            <a:endParaRPr sz="1000">
              <a:solidFill>
                <a:schemeClr val="dk1"/>
              </a:solidFill>
            </a:endParaRPr>
          </a:p>
          <a:p>
            <a:pPr marL="457200" lvl="0" indent="0" algn="l" rtl="0">
              <a:spcBef>
                <a:spcPts val="0"/>
              </a:spcBef>
              <a:spcAft>
                <a:spcPts val="0"/>
              </a:spcAft>
              <a:buClr>
                <a:schemeClr val="dk1"/>
              </a:buClr>
              <a:buSzPts val="1100"/>
              <a:buFont typeface="Arial" panose="020B0604020202020204"/>
              <a:buNone/>
            </a:pPr>
            <a:r>
              <a:rPr lang="en-GB" sz="1000">
                <a:solidFill>
                  <a:schemeClr val="dk1"/>
                </a:solidFill>
              </a:rPr>
              <a:t>relationships between blocks as a DAG, which is a fast, scalable, and decentralized blockchain system</a:t>
            </a:r>
            <a:endParaRPr sz="1000">
              <a:solidFill>
                <a:schemeClr val="dk1"/>
              </a:solidFill>
            </a:endParaRPr>
          </a:p>
          <a:p>
            <a:pPr marL="457200" lvl="0" indent="0" algn="l" rtl="0">
              <a:spcBef>
                <a:spcPts val="0"/>
              </a:spcBef>
              <a:spcAft>
                <a:spcPts val="0"/>
              </a:spcAft>
              <a:buClr>
                <a:schemeClr val="dk1"/>
              </a:buClr>
              <a:buSzPts val="1100"/>
              <a:buFont typeface="Arial" panose="020B0604020202020204"/>
              <a:buNone/>
            </a:pPr>
            <a:r>
              <a:rPr lang="en-GB" sz="1000">
                <a:solidFill>
                  <a:schemeClr val="dk1"/>
                </a:solidFill>
              </a:rPr>
              <a:t>that optimistically processes concurrent blocks without discarding any as forks. </a:t>
            </a:r>
            <a:endParaRPr sz="1000">
              <a:solidFill>
                <a:schemeClr val="dk1"/>
              </a:solidFill>
            </a:endParaRPr>
          </a:p>
          <a:p>
            <a:pPr marL="45720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b0361fab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b0361f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SHARDING</a:t>
            </a:r>
          </a:p>
          <a:p>
            <a:pPr marL="0" lvl="0" indent="0" algn="l" rtl="0">
              <a:spcBef>
                <a:spcPts val="0"/>
              </a:spcBef>
              <a:spcAft>
                <a:spcPts val="0"/>
              </a:spcAft>
              <a:buNone/>
            </a:pPr>
            <a:r>
              <a:rPr lang="en-GB"/>
              <a:t>This a form of data </a:t>
            </a:r>
            <a:r>
              <a:rPr lang="en-GB" sz="1000">
                <a:solidFill>
                  <a:schemeClr val="dk1"/>
                </a:solidFill>
              </a:rPr>
              <a:t>database partitioning with the idea of improving performance</a:t>
            </a:r>
            <a:endParaRPr sz="1000">
              <a:solidFill>
                <a:schemeClr val="dk1"/>
              </a:solidFill>
            </a:endParaRPr>
          </a:p>
          <a:p>
            <a:pPr marL="0" lvl="0" indent="0" algn="l" rtl="0">
              <a:spcBef>
                <a:spcPts val="0"/>
              </a:spcBef>
              <a:spcAft>
                <a:spcPts val="0"/>
              </a:spcAft>
              <a:buNone/>
            </a:pPr>
            <a:r>
              <a:rPr lang="en-GB" sz="1000">
                <a:solidFill>
                  <a:schemeClr val="dk1"/>
                </a:solidFill>
              </a:rPr>
              <a:t>and reducing the query response time. This technique involves breaking up a vast database into smaller and more manageable segments.</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000">
              <a:solidFill>
                <a:schemeClr val="dk1"/>
              </a:solidFill>
            </a:endParaRPr>
          </a:p>
          <a:p>
            <a:pPr marL="0" lvl="0" indent="0" algn="l" rtl="0">
              <a:spcBef>
                <a:spcPts val="0"/>
              </a:spcBef>
              <a:spcAft>
                <a:spcPts val="0"/>
              </a:spcAft>
              <a:buNone/>
            </a:pPr>
            <a:r>
              <a:rPr lang="en-GB"/>
              <a:t>The ideal systems adopts this technique are: </a:t>
            </a:r>
          </a:p>
          <a:p>
            <a:pPr marL="0" lvl="0" indent="0" algn="l" rtl="0">
              <a:spcBef>
                <a:spcPts val="0"/>
              </a:spcBef>
              <a:spcAft>
                <a:spcPts val="0"/>
              </a:spcAft>
              <a:buNone/>
            </a:pPr>
            <a:endParaRPr lang="en-GB"/>
          </a:p>
          <a:p>
            <a:pPr marL="0" lvl="0" indent="0" algn="l" rtl="0">
              <a:spcBef>
                <a:spcPts val="0"/>
              </a:spcBef>
              <a:spcAft>
                <a:spcPts val="0"/>
              </a:spcAft>
              <a:buNone/>
            </a:pPr>
            <a:r>
              <a:rPr lang="en-GB"/>
              <a:t>SEGWIT: </a:t>
            </a: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This is done by removing the digital signature that verifies the ownership and availability of the sender’s data. Since digital signature takes up much space in a transaction, removing it would allow more transactions to be included in one block. In SegWit, the block size increases from 1MB to 4MB where the block is now divided into two parts: 1MB for the base transaction block size and 3 MB for</a:t>
            </a:r>
            <a:endParaRPr sz="1000">
              <a:solidFill>
                <a:schemeClr val="dk1"/>
              </a:solidFill>
            </a:endParaRPr>
          </a:p>
          <a:p>
            <a:pPr marL="0" lvl="0" indent="0" algn="l" rtl="0">
              <a:spcBef>
                <a:spcPts val="0"/>
              </a:spcBef>
              <a:spcAft>
                <a:spcPts val="0"/>
              </a:spcAft>
              <a:buNone/>
            </a:pPr>
            <a:r>
              <a:rPr lang="en-GB" sz="1000">
                <a:solidFill>
                  <a:schemeClr val="dk1"/>
                </a:solidFill>
              </a:rPr>
              <a:t>the extended block size.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However, </a:t>
            </a:r>
            <a:r>
              <a:rPr lang="en-GB" sz="1200">
                <a:solidFill>
                  <a:srgbClr val="BDC1C6"/>
                </a:solidFill>
                <a:highlight>
                  <a:srgbClr val="202124"/>
                </a:highlight>
              </a:rPr>
              <a:t>Digital signatures are an essential feature of blockchain technology. They ensure the authenticity and integrity of transactions and data on the network.</a:t>
            </a: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ace38515d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ace38515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The third layer of scalability solutions is executed by off-loading transactions from the main Blockchain</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to save space and reduce network congestion. This approach can also be used to diminish the storage burden</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of blockchain nodes while ensuring the integrity of the off-chain data</a:t>
            </a:r>
            <a:endParaRPr sz="1000">
              <a:solidFill>
                <a:schemeClr val="dk1"/>
              </a:solidFill>
            </a:endParaRPr>
          </a:p>
          <a:p>
            <a:pPr marL="0" lvl="0" indent="0" algn="l" rtl="0">
              <a:spcBef>
                <a:spcPts val="0"/>
              </a:spcBef>
              <a:spcAft>
                <a:spcPts val="0"/>
              </a:spcAft>
              <a:buNone/>
            </a:pPr>
            <a:endParaRPr sz="1000">
              <a:solidFill>
                <a:schemeClr val="dk1"/>
              </a:solidFill>
            </a:endParaRPr>
          </a:p>
          <a:p>
            <a:pPr marL="457200" lvl="0" indent="-298450" algn="l" rtl="0">
              <a:spcBef>
                <a:spcPts val="0"/>
              </a:spcBef>
              <a:spcAft>
                <a:spcPts val="0"/>
              </a:spcAft>
              <a:buSzPts val="1100"/>
              <a:buAutoNum type="arabicPeriod"/>
            </a:pPr>
            <a:r>
              <a:rPr lang="en-GB" sz="1000" b="1">
                <a:solidFill>
                  <a:schemeClr val="dk1"/>
                </a:solidFill>
              </a:rPr>
              <a:t>Side-chain techniques</a:t>
            </a:r>
            <a:r>
              <a:rPr lang="en-GB" sz="1000">
                <a:solidFill>
                  <a:schemeClr val="dk1"/>
                </a:solidFill>
              </a:rPr>
              <a:t>-is simply a separate blockchain linked to the main blockchain. This allows the assets in a specific blockchain to be moved between various sub-blockchain[7], while guaranteeing that the assets are secure and saved.</a:t>
            </a:r>
            <a:endParaRPr sz="1000">
              <a:solidFill>
                <a:schemeClr val="dk1"/>
              </a:solidFill>
            </a:endParaRPr>
          </a:p>
          <a:p>
            <a:pPr marL="457200" lvl="0" indent="-298450" algn="l" rtl="0">
              <a:spcBef>
                <a:spcPts val="0"/>
              </a:spcBef>
              <a:spcAft>
                <a:spcPts val="0"/>
              </a:spcAft>
              <a:buSzPts val="1100"/>
              <a:buAutoNum type="arabicPeriod"/>
            </a:pPr>
            <a:r>
              <a:rPr lang="en-GB" sz="1000" b="1">
                <a:solidFill>
                  <a:schemeClr val="dk1"/>
                </a:solidFill>
              </a:rPr>
              <a:t>Payment channels </a:t>
            </a:r>
            <a:r>
              <a:rPr lang="en-GB" sz="1000">
                <a:solidFill>
                  <a:schemeClr val="dk1"/>
                </a:solidFill>
              </a:rPr>
              <a:t>- the idea of payment channels is to establish a temporary channel network between two parties who wants to make a transaction to reduce the volume on the main network and increase the transaction throughput of the whole Blockchain</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en-GB" sz="1000" b="1">
                <a:solidFill>
                  <a:schemeClr val="dk1"/>
                </a:solidFill>
              </a:rPr>
              <a:t>Cross-chain techniques </a:t>
            </a:r>
            <a:r>
              <a:rPr lang="en-GB" sz="1000">
                <a:solidFill>
                  <a:schemeClr val="dk1"/>
                </a:solidFill>
              </a:rPr>
              <a:t>- are contemplated to be latent solutions to refine scalability in Blockchain. The idea isonce the interoperability of separated chains in these techniques is interconnected, this can result in enhancing scalability.</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GB" sz="1000">
                <a:solidFill>
                  <a:schemeClr val="dk1"/>
                </a:solidFill>
              </a:rPr>
              <a:t>Those are the different technologies that I have identified in my paper, which are categorized into three. Now lets proceed to the performance metric of each scalability solutions.</a:t>
            </a: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ace38515d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ace38515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The table depicts the elements that determine scalability, such as transaction per seconds (TPS), latency, and block size. The performance analysis in Table 1 is based solely on selected solutions.</a:t>
            </a:r>
          </a:p>
          <a:p>
            <a:pPr marL="0" lvl="0" indent="0" algn="l" rtl="0">
              <a:spcBef>
                <a:spcPts val="0"/>
              </a:spcBef>
              <a:spcAft>
                <a:spcPts val="0"/>
              </a:spcAft>
              <a:buNone/>
            </a:pPr>
            <a:r>
              <a:rPr lang="en-GB"/>
              <a:t>discussed in the previous section that entirely contained their outcomes following the final integration. According to the Table, there are a number of proposed solutions that use the Sharding approach, and all but ELASTICO have a high throughput.  The solutions that use the Sharding technique, on the other hand, are most vulnerable to attacks such as DoS attacks; thus, this constraint must be addressed before it can be used to solve blockchain scalability. Furthermore, when the block size of SegWit and Litecoin is compared to the rest of the mentioned options, it is discovered that raising the block size does not enhance throughput. </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r>
              <a:rPr lang="en-GB"/>
              <a:t>When compared to other alternatives, Conflux has the largest TPS for the DAG technique, with 20-30 tps and 500 tps, respectively. Other options, such as block propagation and SegWit, rank last in terms of performance because some specifics, like as latency and integration constraints, need to be resolved. Finally, the Lightning network technique for Offline channels is a cutting-edge option that may alleviate the scalability issue; nevertheless, this concept has only been tried on payment channels. Future effort will be required to integrate this solution into channels other than payment channels. </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On the table shown, </a:t>
            </a:r>
            <a:r>
              <a:rPr lang="en-GB" sz="1000">
                <a:solidFill>
                  <a:schemeClr val="dk1"/>
                </a:solidFill>
              </a:rPr>
              <a:t>the factors that influence the scalability issue, such as transaction per seconds (TPS), latency and block size are illustrated. The performance analysis shown in Table 1 is only from selected solutions</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discussed in the previous section that completely included their results after the final integration. From the Table, it is observed that there is a number of proposed solutions that use the Sharding strategy, and mostly they have a high throughput except for ELASTICO. However, the solutions that use the Sharding approach are</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most prone to attacks such as DoS attacks; therefore, this limitation must be worked out for it to be ideal for solving blockchain scalability. In addition, comparing the block size of SegWit and Litecoin to the rest of the listed solutions, it is identified that increasing the block size does not improve the throughput. Conflux</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has the highest TPS for the DAG approach compared to other solutions, such as Byteball [22] and IoTA, with 20-30 tps and 500 tps, respectively. Other solutions, such as block propagation and SegWit, come last in the performance metric since some details, such as the latency and limitations in the integration, need to be clarified. Lastly, the Lightning network strategy for Offline channels is the up-to-the-mark solution that might solve the scalability issue; however, this idea is only tested on payment channels only. Future work is needed to integrate this solution into other avenues besides payment channels.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ace38515d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ace38515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conclusion, disadvantaging factors of blockchain does exist, it is not a defined technology. Also, it is important to consider the roles of  blockchain parameters for a better understanding of blockchain scalability issues, Next, based on the performance of metrics of each solutions there is a need for more solution in solving the scalability issue. Lastly, o</a:t>
            </a:r>
            <a:r>
              <a:rPr lang="en-GB" sz="1800">
                <a:solidFill>
                  <a:srgbClr val="595959"/>
                </a:solidFill>
              </a:rPr>
              <a:t>ther state-of-the-art solutions must also be tested to other areas aside from payments and cryptocurrencies.</a:t>
            </a:r>
            <a:endParaRPr sz="1800">
              <a:solidFill>
                <a:srgbClr val="595959"/>
              </a:solidFill>
            </a:endParaRPr>
          </a:p>
          <a:p>
            <a:pPr marL="0" lvl="0" indent="0" algn="l" rtl="0">
              <a:spcBef>
                <a:spcPts val="0"/>
              </a:spcBef>
              <a:spcAft>
                <a:spcPts val="0"/>
              </a:spcAft>
              <a:buNone/>
            </a:pPr>
            <a:endParaRPr sz="1800">
              <a:solidFill>
                <a:srgbClr val="595959"/>
              </a:solidFill>
            </a:endParaRPr>
          </a:p>
          <a:p>
            <a:pPr marL="0" lvl="0" indent="0" algn="l" rtl="0">
              <a:spcBef>
                <a:spcPts val="0"/>
              </a:spcBef>
              <a:spcAft>
                <a:spcPts val="0"/>
              </a:spcAft>
              <a:buNone/>
            </a:pPr>
            <a:endParaRPr sz="1800">
              <a:solidFill>
                <a:srgbClr val="595959"/>
              </a:solidFill>
            </a:endParaRPr>
          </a:p>
          <a:p>
            <a:pPr marL="0" lvl="0" indent="0" algn="l" rtl="0">
              <a:spcBef>
                <a:spcPts val="0"/>
              </a:spcBef>
              <a:spcAft>
                <a:spcPts val="0"/>
              </a:spcAft>
              <a:buNone/>
            </a:pPr>
            <a:r>
              <a:rPr lang="en-GB" sz="1800">
                <a:solidFill>
                  <a:srgbClr val="595959"/>
                </a:solidFill>
              </a:rPr>
              <a:t>THANK YOU SO MUCH AND THATS IT FOR MY PAPER PRESENTATION ON  </a:t>
            </a:r>
            <a:r>
              <a:rPr lang="en-GB">
                <a:solidFill>
                  <a:schemeClr val="dk1"/>
                </a:solidFill>
              </a:rPr>
              <a:t>the current research status of solving blockchain scalability issue.</a:t>
            </a:r>
            <a:endParaRPr sz="1800">
              <a:solidFill>
                <a:srgbClr val="595959"/>
              </a:solidFill>
            </a:endParaRPr>
          </a:p>
          <a:p>
            <a:pPr marL="0" lvl="0" indent="0" algn="l" rtl="0">
              <a:spcBef>
                <a:spcPts val="0"/>
              </a:spcBef>
              <a:spcAft>
                <a:spcPts val="0"/>
              </a:spcAft>
              <a:buNone/>
            </a:pPr>
            <a:endParaRPr sz="1800">
              <a:solidFill>
                <a:srgbClr val="595959"/>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End 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cfd1de98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5cfd1de98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End 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ce2b63e7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5ce2b63e78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End 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cfd1de98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5cfd1de98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End 1</a:t>
            </a:r>
          </a:p>
        </p:txBody>
      </p:sp>
    </p:spTree>
    <p:extLst>
      <p:ext uri="{BB962C8B-B14F-4D97-AF65-F5344CB8AC3E}">
        <p14:creationId xmlns:p14="http://schemas.microsoft.com/office/powerpoint/2010/main" val="348469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ce2b63e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25ce2b63e7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Title page 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Nowadays, aside from cryptocurrencies the industries such as </a:t>
            </a:r>
            <a:r>
              <a:rPr lang="en-GB" sz="1000">
                <a:solidFill>
                  <a:schemeClr val="dk1"/>
                </a:solidFill>
              </a:rPr>
              <a:t>voting, health, prediction, food, electricity distribution, and data storage.</a:t>
            </a:r>
            <a:r>
              <a:rPr lang="en-GB"/>
              <a:t> are integrating blockchain technology. This is because blockchain technology contributes the characteristics of decentralization, anonymity, persistence and auditablity. </a:t>
            </a:r>
          </a:p>
          <a:p>
            <a:pPr marL="0" lvl="0" indent="0" algn="l" rtl="0">
              <a:lnSpc>
                <a:spcPct val="100000"/>
              </a:lnSpc>
              <a:spcBef>
                <a:spcPts val="0"/>
              </a:spcBef>
              <a:spcAft>
                <a:spcPts val="0"/>
              </a:spcAft>
              <a:buClr>
                <a:schemeClr val="dk1"/>
              </a:buClr>
              <a:buSzPts val="1100"/>
              <a:buFont typeface="Arial" panose="020B0604020202020204"/>
              <a:buNone/>
            </a:pPr>
            <a:endParaRPr lang="en-GB"/>
          </a:p>
          <a:p>
            <a:pPr marL="0" lvl="0" indent="0" algn="l" rtl="0">
              <a:lnSpc>
                <a:spcPct val="100000"/>
              </a:lnSpc>
              <a:spcBef>
                <a:spcPts val="0"/>
              </a:spcBef>
              <a:spcAft>
                <a:spcPts val="0"/>
              </a:spcAft>
              <a:buClr>
                <a:schemeClr val="dk1"/>
              </a:buClr>
              <a:buSzPts val="1100"/>
              <a:buFont typeface="Arial" panose="020B0604020202020204"/>
              <a:buNone/>
            </a:pPr>
            <a:r>
              <a:rPr lang="en-GB"/>
              <a:t>-However, a certain challenge has came into the limelight, that is: blockchain puts up with Scalability issues. </a:t>
            </a:r>
          </a:p>
          <a:p>
            <a:pPr marL="0" lvl="0" indent="0" algn="l" rtl="0">
              <a:lnSpc>
                <a:spcPct val="100000"/>
              </a:lnSpc>
              <a:spcBef>
                <a:spcPts val="0"/>
              </a:spcBef>
              <a:spcAft>
                <a:spcPts val="0"/>
              </a:spcAft>
              <a:buClr>
                <a:schemeClr val="dk1"/>
              </a:buClr>
              <a:buSzPts val="1100"/>
              <a:buFont typeface="Arial" panose="020B0604020202020204"/>
              <a:buNone/>
            </a:pPr>
            <a:r>
              <a:rPr lang="en-GB"/>
              <a:t>The reason for this, is that because of its popularity </a:t>
            </a:r>
            <a:r>
              <a:rPr lang="en-GB" sz="1000">
                <a:solidFill>
                  <a:schemeClr val="dk1"/>
                </a:solidFill>
              </a:rPr>
              <a:t>Blockchain technology has captured the attention and interests of a number of users/industries. </a:t>
            </a:r>
            <a:endParaRPr sz="100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GB" sz="1000">
                <a:solidFill>
                  <a:schemeClr val="dk1"/>
                </a:solidFill>
              </a:rPr>
              <a:t>The more users means more nodes to store and execute computational tasks, which leads for longer waiting times for transactions to be validated.</a:t>
            </a:r>
            <a:endParaRPr sz="100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GB" sz="1000">
                <a:solidFill>
                  <a:schemeClr val="dk1"/>
                </a:solidFill>
              </a:rPr>
              <a:t>-Accordingly, the average waiting time for a single  transaction to be validated has increased to 29 minutes (thats just too much time)</a:t>
            </a:r>
            <a:endParaRPr sz="100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sz="100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sz="100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ace38515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ace38515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several factors that were mostly discussed which  contribute to  </a:t>
            </a:r>
            <a:r>
              <a:rPr lang="en-GB" sz="1000">
                <a:solidFill>
                  <a:schemeClr val="dk1"/>
                </a:solidFill>
              </a:rPr>
              <a:t>the outcome of the Scalability issue in Blockchain. Factors such as: TPS and transaction confirmation latency</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For instance, Ethereum and Bitcoin are two Blockchain</a:t>
            </a:r>
            <a:endParaRPr sz="1000">
              <a:solidFill>
                <a:schemeClr val="dk1"/>
              </a:solidFill>
            </a:endParaRPr>
          </a:p>
          <a:p>
            <a:pPr marL="0" lvl="0" indent="0" algn="l" rtl="0">
              <a:spcBef>
                <a:spcPts val="0"/>
              </a:spcBef>
              <a:spcAft>
                <a:spcPts val="0"/>
              </a:spcAft>
              <a:buNone/>
            </a:pPr>
            <a:r>
              <a:rPr lang="en-GB" sz="1000">
                <a:solidFill>
                  <a:schemeClr val="dk1"/>
                </a:solidFill>
              </a:rPr>
              <a:t>platforms that process 20 and 7 transactions per second (tps), corresponding to typical systems such as Pay Pal and VISA, which process 193 and 1667 transactions per second, respectively .</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Other interdependent factors also exist, such as storage, block size, number of nodes, energy consumption, and cost.</a:t>
            </a: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ace38515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ace3851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Explanation: </a:t>
            </a:r>
          </a:p>
          <a:p>
            <a:pPr marL="0" lvl="0" indent="0" algn="l" rtl="0">
              <a:spcBef>
                <a:spcPts val="0"/>
              </a:spcBef>
              <a:spcAft>
                <a:spcPts val="0"/>
              </a:spcAft>
              <a:buNone/>
            </a:pPr>
            <a:r>
              <a:rPr lang="en-GB"/>
              <a:t>START</a:t>
            </a:r>
          </a:p>
          <a:p>
            <a:pPr marL="457200" lvl="0" indent="-314325" algn="l" rtl="0">
              <a:lnSpc>
                <a:spcPct val="115000"/>
              </a:lnSpc>
              <a:spcBef>
                <a:spcPts val="0"/>
              </a:spcBef>
              <a:spcAft>
                <a:spcPts val="0"/>
              </a:spcAft>
              <a:buClr>
                <a:srgbClr val="111111"/>
              </a:buClr>
              <a:buSzPts val="1350"/>
              <a:buChar char="●"/>
            </a:pPr>
            <a:r>
              <a:rPr lang="en-GB" sz="1350">
                <a:solidFill>
                  <a:srgbClr val="111111"/>
                </a:solidFill>
                <a:highlight>
                  <a:srgbClr val="FFFFFF"/>
                </a:highlight>
              </a:rPr>
              <a:t>Blockchain is a type of shared database that differs from a typical database in the way it stores information; blockchains store data in blocks that are linked together.</a:t>
            </a:r>
            <a:endParaRPr sz="1350">
              <a:solidFill>
                <a:srgbClr val="111111"/>
              </a:solidFill>
              <a:highlight>
                <a:srgbClr val="FFFFFF"/>
              </a:highlight>
            </a:endParaRPr>
          </a:p>
          <a:p>
            <a:pPr marL="0" lvl="0" indent="0" algn="l" rtl="0">
              <a:spcBef>
                <a:spcPts val="0"/>
              </a:spcBef>
              <a:spcAft>
                <a:spcPts val="0"/>
              </a:spcAft>
              <a:buNone/>
            </a:pPr>
            <a:endParaRPr sz="1350">
              <a:solidFill>
                <a:srgbClr val="111111"/>
              </a:solidFill>
              <a:highlight>
                <a:srgbClr val="FFFFFF"/>
              </a:highlight>
            </a:endParaRPr>
          </a:p>
          <a:p>
            <a:pPr marL="0" lvl="0" indent="0" algn="l" rtl="0">
              <a:spcBef>
                <a:spcPts val="0"/>
              </a:spcBef>
              <a:spcAft>
                <a:spcPts val="0"/>
              </a:spcAft>
              <a:buNone/>
            </a:pPr>
            <a:r>
              <a:rPr lang="en-GB" sz="1000">
                <a:solidFill>
                  <a:schemeClr val="dk1"/>
                </a:solidFill>
              </a:rPr>
              <a:t>blocks is where certain types of information are stored, and there is an</a:t>
            </a:r>
            <a:endParaRPr sz="1000">
              <a:solidFill>
                <a:schemeClr val="dk1"/>
              </a:solidFill>
            </a:endParaRPr>
          </a:p>
          <a:p>
            <a:pPr marL="0" lvl="0" indent="0" algn="l" rtl="0">
              <a:spcBef>
                <a:spcPts val="0"/>
              </a:spcBef>
              <a:spcAft>
                <a:spcPts val="0"/>
              </a:spcAft>
              <a:buNone/>
            </a:pPr>
            <a:r>
              <a:rPr lang="en-GB" sz="1000">
                <a:solidFill>
                  <a:schemeClr val="dk1"/>
                </a:solidFill>
              </a:rPr>
              <a:t>assurance of the association and integrity of each block in the chain by a hash function used to create a hash value of each block, lastly properties of  the hash value  are linking each block, and when changes happen to the data</a:t>
            </a:r>
            <a:endParaRPr sz="1000">
              <a:solidFill>
                <a:schemeClr val="dk1"/>
              </a:solidFill>
            </a:endParaRPr>
          </a:p>
          <a:p>
            <a:pPr marL="0" lvl="0" indent="0" algn="l" rtl="0">
              <a:spcBef>
                <a:spcPts val="0"/>
              </a:spcBef>
              <a:spcAft>
                <a:spcPts val="0"/>
              </a:spcAft>
              <a:buNone/>
            </a:pPr>
            <a:r>
              <a:rPr lang="en-GB" sz="1000">
                <a:solidFill>
                  <a:schemeClr val="dk1"/>
                </a:solidFill>
              </a:rPr>
              <a:t>present in the block, it reflected in the hash of the block and all succeeding blocks.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ace38515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ace38515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rPr>
              <a:t>The partitions of the Blockchain are public, private, and consortium. However, this paper only focuses on the public blockchain since it is more vulnerable to scalability issue than private and consortium Blockchain.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GB" sz="1000">
                <a:solidFill>
                  <a:schemeClr val="dk1"/>
                </a:solidFill>
              </a:rPr>
              <a:t>A public blockchain network allows anyone to take part and join the network by allowing members to check the transaction and confirm it, and also, they can take part on the way toward getting a consensus. It is permissionless, which means no</a:t>
            </a:r>
            <a:endParaRPr sz="1000">
              <a:solidFill>
                <a:schemeClr val="dk1"/>
              </a:solidFill>
            </a:endParaRPr>
          </a:p>
          <a:p>
            <a:pPr marL="0" lvl="0" indent="0" algn="l" rtl="0">
              <a:spcBef>
                <a:spcPts val="0"/>
              </a:spcBef>
              <a:spcAft>
                <a:spcPts val="0"/>
              </a:spcAft>
              <a:buNone/>
            </a:pPr>
            <a:r>
              <a:rPr lang="en-GB" sz="1000">
                <a:solidFill>
                  <a:schemeClr val="dk1"/>
                </a:solidFill>
              </a:rPr>
              <a:t>restrictions for miners.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GB" sz="1000">
                <a:solidFill>
                  <a:schemeClr val="dk1"/>
                </a:solidFill>
              </a:rPr>
              <a:t>The upper hand..is that it inaugurates trust in members since everybody makes the best decision to improve the network, it is transparent and open; even though all information inside the transactions is open for every member to see, there is still legitimacy since the transaction and information are confirmed by anyone in the network. Lastly, public Blockchain is secure, mainly when every participant actively</a:t>
            </a:r>
            <a:endParaRPr sz="1000">
              <a:solidFill>
                <a:schemeClr val="dk1"/>
              </a:solidFill>
            </a:endParaRPr>
          </a:p>
          <a:p>
            <a:pPr marL="0" lvl="0" indent="0" algn="l" rtl="0">
              <a:spcBef>
                <a:spcPts val="0"/>
              </a:spcBef>
              <a:spcAft>
                <a:spcPts val="0"/>
              </a:spcAft>
              <a:buNone/>
            </a:pPr>
            <a:r>
              <a:rPr lang="en-GB" sz="1000">
                <a:solidFill>
                  <a:schemeClr val="dk1"/>
                </a:solidFill>
              </a:rPr>
              <a:t>participates in the decentralization, because the more nodes in the network, the harder it is to be attacked.</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ace38515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ace38515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Blocksize:</a:t>
            </a: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When the notion of Blockchain came into the public eye by Nakamoto in 2008, its block size of data storage had a limit of 1 MB, which most researchers considers this as an issue. Because accordingly, if block size is increased this might solve the scalability issue of blockchain.  However, another issue might rise when considering this solution. That is, in order to increase the blocksize you have to remove the signature data and THAT IS A PROBLEMATIC METHOD.</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t>This interpretation says that processing up to a thousand TPS is excellent, but if it has a longer confirmation time, more is needed. Next, if network congestion occurs, TPS might not decrease, but confirmation time will degenerate because of the more extended average first block waiting time. Lastly, finality is a fixed waiting time for a block to be confirmed in the chain. The average first-block waiting time varies depending</a:t>
            </a:r>
            <a:r>
              <a:rPr lang="en-SG" altLang="en-GB"/>
              <a:t> </a:t>
            </a:r>
            <a:r>
              <a:rPr lang="en-GB"/>
              <a:t>on the finality of a block. Thus, in order for the Blockchain platform to cope with tech giants such as VISA, MasterCard, and Paypal, some improvements are needed to scale up Blockchain technology.</a:t>
            </a:r>
          </a:p>
          <a:p>
            <a:pPr marL="0" lvl="0" indent="0" algn="l" rtl="0">
              <a:spcBef>
                <a:spcPts val="0"/>
              </a:spcBef>
              <a:spcAft>
                <a:spcPts val="0"/>
              </a:spcAft>
              <a:buNone/>
            </a:pP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ace38515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ace38515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Scaling Blockchain is a complex topic, and different approaches have been adopted to ameliorate blockchain</a:t>
            </a:r>
          </a:p>
          <a:p>
            <a:pPr marL="0" lvl="0" indent="0" algn="l" rtl="0">
              <a:spcBef>
                <a:spcPts val="0"/>
              </a:spcBef>
              <a:spcAft>
                <a:spcPts val="0"/>
              </a:spcAft>
              <a:buClr>
                <a:schemeClr val="dk1"/>
              </a:buClr>
              <a:buSzPts val="1100"/>
              <a:buFont typeface="Arial" panose="020B0604020202020204"/>
              <a:buNone/>
            </a:pPr>
            <a:r>
              <a:rPr lang="en-GB"/>
              <a:t>scalability. As mentioned, when the number of users for major blockchain platforms increases substantially, the scalability issues will intensify since it will produce transactions at a higher rate.</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r>
              <a:rPr lang="en-GB"/>
              <a:t>The identified blockchain solutions can be categorized into 3:</a:t>
            </a:r>
          </a:p>
          <a:p>
            <a:pPr marL="0" lvl="0" indent="0" algn="l" rtl="0">
              <a:spcBef>
                <a:spcPts val="0"/>
              </a:spcBef>
              <a:spcAft>
                <a:spcPts val="0"/>
              </a:spcAft>
              <a:buNone/>
            </a:pP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ace38515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ace38515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rPr>
              <a:t>The techniques proposed in this layer are focused on solving scalability through the dissemination of information in the blockchain network through propagation protocol</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Read ppt..</a:t>
            </a: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p:nvPr/>
        </p:nvSpPr>
        <p:spPr>
          <a:xfrm>
            <a:off x="622350" y="907125"/>
            <a:ext cx="7899300" cy="1760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500"/>
              <a:buFont typeface="Arial" panose="020B0604020202020204"/>
              <a:buNone/>
            </a:pPr>
            <a:r>
              <a:rPr lang="en-GB" sz="3500">
                <a:solidFill>
                  <a:srgbClr val="660000"/>
                </a:solidFill>
                <a:latin typeface="Bree Serif" panose="02000503040000020004"/>
                <a:ea typeface="Bree Serif" panose="02000503040000020004"/>
                <a:cs typeface="Bree Serif" panose="02000503040000020004"/>
                <a:sym typeface="Bree Serif" panose="02000503040000020004"/>
              </a:rPr>
              <a:t>The current research status of solving blockchain scalability</a:t>
            </a:r>
            <a:endParaRPr sz="3500">
              <a:solidFill>
                <a:srgbClr val="660000"/>
              </a:solidFill>
              <a:latin typeface="Bree Serif" panose="02000503040000020004"/>
              <a:ea typeface="Bree Serif" panose="02000503040000020004"/>
              <a:cs typeface="Bree Serif" panose="02000503040000020004"/>
              <a:sym typeface="Bree Serif" panose="02000503040000020004"/>
            </a:endParaRPr>
          </a:p>
          <a:p>
            <a:pPr marL="0" marR="0" lvl="0" indent="0" algn="ctr" rtl="0">
              <a:lnSpc>
                <a:spcPct val="100000"/>
              </a:lnSpc>
              <a:spcBef>
                <a:spcPts val="0"/>
              </a:spcBef>
              <a:spcAft>
                <a:spcPts val="0"/>
              </a:spcAft>
              <a:buClr>
                <a:srgbClr val="000000"/>
              </a:buClr>
              <a:buSzPts val="3500"/>
              <a:buFont typeface="Arial" panose="020B0604020202020204"/>
              <a:buNone/>
            </a:pPr>
            <a:r>
              <a:rPr lang="en-GB" sz="3500">
                <a:solidFill>
                  <a:srgbClr val="660000"/>
                </a:solidFill>
                <a:latin typeface="Bree Serif" panose="02000503040000020004"/>
                <a:ea typeface="Bree Serif" panose="02000503040000020004"/>
                <a:cs typeface="Bree Serif" panose="02000503040000020004"/>
                <a:sym typeface="Bree Serif" panose="02000503040000020004"/>
              </a:rPr>
              <a:t>issue</a:t>
            </a:r>
            <a:endParaRPr sz="3500">
              <a:solidFill>
                <a:srgbClr val="660000"/>
              </a:solidFill>
              <a:latin typeface="Bree Serif" panose="02000503040000020004"/>
              <a:ea typeface="Bree Serif" panose="02000503040000020004"/>
              <a:cs typeface="Bree Serif" panose="02000503040000020004"/>
              <a:sym typeface="Bree Serif" panose="02000503040000020004"/>
            </a:endParaRPr>
          </a:p>
        </p:txBody>
      </p:sp>
      <p:sp>
        <p:nvSpPr>
          <p:cNvPr id="61" name="Google Shape;61;p14"/>
          <p:cNvSpPr txBox="1"/>
          <p:nvPr/>
        </p:nvSpPr>
        <p:spPr>
          <a:xfrm>
            <a:off x="1717650" y="4096525"/>
            <a:ext cx="5851800" cy="923400"/>
          </a:xfrm>
          <a:prstGeom prst="rect">
            <a:avLst/>
          </a:prstGeom>
          <a:noFill/>
          <a:ln>
            <a:noFill/>
          </a:ln>
        </p:spPr>
        <p:txBody>
          <a:bodyPr spcFirstLastPara="1" wrap="square" lIns="91425" tIns="45700" rIns="91425" bIns="45700" anchor="t" anchorCtr="0">
            <a:noAutofit/>
          </a:bodyPr>
          <a:lstStyle/>
          <a:p>
            <a:pPr marL="0" lvl="0" indent="0" algn="ctr" rtl="0">
              <a:spcBef>
                <a:spcPts val="640"/>
              </a:spcBef>
              <a:spcAft>
                <a:spcPts val="0"/>
              </a:spcAft>
              <a:buClr>
                <a:schemeClr val="dk1"/>
              </a:buClr>
              <a:buSzPts val="2000"/>
              <a:buFont typeface="Arial" panose="020B0604020202020204"/>
              <a:buNone/>
            </a:pPr>
            <a:r>
              <a:rPr lang="en-GB" sz="2000" i="1">
                <a:solidFill>
                  <a:srgbClr val="434343"/>
                </a:solidFill>
                <a:latin typeface="Franklin Gothic"/>
                <a:ea typeface="Franklin Gothic"/>
                <a:cs typeface="Franklin Gothic"/>
                <a:sym typeface="Franklin Gothic"/>
              </a:rPr>
              <a:t>Mindanao State University-Iligan Institute of Technology, Philippines</a:t>
            </a:r>
            <a:endParaRPr sz="2300" b="1" i="1" u="none" strike="noStrike" cap="none">
              <a:solidFill>
                <a:srgbClr val="434343"/>
              </a:solidFill>
              <a:latin typeface="Franklin Gothic"/>
              <a:ea typeface="Franklin Gothic"/>
              <a:cs typeface="Franklin Gothic"/>
              <a:sym typeface="Franklin Gothic"/>
            </a:endParaRPr>
          </a:p>
        </p:txBody>
      </p:sp>
      <p:sp>
        <p:nvSpPr>
          <p:cNvPr id="62" name="Google Shape;62;p14"/>
          <p:cNvSpPr txBox="1"/>
          <p:nvPr/>
        </p:nvSpPr>
        <p:spPr>
          <a:xfrm>
            <a:off x="1646100" y="3108175"/>
            <a:ext cx="5851800" cy="42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640"/>
              </a:spcBef>
              <a:spcAft>
                <a:spcPts val="0"/>
              </a:spcAft>
              <a:buClr>
                <a:srgbClr val="000000"/>
              </a:buClr>
              <a:buSzPts val="2000"/>
              <a:buFont typeface="Arial" panose="020B0604020202020204"/>
              <a:buNone/>
            </a:pPr>
            <a:r>
              <a:rPr lang="en-GB" sz="2000">
                <a:solidFill>
                  <a:srgbClr val="434343"/>
                </a:solidFill>
                <a:latin typeface="Franklin Gothic"/>
                <a:ea typeface="Franklin Gothic"/>
                <a:cs typeface="Franklin Gothic"/>
                <a:sym typeface="Franklin Gothic"/>
              </a:rPr>
              <a:t>Darllaine R. Lincopinis </a:t>
            </a:r>
            <a:endParaRPr sz="2000">
              <a:solidFill>
                <a:srgbClr val="434343"/>
              </a:solidFill>
              <a:latin typeface="Franklin Gothic"/>
              <a:ea typeface="Franklin Gothic"/>
              <a:cs typeface="Franklin Gothic"/>
              <a:sym typeface="Franklin Gothic"/>
            </a:endParaRPr>
          </a:p>
          <a:p>
            <a:pPr marL="0" marR="0" lvl="0" indent="0" algn="ctr" rtl="0">
              <a:lnSpc>
                <a:spcPct val="100000"/>
              </a:lnSpc>
              <a:spcBef>
                <a:spcPts val="640"/>
              </a:spcBef>
              <a:spcAft>
                <a:spcPts val="0"/>
              </a:spcAft>
              <a:buClr>
                <a:srgbClr val="000000"/>
              </a:buClr>
              <a:buSzPts val="2000"/>
              <a:buFont typeface="Arial" panose="020B0604020202020204"/>
              <a:buNone/>
            </a:pPr>
            <a:r>
              <a:rPr lang="en-GB" sz="2000">
                <a:solidFill>
                  <a:srgbClr val="434343"/>
                </a:solidFill>
                <a:latin typeface="Franklin Gothic"/>
                <a:ea typeface="Franklin Gothic"/>
                <a:cs typeface="Franklin Gothic"/>
                <a:sym typeface="Franklin Gothic"/>
              </a:rPr>
              <a:t>Orven E. Llantos, PhD</a:t>
            </a:r>
            <a:endParaRPr sz="2000">
              <a:solidFill>
                <a:srgbClr val="434343"/>
              </a:solidFill>
              <a:latin typeface="Franklin Gothic"/>
              <a:ea typeface="Franklin Gothic"/>
              <a:cs typeface="Franklin Gothic"/>
              <a:sym typeface="Franklin Gothic"/>
            </a:endParaRPr>
          </a:p>
          <a:p>
            <a:pPr marL="0" marR="0" lvl="0" indent="0" algn="ctr" rtl="0">
              <a:lnSpc>
                <a:spcPct val="100000"/>
              </a:lnSpc>
              <a:spcBef>
                <a:spcPts val="640"/>
              </a:spcBef>
              <a:spcAft>
                <a:spcPts val="0"/>
              </a:spcAft>
              <a:buClr>
                <a:srgbClr val="000000"/>
              </a:buClr>
              <a:buSzPts val="2000"/>
              <a:buFont typeface="Arial" panose="020B0604020202020204"/>
              <a:buNone/>
            </a:pPr>
            <a:endParaRPr sz="2000">
              <a:solidFill>
                <a:srgbClr val="434343"/>
              </a:solidFill>
              <a:latin typeface="Franklin Gothic"/>
              <a:ea typeface="Franklin Gothic"/>
              <a:cs typeface="Franklin Gothic"/>
              <a:sym typeface="Franklin Gothic"/>
            </a:endParaRPr>
          </a:p>
        </p:txBody>
      </p:sp>
      <p:grpSp>
        <p:nvGrpSpPr>
          <p:cNvPr id="63" name="Google Shape;63;p14"/>
          <p:cNvGrpSpPr/>
          <p:nvPr/>
        </p:nvGrpSpPr>
        <p:grpSpPr>
          <a:xfrm>
            <a:off x="-225" y="-20650"/>
            <a:ext cx="461700" cy="5164300"/>
            <a:chOff x="-225" y="-20650"/>
            <a:chExt cx="461700" cy="5164300"/>
          </a:xfrm>
        </p:grpSpPr>
        <p:sp>
          <p:nvSpPr>
            <p:cNvPr id="64" name="Google Shape;64;p14"/>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14"/>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 name="Text Box 0"/>
          <p:cNvSpPr txBox="1"/>
          <p:nvPr/>
        </p:nvSpPr>
        <p:spPr>
          <a:xfrm>
            <a:off x="541020" y="4836795"/>
            <a:ext cx="3048000" cy="245110"/>
          </a:xfrm>
          <a:prstGeom prst="rect">
            <a:avLst/>
          </a:prstGeom>
          <a:noFill/>
        </p:spPr>
        <p:txBody>
          <a:bodyPr wrap="square" rtlCol="0">
            <a:spAutoFit/>
            <a:scene3d>
              <a:camera prst="orthographicFront"/>
              <a:lightRig rig="threePt" dir="t"/>
            </a:scene3d>
          </a:bodyPr>
          <a:lstStyle/>
          <a:p>
            <a:r>
              <a:rPr lang="en-SG" altLang="en-US" sz="1000">
                <a:ln/>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Layer 2 (on-chain)</a:t>
            </a:r>
            <a:endParaRPr b="1">
              <a:solidFill>
                <a:srgbClr val="912327"/>
              </a:solidFill>
            </a:endParaRPr>
          </a:p>
        </p:txBody>
      </p:sp>
      <p:sp>
        <p:nvSpPr>
          <p:cNvPr id="180" name="Google Shape;180;p23"/>
          <p:cNvSpPr txBox="1">
            <a:spLocks noGrp="1"/>
          </p:cNvSpPr>
          <p:nvPr>
            <p:ph type="body" idx="1"/>
          </p:nvPr>
        </p:nvSpPr>
        <p:spPr>
          <a:xfrm>
            <a:off x="552600" y="1152475"/>
            <a:ext cx="8279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a:t>Redesigning the structure of blocks [9]</a:t>
            </a:r>
            <a:endParaRPr b="1"/>
          </a:p>
          <a:p>
            <a:pPr marL="914400" lvl="0" indent="-342900" algn="l" rtl="0">
              <a:spcBef>
                <a:spcPts val="0"/>
              </a:spcBef>
              <a:spcAft>
                <a:spcPts val="0"/>
              </a:spcAft>
              <a:buSzPts val="1800"/>
              <a:buChar char="●"/>
            </a:pPr>
            <a:r>
              <a:rPr lang="en-GB"/>
              <a:t>Increasing the block size and block compression process.</a:t>
            </a:r>
          </a:p>
          <a:p>
            <a:pPr marL="914400" lvl="0" indent="-342900" algn="l" rtl="0">
              <a:spcBef>
                <a:spcPts val="0"/>
              </a:spcBef>
              <a:spcAft>
                <a:spcPts val="0"/>
              </a:spcAft>
              <a:buSzPts val="1800"/>
              <a:buChar char="●"/>
            </a:pPr>
            <a:r>
              <a:rPr lang="en-GB"/>
              <a:t>Bitcoin unlimited and Litecoin</a:t>
            </a:r>
            <a:r>
              <a:rPr lang="en-GB" b="1"/>
              <a:t>.</a:t>
            </a:r>
            <a:endParaRPr b="1"/>
          </a:p>
          <a:p>
            <a:pPr marL="114300" lvl="0" indent="0" algn="l" rtl="0">
              <a:spcBef>
                <a:spcPts val="0"/>
              </a:spcBef>
              <a:spcAft>
                <a:spcPts val="0"/>
              </a:spcAft>
              <a:buSzPts val="1800"/>
              <a:buNone/>
            </a:pPr>
            <a:r>
              <a:rPr lang="en-SG" altLang="en-GB" b="1"/>
              <a:t>2. </a:t>
            </a:r>
            <a:r>
              <a:rPr lang="en-GB" b="1"/>
              <a:t>Directed Acyclic graph (DAG) [10]</a:t>
            </a:r>
            <a:endParaRPr b="1"/>
          </a:p>
          <a:p>
            <a:pPr marL="914400" lvl="0" indent="-342900" algn="l" rtl="0">
              <a:spcBef>
                <a:spcPts val="0"/>
              </a:spcBef>
              <a:spcAft>
                <a:spcPts val="0"/>
              </a:spcAft>
              <a:buSzPts val="1800"/>
              <a:buChar char="●"/>
            </a:pPr>
            <a:r>
              <a:rPr lang="en-GB"/>
              <a:t>Idea: transactions in blockchain are recorded in a linear type formation</a:t>
            </a:r>
            <a:r>
              <a:rPr lang="en-GB" b="1"/>
              <a:t>.</a:t>
            </a:r>
            <a:endParaRPr b="1"/>
          </a:p>
          <a:p>
            <a:pPr marL="914400" lvl="0" indent="-342900" algn="l" rtl="0">
              <a:spcBef>
                <a:spcPts val="0"/>
              </a:spcBef>
              <a:spcAft>
                <a:spcPts val="0"/>
              </a:spcAft>
              <a:buSzPts val="1800"/>
              <a:buChar char="●"/>
            </a:pPr>
            <a:r>
              <a:rPr lang="en-GB"/>
              <a:t>DAG-based blockchain considers a block as a vertex in the DAG attached to other previous vertices.</a:t>
            </a:r>
          </a:p>
          <a:p>
            <a:pPr marL="914400" lvl="0" indent="-342900" algn="l" rtl="0">
              <a:spcBef>
                <a:spcPts val="0"/>
              </a:spcBef>
              <a:spcAft>
                <a:spcPts val="0"/>
              </a:spcAft>
              <a:buSzPts val="1800"/>
              <a:buChar char="●"/>
            </a:pPr>
            <a:r>
              <a:rPr lang="en-GB"/>
              <a:t>Conflux</a:t>
            </a:r>
          </a:p>
        </p:txBody>
      </p:sp>
      <p:grpSp>
        <p:nvGrpSpPr>
          <p:cNvPr id="181" name="Google Shape;181;p23"/>
          <p:cNvGrpSpPr/>
          <p:nvPr/>
        </p:nvGrpSpPr>
        <p:grpSpPr>
          <a:xfrm>
            <a:off x="-225" y="-20650"/>
            <a:ext cx="461700" cy="5164300"/>
            <a:chOff x="-225" y="-20650"/>
            <a:chExt cx="461700" cy="5164300"/>
          </a:xfrm>
        </p:grpSpPr>
        <p:sp>
          <p:nvSpPr>
            <p:cNvPr id="182" name="Google Shape;182;p23"/>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23"/>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84" name="Google Shape;184;p23"/>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23"/>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23"/>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Layer 2 (on-chain)</a:t>
            </a:r>
            <a:endParaRPr b="1">
              <a:solidFill>
                <a:srgbClr val="912327"/>
              </a:solidFill>
            </a:endParaRPr>
          </a:p>
        </p:txBody>
      </p:sp>
      <p:sp>
        <p:nvSpPr>
          <p:cNvPr id="192" name="Google Shape;192;p24"/>
          <p:cNvSpPr txBox="1">
            <a:spLocks noGrp="1"/>
          </p:cNvSpPr>
          <p:nvPr>
            <p:ph type="body" idx="1"/>
          </p:nvPr>
        </p:nvSpPr>
        <p:spPr>
          <a:xfrm>
            <a:off x="552600" y="1152475"/>
            <a:ext cx="8279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3. Sharding techniques [11]</a:t>
            </a:r>
            <a:endParaRPr b="1"/>
          </a:p>
          <a:p>
            <a:pPr marL="914400" lvl="0" indent="-342900" algn="l" rtl="0">
              <a:spcBef>
                <a:spcPts val="0"/>
              </a:spcBef>
              <a:spcAft>
                <a:spcPts val="0"/>
              </a:spcAft>
              <a:buSzPts val="1800"/>
              <a:buChar char="●"/>
            </a:pPr>
            <a:r>
              <a:rPr lang="en-GB"/>
              <a:t>Database partitioning with the idea of improving performance and reducing the query response time.</a:t>
            </a:r>
          </a:p>
          <a:p>
            <a:pPr marL="914400" lvl="0" indent="-342900" algn="l" rtl="0">
              <a:spcBef>
                <a:spcPts val="0"/>
              </a:spcBef>
              <a:spcAft>
                <a:spcPts val="0"/>
              </a:spcAft>
              <a:buSzPts val="1800"/>
              <a:buChar char="●"/>
            </a:pPr>
            <a:r>
              <a:rPr lang="en-GB"/>
              <a:t>Breaking up a vast database into a smaller and more manageable segments.</a:t>
            </a:r>
          </a:p>
          <a:p>
            <a:pPr marL="914400" lvl="0" indent="-342900" algn="l" rtl="0">
              <a:spcBef>
                <a:spcPts val="0"/>
              </a:spcBef>
              <a:spcAft>
                <a:spcPts val="0"/>
              </a:spcAft>
              <a:buSzPts val="1800"/>
              <a:buChar char="●"/>
            </a:pPr>
            <a:r>
              <a:rPr lang="en-GB"/>
              <a:t>KSI cash, Ostraka, RapidChain, Elastico, OmniLedger, Monoxide.</a:t>
            </a:r>
          </a:p>
          <a:p>
            <a:pPr marL="0" lvl="0" indent="0" algn="l" rtl="0">
              <a:spcBef>
                <a:spcPts val="0"/>
              </a:spcBef>
              <a:spcAft>
                <a:spcPts val="0"/>
              </a:spcAft>
              <a:buNone/>
            </a:pPr>
            <a:r>
              <a:rPr lang="en-GB" b="1"/>
              <a:t>4. SegWit [12]</a:t>
            </a:r>
            <a:endParaRPr b="1"/>
          </a:p>
          <a:p>
            <a:pPr marL="914400" lvl="0" indent="-342900" algn="l" rtl="0">
              <a:spcBef>
                <a:spcPts val="0"/>
              </a:spcBef>
              <a:spcAft>
                <a:spcPts val="0"/>
              </a:spcAft>
              <a:buSzPts val="1800"/>
              <a:buChar char="●"/>
            </a:pPr>
            <a:r>
              <a:rPr lang="en-GB"/>
              <a:t> a protocol upgrade that changes the way and structure of how data is stored in the block.</a:t>
            </a:r>
          </a:p>
          <a:p>
            <a:pPr marL="914400" lvl="0" indent="-342900" algn="l" rtl="0">
              <a:spcBef>
                <a:spcPts val="0"/>
              </a:spcBef>
              <a:spcAft>
                <a:spcPts val="0"/>
              </a:spcAft>
              <a:buSzPts val="1800"/>
              <a:buChar char="●"/>
            </a:pPr>
            <a:r>
              <a:rPr lang="en-GB"/>
              <a:t>Removing digital signature</a:t>
            </a:r>
          </a:p>
          <a:p>
            <a:pPr marL="457200" lvl="0" indent="0" algn="l" rtl="0">
              <a:spcBef>
                <a:spcPts val="0"/>
              </a:spcBef>
              <a:spcAft>
                <a:spcPts val="0"/>
              </a:spcAft>
              <a:buNone/>
            </a:pPr>
            <a:endParaRPr lang="en-GB"/>
          </a:p>
        </p:txBody>
      </p:sp>
      <p:grpSp>
        <p:nvGrpSpPr>
          <p:cNvPr id="193" name="Google Shape;193;p24"/>
          <p:cNvGrpSpPr/>
          <p:nvPr/>
        </p:nvGrpSpPr>
        <p:grpSpPr>
          <a:xfrm>
            <a:off x="-225" y="-20650"/>
            <a:ext cx="461700" cy="5164300"/>
            <a:chOff x="-225" y="-20650"/>
            <a:chExt cx="461700" cy="5164300"/>
          </a:xfrm>
        </p:grpSpPr>
        <p:sp>
          <p:nvSpPr>
            <p:cNvPr id="194" name="Google Shape;194;p24"/>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24"/>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96" name="Google Shape;196;p24"/>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24"/>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24"/>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Layer 3 (off-chain)</a:t>
            </a:r>
            <a:endParaRPr b="1">
              <a:solidFill>
                <a:srgbClr val="912327"/>
              </a:solidFill>
            </a:endParaRPr>
          </a:p>
        </p:txBody>
      </p:sp>
      <p:sp>
        <p:nvSpPr>
          <p:cNvPr id="204" name="Google Shape;204;p25"/>
          <p:cNvSpPr txBox="1">
            <a:spLocks noGrp="1"/>
          </p:cNvSpPr>
          <p:nvPr>
            <p:ph type="body" idx="1"/>
          </p:nvPr>
        </p:nvSpPr>
        <p:spPr>
          <a:xfrm>
            <a:off x="552600" y="1152475"/>
            <a:ext cx="8279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a:t>Side-chain techniques [13]</a:t>
            </a:r>
            <a:endParaRPr b="1"/>
          </a:p>
          <a:p>
            <a:pPr marL="914400" lvl="0" indent="-342900" algn="l" rtl="0">
              <a:spcBef>
                <a:spcPts val="0"/>
              </a:spcBef>
              <a:spcAft>
                <a:spcPts val="0"/>
              </a:spcAft>
              <a:buSzPts val="1800"/>
              <a:buChar char="●"/>
            </a:pPr>
            <a:r>
              <a:rPr lang="en-GB"/>
              <a:t>  a separate blockchain linked to the main blockchain.</a:t>
            </a:r>
          </a:p>
          <a:p>
            <a:pPr marL="0" lvl="0" indent="0" algn="l" rtl="0">
              <a:spcBef>
                <a:spcPts val="0"/>
              </a:spcBef>
              <a:spcAft>
                <a:spcPts val="0"/>
              </a:spcAft>
              <a:buNone/>
            </a:pPr>
            <a:endParaRPr lang="en-GB" b="1"/>
          </a:p>
          <a:p>
            <a:pPr marL="0" lvl="0" indent="0" algn="l" rtl="0">
              <a:spcBef>
                <a:spcPts val="0"/>
              </a:spcBef>
              <a:spcAft>
                <a:spcPts val="0"/>
              </a:spcAft>
              <a:buNone/>
            </a:pPr>
            <a:r>
              <a:rPr lang="en-SG" altLang="en-GB" b="1"/>
              <a:t>2.   </a:t>
            </a:r>
            <a:r>
              <a:rPr lang="en-GB" b="1"/>
              <a:t>Payment channels [6]</a:t>
            </a:r>
            <a:endParaRPr b="1"/>
          </a:p>
          <a:p>
            <a:pPr marL="914400" lvl="0" indent="-342900" algn="l" rtl="0">
              <a:spcBef>
                <a:spcPts val="0"/>
              </a:spcBef>
              <a:spcAft>
                <a:spcPts val="0"/>
              </a:spcAft>
              <a:buSzPts val="1800"/>
              <a:buChar char="●"/>
            </a:pPr>
            <a:r>
              <a:rPr lang="en-GB"/>
              <a:t> Establishing temporary network between two parties to reduce the volume on main network and increase throughput of whole Blockchain</a:t>
            </a:r>
            <a:endParaRPr b="1"/>
          </a:p>
          <a:p>
            <a:pPr marL="114300" lvl="0" indent="0" algn="l" rtl="0">
              <a:spcBef>
                <a:spcPts val="0"/>
              </a:spcBef>
              <a:spcAft>
                <a:spcPts val="0"/>
              </a:spcAft>
              <a:buSzPts val="1800"/>
              <a:buNone/>
            </a:pPr>
            <a:r>
              <a:rPr lang="en-SG" altLang="en-GB" b="1"/>
              <a:t>3. </a:t>
            </a:r>
            <a:r>
              <a:rPr lang="en-GB" b="1"/>
              <a:t>Cross-chain techniques [6]</a:t>
            </a:r>
            <a:endParaRPr b="1"/>
          </a:p>
          <a:p>
            <a:pPr marL="914400" lvl="0" indent="-342900" algn="l" rtl="0">
              <a:spcBef>
                <a:spcPts val="0"/>
              </a:spcBef>
              <a:spcAft>
                <a:spcPts val="0"/>
              </a:spcAft>
              <a:buSzPts val="1800"/>
              <a:buChar char="●"/>
            </a:pPr>
            <a:r>
              <a:rPr lang="en-GB"/>
              <a:t> Idea: </a:t>
            </a:r>
            <a:r>
              <a:rPr lang="en-SG" altLang="en-GB"/>
              <a:t>enabling transactions and interactions between different blockchains without requiring every transaction to be recorded on each chain.</a:t>
            </a:r>
            <a:endParaRPr lang="en-GB"/>
          </a:p>
          <a:p>
            <a:pPr marL="914400" lvl="0" indent="-342900" algn="l" rtl="0">
              <a:spcBef>
                <a:spcPts val="0"/>
              </a:spcBef>
              <a:spcAft>
                <a:spcPts val="0"/>
              </a:spcAft>
              <a:buSzPts val="1800"/>
              <a:buChar char="●"/>
            </a:pPr>
            <a:r>
              <a:rPr lang="en-GB"/>
              <a:t>Polkadot</a:t>
            </a:r>
          </a:p>
        </p:txBody>
      </p:sp>
      <p:grpSp>
        <p:nvGrpSpPr>
          <p:cNvPr id="205" name="Google Shape;205;p25"/>
          <p:cNvGrpSpPr/>
          <p:nvPr/>
        </p:nvGrpSpPr>
        <p:grpSpPr>
          <a:xfrm>
            <a:off x="-225" y="-20650"/>
            <a:ext cx="461700" cy="5164300"/>
            <a:chOff x="-225" y="-20650"/>
            <a:chExt cx="461700" cy="5164300"/>
          </a:xfrm>
        </p:grpSpPr>
        <p:sp>
          <p:nvSpPr>
            <p:cNvPr id="206" name="Google Shape;206;p25"/>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25"/>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08" name="Google Shape;208;p25"/>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25"/>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25"/>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idx="4294967295"/>
          </p:nvPr>
        </p:nvSpPr>
        <p:spPr>
          <a:xfrm>
            <a:off x="552550" y="445025"/>
            <a:ext cx="2546400" cy="3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912327"/>
                </a:solidFill>
              </a:rPr>
              <a:t>Performance metric of ideal Scalability Solutions</a:t>
            </a:r>
            <a:endParaRPr b="1">
              <a:solidFill>
                <a:srgbClr val="912327"/>
              </a:solidFill>
            </a:endParaRPr>
          </a:p>
        </p:txBody>
      </p:sp>
      <p:sp>
        <p:nvSpPr>
          <p:cNvPr id="216" name="Google Shape;216;p2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914400" lvl="0" indent="0" algn="l" rtl="0">
              <a:spcBef>
                <a:spcPts val="0"/>
              </a:spcBef>
              <a:spcAft>
                <a:spcPts val="0"/>
              </a:spcAft>
              <a:buNone/>
            </a:pPr>
            <a:endParaRPr/>
          </a:p>
          <a:p>
            <a:pPr marL="457200" lvl="0" indent="0" algn="l" rtl="0">
              <a:spcBef>
                <a:spcPts val="0"/>
              </a:spcBef>
              <a:spcAft>
                <a:spcPts val="0"/>
              </a:spcAft>
              <a:buNone/>
            </a:pPr>
            <a:endParaRPr/>
          </a:p>
        </p:txBody>
      </p:sp>
      <p:grpSp>
        <p:nvGrpSpPr>
          <p:cNvPr id="217" name="Google Shape;217;p26"/>
          <p:cNvGrpSpPr/>
          <p:nvPr/>
        </p:nvGrpSpPr>
        <p:grpSpPr>
          <a:xfrm>
            <a:off x="-225" y="-20650"/>
            <a:ext cx="461700" cy="5164300"/>
            <a:chOff x="-225" y="-20650"/>
            <a:chExt cx="461700" cy="5164300"/>
          </a:xfrm>
        </p:grpSpPr>
        <p:sp>
          <p:nvSpPr>
            <p:cNvPr id="218" name="Google Shape;218;p26"/>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26"/>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220" name="Google Shape;220;p26"/>
          <p:cNvPicPr preferRelativeResize="0"/>
          <p:nvPr/>
        </p:nvPicPr>
        <p:blipFill>
          <a:blip r:embed="rId3"/>
          <a:stretch>
            <a:fillRect/>
          </a:stretch>
        </p:blipFill>
        <p:spPr>
          <a:xfrm>
            <a:off x="2967355" y="635"/>
            <a:ext cx="6176645" cy="4835525"/>
          </a:xfrm>
          <a:prstGeom prst="rect">
            <a:avLst/>
          </a:prstGeom>
          <a:noFill/>
          <a:ln>
            <a:noFill/>
          </a:ln>
        </p:spPr>
      </p:pic>
      <p:sp>
        <p:nvSpPr>
          <p:cNvPr id="221" name="Google Shape;221;p26"/>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26"/>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26"/>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Conclusion</a:t>
            </a:r>
            <a:endParaRPr b="1">
              <a:solidFill>
                <a:srgbClr val="912327"/>
              </a:solidFill>
            </a:endParaRPr>
          </a:p>
        </p:txBody>
      </p:sp>
      <p:sp>
        <p:nvSpPr>
          <p:cNvPr id="229" name="Google Shape;229;p27"/>
          <p:cNvSpPr txBox="1">
            <a:spLocks noGrp="1"/>
          </p:cNvSpPr>
          <p:nvPr>
            <p:ph type="body" idx="1"/>
          </p:nvPr>
        </p:nvSpPr>
        <p:spPr>
          <a:xfrm>
            <a:off x="552600" y="1152475"/>
            <a:ext cx="8279700" cy="3416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a:t>Disadvantaging  factors of Blockchain exists.</a:t>
            </a:r>
          </a:p>
          <a:p>
            <a:pPr marL="457200" lvl="0" indent="0" algn="l" rtl="0">
              <a:spcBef>
                <a:spcPts val="0"/>
              </a:spcBef>
              <a:spcAft>
                <a:spcPts val="0"/>
              </a:spcAft>
              <a:buNone/>
            </a:pPr>
            <a:endParaRPr lang="en-GB"/>
          </a:p>
          <a:p>
            <a:pPr marL="457200" lvl="0" indent="-342900" algn="l" rtl="0">
              <a:spcBef>
                <a:spcPts val="0"/>
              </a:spcBef>
              <a:spcAft>
                <a:spcPts val="0"/>
              </a:spcAft>
              <a:buSzPts val="1800"/>
              <a:buChar char="●"/>
            </a:pPr>
            <a:r>
              <a:rPr lang="en-GB"/>
              <a:t>Roles of blockchain parameters must be considered for a better understanding of blockchain scalability issues.</a:t>
            </a:r>
          </a:p>
          <a:p>
            <a:pPr marL="457200" lvl="0" indent="0" algn="l" rtl="0">
              <a:spcBef>
                <a:spcPts val="0"/>
              </a:spcBef>
              <a:spcAft>
                <a:spcPts val="0"/>
              </a:spcAft>
              <a:buNone/>
            </a:pPr>
            <a:endParaRPr lang="en-GB"/>
          </a:p>
          <a:p>
            <a:pPr marL="457200" lvl="0" indent="-342900" algn="l" rtl="0">
              <a:spcBef>
                <a:spcPts val="0"/>
              </a:spcBef>
              <a:spcAft>
                <a:spcPts val="0"/>
              </a:spcAft>
              <a:buSzPts val="1800"/>
              <a:buChar char="●"/>
            </a:pPr>
            <a:r>
              <a:rPr lang="en-GB"/>
              <a:t>More solutions for scalability issue must be developed.</a:t>
            </a:r>
          </a:p>
          <a:p>
            <a:pPr marL="457200" lvl="0" indent="0" algn="l" rtl="0">
              <a:spcBef>
                <a:spcPts val="0"/>
              </a:spcBef>
              <a:spcAft>
                <a:spcPts val="0"/>
              </a:spcAft>
              <a:buNone/>
            </a:pPr>
            <a:endParaRPr lang="en-GB"/>
          </a:p>
          <a:p>
            <a:pPr marL="457200" lvl="0" indent="-342900" algn="l" rtl="0">
              <a:spcBef>
                <a:spcPts val="0"/>
              </a:spcBef>
              <a:spcAft>
                <a:spcPts val="0"/>
              </a:spcAft>
              <a:buSzPts val="1800"/>
              <a:buChar char="●"/>
            </a:pPr>
            <a:r>
              <a:rPr lang="en-GB"/>
              <a:t>Other state-of-the-art solutions must also be tested to other areas aside from payments and cryptocurrencies.</a:t>
            </a:r>
          </a:p>
        </p:txBody>
      </p:sp>
      <p:grpSp>
        <p:nvGrpSpPr>
          <p:cNvPr id="230" name="Google Shape;230;p27"/>
          <p:cNvGrpSpPr/>
          <p:nvPr/>
        </p:nvGrpSpPr>
        <p:grpSpPr>
          <a:xfrm>
            <a:off x="-225" y="-20650"/>
            <a:ext cx="461700" cy="5164300"/>
            <a:chOff x="-225" y="-20650"/>
            <a:chExt cx="461700" cy="5164300"/>
          </a:xfrm>
        </p:grpSpPr>
        <p:sp>
          <p:nvSpPr>
            <p:cNvPr id="231" name="Google Shape;231;p27"/>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27"/>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33" name="Google Shape;233;p27"/>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27"/>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27"/>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28"/>
          <p:cNvSpPr txBox="1"/>
          <p:nvPr/>
        </p:nvSpPr>
        <p:spPr>
          <a:xfrm>
            <a:off x="283500" y="369400"/>
            <a:ext cx="6705600" cy="550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GB" sz="3000">
                <a:solidFill>
                  <a:srgbClr val="660000"/>
                </a:solidFill>
                <a:latin typeface="Franklin Gothic"/>
                <a:ea typeface="Franklin Gothic"/>
                <a:cs typeface="Franklin Gothic"/>
                <a:sym typeface="Franklin Gothic"/>
              </a:rPr>
              <a:t>Works Cited</a:t>
            </a:r>
            <a:endParaRPr sz="3000" b="0" i="0" u="none" strike="noStrike" cap="none">
              <a:solidFill>
                <a:srgbClr val="660000"/>
              </a:solidFill>
              <a:latin typeface="Franklin Gothic"/>
              <a:ea typeface="Franklin Gothic"/>
              <a:cs typeface="Franklin Gothic"/>
              <a:sym typeface="Franklin Gothic"/>
            </a:endParaRPr>
          </a:p>
        </p:txBody>
      </p:sp>
      <p:sp>
        <p:nvSpPr>
          <p:cNvPr id="241" name="Google Shape;241;p28"/>
          <p:cNvSpPr/>
          <p:nvPr/>
        </p:nvSpPr>
        <p:spPr>
          <a:xfrm>
            <a:off x="0" y="5010400"/>
            <a:ext cx="9144000" cy="133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28"/>
          <p:cNvSpPr/>
          <p:nvPr/>
        </p:nvSpPr>
        <p:spPr>
          <a:xfrm>
            <a:off x="0" y="0"/>
            <a:ext cx="9144000" cy="2661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8"/>
          <p:cNvSpPr txBox="1"/>
          <p:nvPr/>
        </p:nvSpPr>
        <p:spPr>
          <a:xfrm>
            <a:off x="833825" y="1179975"/>
            <a:ext cx="7722000" cy="3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 G. Kaur, C. Gandhi, Scalability in blockchain: Challenges and solutions, in: Handbook of   Research on Blockchain Technology, Elsevier, 2020, pp. 373–406.</a:t>
            </a:r>
            <a:endParaRPr sz="1200"/>
          </a:p>
          <a:p>
            <a:pPr marL="0" lvl="0" indent="0" algn="l" rtl="0">
              <a:spcBef>
                <a:spcPts val="0"/>
              </a:spcBef>
              <a:spcAft>
                <a:spcPts val="0"/>
              </a:spcAft>
              <a:buNone/>
            </a:pPr>
            <a:r>
              <a:rPr lang="en-GB" sz="1200"/>
              <a:t>D. Khan, L. T. Jung, M. A. Hashmani, Systematic literature review of challenges in blockchain scalability, Applied Sciences 11 (20) (2021) 9372.</a:t>
            </a:r>
            <a:endParaRPr sz="1200"/>
          </a:p>
          <a:p>
            <a:pPr marL="0" lvl="0" indent="0" algn="l" rtl="0">
              <a:spcBef>
                <a:spcPts val="0"/>
              </a:spcBef>
              <a:spcAft>
                <a:spcPts val="0"/>
              </a:spcAft>
              <a:buNone/>
            </a:pPr>
            <a:r>
              <a:rPr lang="en-GB" sz="1200"/>
              <a:t>S. Nakamoto, Bitcoin: A peer-to-peer electronic cash system, Decentralized business review (2008) 21260.</a:t>
            </a:r>
            <a:endParaRPr sz="1200"/>
          </a:p>
          <a:p>
            <a:pPr marL="0" lvl="0" indent="0" algn="l" rtl="0">
              <a:spcBef>
                <a:spcPts val="0"/>
              </a:spcBef>
              <a:spcAft>
                <a:spcPts val="0"/>
              </a:spcAft>
              <a:buNone/>
            </a:pPr>
            <a:r>
              <a:rPr lang="en-GB" sz="1200">
                <a:solidFill>
                  <a:schemeClr val="dk1"/>
                </a:solidFill>
              </a:rPr>
              <a:t>J. Praveen, The difference between public and private blockchain (2017).</a:t>
            </a:r>
            <a:endParaRPr sz="1200">
              <a:solidFill>
                <a:schemeClr val="dk1"/>
              </a:solidFill>
            </a:endParaRPr>
          </a:p>
          <a:p>
            <a:pPr marL="0" lvl="0" indent="0" algn="l" rtl="0">
              <a:spcBef>
                <a:spcPts val="0"/>
              </a:spcBef>
              <a:spcAft>
                <a:spcPts val="0"/>
              </a:spcAft>
              <a:buNone/>
            </a:pPr>
            <a:r>
              <a:rPr lang="en-GB" sz="1200">
                <a:solidFill>
                  <a:schemeClr val="dk1"/>
                </a:solidFill>
              </a:rPr>
              <a:t>D. Khan, L. T. Jung, M. A. Hashmani, Systematic literature review of challenges in blockchain scalability, Applied Sciences 11 (20) (2021) 9372. </a:t>
            </a:r>
            <a:endParaRPr sz="1200">
              <a:solidFill>
                <a:schemeClr val="dk1"/>
              </a:solidFill>
            </a:endParaRPr>
          </a:p>
          <a:p>
            <a:pPr marL="0" lvl="0" indent="0" algn="l" rtl="0">
              <a:spcBef>
                <a:spcPts val="0"/>
              </a:spcBef>
              <a:spcAft>
                <a:spcPts val="0"/>
              </a:spcAft>
              <a:buNone/>
            </a:pPr>
            <a:r>
              <a:rPr lang="en-GB" sz="1200">
                <a:solidFill>
                  <a:schemeClr val="dk1"/>
                </a:solidFill>
              </a:rPr>
              <a:t>A. Alrehaili, A. Namoun, A. Tufail, A comparative analysis of scalability issues within blockchain-based solutions in the internet</a:t>
            </a:r>
            <a:endParaRPr sz="1200">
              <a:solidFill>
                <a:schemeClr val="dk1"/>
              </a:solidFill>
            </a:endParaRPr>
          </a:p>
          <a:p>
            <a:pPr marL="0" lvl="0" indent="0" algn="l" rtl="0">
              <a:spcBef>
                <a:spcPts val="0"/>
              </a:spcBef>
              <a:spcAft>
                <a:spcPts val="0"/>
              </a:spcAft>
              <a:buNone/>
            </a:pPr>
            <a:r>
              <a:rPr lang="en-GB" sz="1200">
                <a:solidFill>
                  <a:schemeClr val="dk1"/>
                </a:solidFill>
              </a:rPr>
              <a:t>of things, International Journal of Advanced Computer Science and Applications 12 (9).</a:t>
            </a:r>
            <a:endParaRPr sz="1200">
              <a:solidFill>
                <a:schemeClr val="dk1"/>
              </a:solidFill>
            </a:endParaRPr>
          </a:p>
          <a:p>
            <a:pPr marL="0" lvl="0" indent="0" algn="l" rtl="0">
              <a:spcBef>
                <a:spcPts val="0"/>
              </a:spcBef>
              <a:spcAft>
                <a:spcPts val="0"/>
              </a:spcAft>
              <a:buNone/>
            </a:pPr>
            <a:r>
              <a:rPr lang="en-GB" sz="1200">
                <a:solidFill>
                  <a:schemeClr val="dk1"/>
                </a:solidFill>
              </a:rPr>
              <a:t>U. Klarman, S. Basu, A. Kuzmanovic, E. G. Sirer, bloxroute: A scalable trustless blockchain distribution network whitepaper,</a:t>
            </a:r>
            <a:endParaRPr sz="1200">
              <a:solidFill>
                <a:schemeClr val="dk1"/>
              </a:solidFill>
            </a:endParaRPr>
          </a:p>
          <a:p>
            <a:pPr marL="0" lvl="0" indent="0" algn="l" rtl="0">
              <a:spcBef>
                <a:spcPts val="0"/>
              </a:spcBef>
              <a:spcAft>
                <a:spcPts val="0"/>
              </a:spcAft>
              <a:buNone/>
            </a:pPr>
            <a:r>
              <a:rPr lang="en-GB" sz="1200">
                <a:solidFill>
                  <a:schemeClr val="dk1"/>
                </a:solidFill>
              </a:rPr>
              <a:t>IEEE Internet of Things Journal.</a:t>
            </a:r>
            <a:endParaRPr sz="1200">
              <a:solidFill>
                <a:schemeClr val="dk1"/>
              </a:solidFill>
            </a:endParaRPr>
          </a:p>
          <a:p>
            <a:pPr marL="0" lvl="0" indent="0" algn="l" rtl="0">
              <a:spcBef>
                <a:spcPts val="0"/>
              </a:spcBef>
              <a:spcAft>
                <a:spcPts val="0"/>
              </a:spcAft>
              <a:buNone/>
            </a:pPr>
            <a:r>
              <a:rPr lang="en-GB" sz="1200">
                <a:solidFill>
                  <a:schemeClr val="dk1"/>
                </a:solidFill>
              </a:rPr>
              <a:t>E. Rohrer, F. Tschorsch, Kadcast: A structured approach to broadcast in blockchain networks, in: Proceedings of the 1st ACM</a:t>
            </a:r>
            <a:endParaRPr sz="1200">
              <a:solidFill>
                <a:schemeClr val="dk1"/>
              </a:solidFill>
            </a:endParaRPr>
          </a:p>
          <a:p>
            <a:pPr marL="0" lvl="0" indent="0" algn="l" rtl="0">
              <a:spcBef>
                <a:spcPts val="0"/>
              </a:spcBef>
              <a:spcAft>
                <a:spcPts val="0"/>
              </a:spcAft>
              <a:buNone/>
            </a:pPr>
            <a:r>
              <a:rPr lang="en-GB" sz="1200">
                <a:solidFill>
                  <a:schemeClr val="dk1"/>
                </a:solidFill>
              </a:rPr>
              <a:t>Conference on Advances in Financial Technologies, 2019, pp. 199–213.</a:t>
            </a:r>
            <a:endParaRPr sz="1200">
              <a:solidFill>
                <a:schemeClr val="dk1"/>
              </a:solidFill>
            </a:endParaRPr>
          </a:p>
          <a:p>
            <a:pPr marL="0" lvl="0" indent="0" algn="l" rtl="0">
              <a:spcBef>
                <a:spcPts val="0"/>
              </a:spcBef>
              <a:spcAft>
                <a:spcPts val="0"/>
              </a:spcAft>
              <a:buNone/>
            </a:pPr>
            <a:endParaRPr sz="1200"/>
          </a:p>
        </p:txBody>
      </p:sp>
      <p:sp>
        <p:nvSpPr>
          <p:cNvPr id="244" name="Google Shape;244;p28"/>
          <p:cNvSpPr txBox="1"/>
          <p:nvPr/>
        </p:nvSpPr>
        <p:spPr>
          <a:xfrm>
            <a:off x="533975" y="1179975"/>
            <a:ext cx="402900" cy="32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[1]</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[2]</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[3]</a:t>
            </a:r>
            <a:endParaRPr sz="1200"/>
          </a:p>
          <a:p>
            <a:pPr marL="0" lvl="0" indent="0" algn="l" rtl="0">
              <a:spcBef>
                <a:spcPts val="0"/>
              </a:spcBef>
              <a:spcAft>
                <a:spcPts val="0"/>
              </a:spcAft>
              <a:buNone/>
            </a:pPr>
            <a:r>
              <a:rPr lang="en-GB" sz="1200"/>
              <a:t>[4]</a:t>
            </a:r>
            <a:endParaRPr sz="1200"/>
          </a:p>
          <a:p>
            <a:pPr marL="0" lvl="0" indent="0" algn="l" rtl="0">
              <a:spcBef>
                <a:spcPts val="0"/>
              </a:spcBef>
              <a:spcAft>
                <a:spcPts val="0"/>
              </a:spcAft>
              <a:buNone/>
            </a:pPr>
            <a:r>
              <a:rPr lang="en-GB" sz="1200"/>
              <a:t>[5]</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[6]</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[7]</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[8]</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p29"/>
          <p:cNvSpPr txBox="1"/>
          <p:nvPr/>
        </p:nvSpPr>
        <p:spPr>
          <a:xfrm>
            <a:off x="283500" y="369400"/>
            <a:ext cx="6705600" cy="550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GB" sz="3000">
                <a:solidFill>
                  <a:srgbClr val="660000"/>
                </a:solidFill>
                <a:latin typeface="Franklin Gothic"/>
                <a:ea typeface="Franklin Gothic"/>
                <a:cs typeface="Franklin Gothic"/>
                <a:sym typeface="Franklin Gothic"/>
              </a:rPr>
              <a:t>Works Cited</a:t>
            </a:r>
            <a:endParaRPr sz="3000" b="0" i="0" u="none" strike="noStrike" cap="none">
              <a:solidFill>
                <a:srgbClr val="660000"/>
              </a:solidFill>
              <a:latin typeface="Franklin Gothic"/>
              <a:ea typeface="Franklin Gothic"/>
              <a:cs typeface="Franklin Gothic"/>
              <a:sym typeface="Franklin Gothic"/>
            </a:endParaRPr>
          </a:p>
        </p:txBody>
      </p:sp>
      <p:sp>
        <p:nvSpPr>
          <p:cNvPr id="250" name="Google Shape;250;p29"/>
          <p:cNvSpPr/>
          <p:nvPr/>
        </p:nvSpPr>
        <p:spPr>
          <a:xfrm>
            <a:off x="0" y="5010400"/>
            <a:ext cx="9144000" cy="133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9"/>
          <p:cNvSpPr/>
          <p:nvPr/>
        </p:nvSpPr>
        <p:spPr>
          <a:xfrm>
            <a:off x="0" y="0"/>
            <a:ext cx="9144000" cy="2661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9"/>
          <p:cNvSpPr txBox="1"/>
          <p:nvPr/>
        </p:nvSpPr>
        <p:spPr>
          <a:xfrm>
            <a:off x="983725" y="1179975"/>
            <a:ext cx="7572000" cy="3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R. Zhang, B. Preneel, On the necessity of a prescribed block validity consensus: Analyzing bitcoin unlimited mining protocol, in: Proceedings of the 13th International Conference on emerging Networking EXperiments and Technologies, 2017, pp. 108–119. </a:t>
            </a:r>
            <a:endParaRPr sz="1200">
              <a:solidFill>
                <a:schemeClr val="dk1"/>
              </a:solidFill>
            </a:endParaRPr>
          </a:p>
          <a:p>
            <a:pPr marL="0" lvl="0" indent="0" algn="l" rtl="0">
              <a:spcBef>
                <a:spcPts val="0"/>
              </a:spcBef>
              <a:spcAft>
                <a:spcPts val="0"/>
              </a:spcAft>
              <a:buNone/>
            </a:pPr>
            <a:r>
              <a:rPr lang="en-GB" sz="1200">
                <a:solidFill>
                  <a:schemeClr val="dk1"/>
                </a:solidFill>
              </a:rPr>
              <a:t>C. Li, P. Li, D. Zhou, W. Xu, F. Long, A. Yao, Scaling nakamoto consensus to thousands of transactions per second, arXiv preprint arXiv:1805.03870.</a:t>
            </a:r>
            <a:endParaRPr sz="1200">
              <a:solidFill>
                <a:schemeClr val="dk1"/>
              </a:solidFill>
            </a:endParaRPr>
          </a:p>
          <a:p>
            <a:pPr marL="0" lvl="0" indent="0" algn="l" rtl="0">
              <a:spcBef>
                <a:spcPts val="0"/>
              </a:spcBef>
              <a:spcAft>
                <a:spcPts val="0"/>
              </a:spcAft>
              <a:buNone/>
            </a:pPr>
            <a:r>
              <a:rPr lang="en-GB" sz="1200">
                <a:solidFill>
                  <a:schemeClr val="dk1"/>
                </a:solidFill>
              </a:rPr>
              <a:t>ultra-scalable blockchain platform for universal asset tokenization: design and implementation, IEEE Access 10 (2022) 77284–77322.</a:t>
            </a:r>
            <a:endParaRPr sz="1200">
              <a:solidFill>
                <a:schemeClr val="dk1"/>
              </a:solidFill>
            </a:endParaRPr>
          </a:p>
          <a:p>
            <a:pPr marL="0" lvl="0" indent="0" algn="l" rtl="0">
              <a:spcBef>
                <a:spcPts val="0"/>
              </a:spcBef>
              <a:spcAft>
                <a:spcPts val="0"/>
              </a:spcAft>
              <a:buNone/>
            </a:pPr>
            <a:r>
              <a:rPr lang="en-GB" sz="1200">
                <a:solidFill>
                  <a:schemeClr val="dk1"/>
                </a:solidFill>
              </a:rPr>
              <a:t>A. Manuskin, M. Mirkin, I. Eyal, Ostraka: Secure blockchain scaling by node sharding, in: 2020 IEEE European Symposium on Security and Privacy Workshops (EuroS&amp;PW), IEEE, 2020, pp. 397–406. </a:t>
            </a:r>
            <a:endParaRPr sz="1200">
              <a:solidFill>
                <a:schemeClr val="dk1"/>
              </a:solidFill>
            </a:endParaRPr>
          </a:p>
          <a:p>
            <a:pPr marL="0" lvl="0" indent="0" algn="l" rtl="0">
              <a:spcBef>
                <a:spcPts val="0"/>
              </a:spcBef>
              <a:spcAft>
                <a:spcPts val="0"/>
              </a:spcAft>
              <a:buNone/>
            </a:pPr>
            <a:r>
              <a:rPr lang="en-GB" sz="1200">
                <a:solidFill>
                  <a:schemeClr val="dk1"/>
                </a:solidFill>
              </a:rPr>
              <a:t>C. Nartey, E. T. Tchao, J. D. Gadze, B. Yeboah-Akowuah, H. Nunoo-Mensah, D. Welte, A. Sikora, Blockchain-iot peer device storage optimization using an advanced time-variant multi-objective particle swarm optimization algorithm, EURASIP Journal on Wireless Communications and Networking 2022 (1) (2022) 1–27. </a:t>
            </a:r>
            <a:endParaRPr sz="1200">
              <a:solidFill>
                <a:schemeClr val="dk1"/>
              </a:solidFill>
            </a:endParaRPr>
          </a:p>
          <a:p>
            <a:pPr marL="0" lvl="0" indent="0" algn="l" rtl="0">
              <a:spcBef>
                <a:spcPts val="0"/>
              </a:spcBef>
              <a:spcAft>
                <a:spcPts val="0"/>
              </a:spcAft>
              <a:buNone/>
            </a:pPr>
            <a:r>
              <a:rPr lang="en-GB" sz="1200">
                <a:solidFill>
                  <a:schemeClr val="dk1"/>
                </a:solidFill>
              </a:rPr>
              <a:t>[14] 	S. Thakur, J. G. Breslin, Scalable and secure product serialization for multi-party perishable good supply chains using blockchain, Internet of Things 11 (2020) 100253. </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253" name="Google Shape;253;p29"/>
          <p:cNvSpPr txBox="1"/>
          <p:nvPr/>
        </p:nvSpPr>
        <p:spPr>
          <a:xfrm>
            <a:off x="534025" y="1179975"/>
            <a:ext cx="449700" cy="323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200"/>
              <a:t>[9]</a:t>
            </a:r>
            <a:endParaRPr sz="1200"/>
          </a:p>
          <a:p>
            <a:pPr marL="0" lvl="0" indent="0" algn="r" rtl="0">
              <a:spcBef>
                <a:spcPts val="0"/>
              </a:spcBef>
              <a:spcAft>
                <a:spcPts val="0"/>
              </a:spcAft>
              <a:buNone/>
            </a:pPr>
            <a:endParaRPr sz="1200"/>
          </a:p>
          <a:p>
            <a:pPr marL="0" lvl="0" indent="0" algn="r" rtl="0">
              <a:spcBef>
                <a:spcPts val="0"/>
              </a:spcBef>
              <a:spcAft>
                <a:spcPts val="0"/>
              </a:spcAft>
              <a:buNone/>
            </a:pPr>
            <a:endParaRPr sz="1200"/>
          </a:p>
          <a:p>
            <a:pPr marL="0" lvl="0" indent="0" algn="r" rtl="0">
              <a:spcBef>
                <a:spcPts val="0"/>
              </a:spcBef>
              <a:spcAft>
                <a:spcPts val="0"/>
              </a:spcAft>
              <a:buNone/>
            </a:pPr>
            <a:r>
              <a:rPr lang="en-GB" sz="1200"/>
              <a:t>[10]</a:t>
            </a:r>
            <a:endParaRPr sz="1200"/>
          </a:p>
          <a:p>
            <a:pPr marL="0" lvl="0" indent="0" algn="r" rtl="0">
              <a:spcBef>
                <a:spcPts val="0"/>
              </a:spcBef>
              <a:spcAft>
                <a:spcPts val="0"/>
              </a:spcAft>
              <a:buNone/>
            </a:pPr>
            <a:endParaRPr sz="1200"/>
          </a:p>
          <a:p>
            <a:pPr marL="0" lvl="0" indent="0" algn="r" rtl="0">
              <a:spcBef>
                <a:spcPts val="0"/>
              </a:spcBef>
              <a:spcAft>
                <a:spcPts val="0"/>
              </a:spcAft>
              <a:buNone/>
            </a:pPr>
            <a:r>
              <a:rPr lang="en-GB" sz="1200"/>
              <a:t>[11]</a:t>
            </a:r>
            <a:endParaRPr sz="1200"/>
          </a:p>
          <a:p>
            <a:pPr marL="0" lvl="0" indent="0" algn="r" rtl="0">
              <a:spcBef>
                <a:spcPts val="0"/>
              </a:spcBef>
              <a:spcAft>
                <a:spcPts val="0"/>
              </a:spcAft>
              <a:buNone/>
            </a:pPr>
            <a:endParaRPr sz="1200"/>
          </a:p>
          <a:p>
            <a:pPr marL="0" lvl="0" indent="0" algn="r" rtl="0">
              <a:spcBef>
                <a:spcPts val="0"/>
              </a:spcBef>
              <a:spcAft>
                <a:spcPts val="0"/>
              </a:spcAft>
              <a:buNone/>
            </a:pPr>
            <a:r>
              <a:rPr lang="en-GB" sz="1200"/>
              <a:t>[12]</a:t>
            </a:r>
            <a:endParaRPr sz="1200"/>
          </a:p>
          <a:p>
            <a:pPr marL="0" lvl="0" indent="0" algn="r" rtl="0">
              <a:spcBef>
                <a:spcPts val="0"/>
              </a:spcBef>
              <a:spcAft>
                <a:spcPts val="0"/>
              </a:spcAft>
              <a:buNone/>
            </a:pPr>
            <a:endParaRPr sz="1200"/>
          </a:p>
          <a:p>
            <a:pPr marL="0" lvl="0" indent="0" algn="r" rtl="0">
              <a:spcBef>
                <a:spcPts val="0"/>
              </a:spcBef>
              <a:spcAft>
                <a:spcPts val="0"/>
              </a:spcAft>
              <a:buNone/>
            </a:pPr>
            <a:r>
              <a:rPr lang="en-GB" sz="1200"/>
              <a:t>[13]</a:t>
            </a:r>
            <a:endParaRPr sz="1200"/>
          </a:p>
          <a:p>
            <a:pPr marL="0" lvl="0" indent="0" algn="r" rtl="0">
              <a:spcBef>
                <a:spcPts val="0"/>
              </a:spcBef>
              <a:spcAft>
                <a:spcPts val="0"/>
              </a:spcAft>
              <a:buNone/>
            </a:pPr>
            <a:endParaRPr sz="1200"/>
          </a:p>
          <a:p>
            <a:pPr marL="0" lvl="0" indent="0" algn="r" rtl="0">
              <a:spcBef>
                <a:spcPts val="0"/>
              </a:spcBef>
              <a:spcAft>
                <a:spcPts val="0"/>
              </a:spcAft>
              <a:buNone/>
            </a:pPr>
            <a:endParaRPr sz="1200"/>
          </a:p>
          <a:p>
            <a:pPr marL="0" lvl="0" indent="0" algn="r" rtl="0">
              <a:spcBef>
                <a:spcPts val="0"/>
              </a:spcBef>
              <a:spcAft>
                <a:spcPts val="0"/>
              </a:spcAft>
              <a:buNone/>
            </a:pPr>
            <a:endParaRPr sz="1200"/>
          </a:p>
          <a:p>
            <a:pPr marL="0" lvl="0" indent="0" algn="r" rtl="0">
              <a:spcBef>
                <a:spcPts val="0"/>
              </a:spcBef>
              <a:spcAft>
                <a:spcPts val="0"/>
              </a:spcAft>
              <a:buNone/>
            </a:pPr>
            <a:r>
              <a:rPr lang="en-GB" sz="1200"/>
              <a:t>[14]</a:t>
            </a:r>
            <a:endParaRPr sz="1200"/>
          </a:p>
          <a:p>
            <a:pPr marL="0" lvl="0" indent="0" algn="r" rtl="0">
              <a:spcBef>
                <a:spcPts val="0"/>
              </a:spcBef>
              <a:spcAft>
                <a:spcPts val="0"/>
              </a:spcAft>
              <a:buNone/>
            </a:pPr>
            <a:endParaRPr sz="1200"/>
          </a:p>
          <a:p>
            <a:pPr marL="0" lvl="0" indent="0" algn="r" rtl="0">
              <a:spcBef>
                <a:spcPts val="0"/>
              </a:spcBef>
              <a:spcAft>
                <a:spcPts val="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p30"/>
          <p:cNvSpPr txBox="1"/>
          <p:nvPr/>
        </p:nvSpPr>
        <p:spPr>
          <a:xfrm>
            <a:off x="536450" y="1952750"/>
            <a:ext cx="7899300" cy="110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GB" sz="3000">
                <a:solidFill>
                  <a:srgbClr val="660000"/>
                </a:solidFill>
                <a:latin typeface="Franklin Gothic"/>
                <a:ea typeface="Franklin Gothic"/>
                <a:cs typeface="Franklin Gothic"/>
                <a:sym typeface="Franklin Gothic"/>
              </a:rPr>
              <a:t>THANK YOU</a:t>
            </a:r>
            <a:endParaRPr sz="3000" b="0" i="0" u="none" strike="noStrike" cap="none">
              <a:solidFill>
                <a:srgbClr val="660000"/>
              </a:solidFill>
              <a:latin typeface="Franklin Gothic"/>
              <a:ea typeface="Franklin Gothic"/>
              <a:cs typeface="Franklin Gothic"/>
              <a:sym typeface="Franklin Gothic"/>
            </a:endParaRPr>
          </a:p>
        </p:txBody>
      </p:sp>
      <p:sp>
        <p:nvSpPr>
          <p:cNvPr id="259" name="Google Shape;259;p30"/>
          <p:cNvSpPr txBox="1"/>
          <p:nvPr/>
        </p:nvSpPr>
        <p:spPr>
          <a:xfrm>
            <a:off x="3420557" y="1826026"/>
            <a:ext cx="1565100" cy="37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chemeClr val="dk1"/>
                </a:solidFill>
                <a:highlight>
                  <a:srgbClr val="D9EAD3"/>
                </a:highlight>
                <a:latin typeface="Arial" panose="020B0604020202020204"/>
                <a:ea typeface="Arial" panose="020B0604020202020204"/>
                <a:cs typeface="Arial" panose="020B0604020202020204"/>
                <a:sym typeface="Arial" panose="020B0604020202020204"/>
              </a:rPr>
              <a:t>End Page</a:t>
            </a:r>
            <a:endParaRPr sz="1400" b="0" i="0" u="none" strike="noStrike" cap="none">
              <a:solidFill>
                <a:srgbClr val="000000"/>
              </a:solidFill>
              <a:highlight>
                <a:srgbClr val="D9EAD3"/>
              </a:highlight>
              <a:latin typeface="Arial" panose="020B0604020202020204"/>
              <a:ea typeface="Arial" panose="020B0604020202020204"/>
              <a:cs typeface="Arial" panose="020B0604020202020204"/>
              <a:sym typeface="Arial" panose="020B0604020202020204"/>
            </a:endParaRPr>
          </a:p>
        </p:txBody>
      </p:sp>
      <p:sp>
        <p:nvSpPr>
          <p:cNvPr id="260" name="Google Shape;260;p30"/>
          <p:cNvSpPr/>
          <p:nvPr/>
        </p:nvSpPr>
        <p:spPr>
          <a:xfrm>
            <a:off x="0" y="5010400"/>
            <a:ext cx="9144000" cy="133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30"/>
          <p:cNvSpPr/>
          <p:nvPr/>
        </p:nvSpPr>
        <p:spPr>
          <a:xfrm>
            <a:off x="0" y="0"/>
            <a:ext cx="9144000" cy="2661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405" y="608330"/>
            <a:ext cx="6980555" cy="39268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p29"/>
          <p:cNvSpPr txBox="1"/>
          <p:nvPr/>
        </p:nvSpPr>
        <p:spPr>
          <a:xfrm>
            <a:off x="283500" y="369400"/>
            <a:ext cx="6705600" cy="550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GB" sz="3000" dirty="0">
                <a:solidFill>
                  <a:srgbClr val="660000"/>
                </a:solidFill>
                <a:latin typeface="Franklin Gothic"/>
                <a:ea typeface="Franklin Gothic"/>
                <a:cs typeface="Franklin Gothic"/>
                <a:sym typeface="Franklin Gothic"/>
              </a:rPr>
              <a:t>Accomplishments</a:t>
            </a:r>
            <a:endParaRPr sz="3000" b="0" i="0" u="none" strike="noStrike" cap="none" dirty="0">
              <a:solidFill>
                <a:srgbClr val="660000"/>
              </a:solidFill>
              <a:latin typeface="Franklin Gothic"/>
              <a:ea typeface="Franklin Gothic"/>
              <a:cs typeface="Franklin Gothic"/>
              <a:sym typeface="Franklin Gothic"/>
            </a:endParaRPr>
          </a:p>
        </p:txBody>
      </p:sp>
      <p:sp>
        <p:nvSpPr>
          <p:cNvPr id="250" name="Google Shape;250;p29"/>
          <p:cNvSpPr/>
          <p:nvPr/>
        </p:nvSpPr>
        <p:spPr>
          <a:xfrm>
            <a:off x="0" y="5010400"/>
            <a:ext cx="9144000" cy="133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9"/>
          <p:cNvSpPr/>
          <p:nvPr/>
        </p:nvSpPr>
        <p:spPr>
          <a:xfrm>
            <a:off x="0" y="0"/>
            <a:ext cx="9144000" cy="2661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9"/>
          <p:cNvSpPr txBox="1"/>
          <p:nvPr/>
        </p:nvSpPr>
        <p:spPr>
          <a:xfrm>
            <a:off x="4645152" y="1262950"/>
            <a:ext cx="4135772" cy="34044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SG" sz="1600" b="1" dirty="0">
                <a:solidFill>
                  <a:schemeClr val="dk1"/>
                </a:solidFill>
              </a:rPr>
              <a:t>Create react project</a:t>
            </a:r>
          </a:p>
          <a:p>
            <a:pPr marL="171450" lvl="0" indent="-171450" algn="l" rtl="0">
              <a:spcBef>
                <a:spcPts val="0"/>
              </a:spcBef>
              <a:spcAft>
                <a:spcPts val="0"/>
              </a:spcAft>
              <a:buFont typeface="Arial" panose="020B0604020202020204" pitchFamily="34" charset="0"/>
              <a:buChar char="•"/>
            </a:pPr>
            <a:r>
              <a:rPr lang="en-SG" sz="1600" dirty="0">
                <a:solidFill>
                  <a:schemeClr val="dk1"/>
                </a:solidFill>
              </a:rPr>
              <a:t>Browsing page</a:t>
            </a:r>
          </a:p>
          <a:p>
            <a:pPr marL="171450" lvl="0" indent="-171450" algn="l" rtl="0">
              <a:spcBef>
                <a:spcPts val="0"/>
              </a:spcBef>
              <a:spcAft>
                <a:spcPts val="0"/>
              </a:spcAft>
              <a:buFont typeface="Arial" panose="020B0604020202020204" pitchFamily="34" charset="0"/>
              <a:buChar char="•"/>
            </a:pPr>
            <a:r>
              <a:rPr lang="en-SG" sz="1600" dirty="0">
                <a:solidFill>
                  <a:schemeClr val="dk1"/>
                </a:solidFill>
              </a:rPr>
              <a:t>Selected material page</a:t>
            </a:r>
          </a:p>
          <a:p>
            <a:pPr marL="171450" lvl="0" indent="-171450" algn="l" rtl="0">
              <a:spcBef>
                <a:spcPts val="0"/>
              </a:spcBef>
              <a:spcAft>
                <a:spcPts val="0"/>
              </a:spcAft>
              <a:buFont typeface="Arial" panose="020B0604020202020204" pitchFamily="34" charset="0"/>
              <a:buChar char="•"/>
            </a:pPr>
            <a:r>
              <a:rPr lang="en-SG" sz="1600" dirty="0">
                <a:solidFill>
                  <a:schemeClr val="dk1"/>
                </a:solidFill>
              </a:rPr>
              <a:t>Confirm modal</a:t>
            </a:r>
          </a:p>
          <a:p>
            <a:pPr lvl="0" algn="l" rtl="0">
              <a:spcBef>
                <a:spcPts val="0"/>
              </a:spcBef>
              <a:spcAft>
                <a:spcPts val="0"/>
              </a:spcAft>
            </a:pPr>
            <a:endParaRPr lang="en-SG" sz="1600" dirty="0">
              <a:solidFill>
                <a:schemeClr val="dk1"/>
              </a:solidFill>
            </a:endParaRPr>
          </a:p>
        </p:txBody>
      </p:sp>
      <p:sp>
        <p:nvSpPr>
          <p:cNvPr id="2" name="Google Shape;252;p29">
            <a:extLst>
              <a:ext uri="{FF2B5EF4-FFF2-40B4-BE49-F238E27FC236}">
                <a16:creationId xmlns:a16="http://schemas.microsoft.com/office/drawing/2014/main" id="{B2A82814-88D9-0DEC-4C12-603C985A7974}"/>
              </a:ext>
            </a:extLst>
          </p:cNvPr>
          <p:cNvSpPr txBox="1"/>
          <p:nvPr/>
        </p:nvSpPr>
        <p:spPr>
          <a:xfrm>
            <a:off x="588629" y="1332375"/>
            <a:ext cx="4135772" cy="3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b="1" dirty="0">
                <a:solidFill>
                  <a:schemeClr val="dk1"/>
                </a:solidFill>
              </a:rPr>
              <a:t>Identified the materials used:</a:t>
            </a:r>
          </a:p>
          <a:p>
            <a:pPr marL="171450" lvl="0" indent="-171450" algn="l" rtl="0">
              <a:spcBef>
                <a:spcPts val="0"/>
              </a:spcBef>
              <a:spcAft>
                <a:spcPts val="0"/>
              </a:spcAft>
              <a:buFont typeface="Arial" panose="020B0604020202020204" pitchFamily="34" charset="0"/>
              <a:buChar char="•"/>
            </a:pPr>
            <a:r>
              <a:rPr lang="en-SG" dirty="0">
                <a:solidFill>
                  <a:schemeClr val="dk1"/>
                </a:solidFill>
              </a:rPr>
              <a:t>Ethereum</a:t>
            </a:r>
          </a:p>
          <a:p>
            <a:pPr marL="171450" lvl="0" indent="-171450" algn="l" rtl="0">
              <a:spcBef>
                <a:spcPts val="0"/>
              </a:spcBef>
              <a:spcAft>
                <a:spcPts val="0"/>
              </a:spcAft>
              <a:buFont typeface="Arial" panose="020B0604020202020204" pitchFamily="34" charset="0"/>
              <a:buChar char="•"/>
            </a:pPr>
            <a:r>
              <a:rPr lang="en-SG" dirty="0">
                <a:solidFill>
                  <a:schemeClr val="dk1"/>
                </a:solidFill>
              </a:rPr>
              <a:t>For scaling: state-channel</a:t>
            </a:r>
          </a:p>
          <a:p>
            <a:pPr marL="171450" lvl="0" indent="-171450" algn="l" rtl="0">
              <a:spcBef>
                <a:spcPts val="0"/>
              </a:spcBef>
              <a:spcAft>
                <a:spcPts val="0"/>
              </a:spcAft>
              <a:buFont typeface="Arial" panose="020B0604020202020204" pitchFamily="34" charset="0"/>
              <a:buChar char="•"/>
            </a:pPr>
            <a:endParaRPr lang="en-SG" dirty="0">
              <a:solidFill>
                <a:schemeClr val="dk1"/>
              </a:solidFill>
            </a:endParaRPr>
          </a:p>
          <a:p>
            <a:pPr lvl="0" algn="l" rtl="0">
              <a:spcBef>
                <a:spcPts val="0"/>
              </a:spcBef>
              <a:spcAft>
                <a:spcPts val="0"/>
              </a:spcAft>
            </a:pPr>
            <a:r>
              <a:rPr lang="en-SG" b="1" dirty="0">
                <a:solidFill>
                  <a:schemeClr val="dk1"/>
                </a:solidFill>
              </a:rPr>
              <a:t>Development environment set up</a:t>
            </a:r>
          </a:p>
          <a:p>
            <a:pPr marL="171450" lvl="0" indent="-171450" algn="l" rtl="0">
              <a:spcBef>
                <a:spcPts val="0"/>
              </a:spcBef>
              <a:spcAft>
                <a:spcPts val="0"/>
              </a:spcAft>
              <a:buFont typeface="Arial" panose="020B0604020202020204" pitchFamily="34" charset="0"/>
              <a:buChar char="•"/>
            </a:pPr>
            <a:r>
              <a:rPr lang="en-SG" dirty="0">
                <a:solidFill>
                  <a:schemeClr val="dk1"/>
                </a:solidFill>
              </a:rPr>
              <a:t>Tools: Node.js , Hardhat</a:t>
            </a:r>
          </a:p>
          <a:p>
            <a:pPr marL="171450" lvl="0" indent="-171450" algn="l" rtl="0">
              <a:spcBef>
                <a:spcPts val="0"/>
              </a:spcBef>
              <a:spcAft>
                <a:spcPts val="0"/>
              </a:spcAft>
              <a:buFont typeface="Arial" panose="020B0604020202020204" pitchFamily="34" charset="0"/>
              <a:buChar char="•"/>
            </a:pPr>
            <a:r>
              <a:rPr lang="en-SG" dirty="0">
                <a:solidFill>
                  <a:schemeClr val="dk1"/>
                </a:solidFill>
              </a:rPr>
              <a:t>State channel Library (</a:t>
            </a:r>
            <a:r>
              <a:rPr lang="en-SG" dirty="0" err="1">
                <a:solidFill>
                  <a:schemeClr val="dk1"/>
                </a:solidFill>
              </a:rPr>
              <a:t>Connext</a:t>
            </a:r>
            <a:r>
              <a:rPr lang="en-SG" dirty="0">
                <a:solidFill>
                  <a:schemeClr val="dk1"/>
                </a:solidFill>
              </a:rPr>
              <a:t>)</a:t>
            </a:r>
          </a:p>
          <a:p>
            <a:pPr marL="171450" lvl="0" indent="-171450" algn="l" rtl="0">
              <a:spcBef>
                <a:spcPts val="0"/>
              </a:spcBef>
              <a:spcAft>
                <a:spcPts val="0"/>
              </a:spcAft>
              <a:buFont typeface="Arial" panose="020B0604020202020204" pitchFamily="34" charset="0"/>
              <a:buChar char="•"/>
            </a:pPr>
            <a:r>
              <a:rPr lang="en-SG" dirty="0">
                <a:solidFill>
                  <a:schemeClr val="dk1"/>
                </a:solidFill>
              </a:rPr>
              <a:t>Web3 for Ethereum interaction with .</a:t>
            </a:r>
            <a:r>
              <a:rPr lang="en-SG" dirty="0" err="1">
                <a:solidFill>
                  <a:schemeClr val="dk1"/>
                </a:solidFill>
              </a:rPr>
              <a:t>js</a:t>
            </a:r>
            <a:r>
              <a:rPr lang="en-SG" dirty="0">
                <a:solidFill>
                  <a:schemeClr val="dk1"/>
                </a:solidFill>
              </a:rPr>
              <a:t> and .</a:t>
            </a:r>
            <a:r>
              <a:rPr lang="en-SG" dirty="0" err="1">
                <a:solidFill>
                  <a:schemeClr val="dk1"/>
                </a:solidFill>
              </a:rPr>
              <a:t>ts</a:t>
            </a:r>
            <a:r>
              <a:rPr lang="en-SG" dirty="0">
                <a:solidFill>
                  <a:schemeClr val="dk1"/>
                </a:solidFill>
              </a:rPr>
              <a:t> project</a:t>
            </a:r>
          </a:p>
          <a:p>
            <a:pPr marL="171450" lvl="0" indent="-171450" algn="l" rtl="0">
              <a:spcBef>
                <a:spcPts val="0"/>
              </a:spcBef>
              <a:spcAft>
                <a:spcPts val="0"/>
              </a:spcAft>
              <a:buFont typeface="Arial" panose="020B0604020202020204" pitchFamily="34" charset="0"/>
              <a:buChar char="•"/>
            </a:pPr>
            <a:endParaRPr lang="en-SG" dirty="0">
              <a:solidFill>
                <a:schemeClr val="dk1"/>
              </a:solidFill>
            </a:endParaRPr>
          </a:p>
          <a:p>
            <a:pPr lvl="0" algn="l" rtl="0">
              <a:spcBef>
                <a:spcPts val="0"/>
              </a:spcBef>
              <a:spcAft>
                <a:spcPts val="0"/>
              </a:spcAft>
            </a:pPr>
            <a:r>
              <a:rPr lang="en-SG" b="1" dirty="0">
                <a:solidFill>
                  <a:schemeClr val="dk1"/>
                </a:solidFill>
              </a:rPr>
              <a:t>Developed a basic smart contract (partial)</a:t>
            </a:r>
          </a:p>
          <a:p>
            <a:pPr marL="171450" lvl="0" indent="-171450" algn="l" rtl="0">
              <a:spcBef>
                <a:spcPts val="0"/>
              </a:spcBef>
              <a:spcAft>
                <a:spcPts val="0"/>
              </a:spcAft>
              <a:buFont typeface="Arial" panose="020B0604020202020204" pitchFamily="34" charset="0"/>
              <a:buChar char="•"/>
            </a:pPr>
            <a:r>
              <a:rPr lang="en-SG" dirty="0">
                <a:solidFill>
                  <a:schemeClr val="dk1"/>
                </a:solidFill>
              </a:rPr>
              <a:t>User registration</a:t>
            </a:r>
          </a:p>
          <a:p>
            <a:pPr marL="171450" lvl="0" indent="-171450" algn="l" rtl="0">
              <a:spcBef>
                <a:spcPts val="0"/>
              </a:spcBef>
              <a:spcAft>
                <a:spcPts val="0"/>
              </a:spcAft>
              <a:buFont typeface="Arial" panose="020B0604020202020204" pitchFamily="34" charset="0"/>
              <a:buChar char="•"/>
            </a:pPr>
            <a:r>
              <a:rPr lang="en-SG" dirty="0">
                <a:solidFill>
                  <a:schemeClr val="dk1"/>
                </a:solidFill>
              </a:rPr>
              <a:t>Material upload</a:t>
            </a:r>
          </a:p>
          <a:p>
            <a:pPr marL="171450" lvl="0" indent="-171450" algn="l" rtl="0">
              <a:spcBef>
                <a:spcPts val="0"/>
              </a:spcBef>
              <a:spcAft>
                <a:spcPts val="0"/>
              </a:spcAft>
              <a:buFont typeface="Arial" panose="020B0604020202020204" pitchFamily="34" charset="0"/>
              <a:buChar char="•"/>
            </a:pPr>
            <a:r>
              <a:rPr lang="en-SG" dirty="0">
                <a:solidFill>
                  <a:schemeClr val="dk1"/>
                </a:solidFill>
                <a:highlight>
                  <a:srgbClr val="FFFF00"/>
                </a:highlight>
              </a:rPr>
              <a:t>Material access/retrieval</a:t>
            </a:r>
          </a:p>
          <a:p>
            <a:pPr marL="171450" lvl="0" indent="-171450" algn="l" rtl="0">
              <a:spcBef>
                <a:spcPts val="0"/>
              </a:spcBef>
              <a:spcAft>
                <a:spcPts val="0"/>
              </a:spcAft>
              <a:buFont typeface="Arial" panose="020B0604020202020204" pitchFamily="34" charset="0"/>
              <a:buChar char="•"/>
            </a:pPr>
            <a:r>
              <a:rPr lang="en-SG" dirty="0">
                <a:solidFill>
                  <a:schemeClr val="dk1"/>
                </a:solidFill>
              </a:rPr>
              <a:t>Material update and delete (this function also handles the collaborators approval to the update/delete request)</a:t>
            </a:r>
          </a:p>
          <a:p>
            <a:pPr marL="171450" lvl="0" indent="-171450" algn="l" rtl="0">
              <a:spcBef>
                <a:spcPts val="0"/>
              </a:spcBef>
              <a:spcAft>
                <a:spcPts val="0"/>
              </a:spcAft>
              <a:buFont typeface="Arial" panose="020B0604020202020204" pitchFamily="34" charset="0"/>
              <a:buChar char="•"/>
            </a:pPr>
            <a:r>
              <a:rPr lang="en-SG" dirty="0">
                <a:solidFill>
                  <a:schemeClr val="dk1"/>
                </a:solidFill>
              </a:rPr>
              <a:t>User comment, likes, number of reads, number of downloads</a:t>
            </a:r>
          </a:p>
          <a:p>
            <a:pPr marL="171450" lvl="0" indent="-171450" algn="l" rtl="0">
              <a:spcBef>
                <a:spcPts val="0"/>
              </a:spcBef>
              <a:spcAft>
                <a:spcPts val="0"/>
              </a:spcAft>
              <a:buFont typeface="Arial" panose="020B0604020202020204" pitchFamily="34" charset="0"/>
              <a:buChar char="•"/>
            </a:pPr>
            <a:r>
              <a:rPr lang="en-SG" dirty="0">
                <a:solidFill>
                  <a:schemeClr val="dk1"/>
                </a:solidFill>
              </a:rPr>
              <a:t>User log-in</a:t>
            </a:r>
          </a:p>
          <a:p>
            <a:pPr marL="171450" lvl="0" indent="-171450" algn="l" rtl="0">
              <a:spcBef>
                <a:spcPts val="0"/>
              </a:spcBef>
              <a:spcAft>
                <a:spcPts val="0"/>
              </a:spcAft>
              <a:buFont typeface="Arial" panose="020B0604020202020204" pitchFamily="34" charset="0"/>
              <a:buChar char="•"/>
            </a:pPr>
            <a:endParaRPr dirty="0">
              <a:solidFill>
                <a:schemeClr val="dk1"/>
              </a:solidFill>
            </a:endParaRPr>
          </a:p>
        </p:txBody>
      </p:sp>
    </p:spTree>
    <p:extLst>
      <p:ext uri="{BB962C8B-B14F-4D97-AF65-F5344CB8AC3E}">
        <p14:creationId xmlns:p14="http://schemas.microsoft.com/office/powerpoint/2010/main" val="375963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grpSp>
        <p:nvGrpSpPr>
          <p:cNvPr id="70" name="Google Shape;70;p15"/>
          <p:cNvGrpSpPr/>
          <p:nvPr/>
        </p:nvGrpSpPr>
        <p:grpSpPr>
          <a:xfrm>
            <a:off x="-225" y="-20650"/>
            <a:ext cx="461700" cy="5164300"/>
            <a:chOff x="-225" y="-20650"/>
            <a:chExt cx="461700" cy="5164300"/>
          </a:xfrm>
        </p:grpSpPr>
        <p:sp>
          <p:nvSpPr>
            <p:cNvPr id="71" name="Google Shape;71;p15"/>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5"/>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3" name="Google Shape;73;p15">
            <a:hlinkClick r:id="" action="ppaction://noaction"/>
          </p:cNvPr>
          <p:cNvSpPr txBox="1"/>
          <p:nvPr/>
        </p:nvSpPr>
        <p:spPr>
          <a:xfrm>
            <a:off x="770413" y="711335"/>
            <a:ext cx="26319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660000"/>
                </a:solidFill>
                <a:latin typeface="Franklin Gothic"/>
                <a:ea typeface="Franklin Gothic"/>
                <a:cs typeface="Franklin Gothic"/>
                <a:sym typeface="Franklin Gothic"/>
              </a:rPr>
              <a:t>Contribution of Blockchain Technology to different industries</a:t>
            </a:r>
            <a:endParaRPr sz="1900">
              <a:solidFill>
                <a:srgbClr val="334436"/>
              </a:solidFill>
              <a:latin typeface="Montserrat ExtraBold"/>
              <a:ea typeface="Montserrat ExtraBold"/>
              <a:cs typeface="Montserrat ExtraBold"/>
              <a:sym typeface="Montserrat ExtraBold"/>
            </a:endParaRPr>
          </a:p>
        </p:txBody>
      </p:sp>
      <p:sp>
        <p:nvSpPr>
          <p:cNvPr id="74" name="Google Shape;74;p15">
            <a:hlinkClick r:id="" action="ppaction://noaction"/>
          </p:cNvPr>
          <p:cNvSpPr txBox="1"/>
          <p:nvPr/>
        </p:nvSpPr>
        <p:spPr>
          <a:xfrm>
            <a:off x="770413" y="-11125"/>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01</a:t>
            </a:r>
            <a:endParaRPr sz="3000">
              <a:solidFill>
                <a:srgbClr val="EA5430"/>
              </a:solidFill>
              <a:latin typeface="Montserrat ExtraBold"/>
              <a:ea typeface="Montserrat ExtraBold"/>
              <a:cs typeface="Montserrat ExtraBold"/>
              <a:sym typeface="Montserrat ExtraBold"/>
            </a:endParaRPr>
          </a:p>
        </p:txBody>
      </p:sp>
      <p:sp>
        <p:nvSpPr>
          <p:cNvPr id="75" name="Google Shape;75;p15">
            <a:hlinkClick r:id="" action="ppaction://noaction"/>
          </p:cNvPr>
          <p:cNvSpPr txBox="1"/>
          <p:nvPr/>
        </p:nvSpPr>
        <p:spPr>
          <a:xfrm>
            <a:off x="3416263" y="711325"/>
            <a:ext cx="2631900" cy="104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912327"/>
                </a:solidFill>
                <a:latin typeface="Franklin Gothic"/>
                <a:ea typeface="Franklin Gothic"/>
                <a:cs typeface="Franklin Gothic"/>
                <a:sym typeface="Franklin Gothic"/>
              </a:rPr>
              <a:t>Factors that contribute to Scalability Issue in Blockchain</a:t>
            </a:r>
            <a:endParaRPr sz="1900" b="1">
              <a:solidFill>
                <a:srgbClr val="912327"/>
              </a:solidFill>
              <a:latin typeface="Franklin Gothic"/>
              <a:ea typeface="Franklin Gothic"/>
              <a:cs typeface="Franklin Gothic"/>
              <a:sym typeface="Franklin Gothic"/>
            </a:endParaRPr>
          </a:p>
          <a:p>
            <a:pPr marL="0" lvl="0" indent="0" algn="l" rtl="0">
              <a:spcBef>
                <a:spcPts val="0"/>
              </a:spcBef>
              <a:spcAft>
                <a:spcPts val="0"/>
              </a:spcAft>
              <a:buNone/>
            </a:pPr>
            <a:endParaRPr sz="2000">
              <a:solidFill>
                <a:srgbClr val="334436"/>
              </a:solidFill>
              <a:latin typeface="Montserrat ExtraBold"/>
              <a:ea typeface="Montserrat ExtraBold"/>
              <a:cs typeface="Montserrat ExtraBold"/>
              <a:sym typeface="Montserrat ExtraBold"/>
            </a:endParaRPr>
          </a:p>
        </p:txBody>
      </p:sp>
      <p:sp>
        <p:nvSpPr>
          <p:cNvPr id="76" name="Google Shape;76;p15">
            <a:hlinkClick r:id="" action="ppaction://noaction"/>
          </p:cNvPr>
          <p:cNvSpPr txBox="1"/>
          <p:nvPr/>
        </p:nvSpPr>
        <p:spPr>
          <a:xfrm>
            <a:off x="3416273" y="-11125"/>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02</a:t>
            </a:r>
            <a:endParaRPr sz="3000">
              <a:solidFill>
                <a:srgbClr val="EA5430"/>
              </a:solidFill>
              <a:latin typeface="Montserrat ExtraBold"/>
              <a:ea typeface="Montserrat ExtraBold"/>
              <a:cs typeface="Montserrat ExtraBold"/>
              <a:sym typeface="Montserrat ExtraBold"/>
            </a:endParaRPr>
          </a:p>
        </p:txBody>
      </p:sp>
      <p:sp>
        <p:nvSpPr>
          <p:cNvPr id="77" name="Google Shape;77;p15">
            <a:hlinkClick r:id="" action="ppaction://noaction"/>
          </p:cNvPr>
          <p:cNvSpPr txBox="1"/>
          <p:nvPr/>
        </p:nvSpPr>
        <p:spPr>
          <a:xfrm>
            <a:off x="6133420" y="845183"/>
            <a:ext cx="26319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912327"/>
                </a:solidFill>
                <a:latin typeface="Franklin Gothic"/>
                <a:ea typeface="Franklin Gothic"/>
                <a:cs typeface="Franklin Gothic"/>
                <a:sym typeface="Franklin Gothic"/>
              </a:rPr>
              <a:t>What is Blockchain Technology</a:t>
            </a:r>
            <a:endParaRPr sz="2000">
              <a:solidFill>
                <a:srgbClr val="334436"/>
              </a:solidFill>
              <a:latin typeface="Montserrat ExtraBold"/>
              <a:ea typeface="Montserrat ExtraBold"/>
              <a:cs typeface="Montserrat ExtraBold"/>
              <a:sym typeface="Montserrat ExtraBold"/>
            </a:endParaRPr>
          </a:p>
        </p:txBody>
      </p:sp>
      <p:sp>
        <p:nvSpPr>
          <p:cNvPr id="78" name="Google Shape;78;p15">
            <a:hlinkClick r:id="" action="ppaction://noaction"/>
          </p:cNvPr>
          <p:cNvSpPr txBox="1"/>
          <p:nvPr/>
        </p:nvSpPr>
        <p:spPr>
          <a:xfrm>
            <a:off x="6133420" y="122724"/>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03</a:t>
            </a:r>
            <a:endParaRPr sz="3000">
              <a:solidFill>
                <a:srgbClr val="EA5430"/>
              </a:solidFill>
              <a:latin typeface="Montserrat ExtraBold"/>
              <a:ea typeface="Montserrat ExtraBold"/>
              <a:cs typeface="Montserrat ExtraBold"/>
              <a:sym typeface="Montserrat ExtraBold"/>
            </a:endParaRPr>
          </a:p>
        </p:txBody>
      </p:sp>
      <p:sp>
        <p:nvSpPr>
          <p:cNvPr id="79" name="Google Shape;79;p15">
            <a:hlinkClick r:id="" action="ppaction://noaction"/>
          </p:cNvPr>
          <p:cNvSpPr txBox="1"/>
          <p:nvPr/>
        </p:nvSpPr>
        <p:spPr>
          <a:xfrm>
            <a:off x="817273" y="2563710"/>
            <a:ext cx="26319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912327"/>
                </a:solidFill>
                <a:latin typeface="Franklin Gothic"/>
                <a:ea typeface="Franklin Gothic"/>
                <a:cs typeface="Franklin Gothic"/>
                <a:sym typeface="Franklin Gothic"/>
              </a:rPr>
              <a:t>Role of Blockchain Parameters</a:t>
            </a:r>
            <a:endParaRPr sz="2000">
              <a:solidFill>
                <a:srgbClr val="334436"/>
              </a:solidFill>
              <a:latin typeface="Montserrat ExtraBold"/>
              <a:ea typeface="Montserrat ExtraBold"/>
              <a:cs typeface="Montserrat ExtraBold"/>
              <a:sym typeface="Montserrat ExtraBold"/>
            </a:endParaRPr>
          </a:p>
        </p:txBody>
      </p:sp>
      <p:sp>
        <p:nvSpPr>
          <p:cNvPr id="80" name="Google Shape;80;p15">
            <a:hlinkClick r:id="" action="ppaction://noaction"/>
          </p:cNvPr>
          <p:cNvSpPr txBox="1"/>
          <p:nvPr/>
        </p:nvSpPr>
        <p:spPr>
          <a:xfrm>
            <a:off x="770423" y="1609475"/>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04</a:t>
            </a:r>
            <a:endParaRPr sz="3000">
              <a:solidFill>
                <a:srgbClr val="EA5430"/>
              </a:solidFill>
              <a:latin typeface="Montserrat ExtraBold"/>
              <a:ea typeface="Montserrat ExtraBold"/>
              <a:cs typeface="Montserrat ExtraBold"/>
              <a:sym typeface="Montserrat ExtraBold"/>
            </a:endParaRPr>
          </a:p>
        </p:txBody>
      </p:sp>
      <p:sp>
        <p:nvSpPr>
          <p:cNvPr id="81" name="Google Shape;81;p15">
            <a:hlinkClick r:id="" action="ppaction://noaction"/>
          </p:cNvPr>
          <p:cNvSpPr txBox="1"/>
          <p:nvPr/>
        </p:nvSpPr>
        <p:spPr>
          <a:xfrm>
            <a:off x="3439708" y="2342083"/>
            <a:ext cx="26319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912327"/>
                </a:solidFill>
                <a:latin typeface="Franklin Gothic"/>
                <a:ea typeface="Franklin Gothic"/>
                <a:cs typeface="Franklin Gothic"/>
                <a:sym typeface="Franklin Gothic"/>
              </a:rPr>
              <a:t>Scalability Solutions</a:t>
            </a:r>
            <a:endParaRPr sz="2000">
              <a:solidFill>
                <a:srgbClr val="334436"/>
              </a:solidFill>
              <a:latin typeface="Montserrat ExtraBold"/>
              <a:ea typeface="Montserrat ExtraBold"/>
              <a:cs typeface="Montserrat ExtraBold"/>
              <a:sym typeface="Montserrat ExtraBold"/>
            </a:endParaRPr>
          </a:p>
        </p:txBody>
      </p:sp>
      <p:sp>
        <p:nvSpPr>
          <p:cNvPr id="82" name="Google Shape;82;p15">
            <a:hlinkClick r:id="" action="ppaction://noaction"/>
          </p:cNvPr>
          <p:cNvSpPr txBox="1"/>
          <p:nvPr/>
        </p:nvSpPr>
        <p:spPr>
          <a:xfrm>
            <a:off x="3439708" y="1725374"/>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05</a:t>
            </a:r>
            <a:endParaRPr sz="3000">
              <a:solidFill>
                <a:srgbClr val="EA5430"/>
              </a:solidFill>
              <a:latin typeface="Montserrat ExtraBold"/>
              <a:ea typeface="Montserrat ExtraBold"/>
              <a:cs typeface="Montserrat ExtraBold"/>
              <a:sym typeface="Montserrat ExtraBold"/>
            </a:endParaRPr>
          </a:p>
        </p:txBody>
      </p:sp>
      <p:sp>
        <p:nvSpPr>
          <p:cNvPr id="83" name="Google Shape;83;p15">
            <a:hlinkClick r:id="" action="ppaction://noaction"/>
          </p:cNvPr>
          <p:cNvSpPr txBox="1"/>
          <p:nvPr/>
        </p:nvSpPr>
        <p:spPr>
          <a:xfrm>
            <a:off x="817275" y="4184300"/>
            <a:ext cx="27804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912327"/>
                </a:solidFill>
                <a:latin typeface="Franklin Gothic"/>
                <a:ea typeface="Franklin Gothic"/>
                <a:cs typeface="Franklin Gothic"/>
                <a:sym typeface="Franklin Gothic"/>
              </a:rPr>
              <a:t>Performance metric of ideal Scalability Solutions</a:t>
            </a:r>
            <a:endParaRPr sz="2000">
              <a:solidFill>
                <a:srgbClr val="334436"/>
              </a:solidFill>
              <a:latin typeface="Montserrat ExtraBold"/>
              <a:ea typeface="Montserrat ExtraBold"/>
              <a:cs typeface="Montserrat ExtraBold"/>
              <a:sym typeface="Montserrat ExtraBold"/>
            </a:endParaRPr>
          </a:p>
        </p:txBody>
      </p:sp>
      <p:sp>
        <p:nvSpPr>
          <p:cNvPr id="84" name="Google Shape;84;p15">
            <a:hlinkClick r:id="" action="ppaction://noaction"/>
          </p:cNvPr>
          <p:cNvSpPr txBox="1"/>
          <p:nvPr/>
        </p:nvSpPr>
        <p:spPr>
          <a:xfrm>
            <a:off x="770423" y="3230075"/>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06</a:t>
            </a:r>
            <a:endParaRPr sz="3000">
              <a:solidFill>
                <a:srgbClr val="EA5430"/>
              </a:solidFill>
              <a:latin typeface="Montserrat ExtraBold"/>
              <a:ea typeface="Montserrat ExtraBold"/>
              <a:cs typeface="Montserrat ExtraBold"/>
              <a:sym typeface="Montserrat ExtraBold"/>
            </a:endParaRPr>
          </a:p>
        </p:txBody>
      </p:sp>
      <p:sp>
        <p:nvSpPr>
          <p:cNvPr id="85" name="Google Shape;85;p15">
            <a:hlinkClick r:id="" action="ppaction://noaction"/>
          </p:cNvPr>
          <p:cNvSpPr txBox="1"/>
          <p:nvPr/>
        </p:nvSpPr>
        <p:spPr>
          <a:xfrm>
            <a:off x="3526533" y="3970733"/>
            <a:ext cx="26319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b="1">
                <a:solidFill>
                  <a:srgbClr val="660000"/>
                </a:solidFill>
                <a:latin typeface="Franklin Gothic"/>
                <a:ea typeface="Franklin Gothic"/>
                <a:cs typeface="Franklin Gothic"/>
                <a:sym typeface="Franklin Gothic"/>
              </a:rPr>
              <a:t>Conclusion</a:t>
            </a:r>
            <a:endParaRPr sz="2000">
              <a:solidFill>
                <a:srgbClr val="334436"/>
              </a:solidFill>
              <a:latin typeface="Montserrat ExtraBold"/>
              <a:ea typeface="Montserrat ExtraBold"/>
              <a:cs typeface="Montserrat ExtraBold"/>
              <a:sym typeface="Montserrat ExtraBold"/>
            </a:endParaRPr>
          </a:p>
        </p:txBody>
      </p:sp>
      <p:sp>
        <p:nvSpPr>
          <p:cNvPr id="86" name="Google Shape;86;p15">
            <a:hlinkClick r:id="" action="ppaction://noaction"/>
          </p:cNvPr>
          <p:cNvSpPr txBox="1"/>
          <p:nvPr/>
        </p:nvSpPr>
        <p:spPr>
          <a:xfrm>
            <a:off x="3526533" y="3354024"/>
            <a:ext cx="1257300" cy="72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a:solidFill>
                  <a:srgbClr val="EA5430"/>
                </a:solidFill>
                <a:latin typeface="Montserrat ExtraBold"/>
                <a:ea typeface="Montserrat ExtraBold"/>
                <a:cs typeface="Montserrat ExtraBold"/>
                <a:sym typeface="Montserrat ExtraBold"/>
              </a:rPr>
              <a:t>07</a:t>
            </a:r>
            <a:endParaRPr sz="3000">
              <a:solidFill>
                <a:srgbClr val="EA5430"/>
              </a:solidFill>
              <a:latin typeface="Montserrat ExtraBold"/>
              <a:ea typeface="Montserrat ExtraBold"/>
              <a:cs typeface="Montserrat ExtraBold"/>
              <a:sym typeface="Montserrat ExtraBold"/>
            </a:endParaRPr>
          </a:p>
        </p:txBody>
      </p:sp>
      <p:pic>
        <p:nvPicPr>
          <p:cNvPr id="87" name="Google Shape;87;p15"/>
          <p:cNvPicPr preferRelativeResize="0"/>
          <p:nvPr/>
        </p:nvPicPr>
        <p:blipFill>
          <a:blip r:embed="rId3"/>
          <a:stretch>
            <a:fillRect/>
          </a:stretch>
        </p:blipFill>
        <p:spPr>
          <a:xfrm>
            <a:off x="6108983" y="2071483"/>
            <a:ext cx="2680767" cy="26807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16"/>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16"/>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a:spLocks noGrp="1"/>
          </p:cNvSpPr>
          <p:nvPr>
            <p:ph type="title"/>
          </p:nvPr>
        </p:nvSpPr>
        <p:spPr>
          <a:xfrm>
            <a:off x="513425" y="131175"/>
            <a:ext cx="8328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solidFill>
                  <a:srgbClr val="660000"/>
                </a:solidFill>
                <a:latin typeface="Franklin Gothic"/>
                <a:ea typeface="Franklin Gothic"/>
                <a:cs typeface="Franklin Gothic"/>
                <a:sym typeface="Franklin Gothic"/>
              </a:rPr>
              <a:t>Contribution of Blockchain Technology to different industries</a:t>
            </a:r>
            <a:endParaRPr b="1">
              <a:solidFill>
                <a:srgbClr val="660000"/>
              </a:solidFill>
              <a:latin typeface="Franklin Gothic"/>
              <a:ea typeface="Franklin Gothic"/>
              <a:cs typeface="Franklin Gothic"/>
              <a:sym typeface="Franklin Gothic"/>
            </a:endParaRPr>
          </a:p>
        </p:txBody>
      </p:sp>
      <p:sp>
        <p:nvSpPr>
          <p:cNvPr id="96" name="Google Shape;96;p16"/>
          <p:cNvSpPr txBox="1">
            <a:spLocks noGrp="1"/>
          </p:cNvSpPr>
          <p:nvPr>
            <p:ph type="body" idx="1"/>
          </p:nvPr>
        </p:nvSpPr>
        <p:spPr>
          <a:xfrm>
            <a:off x="568450" y="1212550"/>
            <a:ext cx="8240400" cy="3318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Franklin Gothic"/>
              <a:buChar char="●"/>
            </a:pPr>
            <a:r>
              <a:rPr lang="en-GB"/>
              <a:t>It does not hinge on a central entity.</a:t>
            </a:r>
          </a:p>
          <a:p>
            <a:pPr marL="457200" lvl="0" indent="-342900" algn="l" rtl="0">
              <a:spcBef>
                <a:spcPts val="0"/>
              </a:spcBef>
              <a:spcAft>
                <a:spcPts val="0"/>
              </a:spcAft>
              <a:buSzPts val="1800"/>
              <a:buFont typeface="Franklin Gothic"/>
              <a:buChar char="●"/>
            </a:pPr>
            <a:r>
              <a:rPr lang="en-GB"/>
              <a:t>It averts the possibility of intrusions by adopting cryptographic techniques</a:t>
            </a:r>
          </a:p>
          <a:p>
            <a:pPr marL="457200" lvl="0" indent="-342900" algn="l" rtl="0">
              <a:spcBef>
                <a:spcPts val="0"/>
              </a:spcBef>
              <a:spcAft>
                <a:spcPts val="0"/>
              </a:spcAft>
              <a:buSzPts val="1800"/>
              <a:buFont typeface="Franklin Gothic"/>
              <a:buChar char="●"/>
            </a:pPr>
            <a:r>
              <a:rPr lang="en-GB"/>
              <a:t>Immutable</a:t>
            </a:r>
            <a:endParaRPr>
              <a:latin typeface="Franklin Gothic"/>
              <a:ea typeface="Franklin Gothic"/>
              <a:cs typeface="Franklin Gothic"/>
              <a:sym typeface="Franklin Gothic"/>
            </a:endParaRPr>
          </a:p>
          <a:p>
            <a:pPr marL="457200" lvl="0" indent="-342900" algn="l" rtl="0">
              <a:lnSpc>
                <a:spcPct val="115000"/>
              </a:lnSpc>
              <a:spcBef>
                <a:spcPts val="0"/>
              </a:spcBef>
              <a:spcAft>
                <a:spcPts val="0"/>
              </a:spcAft>
              <a:buSzPts val="1800"/>
              <a:buFont typeface="Franklin Gothic"/>
              <a:buChar char="●"/>
            </a:pPr>
            <a:r>
              <a:rPr lang="en-GB">
                <a:latin typeface="Franklin Gothic"/>
                <a:ea typeface="Franklin Gothic"/>
                <a:cs typeface="Franklin Gothic"/>
                <a:sym typeface="Franklin Gothic"/>
              </a:rPr>
              <a:t>Auditability</a:t>
            </a:r>
            <a:endParaRPr>
              <a:latin typeface="Franklin Gothic"/>
              <a:ea typeface="Franklin Gothic"/>
              <a:cs typeface="Franklin Gothic"/>
              <a:sym typeface="Franklin Gothic"/>
            </a:endParaRPr>
          </a:p>
          <a:p>
            <a:pPr marL="0" lvl="0" indent="0" algn="l" rtl="0">
              <a:lnSpc>
                <a:spcPct val="115000"/>
              </a:lnSpc>
              <a:spcBef>
                <a:spcPts val="1600"/>
              </a:spcBef>
              <a:spcAft>
                <a:spcPts val="0"/>
              </a:spcAft>
              <a:buNone/>
            </a:pPr>
            <a:r>
              <a:rPr lang="en-GB" sz="2100" b="1">
                <a:latin typeface="Franklin Gothic"/>
                <a:ea typeface="Franklin Gothic"/>
                <a:cs typeface="Franklin Gothic"/>
                <a:sym typeface="Franklin Gothic"/>
              </a:rPr>
              <a:t>The Challenge of Transaction Validation of Blockchain:</a:t>
            </a:r>
            <a:endParaRPr sz="2100" b="1">
              <a:latin typeface="Franklin Gothic"/>
              <a:ea typeface="Franklin Gothic"/>
              <a:cs typeface="Franklin Gothic"/>
              <a:sym typeface="Franklin Gothic"/>
            </a:endParaRPr>
          </a:p>
          <a:p>
            <a:pPr marL="0" lvl="0" indent="0" algn="l" rtl="0">
              <a:lnSpc>
                <a:spcPct val="115000"/>
              </a:lnSpc>
              <a:spcBef>
                <a:spcPts val="1600"/>
              </a:spcBef>
              <a:spcAft>
                <a:spcPts val="0"/>
              </a:spcAft>
              <a:buNone/>
            </a:pPr>
            <a:r>
              <a:rPr lang="en-GB">
                <a:latin typeface="Franklin Gothic"/>
                <a:ea typeface="Franklin Gothic"/>
                <a:cs typeface="Franklin Gothic"/>
                <a:sym typeface="Franklin Gothic"/>
              </a:rPr>
              <a:t>The more nodes need to store and execute computational tasks, the longer the waiting time for transaction to be validated[1][2]. It is here where Blockchain puts up with </a:t>
            </a:r>
            <a:r>
              <a:rPr lang="en-GB" b="1" u="sng">
                <a:latin typeface="Franklin Gothic"/>
                <a:ea typeface="Franklin Gothic"/>
                <a:cs typeface="Franklin Gothic"/>
                <a:sym typeface="Franklin Gothic"/>
              </a:rPr>
              <a:t>Scalability issues</a:t>
            </a:r>
            <a:r>
              <a:rPr lang="en-GB">
                <a:latin typeface="Franklin Gothic"/>
                <a:ea typeface="Franklin Gothic"/>
                <a:cs typeface="Franklin Gothic"/>
                <a:sym typeface="Franklin Gothic"/>
              </a:rPr>
              <a:t>.</a:t>
            </a:r>
            <a:endParaRPr>
              <a:latin typeface="Franklin Gothic"/>
              <a:ea typeface="Franklin Gothic"/>
              <a:cs typeface="Franklin Gothic"/>
              <a:sym typeface="Franklin Gothic"/>
            </a:endParaRPr>
          </a:p>
          <a:p>
            <a:pPr marL="0" lvl="0" indent="0" algn="l" rtl="0">
              <a:lnSpc>
                <a:spcPct val="115000"/>
              </a:lnSpc>
              <a:spcBef>
                <a:spcPts val="1600"/>
              </a:spcBef>
              <a:spcAft>
                <a:spcPts val="1600"/>
              </a:spcAft>
              <a:buNone/>
            </a:pPr>
            <a:endParaRPr>
              <a:latin typeface="Franklin Gothic"/>
              <a:ea typeface="Franklin Gothic"/>
              <a:cs typeface="Franklin Gothic"/>
              <a:sym typeface="Franklin Gothic"/>
            </a:endParaRPr>
          </a:p>
        </p:txBody>
      </p:sp>
      <p:grpSp>
        <p:nvGrpSpPr>
          <p:cNvPr id="97" name="Google Shape;97;p16"/>
          <p:cNvGrpSpPr/>
          <p:nvPr/>
        </p:nvGrpSpPr>
        <p:grpSpPr>
          <a:xfrm>
            <a:off x="-225" y="-20650"/>
            <a:ext cx="461700" cy="5164300"/>
            <a:chOff x="-225" y="-20650"/>
            <a:chExt cx="461700" cy="5164300"/>
          </a:xfrm>
        </p:grpSpPr>
        <p:sp>
          <p:nvSpPr>
            <p:cNvPr id="98" name="Google Shape;98;p16"/>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6"/>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 name="Text Box 1"/>
          <p:cNvSpPr txBox="1"/>
          <p:nvPr/>
        </p:nvSpPr>
        <p:spPr>
          <a:xfrm>
            <a:off x="541020" y="4836795"/>
            <a:ext cx="3048000" cy="245110"/>
          </a:xfrm>
          <a:prstGeom prst="rect">
            <a:avLst/>
          </a:prstGeom>
          <a:noFill/>
        </p:spPr>
        <p:txBody>
          <a:bodyPr wrap="square" rtlCol="0">
            <a:spAutoFit/>
            <a:scene3d>
              <a:camera prst="orthographicFront"/>
              <a:lightRig rig="threePt" dir="t"/>
            </a:scene3d>
          </a:bodyPr>
          <a:lstStyle/>
          <a:p>
            <a:r>
              <a:rPr lang="en-SG" altLang="en-US" sz="1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30800" y="445025"/>
            <a:ext cx="810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Factors that contribute to Scalability Issue in Blockchain</a:t>
            </a:r>
            <a:endParaRPr b="1">
              <a:solidFill>
                <a:srgbClr val="912327"/>
              </a:solidFill>
            </a:endParaRPr>
          </a:p>
        </p:txBody>
      </p:sp>
      <p:sp>
        <p:nvSpPr>
          <p:cNvPr id="105" name="Google Shape;105;p17"/>
          <p:cNvSpPr txBox="1">
            <a:spLocks noGrp="1"/>
          </p:cNvSpPr>
          <p:nvPr>
            <p:ph type="body" idx="1"/>
          </p:nvPr>
        </p:nvSpPr>
        <p:spPr>
          <a:xfrm>
            <a:off x="588200" y="1551050"/>
            <a:ext cx="8244300" cy="30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912327"/>
                </a:solidFill>
              </a:rPr>
              <a:t>Mostly discussed:</a:t>
            </a:r>
            <a:endParaRPr sz="2400" b="1">
              <a:solidFill>
                <a:srgbClr val="912327"/>
              </a:solidFill>
            </a:endParaRPr>
          </a:p>
          <a:p>
            <a:pPr marL="457200" lvl="0" indent="-342900" algn="l" rtl="0">
              <a:spcBef>
                <a:spcPts val="0"/>
              </a:spcBef>
              <a:spcAft>
                <a:spcPts val="0"/>
              </a:spcAft>
              <a:buSzPts val="1800"/>
              <a:buAutoNum type="arabicPeriod"/>
            </a:pPr>
            <a:r>
              <a:rPr lang="en-GB" sz="2400"/>
              <a:t>Transaction </a:t>
            </a:r>
            <a:r>
              <a:rPr lang="en-SG" altLang="en-GB" sz="2400"/>
              <a:t>processing speed </a:t>
            </a:r>
            <a:r>
              <a:rPr lang="en-GB" sz="2400"/>
              <a:t>(TPS)</a:t>
            </a:r>
          </a:p>
          <a:p>
            <a:pPr marL="457200" lvl="0" indent="-342900" algn="l" rtl="0">
              <a:spcBef>
                <a:spcPts val="0"/>
              </a:spcBef>
              <a:spcAft>
                <a:spcPts val="0"/>
              </a:spcAft>
              <a:buSzPts val="1800"/>
              <a:buAutoNum type="arabicPeriod"/>
            </a:pPr>
            <a:r>
              <a:rPr lang="en-GB" sz="2400"/>
              <a:t>Transaction Confirmation Latency</a:t>
            </a:r>
          </a:p>
          <a:p>
            <a:pPr marL="0" lvl="0" indent="0" algn="l" rtl="0">
              <a:spcBef>
                <a:spcPts val="0"/>
              </a:spcBef>
              <a:spcAft>
                <a:spcPts val="0"/>
              </a:spcAft>
              <a:buNone/>
            </a:pPr>
            <a:r>
              <a:rPr lang="en-GB" sz="2400" b="1">
                <a:solidFill>
                  <a:srgbClr val="912327"/>
                </a:solidFill>
              </a:rPr>
              <a:t>Other interdependent factors:</a:t>
            </a:r>
            <a:endParaRPr sz="2400" b="1">
              <a:solidFill>
                <a:srgbClr val="912327"/>
              </a:solidFill>
            </a:endParaRPr>
          </a:p>
          <a:p>
            <a:pPr marL="457200" lvl="0" indent="-342900" algn="l" rtl="0">
              <a:spcBef>
                <a:spcPts val="0"/>
              </a:spcBef>
              <a:spcAft>
                <a:spcPts val="0"/>
              </a:spcAft>
              <a:buSzPts val="1800"/>
              <a:buAutoNum type="arabicPeriod"/>
            </a:pPr>
            <a:r>
              <a:rPr lang="en-GB" sz="2400"/>
              <a:t>Storage</a:t>
            </a:r>
          </a:p>
          <a:p>
            <a:pPr marL="457200" lvl="0" indent="-342900" algn="l" rtl="0">
              <a:spcBef>
                <a:spcPts val="0"/>
              </a:spcBef>
              <a:spcAft>
                <a:spcPts val="0"/>
              </a:spcAft>
              <a:buSzPts val="1800"/>
              <a:buAutoNum type="arabicPeriod"/>
            </a:pPr>
            <a:r>
              <a:rPr lang="en-GB" sz="2400"/>
              <a:t>Block size</a:t>
            </a:r>
          </a:p>
          <a:p>
            <a:pPr marL="457200" lvl="0" indent="-342900" algn="l" rtl="0">
              <a:spcBef>
                <a:spcPts val="0"/>
              </a:spcBef>
              <a:spcAft>
                <a:spcPts val="0"/>
              </a:spcAft>
              <a:buSzPts val="1800"/>
              <a:buAutoNum type="arabicPeriod"/>
            </a:pPr>
            <a:r>
              <a:rPr lang="en-SG" altLang="en-GB" sz="2400"/>
              <a:t>N</a:t>
            </a:r>
            <a:r>
              <a:rPr lang="en-GB" sz="2400"/>
              <a:t>odes</a:t>
            </a:r>
          </a:p>
        </p:txBody>
      </p:sp>
      <p:grpSp>
        <p:nvGrpSpPr>
          <p:cNvPr id="107" name="Google Shape;107;p17"/>
          <p:cNvGrpSpPr/>
          <p:nvPr/>
        </p:nvGrpSpPr>
        <p:grpSpPr>
          <a:xfrm>
            <a:off x="-225" y="-20650"/>
            <a:ext cx="461700" cy="5164300"/>
            <a:chOff x="-225" y="-20650"/>
            <a:chExt cx="461700" cy="5164300"/>
          </a:xfrm>
        </p:grpSpPr>
        <p:sp>
          <p:nvSpPr>
            <p:cNvPr id="108" name="Google Shape;108;p17"/>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17"/>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7"/>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17"/>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17"/>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541020" y="4836795"/>
            <a:ext cx="3048000" cy="245110"/>
          </a:xfrm>
          <a:prstGeom prst="rect">
            <a:avLst/>
          </a:prstGeom>
          <a:noFill/>
        </p:spPr>
        <p:txBody>
          <a:bodyPr wrap="square" rtlCol="0">
            <a:spAutoFit/>
            <a:scene3d>
              <a:camera prst="orthographicFront"/>
              <a:lightRig rig="threePt" dir="t"/>
            </a:scene3d>
          </a:bodyPr>
          <a:lstStyle/>
          <a:p>
            <a:r>
              <a:rPr lang="en-SG" altLang="en-US" sz="1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72100" y="445025"/>
            <a:ext cx="826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Blockchain Technology</a:t>
            </a:r>
            <a:endParaRPr b="1">
              <a:solidFill>
                <a:srgbClr val="912327"/>
              </a:solidFill>
            </a:endParaRPr>
          </a:p>
        </p:txBody>
      </p:sp>
      <p:sp>
        <p:nvSpPr>
          <p:cNvPr id="118" name="Google Shape;118;p18"/>
          <p:cNvSpPr txBox="1">
            <a:spLocks noGrp="1"/>
          </p:cNvSpPr>
          <p:nvPr>
            <p:ph type="body" idx="1"/>
          </p:nvPr>
        </p:nvSpPr>
        <p:spPr>
          <a:xfrm>
            <a:off x="5721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Blockchain is composed of:</a:t>
            </a:r>
          </a:p>
          <a:p>
            <a:pPr marL="457200" lvl="0" indent="-317500" algn="l" rtl="0">
              <a:spcBef>
                <a:spcPts val="0"/>
              </a:spcBef>
              <a:spcAft>
                <a:spcPts val="0"/>
              </a:spcAft>
              <a:buSzPts val="1400"/>
              <a:buChar char="●"/>
            </a:pPr>
            <a:r>
              <a:rPr lang="en-GB" b="1"/>
              <a:t>Blocks </a:t>
            </a:r>
            <a:r>
              <a:rPr lang="en-GB"/>
              <a:t>- linked to similar blocks to form a chain where each block correlates with the previous block[3].</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b="1"/>
              <a:t>Hash function</a:t>
            </a:r>
            <a:r>
              <a:rPr lang="en-GB"/>
              <a:t> - used to create a hash value of each block[3].</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b="1"/>
              <a:t>Hash value</a:t>
            </a:r>
            <a:r>
              <a:rPr lang="en-GB"/>
              <a:t> - a digital fingerprint generated by the current block and the previous block’s hash in the chain[3].</a:t>
            </a:r>
          </a:p>
          <a:p>
            <a:pPr marL="457200" lvl="0" indent="0" algn="l" rtl="0">
              <a:spcBef>
                <a:spcPts val="0"/>
              </a:spcBef>
              <a:spcAft>
                <a:spcPts val="0"/>
              </a:spcAft>
              <a:buNone/>
            </a:pPr>
            <a:endParaRPr lang="en-GB"/>
          </a:p>
          <a:p>
            <a:pPr marL="0" lvl="0" indent="0" algn="l" rtl="0">
              <a:spcBef>
                <a:spcPts val="0"/>
              </a:spcBef>
              <a:spcAft>
                <a:spcPts val="0"/>
              </a:spcAft>
              <a:buNone/>
            </a:pPr>
            <a:endParaRPr lang="en-GB"/>
          </a:p>
        </p:txBody>
      </p:sp>
      <p:grpSp>
        <p:nvGrpSpPr>
          <p:cNvPr id="119" name="Google Shape;119;p18"/>
          <p:cNvGrpSpPr/>
          <p:nvPr/>
        </p:nvGrpSpPr>
        <p:grpSpPr>
          <a:xfrm>
            <a:off x="-225" y="-20650"/>
            <a:ext cx="461700" cy="5164300"/>
            <a:chOff x="-225" y="-20650"/>
            <a:chExt cx="461700" cy="5164300"/>
          </a:xfrm>
        </p:grpSpPr>
        <p:sp>
          <p:nvSpPr>
            <p:cNvPr id="120" name="Google Shape;120;p18"/>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8"/>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22" name="Google Shape;122;p18"/>
          <p:cNvSpPr txBox="1">
            <a:spLocks noGrp="1"/>
          </p:cNvSpPr>
          <p:nvPr>
            <p:ph type="body" idx="2"/>
          </p:nvPr>
        </p:nvSpPr>
        <p:spPr>
          <a:xfrm>
            <a:off x="5507800" y="1152475"/>
            <a:ext cx="332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Applications:</a:t>
            </a:r>
            <a:endParaRPr b="1"/>
          </a:p>
          <a:p>
            <a:pPr marL="457200" lvl="0" indent="-317500" algn="l" rtl="0">
              <a:spcBef>
                <a:spcPts val="0"/>
              </a:spcBef>
              <a:spcAft>
                <a:spcPts val="0"/>
              </a:spcAft>
              <a:buSzPts val="1400"/>
              <a:buChar char="●"/>
            </a:pPr>
            <a:r>
              <a:rPr lang="en-GB"/>
              <a:t>Voting</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a:t>Health</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a:t>Prediction</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a:t>Food</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a:t>Electricity distribution</a:t>
            </a:r>
          </a:p>
          <a:p>
            <a:pPr marL="457200" lvl="0" indent="0" algn="l" rtl="0">
              <a:spcBef>
                <a:spcPts val="0"/>
              </a:spcBef>
              <a:spcAft>
                <a:spcPts val="0"/>
              </a:spcAft>
              <a:buNone/>
            </a:pPr>
            <a:endParaRPr lang="en-GB"/>
          </a:p>
          <a:p>
            <a:pPr marL="457200" lvl="0" indent="-317500" algn="l" rtl="0">
              <a:spcBef>
                <a:spcPts val="0"/>
              </a:spcBef>
              <a:spcAft>
                <a:spcPts val="0"/>
              </a:spcAft>
              <a:buSzPts val="1400"/>
              <a:buChar char="●"/>
            </a:pPr>
            <a:r>
              <a:rPr lang="en-GB"/>
              <a:t>Data storage.</a:t>
            </a:r>
          </a:p>
        </p:txBody>
      </p:sp>
      <p:sp>
        <p:nvSpPr>
          <p:cNvPr id="123" name="Google Shape;123;p18"/>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18"/>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8"/>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541020" y="4865370"/>
            <a:ext cx="3048000" cy="245110"/>
          </a:xfrm>
          <a:prstGeom prst="rect">
            <a:avLst/>
          </a:prstGeom>
          <a:noFill/>
        </p:spPr>
        <p:txBody>
          <a:bodyPr wrap="square" rtlCol="0">
            <a:spAutoFit/>
            <a:scene3d>
              <a:camera prst="orthographicFront"/>
              <a:lightRig rig="threePt" dir="t"/>
            </a:scene3d>
          </a:bodyPr>
          <a:lstStyle/>
          <a:p>
            <a:r>
              <a:rPr lang="en-SG" altLang="en-US" sz="1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659500" y="445025"/>
            <a:ext cx="817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Public Blockchain</a:t>
            </a:r>
            <a:endParaRPr b="1">
              <a:solidFill>
                <a:srgbClr val="912327"/>
              </a:solidFill>
            </a:endParaRPr>
          </a:p>
        </p:txBody>
      </p:sp>
      <p:sp>
        <p:nvSpPr>
          <p:cNvPr id="131" name="Google Shape;131;p19"/>
          <p:cNvSpPr txBox="1">
            <a:spLocks noGrp="1"/>
          </p:cNvSpPr>
          <p:nvPr>
            <p:ph type="body" idx="1"/>
          </p:nvPr>
        </p:nvSpPr>
        <p:spPr>
          <a:xfrm>
            <a:off x="784275" y="1152475"/>
            <a:ext cx="8048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Allows anyone to take part and join the network[4].</a:t>
            </a:r>
          </a:p>
          <a:p>
            <a:pPr marL="457200" lvl="0" indent="-342900" algn="l" rtl="0">
              <a:spcBef>
                <a:spcPts val="0"/>
              </a:spcBef>
              <a:spcAft>
                <a:spcPts val="0"/>
              </a:spcAft>
              <a:buSzPts val="1800"/>
              <a:buChar char="●"/>
            </a:pPr>
            <a:r>
              <a:rPr lang="en-GB"/>
              <a:t>Permissionless</a:t>
            </a:r>
          </a:p>
          <a:p>
            <a:pPr marL="457200" lvl="0" indent="-342900" algn="l" rtl="0">
              <a:spcBef>
                <a:spcPts val="0"/>
              </a:spcBef>
              <a:spcAft>
                <a:spcPts val="0"/>
              </a:spcAft>
              <a:buSzPts val="1800"/>
              <a:buChar char="●"/>
            </a:pPr>
            <a:r>
              <a:rPr lang="en-GB"/>
              <a:t>Therefore, more vulnerable to scalability</a:t>
            </a:r>
            <a:r>
              <a:rPr lang="en-SG" altLang="en-GB"/>
              <a:t> issue</a:t>
            </a:r>
            <a:r>
              <a:rPr lang="en-GB"/>
              <a:t> than private and consortium Blockchain[5].</a:t>
            </a:r>
          </a:p>
          <a:p>
            <a:pPr marL="0" lvl="0" indent="0" algn="l" rtl="0">
              <a:spcBef>
                <a:spcPts val="0"/>
              </a:spcBef>
              <a:spcAft>
                <a:spcPts val="0"/>
              </a:spcAft>
              <a:buNone/>
            </a:pPr>
            <a:endParaRPr lang="en-GB"/>
          </a:p>
          <a:p>
            <a:pPr marL="0" lvl="0" indent="0" algn="l" rtl="0">
              <a:spcBef>
                <a:spcPts val="0"/>
              </a:spcBef>
              <a:spcAft>
                <a:spcPts val="0"/>
              </a:spcAft>
              <a:buNone/>
            </a:pPr>
            <a:r>
              <a:rPr lang="en-GB" b="1"/>
              <a:t>Upperhand:</a:t>
            </a:r>
            <a:endParaRPr b="1"/>
          </a:p>
          <a:p>
            <a:pPr marL="457200" lvl="0" indent="-342900" algn="l" rtl="0">
              <a:spcBef>
                <a:spcPts val="0"/>
              </a:spcBef>
              <a:spcAft>
                <a:spcPts val="0"/>
              </a:spcAft>
              <a:buSzPts val="1800"/>
              <a:buChar char="●"/>
            </a:pPr>
            <a:r>
              <a:rPr lang="en-GB"/>
              <a:t>It inaugurates trust in members since everybody makes the best decision to improve the network[1].</a:t>
            </a:r>
          </a:p>
          <a:p>
            <a:pPr marL="457200" lvl="0" indent="-342900" algn="l" rtl="0">
              <a:spcBef>
                <a:spcPts val="0"/>
              </a:spcBef>
              <a:spcAft>
                <a:spcPts val="0"/>
              </a:spcAft>
              <a:buSzPts val="1800"/>
              <a:buChar char="●"/>
            </a:pPr>
            <a:r>
              <a:rPr lang="en-GB"/>
              <a:t>It is transparent and open.</a:t>
            </a:r>
          </a:p>
          <a:p>
            <a:pPr marL="457200" lvl="0" indent="-342900" algn="l" rtl="0">
              <a:spcBef>
                <a:spcPts val="0"/>
              </a:spcBef>
              <a:spcAft>
                <a:spcPts val="0"/>
              </a:spcAft>
              <a:buSzPts val="1800"/>
              <a:buChar char="●"/>
            </a:pPr>
            <a:r>
              <a:rPr lang="en-GB"/>
              <a:t>Secure.</a:t>
            </a:r>
          </a:p>
        </p:txBody>
      </p:sp>
      <p:grpSp>
        <p:nvGrpSpPr>
          <p:cNvPr id="132" name="Google Shape;132;p19"/>
          <p:cNvGrpSpPr/>
          <p:nvPr/>
        </p:nvGrpSpPr>
        <p:grpSpPr>
          <a:xfrm>
            <a:off x="-225" y="-20650"/>
            <a:ext cx="461700" cy="5164300"/>
            <a:chOff x="-225" y="-20650"/>
            <a:chExt cx="461700" cy="5164300"/>
          </a:xfrm>
        </p:grpSpPr>
        <p:sp>
          <p:nvSpPr>
            <p:cNvPr id="133" name="Google Shape;133;p19"/>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9"/>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35" name="Google Shape;135;p19"/>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9"/>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9"/>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541020" y="4836795"/>
            <a:ext cx="3048000" cy="245110"/>
          </a:xfrm>
          <a:prstGeom prst="rect">
            <a:avLst/>
          </a:prstGeom>
          <a:noFill/>
        </p:spPr>
        <p:txBody>
          <a:bodyPr wrap="square" rtlCol="0">
            <a:spAutoFit/>
            <a:scene3d>
              <a:camera prst="orthographicFront"/>
              <a:lightRig rig="threePt" dir="t"/>
            </a:scene3d>
          </a:bodyPr>
          <a:lstStyle/>
          <a:p>
            <a:r>
              <a:rPr lang="en-SG" altLang="en-US" sz="1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70300" y="243325"/>
            <a:ext cx="826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Role of Blockchain Parameters</a:t>
            </a:r>
            <a:endParaRPr b="1">
              <a:solidFill>
                <a:srgbClr val="912327"/>
              </a:solidFill>
            </a:endParaRPr>
          </a:p>
        </p:txBody>
      </p:sp>
      <p:sp>
        <p:nvSpPr>
          <p:cNvPr id="143" name="Google Shape;143;p20"/>
          <p:cNvSpPr txBox="1">
            <a:spLocks noGrp="1"/>
          </p:cNvSpPr>
          <p:nvPr>
            <p:ph type="body" idx="1"/>
          </p:nvPr>
        </p:nvSpPr>
        <p:spPr>
          <a:xfrm>
            <a:off x="570300" y="916275"/>
            <a:ext cx="8262000" cy="3652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GB" sz="1700" b="1"/>
              <a:t>Blocksize </a:t>
            </a:r>
            <a:r>
              <a:rPr lang="en-GB" sz="1700"/>
              <a:t>- the maximum limit of a block that can be filled up with transactions[1].</a:t>
            </a:r>
            <a:endParaRPr sz="1700"/>
          </a:p>
          <a:p>
            <a:pPr marL="914400" lvl="1" indent="-311150" algn="l" rtl="0">
              <a:spcBef>
                <a:spcPts val="0"/>
              </a:spcBef>
              <a:spcAft>
                <a:spcPts val="0"/>
              </a:spcAft>
              <a:buSzPts val="1300"/>
              <a:buAutoNum type="alphaLcPeriod"/>
            </a:pPr>
            <a:r>
              <a:rPr lang="en-GB" sz="1300"/>
              <a:t>1MB fix size is an issue</a:t>
            </a:r>
            <a:endParaRPr sz="1300"/>
          </a:p>
          <a:p>
            <a:pPr marL="914400" lvl="1" indent="-311150" algn="l" rtl="0">
              <a:spcBef>
                <a:spcPts val="0"/>
              </a:spcBef>
              <a:spcAft>
                <a:spcPts val="0"/>
              </a:spcAft>
              <a:buSzPts val="1300"/>
              <a:buAutoNum type="alphaLcPeriod"/>
            </a:pPr>
            <a:r>
              <a:rPr lang="en-GB" sz="1300"/>
              <a:t>Increasing the block size by removing </a:t>
            </a:r>
            <a:r>
              <a:rPr lang="en-SG" altLang="en-GB" sz="1300"/>
              <a:t>digital </a:t>
            </a:r>
            <a:r>
              <a:rPr lang="en-GB" sz="1300"/>
              <a:t>signature  is a  problematic solution.</a:t>
            </a:r>
            <a:endParaRPr sz="1300"/>
          </a:p>
          <a:p>
            <a:pPr marL="457200" lvl="0" indent="-336550" algn="l" rtl="0">
              <a:spcBef>
                <a:spcPts val="0"/>
              </a:spcBef>
              <a:spcAft>
                <a:spcPts val="0"/>
              </a:spcAft>
              <a:buSzPts val="1700"/>
              <a:buAutoNum type="arabicPeriod"/>
            </a:pPr>
            <a:r>
              <a:rPr lang="en-GB" sz="1700" b="1"/>
              <a:t>Transaction Processing Speed</a:t>
            </a:r>
            <a:r>
              <a:rPr lang="en-GB" sz="1700"/>
              <a:t>  (</a:t>
            </a:r>
            <a:r>
              <a:rPr lang="en-GB" sz="1700" i="1"/>
              <a:t>measured by TPS</a:t>
            </a:r>
            <a:r>
              <a:rPr lang="en-GB" sz="1700"/>
              <a:t>) -  TPS is the maximum number of transactions a blockchain can carry out in a second[4].</a:t>
            </a:r>
            <a:endParaRPr sz="1700"/>
          </a:p>
          <a:p>
            <a:pPr marL="914400" lvl="1" indent="-311150" algn="l" rtl="0">
              <a:spcBef>
                <a:spcPts val="0"/>
              </a:spcBef>
              <a:spcAft>
                <a:spcPts val="0"/>
              </a:spcAft>
              <a:buSzPts val="1300"/>
              <a:buAutoNum type="alphaLcPeriod"/>
            </a:pPr>
            <a:r>
              <a:rPr lang="en-GB" sz="1300"/>
              <a:t>Finality, average first-block waiting time, and confirmation time must also be considered,</a:t>
            </a:r>
            <a:endParaRPr sz="1300"/>
          </a:p>
          <a:p>
            <a:pPr marL="457200" lvl="0" indent="0" algn="l" rtl="0">
              <a:spcBef>
                <a:spcPts val="0"/>
              </a:spcBef>
              <a:spcAft>
                <a:spcPts val="0"/>
              </a:spcAft>
              <a:buNone/>
            </a:pPr>
            <a:endParaRPr sz="1700"/>
          </a:p>
        </p:txBody>
      </p:sp>
      <p:grpSp>
        <p:nvGrpSpPr>
          <p:cNvPr id="144" name="Google Shape;144;p20"/>
          <p:cNvGrpSpPr/>
          <p:nvPr/>
        </p:nvGrpSpPr>
        <p:grpSpPr>
          <a:xfrm>
            <a:off x="-225" y="-20650"/>
            <a:ext cx="461700" cy="5164300"/>
            <a:chOff x="-225" y="-20650"/>
            <a:chExt cx="461700" cy="5164300"/>
          </a:xfrm>
        </p:grpSpPr>
        <p:sp>
          <p:nvSpPr>
            <p:cNvPr id="145" name="Google Shape;145;p20"/>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20"/>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147" name="Google Shape;147;p20"/>
          <p:cNvPicPr preferRelativeResize="0"/>
          <p:nvPr/>
        </p:nvPicPr>
        <p:blipFill>
          <a:blip r:embed="rId3"/>
          <a:stretch>
            <a:fillRect/>
          </a:stretch>
        </p:blipFill>
        <p:spPr>
          <a:xfrm>
            <a:off x="2513413" y="3052375"/>
            <a:ext cx="4117175" cy="1706800"/>
          </a:xfrm>
          <a:prstGeom prst="rect">
            <a:avLst/>
          </a:prstGeom>
          <a:noFill/>
          <a:ln>
            <a:noFill/>
          </a:ln>
        </p:spPr>
      </p:pic>
      <p:sp>
        <p:nvSpPr>
          <p:cNvPr id="148" name="Google Shape;148;p20"/>
          <p:cNvSpPr/>
          <p:nvPr/>
        </p:nvSpPr>
        <p:spPr>
          <a:xfrm>
            <a:off x="2366400" y="49437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20"/>
          <p:cNvSpPr/>
          <p:nvPr/>
        </p:nvSpPr>
        <p:spPr>
          <a:xfrm>
            <a:off x="8657700" y="49437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20"/>
          <p:cNvSpPr/>
          <p:nvPr/>
        </p:nvSpPr>
        <p:spPr>
          <a:xfrm rot="-5400000">
            <a:off x="2477950" y="46542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541020" y="4836795"/>
            <a:ext cx="3048000" cy="245110"/>
          </a:xfrm>
          <a:prstGeom prst="rect">
            <a:avLst/>
          </a:prstGeom>
          <a:noFill/>
        </p:spPr>
        <p:txBody>
          <a:bodyPr wrap="square" rtlCol="0">
            <a:spAutoFit/>
            <a:scene3d>
              <a:camera prst="orthographicFront"/>
              <a:lightRig rig="threePt" dir="t"/>
            </a:scene3d>
          </a:bodyPr>
          <a:lstStyle/>
          <a:p>
            <a:r>
              <a:rPr lang="en-SG" altLang="en-US" sz="1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CENTERIS2023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Scalability Solutions</a:t>
            </a:r>
            <a:endParaRPr b="1">
              <a:solidFill>
                <a:srgbClr val="912327"/>
              </a:solidFill>
            </a:endParaRPr>
          </a:p>
        </p:txBody>
      </p:sp>
      <p:sp>
        <p:nvSpPr>
          <p:cNvPr id="156" name="Google Shape;156;p21"/>
          <p:cNvSpPr txBox="1">
            <a:spLocks noGrp="1"/>
          </p:cNvSpPr>
          <p:nvPr>
            <p:ph type="body" idx="1"/>
          </p:nvPr>
        </p:nvSpPr>
        <p:spPr>
          <a:xfrm>
            <a:off x="552600" y="1152475"/>
            <a:ext cx="8279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Layer 0 (propagation protocol)</a:t>
            </a:r>
          </a:p>
          <a:p>
            <a:pPr marL="1371600" lvl="1" indent="-317500" algn="l" rtl="0">
              <a:spcBef>
                <a:spcPts val="0"/>
              </a:spcBef>
              <a:spcAft>
                <a:spcPts val="0"/>
              </a:spcAft>
              <a:buSzPts val="1400"/>
              <a:buChar char="○"/>
            </a:pPr>
            <a:r>
              <a:rPr lang="en-GB"/>
              <a:t>focused on solving scalability through the dissemination of information in the blockchain network through propagation protocol [6][7][8] .</a:t>
            </a:r>
          </a:p>
          <a:p>
            <a:pPr marL="914400" lvl="0" indent="0" algn="l" rtl="0">
              <a:spcBef>
                <a:spcPts val="0"/>
              </a:spcBef>
              <a:spcAft>
                <a:spcPts val="0"/>
              </a:spcAft>
              <a:buNone/>
            </a:pPr>
            <a:endParaRPr lang="en-GB"/>
          </a:p>
          <a:p>
            <a:pPr marL="457200" lvl="0" indent="-342900" algn="l" rtl="0">
              <a:spcBef>
                <a:spcPts val="0"/>
              </a:spcBef>
              <a:spcAft>
                <a:spcPts val="0"/>
              </a:spcAft>
              <a:buSzPts val="1800"/>
              <a:buChar char="●"/>
            </a:pPr>
            <a:r>
              <a:rPr lang="en-GB"/>
              <a:t>Layer 2 (on-chain)</a:t>
            </a:r>
          </a:p>
          <a:p>
            <a:pPr marL="1371600" lvl="1" indent="-317500" algn="l" rtl="0">
              <a:spcBef>
                <a:spcPts val="0"/>
              </a:spcBef>
              <a:spcAft>
                <a:spcPts val="0"/>
              </a:spcAft>
              <a:buSzPts val="1400"/>
              <a:buChar char="○"/>
            </a:pPr>
            <a:r>
              <a:rPr lang="en-GB"/>
              <a:t>requires changing the structure of the actual Blockchain [9].</a:t>
            </a:r>
          </a:p>
          <a:p>
            <a:pPr marL="914400" lvl="0" indent="0" algn="l" rtl="0">
              <a:spcBef>
                <a:spcPts val="0"/>
              </a:spcBef>
              <a:spcAft>
                <a:spcPts val="0"/>
              </a:spcAft>
              <a:buNone/>
            </a:pPr>
            <a:endParaRPr lang="en-GB"/>
          </a:p>
          <a:p>
            <a:pPr marL="457200" lvl="0" indent="-342900" algn="l" rtl="0">
              <a:spcBef>
                <a:spcPts val="0"/>
              </a:spcBef>
              <a:spcAft>
                <a:spcPts val="0"/>
              </a:spcAft>
              <a:buSzPts val="1800"/>
              <a:buChar char="●"/>
            </a:pPr>
            <a:r>
              <a:rPr lang="en-GB"/>
              <a:t>Layer 3 (off-chain)</a:t>
            </a:r>
          </a:p>
          <a:p>
            <a:pPr marL="1371600" lvl="1" indent="-317500" algn="l" rtl="0">
              <a:spcBef>
                <a:spcPts val="0"/>
              </a:spcBef>
              <a:spcAft>
                <a:spcPts val="0"/>
              </a:spcAft>
              <a:buSzPts val="1400"/>
              <a:buChar char="○"/>
            </a:pPr>
            <a:r>
              <a:rPr lang="en-GB"/>
              <a:t>off-loading transactions from the main Blockchain to save space and reduce network congestion[14].</a:t>
            </a:r>
          </a:p>
          <a:p>
            <a:pPr marL="1371600" lvl="1" indent="-317500" algn="l" rtl="0">
              <a:spcBef>
                <a:spcPts val="0"/>
              </a:spcBef>
              <a:spcAft>
                <a:spcPts val="0"/>
              </a:spcAft>
              <a:buSzPts val="1400"/>
              <a:buChar char="○"/>
            </a:pPr>
            <a:r>
              <a:rPr lang="en-GB"/>
              <a:t>diminish the storage burden of blockchain nodes while ensuring the integrity of the off-chain data[14].</a:t>
            </a:r>
          </a:p>
          <a:p>
            <a:pPr marL="457200" lvl="0" indent="0" algn="l" rtl="0">
              <a:spcBef>
                <a:spcPts val="0"/>
              </a:spcBef>
              <a:spcAft>
                <a:spcPts val="0"/>
              </a:spcAft>
              <a:buNone/>
            </a:pPr>
            <a:endParaRPr lang="en-GB"/>
          </a:p>
        </p:txBody>
      </p:sp>
      <p:grpSp>
        <p:nvGrpSpPr>
          <p:cNvPr id="157" name="Google Shape;157;p21"/>
          <p:cNvGrpSpPr/>
          <p:nvPr/>
        </p:nvGrpSpPr>
        <p:grpSpPr>
          <a:xfrm>
            <a:off x="-225" y="-20650"/>
            <a:ext cx="461700" cy="5164300"/>
            <a:chOff x="-225" y="-20650"/>
            <a:chExt cx="461700" cy="5164300"/>
          </a:xfrm>
        </p:grpSpPr>
        <p:sp>
          <p:nvSpPr>
            <p:cNvPr id="158" name="Google Shape;158;p21"/>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21"/>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60" name="Google Shape;160;p21"/>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21"/>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21"/>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552550" y="445025"/>
            <a:ext cx="827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912327"/>
                </a:solidFill>
              </a:rPr>
              <a:t>Layer 0 (propagation protocol)</a:t>
            </a:r>
            <a:endParaRPr b="1">
              <a:solidFill>
                <a:srgbClr val="912327"/>
              </a:solidFill>
            </a:endParaRPr>
          </a:p>
        </p:txBody>
      </p:sp>
      <p:sp>
        <p:nvSpPr>
          <p:cNvPr id="168" name="Google Shape;168;p22"/>
          <p:cNvSpPr txBox="1">
            <a:spLocks noGrp="1"/>
          </p:cNvSpPr>
          <p:nvPr>
            <p:ph type="body" idx="1"/>
          </p:nvPr>
        </p:nvSpPr>
        <p:spPr>
          <a:xfrm>
            <a:off x="552600" y="1152475"/>
            <a:ext cx="8279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a:t>BloXrou [7]</a:t>
            </a:r>
            <a:r>
              <a:rPr lang="en-GB"/>
              <a:t>:</a:t>
            </a:r>
          </a:p>
          <a:p>
            <a:pPr marL="914400" lvl="0" indent="-342900" algn="l" rtl="0">
              <a:spcBef>
                <a:spcPts val="0"/>
              </a:spcBef>
              <a:spcAft>
                <a:spcPts val="0"/>
              </a:spcAft>
              <a:buSzPts val="1800"/>
              <a:buChar char="●"/>
            </a:pPr>
            <a:r>
              <a:rPr lang="en-GB"/>
              <a:t>Neutral transport layer running underneath cryptocurrencies.</a:t>
            </a:r>
          </a:p>
          <a:p>
            <a:pPr marL="914400" lvl="0" indent="-342900" algn="l" rtl="0">
              <a:spcBef>
                <a:spcPts val="0"/>
              </a:spcBef>
              <a:spcAft>
                <a:spcPts val="0"/>
              </a:spcAft>
              <a:buSzPts val="1800"/>
              <a:buChar char="●"/>
            </a:pPr>
            <a:r>
              <a:rPr lang="en-GB"/>
              <a:t>Based on increasing the block size while decreasing the interval between blocks.</a:t>
            </a:r>
          </a:p>
          <a:p>
            <a:pPr marL="114300" lvl="0" indent="0" algn="l" rtl="0">
              <a:spcBef>
                <a:spcPts val="0"/>
              </a:spcBef>
              <a:spcAft>
                <a:spcPts val="0"/>
              </a:spcAft>
              <a:buSzPts val="1800"/>
              <a:buNone/>
            </a:pPr>
            <a:r>
              <a:rPr lang="en-SG" altLang="en-GB" b="1"/>
              <a:t>2.  </a:t>
            </a:r>
            <a:r>
              <a:rPr lang="en-GB" b="1"/>
              <a:t>KadCast [8]</a:t>
            </a:r>
            <a:r>
              <a:rPr lang="en-GB"/>
              <a:t>:</a:t>
            </a:r>
          </a:p>
          <a:p>
            <a:pPr marL="914400" lvl="0" indent="-342900" algn="l" rtl="0">
              <a:spcBef>
                <a:spcPts val="0"/>
              </a:spcBef>
              <a:spcAft>
                <a:spcPts val="0"/>
              </a:spcAft>
              <a:buSzPts val="1800"/>
              <a:buChar char="●"/>
            </a:pPr>
            <a:r>
              <a:rPr lang="en-GB"/>
              <a:t>Based on Kademlia Architecture.</a:t>
            </a:r>
          </a:p>
          <a:p>
            <a:pPr marL="914400" lvl="0" indent="-342900" algn="l" rtl="0">
              <a:spcBef>
                <a:spcPts val="0"/>
              </a:spcBef>
              <a:spcAft>
                <a:spcPts val="0"/>
              </a:spcAft>
              <a:buSzPts val="1800"/>
              <a:buChar char="●"/>
            </a:pPr>
            <a:r>
              <a:rPr lang="en-SG" altLang="en-GB"/>
              <a:t>a protocol for fast, efficient and secure block propagation for the bitcoin network.  </a:t>
            </a:r>
          </a:p>
          <a:p>
            <a:pPr marL="914400" lvl="0" indent="-342900" algn="l" rtl="0">
              <a:spcBef>
                <a:spcPts val="0"/>
              </a:spcBef>
              <a:spcAft>
                <a:spcPts val="0"/>
              </a:spcAft>
              <a:buSzPts val="1800"/>
              <a:buChar char="●"/>
            </a:pPr>
            <a:r>
              <a:rPr lang="en-GB"/>
              <a:t>fast propagation and secure transmission.</a:t>
            </a:r>
          </a:p>
        </p:txBody>
      </p:sp>
      <p:grpSp>
        <p:nvGrpSpPr>
          <p:cNvPr id="169" name="Google Shape;169;p22"/>
          <p:cNvGrpSpPr/>
          <p:nvPr/>
        </p:nvGrpSpPr>
        <p:grpSpPr>
          <a:xfrm>
            <a:off x="-225" y="-20650"/>
            <a:ext cx="461700" cy="5164300"/>
            <a:chOff x="-225" y="-20650"/>
            <a:chExt cx="461700" cy="5164300"/>
          </a:xfrm>
        </p:grpSpPr>
        <p:sp>
          <p:nvSpPr>
            <p:cNvPr id="170" name="Google Shape;170;p22"/>
            <p:cNvSpPr/>
            <p:nvPr/>
          </p:nvSpPr>
          <p:spPr>
            <a:xfrm>
              <a:off x="-225" y="-20650"/>
              <a:ext cx="461700" cy="51642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22"/>
            <p:cNvSpPr/>
            <p:nvPr/>
          </p:nvSpPr>
          <p:spPr>
            <a:xfrm rot="-5400000">
              <a:off x="-2408950" y="2519550"/>
              <a:ext cx="5164200" cy="84000"/>
            </a:xfrm>
            <a:prstGeom prst="rect">
              <a:avLst/>
            </a:prstGeom>
            <a:solidFill>
              <a:srgbClr val="F3D358"/>
            </a:solidFill>
            <a:ln>
              <a:noFill/>
            </a:ln>
            <a:effectLst>
              <a:outerShdw blurRad="171450" dist="295275" dir="5220000" algn="bl"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72" name="Google Shape;172;p22"/>
          <p:cNvSpPr/>
          <p:nvPr/>
        </p:nvSpPr>
        <p:spPr>
          <a:xfrm>
            <a:off x="2366575" y="4836200"/>
            <a:ext cx="6475500" cy="199800"/>
          </a:xfrm>
          <a:prstGeom prst="rec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22"/>
          <p:cNvSpPr/>
          <p:nvPr/>
        </p:nvSpPr>
        <p:spPr>
          <a:xfrm>
            <a:off x="8657875" y="4836200"/>
            <a:ext cx="486300" cy="199800"/>
          </a:xfrm>
          <a:prstGeom prst="rect">
            <a:avLst/>
          </a:prstGeom>
          <a:solidFill>
            <a:srgbClr val="F3D3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22"/>
          <p:cNvSpPr/>
          <p:nvPr/>
        </p:nvSpPr>
        <p:spPr>
          <a:xfrm rot="-5400000">
            <a:off x="2478125" y="4546750"/>
            <a:ext cx="199800" cy="778700"/>
          </a:xfrm>
          <a:prstGeom prst="flowChartManualInput">
            <a:avLst/>
          </a:prstGeom>
          <a:solidFill>
            <a:srgbClr val="91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3400</Words>
  <Application>Microsoft Office PowerPoint</Application>
  <PresentationFormat>On-screen Show (16:9)</PresentationFormat>
  <Paragraphs>296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 ExtraBold</vt:lpstr>
      <vt:lpstr>Bree Serif</vt:lpstr>
      <vt:lpstr>Franklin Gothic</vt:lpstr>
      <vt:lpstr>Arial Black</vt:lpstr>
      <vt:lpstr>Arial</vt:lpstr>
      <vt:lpstr>Calibri</vt:lpstr>
      <vt:lpstr>Simple Light</vt:lpstr>
      <vt:lpstr>PowerPoint Presentation</vt:lpstr>
      <vt:lpstr>PowerPoint Presentation</vt:lpstr>
      <vt:lpstr>Contribution of Blockchain Technology to different industries</vt:lpstr>
      <vt:lpstr>Factors that contribute to Scalability Issue in Blockchain</vt:lpstr>
      <vt:lpstr>Blockchain Technology</vt:lpstr>
      <vt:lpstr>Public Blockchain</vt:lpstr>
      <vt:lpstr>Role of Blockchain Parameters</vt:lpstr>
      <vt:lpstr>Scalability Solutions</vt:lpstr>
      <vt:lpstr>Layer 0 (propagation protocol)</vt:lpstr>
      <vt:lpstr>Layer 2 (on-chain)</vt:lpstr>
      <vt:lpstr>Layer 2 (on-chain)</vt:lpstr>
      <vt:lpstr>Layer 3 (off-chain)</vt:lpstr>
      <vt:lpstr>Performance metric of ideal Scalability Solutions</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A3021</cp:lastModifiedBy>
  <cp:revision>15</cp:revision>
  <dcterms:created xsi:type="dcterms:W3CDTF">2023-11-07T12:40:00Z</dcterms:created>
  <dcterms:modified xsi:type="dcterms:W3CDTF">2024-09-01T13:32:35Z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EF9F9B6E18BA487C959EF65E91C5209F_12</vt:lpwstr>
  </property>
  <property fmtid="{D5CDD505-2E9C-101B-9397-08002B2CF9AE}" pid="3" name="KSOProductBuildVer">
    <vt:lpwstr>1033-12.2.0.13266</vt:lpwstr>
  </property>
</Properties>
</file>