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DCB5-6EB8-1CAA-523E-9F4C8EAF5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A356-29F8-0207-F94C-16A48C558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B4120-75CC-6578-7EB5-98D93231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290E-AC8E-F2D7-55D2-E8D41B2B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6CFE1-8B7C-597A-1E0A-6875906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21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128B-72FC-5DBD-6725-1174C429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464C5-2BFF-2D10-65B6-9A3C8423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9E7C-F2F4-10F3-B1F3-A5FB0563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9743-9F12-4ED8-ED4A-829868CE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51E1-E7BA-8694-DEE2-CB8D1936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17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9AFF1-86D5-1E2F-CC20-B15703BD1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34126-D3AE-9E3B-1252-5199DDB04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B4A1-3EC2-CD6B-77A1-91503AB5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28043-19BE-3FD8-36ED-FCE93AED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A12C3-DB15-12BF-95C1-FF9C363D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89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CFDA-F62F-0B5E-7AC0-0DCC7AB9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5B1D-2B60-324E-1633-D815EEDD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2B9B-4140-7839-F642-A33D0E14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20EF-35CF-8F7C-885F-DE1CF2C9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FD62B-9F8B-16F9-5A10-9DA2F3DE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47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439A-6DBA-168F-EEF0-ADDAAAC3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FB3BF-8FDB-3D85-FD7F-07879848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74B9-B511-DE88-682E-6D90B291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A44A-A185-055E-73BB-00B6F090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91ED-5CD8-EE55-EBF5-96206227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93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574A-50FC-E613-3029-1BF836B6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8164-28FD-0218-0567-A970F3B5C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6798F-AFD6-B598-48A4-1CBD39DCF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837E-0C4F-50B0-DA49-D1C5106D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0914A-CC30-C02A-16AD-C1DC5CCB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0F1E9-8FC9-658E-5417-05125FEF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07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327D-C2AE-F5E8-C25E-9DFA39BC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FD057-2A79-5D5C-6C24-8910E5E3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0FFC1-9BCE-7257-7322-EC64B604F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939F0-1142-5C62-0534-F08355FF7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957F7-C2CE-2439-E1F2-674C85E65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A1564-505D-28CC-43A9-E045E3C6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03178-E459-A2FB-687E-1772FA79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425B0-1FC4-82D2-F153-50440BA7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07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9F99-4FA2-902D-8812-90F4D4BA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7E6D5-6C76-84C9-9640-015BE593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21324-087A-207C-F8EB-F3EE3BFA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4D0E3-B305-4540-2313-C6D46D21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7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427FB-751E-1D56-650E-046AB16E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91589-78CA-466E-A5D3-FE891884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651ED-0AF8-956D-9507-74A91195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24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5705-E945-E700-2DE8-9CE7D303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6FF1-A6B8-6A5C-5426-DECD08DD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CC90D-D4A2-4783-4F1E-020606D1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C3DE4-E68D-F292-2450-378E0805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2C1F2-329A-D0C9-437F-3A4F9A64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08CC0-68FB-73F3-3F4B-86A703E1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696B-91D6-0ABA-D532-CF083F8F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08755-350F-9894-A27D-A511CFDA3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A9AE-55EE-ABF9-CC69-59CED189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23EFE-01CE-C6F9-D02B-F8228BD8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F3B-CA59-452C-8053-90FEF0AFFC91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4CBD0-29E9-7337-996A-FB0DBE24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7BC9-4B48-5933-6961-5F67AC2A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77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917A9-77BC-183F-1DAC-32A18C4F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BA40C-EBAB-450A-B7D9-8CC8441A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0146-5339-9E11-78EE-CA4AF60D7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EF3B-CA59-452C-8053-90FEF0AFFC91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3678-5EA4-4E6C-FEBC-2E70712B2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FDFA-C6BC-2BE6-A422-73AAEEEA9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CE57-D89C-4F99-A87F-69B6D7C761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3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0686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41026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28513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highlight>
                  <a:srgbClr val="008080"/>
                </a:highlight>
              </a:rPr>
              <a:t>Summary</a:t>
            </a:r>
            <a:endParaRPr lang="es-ES" sz="1200" dirty="0">
              <a:highlight>
                <a:srgbClr val="008080"/>
              </a:highligh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Liquidity&amp;Solvency</a:t>
            </a:r>
            <a:endParaRPr lang="es-E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Performance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Equity</a:t>
            </a:r>
            <a:r>
              <a:rPr lang="es-ES" sz="1200" dirty="0"/>
              <a:t> </a:t>
            </a:r>
            <a:r>
              <a:rPr lang="es-ES" sz="1200" dirty="0" err="1"/>
              <a:t>Structure</a:t>
            </a:r>
            <a:endParaRPr lang="es-E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Price </a:t>
            </a:r>
            <a:r>
              <a:rPr lang="es-ES" sz="1200" dirty="0" err="1"/>
              <a:t>Forecast</a:t>
            </a:r>
            <a:endParaRPr lang="es-E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FDE52C-8D92-0A93-5D23-904E1AA312BF}"/>
              </a:ext>
            </a:extLst>
          </p:cNvPr>
          <p:cNvSpPr/>
          <p:nvPr/>
        </p:nvSpPr>
        <p:spPr>
          <a:xfrm>
            <a:off x="1758713" y="1108220"/>
            <a:ext cx="10178997" cy="28346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Real-time stock Price chart (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financial</a:t>
            </a:r>
            <a:r>
              <a:rPr lang="es-ES" dirty="0"/>
              <a:t> API </a:t>
            </a:r>
            <a:r>
              <a:rPr lang="es-ES" dirty="0" err="1"/>
              <a:t>source</a:t>
            </a:r>
            <a:r>
              <a:rPr lang="es-ES" dirty="0"/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E66547-CA8B-5114-66E5-5AF448F1C361}"/>
              </a:ext>
            </a:extLst>
          </p:cNvPr>
          <p:cNvSpPr/>
          <p:nvPr/>
        </p:nvSpPr>
        <p:spPr>
          <a:xfrm>
            <a:off x="1758713" y="4027751"/>
            <a:ext cx="10178997" cy="21197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metrics</a:t>
            </a:r>
            <a:r>
              <a:rPr lang="es-ES" dirty="0"/>
              <a:t>, open/</a:t>
            </a: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prices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7F85E31-EE32-E7CC-9D6F-FFD3AACE3F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30100" y="4278474"/>
            <a:ext cx="2797511" cy="16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6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1735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Summary</a:t>
            </a:r>
            <a:endParaRPr lang="es-E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highlight>
                  <a:srgbClr val="008080"/>
                </a:highlight>
              </a:rPr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Liquidity&amp;Solvency</a:t>
            </a:r>
            <a:endParaRPr lang="es-E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Performance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Equity</a:t>
            </a:r>
            <a:r>
              <a:rPr lang="es-ES" sz="1200" dirty="0"/>
              <a:t> </a:t>
            </a:r>
            <a:r>
              <a:rPr lang="es-ES" sz="1200" dirty="0" err="1"/>
              <a:t>Structure</a:t>
            </a:r>
            <a:endParaRPr lang="es-E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Price </a:t>
            </a:r>
            <a:r>
              <a:rPr lang="es-ES" sz="1200" dirty="0" err="1"/>
              <a:t>Forecast</a:t>
            </a:r>
            <a:endParaRPr lang="es-E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FDE52C-8D92-0A93-5D23-904E1AA312BF}"/>
              </a:ext>
            </a:extLst>
          </p:cNvPr>
          <p:cNvSpPr/>
          <p:nvPr/>
        </p:nvSpPr>
        <p:spPr>
          <a:xfrm>
            <a:off x="1758713" y="1108220"/>
            <a:ext cx="741206" cy="3127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Quarter</a:t>
            </a:r>
            <a:endParaRPr lang="es-E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2764A1-504E-E271-CE81-C2D80DF1607B}"/>
              </a:ext>
            </a:extLst>
          </p:cNvPr>
          <p:cNvSpPr/>
          <p:nvPr/>
        </p:nvSpPr>
        <p:spPr>
          <a:xfrm>
            <a:off x="2499919" y="1111256"/>
            <a:ext cx="741206" cy="3043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Year</a:t>
            </a:r>
            <a:endParaRPr lang="es-E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7A89AC-7135-F71F-8A52-872AE53C0A67}"/>
              </a:ext>
            </a:extLst>
          </p:cNvPr>
          <p:cNvSpPr/>
          <p:nvPr/>
        </p:nvSpPr>
        <p:spPr>
          <a:xfrm>
            <a:off x="3241125" y="1111256"/>
            <a:ext cx="741206" cy="3043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72DD2-E630-B86D-E20C-E18B1703E877}"/>
              </a:ext>
            </a:extLst>
          </p:cNvPr>
          <p:cNvSpPr/>
          <p:nvPr/>
        </p:nvSpPr>
        <p:spPr>
          <a:xfrm>
            <a:off x="1758712" y="1529632"/>
            <a:ext cx="9946727" cy="2088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Bar Chart (</a:t>
            </a:r>
            <a:r>
              <a:rPr lang="es-ES" sz="1100" dirty="0" err="1"/>
              <a:t>Revenue</a:t>
            </a:r>
            <a:r>
              <a:rPr lang="es-ES" sz="1100" dirty="0"/>
              <a:t>, Gross </a:t>
            </a:r>
            <a:r>
              <a:rPr lang="es-ES" sz="1100" dirty="0" err="1"/>
              <a:t>profit</a:t>
            </a:r>
            <a:r>
              <a:rPr lang="es-ES" sz="1100" dirty="0"/>
              <a:t>, </a:t>
            </a:r>
            <a:r>
              <a:rPr lang="es-ES" sz="1100" dirty="0" err="1"/>
              <a:t>Income</a:t>
            </a:r>
            <a:r>
              <a:rPr lang="es-ES" sz="1100" dirty="0"/>
              <a:t> </a:t>
            </a:r>
            <a:r>
              <a:rPr lang="es-ES" sz="1100" dirty="0" err="1"/>
              <a:t>from</a:t>
            </a:r>
            <a:r>
              <a:rPr lang="es-ES" sz="1100" dirty="0"/>
              <a:t> </a:t>
            </a:r>
            <a:r>
              <a:rPr lang="es-ES" sz="1100" dirty="0" err="1"/>
              <a:t>operations</a:t>
            </a:r>
            <a:r>
              <a:rPr lang="es-ES" sz="1100" dirty="0"/>
              <a:t>, Net </a:t>
            </a:r>
            <a:r>
              <a:rPr lang="es-ES" sz="1100" dirty="0" err="1"/>
              <a:t>income</a:t>
            </a:r>
            <a:r>
              <a:rPr lang="es-ES" sz="1100" dirty="0"/>
              <a:t> </a:t>
            </a:r>
            <a:r>
              <a:rPr lang="es-ES" sz="1100" dirty="0" err="1"/>
              <a:t>attributable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</a:t>
            </a:r>
            <a:r>
              <a:rPr lang="es-ES" sz="1100" dirty="0" err="1"/>
              <a:t>common</a:t>
            </a:r>
            <a:r>
              <a:rPr lang="es-ES" sz="1100" dirty="0"/>
              <a:t> </a:t>
            </a:r>
            <a:r>
              <a:rPr lang="es-ES" sz="1100" dirty="0" err="1"/>
              <a:t>stockholders</a:t>
            </a:r>
            <a:r>
              <a:rPr lang="es-ES" sz="1100" dirty="0"/>
              <a:t>, </a:t>
            </a:r>
            <a:r>
              <a:rPr lang="es-ES" sz="1100" dirty="0" err="1"/>
              <a:t>Adjusted</a:t>
            </a:r>
            <a:r>
              <a:rPr lang="es-ES" sz="1100" dirty="0"/>
              <a:t> EBITDA, </a:t>
            </a:r>
            <a:r>
              <a:rPr lang="es-ES" sz="1100" dirty="0" err="1"/>
              <a:t>FcF</a:t>
            </a:r>
            <a:r>
              <a:rPr lang="es-ES" sz="1100" dirty="0"/>
              <a:t>): Total </a:t>
            </a:r>
            <a:r>
              <a:rPr lang="es-ES" sz="1100" dirty="0" err="1"/>
              <a:t>of</a:t>
            </a:r>
            <a:r>
              <a:rPr lang="es-ES" sz="1100" dirty="0"/>
              <a:t> 6 bar charts.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3AC1AC-F2C6-7096-04EC-5FBEF391B0DC}"/>
              </a:ext>
            </a:extLst>
          </p:cNvPr>
          <p:cNvSpPr/>
          <p:nvPr/>
        </p:nvSpPr>
        <p:spPr>
          <a:xfrm>
            <a:off x="9873842" y="1118922"/>
            <a:ext cx="1831597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bar chart)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79A073-DE46-CAAC-3F60-C2D88BCFE9D9}"/>
              </a:ext>
            </a:extLst>
          </p:cNvPr>
          <p:cNvSpPr/>
          <p:nvPr/>
        </p:nvSpPr>
        <p:spPr>
          <a:xfrm>
            <a:off x="1758712" y="4068047"/>
            <a:ext cx="9946727" cy="20884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Line Chart (Gross </a:t>
            </a:r>
            <a:r>
              <a:rPr lang="es-ES" sz="1100" dirty="0" err="1"/>
              <a:t>profit</a:t>
            </a:r>
            <a:r>
              <a:rPr lang="es-ES" sz="1100" dirty="0"/>
              <a:t> </a:t>
            </a:r>
            <a:r>
              <a:rPr lang="es-ES" sz="1100" dirty="0" err="1"/>
              <a:t>margin</a:t>
            </a:r>
            <a:r>
              <a:rPr lang="es-ES" sz="1100" dirty="0"/>
              <a:t>, </a:t>
            </a:r>
            <a:r>
              <a:rPr lang="es-ES" sz="1100" dirty="0" err="1"/>
              <a:t>Operating</a:t>
            </a:r>
            <a:r>
              <a:rPr lang="es-ES" sz="1100" dirty="0"/>
              <a:t> </a:t>
            </a:r>
            <a:r>
              <a:rPr lang="es-ES" sz="1100" dirty="0" err="1"/>
              <a:t>income</a:t>
            </a:r>
            <a:r>
              <a:rPr lang="es-ES" sz="1100" dirty="0"/>
              <a:t> </a:t>
            </a:r>
            <a:r>
              <a:rPr lang="es-ES" sz="1100" dirty="0" err="1"/>
              <a:t>margin</a:t>
            </a:r>
            <a:r>
              <a:rPr lang="es-ES" sz="1100" dirty="0"/>
              <a:t>, Net </a:t>
            </a:r>
            <a:r>
              <a:rPr lang="es-ES" sz="1100" dirty="0" err="1"/>
              <a:t>income</a:t>
            </a:r>
            <a:r>
              <a:rPr lang="es-ES" sz="1100" dirty="0"/>
              <a:t> </a:t>
            </a:r>
            <a:r>
              <a:rPr lang="es-ES" sz="1100" dirty="0" err="1"/>
              <a:t>margin</a:t>
            </a:r>
            <a:r>
              <a:rPr lang="es-ES" sz="1100" dirty="0"/>
              <a:t>, </a:t>
            </a:r>
            <a:r>
              <a:rPr lang="es-ES" sz="1100" dirty="0" err="1"/>
              <a:t>Adjusted</a:t>
            </a:r>
            <a:r>
              <a:rPr lang="es-ES" sz="1100" dirty="0"/>
              <a:t> EBITDA </a:t>
            </a:r>
            <a:r>
              <a:rPr lang="es-ES" sz="1100" dirty="0" err="1"/>
              <a:t>margin</a:t>
            </a:r>
            <a:r>
              <a:rPr lang="es-ES" sz="1100" dirty="0"/>
              <a:t>): Total </a:t>
            </a:r>
            <a:r>
              <a:rPr lang="es-ES" sz="1100" dirty="0" err="1"/>
              <a:t>of</a:t>
            </a:r>
            <a:r>
              <a:rPr lang="es-ES" sz="1100" dirty="0"/>
              <a:t> 4 line charts.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C7B10-0D2D-F7D7-786F-E5B84FB19939}"/>
              </a:ext>
            </a:extLst>
          </p:cNvPr>
          <p:cNvSpPr/>
          <p:nvPr/>
        </p:nvSpPr>
        <p:spPr>
          <a:xfrm>
            <a:off x="9739619" y="3685870"/>
            <a:ext cx="1965820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</a:t>
            </a:r>
            <a:r>
              <a:rPr lang="es-ES" sz="1100" dirty="0" err="1"/>
              <a:t>scatter</a:t>
            </a:r>
            <a:r>
              <a:rPr lang="es-ES" sz="1100" dirty="0"/>
              <a:t> </a:t>
            </a:r>
            <a:r>
              <a:rPr lang="es-ES" sz="1100" dirty="0" err="1"/>
              <a:t>plot</a:t>
            </a:r>
            <a:r>
              <a:rPr lang="es-E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04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1735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Summary</a:t>
            </a:r>
            <a:endParaRPr lang="es-E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highlight>
                  <a:srgbClr val="008080"/>
                </a:highlight>
              </a:rPr>
              <a:t>Liquidity&amp;Solvency</a:t>
            </a:r>
            <a:endParaRPr lang="es-ES" sz="1200" dirty="0">
              <a:highlight>
                <a:srgbClr val="00808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Performance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Equity</a:t>
            </a:r>
            <a:r>
              <a:rPr lang="es-ES" sz="1200" dirty="0"/>
              <a:t> </a:t>
            </a:r>
            <a:r>
              <a:rPr lang="es-ES" sz="1200" dirty="0" err="1"/>
              <a:t>Structure</a:t>
            </a:r>
            <a:endParaRPr lang="es-E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Price </a:t>
            </a:r>
            <a:r>
              <a:rPr lang="es-ES" sz="1200" dirty="0" err="1"/>
              <a:t>Forecast</a:t>
            </a:r>
            <a:endParaRPr lang="es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3AC1AC-F2C6-7096-04EC-5FBEF391B0DC}"/>
              </a:ext>
            </a:extLst>
          </p:cNvPr>
          <p:cNvSpPr/>
          <p:nvPr/>
        </p:nvSpPr>
        <p:spPr>
          <a:xfrm>
            <a:off x="9873842" y="1118922"/>
            <a:ext cx="1831597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line chart)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79A073-DE46-CAAC-3F60-C2D88BCFE9D9}"/>
              </a:ext>
            </a:extLst>
          </p:cNvPr>
          <p:cNvSpPr/>
          <p:nvPr/>
        </p:nvSpPr>
        <p:spPr>
          <a:xfrm>
            <a:off x="1758712" y="1583248"/>
            <a:ext cx="9946727" cy="230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Line Chart (</a:t>
            </a:r>
            <a:r>
              <a:rPr lang="es-ES" sz="1100" dirty="0" err="1"/>
              <a:t>Current</a:t>
            </a:r>
            <a:r>
              <a:rPr lang="es-ES" sz="1100" dirty="0"/>
              <a:t> ratio, </a:t>
            </a:r>
            <a:r>
              <a:rPr lang="es-ES" sz="1100" dirty="0" err="1"/>
              <a:t>quick</a:t>
            </a:r>
            <a:r>
              <a:rPr lang="es-ES" sz="1100" dirty="0"/>
              <a:t> ratio, </a:t>
            </a:r>
            <a:r>
              <a:rPr lang="es-ES" sz="1100" dirty="0" err="1"/>
              <a:t>debt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</a:t>
            </a:r>
            <a:r>
              <a:rPr lang="es-ES" sz="1100" dirty="0" err="1"/>
              <a:t>equity</a:t>
            </a:r>
            <a:r>
              <a:rPr lang="es-ES" sz="1100" dirty="0"/>
              <a:t> ratio, </a:t>
            </a:r>
            <a:r>
              <a:rPr lang="es-ES" sz="1100" dirty="0" err="1"/>
              <a:t>debt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</a:t>
            </a:r>
            <a:r>
              <a:rPr lang="es-ES" sz="1100" dirty="0" err="1"/>
              <a:t>assets</a:t>
            </a:r>
            <a:r>
              <a:rPr lang="es-ES" sz="1100" dirty="0"/>
              <a:t> ratio, </a:t>
            </a:r>
            <a:r>
              <a:rPr lang="es-ES" sz="1100" dirty="0" err="1"/>
              <a:t>equity</a:t>
            </a:r>
            <a:r>
              <a:rPr lang="es-ES" sz="1100" dirty="0"/>
              <a:t> ratio): Total </a:t>
            </a:r>
            <a:r>
              <a:rPr lang="es-ES" sz="1100" dirty="0" err="1"/>
              <a:t>of</a:t>
            </a:r>
            <a:r>
              <a:rPr lang="es-ES" sz="1100" dirty="0"/>
              <a:t> 5 line charts.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DE260-5309-38D5-4894-C9CF96D09701}"/>
              </a:ext>
            </a:extLst>
          </p:cNvPr>
          <p:cNvSpPr/>
          <p:nvPr/>
        </p:nvSpPr>
        <p:spPr>
          <a:xfrm>
            <a:off x="1758712" y="3947309"/>
            <a:ext cx="9946727" cy="21197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/>
              <a:t>Definition</a:t>
            </a:r>
            <a:r>
              <a:rPr lang="es-ES" sz="1200" dirty="0"/>
              <a:t> </a:t>
            </a:r>
            <a:r>
              <a:rPr lang="es-ES" sz="1200" dirty="0" err="1"/>
              <a:t>of</a:t>
            </a:r>
            <a:r>
              <a:rPr lang="es-ES" sz="1200" dirty="0"/>
              <a:t> </a:t>
            </a:r>
            <a:r>
              <a:rPr lang="es-ES" sz="1200" dirty="0" err="1"/>
              <a:t>what</a:t>
            </a:r>
            <a:r>
              <a:rPr lang="es-ES" sz="1200" dirty="0"/>
              <a:t> </a:t>
            </a:r>
            <a:r>
              <a:rPr lang="es-ES" sz="1200" dirty="0" err="1"/>
              <a:t>each</a:t>
            </a:r>
            <a:r>
              <a:rPr lang="es-ES" sz="1200" dirty="0"/>
              <a:t> </a:t>
            </a:r>
            <a:r>
              <a:rPr lang="es-ES" sz="1200" dirty="0" err="1"/>
              <a:t>liquidity</a:t>
            </a:r>
            <a:r>
              <a:rPr lang="es-ES" sz="1200" dirty="0"/>
              <a:t>/</a:t>
            </a:r>
            <a:r>
              <a:rPr lang="es-ES" sz="1200" dirty="0" err="1"/>
              <a:t>solvency</a:t>
            </a:r>
            <a:r>
              <a:rPr lang="es-ES" sz="1200" dirty="0"/>
              <a:t> ratio </a:t>
            </a:r>
            <a:r>
              <a:rPr lang="es-ES" sz="1200" dirty="0" err="1"/>
              <a:t>is</a:t>
            </a:r>
            <a:r>
              <a:rPr lang="es-ES" sz="1200" dirty="0"/>
              <a:t>. </a:t>
            </a:r>
            <a:r>
              <a:rPr lang="es-ES" sz="1200" dirty="0" err="1"/>
              <a:t>Basically</a:t>
            </a:r>
            <a:r>
              <a:rPr lang="es-ES" sz="1200" dirty="0"/>
              <a:t> </a:t>
            </a:r>
            <a:r>
              <a:rPr lang="es-ES" sz="1200" dirty="0" err="1"/>
              <a:t>how</a:t>
            </a:r>
            <a:r>
              <a:rPr lang="es-ES" sz="1200" dirty="0"/>
              <a:t> </a:t>
            </a:r>
            <a:r>
              <a:rPr lang="es-ES" sz="1200" dirty="0" err="1"/>
              <a:t>it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computed</a:t>
            </a:r>
            <a:r>
              <a:rPr lang="es-ES" sz="1200" dirty="0"/>
              <a:t> (</a:t>
            </a:r>
            <a:r>
              <a:rPr lang="es-ES" sz="1200" dirty="0" err="1"/>
              <a:t>what</a:t>
            </a:r>
            <a:r>
              <a:rPr lang="es-ES" sz="1200" dirty="0"/>
              <a:t> </a:t>
            </a:r>
            <a:r>
              <a:rPr lang="es-ES" sz="1200" dirty="0" err="1"/>
              <a:t>entries</a:t>
            </a:r>
            <a:r>
              <a:rPr lang="es-ES" sz="1200" dirty="0"/>
              <a:t> </a:t>
            </a:r>
            <a:r>
              <a:rPr lang="es-ES" sz="1200" dirty="0" err="1"/>
              <a:t>from</a:t>
            </a:r>
            <a:r>
              <a:rPr lang="es-ES" sz="1200" dirty="0"/>
              <a:t> </a:t>
            </a:r>
            <a:r>
              <a:rPr lang="es-ES" sz="1200" dirty="0" err="1"/>
              <a:t>assets</a:t>
            </a:r>
            <a:r>
              <a:rPr lang="es-ES" sz="1200" dirty="0"/>
              <a:t> and </a:t>
            </a:r>
            <a:r>
              <a:rPr lang="es-ES" sz="1200" dirty="0" err="1"/>
              <a:t>liabilities</a:t>
            </a:r>
            <a:r>
              <a:rPr lang="es-ES" sz="1200" dirty="0"/>
              <a:t> are </a:t>
            </a:r>
            <a:r>
              <a:rPr lang="es-ES" sz="1200" dirty="0" err="1"/>
              <a:t>considered</a:t>
            </a:r>
            <a:r>
              <a:rPr lang="es-ES" sz="1200" dirty="0"/>
              <a:t> in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calculation</a:t>
            </a:r>
            <a:r>
              <a:rPr lang="es-ES" sz="1200" dirty="0"/>
              <a:t>). </a:t>
            </a:r>
            <a:r>
              <a:rPr lang="es-ES" sz="1200" dirty="0" err="1"/>
              <a:t>Maybe</a:t>
            </a:r>
            <a:r>
              <a:rPr lang="es-ES" sz="1200" dirty="0"/>
              <a:t> </a:t>
            </a:r>
            <a:r>
              <a:rPr lang="es-ES" sz="1200" dirty="0" err="1"/>
              <a:t>add</a:t>
            </a:r>
            <a:r>
              <a:rPr lang="es-ES" sz="1200" dirty="0"/>
              <a:t> links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external</a:t>
            </a:r>
            <a:r>
              <a:rPr lang="es-ES" sz="1200" dirty="0"/>
              <a:t> </a:t>
            </a:r>
            <a:r>
              <a:rPr lang="es-ES" sz="1200" dirty="0" err="1"/>
              <a:t>resources</a:t>
            </a:r>
            <a:r>
              <a:rPr lang="es-ES" sz="1200" dirty="0"/>
              <a:t> (</a:t>
            </a:r>
            <a:r>
              <a:rPr lang="es-ES" sz="1200" dirty="0" err="1"/>
              <a:t>investopedia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example</a:t>
            </a:r>
            <a:r>
              <a:rPr lang="es-ES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6879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1735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Summary</a:t>
            </a:r>
            <a:endParaRPr lang="es-E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Liquidity&amp;Solvency</a:t>
            </a:r>
            <a:endParaRPr lang="es-E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highlight>
                  <a:srgbClr val="008080"/>
                </a:highlight>
              </a:rPr>
              <a:t>Growth</a:t>
            </a:r>
            <a:r>
              <a:rPr lang="es-ES" sz="1200" dirty="0">
                <a:highlight>
                  <a:srgbClr val="008080"/>
                </a:highlight>
              </a:rPr>
              <a:t> </a:t>
            </a:r>
            <a:r>
              <a:rPr lang="es-ES" sz="1200" dirty="0" err="1">
                <a:highlight>
                  <a:srgbClr val="008080"/>
                </a:highlight>
              </a:rPr>
              <a:t>Metrics</a:t>
            </a:r>
            <a:endParaRPr lang="es-ES" sz="1200" dirty="0">
              <a:highlight>
                <a:srgbClr val="008080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Performance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Equity</a:t>
            </a:r>
            <a:r>
              <a:rPr lang="es-ES" sz="1200" dirty="0"/>
              <a:t> </a:t>
            </a:r>
            <a:r>
              <a:rPr lang="es-ES" sz="1200" dirty="0" err="1"/>
              <a:t>Structure</a:t>
            </a:r>
            <a:endParaRPr lang="es-E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Price </a:t>
            </a:r>
            <a:r>
              <a:rPr lang="es-ES" sz="1200" dirty="0" err="1"/>
              <a:t>Forecast</a:t>
            </a:r>
            <a:endParaRPr lang="es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3AC1AC-F2C6-7096-04EC-5FBEF391B0DC}"/>
              </a:ext>
            </a:extLst>
          </p:cNvPr>
          <p:cNvSpPr/>
          <p:nvPr/>
        </p:nvSpPr>
        <p:spPr>
          <a:xfrm>
            <a:off x="9873842" y="1118922"/>
            <a:ext cx="1831597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line chart)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79A073-DE46-CAAC-3F60-C2D88BCFE9D9}"/>
              </a:ext>
            </a:extLst>
          </p:cNvPr>
          <p:cNvSpPr/>
          <p:nvPr/>
        </p:nvSpPr>
        <p:spPr>
          <a:xfrm>
            <a:off x="1758712" y="1583248"/>
            <a:ext cx="9946727" cy="230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Line Chart (</a:t>
            </a:r>
            <a:r>
              <a:rPr lang="es-ES" sz="1100" dirty="0" err="1"/>
              <a:t>revenue</a:t>
            </a:r>
            <a:r>
              <a:rPr lang="es-ES" sz="1100" dirty="0"/>
              <a:t> </a:t>
            </a:r>
            <a:r>
              <a:rPr lang="es-ES" sz="1100" dirty="0" err="1"/>
              <a:t>growth</a:t>
            </a:r>
            <a:r>
              <a:rPr lang="es-ES" sz="1100" dirty="0"/>
              <a:t>, </a:t>
            </a:r>
            <a:r>
              <a:rPr lang="es-ES" sz="1100" dirty="0" err="1"/>
              <a:t>gross</a:t>
            </a:r>
            <a:r>
              <a:rPr lang="es-ES" sz="1100" dirty="0"/>
              <a:t> </a:t>
            </a:r>
            <a:r>
              <a:rPr lang="es-ES" sz="1100" dirty="0" err="1"/>
              <a:t>profit</a:t>
            </a:r>
            <a:r>
              <a:rPr lang="es-ES" sz="1100" dirty="0"/>
              <a:t> </a:t>
            </a:r>
            <a:r>
              <a:rPr lang="es-ES" sz="1100" dirty="0" err="1"/>
              <a:t>growth</a:t>
            </a:r>
            <a:r>
              <a:rPr lang="es-ES" sz="1100" dirty="0"/>
              <a:t>, </a:t>
            </a:r>
            <a:r>
              <a:rPr lang="es-ES" sz="1100" dirty="0" err="1"/>
              <a:t>operating</a:t>
            </a:r>
            <a:r>
              <a:rPr lang="es-ES" sz="1100" dirty="0"/>
              <a:t> </a:t>
            </a:r>
            <a:r>
              <a:rPr lang="es-ES" sz="1100" dirty="0" err="1"/>
              <a:t>margin</a:t>
            </a:r>
            <a:r>
              <a:rPr lang="es-ES" sz="1100" dirty="0"/>
              <a:t> </a:t>
            </a:r>
            <a:r>
              <a:rPr lang="es-ES" sz="1100" dirty="0" err="1"/>
              <a:t>growth</a:t>
            </a:r>
            <a:r>
              <a:rPr lang="es-ES" sz="1100" dirty="0"/>
              <a:t>, net </a:t>
            </a:r>
            <a:r>
              <a:rPr lang="es-ES" sz="1100" dirty="0" err="1"/>
              <a:t>income</a:t>
            </a:r>
            <a:r>
              <a:rPr lang="es-ES" sz="1100" dirty="0"/>
              <a:t> </a:t>
            </a:r>
            <a:r>
              <a:rPr lang="es-ES" sz="1100" dirty="0" err="1"/>
              <a:t>margin</a:t>
            </a:r>
            <a:r>
              <a:rPr lang="es-ES" sz="1100" dirty="0"/>
              <a:t> </a:t>
            </a:r>
            <a:r>
              <a:rPr lang="es-ES" sz="1100" dirty="0" err="1"/>
              <a:t>growth</a:t>
            </a:r>
            <a:r>
              <a:rPr lang="es-ES" sz="1100" dirty="0"/>
              <a:t>, </a:t>
            </a:r>
            <a:r>
              <a:rPr lang="es-ES" sz="1100" dirty="0" err="1"/>
              <a:t>adj</a:t>
            </a:r>
            <a:r>
              <a:rPr lang="es-ES" sz="1100" dirty="0"/>
              <a:t> ebitda </a:t>
            </a:r>
            <a:r>
              <a:rPr lang="es-ES" sz="1100" dirty="0" err="1"/>
              <a:t>growth</a:t>
            </a:r>
            <a:r>
              <a:rPr lang="es-ES" sz="1100" dirty="0"/>
              <a:t>, </a:t>
            </a:r>
            <a:r>
              <a:rPr lang="es-ES" sz="1100" dirty="0" err="1"/>
              <a:t>eps</a:t>
            </a:r>
            <a:r>
              <a:rPr lang="es-ES" sz="1100" dirty="0"/>
              <a:t> </a:t>
            </a:r>
            <a:r>
              <a:rPr lang="es-ES" sz="1100" dirty="0" err="1"/>
              <a:t>growth</a:t>
            </a:r>
            <a:r>
              <a:rPr lang="es-ES" sz="1100" dirty="0"/>
              <a:t>, 5yr </a:t>
            </a:r>
            <a:r>
              <a:rPr lang="es-ES" sz="1100" dirty="0" err="1"/>
              <a:t>operating</a:t>
            </a:r>
            <a:r>
              <a:rPr lang="es-ES" sz="1100" dirty="0"/>
              <a:t> </a:t>
            </a:r>
            <a:r>
              <a:rPr lang="es-ES" sz="1100" dirty="0" err="1"/>
              <a:t>profit</a:t>
            </a:r>
            <a:r>
              <a:rPr lang="es-ES" sz="1100" dirty="0"/>
              <a:t> CAGR, 5yr </a:t>
            </a:r>
            <a:r>
              <a:rPr lang="es-ES" sz="1100" dirty="0" err="1"/>
              <a:t>Fcf</a:t>
            </a:r>
            <a:r>
              <a:rPr lang="es-ES" sz="1100" dirty="0"/>
              <a:t> CAGR): Total </a:t>
            </a:r>
            <a:r>
              <a:rPr lang="es-ES" sz="1100" dirty="0" err="1"/>
              <a:t>of</a:t>
            </a:r>
            <a:r>
              <a:rPr lang="es-ES" sz="1100" dirty="0"/>
              <a:t> 5 line charts.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DE260-5309-38D5-4894-C9CF96D09701}"/>
              </a:ext>
            </a:extLst>
          </p:cNvPr>
          <p:cNvSpPr/>
          <p:nvPr/>
        </p:nvSpPr>
        <p:spPr>
          <a:xfrm>
            <a:off x="1758712" y="3947309"/>
            <a:ext cx="9946727" cy="21197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/>
              <a:t>Definition</a:t>
            </a:r>
            <a:r>
              <a:rPr lang="es-ES" sz="1200" dirty="0"/>
              <a:t> </a:t>
            </a:r>
            <a:r>
              <a:rPr lang="es-ES" sz="1200" dirty="0" err="1"/>
              <a:t>of</a:t>
            </a:r>
            <a:r>
              <a:rPr lang="es-ES" sz="1200" dirty="0"/>
              <a:t> </a:t>
            </a:r>
            <a:r>
              <a:rPr lang="es-ES" sz="1200" dirty="0" err="1"/>
              <a:t>how</a:t>
            </a:r>
            <a:r>
              <a:rPr lang="es-ES" sz="1200" dirty="0"/>
              <a:t> </a:t>
            </a:r>
            <a:r>
              <a:rPr lang="es-ES" sz="1200" dirty="0" err="1"/>
              <a:t>each</a:t>
            </a:r>
            <a:r>
              <a:rPr lang="es-ES" sz="1200" dirty="0"/>
              <a:t> </a:t>
            </a:r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computed</a:t>
            </a:r>
            <a:r>
              <a:rPr lang="es-ES" sz="1200" dirty="0"/>
              <a:t> (</a:t>
            </a:r>
            <a:r>
              <a:rPr lang="es-ES" sz="1200" dirty="0" err="1"/>
              <a:t>equation</a:t>
            </a:r>
            <a:r>
              <a:rPr lang="es-ES" sz="1200" dirty="0"/>
              <a:t> and </a:t>
            </a:r>
            <a:r>
              <a:rPr lang="es-ES" sz="1200" dirty="0" err="1"/>
              <a:t>quarters</a:t>
            </a:r>
            <a:r>
              <a:rPr lang="es-ES" sz="1200" dirty="0"/>
              <a:t> </a:t>
            </a:r>
            <a:r>
              <a:rPr lang="es-ES" sz="1200" dirty="0" err="1"/>
              <a:t>considered</a:t>
            </a:r>
            <a:r>
              <a:rPr lang="es-ES" sz="1200" dirty="0"/>
              <a:t>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CA9E90-6BFF-79EC-627C-0C5559E7900A}"/>
              </a:ext>
            </a:extLst>
          </p:cNvPr>
          <p:cNvSpPr/>
          <p:nvPr/>
        </p:nvSpPr>
        <p:spPr>
          <a:xfrm>
            <a:off x="1758713" y="1108220"/>
            <a:ext cx="741206" cy="3127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QoQ</a:t>
            </a:r>
            <a:endParaRPr lang="es-E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8D172D-EFCD-0ED5-7B52-3BDCD80965DA}"/>
              </a:ext>
            </a:extLst>
          </p:cNvPr>
          <p:cNvSpPr/>
          <p:nvPr/>
        </p:nvSpPr>
        <p:spPr>
          <a:xfrm>
            <a:off x="2499919" y="1111256"/>
            <a:ext cx="741206" cy="3043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YoY</a:t>
            </a:r>
            <a:endParaRPr lang="es-E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6058CB-B578-D801-0AAC-71C342E5C7DE}"/>
              </a:ext>
            </a:extLst>
          </p:cNvPr>
          <p:cNvSpPr/>
          <p:nvPr/>
        </p:nvSpPr>
        <p:spPr>
          <a:xfrm>
            <a:off x="3241125" y="1111256"/>
            <a:ext cx="741206" cy="3043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5yr</a:t>
            </a:r>
          </a:p>
        </p:txBody>
      </p:sp>
    </p:spTree>
    <p:extLst>
      <p:ext uri="{BB962C8B-B14F-4D97-AF65-F5344CB8AC3E}">
        <p14:creationId xmlns:p14="http://schemas.microsoft.com/office/powerpoint/2010/main" val="424845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1735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Summary</a:t>
            </a:r>
            <a:endParaRPr lang="es-E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Liquidity&amp;Solvency</a:t>
            </a:r>
            <a:endParaRPr lang="es-E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highlight>
                  <a:srgbClr val="008080"/>
                </a:highlight>
              </a:rPr>
              <a:t>Performance </a:t>
            </a:r>
            <a:r>
              <a:rPr lang="es-ES" sz="1200" dirty="0" err="1">
                <a:highlight>
                  <a:srgbClr val="008080"/>
                </a:highlight>
              </a:rPr>
              <a:t>Metrics</a:t>
            </a:r>
            <a:endParaRPr lang="es-ES" sz="1200" dirty="0">
              <a:highlight>
                <a:srgbClr val="008080"/>
              </a:highligh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Equity</a:t>
            </a:r>
            <a:r>
              <a:rPr lang="es-ES" sz="1200" dirty="0"/>
              <a:t> </a:t>
            </a:r>
            <a:r>
              <a:rPr lang="es-ES" sz="1200" dirty="0" err="1"/>
              <a:t>Structure</a:t>
            </a:r>
            <a:endParaRPr lang="es-E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Price </a:t>
            </a:r>
            <a:r>
              <a:rPr lang="es-ES" sz="1200" dirty="0" err="1"/>
              <a:t>Forecast</a:t>
            </a:r>
            <a:endParaRPr lang="es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3AC1AC-F2C6-7096-04EC-5FBEF391B0DC}"/>
              </a:ext>
            </a:extLst>
          </p:cNvPr>
          <p:cNvSpPr/>
          <p:nvPr/>
        </p:nvSpPr>
        <p:spPr>
          <a:xfrm>
            <a:off x="9873842" y="1118922"/>
            <a:ext cx="1831597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bar chart)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79A073-DE46-CAAC-3F60-C2D88BCFE9D9}"/>
              </a:ext>
            </a:extLst>
          </p:cNvPr>
          <p:cNvSpPr/>
          <p:nvPr/>
        </p:nvSpPr>
        <p:spPr>
          <a:xfrm>
            <a:off x="1758712" y="1583248"/>
            <a:ext cx="9946727" cy="230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Line Chart (</a:t>
            </a:r>
            <a:r>
              <a:rPr lang="es-ES" sz="1100" dirty="0" err="1"/>
              <a:t>Invested</a:t>
            </a:r>
            <a:r>
              <a:rPr lang="es-ES" sz="1100" dirty="0"/>
              <a:t> Capital, Total </a:t>
            </a:r>
            <a:r>
              <a:rPr lang="es-ES" sz="1100" dirty="0" err="1"/>
              <a:t>Assets</a:t>
            </a:r>
            <a:r>
              <a:rPr lang="es-ES" sz="1100" dirty="0"/>
              <a:t>, ROE, ROA, </a:t>
            </a:r>
            <a:r>
              <a:rPr lang="es-ES" sz="1100" dirty="0" err="1"/>
              <a:t>operating</a:t>
            </a:r>
            <a:r>
              <a:rPr lang="es-ES" sz="1100" dirty="0"/>
              <a:t> ROIC, </a:t>
            </a:r>
            <a:r>
              <a:rPr lang="es-ES" sz="1100" dirty="0" err="1"/>
              <a:t>FcF</a:t>
            </a:r>
            <a:r>
              <a:rPr lang="es-ES" sz="1100" dirty="0"/>
              <a:t> ROIC): Total </a:t>
            </a:r>
            <a:r>
              <a:rPr lang="es-ES" sz="1100" dirty="0" err="1"/>
              <a:t>of</a:t>
            </a:r>
            <a:r>
              <a:rPr lang="es-ES" sz="1100" dirty="0"/>
              <a:t> 6 bar charts.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DE260-5309-38D5-4894-C9CF96D09701}"/>
              </a:ext>
            </a:extLst>
          </p:cNvPr>
          <p:cNvSpPr/>
          <p:nvPr/>
        </p:nvSpPr>
        <p:spPr>
          <a:xfrm>
            <a:off x="1758712" y="3947309"/>
            <a:ext cx="9946727" cy="21197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/>
              <a:t>Definition</a:t>
            </a:r>
            <a:r>
              <a:rPr lang="es-ES" sz="1200" dirty="0"/>
              <a:t> </a:t>
            </a:r>
            <a:r>
              <a:rPr lang="es-ES" sz="1200" dirty="0" err="1"/>
              <a:t>of</a:t>
            </a:r>
            <a:r>
              <a:rPr lang="es-ES" sz="1200" dirty="0"/>
              <a:t> </a:t>
            </a:r>
            <a:r>
              <a:rPr lang="es-ES" sz="1200" dirty="0" err="1"/>
              <a:t>how</a:t>
            </a:r>
            <a:r>
              <a:rPr lang="es-ES" sz="1200" dirty="0"/>
              <a:t> </a:t>
            </a:r>
            <a:r>
              <a:rPr lang="es-ES" sz="1200" dirty="0" err="1"/>
              <a:t>each</a:t>
            </a:r>
            <a:r>
              <a:rPr lang="es-ES" sz="1200" dirty="0"/>
              <a:t> performance </a:t>
            </a:r>
            <a:r>
              <a:rPr lang="es-ES" sz="1200" dirty="0" err="1"/>
              <a:t>metric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computed</a:t>
            </a:r>
            <a:r>
              <a:rPr lang="es-ES" sz="1200" dirty="0"/>
              <a:t> (</a:t>
            </a:r>
            <a:r>
              <a:rPr lang="es-ES" sz="1200" dirty="0" err="1"/>
              <a:t>equation</a:t>
            </a:r>
            <a:r>
              <a:rPr lang="es-ES" sz="1200" dirty="0"/>
              <a:t> and </a:t>
            </a:r>
            <a:r>
              <a:rPr lang="es-ES" sz="1200" dirty="0" err="1"/>
              <a:t>quarters</a:t>
            </a:r>
            <a:r>
              <a:rPr lang="es-ES" sz="1200" dirty="0"/>
              <a:t> </a:t>
            </a:r>
            <a:r>
              <a:rPr lang="es-ES" sz="1200" dirty="0" err="1"/>
              <a:t>considered</a:t>
            </a:r>
            <a:r>
              <a:rPr lang="es-ES" sz="1200" dirty="0"/>
              <a:t>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CA9E90-6BFF-79EC-627C-0C5559E7900A}"/>
              </a:ext>
            </a:extLst>
          </p:cNvPr>
          <p:cNvSpPr/>
          <p:nvPr/>
        </p:nvSpPr>
        <p:spPr>
          <a:xfrm>
            <a:off x="1758713" y="1108220"/>
            <a:ext cx="741206" cy="3127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TTM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9746A-172D-65F1-B62B-DE94E7E28B1F}"/>
              </a:ext>
            </a:extLst>
          </p:cNvPr>
          <p:cNvSpPr/>
          <p:nvPr/>
        </p:nvSpPr>
        <p:spPr>
          <a:xfrm>
            <a:off x="2499919" y="1110248"/>
            <a:ext cx="741206" cy="3107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Year</a:t>
            </a:r>
            <a:endParaRPr lang="es-ES" sz="11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4A97FB7-B547-07BC-CE6D-7B4DC7B7F3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6418" y="3978008"/>
            <a:ext cx="3682913" cy="19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1735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Summary</a:t>
            </a:r>
            <a:endParaRPr lang="es-E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Liquidity&amp;Solvency</a:t>
            </a:r>
            <a:endParaRPr lang="es-E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Performance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highlight>
                  <a:srgbClr val="008080"/>
                </a:highlight>
              </a:rPr>
              <a:t>3Equity </a:t>
            </a:r>
            <a:r>
              <a:rPr lang="es-ES" sz="1200" dirty="0" err="1">
                <a:highlight>
                  <a:srgbClr val="008080"/>
                </a:highlight>
              </a:rPr>
              <a:t>Structure</a:t>
            </a:r>
            <a:endParaRPr lang="es-ES" sz="1200" dirty="0">
              <a:highlight>
                <a:srgbClr val="008080"/>
              </a:highligh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Price </a:t>
            </a:r>
            <a:r>
              <a:rPr lang="es-ES" sz="1200" dirty="0" err="1"/>
              <a:t>Forecast</a:t>
            </a:r>
            <a:endParaRPr lang="es-E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AF1176-06C4-203A-9193-96A0D6BB18B1}"/>
              </a:ext>
            </a:extLst>
          </p:cNvPr>
          <p:cNvSpPr/>
          <p:nvPr/>
        </p:nvSpPr>
        <p:spPr>
          <a:xfrm>
            <a:off x="1780213" y="1234577"/>
            <a:ext cx="3568118" cy="347776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Pie chart: </a:t>
            </a:r>
            <a:r>
              <a:rPr lang="es-ES" dirty="0" err="1"/>
              <a:t>institutional</a:t>
            </a:r>
            <a:r>
              <a:rPr lang="es-ES" dirty="0"/>
              <a:t> </a:t>
            </a:r>
            <a:r>
              <a:rPr lang="es-ES" dirty="0" err="1"/>
              <a:t>investors</a:t>
            </a:r>
            <a:r>
              <a:rPr lang="es-ES" dirty="0"/>
              <a:t>, </a:t>
            </a:r>
            <a:r>
              <a:rPr lang="es-ES" dirty="0" err="1"/>
              <a:t>insiders</a:t>
            </a:r>
            <a:r>
              <a:rPr lang="es-ES" dirty="0"/>
              <a:t>, </a:t>
            </a:r>
            <a:r>
              <a:rPr lang="es-ES" dirty="0" err="1"/>
              <a:t>retail</a:t>
            </a:r>
            <a:r>
              <a:rPr lang="es-ES" dirty="0"/>
              <a:t> </a:t>
            </a:r>
            <a:r>
              <a:rPr lang="es-ES" dirty="0" err="1"/>
              <a:t>investors</a:t>
            </a:r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654FB4-56AE-4CAB-4E85-4E3ACC47C2F3}"/>
              </a:ext>
            </a:extLst>
          </p:cNvPr>
          <p:cNvSpPr/>
          <p:nvPr/>
        </p:nvSpPr>
        <p:spPr>
          <a:xfrm>
            <a:off x="5670958" y="1234577"/>
            <a:ext cx="6034481" cy="230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Line chart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outstanding</a:t>
            </a:r>
            <a:r>
              <a:rPr lang="es-ES" sz="1100" dirty="0"/>
              <a:t> shares.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05E4DA-5815-1521-51DC-2F26CDDE9308}"/>
              </a:ext>
            </a:extLst>
          </p:cNvPr>
          <p:cNvSpPr/>
          <p:nvPr/>
        </p:nvSpPr>
        <p:spPr>
          <a:xfrm>
            <a:off x="5670959" y="3857183"/>
            <a:ext cx="6034481" cy="230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Table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main</a:t>
            </a:r>
            <a:r>
              <a:rPr lang="es-ES" sz="1100" dirty="0"/>
              <a:t> </a:t>
            </a:r>
            <a:r>
              <a:rPr lang="es-ES" sz="1100" dirty="0" err="1"/>
              <a:t>shareholders</a:t>
            </a:r>
            <a:r>
              <a:rPr lang="es-ES" sz="1100" dirty="0"/>
              <a:t>: </a:t>
            </a:r>
            <a:r>
              <a:rPr lang="es-ES" sz="1100" dirty="0" err="1"/>
              <a:t>name</a:t>
            </a:r>
            <a:r>
              <a:rPr lang="es-ES" sz="1100" dirty="0"/>
              <a:t>, </a:t>
            </a:r>
            <a:r>
              <a:rPr lang="es-ES" sz="1100" dirty="0" err="1"/>
              <a:t>number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shares, </a:t>
            </a:r>
            <a:r>
              <a:rPr lang="es-ES" sz="1100" dirty="0" err="1"/>
              <a:t>percentage</a:t>
            </a:r>
            <a:r>
              <a:rPr lang="es-ES" sz="1100" dirty="0"/>
              <a:t>, </a:t>
            </a:r>
            <a:r>
              <a:rPr lang="es-ES" sz="1100" dirty="0" err="1"/>
              <a:t>type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investor</a:t>
            </a:r>
            <a:r>
              <a:rPr lang="es-ES" sz="1100" dirty="0"/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F29C7-AC28-836C-40C7-9F2B34871C90}"/>
              </a:ext>
            </a:extLst>
          </p:cNvPr>
          <p:cNvSpPr/>
          <p:nvPr/>
        </p:nvSpPr>
        <p:spPr>
          <a:xfrm>
            <a:off x="2153698" y="5083775"/>
            <a:ext cx="2831286" cy="6568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 </a:t>
            </a:r>
            <a:r>
              <a:rPr lang="es-ES" sz="1100" dirty="0" err="1"/>
              <a:t>current</a:t>
            </a:r>
            <a:r>
              <a:rPr lang="es-ES" sz="1100" dirty="0"/>
              <a:t> </a:t>
            </a:r>
            <a:r>
              <a:rPr lang="es-ES" sz="1100" dirty="0" err="1"/>
              <a:t>credit</a:t>
            </a:r>
            <a:r>
              <a:rPr lang="es-ES" sz="1100" dirty="0"/>
              <a:t> rating </a:t>
            </a:r>
            <a:r>
              <a:rPr lang="es-ES" sz="1100" dirty="0" err="1"/>
              <a:t>is</a:t>
            </a:r>
            <a:r>
              <a:rPr lang="es-ES" sz="1100" dirty="0"/>
              <a:t> XXX</a:t>
            </a:r>
          </a:p>
        </p:txBody>
      </p:sp>
    </p:spTree>
    <p:extLst>
      <p:ext uri="{BB962C8B-B14F-4D97-AF65-F5344CB8AC3E}">
        <p14:creationId xmlns:p14="http://schemas.microsoft.com/office/powerpoint/2010/main" val="205392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7AC8A-BE38-E258-AA46-91466B55A364}"/>
              </a:ext>
            </a:extLst>
          </p:cNvPr>
          <p:cNvSpPr/>
          <p:nvPr/>
        </p:nvSpPr>
        <p:spPr>
          <a:xfrm>
            <a:off x="106260" y="69209"/>
            <a:ext cx="1504426" cy="67195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A2A5C-5172-08E6-0509-90F9834FDC21}"/>
              </a:ext>
            </a:extLst>
          </p:cNvPr>
          <p:cNvSpPr/>
          <p:nvPr/>
        </p:nvSpPr>
        <p:spPr>
          <a:xfrm>
            <a:off x="1610686" y="69209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0A04F-BC3C-33D2-84A9-DE4E5A00F4C4}"/>
              </a:ext>
            </a:extLst>
          </p:cNvPr>
          <p:cNvSpPr/>
          <p:nvPr/>
        </p:nvSpPr>
        <p:spPr>
          <a:xfrm>
            <a:off x="1610685" y="6312716"/>
            <a:ext cx="10475054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0D412-3266-42B8-A01F-0F18F93FA892}"/>
              </a:ext>
            </a:extLst>
          </p:cNvPr>
          <p:cNvSpPr/>
          <p:nvPr/>
        </p:nvSpPr>
        <p:spPr>
          <a:xfrm>
            <a:off x="1611735" y="545284"/>
            <a:ext cx="10475054" cy="57674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3D32F-4977-26D6-84BE-3940CF588F0E}"/>
              </a:ext>
            </a:extLst>
          </p:cNvPr>
          <p:cNvSpPr/>
          <p:nvPr/>
        </p:nvSpPr>
        <p:spPr>
          <a:xfrm>
            <a:off x="106260" y="69208"/>
            <a:ext cx="1504426" cy="476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2A340-B66A-A0AF-DC1F-8B8618BCC3B1}"/>
              </a:ext>
            </a:extLst>
          </p:cNvPr>
          <p:cNvSpPr/>
          <p:nvPr/>
        </p:nvSpPr>
        <p:spPr>
          <a:xfrm>
            <a:off x="486560" y="70255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TMTS Oracle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82AA5-C486-D0EC-CCD0-8CCA010204E8}"/>
              </a:ext>
            </a:extLst>
          </p:cNvPr>
          <p:cNvSpPr/>
          <p:nvPr/>
        </p:nvSpPr>
        <p:spPr>
          <a:xfrm>
            <a:off x="0" y="75955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highlight>
                  <a:srgbClr val="008080"/>
                </a:highlight>
              </a:rPr>
              <a:t>Company</a:t>
            </a:r>
          </a:p>
        </p:txBody>
      </p:sp>
      <p:pic>
        <p:nvPicPr>
          <p:cNvPr id="13" name="Graphic 12" descr="Eggs in basket">
            <a:extLst>
              <a:ext uri="{FF2B5EF4-FFF2-40B4-BE49-F238E27FC236}">
                <a16:creationId xmlns:a16="http://schemas.microsoft.com/office/drawing/2014/main" id="{43BA7BBF-E7E4-822C-D3C6-09558F94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72" y="114822"/>
            <a:ext cx="384846" cy="3848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F2B719-9E90-820E-4A55-53184D3B2427}"/>
              </a:ext>
            </a:extLst>
          </p:cNvPr>
          <p:cNvSpPr/>
          <p:nvPr/>
        </p:nvSpPr>
        <p:spPr>
          <a:xfrm>
            <a:off x="13457" y="184312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Nerd </a:t>
            </a:r>
            <a:r>
              <a:rPr lang="es-ES" sz="1100" dirty="0" err="1"/>
              <a:t>Stuff</a:t>
            </a:r>
            <a:endParaRPr lang="es-E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619E1-3D83-7725-BD7E-711782D59AB4}"/>
              </a:ext>
            </a:extLst>
          </p:cNvPr>
          <p:cNvSpPr/>
          <p:nvPr/>
        </p:nvSpPr>
        <p:spPr>
          <a:xfrm>
            <a:off x="43692" y="2279881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Collectibles</a:t>
            </a:r>
            <a:endParaRPr lang="es-E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987E8-EB73-B9C9-12A2-2A5C5C7ABE4D}"/>
              </a:ext>
            </a:extLst>
          </p:cNvPr>
          <p:cNvSpPr/>
          <p:nvPr/>
        </p:nvSpPr>
        <p:spPr>
          <a:xfrm>
            <a:off x="106260" y="1108220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Tesla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9F4C-2F14-3661-493F-5355537BD43B}"/>
              </a:ext>
            </a:extLst>
          </p:cNvPr>
          <p:cNvSpPr/>
          <p:nvPr/>
        </p:nvSpPr>
        <p:spPr>
          <a:xfrm>
            <a:off x="170051" y="1412582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Square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31FDC-AB2D-1CF1-A958-25ABD3D890B4}"/>
              </a:ext>
            </a:extLst>
          </p:cNvPr>
          <p:cNvSpPr/>
          <p:nvPr/>
        </p:nvSpPr>
        <p:spPr>
          <a:xfrm>
            <a:off x="41944" y="2716459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r>
              <a:rPr lang="es-ES" sz="1100" dirty="0"/>
              <a:t> </a:t>
            </a:r>
            <a:r>
              <a:rPr lang="es-ES" sz="1100" dirty="0" err="1"/>
              <a:t>us</a:t>
            </a:r>
            <a:endParaRPr lang="es-E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2E1F3-1E2E-77E4-7F9F-75F93839B4CA}"/>
              </a:ext>
            </a:extLst>
          </p:cNvPr>
          <p:cNvSpPr/>
          <p:nvPr/>
        </p:nvSpPr>
        <p:spPr>
          <a:xfrm>
            <a:off x="21845" y="3143076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Contact</a:t>
            </a:r>
            <a:endParaRPr lang="es-ES" sz="1100" dirty="0"/>
          </a:p>
        </p:txBody>
      </p:sp>
      <p:pic>
        <p:nvPicPr>
          <p:cNvPr id="24" name="Graphic 23" descr="Electric car">
            <a:extLst>
              <a:ext uri="{FF2B5EF4-FFF2-40B4-BE49-F238E27FC236}">
                <a16:creationId xmlns:a16="http://schemas.microsoft.com/office/drawing/2014/main" id="{73E24592-4C30-D416-A097-AEB6BC864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98" y="1160997"/>
            <a:ext cx="333462" cy="333462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317C5EB5-C1C5-1031-F7AD-035242A9D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276" y="1569261"/>
            <a:ext cx="225105" cy="225105"/>
          </a:xfrm>
          <a:prstGeom prst="rect">
            <a:avLst/>
          </a:prstGeom>
        </p:spPr>
      </p:pic>
      <p:pic>
        <p:nvPicPr>
          <p:cNvPr id="28" name="Graphic 27" descr="Ringer">
            <a:extLst>
              <a:ext uri="{FF2B5EF4-FFF2-40B4-BE49-F238E27FC236}">
                <a16:creationId xmlns:a16="http://schemas.microsoft.com/office/drawing/2014/main" id="{624FE61A-EB2C-A790-BE63-32DCB71A9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13223" y="161136"/>
            <a:ext cx="292217" cy="292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698A02-E553-EE2A-F09F-B9771DFA2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07" y="6453981"/>
            <a:ext cx="193544" cy="1935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D5D2E2-0E9F-976D-F4A0-56501BD0A9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458" y="6453981"/>
            <a:ext cx="177214" cy="177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ABE4EAB-E6B2-1C59-9198-E36E14939174}"/>
              </a:ext>
            </a:extLst>
          </p:cNvPr>
          <p:cNvSpPr/>
          <p:nvPr/>
        </p:nvSpPr>
        <p:spPr>
          <a:xfrm>
            <a:off x="10997268" y="6305074"/>
            <a:ext cx="1124126" cy="47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64499-F546-43A8-FD16-139DCD0534DA}"/>
              </a:ext>
            </a:extLst>
          </p:cNvPr>
          <p:cNvSpPr/>
          <p:nvPr/>
        </p:nvSpPr>
        <p:spPr>
          <a:xfrm>
            <a:off x="1610685" y="545282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Summary</a:t>
            </a:r>
            <a:endParaRPr lang="es-E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609AC5-7ED7-80EF-D3F0-D431D3287593}"/>
              </a:ext>
            </a:extLst>
          </p:cNvPr>
          <p:cNvSpPr/>
          <p:nvPr/>
        </p:nvSpPr>
        <p:spPr>
          <a:xfrm>
            <a:off x="3115111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Fundamentals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16F1B-753A-250D-BA13-860DE4250C4C}"/>
              </a:ext>
            </a:extLst>
          </p:cNvPr>
          <p:cNvSpPr/>
          <p:nvPr/>
        </p:nvSpPr>
        <p:spPr>
          <a:xfrm>
            <a:off x="4622334" y="545281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Liquidity&amp;Solvency</a:t>
            </a:r>
            <a:endParaRPr lang="es-E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7A31A0-47E3-6BF3-4A10-0F00CB966A85}"/>
              </a:ext>
            </a:extLst>
          </p:cNvPr>
          <p:cNvSpPr/>
          <p:nvPr/>
        </p:nvSpPr>
        <p:spPr>
          <a:xfrm>
            <a:off x="6126760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Growth</a:t>
            </a:r>
            <a:r>
              <a:rPr lang="es-ES" sz="1200" dirty="0"/>
              <a:t>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8F82EE-B963-C924-765E-2AFF87481C18}"/>
              </a:ext>
            </a:extLst>
          </p:cNvPr>
          <p:cNvSpPr/>
          <p:nvPr/>
        </p:nvSpPr>
        <p:spPr>
          <a:xfrm>
            <a:off x="7633982" y="545280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Performance </a:t>
            </a:r>
            <a:r>
              <a:rPr lang="es-ES" sz="1200" dirty="0" err="1"/>
              <a:t>Metrics</a:t>
            </a:r>
            <a:endParaRPr lang="es-E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AF4E94-EE94-F4C8-77AF-698B2841A001}"/>
              </a:ext>
            </a:extLst>
          </p:cNvPr>
          <p:cNvSpPr/>
          <p:nvPr/>
        </p:nvSpPr>
        <p:spPr>
          <a:xfrm>
            <a:off x="9138408" y="545279"/>
            <a:ext cx="1504426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3Equity </a:t>
            </a:r>
            <a:r>
              <a:rPr lang="es-ES" sz="1200" dirty="0" err="1"/>
              <a:t>Structure</a:t>
            </a:r>
            <a:endParaRPr lang="es-E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3E9891-110B-4B84-79F4-62DD24DDA478}"/>
              </a:ext>
            </a:extLst>
          </p:cNvPr>
          <p:cNvSpPr/>
          <p:nvPr/>
        </p:nvSpPr>
        <p:spPr>
          <a:xfrm>
            <a:off x="10625006" y="547219"/>
            <a:ext cx="1460733" cy="4760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highlight>
                  <a:srgbClr val="008080"/>
                </a:highlight>
              </a:rPr>
              <a:t>Price </a:t>
            </a:r>
            <a:r>
              <a:rPr lang="es-ES" sz="1200" dirty="0" err="1">
                <a:highlight>
                  <a:srgbClr val="008080"/>
                </a:highlight>
              </a:rPr>
              <a:t>Forecast</a:t>
            </a:r>
            <a:endParaRPr lang="es-ES" sz="1200" dirty="0">
              <a:highlight>
                <a:srgbClr val="00808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4C2D4-3045-941F-15DC-541EB7ADEB3E}"/>
              </a:ext>
            </a:extLst>
          </p:cNvPr>
          <p:cNvSpPr/>
          <p:nvPr/>
        </p:nvSpPr>
        <p:spPr>
          <a:xfrm>
            <a:off x="1758711" y="1539843"/>
            <a:ext cx="9946727" cy="14800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Line Chart (4 </a:t>
            </a:r>
            <a:r>
              <a:rPr lang="es-ES" sz="1100" dirty="0" err="1"/>
              <a:t>qtr</a:t>
            </a:r>
            <a:r>
              <a:rPr lang="es-ES" sz="1100" dirty="0"/>
              <a:t> </a:t>
            </a:r>
            <a:r>
              <a:rPr lang="es-ES" sz="1100" dirty="0" err="1"/>
              <a:t>rate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change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fcf</a:t>
            </a:r>
            <a:r>
              <a:rPr lang="es-ES" sz="1100" dirty="0"/>
              <a:t> ROIC, 4qtr </a:t>
            </a:r>
            <a:r>
              <a:rPr lang="es-ES" sz="1100" dirty="0" err="1"/>
              <a:t>rate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change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invested</a:t>
            </a:r>
            <a:r>
              <a:rPr lang="es-ES" sz="1100" dirty="0"/>
              <a:t> capital): Total </a:t>
            </a:r>
            <a:r>
              <a:rPr lang="es-ES" sz="1100" dirty="0" err="1"/>
              <a:t>of</a:t>
            </a:r>
            <a:r>
              <a:rPr lang="es-ES" sz="1100" dirty="0"/>
              <a:t> 2 line charts.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430BB-F0D2-8D83-04F2-20CEE8C169AD}"/>
              </a:ext>
            </a:extLst>
          </p:cNvPr>
          <p:cNvSpPr/>
          <p:nvPr/>
        </p:nvSpPr>
        <p:spPr>
          <a:xfrm>
            <a:off x="1758711" y="3428999"/>
            <a:ext cx="9946727" cy="15037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Bar Chart (Project FCF per </a:t>
            </a:r>
            <a:r>
              <a:rPr lang="es-ES" sz="1100" dirty="0" err="1"/>
              <a:t>quarte</a:t>
            </a:r>
            <a:r>
              <a:rPr lang="es-ES" sz="1100" dirty="0"/>
              <a:t> </a:t>
            </a:r>
            <a:r>
              <a:rPr lang="es-ES" sz="1100" dirty="0" err="1"/>
              <a:t>till</a:t>
            </a:r>
            <a:r>
              <a:rPr lang="es-ES" sz="1100" dirty="0"/>
              <a:t> 2030):.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5DDCD-FAD5-5A06-622B-1A0E347CDD0E}"/>
              </a:ext>
            </a:extLst>
          </p:cNvPr>
          <p:cNvSpPr/>
          <p:nvPr/>
        </p:nvSpPr>
        <p:spPr>
          <a:xfrm>
            <a:off x="1758711" y="5040742"/>
            <a:ext cx="9946727" cy="11724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TEXT: </a:t>
            </a:r>
            <a:r>
              <a:rPr lang="es-ES" sz="1100" dirty="0" err="1"/>
              <a:t>Mathematical</a:t>
            </a:r>
            <a:r>
              <a:rPr lang="es-ES" sz="1100" dirty="0"/>
              <a:t> </a:t>
            </a:r>
            <a:r>
              <a:rPr lang="es-ES" sz="1100" dirty="0" err="1"/>
              <a:t>model</a:t>
            </a:r>
            <a:r>
              <a:rPr lang="es-ES" sz="1100" dirty="0"/>
              <a:t> </a:t>
            </a:r>
            <a:r>
              <a:rPr lang="es-ES" sz="1100" dirty="0" err="1"/>
              <a:t>based</a:t>
            </a:r>
            <a:r>
              <a:rPr lang="es-ES" sz="1100" dirty="0"/>
              <a:t> </a:t>
            </a:r>
            <a:r>
              <a:rPr lang="es-ES" sz="1100" dirty="0" err="1"/>
              <a:t>on</a:t>
            </a:r>
            <a:r>
              <a:rPr lang="es-ES" sz="1100" dirty="0"/>
              <a:t> 4 </a:t>
            </a:r>
            <a:r>
              <a:rPr lang="es-ES" sz="1100" dirty="0" err="1"/>
              <a:t>qtr</a:t>
            </a:r>
            <a:r>
              <a:rPr lang="es-ES" sz="1100" dirty="0"/>
              <a:t> </a:t>
            </a:r>
            <a:r>
              <a:rPr lang="es-ES" sz="1100" dirty="0" err="1"/>
              <a:t>avg</a:t>
            </a:r>
            <a:r>
              <a:rPr lang="es-ES" sz="1100" dirty="0"/>
              <a:t> </a:t>
            </a:r>
            <a:r>
              <a:rPr lang="es-ES" sz="1100" dirty="0" err="1"/>
              <a:t>rate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change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fcf</a:t>
            </a:r>
            <a:r>
              <a:rPr lang="es-ES" sz="1100" dirty="0"/>
              <a:t> ROIC up </a:t>
            </a:r>
            <a:r>
              <a:rPr lang="es-ES" sz="1100" dirty="0" err="1"/>
              <a:t>to</a:t>
            </a:r>
            <a:r>
              <a:rPr lang="es-ES" sz="1100" dirty="0"/>
              <a:t> a máximum </a:t>
            </a:r>
            <a:r>
              <a:rPr lang="es-ES" sz="1100" dirty="0" err="1"/>
              <a:t>of</a:t>
            </a:r>
            <a:r>
              <a:rPr lang="es-ES" sz="1100" dirty="0"/>
              <a:t> 40% and </a:t>
            </a:r>
            <a:r>
              <a:rPr lang="es-ES" sz="1100" dirty="0" err="1"/>
              <a:t>Invested</a:t>
            </a:r>
            <a:r>
              <a:rPr lang="es-ES" sz="1100" dirty="0"/>
              <a:t> capital </a:t>
            </a:r>
            <a:r>
              <a:rPr lang="es-ES" sz="1100" dirty="0" err="1"/>
              <a:t>rate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change</a:t>
            </a:r>
            <a:r>
              <a:rPr lang="es-ES" sz="1100" dirty="0"/>
              <a:t>. </a:t>
            </a:r>
            <a:r>
              <a:rPr lang="es-ES" sz="1100" dirty="0" err="1"/>
              <a:t>Projected</a:t>
            </a:r>
            <a:r>
              <a:rPr lang="es-ES" sz="1100" dirty="0"/>
              <a:t> FCF </a:t>
            </a:r>
            <a:r>
              <a:rPr lang="es-ES" sz="1100" dirty="0" err="1"/>
              <a:t>based</a:t>
            </a:r>
            <a:r>
              <a:rPr lang="es-ES" sz="1100" dirty="0"/>
              <a:t> </a:t>
            </a:r>
            <a:r>
              <a:rPr lang="es-ES" sz="1100" dirty="0" err="1"/>
              <a:t>on</a:t>
            </a:r>
            <a:r>
              <a:rPr lang="es-ES" sz="1100" dirty="0"/>
              <a:t> </a:t>
            </a:r>
            <a:r>
              <a:rPr lang="es-ES" sz="1100" dirty="0" err="1"/>
              <a:t>quarter</a:t>
            </a:r>
            <a:r>
              <a:rPr lang="es-ES" sz="1100" dirty="0"/>
              <a:t> ROIC </a:t>
            </a:r>
            <a:r>
              <a:rPr lang="es-ES" sz="1100" dirty="0" err="1"/>
              <a:t>increase</a:t>
            </a:r>
            <a:r>
              <a:rPr lang="es-ES" sz="1100" dirty="0"/>
              <a:t> and </a:t>
            </a:r>
            <a:r>
              <a:rPr lang="es-ES" sz="1100" dirty="0" err="1"/>
              <a:t>Invested</a:t>
            </a:r>
            <a:r>
              <a:rPr lang="es-ES" sz="1100" dirty="0"/>
              <a:t> capital </a:t>
            </a:r>
            <a:r>
              <a:rPr lang="es-ES" sz="1100" dirty="0" err="1"/>
              <a:t>rate</a:t>
            </a:r>
            <a:r>
              <a:rPr lang="es-ES" sz="1100" dirty="0"/>
              <a:t>).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B7E87-C1CC-E3E4-9F38-741ED1761A78}"/>
              </a:ext>
            </a:extLst>
          </p:cNvPr>
          <p:cNvSpPr/>
          <p:nvPr/>
        </p:nvSpPr>
        <p:spPr>
          <a:xfrm>
            <a:off x="9873842" y="1118922"/>
            <a:ext cx="1831597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line chart)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B6277F-9255-C0A9-63CA-5B0DB7596F8C}"/>
              </a:ext>
            </a:extLst>
          </p:cNvPr>
          <p:cNvSpPr/>
          <p:nvPr/>
        </p:nvSpPr>
        <p:spPr>
          <a:xfrm>
            <a:off x="9873841" y="3067785"/>
            <a:ext cx="1831597" cy="307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Dropdown</a:t>
            </a:r>
            <a:r>
              <a:rPr lang="es-ES" sz="1100" dirty="0"/>
              <a:t> (</a:t>
            </a:r>
            <a:r>
              <a:rPr lang="es-ES" sz="1100" dirty="0" err="1"/>
              <a:t>select</a:t>
            </a:r>
            <a:r>
              <a:rPr lang="es-ES" sz="1100" dirty="0"/>
              <a:t> line chart)</a:t>
            </a:r>
          </a:p>
        </p:txBody>
      </p:sp>
    </p:spTree>
    <p:extLst>
      <p:ext uri="{BB962C8B-B14F-4D97-AF65-F5344CB8AC3E}">
        <p14:creationId xmlns:p14="http://schemas.microsoft.com/office/powerpoint/2010/main" val="163661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593</Words>
  <Application>Microsoft Office PowerPoint</Application>
  <PresentationFormat>Widescreen</PresentationFormat>
  <Paragraphs>153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http://www.centor.mx.gd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Centor</dc:creator>
  <cp:lastModifiedBy>Centor</cp:lastModifiedBy>
  <cp:revision>13</cp:revision>
  <dcterms:created xsi:type="dcterms:W3CDTF">2022-11-05T11:35:01Z</dcterms:created>
  <dcterms:modified xsi:type="dcterms:W3CDTF">2022-11-05T14:31:33Z</dcterms:modified>
</cp:coreProperties>
</file>