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80266" autoAdjust="0"/>
  </p:normalViewPr>
  <p:slideViewPr>
    <p:cSldViewPr snapToGrid="0">
      <p:cViewPr varScale="1">
        <p:scale>
          <a:sx n="82" d="100"/>
          <a:sy n="82" d="100"/>
        </p:scale>
        <p:origin x="13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D1792-5510-4613-A49A-874B65D63D4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FC59F-78D2-4067-8655-6EF1420F343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Max payment  28%</a:t>
          </a:r>
        </a:p>
      </dgm:t>
    </dgm:pt>
    <dgm:pt modelId="{3AD7F4AC-8F24-46B9-9025-795F7F0444AB}" type="parTrans" cxnId="{0EB545FA-1935-4839-9400-C79D1715BA37}">
      <dgm:prSet/>
      <dgm:spPr/>
      <dgm:t>
        <a:bodyPr/>
        <a:lstStyle/>
        <a:p>
          <a:endParaRPr lang="en-US"/>
        </a:p>
      </dgm:t>
    </dgm:pt>
    <dgm:pt modelId="{84222ACC-8397-4FDB-BED0-2D7AB35DA89F}" type="sibTrans" cxnId="{0EB545FA-1935-4839-9400-C79D1715BA37}">
      <dgm:prSet/>
      <dgm:spPr/>
      <dgm:t>
        <a:bodyPr/>
        <a:lstStyle/>
        <a:p>
          <a:endParaRPr lang="en-US"/>
        </a:p>
      </dgm:t>
    </dgm:pt>
    <dgm:pt modelId="{E1621DBB-7E63-4A7B-B2D7-6C03A3006B9B}">
      <dgm:prSet/>
      <dgm:spPr/>
      <dgm:t>
        <a:bodyPr/>
        <a:lstStyle/>
        <a:p>
          <a:r>
            <a:rPr lang="en-US" dirty="0"/>
            <a:t>4+ years in service </a:t>
          </a:r>
        </a:p>
        <a:p>
          <a:r>
            <a:rPr lang="en-US" dirty="0"/>
            <a:t> BAH with dependents</a:t>
          </a:r>
        </a:p>
      </dgm:t>
    </dgm:pt>
    <dgm:pt modelId="{25A8CDDB-D4C1-4A66-B97A-1F3490365CAF}" type="parTrans" cxnId="{2BE8282F-6742-4441-A500-5644F06DE21B}">
      <dgm:prSet/>
      <dgm:spPr/>
      <dgm:t>
        <a:bodyPr/>
        <a:lstStyle/>
        <a:p>
          <a:endParaRPr lang="en-US"/>
        </a:p>
      </dgm:t>
    </dgm:pt>
    <dgm:pt modelId="{244AFFA6-9CCD-4C45-83BB-DF263D3F3C49}" type="sibTrans" cxnId="{2BE8282F-6742-4441-A500-5644F06DE21B}">
      <dgm:prSet/>
      <dgm:spPr/>
      <dgm:t>
        <a:bodyPr/>
        <a:lstStyle/>
        <a:p>
          <a:endParaRPr lang="en-US"/>
        </a:p>
      </dgm:t>
    </dgm:pt>
    <dgm:pt modelId="{02D41DE2-53BB-47FB-A3E7-3AF6448172D7}">
      <dgm:prSet/>
      <dgm:spPr/>
      <dgm:t>
        <a:bodyPr/>
        <a:lstStyle/>
        <a:p>
          <a:r>
            <a:rPr lang="en-US" dirty="0"/>
            <a:t>E1 </a:t>
          </a:r>
        </a:p>
        <a:p>
          <a:r>
            <a:rPr lang="en-US" dirty="0"/>
            <a:t>$1125.60</a:t>
          </a:r>
        </a:p>
      </dgm:t>
    </dgm:pt>
    <dgm:pt modelId="{C7F42701-18CE-4A15-B11D-BD10C3CCE6E1}" type="parTrans" cxnId="{0B752C3F-82CC-421B-A7BB-6290FEF6E525}">
      <dgm:prSet/>
      <dgm:spPr/>
      <dgm:t>
        <a:bodyPr/>
        <a:lstStyle/>
        <a:p>
          <a:endParaRPr lang="en-US"/>
        </a:p>
      </dgm:t>
    </dgm:pt>
    <dgm:pt modelId="{DCDF9787-3E0D-4B70-A1CA-FAABA5798550}" type="sibTrans" cxnId="{0B752C3F-82CC-421B-A7BB-6290FEF6E525}">
      <dgm:prSet/>
      <dgm:spPr/>
      <dgm:t>
        <a:bodyPr/>
        <a:lstStyle/>
        <a:p>
          <a:endParaRPr lang="en-US"/>
        </a:p>
      </dgm:t>
    </dgm:pt>
    <dgm:pt modelId="{97E8D5DD-301E-4DC0-B87B-DB70822EE7E8}">
      <dgm:prSet/>
      <dgm:spPr/>
      <dgm:t>
        <a:bodyPr/>
        <a:lstStyle/>
        <a:p>
          <a:r>
            <a:rPr lang="en-US" dirty="0"/>
            <a:t>E2</a:t>
          </a:r>
        </a:p>
        <a:p>
          <a:r>
            <a:rPr lang="en-US" dirty="0"/>
            <a:t>$1204.06</a:t>
          </a:r>
        </a:p>
      </dgm:t>
    </dgm:pt>
    <dgm:pt modelId="{EAFC939F-B7FE-4A5F-8C6A-879D7BE5600E}" type="parTrans" cxnId="{8B4DD055-F841-437D-9E6B-5E322BD9BEAB}">
      <dgm:prSet/>
      <dgm:spPr/>
      <dgm:t>
        <a:bodyPr/>
        <a:lstStyle/>
        <a:p>
          <a:endParaRPr lang="en-US"/>
        </a:p>
      </dgm:t>
    </dgm:pt>
    <dgm:pt modelId="{4D5E9A7C-B62E-4944-92B6-17F7291D7D6F}" type="sibTrans" cxnId="{8B4DD055-F841-437D-9E6B-5E322BD9BEAB}">
      <dgm:prSet/>
      <dgm:spPr/>
      <dgm:t>
        <a:bodyPr/>
        <a:lstStyle/>
        <a:p>
          <a:endParaRPr lang="en-US"/>
        </a:p>
      </dgm:t>
    </dgm:pt>
    <dgm:pt modelId="{7F6B8602-743E-4C9E-B8E5-6669ADD6AF60}">
      <dgm:prSet/>
      <dgm:spPr/>
      <dgm:t>
        <a:bodyPr/>
        <a:lstStyle/>
        <a:p>
          <a:r>
            <a:rPr lang="en-US" dirty="0"/>
            <a:t>E3</a:t>
          </a:r>
        </a:p>
        <a:p>
          <a:r>
            <a:rPr lang="en-US" dirty="0"/>
            <a:t>$1338.96</a:t>
          </a:r>
        </a:p>
      </dgm:t>
    </dgm:pt>
    <dgm:pt modelId="{DB24DD2E-5088-4BEA-A6D0-28B4C3F4AAE6}" type="parTrans" cxnId="{C99EFB4E-AE6A-493E-9945-CFA1F2186254}">
      <dgm:prSet/>
      <dgm:spPr/>
      <dgm:t>
        <a:bodyPr/>
        <a:lstStyle/>
        <a:p>
          <a:endParaRPr lang="en-US"/>
        </a:p>
      </dgm:t>
    </dgm:pt>
    <dgm:pt modelId="{269B2DDF-D001-4F24-95C0-E548BE3650B0}" type="sibTrans" cxnId="{C99EFB4E-AE6A-493E-9945-CFA1F2186254}">
      <dgm:prSet/>
      <dgm:spPr/>
      <dgm:t>
        <a:bodyPr/>
        <a:lstStyle/>
        <a:p>
          <a:endParaRPr lang="en-US"/>
        </a:p>
      </dgm:t>
    </dgm:pt>
    <dgm:pt modelId="{8A42754E-BE90-4D4C-8263-6EB7E229EF87}">
      <dgm:prSet/>
      <dgm:spPr/>
      <dgm:t>
        <a:bodyPr/>
        <a:lstStyle/>
        <a:p>
          <a:r>
            <a:rPr lang="en-US" dirty="0"/>
            <a:t>E4</a:t>
          </a:r>
        </a:p>
        <a:p>
          <a:r>
            <a:rPr lang="en-US" dirty="0"/>
            <a:t>$1463.20</a:t>
          </a:r>
        </a:p>
      </dgm:t>
    </dgm:pt>
    <dgm:pt modelId="{08858419-F0FD-4C3D-BBDC-DE90E283BF93}" type="parTrans" cxnId="{92B3C7DE-6DB8-49E5-B012-667F01ACD707}">
      <dgm:prSet/>
      <dgm:spPr/>
      <dgm:t>
        <a:bodyPr/>
        <a:lstStyle/>
        <a:p>
          <a:endParaRPr lang="en-US"/>
        </a:p>
      </dgm:t>
    </dgm:pt>
    <dgm:pt modelId="{C2154D23-B53D-4531-8A6B-714465DD9DDC}" type="sibTrans" cxnId="{92B3C7DE-6DB8-49E5-B012-667F01ACD707}">
      <dgm:prSet/>
      <dgm:spPr/>
      <dgm:t>
        <a:bodyPr/>
        <a:lstStyle/>
        <a:p>
          <a:endParaRPr lang="en-US"/>
        </a:p>
      </dgm:t>
    </dgm:pt>
    <dgm:pt modelId="{2783D08F-E91B-4EB6-9415-7224324DF250}">
      <dgm:prSet custT="1"/>
      <dgm:spPr/>
      <dgm:t>
        <a:bodyPr/>
        <a:lstStyle/>
        <a:p>
          <a:r>
            <a:rPr lang="en-US" sz="1200" dirty="0"/>
            <a:t>E5</a:t>
          </a:r>
        </a:p>
        <a:p>
          <a:r>
            <a:rPr lang="en-US" sz="1200" dirty="0"/>
            <a:t>$1564.42</a:t>
          </a:r>
        </a:p>
      </dgm:t>
    </dgm:pt>
    <dgm:pt modelId="{BF99453E-A4B2-4344-AF35-84E7180833C8}" type="parTrans" cxnId="{2874E281-3C78-40CA-826F-2657570C36F2}">
      <dgm:prSet/>
      <dgm:spPr/>
      <dgm:t>
        <a:bodyPr/>
        <a:lstStyle/>
        <a:p>
          <a:endParaRPr lang="en-US"/>
        </a:p>
      </dgm:t>
    </dgm:pt>
    <dgm:pt modelId="{255DA291-3938-44F8-BF38-A58DF2CFCAA0}" type="sibTrans" cxnId="{2874E281-3C78-40CA-826F-2657570C36F2}">
      <dgm:prSet/>
      <dgm:spPr/>
      <dgm:t>
        <a:bodyPr/>
        <a:lstStyle/>
        <a:p>
          <a:endParaRPr lang="en-US"/>
        </a:p>
      </dgm:t>
    </dgm:pt>
    <dgm:pt modelId="{E443FD9B-5A1F-40FA-9360-B2975AE9B211}">
      <dgm:prSet custT="1"/>
      <dgm:spPr/>
      <dgm:t>
        <a:bodyPr/>
        <a:lstStyle/>
        <a:p>
          <a:r>
            <a:rPr lang="en-US" sz="1200" dirty="0"/>
            <a:t>E6</a:t>
          </a:r>
        </a:p>
        <a:p>
          <a:r>
            <a:rPr lang="en-US" sz="1200" dirty="0"/>
            <a:t>$1662.02</a:t>
          </a:r>
        </a:p>
      </dgm:t>
    </dgm:pt>
    <dgm:pt modelId="{EAC39B42-EA4A-4122-8F59-7EF8839FCB2F}" type="parTrans" cxnId="{ADA5FF40-92CF-4CE6-AAB5-88948E53FE52}">
      <dgm:prSet/>
      <dgm:spPr/>
      <dgm:t>
        <a:bodyPr/>
        <a:lstStyle/>
        <a:p>
          <a:endParaRPr lang="en-US"/>
        </a:p>
      </dgm:t>
    </dgm:pt>
    <dgm:pt modelId="{52790D65-2750-448C-82EA-8125E49E5A79}" type="sibTrans" cxnId="{ADA5FF40-92CF-4CE6-AAB5-88948E53FE52}">
      <dgm:prSet/>
      <dgm:spPr/>
      <dgm:t>
        <a:bodyPr/>
        <a:lstStyle/>
        <a:p>
          <a:endParaRPr lang="en-US"/>
        </a:p>
      </dgm:t>
    </dgm:pt>
    <dgm:pt modelId="{E9FBE40B-7D95-44B4-9CA2-68B09C221C19}">
      <dgm:prSet/>
      <dgm:spPr/>
      <dgm:t>
        <a:bodyPr/>
        <a:lstStyle/>
        <a:p>
          <a:r>
            <a:rPr lang="en-US" dirty="0"/>
            <a:t>E7</a:t>
          </a:r>
        </a:p>
        <a:p>
          <a:r>
            <a:rPr lang="en-US" dirty="0"/>
            <a:t>$1837.67</a:t>
          </a:r>
        </a:p>
      </dgm:t>
    </dgm:pt>
    <dgm:pt modelId="{AE20D09B-3B91-4F85-A6BD-FD149CE6F916}" type="parTrans" cxnId="{F3150D0E-5E3E-4196-B47B-A8EFB0092BDD}">
      <dgm:prSet/>
      <dgm:spPr/>
      <dgm:t>
        <a:bodyPr/>
        <a:lstStyle/>
        <a:p>
          <a:endParaRPr lang="en-US"/>
        </a:p>
      </dgm:t>
    </dgm:pt>
    <dgm:pt modelId="{D246AC80-83AB-46D3-B3ED-9F68753C6E53}" type="sibTrans" cxnId="{F3150D0E-5E3E-4196-B47B-A8EFB0092BDD}">
      <dgm:prSet/>
      <dgm:spPr/>
      <dgm:t>
        <a:bodyPr/>
        <a:lstStyle/>
        <a:p>
          <a:endParaRPr lang="en-US"/>
        </a:p>
      </dgm:t>
    </dgm:pt>
    <dgm:pt modelId="{D4F49E97-4B8D-4F31-98F1-6013EB7057E3}">
      <dgm:prSet custT="1"/>
      <dgm:spPr/>
      <dgm:t>
        <a:bodyPr/>
        <a:lstStyle/>
        <a:p>
          <a:r>
            <a:rPr lang="en-US" sz="1300" dirty="0"/>
            <a:t>E8</a:t>
          </a:r>
        </a:p>
        <a:p>
          <a:r>
            <a:rPr lang="en-US" sz="1300" dirty="0"/>
            <a:t>$2116.38</a:t>
          </a:r>
        </a:p>
        <a:p>
          <a:r>
            <a:rPr lang="en-US" sz="900" dirty="0"/>
            <a:t>(Minimum 8 years in service)</a:t>
          </a:r>
        </a:p>
      </dgm:t>
    </dgm:pt>
    <dgm:pt modelId="{F72896A0-A86B-47B7-93BD-34BD5D6D4E1D}" type="parTrans" cxnId="{E61E0F54-BF56-45B3-9896-95A0EB53BB9E}">
      <dgm:prSet/>
      <dgm:spPr/>
      <dgm:t>
        <a:bodyPr/>
        <a:lstStyle/>
        <a:p>
          <a:endParaRPr lang="en-US"/>
        </a:p>
      </dgm:t>
    </dgm:pt>
    <dgm:pt modelId="{90E576BD-56AA-4386-9955-EF1BB86CF738}" type="sibTrans" cxnId="{E61E0F54-BF56-45B3-9896-95A0EB53BB9E}">
      <dgm:prSet/>
      <dgm:spPr/>
      <dgm:t>
        <a:bodyPr/>
        <a:lstStyle/>
        <a:p>
          <a:endParaRPr lang="en-US"/>
        </a:p>
      </dgm:t>
    </dgm:pt>
    <dgm:pt modelId="{61E98ABA-103B-4E04-AADF-D343477D94CE}">
      <dgm:prSet custT="1"/>
      <dgm:spPr/>
      <dgm:t>
        <a:bodyPr/>
        <a:lstStyle/>
        <a:p>
          <a:r>
            <a:rPr lang="en-US" sz="1300" dirty="0"/>
            <a:t>E9: </a:t>
          </a:r>
        </a:p>
        <a:p>
          <a:r>
            <a:rPr lang="en-US" sz="1300" dirty="0"/>
            <a:t>$2483.12 </a:t>
          </a:r>
        </a:p>
        <a:p>
          <a:r>
            <a:rPr lang="en-US" sz="900" dirty="0"/>
            <a:t>(Min 10 years in service)</a:t>
          </a:r>
        </a:p>
      </dgm:t>
    </dgm:pt>
    <dgm:pt modelId="{E70BB752-BCD1-4059-A63A-1A4E0766D49A}" type="parTrans" cxnId="{4A54AB84-B1C6-4DD6-A158-79CC454407B4}">
      <dgm:prSet/>
      <dgm:spPr/>
      <dgm:t>
        <a:bodyPr/>
        <a:lstStyle/>
        <a:p>
          <a:endParaRPr lang="en-US"/>
        </a:p>
      </dgm:t>
    </dgm:pt>
    <dgm:pt modelId="{4974E6E1-6781-443F-9492-5053737AA43A}" type="sibTrans" cxnId="{4A54AB84-B1C6-4DD6-A158-79CC454407B4}">
      <dgm:prSet/>
      <dgm:spPr/>
      <dgm:t>
        <a:bodyPr/>
        <a:lstStyle/>
        <a:p>
          <a:endParaRPr lang="en-US"/>
        </a:p>
      </dgm:t>
    </dgm:pt>
    <dgm:pt modelId="{F47CC966-3C17-4563-B45B-CF20E1BF8F3E}">
      <dgm:prSet/>
      <dgm:spPr/>
      <dgm:t>
        <a:bodyPr/>
        <a:lstStyle/>
        <a:p>
          <a:r>
            <a:rPr lang="en-US" dirty="0"/>
            <a:t>Family of 4</a:t>
          </a:r>
        </a:p>
      </dgm:t>
    </dgm:pt>
    <dgm:pt modelId="{5EFCC99D-494F-48F9-B535-8E6E5DDC78C6}" type="parTrans" cxnId="{0773C8C4-2D43-4E7A-8EF4-B0AED1EB485C}">
      <dgm:prSet/>
      <dgm:spPr/>
      <dgm:t>
        <a:bodyPr/>
        <a:lstStyle/>
        <a:p>
          <a:endParaRPr lang="en-US"/>
        </a:p>
      </dgm:t>
    </dgm:pt>
    <dgm:pt modelId="{26DD85F7-7052-401D-96A9-78E31B651DF4}" type="sibTrans" cxnId="{0773C8C4-2D43-4E7A-8EF4-B0AED1EB485C}">
      <dgm:prSet/>
      <dgm:spPr/>
      <dgm:t>
        <a:bodyPr/>
        <a:lstStyle/>
        <a:p>
          <a:endParaRPr lang="en-US"/>
        </a:p>
      </dgm:t>
    </dgm:pt>
    <dgm:pt modelId="{E64B7473-4EF6-4128-B494-7D9D69FCAAAD}" type="pres">
      <dgm:prSet presAssocID="{E0DD1792-5510-4613-A49A-874B65D63D43}" presName="diagram" presStyleCnt="0">
        <dgm:presLayoutVars>
          <dgm:dir/>
          <dgm:resizeHandles val="exact"/>
        </dgm:presLayoutVars>
      </dgm:prSet>
      <dgm:spPr/>
    </dgm:pt>
    <dgm:pt modelId="{2717235F-50BE-4F13-9823-F93883215B3D}" type="pres">
      <dgm:prSet presAssocID="{B69FC59F-78D2-4067-8655-6EF1420F343C}" presName="node" presStyleLbl="node1" presStyleIdx="0" presStyleCnt="12">
        <dgm:presLayoutVars>
          <dgm:bulletEnabled val="1"/>
        </dgm:presLayoutVars>
      </dgm:prSet>
      <dgm:spPr/>
    </dgm:pt>
    <dgm:pt modelId="{7EE69806-A6FC-4B44-B055-EA9E54059434}" type="pres">
      <dgm:prSet presAssocID="{84222ACC-8397-4FDB-BED0-2D7AB35DA89F}" presName="sibTrans" presStyleCnt="0"/>
      <dgm:spPr/>
    </dgm:pt>
    <dgm:pt modelId="{9947AA0F-1383-4F51-96BA-6BA41E53E1D2}" type="pres">
      <dgm:prSet presAssocID="{E1621DBB-7E63-4A7B-B2D7-6C03A3006B9B}" presName="node" presStyleLbl="node1" presStyleIdx="1" presStyleCnt="12">
        <dgm:presLayoutVars>
          <dgm:bulletEnabled val="1"/>
        </dgm:presLayoutVars>
      </dgm:prSet>
      <dgm:spPr/>
    </dgm:pt>
    <dgm:pt modelId="{6D10E454-2F41-447C-9065-C8EA8360222C}" type="pres">
      <dgm:prSet presAssocID="{244AFFA6-9CCD-4C45-83BB-DF263D3F3C49}" presName="sibTrans" presStyleCnt="0"/>
      <dgm:spPr/>
    </dgm:pt>
    <dgm:pt modelId="{559C3C7C-780E-4D0B-825B-2EBC395EA7A5}" type="pres">
      <dgm:prSet presAssocID="{F47CC966-3C17-4563-B45B-CF20E1BF8F3E}" presName="node" presStyleLbl="node1" presStyleIdx="2" presStyleCnt="12">
        <dgm:presLayoutVars>
          <dgm:bulletEnabled val="1"/>
        </dgm:presLayoutVars>
      </dgm:prSet>
      <dgm:spPr/>
    </dgm:pt>
    <dgm:pt modelId="{8562C81E-7726-4A2B-89E1-F738B07A80F0}" type="pres">
      <dgm:prSet presAssocID="{26DD85F7-7052-401D-96A9-78E31B651DF4}" presName="sibTrans" presStyleCnt="0"/>
      <dgm:spPr/>
    </dgm:pt>
    <dgm:pt modelId="{3DF59087-2E3B-4BAF-8BA6-D5D49DB38978}" type="pres">
      <dgm:prSet presAssocID="{02D41DE2-53BB-47FB-A3E7-3AF6448172D7}" presName="node" presStyleLbl="node1" presStyleIdx="3" presStyleCnt="12">
        <dgm:presLayoutVars>
          <dgm:bulletEnabled val="1"/>
        </dgm:presLayoutVars>
      </dgm:prSet>
      <dgm:spPr/>
    </dgm:pt>
    <dgm:pt modelId="{475DD50A-1007-4BD4-A0AC-4CB5C3E19FEB}" type="pres">
      <dgm:prSet presAssocID="{DCDF9787-3E0D-4B70-A1CA-FAABA5798550}" presName="sibTrans" presStyleCnt="0"/>
      <dgm:spPr/>
    </dgm:pt>
    <dgm:pt modelId="{0AA830D2-E066-40B6-8541-B5F96F92EA82}" type="pres">
      <dgm:prSet presAssocID="{97E8D5DD-301E-4DC0-B87B-DB70822EE7E8}" presName="node" presStyleLbl="node1" presStyleIdx="4" presStyleCnt="12">
        <dgm:presLayoutVars>
          <dgm:bulletEnabled val="1"/>
        </dgm:presLayoutVars>
      </dgm:prSet>
      <dgm:spPr/>
    </dgm:pt>
    <dgm:pt modelId="{E539D24C-7381-4495-A940-483A0E6BBE35}" type="pres">
      <dgm:prSet presAssocID="{4D5E9A7C-B62E-4944-92B6-17F7291D7D6F}" presName="sibTrans" presStyleCnt="0"/>
      <dgm:spPr/>
    </dgm:pt>
    <dgm:pt modelId="{A9D819E7-5851-4BCB-B348-CBF7E44B9480}" type="pres">
      <dgm:prSet presAssocID="{7F6B8602-743E-4C9E-B8E5-6669ADD6AF60}" presName="node" presStyleLbl="node1" presStyleIdx="5" presStyleCnt="12">
        <dgm:presLayoutVars>
          <dgm:bulletEnabled val="1"/>
        </dgm:presLayoutVars>
      </dgm:prSet>
      <dgm:spPr/>
    </dgm:pt>
    <dgm:pt modelId="{F0C9479E-0F5B-4DA8-9B08-453D510D08FE}" type="pres">
      <dgm:prSet presAssocID="{269B2DDF-D001-4F24-95C0-E548BE3650B0}" presName="sibTrans" presStyleCnt="0"/>
      <dgm:spPr/>
    </dgm:pt>
    <dgm:pt modelId="{81A825D9-D23B-4555-88E8-995B2147BE76}" type="pres">
      <dgm:prSet presAssocID="{8A42754E-BE90-4D4C-8263-6EB7E229EF87}" presName="node" presStyleLbl="node1" presStyleIdx="6" presStyleCnt="12">
        <dgm:presLayoutVars>
          <dgm:bulletEnabled val="1"/>
        </dgm:presLayoutVars>
      </dgm:prSet>
      <dgm:spPr/>
    </dgm:pt>
    <dgm:pt modelId="{8D5C6F90-AE06-4F96-BDB8-490EA720B5EA}" type="pres">
      <dgm:prSet presAssocID="{C2154D23-B53D-4531-8A6B-714465DD9DDC}" presName="sibTrans" presStyleCnt="0"/>
      <dgm:spPr/>
    </dgm:pt>
    <dgm:pt modelId="{A4CFA6AC-E241-4BC9-91DE-996BB4AF306D}" type="pres">
      <dgm:prSet presAssocID="{2783D08F-E91B-4EB6-9415-7224324DF250}" presName="node" presStyleLbl="node1" presStyleIdx="7" presStyleCnt="12">
        <dgm:presLayoutVars>
          <dgm:bulletEnabled val="1"/>
        </dgm:presLayoutVars>
      </dgm:prSet>
      <dgm:spPr/>
    </dgm:pt>
    <dgm:pt modelId="{02EE5840-D7BE-4C18-83DB-488E3084C518}" type="pres">
      <dgm:prSet presAssocID="{255DA291-3938-44F8-BF38-A58DF2CFCAA0}" presName="sibTrans" presStyleCnt="0"/>
      <dgm:spPr/>
    </dgm:pt>
    <dgm:pt modelId="{2A2E1B3C-8AC4-437A-BC6F-9B38B340722B}" type="pres">
      <dgm:prSet presAssocID="{E443FD9B-5A1F-40FA-9360-B2975AE9B211}" presName="node" presStyleLbl="node1" presStyleIdx="8" presStyleCnt="12">
        <dgm:presLayoutVars>
          <dgm:bulletEnabled val="1"/>
        </dgm:presLayoutVars>
      </dgm:prSet>
      <dgm:spPr/>
    </dgm:pt>
    <dgm:pt modelId="{599E1E44-5D60-45B6-807E-A6984C2962F5}" type="pres">
      <dgm:prSet presAssocID="{52790D65-2750-448C-82EA-8125E49E5A79}" presName="sibTrans" presStyleCnt="0"/>
      <dgm:spPr/>
    </dgm:pt>
    <dgm:pt modelId="{32128E23-3C01-4211-96AF-C491963B6234}" type="pres">
      <dgm:prSet presAssocID="{E9FBE40B-7D95-44B4-9CA2-68B09C221C19}" presName="node" presStyleLbl="node1" presStyleIdx="9" presStyleCnt="12">
        <dgm:presLayoutVars>
          <dgm:bulletEnabled val="1"/>
        </dgm:presLayoutVars>
      </dgm:prSet>
      <dgm:spPr/>
    </dgm:pt>
    <dgm:pt modelId="{A1EE8A77-B184-43D5-99AD-6C80A8193F39}" type="pres">
      <dgm:prSet presAssocID="{D246AC80-83AB-46D3-B3ED-9F68753C6E53}" presName="sibTrans" presStyleCnt="0"/>
      <dgm:spPr/>
    </dgm:pt>
    <dgm:pt modelId="{A468D613-E514-44A7-99ED-7ABF984D21C9}" type="pres">
      <dgm:prSet presAssocID="{D4F49E97-4B8D-4F31-98F1-6013EB7057E3}" presName="node" presStyleLbl="node1" presStyleIdx="10" presStyleCnt="12">
        <dgm:presLayoutVars>
          <dgm:bulletEnabled val="1"/>
        </dgm:presLayoutVars>
      </dgm:prSet>
      <dgm:spPr/>
    </dgm:pt>
    <dgm:pt modelId="{15826199-49CA-4FF3-86BE-A5DC8B7764C6}" type="pres">
      <dgm:prSet presAssocID="{90E576BD-56AA-4386-9955-EF1BB86CF738}" presName="sibTrans" presStyleCnt="0"/>
      <dgm:spPr/>
    </dgm:pt>
    <dgm:pt modelId="{88BF9503-9C05-47A0-B116-B1D706D31A1D}" type="pres">
      <dgm:prSet presAssocID="{61E98ABA-103B-4E04-AADF-D343477D94CE}" presName="node" presStyleLbl="node1" presStyleIdx="11" presStyleCnt="12">
        <dgm:presLayoutVars>
          <dgm:bulletEnabled val="1"/>
        </dgm:presLayoutVars>
      </dgm:prSet>
      <dgm:spPr/>
    </dgm:pt>
  </dgm:ptLst>
  <dgm:cxnLst>
    <dgm:cxn modelId="{7E816A08-0B5C-48A1-B952-F9A5293C2659}" type="presOf" srcId="{E0DD1792-5510-4613-A49A-874B65D63D43}" destId="{E64B7473-4EF6-4128-B494-7D9D69FCAAAD}" srcOrd="0" destOrd="0" presId="urn:microsoft.com/office/officeart/2005/8/layout/default"/>
    <dgm:cxn modelId="{526D8009-E9F0-4589-8139-C9C871C6C060}" type="presOf" srcId="{8A42754E-BE90-4D4C-8263-6EB7E229EF87}" destId="{81A825D9-D23B-4555-88E8-995B2147BE76}" srcOrd="0" destOrd="0" presId="urn:microsoft.com/office/officeart/2005/8/layout/default"/>
    <dgm:cxn modelId="{F3150D0E-5E3E-4196-B47B-A8EFB0092BDD}" srcId="{E0DD1792-5510-4613-A49A-874B65D63D43}" destId="{E9FBE40B-7D95-44B4-9CA2-68B09C221C19}" srcOrd="9" destOrd="0" parTransId="{AE20D09B-3B91-4F85-A6BD-FD149CE6F916}" sibTransId="{D246AC80-83AB-46D3-B3ED-9F68753C6E53}"/>
    <dgm:cxn modelId="{947A032F-53FC-40F0-952E-2D4814D5EAA7}" type="presOf" srcId="{B69FC59F-78D2-4067-8655-6EF1420F343C}" destId="{2717235F-50BE-4F13-9823-F93883215B3D}" srcOrd="0" destOrd="0" presId="urn:microsoft.com/office/officeart/2005/8/layout/default"/>
    <dgm:cxn modelId="{2BE8282F-6742-4441-A500-5644F06DE21B}" srcId="{E0DD1792-5510-4613-A49A-874B65D63D43}" destId="{E1621DBB-7E63-4A7B-B2D7-6C03A3006B9B}" srcOrd="1" destOrd="0" parTransId="{25A8CDDB-D4C1-4A66-B97A-1F3490365CAF}" sibTransId="{244AFFA6-9CCD-4C45-83BB-DF263D3F3C49}"/>
    <dgm:cxn modelId="{7553753B-C137-45C2-A628-5C63DAE722B9}" type="presOf" srcId="{E443FD9B-5A1F-40FA-9360-B2975AE9B211}" destId="{2A2E1B3C-8AC4-437A-BC6F-9B38B340722B}" srcOrd="0" destOrd="0" presId="urn:microsoft.com/office/officeart/2005/8/layout/default"/>
    <dgm:cxn modelId="{0B752C3F-82CC-421B-A7BB-6290FEF6E525}" srcId="{E0DD1792-5510-4613-A49A-874B65D63D43}" destId="{02D41DE2-53BB-47FB-A3E7-3AF6448172D7}" srcOrd="3" destOrd="0" parTransId="{C7F42701-18CE-4A15-B11D-BD10C3CCE6E1}" sibTransId="{DCDF9787-3E0D-4B70-A1CA-FAABA5798550}"/>
    <dgm:cxn modelId="{ADA5FF40-92CF-4CE6-AAB5-88948E53FE52}" srcId="{E0DD1792-5510-4613-A49A-874B65D63D43}" destId="{E443FD9B-5A1F-40FA-9360-B2975AE9B211}" srcOrd="8" destOrd="0" parTransId="{EAC39B42-EA4A-4122-8F59-7EF8839FCB2F}" sibTransId="{52790D65-2750-448C-82EA-8125E49E5A79}"/>
    <dgm:cxn modelId="{F59B0845-D53A-44AD-BC59-AEF1EEF630CB}" type="presOf" srcId="{97E8D5DD-301E-4DC0-B87B-DB70822EE7E8}" destId="{0AA830D2-E066-40B6-8541-B5F96F92EA82}" srcOrd="0" destOrd="0" presId="urn:microsoft.com/office/officeart/2005/8/layout/default"/>
    <dgm:cxn modelId="{263E214B-92D0-4222-8C78-32B652B901AF}" type="presOf" srcId="{E1621DBB-7E63-4A7B-B2D7-6C03A3006B9B}" destId="{9947AA0F-1383-4F51-96BA-6BA41E53E1D2}" srcOrd="0" destOrd="0" presId="urn:microsoft.com/office/officeart/2005/8/layout/default"/>
    <dgm:cxn modelId="{C99EFB4E-AE6A-493E-9945-CFA1F2186254}" srcId="{E0DD1792-5510-4613-A49A-874B65D63D43}" destId="{7F6B8602-743E-4C9E-B8E5-6669ADD6AF60}" srcOrd="5" destOrd="0" parTransId="{DB24DD2E-5088-4BEA-A6D0-28B4C3F4AAE6}" sibTransId="{269B2DDF-D001-4F24-95C0-E548BE3650B0}"/>
    <dgm:cxn modelId="{E61E0F54-BF56-45B3-9896-95A0EB53BB9E}" srcId="{E0DD1792-5510-4613-A49A-874B65D63D43}" destId="{D4F49E97-4B8D-4F31-98F1-6013EB7057E3}" srcOrd="10" destOrd="0" parTransId="{F72896A0-A86B-47B7-93BD-34BD5D6D4E1D}" sibTransId="{90E576BD-56AA-4386-9955-EF1BB86CF738}"/>
    <dgm:cxn modelId="{8B4DD055-F841-437D-9E6B-5E322BD9BEAB}" srcId="{E0DD1792-5510-4613-A49A-874B65D63D43}" destId="{97E8D5DD-301E-4DC0-B87B-DB70822EE7E8}" srcOrd="4" destOrd="0" parTransId="{EAFC939F-B7FE-4A5F-8C6A-879D7BE5600E}" sibTransId="{4D5E9A7C-B62E-4944-92B6-17F7291D7D6F}"/>
    <dgm:cxn modelId="{1C29FE78-B5D6-46BB-ACE2-B504F8DD18D8}" type="presOf" srcId="{61E98ABA-103B-4E04-AADF-D343477D94CE}" destId="{88BF9503-9C05-47A0-B116-B1D706D31A1D}" srcOrd="0" destOrd="0" presId="urn:microsoft.com/office/officeart/2005/8/layout/default"/>
    <dgm:cxn modelId="{2874E281-3C78-40CA-826F-2657570C36F2}" srcId="{E0DD1792-5510-4613-A49A-874B65D63D43}" destId="{2783D08F-E91B-4EB6-9415-7224324DF250}" srcOrd="7" destOrd="0" parTransId="{BF99453E-A4B2-4344-AF35-84E7180833C8}" sibTransId="{255DA291-3938-44F8-BF38-A58DF2CFCAA0}"/>
    <dgm:cxn modelId="{4A54AB84-B1C6-4DD6-A158-79CC454407B4}" srcId="{E0DD1792-5510-4613-A49A-874B65D63D43}" destId="{61E98ABA-103B-4E04-AADF-D343477D94CE}" srcOrd="11" destOrd="0" parTransId="{E70BB752-BCD1-4059-A63A-1A4E0766D49A}" sibTransId="{4974E6E1-6781-443F-9492-5053737AA43A}"/>
    <dgm:cxn modelId="{751BB99E-9D98-435B-8915-44FC43EDF17E}" type="presOf" srcId="{7F6B8602-743E-4C9E-B8E5-6669ADD6AF60}" destId="{A9D819E7-5851-4BCB-B348-CBF7E44B9480}" srcOrd="0" destOrd="0" presId="urn:microsoft.com/office/officeart/2005/8/layout/default"/>
    <dgm:cxn modelId="{AB8FC0A2-77BD-4EF5-9DAB-E2F9EAA62E64}" type="presOf" srcId="{E9FBE40B-7D95-44B4-9CA2-68B09C221C19}" destId="{32128E23-3C01-4211-96AF-C491963B6234}" srcOrd="0" destOrd="0" presId="urn:microsoft.com/office/officeart/2005/8/layout/default"/>
    <dgm:cxn modelId="{0773C8C4-2D43-4E7A-8EF4-B0AED1EB485C}" srcId="{E0DD1792-5510-4613-A49A-874B65D63D43}" destId="{F47CC966-3C17-4563-B45B-CF20E1BF8F3E}" srcOrd="2" destOrd="0" parTransId="{5EFCC99D-494F-48F9-B535-8E6E5DDC78C6}" sibTransId="{26DD85F7-7052-401D-96A9-78E31B651DF4}"/>
    <dgm:cxn modelId="{2F6D6CD1-1EAF-4939-A717-9A5AFE1B9312}" type="presOf" srcId="{2783D08F-E91B-4EB6-9415-7224324DF250}" destId="{A4CFA6AC-E241-4BC9-91DE-996BB4AF306D}" srcOrd="0" destOrd="0" presId="urn:microsoft.com/office/officeart/2005/8/layout/default"/>
    <dgm:cxn modelId="{35225AD1-9AC4-4351-AC38-D8052CFFA01A}" type="presOf" srcId="{D4F49E97-4B8D-4F31-98F1-6013EB7057E3}" destId="{A468D613-E514-44A7-99ED-7ABF984D21C9}" srcOrd="0" destOrd="0" presId="urn:microsoft.com/office/officeart/2005/8/layout/default"/>
    <dgm:cxn modelId="{92B3C7DE-6DB8-49E5-B012-667F01ACD707}" srcId="{E0DD1792-5510-4613-A49A-874B65D63D43}" destId="{8A42754E-BE90-4D4C-8263-6EB7E229EF87}" srcOrd="6" destOrd="0" parTransId="{08858419-F0FD-4C3D-BBDC-DE90E283BF93}" sibTransId="{C2154D23-B53D-4531-8A6B-714465DD9DDC}"/>
    <dgm:cxn modelId="{5B92E4E4-0509-448D-B77F-1938499A4771}" type="presOf" srcId="{F47CC966-3C17-4563-B45B-CF20E1BF8F3E}" destId="{559C3C7C-780E-4D0B-825B-2EBC395EA7A5}" srcOrd="0" destOrd="0" presId="urn:microsoft.com/office/officeart/2005/8/layout/default"/>
    <dgm:cxn modelId="{23CC52E9-CCF1-4866-A1F2-1680CBA8B7AD}" type="presOf" srcId="{02D41DE2-53BB-47FB-A3E7-3AF6448172D7}" destId="{3DF59087-2E3B-4BAF-8BA6-D5D49DB38978}" srcOrd="0" destOrd="0" presId="urn:microsoft.com/office/officeart/2005/8/layout/default"/>
    <dgm:cxn modelId="{0EB545FA-1935-4839-9400-C79D1715BA37}" srcId="{E0DD1792-5510-4613-A49A-874B65D63D43}" destId="{B69FC59F-78D2-4067-8655-6EF1420F343C}" srcOrd="0" destOrd="0" parTransId="{3AD7F4AC-8F24-46B9-9025-795F7F0444AB}" sibTransId="{84222ACC-8397-4FDB-BED0-2D7AB35DA89F}"/>
    <dgm:cxn modelId="{530B60EB-EDA6-4078-9889-41629CE9A495}" type="presParOf" srcId="{E64B7473-4EF6-4128-B494-7D9D69FCAAAD}" destId="{2717235F-50BE-4F13-9823-F93883215B3D}" srcOrd="0" destOrd="0" presId="urn:microsoft.com/office/officeart/2005/8/layout/default"/>
    <dgm:cxn modelId="{BF86AD62-E279-4A4A-8ADA-4FB662C628C4}" type="presParOf" srcId="{E64B7473-4EF6-4128-B494-7D9D69FCAAAD}" destId="{7EE69806-A6FC-4B44-B055-EA9E54059434}" srcOrd="1" destOrd="0" presId="urn:microsoft.com/office/officeart/2005/8/layout/default"/>
    <dgm:cxn modelId="{24FD6F97-B3AE-4FCD-964F-DAB5577E8EEC}" type="presParOf" srcId="{E64B7473-4EF6-4128-B494-7D9D69FCAAAD}" destId="{9947AA0F-1383-4F51-96BA-6BA41E53E1D2}" srcOrd="2" destOrd="0" presId="urn:microsoft.com/office/officeart/2005/8/layout/default"/>
    <dgm:cxn modelId="{0F626889-8743-4D95-B9DB-BE0B19F94BAC}" type="presParOf" srcId="{E64B7473-4EF6-4128-B494-7D9D69FCAAAD}" destId="{6D10E454-2F41-447C-9065-C8EA8360222C}" srcOrd="3" destOrd="0" presId="urn:microsoft.com/office/officeart/2005/8/layout/default"/>
    <dgm:cxn modelId="{457ACA8F-352F-463F-8971-ED89F64172DE}" type="presParOf" srcId="{E64B7473-4EF6-4128-B494-7D9D69FCAAAD}" destId="{559C3C7C-780E-4D0B-825B-2EBC395EA7A5}" srcOrd="4" destOrd="0" presId="urn:microsoft.com/office/officeart/2005/8/layout/default"/>
    <dgm:cxn modelId="{80AB3D44-4447-4315-8239-9DAECF3198E2}" type="presParOf" srcId="{E64B7473-4EF6-4128-B494-7D9D69FCAAAD}" destId="{8562C81E-7726-4A2B-89E1-F738B07A80F0}" srcOrd="5" destOrd="0" presId="urn:microsoft.com/office/officeart/2005/8/layout/default"/>
    <dgm:cxn modelId="{2D010218-F38F-4EE1-968E-2065400388AB}" type="presParOf" srcId="{E64B7473-4EF6-4128-B494-7D9D69FCAAAD}" destId="{3DF59087-2E3B-4BAF-8BA6-D5D49DB38978}" srcOrd="6" destOrd="0" presId="urn:microsoft.com/office/officeart/2005/8/layout/default"/>
    <dgm:cxn modelId="{4D434F8E-8669-464E-9F80-93A031978772}" type="presParOf" srcId="{E64B7473-4EF6-4128-B494-7D9D69FCAAAD}" destId="{475DD50A-1007-4BD4-A0AC-4CB5C3E19FEB}" srcOrd="7" destOrd="0" presId="urn:microsoft.com/office/officeart/2005/8/layout/default"/>
    <dgm:cxn modelId="{6F2786FE-0830-42D8-B1FA-3A47E82DDC65}" type="presParOf" srcId="{E64B7473-4EF6-4128-B494-7D9D69FCAAAD}" destId="{0AA830D2-E066-40B6-8541-B5F96F92EA82}" srcOrd="8" destOrd="0" presId="urn:microsoft.com/office/officeart/2005/8/layout/default"/>
    <dgm:cxn modelId="{6113A45E-EE2F-4B3C-93E7-142B9E38D9E5}" type="presParOf" srcId="{E64B7473-4EF6-4128-B494-7D9D69FCAAAD}" destId="{E539D24C-7381-4495-A940-483A0E6BBE35}" srcOrd="9" destOrd="0" presId="urn:microsoft.com/office/officeart/2005/8/layout/default"/>
    <dgm:cxn modelId="{2D209F04-2A05-4F74-84C8-3E8BBBE011F3}" type="presParOf" srcId="{E64B7473-4EF6-4128-B494-7D9D69FCAAAD}" destId="{A9D819E7-5851-4BCB-B348-CBF7E44B9480}" srcOrd="10" destOrd="0" presId="urn:microsoft.com/office/officeart/2005/8/layout/default"/>
    <dgm:cxn modelId="{B447E376-96C6-445C-A291-207D3DF4DED2}" type="presParOf" srcId="{E64B7473-4EF6-4128-B494-7D9D69FCAAAD}" destId="{F0C9479E-0F5B-4DA8-9B08-453D510D08FE}" srcOrd="11" destOrd="0" presId="urn:microsoft.com/office/officeart/2005/8/layout/default"/>
    <dgm:cxn modelId="{9B2FEC61-3175-400A-B535-30321ABFC818}" type="presParOf" srcId="{E64B7473-4EF6-4128-B494-7D9D69FCAAAD}" destId="{81A825D9-D23B-4555-88E8-995B2147BE76}" srcOrd="12" destOrd="0" presId="urn:microsoft.com/office/officeart/2005/8/layout/default"/>
    <dgm:cxn modelId="{0BF3A481-CCF6-4F0D-B381-FB7CB128884B}" type="presParOf" srcId="{E64B7473-4EF6-4128-B494-7D9D69FCAAAD}" destId="{8D5C6F90-AE06-4F96-BDB8-490EA720B5EA}" srcOrd="13" destOrd="0" presId="urn:microsoft.com/office/officeart/2005/8/layout/default"/>
    <dgm:cxn modelId="{B637A6F8-85F1-4C54-93A4-6CFC427DE5EF}" type="presParOf" srcId="{E64B7473-4EF6-4128-B494-7D9D69FCAAAD}" destId="{A4CFA6AC-E241-4BC9-91DE-996BB4AF306D}" srcOrd="14" destOrd="0" presId="urn:microsoft.com/office/officeart/2005/8/layout/default"/>
    <dgm:cxn modelId="{0CB2C9F2-A59F-4E59-880B-BEEA6175D7BA}" type="presParOf" srcId="{E64B7473-4EF6-4128-B494-7D9D69FCAAAD}" destId="{02EE5840-D7BE-4C18-83DB-488E3084C518}" srcOrd="15" destOrd="0" presId="urn:microsoft.com/office/officeart/2005/8/layout/default"/>
    <dgm:cxn modelId="{44761E0D-D775-40D0-9189-BE1DFE1E4FF0}" type="presParOf" srcId="{E64B7473-4EF6-4128-B494-7D9D69FCAAAD}" destId="{2A2E1B3C-8AC4-437A-BC6F-9B38B340722B}" srcOrd="16" destOrd="0" presId="urn:microsoft.com/office/officeart/2005/8/layout/default"/>
    <dgm:cxn modelId="{6D965AB3-C6C8-4638-A278-B6DA8E1DECED}" type="presParOf" srcId="{E64B7473-4EF6-4128-B494-7D9D69FCAAAD}" destId="{599E1E44-5D60-45B6-807E-A6984C2962F5}" srcOrd="17" destOrd="0" presId="urn:microsoft.com/office/officeart/2005/8/layout/default"/>
    <dgm:cxn modelId="{A72CC3AB-0005-4120-A616-4F29D68BB58A}" type="presParOf" srcId="{E64B7473-4EF6-4128-B494-7D9D69FCAAAD}" destId="{32128E23-3C01-4211-96AF-C491963B6234}" srcOrd="18" destOrd="0" presId="urn:microsoft.com/office/officeart/2005/8/layout/default"/>
    <dgm:cxn modelId="{DA6945C4-76F2-42D2-B301-8E4FEF597423}" type="presParOf" srcId="{E64B7473-4EF6-4128-B494-7D9D69FCAAAD}" destId="{A1EE8A77-B184-43D5-99AD-6C80A8193F39}" srcOrd="19" destOrd="0" presId="urn:microsoft.com/office/officeart/2005/8/layout/default"/>
    <dgm:cxn modelId="{E45A8642-56FF-43A1-8E6A-4F4A595E9CB9}" type="presParOf" srcId="{E64B7473-4EF6-4128-B494-7D9D69FCAAAD}" destId="{A468D613-E514-44A7-99ED-7ABF984D21C9}" srcOrd="20" destOrd="0" presId="urn:microsoft.com/office/officeart/2005/8/layout/default"/>
    <dgm:cxn modelId="{158CB020-B26D-4BD0-99A4-E910AB38AD60}" type="presParOf" srcId="{E64B7473-4EF6-4128-B494-7D9D69FCAAAD}" destId="{15826199-49CA-4FF3-86BE-A5DC8B7764C6}" srcOrd="21" destOrd="0" presId="urn:microsoft.com/office/officeart/2005/8/layout/default"/>
    <dgm:cxn modelId="{0ADCB49B-A09E-40A1-A93E-302D183CF2E2}" type="presParOf" srcId="{E64B7473-4EF6-4128-B494-7D9D69FCAAAD}" destId="{88BF9503-9C05-47A0-B116-B1D706D31A1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7235F-50BE-4F13-9823-F93883215B3D}">
      <dsp:nvSpPr>
        <dsp:cNvPr id="0" name=""/>
        <dsp:cNvSpPr/>
      </dsp:nvSpPr>
      <dsp:spPr>
        <a:xfrm>
          <a:off x="503799" y="13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Max payment  28%</a:t>
          </a:r>
        </a:p>
      </dsp:txBody>
      <dsp:txXfrm>
        <a:off x="503799" y="138"/>
        <a:ext cx="1517123" cy="910274"/>
      </dsp:txXfrm>
    </dsp:sp>
    <dsp:sp modelId="{9947AA0F-1383-4F51-96BA-6BA41E53E1D2}">
      <dsp:nvSpPr>
        <dsp:cNvPr id="0" name=""/>
        <dsp:cNvSpPr/>
      </dsp:nvSpPr>
      <dsp:spPr>
        <a:xfrm>
          <a:off x="2172636" y="13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4+ years in service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BAH with dependents</a:t>
          </a:r>
        </a:p>
      </dsp:txBody>
      <dsp:txXfrm>
        <a:off x="2172636" y="138"/>
        <a:ext cx="1517123" cy="910274"/>
      </dsp:txXfrm>
    </dsp:sp>
    <dsp:sp modelId="{559C3C7C-780E-4D0B-825B-2EBC395EA7A5}">
      <dsp:nvSpPr>
        <dsp:cNvPr id="0" name=""/>
        <dsp:cNvSpPr/>
      </dsp:nvSpPr>
      <dsp:spPr>
        <a:xfrm>
          <a:off x="3841472" y="13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Family of 4</a:t>
          </a:r>
        </a:p>
      </dsp:txBody>
      <dsp:txXfrm>
        <a:off x="3841472" y="138"/>
        <a:ext cx="1517123" cy="910274"/>
      </dsp:txXfrm>
    </dsp:sp>
    <dsp:sp modelId="{3DF59087-2E3B-4BAF-8BA6-D5D49DB38978}">
      <dsp:nvSpPr>
        <dsp:cNvPr id="0" name=""/>
        <dsp:cNvSpPr/>
      </dsp:nvSpPr>
      <dsp:spPr>
        <a:xfrm>
          <a:off x="503799" y="1062125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E1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$1125.60</a:t>
          </a:r>
        </a:p>
      </dsp:txBody>
      <dsp:txXfrm>
        <a:off x="503799" y="1062125"/>
        <a:ext cx="1517123" cy="910274"/>
      </dsp:txXfrm>
    </dsp:sp>
    <dsp:sp modelId="{0AA830D2-E066-40B6-8541-B5F96F92EA82}">
      <dsp:nvSpPr>
        <dsp:cNvPr id="0" name=""/>
        <dsp:cNvSpPr/>
      </dsp:nvSpPr>
      <dsp:spPr>
        <a:xfrm>
          <a:off x="2172636" y="1062125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$1204.06</a:t>
          </a:r>
        </a:p>
      </dsp:txBody>
      <dsp:txXfrm>
        <a:off x="2172636" y="1062125"/>
        <a:ext cx="1517123" cy="910274"/>
      </dsp:txXfrm>
    </dsp:sp>
    <dsp:sp modelId="{A9D819E7-5851-4BCB-B348-CBF7E44B9480}">
      <dsp:nvSpPr>
        <dsp:cNvPr id="0" name=""/>
        <dsp:cNvSpPr/>
      </dsp:nvSpPr>
      <dsp:spPr>
        <a:xfrm>
          <a:off x="3841472" y="1062125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E3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$1338.96</a:t>
          </a:r>
        </a:p>
      </dsp:txBody>
      <dsp:txXfrm>
        <a:off x="3841472" y="1062125"/>
        <a:ext cx="1517123" cy="910274"/>
      </dsp:txXfrm>
    </dsp:sp>
    <dsp:sp modelId="{81A825D9-D23B-4555-88E8-995B2147BE76}">
      <dsp:nvSpPr>
        <dsp:cNvPr id="0" name=""/>
        <dsp:cNvSpPr/>
      </dsp:nvSpPr>
      <dsp:spPr>
        <a:xfrm>
          <a:off x="503799" y="2124112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$1463.20</a:t>
          </a:r>
        </a:p>
      </dsp:txBody>
      <dsp:txXfrm>
        <a:off x="503799" y="2124112"/>
        <a:ext cx="1517123" cy="910274"/>
      </dsp:txXfrm>
    </dsp:sp>
    <dsp:sp modelId="{A4CFA6AC-E241-4BC9-91DE-996BB4AF306D}">
      <dsp:nvSpPr>
        <dsp:cNvPr id="0" name=""/>
        <dsp:cNvSpPr/>
      </dsp:nvSpPr>
      <dsp:spPr>
        <a:xfrm>
          <a:off x="2172636" y="2124112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E5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$1564.42</a:t>
          </a:r>
        </a:p>
      </dsp:txBody>
      <dsp:txXfrm>
        <a:off x="2172636" y="2124112"/>
        <a:ext cx="1517123" cy="910274"/>
      </dsp:txXfrm>
    </dsp:sp>
    <dsp:sp modelId="{2A2E1B3C-8AC4-437A-BC6F-9B38B340722B}">
      <dsp:nvSpPr>
        <dsp:cNvPr id="0" name=""/>
        <dsp:cNvSpPr/>
      </dsp:nvSpPr>
      <dsp:spPr>
        <a:xfrm>
          <a:off x="3841472" y="2124112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E6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$1662.02</a:t>
          </a:r>
        </a:p>
      </dsp:txBody>
      <dsp:txXfrm>
        <a:off x="3841472" y="2124112"/>
        <a:ext cx="1517123" cy="910274"/>
      </dsp:txXfrm>
    </dsp:sp>
    <dsp:sp modelId="{32128E23-3C01-4211-96AF-C491963B6234}">
      <dsp:nvSpPr>
        <dsp:cNvPr id="0" name=""/>
        <dsp:cNvSpPr/>
      </dsp:nvSpPr>
      <dsp:spPr>
        <a:xfrm>
          <a:off x="503799" y="318609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E7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$1837.67</a:t>
          </a:r>
        </a:p>
      </dsp:txBody>
      <dsp:txXfrm>
        <a:off x="503799" y="3186098"/>
        <a:ext cx="1517123" cy="910274"/>
      </dsp:txXfrm>
    </dsp:sp>
    <dsp:sp modelId="{A468D613-E514-44A7-99ED-7ABF984D21C9}">
      <dsp:nvSpPr>
        <dsp:cNvPr id="0" name=""/>
        <dsp:cNvSpPr/>
      </dsp:nvSpPr>
      <dsp:spPr>
        <a:xfrm>
          <a:off x="2172636" y="318609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$2116.38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(Minimum 8 years in service)</a:t>
          </a:r>
        </a:p>
      </dsp:txBody>
      <dsp:txXfrm>
        <a:off x="2172636" y="3186098"/>
        <a:ext cx="1517123" cy="910274"/>
      </dsp:txXfrm>
    </dsp:sp>
    <dsp:sp modelId="{88BF9503-9C05-47A0-B116-B1D706D31A1D}">
      <dsp:nvSpPr>
        <dsp:cNvPr id="0" name=""/>
        <dsp:cNvSpPr/>
      </dsp:nvSpPr>
      <dsp:spPr>
        <a:xfrm>
          <a:off x="3841472" y="318609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E9: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$2483.12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(Min 10 years in service)</a:t>
          </a:r>
        </a:p>
      </dsp:txBody>
      <dsp:txXfrm>
        <a:off x="3841472" y="3186098"/>
        <a:ext cx="1517123" cy="91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9B6AA-CBE5-4C2C-AEB5-9EEB4CF67C2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6FE32-71C1-48E1-BA66-B2C2D3A1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the math or keep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55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a given ZIP code: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en-US" b="1" dirty="0"/>
              <a:t>median rent</a:t>
            </a:r>
            <a:r>
              <a:rPr lang="en-US" dirty="0"/>
              <a:t> for 1-bedroom (E-1 to E-4), 2-bedroom (E-5 to E-6), 3-bedroom (E-7 to E-9),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average utility costs &amp; insurance.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Resulting total = </a:t>
            </a:r>
            <a:r>
              <a:rPr lang="en-US" b="1" dirty="0"/>
              <a:t>monthly BAH rate</a:t>
            </a:r>
            <a:r>
              <a:rPr lang="en-US" dirty="0"/>
              <a:t> for that rank &amp; dependency status.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5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Data: Zillow Home value index, BAH and income, Zillow mortgage payment with less than 5% down</a:t>
            </a:r>
          </a:p>
          <a:p>
            <a:endParaRPr lang="en-US" dirty="0"/>
          </a:p>
          <a:p>
            <a:r>
              <a:rPr lang="en-US" dirty="0"/>
              <a:t>Living on post costs the exact amount of BAH, at no point does it make sense to live on post vs rent assuming you’re using your entire BAH for housing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American Dream – Historically this is the cornerstone of American idealism, the white picket fence, and now most people believe it is out of reach, the military offers a unique position to allow for home ownership</a:t>
            </a:r>
          </a:p>
          <a:p>
            <a:r>
              <a:rPr lang="en-US" dirty="0" err="1"/>
              <a:t>Affordibility</a:t>
            </a:r>
            <a:r>
              <a:rPr lang="en-US" dirty="0"/>
              <a:t> – in 2025 home purchasing has become the most unaffordable since the inception of home loans </a:t>
            </a:r>
          </a:p>
          <a:p>
            <a:r>
              <a:rPr lang="en-US" dirty="0"/>
              <a:t>Investment- This is the largest single purchase most people will make in their life</a:t>
            </a:r>
          </a:p>
          <a:p>
            <a:r>
              <a:rPr lang="en-US" dirty="0"/>
              <a:t>Self reflect on what is best for you and your family, there is always on post housing at the cost of BAH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3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3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7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E6AAA56-C65F-4621-A674-D11373B6DAA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26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d.stlouisfed.org/series/OBMMIVA30Y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ld house on a field">
            <a:extLst>
              <a:ext uri="{FF2B5EF4-FFF2-40B4-BE49-F238E27FC236}">
                <a16:creationId xmlns:a16="http://schemas.microsoft.com/office/drawing/2014/main" id="{6BFD8901-DCFC-5369-96B9-424488FABD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15730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350D91-D645-879A-5D21-63C29D45D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337" y="8175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00"/>
                </a:solidFill>
              </a:rPr>
              <a:t>The Military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C7DB7-6F04-F83D-E4CC-63E076415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604" y="2964372"/>
            <a:ext cx="5357102" cy="9292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Should enlisted soldiers rent, own, or live on post?</a:t>
            </a:r>
          </a:p>
        </p:txBody>
      </p:sp>
    </p:spTree>
    <p:extLst>
      <p:ext uri="{BB962C8B-B14F-4D97-AF65-F5344CB8AC3E}">
        <p14:creationId xmlns:p14="http://schemas.microsoft.com/office/powerpoint/2010/main" val="286179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18CA9-7311-4C1D-3B5D-86EE2229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32" y="31356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Why does this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2030-8966-2A94-57D4-217088C7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000" dirty="0"/>
              <a:t>The American Dream</a:t>
            </a:r>
          </a:p>
          <a:p>
            <a:pPr algn="ctr"/>
            <a:r>
              <a:rPr lang="en-US" sz="2000" dirty="0"/>
              <a:t>Affordability? </a:t>
            </a:r>
          </a:p>
          <a:p>
            <a:pPr algn="ctr"/>
            <a:r>
              <a:rPr lang="en-US" sz="2000" dirty="0"/>
              <a:t>Investment or liability?</a:t>
            </a:r>
          </a:p>
          <a:p>
            <a:pPr algn="ctr"/>
            <a:r>
              <a:rPr lang="en-US" sz="2000" dirty="0"/>
              <a:t>What’s best for you and your family?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778F4-934E-439A-ACF0-AC0AAC640151}"/>
              </a:ext>
            </a:extLst>
          </p:cNvPr>
          <p:cNvSpPr txBox="1"/>
          <p:nvPr/>
        </p:nvSpPr>
        <p:spPr>
          <a:xfrm>
            <a:off x="8880517" y="2804431"/>
            <a:ext cx="3474621" cy="314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/>
              <a:t>Common Questions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Will interest rates return to 2%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What about the next big crash?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Is it better to get in now than miss out?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123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533D0-BA02-FBB5-0B11-EAD754AB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049" y="213755"/>
            <a:ext cx="5862396" cy="775885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Housing and Rank 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09458B4-842C-4C93-49CD-FE253D702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542850"/>
              </p:ext>
            </p:extLst>
          </p:nvPr>
        </p:nvGraphicFramePr>
        <p:xfrm>
          <a:off x="233604" y="1521541"/>
          <a:ext cx="5862396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Maximize Your Property Investment: Top Tips for Owners with Keyrenter Tulsa  | Keyrenter Property Management Tulsa">
            <a:extLst>
              <a:ext uri="{FF2B5EF4-FFF2-40B4-BE49-F238E27FC236}">
                <a16:creationId xmlns:a16="http://schemas.microsoft.com/office/drawing/2014/main" id="{354302DF-56CE-D180-F1FD-22BCCD043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9687"/>
            <a:ext cx="5983111" cy="34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58AD5-DB9F-B2F1-6860-6366CDDBEEEE}"/>
              </a:ext>
            </a:extLst>
          </p:cNvPr>
          <p:cNvSpPr txBox="1"/>
          <p:nvPr/>
        </p:nvSpPr>
        <p:spPr>
          <a:xfrm>
            <a:off x="728133" y="5780826"/>
            <a:ext cx="4927600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Traditional financial advice, your housing should not exceed 28% of your gross income</a:t>
            </a:r>
          </a:p>
        </p:txBody>
      </p:sp>
    </p:spTree>
    <p:extLst>
      <p:ext uri="{BB962C8B-B14F-4D97-AF65-F5344CB8AC3E}">
        <p14:creationId xmlns:p14="http://schemas.microsoft.com/office/powerpoint/2010/main" val="379259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9C84-5D4A-A6A5-6EDC-A0C78AD7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Market Trends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09B1F6-6AC4-807C-415D-C065D4D1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3" y="1700982"/>
            <a:ext cx="5474107" cy="3703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41CD02-42B5-63F3-975D-0583B07B0BBC}"/>
              </a:ext>
            </a:extLst>
          </p:cNvPr>
          <p:cNvSpPr txBox="1"/>
          <p:nvPr/>
        </p:nvSpPr>
        <p:spPr>
          <a:xfrm>
            <a:off x="1306014" y="5624327"/>
            <a:ext cx="9206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The ebb and the flow of the market are at the whim of global influence, there is no such thing as timing the market or waiting for a crash, some may disagree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E40156-1050-B6F9-338A-611EF8457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10" y="1700982"/>
            <a:ext cx="5474107" cy="37039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C923DE-F1C3-B3BD-741B-4C0E462EA541}"/>
              </a:ext>
            </a:extLst>
          </p:cNvPr>
          <p:cNvSpPr txBox="1"/>
          <p:nvPr/>
        </p:nvSpPr>
        <p:spPr>
          <a:xfrm>
            <a:off x="1897626" y="5404896"/>
            <a:ext cx="2418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https://fred.stlouisfed.org/series/OBMMIVA30YF</a:t>
            </a:r>
            <a:endParaRPr lang="en-US" sz="800" dirty="0"/>
          </a:p>
          <a:p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C348ED3-DCE9-282A-858F-54CEB3D62C21}"/>
              </a:ext>
            </a:extLst>
          </p:cNvPr>
          <p:cNvSpPr/>
          <p:nvPr/>
        </p:nvSpPr>
        <p:spPr>
          <a:xfrm>
            <a:off x="7883510" y="2802194"/>
            <a:ext cx="255638" cy="3146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C48A9-ECA1-8381-C598-82B73D74EC4E}"/>
              </a:ext>
            </a:extLst>
          </p:cNvPr>
          <p:cNvSpPr txBox="1"/>
          <p:nvPr/>
        </p:nvSpPr>
        <p:spPr>
          <a:xfrm>
            <a:off x="7549366" y="2402428"/>
            <a:ext cx="923925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2008 Housing Crash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EE13F2D-3AFD-4DFE-8030-EB3AC54E4260}"/>
              </a:ext>
            </a:extLst>
          </p:cNvPr>
          <p:cNvSpPr/>
          <p:nvPr/>
        </p:nvSpPr>
        <p:spPr>
          <a:xfrm rot="10800000">
            <a:off x="10436977" y="3623849"/>
            <a:ext cx="255638" cy="3146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3B410-2399-93C8-BF88-EEA2144F677A}"/>
              </a:ext>
            </a:extLst>
          </p:cNvPr>
          <p:cNvSpPr txBox="1"/>
          <p:nvPr/>
        </p:nvSpPr>
        <p:spPr>
          <a:xfrm>
            <a:off x="10102833" y="3988633"/>
            <a:ext cx="919625" cy="471663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F0502020204030204" pitchFamily="18" charset="0"/>
              </a:rPr>
              <a:t>Covid Housing Boom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B98E6FB-FE12-3E25-7D92-8D95A5841DAB}"/>
              </a:ext>
            </a:extLst>
          </p:cNvPr>
          <p:cNvSpPr/>
          <p:nvPr/>
        </p:nvSpPr>
        <p:spPr>
          <a:xfrm rot="1995278">
            <a:off x="769900" y="3982810"/>
            <a:ext cx="255638" cy="3146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CF5E5F-40CA-20EA-0956-128C5CFD7918}"/>
              </a:ext>
            </a:extLst>
          </p:cNvPr>
          <p:cNvSpPr txBox="1"/>
          <p:nvPr/>
        </p:nvSpPr>
        <p:spPr>
          <a:xfrm>
            <a:off x="704566" y="3599927"/>
            <a:ext cx="1029973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Covid Housing Boom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C4F6942-70C6-FF1A-AD1F-5D5EE30F3194}"/>
              </a:ext>
            </a:extLst>
          </p:cNvPr>
          <p:cNvSpPr/>
          <p:nvPr/>
        </p:nvSpPr>
        <p:spPr>
          <a:xfrm rot="17332126">
            <a:off x="3390857" y="2003198"/>
            <a:ext cx="255638" cy="5860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6957F8-C187-C3E2-A952-C336D4D4036C}"/>
              </a:ext>
            </a:extLst>
          </p:cNvPr>
          <p:cNvSpPr txBox="1"/>
          <p:nvPr/>
        </p:nvSpPr>
        <p:spPr>
          <a:xfrm>
            <a:off x="1948042" y="2080511"/>
            <a:ext cx="1252016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People losing their minds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8A6ABF3-B271-5250-7818-24BBC45AAAFA}"/>
              </a:ext>
            </a:extLst>
          </p:cNvPr>
          <p:cNvSpPr/>
          <p:nvPr/>
        </p:nvSpPr>
        <p:spPr>
          <a:xfrm rot="10800000">
            <a:off x="3911269" y="2738217"/>
            <a:ext cx="255638" cy="4591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0B4D9-2911-E09E-E9F4-1F03305F92C8}"/>
              </a:ext>
            </a:extLst>
          </p:cNvPr>
          <p:cNvSpPr txBox="1"/>
          <p:nvPr/>
        </p:nvSpPr>
        <p:spPr>
          <a:xfrm>
            <a:off x="3548982" y="3286452"/>
            <a:ext cx="1029973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Federal Reserve Chair (Jerome Powell) Cuts FED rates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25013475-E469-9106-8AFD-87E7DAAB7D07}"/>
              </a:ext>
            </a:extLst>
          </p:cNvPr>
          <p:cNvSpPr/>
          <p:nvPr/>
        </p:nvSpPr>
        <p:spPr>
          <a:xfrm rot="16200000">
            <a:off x="10564796" y="2020193"/>
            <a:ext cx="255638" cy="4591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411D36-C8CA-1A47-7566-984D692CF346}"/>
              </a:ext>
            </a:extLst>
          </p:cNvPr>
          <p:cNvSpPr txBox="1"/>
          <p:nvPr/>
        </p:nvSpPr>
        <p:spPr>
          <a:xfrm>
            <a:off x="9394950" y="2142065"/>
            <a:ext cx="1029973" cy="21544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FED Cuts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6C5192-0922-E506-2DA4-2D90B7E8CFF6}"/>
              </a:ext>
            </a:extLst>
          </p:cNvPr>
          <p:cNvSpPr txBox="1"/>
          <p:nvPr/>
        </p:nvSpPr>
        <p:spPr>
          <a:xfrm>
            <a:off x="1585092" y="1391484"/>
            <a:ext cx="322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 Home Loan Interest Rates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4E9447-FEED-88F3-5518-EEE151DEAD30}"/>
              </a:ext>
            </a:extLst>
          </p:cNvPr>
          <p:cNvSpPr txBox="1"/>
          <p:nvPr/>
        </p:nvSpPr>
        <p:spPr>
          <a:xfrm>
            <a:off x="7779986" y="1400325"/>
            <a:ext cx="322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Fayetteville Home Prices</a:t>
            </a:r>
          </a:p>
        </p:txBody>
      </p:sp>
    </p:spTree>
    <p:extLst>
      <p:ext uri="{BB962C8B-B14F-4D97-AF65-F5344CB8AC3E}">
        <p14:creationId xmlns:p14="http://schemas.microsoft.com/office/powerpoint/2010/main" val="407842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F6AC-7A22-7EFC-BA24-4B1FCE9A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75499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Rents Gone Wild</a:t>
            </a:r>
            <a:endParaRPr lang="en-US" sz="3200" kern="1200" dirty="0">
              <a:solidFill>
                <a:srgbClr val="FFFF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E9695FB-570E-75AD-6BBC-2588B76B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990600"/>
            <a:ext cx="11934825" cy="4448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7076F-9FC0-DC2A-30BE-51ECA85B1407}"/>
              </a:ext>
            </a:extLst>
          </p:cNvPr>
          <p:cNvSpPr txBox="1"/>
          <p:nvPr/>
        </p:nvSpPr>
        <p:spPr>
          <a:xfrm>
            <a:off x="638175" y="5534025"/>
            <a:ext cx="1062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What are we looking at?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Military bases rent increases correlate with BAH increases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Not inflation adjusted, $1 in 2015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 $1.29 in 2024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4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E2FC-582E-D755-6E05-D3251B93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62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Take Aways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5DC16-51D8-61A5-46F1-AD82F500B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4" y="825510"/>
            <a:ext cx="5378244" cy="5057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699961-D0E4-F4CE-96DC-65EB5C008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745" y="825510"/>
            <a:ext cx="6179267" cy="5057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9D051C-E5B9-8CDD-24A1-4E858EEE6240}"/>
              </a:ext>
            </a:extLst>
          </p:cNvPr>
          <p:cNvSpPr txBox="1"/>
          <p:nvPr/>
        </p:nvSpPr>
        <p:spPr>
          <a:xfrm>
            <a:off x="6781042" y="5883272"/>
            <a:ext cx="44066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The total monthly payment includes the mortgage payment, homeowner’s insurance, property taxes, and maintenance costs worth 0.5% of the home’s value</a:t>
            </a:r>
            <a:endParaRPr lang="en-US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6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274E-4BEF-704E-F29C-C485BCFC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What The Fed?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75DBC-EB1A-A6C9-B38B-BA6210D7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7" y="1690688"/>
            <a:ext cx="10515600" cy="2569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D126E2-0B05-5664-F414-CC5D28D00F15}"/>
              </a:ext>
            </a:extLst>
          </p:cNvPr>
          <p:cNvSpPr txBox="1"/>
          <p:nvPr/>
        </p:nvSpPr>
        <p:spPr>
          <a:xfrm>
            <a:off x="1199181" y="4331559"/>
            <a:ext cx="9206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solidFill>
                  <a:srgbClr val="FFFF00"/>
                </a:solidFill>
              </a:rPr>
              <a:t>✅ </a:t>
            </a:r>
            <a:r>
              <a:rPr lang="en-US" b="1" dirty="0">
                <a:solidFill>
                  <a:srgbClr val="FFFF00"/>
                </a:solidFill>
              </a:rPr>
              <a:t>Controls the money flow: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-Print or destroy money-</a:t>
            </a:r>
          </a:p>
          <a:p>
            <a:pPr algn="ctr">
              <a:buNone/>
            </a:pPr>
            <a:r>
              <a:rPr lang="en-US" dirty="0">
                <a:solidFill>
                  <a:srgbClr val="FFFF00"/>
                </a:solidFill>
              </a:rPr>
              <a:t>✅ </a:t>
            </a:r>
            <a:r>
              <a:rPr lang="en-US" b="1" dirty="0">
                <a:solidFill>
                  <a:srgbClr val="FFFF00"/>
                </a:solidFill>
              </a:rPr>
              <a:t>Helps people have jobs: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-Also increases unemployment when inflation is too high-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✅ </a:t>
            </a:r>
            <a:r>
              <a:rPr lang="en-US" b="1" dirty="0">
                <a:solidFill>
                  <a:srgbClr val="FFFF00"/>
                </a:solidFill>
              </a:rPr>
              <a:t>Stops prices from going crazy: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-Withdraw and destroy currency-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AC46564-D908-6D36-8185-A8FDFEACB36B}"/>
              </a:ext>
            </a:extLst>
          </p:cNvPr>
          <p:cNvSpPr/>
          <p:nvPr/>
        </p:nvSpPr>
        <p:spPr>
          <a:xfrm rot="16200000">
            <a:off x="6964134" y="1855181"/>
            <a:ext cx="255638" cy="5860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7DF63-080B-A5DA-881B-CA3CDD135C36}"/>
              </a:ext>
            </a:extLst>
          </p:cNvPr>
          <p:cNvSpPr txBox="1"/>
          <p:nvPr/>
        </p:nvSpPr>
        <p:spPr>
          <a:xfrm>
            <a:off x="5469992" y="1955672"/>
            <a:ext cx="1252016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People losing their minds at 9.2%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5258B-74DA-3F65-1D6D-590CCD768685}"/>
              </a:ext>
            </a:extLst>
          </p:cNvPr>
          <p:cNvSpPr txBox="1"/>
          <p:nvPr/>
        </p:nvSpPr>
        <p:spPr>
          <a:xfrm>
            <a:off x="4190416" y="2728486"/>
            <a:ext cx="1252016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Causation of low interest rates but then lead to high inflation (COVID)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9677A2E4-177B-D158-845E-E006ED502D43}"/>
              </a:ext>
            </a:extLst>
          </p:cNvPr>
          <p:cNvSpPr/>
          <p:nvPr/>
        </p:nvSpPr>
        <p:spPr>
          <a:xfrm rot="5400000">
            <a:off x="5320073" y="3041490"/>
            <a:ext cx="626008" cy="338554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46541A07-097F-477B-CA82-9E87E5C6D87E}"/>
              </a:ext>
            </a:extLst>
          </p:cNvPr>
          <p:cNvSpPr/>
          <p:nvPr/>
        </p:nvSpPr>
        <p:spPr>
          <a:xfrm>
            <a:off x="3510845" y="3975527"/>
            <a:ext cx="6933780" cy="328334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CAD926-E769-BFDC-6A5E-2E60831A4997}"/>
              </a:ext>
            </a:extLst>
          </p:cNvPr>
          <p:cNvSpPr txBox="1"/>
          <p:nvPr/>
        </p:nvSpPr>
        <p:spPr>
          <a:xfrm>
            <a:off x="3883378" y="3975527"/>
            <a:ext cx="512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sis MT Pro Black" panose="02040A04050005020304" pitchFamily="18" charset="0"/>
              </a:rPr>
              <a:t>Jerome Powell tenure as Fed Chair (2018</a:t>
            </a:r>
            <a:r>
              <a:rPr lang="en-US" sz="1400" dirty="0">
                <a:solidFill>
                  <a:schemeClr val="bg1"/>
                </a:solidFill>
                <a:latin typeface="Amasis MT Pro Black" panose="02040A04050005020304" pitchFamily="18" charset="0"/>
                <a:sym typeface="Wingdings" panose="05000000000000000000" pitchFamily="2" charset="2"/>
              </a:rPr>
              <a:t>)</a:t>
            </a:r>
            <a:endParaRPr lang="en-US" sz="1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3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D5EF-2129-FDF8-6039-AB68CA6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Family of 4 cost of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B471-094B-7621-0798-95F631E8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2700" dirty="0"/>
              <a:t>A comfortable living in Fayetteville for a family of four required</a:t>
            </a:r>
            <a:r>
              <a:rPr lang="en-US" sz="2700" b="0" i="0" dirty="0">
                <a:effectLst/>
                <a:latin typeface="Roboto" panose="02000000000000000000" pitchFamily="2" charset="0"/>
              </a:rPr>
              <a:t> $87,940 = $7,330 per month</a:t>
            </a:r>
            <a:endParaRPr lang="en-US" sz="2700" dirty="0"/>
          </a:p>
          <a:p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Housing - $1,240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Child care - $1,350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Food - $920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Health care - $710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Transportation - $1,260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Misc. - $700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Taxes - $830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Savings - $320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5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82B5-F92A-C2B7-689B-2F5A7F10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The Fed is at it again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893A87-4AC7-44B9-FB93-D9A7E2D8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99" y="980131"/>
            <a:ext cx="7187200" cy="4287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1F84E8-2264-65DF-A6F8-CB04F89D6D74}"/>
              </a:ext>
            </a:extLst>
          </p:cNvPr>
          <p:cNvSpPr txBox="1"/>
          <p:nvPr/>
        </p:nvSpPr>
        <p:spPr>
          <a:xfrm>
            <a:off x="127281" y="5365174"/>
            <a:ext cx="11937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Fed life = adjust the rate at which they lend to impact the whole economy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Banks borrow from the Fed at a rate that they change which changes the cost of lending from the bank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When unemployment increases, they decrease the cost to lend which creates more jobs and increases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4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D3EF-CB56-AA1B-34D6-1488C4DC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Stagflation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8547-8B5E-6379-6547-9FB9ED0C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784" y="2090387"/>
            <a:ext cx="3886200" cy="295374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Where inflation is on the rise AND  high unemployment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Current USA economic fear, only way out is to make it worse</a:t>
            </a:r>
            <a:endParaRPr lang="en-US" sz="24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Solution?</a:t>
            </a:r>
          </a:p>
          <a:p>
            <a:endParaRPr lang="en-US" dirty="0"/>
          </a:p>
        </p:txBody>
      </p:sp>
      <p:pic>
        <p:nvPicPr>
          <p:cNvPr id="2053" name="Picture 5" descr="Output image">
            <a:extLst>
              <a:ext uri="{FF2B5EF4-FFF2-40B4-BE49-F238E27FC236}">
                <a16:creationId xmlns:a16="http://schemas.microsoft.com/office/drawing/2014/main" id="{D9466646-123B-00E3-D5EE-8B43F4E25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6" y="1425797"/>
            <a:ext cx="7186789" cy="4282925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0DAFD-A201-E4EA-96AA-FB29B8688C55}"/>
              </a:ext>
            </a:extLst>
          </p:cNvPr>
          <p:cNvSpPr txBox="1"/>
          <p:nvPr/>
        </p:nvSpPr>
        <p:spPr>
          <a:xfrm>
            <a:off x="7544505" y="5339390"/>
            <a:ext cx="265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Stolen via AI </a:t>
            </a:r>
          </a:p>
        </p:txBody>
      </p:sp>
    </p:spTree>
    <p:extLst>
      <p:ext uri="{BB962C8B-B14F-4D97-AF65-F5344CB8AC3E}">
        <p14:creationId xmlns:p14="http://schemas.microsoft.com/office/powerpoint/2010/main" val="39324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C015606-0912-4D37-B581-984716073358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2626</TotalTime>
  <Words>703</Words>
  <Application>Microsoft Office PowerPoint</Application>
  <PresentationFormat>Widescreen</PresentationFormat>
  <Paragraphs>105</Paragraphs>
  <Slides>10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Amasis MT Pro Black</vt:lpstr>
      <vt:lpstr>Aptos</vt:lpstr>
      <vt:lpstr>Aptos Display</vt:lpstr>
      <vt:lpstr>Arial</vt:lpstr>
      <vt:lpstr>Calibri</vt:lpstr>
      <vt:lpstr>Open Sans</vt:lpstr>
      <vt:lpstr>Roboto</vt:lpstr>
      <vt:lpstr>Wingdings</vt:lpstr>
      <vt:lpstr>Office Theme</vt:lpstr>
      <vt:lpstr>The Military Home</vt:lpstr>
      <vt:lpstr>Housing and Rank </vt:lpstr>
      <vt:lpstr>Market Trends</vt:lpstr>
      <vt:lpstr>Rents Gone Wild</vt:lpstr>
      <vt:lpstr>Take Aways </vt:lpstr>
      <vt:lpstr>What The Fed?</vt:lpstr>
      <vt:lpstr>Family of 4 cost of living</vt:lpstr>
      <vt:lpstr>The Fed is at it again</vt:lpstr>
      <vt:lpstr>Stagflation</vt:lpstr>
      <vt:lpstr>Why does this matter?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Janet Sexton</dc:creator>
  <cp:lastModifiedBy>Janet Sexton</cp:lastModifiedBy>
  <cp:revision>23</cp:revision>
  <dcterms:created xsi:type="dcterms:W3CDTF">2025-06-04T18:44:22Z</dcterms:created>
  <dcterms:modified xsi:type="dcterms:W3CDTF">2025-06-06T14:40:14Z</dcterms:modified>
</cp:coreProperties>
</file>