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4"/>
  </p:notesMasterIdLst>
  <p:handoutMasterIdLst>
    <p:handoutMasterId r:id="rId15"/>
  </p:handoutMasterIdLst>
  <p:sldIdLst>
    <p:sldId id="289" r:id="rId5"/>
    <p:sldId id="268" r:id="rId6"/>
    <p:sldId id="290" r:id="rId7"/>
    <p:sldId id="292" r:id="rId8"/>
    <p:sldId id="293" r:id="rId9"/>
    <p:sldId id="294" r:id="rId10"/>
    <p:sldId id="295" r:id="rId11"/>
    <p:sldId id="29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7940" autoAdjust="0"/>
  </p:normalViewPr>
  <p:slideViewPr>
    <p:cSldViewPr snapToGrid="0">
      <p:cViewPr varScale="1">
        <p:scale>
          <a:sx n="90" d="100"/>
          <a:sy n="90" d="100"/>
        </p:scale>
        <p:origin x="1254"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7/16/2025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7/16/2025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mn-lt"/>
                <a:ea typeface="+mn-ea"/>
                <a:cs typeface="+mn-cs"/>
              </a:rPr>
              <a:t>1. 9/11 Attacks and War on Terror (2001–2011)</a:t>
            </a:r>
          </a:p>
          <a:p>
            <a:r>
              <a:rPr lang="en-US" sz="1200" b="0" kern="1200" dirty="0">
                <a:solidFill>
                  <a:schemeClr val="tx1"/>
                </a:solidFill>
                <a:effectLst/>
                <a:latin typeface="+mn-lt"/>
                <a:ea typeface="+mn-ea"/>
                <a:cs typeface="+mn-cs"/>
              </a:rPr>
              <a:t>Event: Terrorist attacks (Sep 11, 2001) → U.S. invaded Afghanistan (2001) and Iraq (2003)</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Impact: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Surge in defense spending</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Fed cut interest rates drastically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Housing prices began to rise post-recession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Military bases (like Fort Liberty near Fayetteville) expanded activity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Real Estate: Boost in demand near military hubs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2. Global Financial Crisis (2007–2009)</a:t>
            </a:r>
          </a:p>
          <a:p>
            <a:r>
              <a:rPr lang="en-US" sz="1200" b="0" kern="1200" dirty="0">
                <a:solidFill>
                  <a:schemeClr val="tx1"/>
                </a:solidFill>
                <a:effectLst/>
                <a:latin typeface="+mn-lt"/>
                <a:ea typeface="+mn-ea"/>
                <a:cs typeface="+mn-cs"/>
              </a:rPr>
              <a:t>Event: U.S. mortgage meltdown triggered global recession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Impact: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Massive job loss, home foreclosures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Fed interest rates dropped to near zero</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FHA/VA loan programs expanded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Real Estate: Prices plummeted; military towns often saw less damage than urban markets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3. Arab Spring &amp; Oil Shocks (2011–2014)</a:t>
            </a:r>
          </a:p>
          <a:p>
            <a:r>
              <a:rPr lang="en-US" sz="1200" b="0" kern="1200" dirty="0">
                <a:solidFill>
                  <a:schemeClr val="tx1"/>
                </a:solidFill>
                <a:effectLst/>
                <a:latin typeface="+mn-lt"/>
                <a:ea typeface="+mn-ea"/>
                <a:cs typeface="+mn-cs"/>
              </a:rPr>
              <a:t>Event: Regional uprisings in the Middle East &amp; North Africa destabilized oil supply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Impact: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Gas prices rose sharply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Modest inflation pressure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Increased U.S. military deployment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Real Estate: Higher commuting costs hurt suburbs; military town economies grew</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4. Russia-Ukraine Tensions Begin (2014)</a:t>
            </a:r>
          </a:p>
          <a:p>
            <a:r>
              <a:rPr lang="en-US" sz="1200" b="0" kern="1200" dirty="0">
                <a:solidFill>
                  <a:schemeClr val="tx1"/>
                </a:solidFill>
                <a:effectLst/>
                <a:latin typeface="+mn-lt"/>
                <a:ea typeface="+mn-ea"/>
                <a:cs typeface="+mn-cs"/>
              </a:rPr>
              <a:t>Event: Russia annexed Crimea</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Impact: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U.S. imposed sanctions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NATO military readiness increased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Real Estate: Little short-term impact, but Fort Liberty deployment volume rose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5. U.S.-China Trade War (2018–2019)</a:t>
            </a:r>
          </a:p>
          <a:p>
            <a:r>
              <a:rPr lang="en-US" sz="1200" b="0" kern="1200" dirty="0">
                <a:solidFill>
                  <a:schemeClr val="tx1"/>
                </a:solidFill>
                <a:effectLst/>
                <a:latin typeface="+mn-lt"/>
                <a:ea typeface="+mn-ea"/>
                <a:cs typeface="+mn-cs"/>
              </a:rPr>
              <a:t>Event: U.S. imposed tariffs on hundreds of billions in Chinese goods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Impact: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Supply chain volatility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Manufacturing and farm exports hit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Fed paused rate hikes due to uncertainty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Real Estate: Stock market volatility dampened luxury housing, but rates stayed low</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6. COVID-19 Pandemic &amp; Global Lockdowns (2020–2022)</a:t>
            </a:r>
          </a:p>
          <a:p>
            <a:r>
              <a:rPr lang="en-US" sz="1200" b="0" kern="1200" dirty="0">
                <a:solidFill>
                  <a:schemeClr val="tx1"/>
                </a:solidFill>
                <a:effectLst/>
                <a:latin typeface="+mn-lt"/>
                <a:ea typeface="+mn-ea"/>
                <a:cs typeface="+mn-cs"/>
              </a:rPr>
              <a:t>Event: Global health crisis → widespread economic shutdowns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Impact: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Fed rates dropped to 0%</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Stimulus payments &amp; record-low mortgage rates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Massive remote work shift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Real Estate: Home prices skyrocketed (esp. in suburban and military towns like Fayetteville)</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7. Russia Invasion of Ukraine (2022–Present)</a:t>
            </a:r>
          </a:p>
          <a:p>
            <a:r>
              <a:rPr lang="en-US" sz="1200" b="0" kern="1200" dirty="0">
                <a:solidFill>
                  <a:schemeClr val="tx1"/>
                </a:solidFill>
                <a:effectLst/>
                <a:latin typeface="+mn-lt"/>
                <a:ea typeface="+mn-ea"/>
                <a:cs typeface="+mn-cs"/>
              </a:rPr>
              <a:t>Event: Full-scale war triggered energy, grain, and supply chain crises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Impact: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Global inflation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U.S. interest rates hiked rapidly (to fight inflation)</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Defense spending increased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Real Estate: Mortgage rates surged → cooling market despite high demand</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8. Israel–Hamas Conflict Resurgence (2023–Present)</a:t>
            </a:r>
          </a:p>
          <a:p>
            <a:r>
              <a:rPr lang="en-US" sz="1200" b="0" kern="1200" dirty="0">
                <a:solidFill>
                  <a:schemeClr val="tx1"/>
                </a:solidFill>
                <a:effectLst/>
                <a:latin typeface="+mn-lt"/>
                <a:ea typeface="+mn-ea"/>
                <a:cs typeface="+mn-cs"/>
              </a:rPr>
              <a:t>Event: Major regional instability risk in Middle East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Impact: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Elevated oil/gas price risks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Safe-haven capital inflows to U.S.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Real Estate: Higher borrowing costs + inflation hurt affordability</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9. Rising U.S.–China Tensions (Ongoing)</a:t>
            </a:r>
          </a:p>
          <a:p>
            <a:r>
              <a:rPr lang="en-US" sz="1200" b="0" kern="1200" dirty="0">
                <a:solidFill>
                  <a:schemeClr val="tx1"/>
                </a:solidFill>
                <a:effectLst/>
                <a:latin typeface="+mn-lt"/>
                <a:ea typeface="+mn-ea"/>
                <a:cs typeface="+mn-cs"/>
              </a:rPr>
              <a:t>Event: Taiwan, chip exports, South China Sea, trade restrictions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Impact:</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Long-term reshoring and supply chain shifts</a:t>
            </a:r>
          </a:p>
          <a:p>
            <a:br>
              <a:rPr lang="en-US" sz="1200" b="0" kern="1200" dirty="0">
                <a:solidFill>
                  <a:schemeClr val="tx1"/>
                </a:solidFill>
                <a:effectLst/>
                <a:latin typeface="+mn-lt"/>
                <a:ea typeface="+mn-ea"/>
                <a:cs typeface="+mn-cs"/>
              </a:rPr>
            </a:br>
            <a:r>
              <a:rPr lang="en-US" sz="1200" b="0" kern="1200" dirty="0">
                <a:solidFill>
                  <a:schemeClr val="tx1"/>
                </a:solidFill>
                <a:effectLst/>
                <a:latin typeface="+mn-lt"/>
                <a:ea typeface="+mn-ea"/>
                <a:cs typeface="+mn-cs"/>
              </a:rPr>
              <a:t>Uncertainty in global capital markets</a:t>
            </a:r>
          </a:p>
          <a:p>
            <a:br>
              <a:rPr lang="en-US" sz="1200" b="0" kern="1200" dirty="0">
                <a:solidFill>
                  <a:schemeClr val="tx1"/>
                </a:solidFill>
                <a:effectLst/>
                <a:latin typeface="+mn-lt"/>
                <a:ea typeface="+mn-ea"/>
                <a:cs typeface="+mn-cs"/>
              </a:rPr>
            </a:br>
            <a:endParaRPr lang="en-US"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711298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297441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7/16/2025</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7/16/2025</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7/16/2025</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C45A11E-9896-BD8B-8CC6-A79C124D89BC}"/>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86022B-53D6-6CE0-2093-873FC64A5D34}"/>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BD4BD8F-684C-A145-3376-9E69B0E5BEE5}"/>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E7C1DA9-2A25-EE21-085B-8857DC1AD722}"/>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236BB3-E567-A8A9-5EC2-BCEF79CFCF06}"/>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A87C9F-C765-C63C-951E-70721DDACDC3}"/>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425665-0C9C-3899-9DB9-ED05D91E26E6}"/>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125"/>
            <a:ext cx="10330405" cy="1325563"/>
          </a:xfrm>
        </p:spPr>
        <p:txBody>
          <a:bodyPr anchor="b" anchorCtr="0">
            <a:noAutofit/>
          </a:bodyPr>
          <a:lstStyle>
            <a:lvl1pPr>
              <a:defRPr sz="36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137059"/>
            <a:ext cx="2816352" cy="3986246"/>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109014" y="2137059"/>
            <a:ext cx="7059592" cy="3986245"/>
          </a:xfrm>
        </p:spPr>
        <p:txBody>
          <a:bodyPr>
            <a:normAutofit/>
          </a:bodyPr>
          <a:lstStyle>
            <a:lvl1pPr marL="0" indent="0" algn="ctr">
              <a:buNone/>
              <a:defRPr lang="en-US" sz="2000" dirty="0"/>
            </a:lvl1p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7/16/2025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74227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7/16/2025</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7/16/2025</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7/16/2025</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7/16/2025</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7/16/2025</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7/16/2025</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7/16/2025</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7/16/2025</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7/16/2025</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8" r:id="rId13"/>
    <p:sldLayoutId id="2147483691" r:id="rId14"/>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127.0.0.1:8000/docs"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821950" y="1238611"/>
            <a:ext cx="5427584" cy="2190389"/>
          </a:xfrm>
        </p:spPr>
        <p:txBody>
          <a:bodyPr/>
          <a:lstStyle/>
          <a:p>
            <a:pPr algn="ctr"/>
            <a:r>
              <a:rPr lang="en-US" dirty="0"/>
              <a:t>Housing and Conflict</a:t>
            </a:r>
            <a:br>
              <a:rPr lang="en-US" dirty="0"/>
            </a:br>
            <a:endParaRPr lang="en-US" dirty="0"/>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
        <p:nvSpPr>
          <p:cNvPr id="2" name="Title 8">
            <a:extLst>
              <a:ext uri="{FF2B5EF4-FFF2-40B4-BE49-F238E27FC236}">
                <a16:creationId xmlns:a16="http://schemas.microsoft.com/office/drawing/2014/main" id="{0EC7CD13-EC03-24C9-DA71-2DDD99E07777}"/>
              </a:ext>
            </a:extLst>
          </p:cNvPr>
          <p:cNvSpPr txBox="1">
            <a:spLocks/>
          </p:cNvSpPr>
          <p:nvPr/>
        </p:nvSpPr>
        <p:spPr>
          <a:xfrm>
            <a:off x="821950" y="2992900"/>
            <a:ext cx="5427584" cy="895350"/>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400" i="1" kern="1200" cap="all" baseline="0">
                <a:solidFill>
                  <a:schemeClr val="accent1"/>
                </a:solidFill>
                <a:latin typeface="+mj-lt"/>
                <a:ea typeface="+mj-ea"/>
                <a:cs typeface="+mj-cs"/>
              </a:defRPr>
            </a:lvl1pPr>
          </a:lstStyle>
          <a:p>
            <a:pPr algn="ctr"/>
            <a:r>
              <a:rPr lang="en-US" sz="1600" dirty="0"/>
              <a:t>BLUF: Conflict has impacts on housing depending on both region and US Economy ramifications</a:t>
            </a:r>
          </a:p>
        </p:txBody>
      </p:sp>
    </p:spTree>
    <p:extLst>
      <p:ext uri="{BB962C8B-B14F-4D97-AF65-F5344CB8AC3E}">
        <p14:creationId xmlns:p14="http://schemas.microsoft.com/office/powerpoint/2010/main" val="3078994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45968-70F7-0180-6448-3547E442EF4A}"/>
              </a:ext>
            </a:extLst>
          </p:cNvPr>
          <p:cNvSpPr>
            <a:spLocks noGrp="1"/>
          </p:cNvSpPr>
          <p:nvPr>
            <p:ph type="title"/>
          </p:nvPr>
        </p:nvSpPr>
        <p:spPr>
          <a:xfrm>
            <a:off x="930797" y="233464"/>
            <a:ext cx="10330405" cy="630373"/>
          </a:xfrm>
          <a:noFill/>
        </p:spPr>
        <p:txBody>
          <a:bodyPr>
            <a:noAutofit/>
          </a:bodyPr>
          <a:lstStyle/>
          <a:p>
            <a:pPr algn="ctr"/>
            <a:r>
              <a:rPr lang="en-US" dirty="0"/>
              <a:t>Context</a:t>
            </a:r>
          </a:p>
        </p:txBody>
      </p:sp>
      <p:graphicFrame>
        <p:nvGraphicFramePr>
          <p:cNvPr id="7" name="Table 6">
            <a:extLst>
              <a:ext uri="{FF2B5EF4-FFF2-40B4-BE49-F238E27FC236}">
                <a16:creationId xmlns:a16="http://schemas.microsoft.com/office/drawing/2014/main" id="{A6351758-DB48-446B-164E-588A8CDE1FBC}"/>
              </a:ext>
            </a:extLst>
          </p:cNvPr>
          <p:cNvGraphicFramePr>
            <a:graphicFrameLocks noGrp="1"/>
          </p:cNvGraphicFramePr>
          <p:nvPr>
            <p:extLst>
              <p:ext uri="{D42A27DB-BD31-4B8C-83A1-F6EECF244321}">
                <p14:modId xmlns:p14="http://schemas.microsoft.com/office/powerpoint/2010/main" val="3869269229"/>
              </p:ext>
            </p:extLst>
          </p:nvPr>
        </p:nvGraphicFramePr>
        <p:xfrm>
          <a:off x="838200" y="862831"/>
          <a:ext cx="10241505" cy="5733951"/>
        </p:xfrm>
        <a:graphic>
          <a:graphicData uri="http://schemas.openxmlformats.org/drawingml/2006/table">
            <a:tbl>
              <a:tblPr firstRow="1" bandRow="1">
                <a:tableStyleId>{1FECB4D8-DB02-4DC6-A0A2-4F2EBAE1DC90}</a:tableStyleId>
              </a:tblPr>
              <a:tblGrid>
                <a:gridCol w="2048301">
                  <a:extLst>
                    <a:ext uri="{9D8B030D-6E8A-4147-A177-3AD203B41FA5}">
                      <a16:colId xmlns:a16="http://schemas.microsoft.com/office/drawing/2014/main" val="3574978000"/>
                    </a:ext>
                  </a:extLst>
                </a:gridCol>
                <a:gridCol w="2048301">
                  <a:extLst>
                    <a:ext uri="{9D8B030D-6E8A-4147-A177-3AD203B41FA5}">
                      <a16:colId xmlns:a16="http://schemas.microsoft.com/office/drawing/2014/main" val="2871858883"/>
                    </a:ext>
                  </a:extLst>
                </a:gridCol>
                <a:gridCol w="2048301">
                  <a:extLst>
                    <a:ext uri="{9D8B030D-6E8A-4147-A177-3AD203B41FA5}">
                      <a16:colId xmlns:a16="http://schemas.microsoft.com/office/drawing/2014/main" val="3571595930"/>
                    </a:ext>
                  </a:extLst>
                </a:gridCol>
                <a:gridCol w="2048301">
                  <a:extLst>
                    <a:ext uri="{9D8B030D-6E8A-4147-A177-3AD203B41FA5}">
                      <a16:colId xmlns:a16="http://schemas.microsoft.com/office/drawing/2014/main" val="2345515861"/>
                    </a:ext>
                  </a:extLst>
                </a:gridCol>
                <a:gridCol w="2048301">
                  <a:extLst>
                    <a:ext uri="{9D8B030D-6E8A-4147-A177-3AD203B41FA5}">
                      <a16:colId xmlns:a16="http://schemas.microsoft.com/office/drawing/2014/main" val="75298217"/>
                    </a:ext>
                  </a:extLst>
                </a:gridCol>
              </a:tblGrid>
              <a:tr h="796191">
                <a:tc>
                  <a:txBody>
                    <a:bodyPr/>
                    <a:lstStyle/>
                    <a:p>
                      <a:pPr algn="ctr"/>
                      <a:r>
                        <a:rPr lang="en-US" b="0" dirty="0"/>
                        <a:t>Conflict</a:t>
                      </a:r>
                      <a:endParaRPr lang="en-US" b="0" i="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b="0" dirty="0"/>
                        <a:t>Event</a:t>
                      </a:r>
                      <a:endParaRPr lang="en-US" b="0" i="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b="0" dirty="0"/>
                        <a:t>Time Period</a:t>
                      </a:r>
                      <a:endParaRPr lang="en-US" b="0" i="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b="0" dirty="0"/>
                        <a:t>Economic Impact</a:t>
                      </a:r>
                      <a:endParaRPr lang="en-US" b="0" i="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b="0" dirty="0"/>
                        <a:t>Housing Outcome</a:t>
                      </a:r>
                      <a:endParaRPr lang="en-US" b="0" i="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90831496"/>
                  </a:ext>
                </a:extLst>
              </a:tr>
              <a:tr h="924619">
                <a:tc>
                  <a:txBody>
                    <a:bodyPr/>
                    <a:lstStyle/>
                    <a:p>
                      <a:pPr algn="ctr"/>
                      <a:r>
                        <a:rPr lang="en-US" b="0" dirty="0"/>
                        <a:t>US War</a:t>
                      </a:r>
                      <a:endParaRPr lang="en-US" b="0" i="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ctr">
                        <a:buFont typeface="Arial" panose="020B0604020202020204" pitchFamily="34" charset="0"/>
                        <a:buChar char="•"/>
                      </a:pPr>
                      <a:r>
                        <a:rPr lang="en-US" dirty="0"/>
                        <a:t>War On Terror</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p>
                      <a:pPr marL="285750" indent="-285750" algn="ctr">
                        <a:buFont typeface="Arial" panose="020B0604020202020204" pitchFamily="34" charset="0"/>
                        <a:buChar char="•"/>
                      </a:pPr>
                      <a:r>
                        <a:rPr lang="en-US" dirty="0"/>
                        <a:t>2001 – 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ctr">
                        <a:buFont typeface="Arial" panose="020B0604020202020204" pitchFamily="34" charset="0"/>
                        <a:buChar char="•"/>
                      </a:pPr>
                      <a:r>
                        <a:rPr lang="en-US" dirty="0"/>
                        <a:t>Economic boom from weapons manufacturing and mobilization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p>
                      <a:pPr algn="ctr"/>
                      <a:r>
                        <a:rPr lang="en-US" dirty="0"/>
                        <a:t>Positive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7635765"/>
                  </a:ext>
                </a:extLst>
              </a:tr>
              <a:tr h="1137993">
                <a:tc>
                  <a:txBody>
                    <a:bodyPr/>
                    <a:lstStyle/>
                    <a:p>
                      <a:pPr algn="ctr"/>
                      <a:r>
                        <a:rPr lang="en-US" b="0" dirty="0"/>
                        <a:t>International Conflict </a:t>
                      </a:r>
                      <a:endParaRPr lang="en-US" b="0" i="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ctr">
                        <a:buFont typeface="Arial" panose="020B0604020202020204" pitchFamily="34" charset="0"/>
                        <a:buChar char="•"/>
                      </a:pPr>
                      <a:r>
                        <a:rPr lang="en-US" dirty="0"/>
                        <a:t>Arab Spring</a:t>
                      </a:r>
                    </a:p>
                    <a:p>
                      <a:pPr marL="285750" indent="-285750" algn="ctr">
                        <a:buFont typeface="Arial" panose="020B0604020202020204" pitchFamily="34" charset="0"/>
                        <a:buChar char="•"/>
                      </a:pPr>
                      <a:r>
                        <a:rPr lang="en-US" dirty="0"/>
                        <a:t>Crimean Invasion</a:t>
                      </a:r>
                    </a:p>
                    <a:p>
                      <a:pPr marL="285750" indent="-285750" algn="ctr">
                        <a:buFont typeface="Arial" panose="020B0604020202020204" pitchFamily="34" charset="0"/>
                        <a:buChar char="•"/>
                      </a:pPr>
                      <a:r>
                        <a:rPr lang="en-US" dirty="0"/>
                        <a:t>Russia / Ukraine </a:t>
                      </a:r>
                    </a:p>
                    <a:p>
                      <a:pPr marL="285750" indent="-285750" algn="ctr">
                        <a:buFont typeface="Arial" panose="020B0604020202020204" pitchFamily="34" charset="0"/>
                        <a:buChar char="•"/>
                      </a:pPr>
                      <a:r>
                        <a:rPr lang="en-US" dirty="0"/>
                        <a:t>Isreal Hamas Conflict </a:t>
                      </a:r>
                    </a:p>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ctr">
                        <a:buFont typeface="Arial" panose="020B0604020202020204" pitchFamily="34" charset="0"/>
                        <a:buChar char="•"/>
                      </a:pPr>
                      <a:r>
                        <a:rPr lang="en-US" dirty="0"/>
                        <a:t>2010-2011</a:t>
                      </a:r>
                    </a:p>
                    <a:p>
                      <a:pPr marL="285750" indent="-285750" algn="ctr">
                        <a:buFont typeface="Arial" panose="020B0604020202020204" pitchFamily="34" charset="0"/>
                        <a:buChar char="•"/>
                      </a:pPr>
                      <a:r>
                        <a:rPr lang="en-US" dirty="0"/>
                        <a:t>2014</a:t>
                      </a:r>
                    </a:p>
                    <a:p>
                      <a:pPr marL="285750" indent="-285750" algn="ctr">
                        <a:buFont typeface="Arial" panose="020B0604020202020204" pitchFamily="34" charset="0"/>
                        <a:buChar char="•"/>
                      </a:pPr>
                      <a:r>
                        <a:rPr lang="en-US" dirty="0"/>
                        <a:t>2022 </a:t>
                      </a:r>
                      <a:r>
                        <a:rPr lang="en-US" dirty="0">
                          <a:sym typeface="Wingdings" panose="05000000000000000000" pitchFamily="2" charset="2"/>
                        </a:rPr>
                        <a:t></a:t>
                      </a:r>
                    </a:p>
                    <a:p>
                      <a:pPr marL="285750" indent="-285750" algn="ctr">
                        <a:buFont typeface="Arial" panose="020B0604020202020204" pitchFamily="34" charset="0"/>
                        <a:buChar char="•"/>
                      </a:pPr>
                      <a:r>
                        <a:rPr lang="en-US" dirty="0">
                          <a:sym typeface="Wingdings" panose="05000000000000000000" pitchFamily="2" charset="2"/>
                        </a:rPr>
                        <a:t>2023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ctr">
                        <a:buFont typeface="Arial" panose="020B0604020202020204" pitchFamily="34" charset="0"/>
                        <a:buChar char="•"/>
                      </a:pPr>
                      <a:r>
                        <a:rPr lang="en-US" sz="1600" dirty="0"/>
                        <a:t>Increased oil prices</a:t>
                      </a:r>
                    </a:p>
                    <a:p>
                      <a:pPr marL="285750" indent="-285750" algn="ctr">
                        <a:buFont typeface="Arial" panose="020B0604020202020204" pitchFamily="34" charset="0"/>
                        <a:buChar char="•"/>
                      </a:pPr>
                      <a:r>
                        <a:rPr lang="en-US" sz="1600" dirty="0"/>
                        <a:t>Increased import /export costs</a:t>
                      </a:r>
                    </a:p>
                    <a:p>
                      <a:pPr marL="285750" indent="-285750" algn="ctr">
                        <a:buFont typeface="Arial" panose="020B0604020202020204" pitchFamily="34" charset="0"/>
                        <a:buChar char="•"/>
                      </a:pPr>
                      <a:r>
                        <a:rPr lang="en-US" sz="1600" dirty="0"/>
                        <a:t>Threat of increased costs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p>
                      <a:pPr algn="ctr"/>
                      <a:endParaRPr lang="en-US" dirty="0"/>
                    </a:p>
                    <a:p>
                      <a:pPr algn="ctr"/>
                      <a:r>
                        <a:rPr lang="en-US" dirty="0"/>
                        <a:t>Negative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6536850"/>
                  </a:ext>
                </a:extLst>
              </a:tr>
              <a:tr h="1564741">
                <a:tc>
                  <a:txBody>
                    <a:bodyPr/>
                    <a:lstStyle/>
                    <a:p>
                      <a:pPr algn="ctr"/>
                      <a:r>
                        <a:rPr lang="en-US" b="0" dirty="0"/>
                        <a:t>Economic</a:t>
                      </a:r>
                      <a:endParaRPr lang="en-US" b="0" i="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ctr">
                        <a:buFont typeface="Arial" panose="020B0604020202020204" pitchFamily="34" charset="0"/>
                        <a:buChar char="•"/>
                      </a:pPr>
                      <a:r>
                        <a:rPr lang="en-US" dirty="0"/>
                        <a:t>2008 Financial Crisis </a:t>
                      </a:r>
                    </a:p>
                    <a:p>
                      <a:pPr marL="285750" indent="-285750" algn="ctr">
                        <a:buFont typeface="Arial" panose="020B0604020202020204" pitchFamily="34" charset="0"/>
                        <a:buChar char="•"/>
                      </a:pPr>
                      <a:r>
                        <a:rPr lang="en-US" dirty="0"/>
                        <a:t>Us / China Trade War</a:t>
                      </a:r>
                    </a:p>
                    <a:p>
                      <a:pPr marL="285750" indent="-285750" algn="ctr">
                        <a:buFont typeface="Arial" panose="020B0604020202020204" pitchFamily="34" charset="0"/>
                        <a:buChar char="•"/>
                      </a:pPr>
                      <a:r>
                        <a:rPr lang="en-US" dirty="0"/>
                        <a:t>Covid 19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p>
                      <a:pPr marL="285750" indent="-285750" algn="ctr">
                        <a:buFont typeface="Arial" panose="020B0604020202020204" pitchFamily="34" charset="0"/>
                        <a:buChar char="•"/>
                      </a:pPr>
                      <a:r>
                        <a:rPr lang="en-US" dirty="0"/>
                        <a:t>2008 – 2012 </a:t>
                      </a:r>
                    </a:p>
                    <a:p>
                      <a:pPr marL="285750" indent="-285750" algn="ctr">
                        <a:buFont typeface="Arial" panose="020B0604020202020204" pitchFamily="34" charset="0"/>
                        <a:buChar char="•"/>
                      </a:pPr>
                      <a:r>
                        <a:rPr lang="en-US" dirty="0"/>
                        <a:t>2018 </a:t>
                      </a:r>
                      <a:r>
                        <a:rPr lang="en-US" dirty="0">
                          <a:sym typeface="Wingdings" panose="05000000000000000000" pitchFamily="2" charset="2"/>
                        </a:rPr>
                        <a:t> </a:t>
                      </a:r>
                    </a:p>
                    <a:p>
                      <a:pPr marL="285750" indent="-285750" algn="ctr">
                        <a:buFont typeface="Arial" panose="020B0604020202020204" pitchFamily="34" charset="0"/>
                        <a:buChar char="•"/>
                      </a:pPr>
                      <a:r>
                        <a:rPr lang="en-US" dirty="0">
                          <a:sym typeface="Wingdings" panose="05000000000000000000" pitchFamily="2" charset="2"/>
                        </a:rPr>
                        <a:t>2021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ctr">
                        <a:buFont typeface="Arial" panose="020B0604020202020204" pitchFamily="34" charset="0"/>
                        <a:buChar char="•"/>
                      </a:pPr>
                      <a:r>
                        <a:rPr lang="en-US" dirty="0"/>
                        <a:t>Unprecedented swings in the market</a:t>
                      </a:r>
                    </a:p>
                    <a:p>
                      <a:pPr marL="285750" indent="-285750" algn="ctr">
                        <a:buFont typeface="Arial" panose="020B0604020202020204" pitchFamily="34" charset="0"/>
                        <a:buChar char="•"/>
                      </a:pPr>
                      <a:r>
                        <a:rPr lang="en-US" dirty="0"/>
                        <a:t>Severe inflationary policy </a:t>
                      </a:r>
                    </a:p>
                    <a:p>
                      <a:pPr marL="285750" indent="-285750" algn="ctr">
                        <a:buFont typeface="Arial" panose="020B0604020202020204" pitchFamily="34" charset="0"/>
                        <a:buChar char="•"/>
                      </a:pPr>
                      <a:r>
                        <a:rPr lang="en-US" dirty="0"/>
                        <a:t>Severe swings in cost of capital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p>
                      <a:pPr algn="ctr"/>
                      <a:endParaRPr lang="en-US" dirty="0"/>
                    </a:p>
                    <a:p>
                      <a:pPr algn="ctr"/>
                      <a:r>
                        <a:rPr lang="en-US" dirty="0"/>
                        <a:t>Dependent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4108053"/>
                  </a:ext>
                </a:extLst>
              </a:tr>
            </a:tbl>
          </a:graphicData>
        </a:graphic>
      </p:graphicFrame>
    </p:spTree>
    <p:extLst>
      <p:ext uri="{BB962C8B-B14F-4D97-AF65-F5344CB8AC3E}">
        <p14:creationId xmlns:p14="http://schemas.microsoft.com/office/powerpoint/2010/main" val="425997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D694AC-F377-B1BC-A4D5-66AD50A73909}"/>
              </a:ext>
            </a:extLst>
          </p:cNvPr>
          <p:cNvPicPr>
            <a:picLocks noChangeAspect="1"/>
          </p:cNvPicPr>
          <p:nvPr/>
        </p:nvPicPr>
        <p:blipFill>
          <a:blip r:embed="rId2"/>
          <a:stretch>
            <a:fillRect/>
          </a:stretch>
        </p:blipFill>
        <p:spPr>
          <a:xfrm>
            <a:off x="1018513" y="925788"/>
            <a:ext cx="10154974" cy="440964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7" name="Arrow: Right 6">
            <a:extLst>
              <a:ext uri="{FF2B5EF4-FFF2-40B4-BE49-F238E27FC236}">
                <a16:creationId xmlns:a16="http://schemas.microsoft.com/office/drawing/2014/main" id="{1C05B22E-B719-99E4-2AE8-29302472F71A}"/>
              </a:ext>
            </a:extLst>
          </p:cNvPr>
          <p:cNvSpPr/>
          <p:nvPr/>
        </p:nvSpPr>
        <p:spPr>
          <a:xfrm rot="2402741">
            <a:off x="4264527" y="2353897"/>
            <a:ext cx="838200" cy="15240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55561B40-B604-0876-F22C-2F328890AB53}"/>
              </a:ext>
            </a:extLst>
          </p:cNvPr>
          <p:cNvSpPr/>
          <p:nvPr/>
        </p:nvSpPr>
        <p:spPr>
          <a:xfrm rot="13775507" flipV="1">
            <a:off x="9464250" y="2723654"/>
            <a:ext cx="362491" cy="291676"/>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CFC5234-FA8C-D6A1-FA54-BF0280463772}"/>
              </a:ext>
            </a:extLst>
          </p:cNvPr>
          <p:cNvSpPr txBox="1"/>
          <p:nvPr/>
        </p:nvSpPr>
        <p:spPr>
          <a:xfrm>
            <a:off x="1514475" y="5533364"/>
            <a:ext cx="9163050" cy="923330"/>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a:t>BLUF: Middle easter conflict has had minimal economic impact on the US housing market which is directly tied to investor confidence in the US economy, overall take away is European conflict and difficulties in trade have far greater impacts on costs and housing market health than other conflicts</a:t>
            </a:r>
          </a:p>
        </p:txBody>
      </p:sp>
      <p:sp>
        <p:nvSpPr>
          <p:cNvPr id="12" name="TextBox 11">
            <a:extLst>
              <a:ext uri="{FF2B5EF4-FFF2-40B4-BE49-F238E27FC236}">
                <a16:creationId xmlns:a16="http://schemas.microsoft.com/office/drawing/2014/main" id="{7BFAAB2F-7354-6476-B1FC-CD8678157DD4}"/>
              </a:ext>
            </a:extLst>
          </p:cNvPr>
          <p:cNvSpPr txBox="1"/>
          <p:nvPr/>
        </p:nvSpPr>
        <p:spPr>
          <a:xfrm>
            <a:off x="2552944" y="1889197"/>
            <a:ext cx="1703653" cy="1015663"/>
          </a:xfrm>
          <a:prstGeom prst="rect">
            <a:avLst/>
          </a:prstGeom>
          <a:solidFill>
            <a:schemeClr val="bg1"/>
          </a:solidFill>
          <a:ln w="28575">
            <a:solidFill>
              <a:schemeClr val="tx1"/>
            </a:solidFill>
          </a:ln>
        </p:spPr>
        <p:txBody>
          <a:bodyPr wrap="square" rtlCol="0">
            <a:spAutoFit/>
          </a:bodyPr>
          <a:lstStyle/>
          <a:p>
            <a:pPr algn="ctr"/>
            <a:r>
              <a:rPr lang="en-US" sz="1200" dirty="0"/>
              <a:t>2008 global financial crash fueled by poor oversight of mortgage backed securities and defaulting loan payments</a:t>
            </a:r>
          </a:p>
        </p:txBody>
      </p:sp>
      <p:sp>
        <p:nvSpPr>
          <p:cNvPr id="13" name="TextBox 12">
            <a:extLst>
              <a:ext uri="{FF2B5EF4-FFF2-40B4-BE49-F238E27FC236}">
                <a16:creationId xmlns:a16="http://schemas.microsoft.com/office/drawing/2014/main" id="{ED94E2CA-3648-81D0-E446-32F50BBAF9B7}"/>
              </a:ext>
            </a:extLst>
          </p:cNvPr>
          <p:cNvSpPr txBox="1"/>
          <p:nvPr/>
        </p:nvSpPr>
        <p:spPr>
          <a:xfrm>
            <a:off x="9261621" y="3119500"/>
            <a:ext cx="879218" cy="1384995"/>
          </a:xfrm>
          <a:prstGeom prst="rect">
            <a:avLst/>
          </a:prstGeom>
          <a:solidFill>
            <a:schemeClr val="bg1"/>
          </a:solidFill>
          <a:ln w="28575">
            <a:solidFill>
              <a:schemeClr val="tx1"/>
            </a:solidFill>
          </a:ln>
        </p:spPr>
        <p:txBody>
          <a:bodyPr wrap="square" rtlCol="0">
            <a:spAutoFit/>
          </a:bodyPr>
          <a:lstStyle/>
          <a:p>
            <a:pPr algn="ctr"/>
            <a:r>
              <a:rPr lang="en-US" sz="1200" dirty="0"/>
              <a:t>Covid spurred housing price boom beginning in 2020</a:t>
            </a:r>
          </a:p>
          <a:p>
            <a:pPr algn="ctr"/>
            <a:endParaRPr lang="en-US" sz="1200" dirty="0"/>
          </a:p>
        </p:txBody>
      </p:sp>
      <p:sp>
        <p:nvSpPr>
          <p:cNvPr id="15" name="TextBox 14">
            <a:extLst>
              <a:ext uri="{FF2B5EF4-FFF2-40B4-BE49-F238E27FC236}">
                <a16:creationId xmlns:a16="http://schemas.microsoft.com/office/drawing/2014/main" id="{B83B7E8E-CEA1-8B50-ED53-EE9E90AD71EB}"/>
              </a:ext>
            </a:extLst>
          </p:cNvPr>
          <p:cNvSpPr txBox="1"/>
          <p:nvPr/>
        </p:nvSpPr>
        <p:spPr>
          <a:xfrm>
            <a:off x="3768452" y="145194"/>
            <a:ext cx="3914011" cy="769441"/>
          </a:xfrm>
          <a:prstGeom prst="rect">
            <a:avLst/>
          </a:prstGeom>
          <a:noFill/>
        </p:spPr>
        <p:txBody>
          <a:bodyPr wrap="square" rtlCol="0">
            <a:spAutoFit/>
          </a:bodyPr>
          <a:lstStyle/>
          <a:p>
            <a:pPr algn="ctr"/>
            <a:r>
              <a:rPr lang="en-US" sz="4400" dirty="0"/>
              <a:t>Context</a:t>
            </a:r>
          </a:p>
        </p:txBody>
      </p:sp>
    </p:spTree>
    <p:extLst>
      <p:ext uri="{BB962C8B-B14F-4D97-AF65-F5344CB8AC3E}">
        <p14:creationId xmlns:p14="http://schemas.microsoft.com/office/powerpoint/2010/main" val="2495035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53C7-AB12-E629-AA42-F471C958EC73}"/>
              </a:ext>
            </a:extLst>
          </p:cNvPr>
          <p:cNvSpPr>
            <a:spLocks noGrp="1"/>
          </p:cNvSpPr>
          <p:nvPr>
            <p:ph type="title"/>
          </p:nvPr>
        </p:nvSpPr>
        <p:spPr/>
        <p:txBody>
          <a:bodyPr/>
          <a:lstStyle/>
          <a:p>
            <a:pPr algn="ctr"/>
            <a:r>
              <a:rPr lang="en-US" dirty="0"/>
              <a:t>Who’s Buying?</a:t>
            </a:r>
          </a:p>
        </p:txBody>
      </p:sp>
      <p:pic>
        <p:nvPicPr>
          <p:cNvPr id="15" name="Picture 14">
            <a:extLst>
              <a:ext uri="{FF2B5EF4-FFF2-40B4-BE49-F238E27FC236}">
                <a16:creationId xmlns:a16="http://schemas.microsoft.com/office/drawing/2014/main" id="{2D1B8654-4715-7687-0D1D-553C5D1CBC7E}"/>
              </a:ext>
            </a:extLst>
          </p:cNvPr>
          <p:cNvPicPr>
            <a:picLocks noChangeAspect="1"/>
          </p:cNvPicPr>
          <p:nvPr/>
        </p:nvPicPr>
        <p:blipFill>
          <a:blip r:embed="rId2"/>
          <a:stretch>
            <a:fillRect/>
          </a:stretch>
        </p:blipFill>
        <p:spPr>
          <a:xfrm>
            <a:off x="0" y="1766726"/>
            <a:ext cx="12192000" cy="4524075"/>
          </a:xfrm>
          <a:prstGeom prst="rect">
            <a:avLst/>
          </a:prstGeom>
        </p:spPr>
      </p:pic>
      <p:sp>
        <p:nvSpPr>
          <p:cNvPr id="16" name="Arrow: Right 15">
            <a:extLst>
              <a:ext uri="{FF2B5EF4-FFF2-40B4-BE49-F238E27FC236}">
                <a16:creationId xmlns:a16="http://schemas.microsoft.com/office/drawing/2014/main" id="{1C0659E6-837F-624C-4870-7ADC02D59028}"/>
              </a:ext>
            </a:extLst>
          </p:cNvPr>
          <p:cNvSpPr/>
          <p:nvPr/>
        </p:nvSpPr>
        <p:spPr>
          <a:xfrm>
            <a:off x="1885950" y="3914775"/>
            <a:ext cx="1257300" cy="17145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FB0338F5-572B-D786-7802-BA2C1DB49DA7}"/>
              </a:ext>
            </a:extLst>
          </p:cNvPr>
          <p:cNvSpPr/>
          <p:nvPr/>
        </p:nvSpPr>
        <p:spPr>
          <a:xfrm rot="2197144">
            <a:off x="8823582" y="3885942"/>
            <a:ext cx="2305050" cy="20531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61AA4C79-F985-3B55-4D91-A251E1B58510}"/>
              </a:ext>
            </a:extLst>
          </p:cNvPr>
          <p:cNvSpPr/>
          <p:nvPr/>
        </p:nvSpPr>
        <p:spPr>
          <a:xfrm rot="20630972">
            <a:off x="1768954" y="4245705"/>
            <a:ext cx="7220960" cy="183306"/>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CD6E671-7779-F46A-CD41-0B79CD8606D1}"/>
              </a:ext>
            </a:extLst>
          </p:cNvPr>
          <p:cNvSpPr txBox="1"/>
          <p:nvPr/>
        </p:nvSpPr>
        <p:spPr>
          <a:xfrm>
            <a:off x="7074052" y="4110770"/>
            <a:ext cx="2686050" cy="600164"/>
          </a:xfrm>
          <a:prstGeom prst="rect">
            <a:avLst/>
          </a:prstGeom>
          <a:solidFill>
            <a:schemeClr val="bg1"/>
          </a:solidFill>
          <a:ln w="28575">
            <a:solidFill>
              <a:schemeClr val="tx1"/>
            </a:solidFill>
          </a:ln>
        </p:spPr>
        <p:txBody>
          <a:bodyPr wrap="square" rtlCol="0">
            <a:spAutoFit/>
          </a:bodyPr>
          <a:lstStyle/>
          <a:p>
            <a:r>
              <a:rPr lang="en-US" sz="1100" dirty="0"/>
              <a:t>Overall sales volume increases year over year until the steep Covid -19 boom paired with the staunch interest rate hikes to combat inflation</a:t>
            </a:r>
          </a:p>
        </p:txBody>
      </p:sp>
      <p:sp>
        <p:nvSpPr>
          <p:cNvPr id="21" name="TextBox 20">
            <a:extLst>
              <a:ext uri="{FF2B5EF4-FFF2-40B4-BE49-F238E27FC236}">
                <a16:creationId xmlns:a16="http://schemas.microsoft.com/office/drawing/2014/main" id="{9DA3F332-ADC5-20BE-5CB4-839BE03911A7}"/>
              </a:ext>
            </a:extLst>
          </p:cNvPr>
          <p:cNvSpPr txBox="1"/>
          <p:nvPr/>
        </p:nvSpPr>
        <p:spPr>
          <a:xfrm>
            <a:off x="1229619" y="3312770"/>
            <a:ext cx="1846956" cy="553998"/>
          </a:xfrm>
          <a:prstGeom prst="rect">
            <a:avLst/>
          </a:prstGeom>
          <a:solidFill>
            <a:schemeClr val="bg1"/>
          </a:solidFill>
          <a:ln w="28575">
            <a:solidFill>
              <a:schemeClr val="tx1"/>
            </a:solidFill>
          </a:ln>
        </p:spPr>
        <p:txBody>
          <a:bodyPr wrap="square" rtlCol="0">
            <a:spAutoFit/>
          </a:bodyPr>
          <a:lstStyle/>
          <a:p>
            <a:r>
              <a:rPr lang="en-US" sz="1000" dirty="0"/>
              <a:t>Seasonal fluctuation aside during economic recovery you see minimal year over year change in volume</a:t>
            </a:r>
          </a:p>
        </p:txBody>
      </p:sp>
    </p:spTree>
    <p:extLst>
      <p:ext uri="{BB962C8B-B14F-4D97-AF65-F5344CB8AC3E}">
        <p14:creationId xmlns:p14="http://schemas.microsoft.com/office/powerpoint/2010/main" val="116759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87D39EE-AD5E-9A72-DA1F-5CCFA1601644}"/>
              </a:ext>
            </a:extLst>
          </p:cNvPr>
          <p:cNvPicPr>
            <a:picLocks noChangeAspect="1"/>
          </p:cNvPicPr>
          <p:nvPr/>
        </p:nvPicPr>
        <p:blipFill>
          <a:blip r:embed="rId2"/>
          <a:stretch>
            <a:fillRect/>
          </a:stretch>
        </p:blipFill>
        <p:spPr>
          <a:xfrm>
            <a:off x="5781674" y="1200150"/>
            <a:ext cx="5315579" cy="4914900"/>
          </a:xfrm>
          <a:prstGeom prst="rect">
            <a:avLst/>
          </a:prstGeom>
        </p:spPr>
      </p:pic>
      <p:sp>
        <p:nvSpPr>
          <p:cNvPr id="3" name="TextBox 2">
            <a:extLst>
              <a:ext uri="{FF2B5EF4-FFF2-40B4-BE49-F238E27FC236}">
                <a16:creationId xmlns:a16="http://schemas.microsoft.com/office/drawing/2014/main" id="{13B3E4A0-E67E-9D01-6282-A9D0CB5383D7}"/>
              </a:ext>
            </a:extLst>
          </p:cNvPr>
          <p:cNvSpPr txBox="1"/>
          <p:nvPr/>
        </p:nvSpPr>
        <p:spPr>
          <a:xfrm>
            <a:off x="2409825" y="228600"/>
            <a:ext cx="5610225" cy="707886"/>
          </a:xfrm>
          <a:prstGeom prst="rect">
            <a:avLst/>
          </a:prstGeom>
          <a:noFill/>
        </p:spPr>
        <p:txBody>
          <a:bodyPr wrap="square" rtlCol="0">
            <a:spAutoFit/>
          </a:bodyPr>
          <a:lstStyle/>
          <a:p>
            <a:pPr algn="ctr"/>
            <a:r>
              <a:rPr lang="en-US" sz="4000" dirty="0"/>
              <a:t>Cost of Money</a:t>
            </a:r>
          </a:p>
        </p:txBody>
      </p:sp>
      <p:sp>
        <p:nvSpPr>
          <p:cNvPr id="4" name="TextBox 3">
            <a:extLst>
              <a:ext uri="{FF2B5EF4-FFF2-40B4-BE49-F238E27FC236}">
                <a16:creationId xmlns:a16="http://schemas.microsoft.com/office/drawing/2014/main" id="{62ACB20F-D5A4-7177-E793-2AAFB6DB04B7}"/>
              </a:ext>
            </a:extLst>
          </p:cNvPr>
          <p:cNvSpPr txBox="1"/>
          <p:nvPr/>
        </p:nvSpPr>
        <p:spPr>
          <a:xfrm>
            <a:off x="409021" y="2120949"/>
            <a:ext cx="4805916" cy="3108543"/>
          </a:xfrm>
          <a:prstGeom prst="rect">
            <a:avLst/>
          </a:prstGeom>
          <a:noFill/>
          <a:ln w="57150">
            <a:solidFill>
              <a:schemeClr val="tx1"/>
            </a:solidFill>
          </a:ln>
        </p:spPr>
        <p:txBody>
          <a:bodyPr wrap="square" rtlCol="0">
            <a:spAutoFit/>
          </a:bodyPr>
          <a:lstStyle/>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United States Economy  is fueled by access to capital</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Cheap debt = higher prices</a:t>
            </a:r>
          </a:p>
          <a:p>
            <a:endParaRPr lang="en-US" dirty="0"/>
          </a:p>
          <a:p>
            <a:endParaRPr lang="en-US" dirty="0"/>
          </a:p>
        </p:txBody>
      </p:sp>
    </p:spTree>
    <p:extLst>
      <p:ext uri="{BB962C8B-B14F-4D97-AF65-F5344CB8AC3E}">
        <p14:creationId xmlns:p14="http://schemas.microsoft.com/office/powerpoint/2010/main" val="63589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3CCD-126D-FAB7-00E4-E07F564A1A28}"/>
              </a:ext>
            </a:extLst>
          </p:cNvPr>
          <p:cNvSpPr>
            <a:spLocks noGrp="1"/>
          </p:cNvSpPr>
          <p:nvPr>
            <p:ph type="title"/>
          </p:nvPr>
        </p:nvSpPr>
        <p:spPr/>
        <p:txBody>
          <a:bodyPr/>
          <a:lstStyle/>
          <a:p>
            <a:pPr algn="ctr"/>
            <a:r>
              <a:rPr lang="en-US" dirty="0"/>
              <a:t>The future of housing</a:t>
            </a:r>
          </a:p>
        </p:txBody>
      </p:sp>
      <p:sp>
        <p:nvSpPr>
          <p:cNvPr id="5" name="Text Placeholder 4">
            <a:extLst>
              <a:ext uri="{FF2B5EF4-FFF2-40B4-BE49-F238E27FC236}">
                <a16:creationId xmlns:a16="http://schemas.microsoft.com/office/drawing/2014/main" id="{AB37D469-1E46-430F-105C-0BCF5F9A182B}"/>
              </a:ext>
            </a:extLst>
          </p:cNvPr>
          <p:cNvSpPr>
            <a:spLocks noGrp="1"/>
          </p:cNvSpPr>
          <p:nvPr>
            <p:ph type="body" sz="quarter" idx="3"/>
          </p:nvPr>
        </p:nvSpPr>
        <p:spPr>
          <a:xfrm>
            <a:off x="5997575" y="1314967"/>
            <a:ext cx="5183188" cy="484888"/>
          </a:xfrm>
        </p:spPr>
        <p:txBody>
          <a:bodyPr/>
          <a:lstStyle/>
          <a:p>
            <a:pPr algn="ctr"/>
            <a:r>
              <a:rPr lang="en-US" dirty="0"/>
              <a:t>Random Forest</a:t>
            </a:r>
          </a:p>
        </p:txBody>
      </p:sp>
      <p:sp>
        <p:nvSpPr>
          <p:cNvPr id="6" name="Content Placeholder 5">
            <a:extLst>
              <a:ext uri="{FF2B5EF4-FFF2-40B4-BE49-F238E27FC236}">
                <a16:creationId xmlns:a16="http://schemas.microsoft.com/office/drawing/2014/main" id="{561E91C2-F629-6E45-1E07-52C9FB16720F}"/>
              </a:ext>
            </a:extLst>
          </p:cNvPr>
          <p:cNvSpPr>
            <a:spLocks noGrp="1"/>
          </p:cNvSpPr>
          <p:nvPr>
            <p:ph sz="quarter" idx="4"/>
          </p:nvPr>
        </p:nvSpPr>
        <p:spPr>
          <a:xfrm>
            <a:off x="6263062" y="5247286"/>
            <a:ext cx="5183188" cy="818467"/>
          </a:xfrm>
        </p:spPr>
        <p:txBody>
          <a:bodyPr>
            <a:normAutofit lnSpcReduction="10000"/>
          </a:bodyPr>
          <a:lstStyle/>
          <a:p>
            <a:r>
              <a:rPr lang="en-US" dirty="0"/>
              <a:t>Time is the only large impacting event when it comes to real estate prices </a:t>
            </a:r>
          </a:p>
          <a:p>
            <a:pPr marL="0" indent="0">
              <a:buNone/>
            </a:pPr>
            <a:endParaRPr lang="en-US" dirty="0"/>
          </a:p>
        </p:txBody>
      </p:sp>
      <p:pic>
        <p:nvPicPr>
          <p:cNvPr id="8" name="Picture 7">
            <a:extLst>
              <a:ext uri="{FF2B5EF4-FFF2-40B4-BE49-F238E27FC236}">
                <a16:creationId xmlns:a16="http://schemas.microsoft.com/office/drawing/2014/main" id="{CA040838-7C18-8593-8572-6F6D2AC83F26}"/>
              </a:ext>
            </a:extLst>
          </p:cNvPr>
          <p:cNvPicPr>
            <a:picLocks noChangeAspect="1"/>
          </p:cNvPicPr>
          <p:nvPr/>
        </p:nvPicPr>
        <p:blipFill>
          <a:blip r:embed="rId2"/>
          <a:stretch>
            <a:fillRect/>
          </a:stretch>
        </p:blipFill>
        <p:spPr>
          <a:xfrm>
            <a:off x="6096000" y="2154841"/>
            <a:ext cx="5517312" cy="3013755"/>
          </a:xfrm>
          <a:prstGeom prst="rect">
            <a:avLst/>
          </a:prstGeom>
        </p:spPr>
      </p:pic>
      <p:sp>
        <p:nvSpPr>
          <p:cNvPr id="11" name="Text Placeholder 10">
            <a:extLst>
              <a:ext uri="{FF2B5EF4-FFF2-40B4-BE49-F238E27FC236}">
                <a16:creationId xmlns:a16="http://schemas.microsoft.com/office/drawing/2014/main" id="{786E1106-6752-6761-B5D4-2CFB8A7D17A6}"/>
              </a:ext>
            </a:extLst>
          </p:cNvPr>
          <p:cNvSpPr>
            <a:spLocks noGrp="1"/>
          </p:cNvSpPr>
          <p:nvPr>
            <p:ph type="body" idx="1"/>
          </p:nvPr>
        </p:nvSpPr>
        <p:spPr>
          <a:xfrm>
            <a:off x="839788" y="1314966"/>
            <a:ext cx="5157787" cy="484888"/>
          </a:xfrm>
        </p:spPr>
        <p:txBody>
          <a:bodyPr/>
          <a:lstStyle/>
          <a:p>
            <a:r>
              <a:rPr lang="en-US" dirty="0"/>
              <a:t>Prophet Modeling</a:t>
            </a:r>
          </a:p>
        </p:txBody>
      </p:sp>
      <p:pic>
        <p:nvPicPr>
          <p:cNvPr id="15" name="Content Placeholder 14">
            <a:extLst>
              <a:ext uri="{FF2B5EF4-FFF2-40B4-BE49-F238E27FC236}">
                <a16:creationId xmlns:a16="http://schemas.microsoft.com/office/drawing/2014/main" id="{2F04BC83-ABA1-140B-5895-3F5227AB0714}"/>
              </a:ext>
            </a:extLst>
          </p:cNvPr>
          <p:cNvPicPr>
            <a:picLocks noGrp="1" noChangeAspect="1"/>
          </p:cNvPicPr>
          <p:nvPr>
            <p:ph sz="half" idx="2"/>
          </p:nvPr>
        </p:nvPicPr>
        <p:blipFill>
          <a:blip r:embed="rId3"/>
          <a:stretch>
            <a:fillRect/>
          </a:stretch>
        </p:blipFill>
        <p:spPr>
          <a:xfrm>
            <a:off x="578688" y="1890529"/>
            <a:ext cx="5157787" cy="3765991"/>
          </a:xfrm>
        </p:spPr>
      </p:pic>
    </p:spTree>
    <p:extLst>
      <p:ext uri="{BB962C8B-B14F-4D97-AF65-F5344CB8AC3E}">
        <p14:creationId xmlns:p14="http://schemas.microsoft.com/office/powerpoint/2010/main" val="3747728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0B75-BEED-EFFC-9BD9-9D3BC9CC12D1}"/>
              </a:ext>
            </a:extLst>
          </p:cNvPr>
          <p:cNvSpPr>
            <a:spLocks noGrp="1"/>
          </p:cNvSpPr>
          <p:nvPr>
            <p:ph type="title"/>
          </p:nvPr>
        </p:nvSpPr>
        <p:spPr>
          <a:xfrm>
            <a:off x="506633" y="2491548"/>
            <a:ext cx="5180013" cy="1325563"/>
          </a:xfrm>
        </p:spPr>
        <p:txBody>
          <a:bodyPr>
            <a:normAutofit/>
          </a:bodyPr>
          <a:lstStyle/>
          <a:p>
            <a:pPr algn="ctr"/>
            <a:r>
              <a:rPr lang="en-US" dirty="0"/>
              <a:t>Linear </a:t>
            </a:r>
            <a:r>
              <a:rPr lang="en-US" dirty="0" err="1"/>
              <a:t>Fastapi</a:t>
            </a:r>
            <a:br>
              <a:rPr lang="en-US" sz="2000" dirty="0"/>
            </a:br>
            <a:r>
              <a:rPr lang="en-US" sz="2000" dirty="0">
                <a:hlinkClick r:id="rId2"/>
              </a:rPr>
              <a:t>http://127.0.0.1:8000/docs</a:t>
            </a:r>
            <a:endParaRPr lang="en-US" dirty="0"/>
          </a:p>
        </p:txBody>
      </p:sp>
      <p:sp>
        <p:nvSpPr>
          <p:cNvPr id="5" name="Text Placeholder 4">
            <a:extLst>
              <a:ext uri="{FF2B5EF4-FFF2-40B4-BE49-F238E27FC236}">
                <a16:creationId xmlns:a16="http://schemas.microsoft.com/office/drawing/2014/main" id="{9E6A921A-9972-8522-D6A1-6744A550EC2C}"/>
              </a:ext>
            </a:extLst>
          </p:cNvPr>
          <p:cNvSpPr>
            <a:spLocks noGrp="1"/>
          </p:cNvSpPr>
          <p:nvPr>
            <p:ph type="body" sz="quarter" idx="3"/>
          </p:nvPr>
        </p:nvSpPr>
        <p:spPr/>
        <p:txBody>
          <a:bodyPr/>
          <a:lstStyle/>
          <a:p>
            <a:endParaRPr lang="en-US"/>
          </a:p>
        </p:txBody>
      </p:sp>
      <p:sp>
        <p:nvSpPr>
          <p:cNvPr id="6" name="Content Placeholder 5">
            <a:extLst>
              <a:ext uri="{FF2B5EF4-FFF2-40B4-BE49-F238E27FC236}">
                <a16:creationId xmlns:a16="http://schemas.microsoft.com/office/drawing/2014/main" id="{762E13C9-F8A7-D54D-4BDF-2BA127242972}"/>
              </a:ext>
            </a:extLst>
          </p:cNvPr>
          <p:cNvSpPr>
            <a:spLocks noGrp="1"/>
          </p:cNvSpPr>
          <p:nvPr>
            <p:ph sz="quarter" idx="4"/>
          </p:nvPr>
        </p:nvSpPr>
        <p:spPr/>
        <p:txBody>
          <a:bodyPr/>
          <a:lstStyle/>
          <a:p>
            <a:endParaRPr lang="en-US"/>
          </a:p>
        </p:txBody>
      </p:sp>
      <p:pic>
        <p:nvPicPr>
          <p:cNvPr id="10" name="Picture 9">
            <a:extLst>
              <a:ext uri="{FF2B5EF4-FFF2-40B4-BE49-F238E27FC236}">
                <a16:creationId xmlns:a16="http://schemas.microsoft.com/office/drawing/2014/main" id="{CD98883E-0777-488E-0C12-C39144BDF16A}"/>
              </a:ext>
            </a:extLst>
          </p:cNvPr>
          <p:cNvPicPr>
            <a:picLocks noChangeAspect="1"/>
          </p:cNvPicPr>
          <p:nvPr/>
        </p:nvPicPr>
        <p:blipFill>
          <a:blip r:embed="rId3"/>
          <a:stretch>
            <a:fillRect/>
          </a:stretch>
        </p:blipFill>
        <p:spPr>
          <a:xfrm>
            <a:off x="6019801" y="365125"/>
            <a:ext cx="5821141" cy="5578411"/>
          </a:xfrm>
          <a:prstGeom prst="rect">
            <a:avLst/>
          </a:prstGeom>
        </p:spPr>
      </p:pic>
    </p:spTree>
    <p:extLst>
      <p:ext uri="{BB962C8B-B14F-4D97-AF65-F5344CB8AC3E}">
        <p14:creationId xmlns:p14="http://schemas.microsoft.com/office/powerpoint/2010/main" val="2837860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F8F50-704D-DCC7-4CDA-2DA54B10AD25}"/>
              </a:ext>
            </a:extLst>
          </p:cNvPr>
          <p:cNvSpPr>
            <a:spLocks noGrp="1"/>
          </p:cNvSpPr>
          <p:nvPr>
            <p:ph type="title"/>
          </p:nvPr>
        </p:nvSpPr>
        <p:spPr>
          <a:xfrm>
            <a:off x="692672" y="731236"/>
            <a:ext cx="10330405" cy="795338"/>
          </a:xfrm>
          <a:ln>
            <a:solidFill>
              <a:schemeClr val="tx1"/>
            </a:solidFill>
          </a:ln>
        </p:spPr>
        <p:txBody>
          <a:bodyPr/>
          <a:lstStyle/>
          <a:p>
            <a:pPr algn="ctr"/>
            <a:r>
              <a:rPr lang="en-US" dirty="0"/>
              <a:t>Summary	</a:t>
            </a:r>
          </a:p>
        </p:txBody>
      </p:sp>
      <p:sp>
        <p:nvSpPr>
          <p:cNvPr id="5" name="Content Placeholder 2">
            <a:extLst>
              <a:ext uri="{FF2B5EF4-FFF2-40B4-BE49-F238E27FC236}">
                <a16:creationId xmlns:a16="http://schemas.microsoft.com/office/drawing/2014/main" id="{4E662C4E-34F5-8860-83F3-323678F793D7}"/>
              </a:ext>
            </a:extLst>
          </p:cNvPr>
          <p:cNvSpPr txBox="1">
            <a:spLocks/>
          </p:cNvSpPr>
          <p:nvPr/>
        </p:nvSpPr>
        <p:spPr>
          <a:xfrm>
            <a:off x="5994275" y="1990725"/>
            <a:ext cx="5086350" cy="2057400"/>
          </a:xfrm>
          <a:prstGeom prst="rect">
            <a:avLst/>
          </a:prstGeom>
          <a:ln w="28575">
            <a:solidFill>
              <a:schemeClr val="tx1"/>
            </a:solidFill>
          </a:ln>
        </p:spPr>
        <p:txBody>
          <a:bodyPr vert="horz" lIns="91440" tIns="45720" rIns="91440" bIns="45720" rtlCol="0">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u="sng" dirty="0"/>
              <a:t>National Trends </a:t>
            </a:r>
          </a:p>
          <a:p>
            <a:pPr lvl="1" indent="0" algn="ctr">
              <a:buNone/>
            </a:pPr>
            <a:r>
              <a:rPr lang="en-US" dirty="0"/>
              <a:t>Changes in GDP and economic strength sway US capability and housing prices </a:t>
            </a:r>
          </a:p>
          <a:p>
            <a:pPr lvl="1" indent="0" algn="ctr">
              <a:buNone/>
            </a:pPr>
            <a:r>
              <a:rPr lang="en-US" dirty="0"/>
              <a:t>Government oversight lower in comparison to government backed financing  </a:t>
            </a:r>
          </a:p>
        </p:txBody>
      </p:sp>
      <p:sp>
        <p:nvSpPr>
          <p:cNvPr id="6" name="Content Placeholder 2">
            <a:extLst>
              <a:ext uri="{FF2B5EF4-FFF2-40B4-BE49-F238E27FC236}">
                <a16:creationId xmlns:a16="http://schemas.microsoft.com/office/drawing/2014/main" id="{1FFCBA5E-1AE0-2044-7606-8F300F2193C9}"/>
              </a:ext>
            </a:extLst>
          </p:cNvPr>
          <p:cNvSpPr txBox="1">
            <a:spLocks/>
          </p:cNvSpPr>
          <p:nvPr/>
        </p:nvSpPr>
        <p:spPr>
          <a:xfrm>
            <a:off x="692672" y="1990726"/>
            <a:ext cx="5086350" cy="2057400"/>
          </a:xfrm>
          <a:prstGeom prst="rect">
            <a:avLst/>
          </a:prstGeom>
          <a:ln w="28575">
            <a:solidFill>
              <a:schemeClr val="tx1"/>
            </a:solidFill>
          </a:ln>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u="sng" dirty="0"/>
              <a:t>Military Towns Housing Market</a:t>
            </a:r>
          </a:p>
          <a:p>
            <a:pPr marL="285750" indent="-285750" algn="ctr"/>
            <a:r>
              <a:rPr lang="en-US" dirty="0"/>
              <a:t>Consistent pay</a:t>
            </a:r>
          </a:p>
          <a:p>
            <a:pPr lvl="1" indent="0" algn="ctr">
              <a:buNone/>
            </a:pPr>
            <a:r>
              <a:rPr lang="en-US" dirty="0"/>
              <a:t>-Preferred lending rates (VA Loan)</a:t>
            </a:r>
          </a:p>
          <a:p>
            <a:pPr lvl="1" indent="0" algn="ctr">
              <a:buNone/>
            </a:pPr>
            <a:r>
              <a:rPr lang="en-US" dirty="0"/>
              <a:t>Government protections from foreclosure and other </a:t>
            </a:r>
          </a:p>
          <a:p>
            <a:pPr lvl="1" indent="0" algn="ctr">
              <a:buNone/>
            </a:pPr>
            <a:r>
              <a:rPr lang="en-US" dirty="0" err="1"/>
              <a:t>Hisotically</a:t>
            </a:r>
            <a:r>
              <a:rPr lang="en-US" dirty="0"/>
              <a:t> shielded from external fluctuations except in case of Covid housing cost boom </a:t>
            </a:r>
          </a:p>
        </p:txBody>
      </p:sp>
      <p:sp>
        <p:nvSpPr>
          <p:cNvPr id="7" name="Content Placeholder 2">
            <a:extLst>
              <a:ext uri="{FF2B5EF4-FFF2-40B4-BE49-F238E27FC236}">
                <a16:creationId xmlns:a16="http://schemas.microsoft.com/office/drawing/2014/main" id="{61A82A28-A153-F979-40C1-10CFE098070D}"/>
              </a:ext>
            </a:extLst>
          </p:cNvPr>
          <p:cNvSpPr txBox="1">
            <a:spLocks/>
          </p:cNvSpPr>
          <p:nvPr/>
        </p:nvSpPr>
        <p:spPr>
          <a:xfrm>
            <a:off x="692671" y="4152900"/>
            <a:ext cx="10387953" cy="2124075"/>
          </a:xfrm>
          <a:prstGeom prst="rect">
            <a:avLst/>
          </a:prstGeom>
          <a:ln w="28575">
            <a:solidFill>
              <a:schemeClr val="tx1"/>
            </a:solidFill>
          </a:ln>
        </p:spPr>
        <p:txBody>
          <a:bodyPr vert="horz" lIns="91440" tIns="45720" rIns="91440" bIns="45720" rtlCol="0">
            <a:normAutofit lnSpcReduction="10000"/>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600" kern="1200">
                <a:solidFill>
                  <a:schemeClr val="tx2"/>
                </a:solidFill>
                <a:latin typeface="+mn-lt"/>
                <a:ea typeface="+mn-ea"/>
                <a:cs typeface="+mn-cs"/>
              </a:defRPr>
            </a:lvl2pPr>
            <a:lvl3pPr marL="11430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400" kern="1200">
                <a:solidFill>
                  <a:schemeClr val="tx2"/>
                </a:solidFill>
                <a:latin typeface="+mn-lt"/>
                <a:ea typeface="+mn-ea"/>
                <a:cs typeface="+mn-cs"/>
              </a:defRPr>
            </a:lvl3pPr>
            <a:lvl4pPr marL="1600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200" kern="1200">
                <a:solidFill>
                  <a:schemeClr val="tx2"/>
                </a:solidFill>
                <a:latin typeface="+mn-lt"/>
                <a:ea typeface="+mn-ea"/>
                <a:cs typeface="+mn-cs"/>
              </a:defRPr>
            </a:lvl4pPr>
            <a:lvl5pPr marL="2057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b="1" u="sng" dirty="0"/>
              <a:t>Housing Market </a:t>
            </a:r>
          </a:p>
          <a:p>
            <a:pPr marL="285750" indent="-285750" algn="ctr"/>
            <a:r>
              <a:rPr lang="en-US" dirty="0"/>
              <a:t>- Exceptionally intricate model fueled by economic, political, international and emotional decision making</a:t>
            </a:r>
          </a:p>
          <a:p>
            <a:pPr lvl="1" indent="0" algn="ctr">
              <a:buNone/>
            </a:pPr>
            <a:r>
              <a:rPr lang="en-US" dirty="0"/>
              <a:t>-International relationships create import and export costs as well as influence US economic strength which ties directly the </a:t>
            </a:r>
            <a:r>
              <a:rPr lang="en-US" dirty="0" err="1"/>
              <a:t>the</a:t>
            </a:r>
            <a:r>
              <a:rPr lang="en-US" dirty="0"/>
              <a:t> ability to lend capital, i.e., purchase major assets </a:t>
            </a:r>
          </a:p>
          <a:p>
            <a:pPr lvl="1" indent="0" algn="ctr">
              <a:buNone/>
            </a:pPr>
            <a:r>
              <a:rPr lang="en-US" dirty="0"/>
              <a:t>- The US credit worthiness has been in flux as of late but historically known as the standard for international currency which creates strong lending environment at favorable rates </a:t>
            </a:r>
          </a:p>
        </p:txBody>
      </p:sp>
    </p:spTree>
    <p:extLst>
      <p:ext uri="{BB962C8B-B14F-4D97-AF65-F5344CB8AC3E}">
        <p14:creationId xmlns:p14="http://schemas.microsoft.com/office/powerpoint/2010/main" val="1650349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6080992" y="4373217"/>
            <a:ext cx="4902843" cy="808383"/>
          </a:xfrm>
          <a:noFill/>
        </p:spPr>
        <p:txBody>
          <a:bodyPr anchor="t">
            <a:normAutofit/>
          </a:bodyPr>
          <a:lstStyle/>
          <a:p>
            <a:r>
              <a:rPr lang="en-US" dirty="0"/>
              <a:t>Darian Gore</a:t>
            </a:r>
          </a:p>
          <a:p>
            <a:r>
              <a:rPr lang="en-US" dirty="0"/>
              <a:t>512-971-6900</a:t>
            </a:r>
          </a:p>
          <a:p>
            <a:endParaRPr lang="en-US" dirty="0"/>
          </a:p>
        </p:txBody>
      </p:sp>
    </p:spTree>
    <p:extLst>
      <p:ext uri="{BB962C8B-B14F-4D97-AF65-F5344CB8AC3E}">
        <p14:creationId xmlns:p14="http://schemas.microsoft.com/office/powerpoint/2010/main" val="1210802199"/>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2.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{6262E5E5-8337-49A1-96C8-FA3A591BB6AB}TF020710ce-b2a3-4743-8ec4-0abcd2574951ef9f6aa4_win32-415a623b9e9a</Template>
  <TotalTime>9289</TotalTime>
  <Words>939</Words>
  <Application>Microsoft Office PowerPoint</Application>
  <PresentationFormat>Widescreen</PresentationFormat>
  <Paragraphs>141</Paragraphs>
  <Slides>9</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Calibri</vt:lpstr>
      <vt:lpstr>Univers Condensed Light</vt:lpstr>
      <vt:lpstr>Walbaum Display Light</vt:lpstr>
      <vt:lpstr>Wingdings</vt:lpstr>
      <vt:lpstr>AngleLinesVTI</vt:lpstr>
      <vt:lpstr>Housing and Conflict </vt:lpstr>
      <vt:lpstr>Context</vt:lpstr>
      <vt:lpstr>PowerPoint Presentation</vt:lpstr>
      <vt:lpstr>Who’s Buying?</vt:lpstr>
      <vt:lpstr>PowerPoint Presentation</vt:lpstr>
      <vt:lpstr>The future of housing</vt:lpstr>
      <vt:lpstr>Linear Fastapi http://127.0.0.1:8000/docs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Janet Sexton</dc:creator>
  <cp:lastModifiedBy>Janet Sexton</cp:lastModifiedBy>
  <cp:revision>11</cp:revision>
  <dcterms:created xsi:type="dcterms:W3CDTF">2025-07-01T15:01:55Z</dcterms:created>
  <dcterms:modified xsi:type="dcterms:W3CDTF">2025-07-16T20:54:36Z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