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Klein Bold" charset="1" panose="02000503060000020004"/>
      <p:regular r:id="rId14"/>
    </p:embeddedFont>
    <p:embeddedFont>
      <p:font typeface="Helios" charset="1" panose="020B0504020202020204"/>
      <p:regular r:id="rId15"/>
    </p:embeddedFont>
    <p:embeddedFont>
      <p:font typeface="Helios Bold" charset="1" panose="020B0704020202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960697" y="-2845897"/>
            <a:ext cx="15978794" cy="15978794"/>
          </a:xfrm>
          <a:custGeom>
            <a:avLst/>
            <a:gdLst/>
            <a:ahLst/>
            <a:cxnLst/>
            <a:rect r="r" b="b" t="t" l="l"/>
            <a:pathLst>
              <a:path h="15978794" w="15978794">
                <a:moveTo>
                  <a:pt x="0" y="0"/>
                </a:moveTo>
                <a:lnTo>
                  <a:pt x="15978794" y="0"/>
                </a:lnTo>
                <a:lnTo>
                  <a:pt x="15978794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403435"/>
            <a:ext cx="6278177" cy="4269046"/>
            <a:chOff x="0" y="0"/>
            <a:chExt cx="8370902" cy="569206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76200"/>
              <a:ext cx="8370902" cy="4567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Library Management System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984460"/>
              <a:ext cx="693075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Presented By  : -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966522" y="1028700"/>
            <a:ext cx="4993137" cy="1747754"/>
            <a:chOff x="0" y="0"/>
            <a:chExt cx="6657515" cy="233033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6657515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99"/>
                </a:lnSpc>
              </a:pPr>
              <a:r>
                <a:rPr lang="en-US" sz="3999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    Kanhaiya </a:t>
              </a:r>
            </a:p>
            <a:p>
              <a:pPr algn="l" marL="0" indent="0" lvl="0">
                <a:lnSpc>
                  <a:spcPts val="47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Vishwakarma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751642"/>
              <a:ext cx="665751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966522" y="4846831"/>
            <a:ext cx="4292778" cy="1147679"/>
            <a:chOff x="0" y="0"/>
            <a:chExt cx="5723703" cy="153023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5723703" cy="80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Utkarsh Tripathi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51542"/>
              <a:ext cx="5723703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964748" y="6591410"/>
            <a:ext cx="4292778" cy="1147679"/>
            <a:chOff x="0" y="0"/>
            <a:chExt cx="5723703" cy="153023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5723703" cy="80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Shivam Batham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51542"/>
              <a:ext cx="5723703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966522" y="8407275"/>
            <a:ext cx="4292778" cy="1147679"/>
            <a:chOff x="0" y="0"/>
            <a:chExt cx="5723703" cy="153023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5723703" cy="80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Khursheed Alam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951542"/>
              <a:ext cx="5723703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516948" y="1306561"/>
            <a:ext cx="596017" cy="596017"/>
          </a:xfrm>
          <a:custGeom>
            <a:avLst/>
            <a:gdLst/>
            <a:ahLst/>
            <a:cxnLst/>
            <a:rect r="r" b="b" t="t" l="l"/>
            <a:pathLst>
              <a:path h="596017" w="596017">
                <a:moveTo>
                  <a:pt x="0" y="0"/>
                </a:moveTo>
                <a:lnTo>
                  <a:pt x="596016" y="0"/>
                </a:lnTo>
                <a:lnTo>
                  <a:pt x="596016" y="596016"/>
                </a:lnTo>
                <a:lnTo>
                  <a:pt x="0" y="59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516948" y="3076696"/>
            <a:ext cx="596017" cy="596017"/>
          </a:xfrm>
          <a:custGeom>
            <a:avLst/>
            <a:gdLst/>
            <a:ahLst/>
            <a:cxnLst/>
            <a:rect r="r" b="b" t="t" l="l"/>
            <a:pathLst>
              <a:path h="596017" w="596017">
                <a:moveTo>
                  <a:pt x="0" y="0"/>
                </a:moveTo>
                <a:lnTo>
                  <a:pt x="596016" y="0"/>
                </a:lnTo>
                <a:lnTo>
                  <a:pt x="596016" y="596016"/>
                </a:lnTo>
                <a:lnTo>
                  <a:pt x="0" y="59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516948" y="4856356"/>
            <a:ext cx="596017" cy="596017"/>
          </a:xfrm>
          <a:custGeom>
            <a:avLst/>
            <a:gdLst/>
            <a:ahLst/>
            <a:cxnLst/>
            <a:rect r="r" b="b" t="t" l="l"/>
            <a:pathLst>
              <a:path h="596017" w="596017">
                <a:moveTo>
                  <a:pt x="0" y="0"/>
                </a:moveTo>
                <a:lnTo>
                  <a:pt x="596016" y="0"/>
                </a:lnTo>
                <a:lnTo>
                  <a:pt x="596016" y="596016"/>
                </a:lnTo>
                <a:lnTo>
                  <a:pt x="0" y="59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516948" y="6623947"/>
            <a:ext cx="596017" cy="596017"/>
          </a:xfrm>
          <a:custGeom>
            <a:avLst/>
            <a:gdLst/>
            <a:ahLst/>
            <a:cxnLst/>
            <a:rect r="r" b="b" t="t" l="l"/>
            <a:pathLst>
              <a:path h="596017" w="596017">
                <a:moveTo>
                  <a:pt x="0" y="0"/>
                </a:moveTo>
                <a:lnTo>
                  <a:pt x="596016" y="0"/>
                </a:lnTo>
                <a:lnTo>
                  <a:pt x="596016" y="596017"/>
                </a:lnTo>
                <a:lnTo>
                  <a:pt x="0" y="596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516948" y="8407275"/>
            <a:ext cx="596017" cy="596017"/>
          </a:xfrm>
          <a:custGeom>
            <a:avLst/>
            <a:gdLst/>
            <a:ahLst/>
            <a:cxnLst/>
            <a:rect r="r" b="b" t="t" l="l"/>
            <a:pathLst>
              <a:path h="596017" w="596017">
                <a:moveTo>
                  <a:pt x="0" y="0"/>
                </a:moveTo>
                <a:lnTo>
                  <a:pt x="596016" y="0"/>
                </a:lnTo>
                <a:lnTo>
                  <a:pt x="596016" y="596016"/>
                </a:lnTo>
                <a:lnTo>
                  <a:pt x="0" y="59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2966522" y="3105427"/>
            <a:ext cx="4292778" cy="1201654"/>
            <a:chOff x="0" y="0"/>
            <a:chExt cx="5723703" cy="1602206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9525"/>
              <a:ext cx="5723703" cy="881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159"/>
                </a:lnSpc>
                <a:spcBef>
                  <a:spcPct val="0"/>
                </a:spcBef>
              </a:pPr>
              <a:r>
                <a:rPr lang="en-US" b="true" sz="42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 Utsav Dubey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023509"/>
              <a:ext cx="5723703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3060" y="300551"/>
            <a:ext cx="6297983" cy="927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0"/>
              </a:lnSpc>
            </a:pPr>
            <a:r>
              <a:rPr lang="en-US" b="true" sz="57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Pr</a:t>
            </a:r>
            <a:r>
              <a:rPr lang="en-US" b="true" sz="57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oject Overview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99456" y="1424555"/>
            <a:ext cx="17689087" cy="8419256"/>
            <a:chOff x="0" y="0"/>
            <a:chExt cx="13344902" cy="63516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344902" cy="6351608"/>
            </a:xfrm>
            <a:custGeom>
              <a:avLst/>
              <a:gdLst/>
              <a:ahLst/>
              <a:cxnLst/>
              <a:rect r="r" b="b" t="t" l="l"/>
              <a:pathLst>
                <a:path h="6351608" w="13344902">
                  <a:moveTo>
                    <a:pt x="13130" y="0"/>
                  </a:moveTo>
                  <a:lnTo>
                    <a:pt x="13331772" y="0"/>
                  </a:lnTo>
                  <a:cubicBezTo>
                    <a:pt x="13339023" y="0"/>
                    <a:pt x="13344902" y="5878"/>
                    <a:pt x="13344902" y="13130"/>
                  </a:cubicBezTo>
                  <a:lnTo>
                    <a:pt x="13344902" y="6338478"/>
                  </a:lnTo>
                  <a:cubicBezTo>
                    <a:pt x="13344902" y="6345729"/>
                    <a:pt x="13339023" y="6351608"/>
                    <a:pt x="13331772" y="6351608"/>
                  </a:cubicBezTo>
                  <a:lnTo>
                    <a:pt x="13130" y="6351608"/>
                  </a:lnTo>
                  <a:cubicBezTo>
                    <a:pt x="5878" y="6351608"/>
                    <a:pt x="0" y="6345729"/>
                    <a:pt x="0" y="6338478"/>
                  </a:cubicBezTo>
                  <a:lnTo>
                    <a:pt x="0" y="13130"/>
                  </a:lnTo>
                  <a:cubicBezTo>
                    <a:pt x="0" y="5878"/>
                    <a:pt x="5878" y="0"/>
                    <a:pt x="13130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3344902" cy="6427808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 marL="734051" indent="-367026" lvl="1">
                <a:lnSpc>
                  <a:spcPts val="4759"/>
                </a:lnSpc>
                <a:buFont typeface="Arial"/>
                <a:buChar char="•"/>
              </a:pPr>
              <a:r>
                <a:rPr lang="en-US" b="true" sz="33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🔐 Login Page: </a:t>
              </a:r>
              <a:r>
                <a:rPr lang="en-US" sz="33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 simple form with username and password fields, centered in a white container with a shadow. An error message appears in red if login fails.</a:t>
              </a:r>
            </a:p>
            <a:p>
              <a:pPr algn="l" marL="734051" indent="-367026" lvl="1">
                <a:lnSpc>
                  <a:spcPts val="4759"/>
                </a:lnSpc>
                <a:buFont typeface="Arial"/>
                <a:buChar char="•"/>
              </a:pPr>
              <a:r>
                <a:rPr lang="en-US" b="true" sz="33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🏠 Home Page: </a:t>
              </a:r>
              <a:r>
                <a:rPr lang="en-US" sz="33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 dashboard with a navigation bar and a welcome message in a clean, centered container.</a:t>
              </a:r>
            </a:p>
            <a:p>
              <a:pPr algn="l" marL="734051" indent="-367026" lvl="1">
                <a:lnSpc>
                  <a:spcPts val="4759"/>
                </a:lnSpc>
                <a:buFont typeface="Arial"/>
                <a:buChar char="•"/>
              </a:pPr>
              <a:r>
                <a:rPr lang="en-US" b="true" sz="33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👨‍🎓</a:t>
              </a:r>
              <a:r>
                <a:rPr lang="en-US" b="true" sz="33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 New Student Page:</a:t>
              </a:r>
              <a:r>
                <a:rPr lang="en-US" sz="33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A form with fields for student details, styled consistently with a navigation bar.</a:t>
              </a:r>
            </a:p>
            <a:p>
              <a:pPr algn="l" marL="734051" indent="-367026" lvl="1">
                <a:lnSpc>
                  <a:spcPts val="4759"/>
                </a:lnSpc>
                <a:buFont typeface="Arial"/>
                <a:buChar char="•"/>
              </a:pPr>
              <a:r>
                <a:rPr lang="en-US" b="true" sz="33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📚 New Book Page:</a:t>
              </a:r>
              <a:r>
                <a:rPr lang="en-US" sz="33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A form for book details, with a </a:t>
              </a:r>
              <a:r>
                <a:rPr lang="en-US" sz="33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similar layout to the student page.</a:t>
              </a:r>
            </a:p>
            <a:p>
              <a:pPr algn="l" marL="734051" indent="-367026" lvl="1">
                <a:lnSpc>
                  <a:spcPts val="4759"/>
                </a:lnSpc>
                <a:buFont typeface="Arial"/>
                <a:buChar char="•"/>
              </a:pPr>
              <a:r>
                <a:rPr lang="en-US" b="true" sz="33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📘 Issue Book Page:</a:t>
              </a:r>
              <a:r>
                <a:rPr lang="en-US" sz="33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A form with dropdowns for selecting a student and book, plus an issue date field.</a:t>
              </a:r>
            </a:p>
            <a:p>
              <a:pPr algn="l" marL="734051" indent="-367026" lvl="1">
                <a:lnSpc>
                  <a:spcPts val="4759"/>
                </a:lnSpc>
                <a:buFont typeface="Arial"/>
                <a:buChar char="•"/>
              </a:pPr>
              <a:r>
                <a:rPr lang="en-US" b="true" sz="33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🔄 Return Book Page: </a:t>
              </a:r>
              <a:r>
                <a:rPr lang="en-US" sz="33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 form with a dropdown for selecting an issued book and a return date field.</a:t>
              </a:r>
            </a:p>
            <a:p>
              <a:pPr algn="l" marL="734051" indent="-367026" lvl="1">
                <a:lnSpc>
                  <a:spcPts val="4759"/>
                </a:lnSpc>
                <a:buFont typeface="Arial"/>
                <a:buChar char="•"/>
              </a:pPr>
              <a:r>
                <a:rPr lang="en-US" b="true" sz="33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📊 Statistics Page: </a:t>
              </a:r>
              <a:r>
                <a:rPr lang="en-US" sz="33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 table displaying library metrics, styled with borders and consistent with other pages.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13249" y="174625"/>
            <a:ext cx="10061503" cy="1641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Se</a:t>
            </a:r>
            <a:r>
              <a:rPr lang="en-US" b="true" sz="5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tup Instructions  for Eclipse</a:t>
            </a:r>
          </a:p>
          <a:p>
            <a:pPr algn="l">
              <a:lnSpc>
                <a:spcPts val="650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592976" y="1028700"/>
            <a:ext cx="17102048" cy="2356409"/>
            <a:chOff x="0" y="0"/>
            <a:chExt cx="12902031" cy="1777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02031" cy="1777709"/>
            </a:xfrm>
            <a:custGeom>
              <a:avLst/>
              <a:gdLst/>
              <a:ahLst/>
              <a:cxnLst/>
              <a:rect r="r" b="b" t="t" l="l"/>
              <a:pathLst>
                <a:path h="1777709" w="12902031">
                  <a:moveTo>
                    <a:pt x="13581" y="0"/>
                  </a:moveTo>
                  <a:lnTo>
                    <a:pt x="12888451" y="0"/>
                  </a:lnTo>
                  <a:cubicBezTo>
                    <a:pt x="12895951" y="0"/>
                    <a:pt x="12902031" y="6080"/>
                    <a:pt x="12902031" y="13581"/>
                  </a:cubicBezTo>
                  <a:lnTo>
                    <a:pt x="12902031" y="1764128"/>
                  </a:lnTo>
                  <a:cubicBezTo>
                    <a:pt x="12902031" y="1767730"/>
                    <a:pt x="12900600" y="1771184"/>
                    <a:pt x="12898054" y="1773731"/>
                  </a:cubicBezTo>
                  <a:cubicBezTo>
                    <a:pt x="12895507" y="1776278"/>
                    <a:pt x="12892053" y="1777709"/>
                    <a:pt x="12888451" y="1777709"/>
                  </a:cubicBezTo>
                  <a:lnTo>
                    <a:pt x="13581" y="1777709"/>
                  </a:lnTo>
                  <a:cubicBezTo>
                    <a:pt x="9979" y="1777709"/>
                    <a:pt x="6525" y="1776278"/>
                    <a:pt x="3978" y="1773731"/>
                  </a:cubicBezTo>
                  <a:cubicBezTo>
                    <a:pt x="1431" y="1771184"/>
                    <a:pt x="0" y="1767730"/>
                    <a:pt x="0" y="1764128"/>
                  </a:cubicBezTo>
                  <a:lnTo>
                    <a:pt x="0" y="13581"/>
                  </a:lnTo>
                  <a:cubicBezTo>
                    <a:pt x="0" y="9979"/>
                    <a:pt x="1431" y="6525"/>
                    <a:pt x="3978" y="3978"/>
                  </a:cubicBezTo>
                  <a:cubicBezTo>
                    <a:pt x="6525" y="1431"/>
                    <a:pt x="9979" y="0"/>
                    <a:pt x="13581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902031" cy="1834859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🔧 1. Project &amp; Runtime Setup :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Open Eclipse, go to File &gt; New &gt; Dynamic Web Project.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Name it Library Management System.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Select the Apache Tomcat version (Tomcat 9 or 10). Configure if needed.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92976" y="3562021"/>
            <a:ext cx="17102048" cy="3385109"/>
            <a:chOff x="0" y="0"/>
            <a:chExt cx="12902031" cy="2553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02031" cy="2553775"/>
            </a:xfrm>
            <a:custGeom>
              <a:avLst/>
              <a:gdLst/>
              <a:ahLst/>
              <a:cxnLst/>
              <a:rect r="r" b="b" t="t" l="l"/>
              <a:pathLst>
                <a:path h="2553775" w="12902031">
                  <a:moveTo>
                    <a:pt x="13581" y="0"/>
                  </a:moveTo>
                  <a:lnTo>
                    <a:pt x="12888451" y="0"/>
                  </a:lnTo>
                  <a:cubicBezTo>
                    <a:pt x="12895951" y="0"/>
                    <a:pt x="12902031" y="6080"/>
                    <a:pt x="12902031" y="13581"/>
                  </a:cubicBezTo>
                  <a:lnTo>
                    <a:pt x="12902031" y="2540194"/>
                  </a:lnTo>
                  <a:cubicBezTo>
                    <a:pt x="12902031" y="2543796"/>
                    <a:pt x="12900600" y="2547250"/>
                    <a:pt x="12898054" y="2549797"/>
                  </a:cubicBezTo>
                  <a:cubicBezTo>
                    <a:pt x="12895507" y="2552344"/>
                    <a:pt x="12892053" y="2553775"/>
                    <a:pt x="12888451" y="2553775"/>
                  </a:cubicBezTo>
                  <a:lnTo>
                    <a:pt x="13581" y="2553775"/>
                  </a:lnTo>
                  <a:cubicBezTo>
                    <a:pt x="9979" y="2553775"/>
                    <a:pt x="6525" y="2552344"/>
                    <a:pt x="3978" y="2549797"/>
                  </a:cubicBezTo>
                  <a:cubicBezTo>
                    <a:pt x="1431" y="2547250"/>
                    <a:pt x="0" y="2543796"/>
                    <a:pt x="0" y="2540194"/>
                  </a:cubicBezTo>
                  <a:lnTo>
                    <a:pt x="0" y="13581"/>
                  </a:lnTo>
                  <a:cubicBezTo>
                    <a:pt x="0" y="9979"/>
                    <a:pt x="1431" y="6525"/>
                    <a:pt x="3978" y="3978"/>
                  </a:cubicBezTo>
                  <a:cubicBezTo>
                    <a:pt x="6525" y="1431"/>
                    <a:pt x="9979" y="0"/>
                    <a:pt x="13581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2902031" cy="2610925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📦 2. Database &amp; Connector Integration :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Install MySQL Connector/J from the official site.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Place the .jar in the project’s /lib folder.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Add</a:t>
              </a: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it via Build Path &gt; Add JARs so JDBC communication works.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Ex</a:t>
              </a: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ecute SQL script to create tables and DB structure.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Update DatabaseUtil.java with your MySQL login credentials.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2976" y="7124042"/>
            <a:ext cx="17102048" cy="2870759"/>
            <a:chOff x="0" y="0"/>
            <a:chExt cx="12902031" cy="21657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902031" cy="2165742"/>
            </a:xfrm>
            <a:custGeom>
              <a:avLst/>
              <a:gdLst/>
              <a:ahLst/>
              <a:cxnLst/>
              <a:rect r="r" b="b" t="t" l="l"/>
              <a:pathLst>
                <a:path h="2165742" w="12902031">
                  <a:moveTo>
                    <a:pt x="13581" y="0"/>
                  </a:moveTo>
                  <a:lnTo>
                    <a:pt x="12888451" y="0"/>
                  </a:lnTo>
                  <a:cubicBezTo>
                    <a:pt x="12895951" y="0"/>
                    <a:pt x="12902031" y="6080"/>
                    <a:pt x="12902031" y="13581"/>
                  </a:cubicBezTo>
                  <a:lnTo>
                    <a:pt x="12902031" y="2152161"/>
                  </a:lnTo>
                  <a:cubicBezTo>
                    <a:pt x="12902031" y="2155763"/>
                    <a:pt x="12900600" y="2159217"/>
                    <a:pt x="12898054" y="2161764"/>
                  </a:cubicBezTo>
                  <a:cubicBezTo>
                    <a:pt x="12895507" y="2164311"/>
                    <a:pt x="12892053" y="2165742"/>
                    <a:pt x="12888451" y="2165742"/>
                  </a:cubicBezTo>
                  <a:lnTo>
                    <a:pt x="13581" y="2165742"/>
                  </a:lnTo>
                  <a:cubicBezTo>
                    <a:pt x="9979" y="2165742"/>
                    <a:pt x="6525" y="2164311"/>
                    <a:pt x="3978" y="2161764"/>
                  </a:cubicBezTo>
                  <a:cubicBezTo>
                    <a:pt x="1431" y="2159217"/>
                    <a:pt x="0" y="2155763"/>
                    <a:pt x="0" y="2152161"/>
                  </a:cubicBezTo>
                  <a:lnTo>
                    <a:pt x="0" y="13581"/>
                  </a:lnTo>
                  <a:cubicBezTo>
                    <a:pt x="0" y="9979"/>
                    <a:pt x="1431" y="6525"/>
                    <a:pt x="3978" y="3978"/>
                  </a:cubicBezTo>
                  <a:cubicBezTo>
                    <a:pt x="6525" y="1431"/>
                    <a:pt x="9979" y="0"/>
                    <a:pt x="13581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2902031" cy="2222892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📁</a:t>
              </a:r>
              <a:r>
                <a:rPr lang="en-US" sz="2899" b="true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 3. Project Structure &amp; Organization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Create packages: com.library.servlet and com.library.util for servlet and utility logic.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Add style files in WebContent/css/style.css for UI enhancement.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</a:t>
              </a: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lace all .jsp files in WebContent, and web.xml in WEB-INF.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Maintain a modular file setup for easy navigation and scalability.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13249" y="174625"/>
            <a:ext cx="10061503" cy="1641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Se</a:t>
            </a:r>
            <a:r>
              <a:rPr lang="en-US" b="true" sz="5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tup Instructions  for Eclipse</a:t>
            </a:r>
          </a:p>
          <a:p>
            <a:pPr algn="l">
              <a:lnSpc>
                <a:spcPts val="650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592976" y="1028700"/>
            <a:ext cx="17102048" cy="2356409"/>
            <a:chOff x="0" y="0"/>
            <a:chExt cx="12902031" cy="1777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02031" cy="1777709"/>
            </a:xfrm>
            <a:custGeom>
              <a:avLst/>
              <a:gdLst/>
              <a:ahLst/>
              <a:cxnLst/>
              <a:rect r="r" b="b" t="t" l="l"/>
              <a:pathLst>
                <a:path h="1777709" w="12902031">
                  <a:moveTo>
                    <a:pt x="13581" y="0"/>
                  </a:moveTo>
                  <a:lnTo>
                    <a:pt x="12888451" y="0"/>
                  </a:lnTo>
                  <a:cubicBezTo>
                    <a:pt x="12895951" y="0"/>
                    <a:pt x="12902031" y="6080"/>
                    <a:pt x="12902031" y="13581"/>
                  </a:cubicBezTo>
                  <a:lnTo>
                    <a:pt x="12902031" y="1764128"/>
                  </a:lnTo>
                  <a:cubicBezTo>
                    <a:pt x="12902031" y="1767730"/>
                    <a:pt x="12900600" y="1771184"/>
                    <a:pt x="12898054" y="1773731"/>
                  </a:cubicBezTo>
                  <a:cubicBezTo>
                    <a:pt x="12895507" y="1776278"/>
                    <a:pt x="12892053" y="1777709"/>
                    <a:pt x="12888451" y="1777709"/>
                  </a:cubicBezTo>
                  <a:lnTo>
                    <a:pt x="13581" y="1777709"/>
                  </a:lnTo>
                  <a:cubicBezTo>
                    <a:pt x="9979" y="1777709"/>
                    <a:pt x="6525" y="1776278"/>
                    <a:pt x="3978" y="1773731"/>
                  </a:cubicBezTo>
                  <a:cubicBezTo>
                    <a:pt x="1431" y="1771184"/>
                    <a:pt x="0" y="1767730"/>
                    <a:pt x="0" y="1764128"/>
                  </a:cubicBezTo>
                  <a:lnTo>
                    <a:pt x="0" y="13581"/>
                  </a:lnTo>
                  <a:cubicBezTo>
                    <a:pt x="0" y="9979"/>
                    <a:pt x="1431" y="6525"/>
                    <a:pt x="3978" y="3978"/>
                  </a:cubicBezTo>
                  <a:cubicBezTo>
                    <a:pt x="6525" y="1431"/>
                    <a:pt x="9979" y="0"/>
                    <a:pt x="13581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902031" cy="1834859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▶️ 4. Application Launch &amp; Access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Right-click project → Run As &gt; Run on Server to deploy.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Acc</a:t>
              </a: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ess login via http://localhost:8080/LibraryManagementSystem/login.jsp.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Us</a:t>
              </a: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 credentials admin/password for testing.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92976" y="3562021"/>
            <a:ext cx="17102048" cy="3899459"/>
            <a:chOff x="0" y="0"/>
            <a:chExt cx="12902031" cy="29418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02031" cy="2941808"/>
            </a:xfrm>
            <a:custGeom>
              <a:avLst/>
              <a:gdLst/>
              <a:ahLst/>
              <a:cxnLst/>
              <a:rect r="r" b="b" t="t" l="l"/>
              <a:pathLst>
                <a:path h="2941808" w="12902031">
                  <a:moveTo>
                    <a:pt x="13581" y="0"/>
                  </a:moveTo>
                  <a:lnTo>
                    <a:pt x="12888451" y="0"/>
                  </a:lnTo>
                  <a:cubicBezTo>
                    <a:pt x="12895951" y="0"/>
                    <a:pt x="12902031" y="6080"/>
                    <a:pt x="12902031" y="13581"/>
                  </a:cubicBezTo>
                  <a:lnTo>
                    <a:pt x="12902031" y="2928227"/>
                  </a:lnTo>
                  <a:cubicBezTo>
                    <a:pt x="12902031" y="2931829"/>
                    <a:pt x="12900600" y="2935283"/>
                    <a:pt x="12898054" y="2937830"/>
                  </a:cubicBezTo>
                  <a:cubicBezTo>
                    <a:pt x="12895507" y="2940377"/>
                    <a:pt x="12892053" y="2941808"/>
                    <a:pt x="12888451" y="2941808"/>
                  </a:cubicBezTo>
                  <a:lnTo>
                    <a:pt x="13581" y="2941808"/>
                  </a:lnTo>
                  <a:cubicBezTo>
                    <a:pt x="9979" y="2941808"/>
                    <a:pt x="6525" y="2940377"/>
                    <a:pt x="3978" y="2937830"/>
                  </a:cubicBezTo>
                  <a:cubicBezTo>
                    <a:pt x="1431" y="2935283"/>
                    <a:pt x="0" y="2931829"/>
                    <a:pt x="0" y="2928227"/>
                  </a:cubicBezTo>
                  <a:lnTo>
                    <a:pt x="0" y="13581"/>
                  </a:lnTo>
                  <a:cubicBezTo>
                    <a:pt x="0" y="9979"/>
                    <a:pt x="1431" y="6525"/>
                    <a:pt x="3978" y="3978"/>
                  </a:cubicBezTo>
                  <a:cubicBezTo>
                    <a:pt x="6525" y="1431"/>
                    <a:pt x="9979" y="0"/>
                    <a:pt x="13581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2902031" cy="2998958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📌 5. Testing Key Functional Modules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b="true" sz="28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Login :</a:t>
              </a: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Handles validation, displays error messages for invalid input.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b="true" sz="28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Stud</a:t>
              </a:r>
              <a:r>
                <a:rPr lang="en-US" b="true" sz="28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ent Entry :</a:t>
              </a: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Add student data, confirm via success/error messages.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b="true" sz="28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Book</a:t>
              </a:r>
              <a:r>
                <a:rPr lang="en-US" b="true" sz="28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 Entry :</a:t>
              </a: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Input book details (ID, title, author).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b="true" sz="28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Book Issue/Return :</a:t>
              </a: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Verifies student/book existence &amp; status.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b="true" sz="28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Statistics :</a:t>
              </a: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View total counts (books/students/issued).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b="true" sz="28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Logou</a:t>
              </a:r>
              <a:r>
                <a:rPr lang="en-US" b="true" sz="28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t :</a:t>
              </a: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LogoutServlet invalidates session and redirects to login page.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2976" y="7642455"/>
            <a:ext cx="17102048" cy="2356409"/>
            <a:chOff x="0" y="0"/>
            <a:chExt cx="12902031" cy="177770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902031" cy="1777709"/>
            </a:xfrm>
            <a:custGeom>
              <a:avLst/>
              <a:gdLst/>
              <a:ahLst/>
              <a:cxnLst/>
              <a:rect r="r" b="b" t="t" l="l"/>
              <a:pathLst>
                <a:path h="1777709" w="12902031">
                  <a:moveTo>
                    <a:pt x="13581" y="0"/>
                  </a:moveTo>
                  <a:lnTo>
                    <a:pt x="12888451" y="0"/>
                  </a:lnTo>
                  <a:cubicBezTo>
                    <a:pt x="12895951" y="0"/>
                    <a:pt x="12902031" y="6080"/>
                    <a:pt x="12902031" y="13581"/>
                  </a:cubicBezTo>
                  <a:lnTo>
                    <a:pt x="12902031" y="1764128"/>
                  </a:lnTo>
                  <a:cubicBezTo>
                    <a:pt x="12902031" y="1767730"/>
                    <a:pt x="12900600" y="1771184"/>
                    <a:pt x="12898054" y="1773731"/>
                  </a:cubicBezTo>
                  <a:cubicBezTo>
                    <a:pt x="12895507" y="1776278"/>
                    <a:pt x="12892053" y="1777709"/>
                    <a:pt x="12888451" y="1777709"/>
                  </a:cubicBezTo>
                  <a:lnTo>
                    <a:pt x="13581" y="1777709"/>
                  </a:lnTo>
                  <a:cubicBezTo>
                    <a:pt x="9979" y="1777709"/>
                    <a:pt x="6525" y="1776278"/>
                    <a:pt x="3978" y="1773731"/>
                  </a:cubicBezTo>
                  <a:cubicBezTo>
                    <a:pt x="1431" y="1771184"/>
                    <a:pt x="0" y="1767730"/>
                    <a:pt x="0" y="1764128"/>
                  </a:cubicBezTo>
                  <a:lnTo>
                    <a:pt x="0" y="13581"/>
                  </a:lnTo>
                  <a:cubicBezTo>
                    <a:pt x="0" y="9979"/>
                    <a:pt x="1431" y="6525"/>
                    <a:pt x="3978" y="3978"/>
                  </a:cubicBezTo>
                  <a:cubicBezTo>
                    <a:pt x="6525" y="1431"/>
                    <a:pt x="9979" y="0"/>
                    <a:pt x="13581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2902031" cy="1834859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🎯</a:t>
              </a:r>
              <a:r>
                <a:rPr lang="en-US" sz="2899" b="true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 6. Enhancements &amp; Best Practices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b="true" sz="28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Input Validation :</a:t>
              </a: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Empty fields and existence checks prevent bad data.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b="true" sz="28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</a:t>
              </a:r>
              <a:r>
                <a:rPr lang="en-US" b="true" sz="28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ession Management :</a:t>
              </a: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Clean logout flow improves security.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b="true" sz="28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</a:t>
              </a:r>
              <a:r>
                <a:rPr lang="en-US" b="true" sz="2899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tyling :</a:t>
              </a: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CSS transitions and spacing for smoother UI.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3319" y="1117202"/>
            <a:ext cx="4612094" cy="1641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Techn</a:t>
            </a:r>
            <a:r>
              <a:rPr lang="en-US" b="true" sz="5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ologies </a:t>
            </a:r>
          </a:p>
          <a:p>
            <a:pPr algn="l">
              <a:lnSpc>
                <a:spcPts val="6500"/>
              </a:lnSpc>
            </a:pPr>
            <a:r>
              <a:rPr lang="en-US" b="true" sz="5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      Used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120907" y="4896036"/>
            <a:ext cx="4064051" cy="1780231"/>
            <a:chOff x="0" y="0"/>
            <a:chExt cx="1070367" cy="4688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70367" cy="468867"/>
            </a:xfrm>
            <a:custGeom>
              <a:avLst/>
              <a:gdLst/>
              <a:ahLst/>
              <a:cxnLst/>
              <a:rect r="r" b="b" t="t" l="l"/>
              <a:pathLst>
                <a:path h="468867" w="1070367">
                  <a:moveTo>
                    <a:pt x="57149" y="0"/>
                  </a:moveTo>
                  <a:lnTo>
                    <a:pt x="1013218" y="0"/>
                  </a:lnTo>
                  <a:cubicBezTo>
                    <a:pt x="1028375" y="0"/>
                    <a:pt x="1042911" y="6021"/>
                    <a:pt x="1053629" y="16739"/>
                  </a:cubicBezTo>
                  <a:cubicBezTo>
                    <a:pt x="1064346" y="27456"/>
                    <a:pt x="1070367" y="41992"/>
                    <a:pt x="1070367" y="57149"/>
                  </a:cubicBezTo>
                  <a:lnTo>
                    <a:pt x="1070367" y="411718"/>
                  </a:lnTo>
                  <a:cubicBezTo>
                    <a:pt x="1070367" y="426875"/>
                    <a:pt x="1064346" y="441411"/>
                    <a:pt x="1053629" y="452129"/>
                  </a:cubicBezTo>
                  <a:cubicBezTo>
                    <a:pt x="1042911" y="462846"/>
                    <a:pt x="1028375" y="468867"/>
                    <a:pt x="1013218" y="468867"/>
                  </a:cubicBezTo>
                  <a:lnTo>
                    <a:pt x="57149" y="468867"/>
                  </a:lnTo>
                  <a:cubicBezTo>
                    <a:pt x="41992" y="468867"/>
                    <a:pt x="27456" y="462846"/>
                    <a:pt x="16739" y="452129"/>
                  </a:cubicBezTo>
                  <a:cubicBezTo>
                    <a:pt x="6021" y="441411"/>
                    <a:pt x="0" y="426875"/>
                    <a:pt x="0" y="411718"/>
                  </a:cubicBezTo>
                  <a:lnTo>
                    <a:pt x="0" y="57149"/>
                  </a:lnTo>
                  <a:cubicBezTo>
                    <a:pt x="0" y="41992"/>
                    <a:pt x="6021" y="27456"/>
                    <a:pt x="16739" y="16739"/>
                  </a:cubicBezTo>
                  <a:cubicBezTo>
                    <a:pt x="27456" y="6021"/>
                    <a:pt x="41992" y="0"/>
                    <a:pt x="57149" y="0"/>
                  </a:cubicBezTo>
                  <a:close/>
                </a:path>
              </a:pathLst>
            </a:custGeom>
            <a:solidFill>
              <a:srgbClr val="153969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070367" cy="55459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039"/>
                </a:lnSpc>
              </a:pPr>
              <a:r>
                <a:rPr lang="en-US" sz="3599" b="true">
                  <a:solidFill>
                    <a:srgbClr val="FFFFFF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🛠 Technologies Used</a:t>
              </a:r>
            </a:p>
          </p:txBody>
        </p:sp>
      </p:grpSp>
      <p:sp>
        <p:nvSpPr>
          <p:cNvPr name="AutoShape 6" id="6"/>
          <p:cNvSpPr/>
          <p:nvPr/>
        </p:nvSpPr>
        <p:spPr>
          <a:xfrm>
            <a:off x="11184958" y="5951815"/>
            <a:ext cx="4305678" cy="351026"/>
          </a:xfrm>
          <a:prstGeom prst="line">
            <a:avLst/>
          </a:prstGeom>
          <a:ln cap="flat" w="19050">
            <a:solidFill>
              <a:srgbClr val="2A2E3A"/>
            </a:solidFill>
            <a:prstDash val="lgDash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2663336" y="4294139"/>
            <a:ext cx="4457571" cy="1024833"/>
          </a:xfrm>
          <a:prstGeom prst="line">
            <a:avLst/>
          </a:prstGeom>
          <a:ln cap="flat" w="19050">
            <a:solidFill>
              <a:srgbClr val="2A2E3A"/>
            </a:solidFill>
            <a:prstDash val="lgDash"/>
            <a:headEnd type="none" len="sm" w="sm"/>
            <a:tailEnd type="arrow" len="sm" w="med"/>
          </a:ln>
        </p:spPr>
      </p:sp>
      <p:grpSp>
        <p:nvGrpSpPr>
          <p:cNvPr name="Group 8" id="8"/>
          <p:cNvGrpSpPr/>
          <p:nvPr/>
        </p:nvGrpSpPr>
        <p:grpSpPr>
          <a:xfrm rot="0">
            <a:off x="13348666" y="4289547"/>
            <a:ext cx="4283940" cy="2013294"/>
            <a:chOff x="0" y="0"/>
            <a:chExt cx="1128280" cy="5302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8280" cy="530250"/>
            </a:xfrm>
            <a:custGeom>
              <a:avLst/>
              <a:gdLst/>
              <a:ahLst/>
              <a:cxnLst/>
              <a:rect r="r" b="b" t="t" l="l"/>
              <a:pathLst>
                <a:path h="530250" w="1128280">
                  <a:moveTo>
                    <a:pt x="54216" y="0"/>
                  </a:moveTo>
                  <a:lnTo>
                    <a:pt x="1074065" y="0"/>
                  </a:lnTo>
                  <a:cubicBezTo>
                    <a:pt x="1104007" y="0"/>
                    <a:pt x="1128280" y="24273"/>
                    <a:pt x="1128280" y="54216"/>
                  </a:cubicBezTo>
                  <a:lnTo>
                    <a:pt x="1128280" y="476034"/>
                  </a:lnTo>
                  <a:cubicBezTo>
                    <a:pt x="1128280" y="505977"/>
                    <a:pt x="1104007" y="530250"/>
                    <a:pt x="1074065" y="530250"/>
                  </a:cubicBezTo>
                  <a:lnTo>
                    <a:pt x="54216" y="530250"/>
                  </a:lnTo>
                  <a:cubicBezTo>
                    <a:pt x="24273" y="530250"/>
                    <a:pt x="0" y="505977"/>
                    <a:pt x="0" y="476034"/>
                  </a:cubicBezTo>
                  <a:lnTo>
                    <a:pt x="0" y="54216"/>
                  </a:lnTo>
                  <a:cubicBezTo>
                    <a:pt x="0" y="24273"/>
                    <a:pt x="24273" y="0"/>
                    <a:pt x="54216" y="0"/>
                  </a:cubicBezTo>
                  <a:close/>
                </a:path>
              </a:pathLst>
            </a:custGeom>
            <a:solidFill>
              <a:srgbClr val="718BA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1128280" cy="6159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Apache Tomcat (Eclipse IDE)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3401" y="4294139"/>
            <a:ext cx="4139871" cy="2013294"/>
            <a:chOff x="0" y="0"/>
            <a:chExt cx="1090336" cy="5302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90336" cy="530250"/>
            </a:xfrm>
            <a:custGeom>
              <a:avLst/>
              <a:gdLst/>
              <a:ahLst/>
              <a:cxnLst/>
              <a:rect r="r" b="b" t="t" l="l"/>
              <a:pathLst>
                <a:path h="530250" w="1090336">
                  <a:moveTo>
                    <a:pt x="56103" y="0"/>
                  </a:moveTo>
                  <a:lnTo>
                    <a:pt x="1034234" y="0"/>
                  </a:lnTo>
                  <a:cubicBezTo>
                    <a:pt x="1065218" y="0"/>
                    <a:pt x="1090336" y="25118"/>
                    <a:pt x="1090336" y="56103"/>
                  </a:cubicBezTo>
                  <a:lnTo>
                    <a:pt x="1090336" y="474148"/>
                  </a:lnTo>
                  <a:cubicBezTo>
                    <a:pt x="1090336" y="489027"/>
                    <a:pt x="1084426" y="503297"/>
                    <a:pt x="1073904" y="513818"/>
                  </a:cubicBezTo>
                  <a:cubicBezTo>
                    <a:pt x="1063383" y="524339"/>
                    <a:pt x="1049113" y="530250"/>
                    <a:pt x="1034234" y="530250"/>
                  </a:cubicBezTo>
                  <a:lnTo>
                    <a:pt x="56103" y="530250"/>
                  </a:lnTo>
                  <a:cubicBezTo>
                    <a:pt x="41223" y="530250"/>
                    <a:pt x="26953" y="524339"/>
                    <a:pt x="16432" y="513818"/>
                  </a:cubicBezTo>
                  <a:cubicBezTo>
                    <a:pt x="5911" y="503297"/>
                    <a:pt x="0" y="489027"/>
                    <a:pt x="0" y="474148"/>
                  </a:cubicBezTo>
                  <a:lnTo>
                    <a:pt x="0" y="56103"/>
                  </a:lnTo>
                  <a:cubicBezTo>
                    <a:pt x="0" y="41223"/>
                    <a:pt x="5911" y="26953"/>
                    <a:pt x="16432" y="16432"/>
                  </a:cubicBezTo>
                  <a:cubicBezTo>
                    <a:pt x="26953" y="5911"/>
                    <a:pt x="41223" y="0"/>
                    <a:pt x="56103" y="0"/>
                  </a:cubicBezTo>
                  <a:close/>
                </a:path>
              </a:pathLst>
            </a:custGeom>
            <a:solidFill>
              <a:srgbClr val="718BA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090336" cy="6159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HTML,</a:t>
              </a:r>
              <a:r>
                <a:rPr lang="en-US" sz="39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CSS, JSP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058528" y="786481"/>
            <a:ext cx="4200772" cy="2369591"/>
            <a:chOff x="0" y="0"/>
            <a:chExt cx="1106376" cy="6240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06376" cy="624090"/>
            </a:xfrm>
            <a:custGeom>
              <a:avLst/>
              <a:gdLst/>
              <a:ahLst/>
              <a:cxnLst/>
              <a:rect r="r" b="b" t="t" l="l"/>
              <a:pathLst>
                <a:path h="624090" w="1106376">
                  <a:moveTo>
                    <a:pt x="55289" y="0"/>
                  </a:moveTo>
                  <a:lnTo>
                    <a:pt x="1051087" y="0"/>
                  </a:lnTo>
                  <a:cubicBezTo>
                    <a:pt x="1065751" y="0"/>
                    <a:pt x="1079814" y="5825"/>
                    <a:pt x="1090182" y="16194"/>
                  </a:cubicBezTo>
                  <a:cubicBezTo>
                    <a:pt x="1100551" y="26563"/>
                    <a:pt x="1106376" y="40626"/>
                    <a:pt x="1106376" y="55289"/>
                  </a:cubicBezTo>
                  <a:lnTo>
                    <a:pt x="1106376" y="568801"/>
                  </a:lnTo>
                  <a:cubicBezTo>
                    <a:pt x="1106376" y="583464"/>
                    <a:pt x="1100551" y="597527"/>
                    <a:pt x="1090182" y="607896"/>
                  </a:cubicBezTo>
                  <a:cubicBezTo>
                    <a:pt x="1079814" y="618265"/>
                    <a:pt x="1065751" y="624090"/>
                    <a:pt x="1051087" y="624090"/>
                  </a:cubicBezTo>
                  <a:lnTo>
                    <a:pt x="55289" y="624090"/>
                  </a:lnTo>
                  <a:cubicBezTo>
                    <a:pt x="40626" y="624090"/>
                    <a:pt x="26563" y="618265"/>
                    <a:pt x="16194" y="607896"/>
                  </a:cubicBezTo>
                  <a:cubicBezTo>
                    <a:pt x="5825" y="597527"/>
                    <a:pt x="0" y="583464"/>
                    <a:pt x="0" y="568801"/>
                  </a:cubicBezTo>
                  <a:lnTo>
                    <a:pt x="0" y="55289"/>
                  </a:lnTo>
                  <a:cubicBezTo>
                    <a:pt x="0" y="40626"/>
                    <a:pt x="5825" y="26563"/>
                    <a:pt x="16194" y="16194"/>
                  </a:cubicBezTo>
                  <a:cubicBezTo>
                    <a:pt x="26563" y="5825"/>
                    <a:pt x="40626" y="0"/>
                    <a:pt x="55289" y="0"/>
                  </a:cubicBezTo>
                  <a:close/>
                </a:path>
              </a:pathLst>
            </a:custGeom>
            <a:solidFill>
              <a:srgbClr val="C0CFE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1106376" cy="70981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JDBC, Prepared Statements for DB security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15490636" y="1971277"/>
            <a:ext cx="1768664" cy="2318271"/>
          </a:xfrm>
          <a:prstGeom prst="line">
            <a:avLst/>
          </a:prstGeom>
          <a:ln cap="flat" w="19050">
            <a:solidFill>
              <a:srgbClr val="2A2E3A"/>
            </a:solidFill>
            <a:prstDash val="lgDash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flipH="true">
            <a:off x="10182459" y="1971277"/>
            <a:ext cx="2876069" cy="861808"/>
          </a:xfrm>
          <a:prstGeom prst="line">
            <a:avLst/>
          </a:prstGeom>
          <a:ln cap="flat" w="19050">
            <a:solidFill>
              <a:srgbClr val="2A2E3A"/>
            </a:solidFill>
            <a:prstDash val="lgDash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 flipH="true" flipV="true">
            <a:off x="10183623" y="1374764"/>
            <a:ext cx="2874905" cy="596513"/>
          </a:xfrm>
          <a:prstGeom prst="line">
            <a:avLst/>
          </a:prstGeom>
          <a:ln cap="flat" w="19050">
            <a:solidFill>
              <a:srgbClr val="2A2E3A"/>
            </a:solidFill>
            <a:prstDash val="lgDash"/>
            <a:headEnd type="none" len="sm" w="sm"/>
            <a:tailEnd type="arrow" len="sm" w="med"/>
          </a:ln>
        </p:spPr>
      </p:sp>
      <p:grpSp>
        <p:nvGrpSpPr>
          <p:cNvPr name="Group 20" id="20"/>
          <p:cNvGrpSpPr/>
          <p:nvPr/>
        </p:nvGrpSpPr>
        <p:grpSpPr>
          <a:xfrm rot="0">
            <a:off x="6458005" y="2573297"/>
            <a:ext cx="3725617" cy="1635252"/>
            <a:chOff x="0" y="0"/>
            <a:chExt cx="981233" cy="43068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81233" cy="430684"/>
            </a:xfrm>
            <a:custGeom>
              <a:avLst/>
              <a:gdLst/>
              <a:ahLst/>
              <a:cxnLst/>
              <a:rect r="r" b="b" t="t" l="l"/>
              <a:pathLst>
                <a:path h="430684" w="981233">
                  <a:moveTo>
                    <a:pt x="62341" y="0"/>
                  </a:moveTo>
                  <a:lnTo>
                    <a:pt x="918892" y="0"/>
                  </a:lnTo>
                  <a:cubicBezTo>
                    <a:pt x="935426" y="0"/>
                    <a:pt x="951282" y="6568"/>
                    <a:pt x="962973" y="18259"/>
                  </a:cubicBezTo>
                  <a:cubicBezTo>
                    <a:pt x="974665" y="29950"/>
                    <a:pt x="981233" y="45807"/>
                    <a:pt x="981233" y="62341"/>
                  </a:cubicBezTo>
                  <a:lnTo>
                    <a:pt x="981233" y="368343"/>
                  </a:lnTo>
                  <a:cubicBezTo>
                    <a:pt x="981233" y="384877"/>
                    <a:pt x="974665" y="400733"/>
                    <a:pt x="962973" y="412424"/>
                  </a:cubicBezTo>
                  <a:cubicBezTo>
                    <a:pt x="951282" y="424116"/>
                    <a:pt x="935426" y="430684"/>
                    <a:pt x="918892" y="430684"/>
                  </a:cubicBezTo>
                  <a:lnTo>
                    <a:pt x="62341" y="430684"/>
                  </a:lnTo>
                  <a:cubicBezTo>
                    <a:pt x="45807" y="430684"/>
                    <a:pt x="29950" y="424116"/>
                    <a:pt x="18259" y="412424"/>
                  </a:cubicBezTo>
                  <a:cubicBezTo>
                    <a:pt x="6568" y="400733"/>
                    <a:pt x="0" y="384877"/>
                    <a:pt x="0" y="368343"/>
                  </a:cubicBezTo>
                  <a:lnTo>
                    <a:pt x="0" y="62341"/>
                  </a:lnTo>
                  <a:cubicBezTo>
                    <a:pt x="0" y="45807"/>
                    <a:pt x="6568" y="29950"/>
                    <a:pt x="18259" y="18259"/>
                  </a:cubicBezTo>
                  <a:cubicBezTo>
                    <a:pt x="29950" y="6568"/>
                    <a:pt x="45807" y="0"/>
                    <a:pt x="62341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981233" cy="5068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Backend Technologies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458005" y="518581"/>
            <a:ext cx="3725617" cy="1712366"/>
            <a:chOff x="0" y="0"/>
            <a:chExt cx="981233" cy="45099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81233" cy="450994"/>
            </a:xfrm>
            <a:custGeom>
              <a:avLst/>
              <a:gdLst/>
              <a:ahLst/>
              <a:cxnLst/>
              <a:rect r="r" b="b" t="t" l="l"/>
              <a:pathLst>
                <a:path h="450994" w="981233">
                  <a:moveTo>
                    <a:pt x="62341" y="0"/>
                  </a:moveTo>
                  <a:lnTo>
                    <a:pt x="918892" y="0"/>
                  </a:lnTo>
                  <a:cubicBezTo>
                    <a:pt x="935426" y="0"/>
                    <a:pt x="951282" y="6568"/>
                    <a:pt x="962973" y="18259"/>
                  </a:cubicBezTo>
                  <a:cubicBezTo>
                    <a:pt x="974665" y="29950"/>
                    <a:pt x="981233" y="45807"/>
                    <a:pt x="981233" y="62341"/>
                  </a:cubicBezTo>
                  <a:lnTo>
                    <a:pt x="981233" y="388653"/>
                  </a:lnTo>
                  <a:cubicBezTo>
                    <a:pt x="981233" y="405187"/>
                    <a:pt x="974665" y="421043"/>
                    <a:pt x="962973" y="432734"/>
                  </a:cubicBezTo>
                  <a:cubicBezTo>
                    <a:pt x="951282" y="444426"/>
                    <a:pt x="935426" y="450994"/>
                    <a:pt x="918892" y="450994"/>
                  </a:cubicBezTo>
                  <a:lnTo>
                    <a:pt x="62341" y="450994"/>
                  </a:lnTo>
                  <a:cubicBezTo>
                    <a:pt x="45807" y="450994"/>
                    <a:pt x="29950" y="444426"/>
                    <a:pt x="18259" y="432734"/>
                  </a:cubicBezTo>
                  <a:cubicBezTo>
                    <a:pt x="6568" y="421043"/>
                    <a:pt x="0" y="405187"/>
                    <a:pt x="0" y="388653"/>
                  </a:cubicBezTo>
                  <a:lnTo>
                    <a:pt x="0" y="62341"/>
                  </a:lnTo>
                  <a:cubicBezTo>
                    <a:pt x="0" y="45807"/>
                    <a:pt x="6568" y="29950"/>
                    <a:pt x="18259" y="18259"/>
                  </a:cubicBezTo>
                  <a:cubicBezTo>
                    <a:pt x="29950" y="6568"/>
                    <a:pt x="45807" y="0"/>
                    <a:pt x="62341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981233" cy="53671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Database Technology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93319" y="7628370"/>
            <a:ext cx="4232816" cy="1818570"/>
            <a:chOff x="0" y="0"/>
            <a:chExt cx="1114816" cy="47896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14816" cy="478965"/>
            </a:xfrm>
            <a:custGeom>
              <a:avLst/>
              <a:gdLst/>
              <a:ahLst/>
              <a:cxnLst/>
              <a:rect r="r" b="b" t="t" l="l"/>
              <a:pathLst>
                <a:path h="478965" w="1114816">
                  <a:moveTo>
                    <a:pt x="54871" y="0"/>
                  </a:moveTo>
                  <a:lnTo>
                    <a:pt x="1059945" y="0"/>
                  </a:lnTo>
                  <a:cubicBezTo>
                    <a:pt x="1074498" y="0"/>
                    <a:pt x="1088454" y="5781"/>
                    <a:pt x="1098744" y="16071"/>
                  </a:cubicBezTo>
                  <a:cubicBezTo>
                    <a:pt x="1109035" y="26362"/>
                    <a:pt x="1114816" y="40318"/>
                    <a:pt x="1114816" y="54871"/>
                  </a:cubicBezTo>
                  <a:lnTo>
                    <a:pt x="1114816" y="424094"/>
                  </a:lnTo>
                  <a:cubicBezTo>
                    <a:pt x="1114816" y="438647"/>
                    <a:pt x="1109035" y="452603"/>
                    <a:pt x="1098744" y="462894"/>
                  </a:cubicBezTo>
                  <a:cubicBezTo>
                    <a:pt x="1088454" y="473184"/>
                    <a:pt x="1074498" y="478965"/>
                    <a:pt x="1059945" y="478965"/>
                  </a:cubicBezTo>
                  <a:lnTo>
                    <a:pt x="54871" y="478965"/>
                  </a:lnTo>
                  <a:cubicBezTo>
                    <a:pt x="24566" y="478965"/>
                    <a:pt x="0" y="454398"/>
                    <a:pt x="0" y="424094"/>
                  </a:cubicBezTo>
                  <a:lnTo>
                    <a:pt x="0" y="54871"/>
                  </a:lnTo>
                  <a:cubicBezTo>
                    <a:pt x="0" y="24566"/>
                    <a:pt x="24566" y="0"/>
                    <a:pt x="54871" y="0"/>
                  </a:cubicBezTo>
                  <a:close/>
                </a:path>
              </a:pathLst>
            </a:custGeom>
            <a:solidFill>
              <a:srgbClr val="C0CFE1"/>
            </a:solidFill>
            <a:ln cap="rnd">
              <a:noFill/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85725"/>
              <a:ext cx="1114816" cy="56469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Java</a:t>
              </a:r>
              <a:r>
                <a:rPr lang="en-US" sz="3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Servlets, DAO Pattern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H="true">
            <a:off x="2572355" y="6307433"/>
            <a:ext cx="90981" cy="1320936"/>
          </a:xfrm>
          <a:prstGeom prst="line">
            <a:avLst/>
          </a:prstGeom>
          <a:ln cap="flat" w="19050">
            <a:solidFill>
              <a:srgbClr val="2A2E3A"/>
            </a:solidFill>
            <a:prstDash val="lgDash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7037051" y="7726189"/>
            <a:ext cx="3744016" cy="1622930"/>
            <a:chOff x="0" y="0"/>
            <a:chExt cx="986078" cy="42743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86078" cy="427438"/>
            </a:xfrm>
            <a:custGeom>
              <a:avLst/>
              <a:gdLst/>
              <a:ahLst/>
              <a:cxnLst/>
              <a:rect r="r" b="b" t="t" l="l"/>
              <a:pathLst>
                <a:path h="427438" w="986078">
                  <a:moveTo>
                    <a:pt x="62034" y="0"/>
                  </a:moveTo>
                  <a:lnTo>
                    <a:pt x="924044" y="0"/>
                  </a:lnTo>
                  <a:cubicBezTo>
                    <a:pt x="940496" y="0"/>
                    <a:pt x="956275" y="6536"/>
                    <a:pt x="967909" y="18169"/>
                  </a:cubicBezTo>
                  <a:cubicBezTo>
                    <a:pt x="979543" y="29803"/>
                    <a:pt x="986078" y="45582"/>
                    <a:pt x="986078" y="62034"/>
                  </a:cubicBezTo>
                  <a:lnTo>
                    <a:pt x="986078" y="365404"/>
                  </a:lnTo>
                  <a:cubicBezTo>
                    <a:pt x="986078" y="381856"/>
                    <a:pt x="979543" y="397635"/>
                    <a:pt x="967909" y="409269"/>
                  </a:cubicBezTo>
                  <a:cubicBezTo>
                    <a:pt x="956275" y="420903"/>
                    <a:pt x="940496" y="427438"/>
                    <a:pt x="924044" y="427438"/>
                  </a:cubicBezTo>
                  <a:lnTo>
                    <a:pt x="62034" y="427438"/>
                  </a:lnTo>
                  <a:cubicBezTo>
                    <a:pt x="45582" y="427438"/>
                    <a:pt x="29803" y="420903"/>
                    <a:pt x="18169" y="409269"/>
                  </a:cubicBezTo>
                  <a:cubicBezTo>
                    <a:pt x="6536" y="397635"/>
                    <a:pt x="0" y="381856"/>
                    <a:pt x="0" y="365404"/>
                  </a:cubicBezTo>
                  <a:lnTo>
                    <a:pt x="0" y="62034"/>
                  </a:lnTo>
                  <a:cubicBezTo>
                    <a:pt x="0" y="45582"/>
                    <a:pt x="6536" y="29803"/>
                    <a:pt x="18169" y="18169"/>
                  </a:cubicBezTo>
                  <a:cubicBezTo>
                    <a:pt x="29803" y="6536"/>
                    <a:pt x="45582" y="0"/>
                    <a:pt x="62034" y="0"/>
                  </a:cubicBezTo>
                  <a:close/>
                </a:path>
              </a:pathLst>
            </a:custGeom>
            <a:solidFill>
              <a:srgbClr val="C0CFE1"/>
            </a:solidFill>
            <a:ln cap="rnd">
              <a:noFill/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133350"/>
              <a:ext cx="986078" cy="56078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8539"/>
                </a:lnSpc>
              </a:pPr>
              <a:r>
                <a:rPr lang="en-US" sz="60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MySQL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>
            <a:off x="2663336" y="6307433"/>
            <a:ext cx="4373714" cy="2230221"/>
          </a:xfrm>
          <a:prstGeom prst="line">
            <a:avLst/>
          </a:prstGeom>
          <a:ln cap="flat" w="19050">
            <a:solidFill>
              <a:srgbClr val="2A2E3A"/>
            </a:solidFill>
            <a:prstDash val="lgDash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10781067" y="8537654"/>
            <a:ext cx="1798127" cy="0"/>
          </a:xfrm>
          <a:prstGeom prst="line">
            <a:avLst/>
          </a:prstGeom>
          <a:ln cap="flat" w="19050">
            <a:solidFill>
              <a:srgbClr val="2A2E3A"/>
            </a:solidFill>
            <a:prstDash val="lgDash"/>
            <a:headEnd type="none" len="sm" w="sm"/>
            <a:tailEnd type="arrow" len="sm" w="med"/>
          </a:ln>
        </p:spPr>
      </p:sp>
      <p:grpSp>
        <p:nvGrpSpPr>
          <p:cNvPr name="Group 35" id="35"/>
          <p:cNvGrpSpPr/>
          <p:nvPr/>
        </p:nvGrpSpPr>
        <p:grpSpPr>
          <a:xfrm rot="0">
            <a:off x="12579194" y="7796876"/>
            <a:ext cx="5159440" cy="1481557"/>
            <a:chOff x="0" y="0"/>
            <a:chExt cx="1358865" cy="39020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358865" cy="390204"/>
            </a:xfrm>
            <a:custGeom>
              <a:avLst/>
              <a:gdLst/>
              <a:ahLst/>
              <a:cxnLst/>
              <a:rect r="r" b="b" t="t" l="l"/>
              <a:pathLst>
                <a:path h="390204" w="1358865">
                  <a:moveTo>
                    <a:pt x="45016" y="0"/>
                  </a:moveTo>
                  <a:lnTo>
                    <a:pt x="1313849" y="0"/>
                  </a:lnTo>
                  <a:cubicBezTo>
                    <a:pt x="1325788" y="0"/>
                    <a:pt x="1337238" y="4743"/>
                    <a:pt x="1345680" y="13185"/>
                  </a:cubicBezTo>
                  <a:cubicBezTo>
                    <a:pt x="1354122" y="21627"/>
                    <a:pt x="1358865" y="33077"/>
                    <a:pt x="1358865" y="45016"/>
                  </a:cubicBezTo>
                  <a:lnTo>
                    <a:pt x="1358865" y="345188"/>
                  </a:lnTo>
                  <a:cubicBezTo>
                    <a:pt x="1358865" y="357127"/>
                    <a:pt x="1354122" y="368577"/>
                    <a:pt x="1345680" y="377019"/>
                  </a:cubicBezTo>
                  <a:cubicBezTo>
                    <a:pt x="1337238" y="385462"/>
                    <a:pt x="1325788" y="390204"/>
                    <a:pt x="1313849" y="390204"/>
                  </a:cubicBezTo>
                  <a:lnTo>
                    <a:pt x="45016" y="390204"/>
                  </a:lnTo>
                  <a:cubicBezTo>
                    <a:pt x="33077" y="390204"/>
                    <a:pt x="21627" y="385462"/>
                    <a:pt x="13185" y="377019"/>
                  </a:cubicBezTo>
                  <a:cubicBezTo>
                    <a:pt x="4743" y="368577"/>
                    <a:pt x="0" y="357127"/>
                    <a:pt x="0" y="345188"/>
                  </a:cubicBezTo>
                  <a:lnTo>
                    <a:pt x="0" y="45016"/>
                  </a:lnTo>
                  <a:cubicBezTo>
                    <a:pt x="0" y="33077"/>
                    <a:pt x="4743" y="21627"/>
                    <a:pt x="13185" y="13185"/>
                  </a:cubicBezTo>
                  <a:cubicBezTo>
                    <a:pt x="21627" y="4743"/>
                    <a:pt x="33077" y="0"/>
                    <a:pt x="45016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95250"/>
              <a:ext cx="1358865" cy="48545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MySQL Connector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436539" y="584200"/>
            <a:ext cx="5414922" cy="822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b="true" sz="5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Tr</a:t>
            </a:r>
            <a:r>
              <a:rPr lang="en-US" b="true" sz="5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oubleshooting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85097" y="1640753"/>
            <a:ext cx="16827994" cy="2280691"/>
            <a:chOff x="0" y="0"/>
            <a:chExt cx="12695281" cy="17205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695281" cy="1720586"/>
            </a:xfrm>
            <a:custGeom>
              <a:avLst/>
              <a:gdLst/>
              <a:ahLst/>
              <a:cxnLst/>
              <a:rect r="r" b="b" t="t" l="l"/>
              <a:pathLst>
                <a:path h="1720586" w="12695281">
                  <a:moveTo>
                    <a:pt x="13802" y="0"/>
                  </a:moveTo>
                  <a:lnTo>
                    <a:pt x="12681479" y="0"/>
                  </a:lnTo>
                  <a:cubicBezTo>
                    <a:pt x="12685140" y="0"/>
                    <a:pt x="12688650" y="1454"/>
                    <a:pt x="12691239" y="4042"/>
                  </a:cubicBezTo>
                  <a:cubicBezTo>
                    <a:pt x="12693827" y="6631"/>
                    <a:pt x="12695281" y="10141"/>
                    <a:pt x="12695281" y="13802"/>
                  </a:cubicBezTo>
                  <a:lnTo>
                    <a:pt x="12695281" y="1706784"/>
                  </a:lnTo>
                  <a:cubicBezTo>
                    <a:pt x="12695281" y="1714407"/>
                    <a:pt x="12689101" y="1720586"/>
                    <a:pt x="12681479" y="1720586"/>
                  </a:cubicBezTo>
                  <a:lnTo>
                    <a:pt x="13802" y="1720586"/>
                  </a:lnTo>
                  <a:cubicBezTo>
                    <a:pt x="6179" y="1720586"/>
                    <a:pt x="0" y="1714407"/>
                    <a:pt x="0" y="1706784"/>
                  </a:cubicBezTo>
                  <a:lnTo>
                    <a:pt x="0" y="13802"/>
                  </a:lnTo>
                  <a:cubicBezTo>
                    <a:pt x="0" y="6179"/>
                    <a:pt x="6179" y="0"/>
                    <a:pt x="13802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12695281" cy="1806311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5179"/>
                </a:lnSpc>
              </a:pPr>
              <a:r>
                <a:rPr lang="en-US" sz="3699" b="true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⚡MySQL Connection Issues</a:t>
              </a:r>
            </a:p>
            <a:p>
              <a:pPr algn="l" marL="798820" indent="-399410" lvl="1">
                <a:lnSpc>
                  <a:spcPts val="5179"/>
                </a:lnSpc>
                <a:buFont typeface="Arial"/>
                <a:buChar char="•"/>
              </a:pP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Ensure MySQL is running</a:t>
              </a:r>
            </a:p>
            <a:p>
              <a:pPr algn="l" marL="798820" indent="-399410" lvl="1">
                <a:lnSpc>
                  <a:spcPts val="5179"/>
                </a:lnSpc>
                <a:buFont typeface="Arial"/>
                <a:buChar char="•"/>
              </a:pP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Check DB credentials and connector JAR setup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85097" y="4159570"/>
            <a:ext cx="16827994" cy="2280691"/>
            <a:chOff x="0" y="0"/>
            <a:chExt cx="12695281" cy="17205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695281" cy="1720586"/>
            </a:xfrm>
            <a:custGeom>
              <a:avLst/>
              <a:gdLst/>
              <a:ahLst/>
              <a:cxnLst/>
              <a:rect r="r" b="b" t="t" l="l"/>
              <a:pathLst>
                <a:path h="1720586" w="12695281">
                  <a:moveTo>
                    <a:pt x="13802" y="0"/>
                  </a:moveTo>
                  <a:lnTo>
                    <a:pt x="12681479" y="0"/>
                  </a:lnTo>
                  <a:cubicBezTo>
                    <a:pt x="12685140" y="0"/>
                    <a:pt x="12688650" y="1454"/>
                    <a:pt x="12691239" y="4042"/>
                  </a:cubicBezTo>
                  <a:cubicBezTo>
                    <a:pt x="12693827" y="6631"/>
                    <a:pt x="12695281" y="10141"/>
                    <a:pt x="12695281" y="13802"/>
                  </a:cubicBezTo>
                  <a:lnTo>
                    <a:pt x="12695281" y="1706784"/>
                  </a:lnTo>
                  <a:cubicBezTo>
                    <a:pt x="12695281" y="1714407"/>
                    <a:pt x="12689101" y="1720586"/>
                    <a:pt x="12681479" y="1720586"/>
                  </a:cubicBezTo>
                  <a:lnTo>
                    <a:pt x="13802" y="1720586"/>
                  </a:lnTo>
                  <a:cubicBezTo>
                    <a:pt x="6179" y="1720586"/>
                    <a:pt x="0" y="1714407"/>
                    <a:pt x="0" y="1706784"/>
                  </a:cubicBezTo>
                  <a:lnTo>
                    <a:pt x="0" y="13802"/>
                  </a:lnTo>
                  <a:cubicBezTo>
                    <a:pt x="0" y="6179"/>
                    <a:pt x="6179" y="0"/>
                    <a:pt x="13802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12695281" cy="1806311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5179"/>
                </a:lnSpc>
              </a:pPr>
              <a:r>
                <a:rPr lang="en-US" sz="3699" b="true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🚀Tomcat Deployment Errors</a:t>
              </a:r>
            </a:p>
            <a:p>
              <a:pPr algn="l" marL="798820" indent="-399410" lvl="1">
                <a:lnSpc>
                  <a:spcPts val="5179"/>
                </a:lnSpc>
                <a:buFont typeface="Arial"/>
                <a:buChar char="•"/>
              </a:pP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Verify server setup</a:t>
              </a:r>
            </a:p>
            <a:p>
              <a:pPr algn="l" marL="798820" indent="-399410" lvl="1">
                <a:lnSpc>
                  <a:spcPts val="5179"/>
                </a:lnSpc>
                <a:buFont typeface="Arial"/>
                <a:buChar char="•"/>
              </a:pP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Resolve port conflicts and clean project before redeploying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85097" y="6678386"/>
            <a:ext cx="16827994" cy="2937916"/>
            <a:chOff x="0" y="0"/>
            <a:chExt cx="12695281" cy="22164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695281" cy="2216406"/>
            </a:xfrm>
            <a:custGeom>
              <a:avLst/>
              <a:gdLst/>
              <a:ahLst/>
              <a:cxnLst/>
              <a:rect r="r" b="b" t="t" l="l"/>
              <a:pathLst>
                <a:path h="2216406" w="12695281">
                  <a:moveTo>
                    <a:pt x="13802" y="0"/>
                  </a:moveTo>
                  <a:lnTo>
                    <a:pt x="12681479" y="0"/>
                  </a:lnTo>
                  <a:cubicBezTo>
                    <a:pt x="12685140" y="0"/>
                    <a:pt x="12688650" y="1454"/>
                    <a:pt x="12691239" y="4042"/>
                  </a:cubicBezTo>
                  <a:cubicBezTo>
                    <a:pt x="12693827" y="6631"/>
                    <a:pt x="12695281" y="10141"/>
                    <a:pt x="12695281" y="13802"/>
                  </a:cubicBezTo>
                  <a:lnTo>
                    <a:pt x="12695281" y="2202605"/>
                  </a:lnTo>
                  <a:cubicBezTo>
                    <a:pt x="12695281" y="2210227"/>
                    <a:pt x="12689101" y="2216406"/>
                    <a:pt x="12681479" y="2216406"/>
                  </a:cubicBezTo>
                  <a:lnTo>
                    <a:pt x="13802" y="2216406"/>
                  </a:lnTo>
                  <a:cubicBezTo>
                    <a:pt x="6179" y="2216406"/>
                    <a:pt x="0" y="2210227"/>
                    <a:pt x="0" y="2202605"/>
                  </a:cubicBezTo>
                  <a:lnTo>
                    <a:pt x="0" y="13802"/>
                  </a:lnTo>
                  <a:cubicBezTo>
                    <a:pt x="0" y="6179"/>
                    <a:pt x="6179" y="0"/>
                    <a:pt x="13802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12695281" cy="2302131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5179"/>
                </a:lnSpc>
              </a:pPr>
              <a:r>
                <a:rPr lang="en-US" sz="3699" b="true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📄JSP &amp; Path Problems</a:t>
              </a:r>
            </a:p>
            <a:p>
              <a:pPr algn="l" marL="798820" indent="-399410" lvl="1">
                <a:lnSpc>
                  <a:spcPts val="5179"/>
                </a:lnSpc>
                <a:buFont typeface="Arial"/>
                <a:buChar char="•"/>
              </a:pP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JSP files must be in Web Content</a:t>
              </a:r>
            </a:p>
            <a:p>
              <a:pPr algn="l" marL="798820" indent="-399410" lvl="1">
                <a:lnSpc>
                  <a:spcPts val="5179"/>
                </a:lnSpc>
                <a:buFont typeface="Arial"/>
                <a:buChar char="•"/>
              </a:pP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Confirm servlet mappings and correct links in JSP</a:t>
              </a:r>
            </a:p>
            <a:p>
              <a:pPr algn="l">
                <a:lnSpc>
                  <a:spcPts val="517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436539" y="584200"/>
            <a:ext cx="5414922" cy="822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b="true" sz="5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Tr</a:t>
            </a:r>
            <a:r>
              <a:rPr lang="en-US" b="true" sz="5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oubleshooting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85097" y="1640753"/>
            <a:ext cx="16827994" cy="2280691"/>
            <a:chOff x="0" y="0"/>
            <a:chExt cx="12695281" cy="17205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695281" cy="1720586"/>
            </a:xfrm>
            <a:custGeom>
              <a:avLst/>
              <a:gdLst/>
              <a:ahLst/>
              <a:cxnLst/>
              <a:rect r="r" b="b" t="t" l="l"/>
              <a:pathLst>
                <a:path h="1720586" w="12695281">
                  <a:moveTo>
                    <a:pt x="13802" y="0"/>
                  </a:moveTo>
                  <a:lnTo>
                    <a:pt x="12681479" y="0"/>
                  </a:lnTo>
                  <a:cubicBezTo>
                    <a:pt x="12685140" y="0"/>
                    <a:pt x="12688650" y="1454"/>
                    <a:pt x="12691239" y="4042"/>
                  </a:cubicBezTo>
                  <a:cubicBezTo>
                    <a:pt x="12693827" y="6631"/>
                    <a:pt x="12695281" y="10141"/>
                    <a:pt x="12695281" y="13802"/>
                  </a:cubicBezTo>
                  <a:lnTo>
                    <a:pt x="12695281" y="1706784"/>
                  </a:lnTo>
                  <a:cubicBezTo>
                    <a:pt x="12695281" y="1714407"/>
                    <a:pt x="12689101" y="1720586"/>
                    <a:pt x="12681479" y="1720586"/>
                  </a:cubicBezTo>
                  <a:lnTo>
                    <a:pt x="13802" y="1720586"/>
                  </a:lnTo>
                  <a:cubicBezTo>
                    <a:pt x="6179" y="1720586"/>
                    <a:pt x="0" y="1714407"/>
                    <a:pt x="0" y="1706784"/>
                  </a:cubicBezTo>
                  <a:lnTo>
                    <a:pt x="0" y="13802"/>
                  </a:lnTo>
                  <a:cubicBezTo>
                    <a:pt x="0" y="6179"/>
                    <a:pt x="6179" y="0"/>
                    <a:pt x="13802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12695281" cy="1806311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5179"/>
                </a:lnSpc>
              </a:pPr>
              <a:r>
                <a:rPr lang="en-US" sz="3699" b="true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📊 Data Handling &amp; Validation Errors</a:t>
              </a:r>
            </a:p>
            <a:p>
              <a:pPr algn="l" marL="798820" indent="-399410" lvl="1">
                <a:lnSpc>
                  <a:spcPts val="5179"/>
                </a:lnSpc>
                <a:buFont typeface="Arial"/>
                <a:buChar char="•"/>
              </a:pP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Block empty inputs and wrong formats</a:t>
              </a:r>
            </a:p>
            <a:p>
              <a:pPr algn="l" marL="798820" indent="-399410" lvl="1">
                <a:lnSpc>
                  <a:spcPts val="5179"/>
                </a:lnSpc>
                <a:buFont typeface="Arial"/>
                <a:buChar char="•"/>
              </a:pP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Us</a:t>
              </a: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 regex for IDs and check for duplicates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85097" y="4542915"/>
            <a:ext cx="16827994" cy="4909591"/>
            <a:chOff x="0" y="0"/>
            <a:chExt cx="12695281" cy="37038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695281" cy="3703866"/>
            </a:xfrm>
            <a:custGeom>
              <a:avLst/>
              <a:gdLst/>
              <a:ahLst/>
              <a:cxnLst/>
              <a:rect r="r" b="b" t="t" l="l"/>
              <a:pathLst>
                <a:path h="3703866" w="12695281">
                  <a:moveTo>
                    <a:pt x="13802" y="0"/>
                  </a:moveTo>
                  <a:lnTo>
                    <a:pt x="12681479" y="0"/>
                  </a:lnTo>
                  <a:cubicBezTo>
                    <a:pt x="12685140" y="0"/>
                    <a:pt x="12688650" y="1454"/>
                    <a:pt x="12691239" y="4042"/>
                  </a:cubicBezTo>
                  <a:cubicBezTo>
                    <a:pt x="12693827" y="6631"/>
                    <a:pt x="12695281" y="10141"/>
                    <a:pt x="12695281" y="13802"/>
                  </a:cubicBezTo>
                  <a:lnTo>
                    <a:pt x="12695281" y="3690064"/>
                  </a:lnTo>
                  <a:cubicBezTo>
                    <a:pt x="12695281" y="3697687"/>
                    <a:pt x="12689101" y="3703866"/>
                    <a:pt x="12681479" y="3703866"/>
                  </a:cubicBezTo>
                  <a:lnTo>
                    <a:pt x="13802" y="3703866"/>
                  </a:lnTo>
                  <a:cubicBezTo>
                    <a:pt x="6179" y="3703866"/>
                    <a:pt x="0" y="3697687"/>
                    <a:pt x="0" y="3690064"/>
                  </a:cubicBezTo>
                  <a:lnTo>
                    <a:pt x="0" y="13802"/>
                  </a:lnTo>
                  <a:cubicBezTo>
                    <a:pt x="0" y="6179"/>
                    <a:pt x="6179" y="0"/>
                    <a:pt x="13802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12695281" cy="3789591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5179"/>
                </a:lnSpc>
              </a:pPr>
              <a:r>
                <a:rPr lang="en-US" sz="3699" b="true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⚙️ Servlet &amp; Backend Errors</a:t>
              </a:r>
            </a:p>
            <a:p>
              <a:pPr algn="l" marL="798820" indent="-399410" lvl="1">
                <a:lnSpc>
                  <a:spcPts val="5179"/>
                </a:lnSpc>
                <a:buFont typeface="Arial"/>
                <a:buChar char="•"/>
              </a:pP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Class Not Found: Ensu</a:t>
              </a: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re servlets are in the src folder and not mistakenly placed in WebContent.</a:t>
              </a:r>
            </a:p>
            <a:p>
              <a:pPr algn="l" marL="798820" indent="-399410" lvl="1">
                <a:lnSpc>
                  <a:spcPts val="5179"/>
                </a:lnSpc>
                <a:buFont typeface="Arial"/>
                <a:buChar char="•"/>
              </a:pP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NullPointerException: Initialize session variables and validate request.getParameter(...) results.</a:t>
              </a:r>
            </a:p>
            <a:p>
              <a:pPr algn="l" marL="798820" indent="-399410" lvl="1">
                <a:lnSpc>
                  <a:spcPts val="5179"/>
                </a:lnSpc>
                <a:buFont typeface="Arial"/>
                <a:buChar char="•"/>
              </a:pPr>
              <a:r>
                <a:rPr lang="en-US" sz="36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SQL Exceptions: Use try-catch blocks and print SQLException.getMessage() for debugging.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73413">
            <a:off x="10308100" y="-1489056"/>
            <a:ext cx="13265113" cy="13265113"/>
          </a:xfrm>
          <a:custGeom>
            <a:avLst/>
            <a:gdLst/>
            <a:ahLst/>
            <a:cxnLst/>
            <a:rect r="r" b="b" t="t" l="l"/>
            <a:pathLst>
              <a:path h="13265113" w="13265113">
                <a:moveTo>
                  <a:pt x="0" y="0"/>
                </a:moveTo>
                <a:lnTo>
                  <a:pt x="13265112" y="0"/>
                </a:lnTo>
                <a:lnTo>
                  <a:pt x="13265112" y="13265112"/>
                </a:lnTo>
                <a:lnTo>
                  <a:pt x="0" y="13265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731951" y="-1334796"/>
            <a:ext cx="12417410" cy="11286555"/>
            <a:chOff x="0" y="0"/>
            <a:chExt cx="6350000" cy="5771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68580" y="0"/>
              <a:ext cx="6417310" cy="5771705"/>
            </a:xfrm>
            <a:custGeom>
              <a:avLst/>
              <a:gdLst/>
              <a:ahLst/>
              <a:cxnLst/>
              <a:rect r="r" b="b" t="t" l="l"/>
              <a:pathLst>
                <a:path h="5771705" w="6417310">
                  <a:moveTo>
                    <a:pt x="1215390" y="393046"/>
                  </a:moveTo>
                  <a:lnTo>
                    <a:pt x="177800" y="2140056"/>
                  </a:lnTo>
                  <a:cubicBezTo>
                    <a:pt x="0" y="2438871"/>
                    <a:pt x="43180" y="2815798"/>
                    <a:pt x="283210" y="3069977"/>
                  </a:cubicBezTo>
                  <a:lnTo>
                    <a:pt x="2594610" y="5517527"/>
                  </a:lnTo>
                  <a:cubicBezTo>
                    <a:pt x="2747010" y="5679953"/>
                    <a:pt x="2962910" y="5771705"/>
                    <a:pt x="3187700" y="5771705"/>
                  </a:cubicBezTo>
                  <a:lnTo>
                    <a:pt x="5609590" y="5771705"/>
                  </a:lnTo>
                  <a:cubicBezTo>
                    <a:pt x="6055360" y="5771705"/>
                    <a:pt x="6417310" y="5418335"/>
                    <a:pt x="6417310" y="4983132"/>
                  </a:cubicBezTo>
                  <a:lnTo>
                    <a:pt x="6417310" y="1846202"/>
                  </a:lnTo>
                  <a:cubicBezTo>
                    <a:pt x="6417310" y="1683776"/>
                    <a:pt x="6366510" y="1525069"/>
                    <a:pt x="6269990" y="1392401"/>
                  </a:cubicBezTo>
                  <a:lnTo>
                    <a:pt x="5507990" y="334771"/>
                  </a:lnTo>
                  <a:cubicBezTo>
                    <a:pt x="5356860" y="125229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0027"/>
                    <a:pt x="1215390" y="393046"/>
                  </a:cubicBezTo>
                  <a:close/>
                </a:path>
              </a:pathLst>
            </a:custGeom>
            <a:blipFill>
              <a:blip r:embed="rId4">
                <a:alphaModFix amt="90000"/>
              </a:blip>
              <a:stretch>
                <a:fillRect l="-18186" t="0" r="-18186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122817"/>
            <a:ext cx="5929197" cy="229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  Thank </a:t>
            </a:r>
            <a:r>
              <a:rPr lang="en-US" b="true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You</a:t>
            </a:r>
          </a:p>
          <a:p>
            <a:pPr algn="l">
              <a:lnSpc>
                <a:spcPts val="9099"/>
              </a:lnSpc>
            </a:pPr>
            <a:r>
              <a:rPr lang="en-US" b="true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         🙏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4657" y="3358018"/>
            <a:ext cx="8918351" cy="472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" Great achievements begin with small steps and shared effort. "</a:t>
            </a:r>
          </a:p>
          <a:p>
            <a:pPr algn="l">
              <a:lnSpc>
                <a:spcPts val="4199"/>
              </a:lnSpc>
            </a:pP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Thank you for your time, attention, and collaboration throughout this journey into the Library Management </a:t>
            </a:r>
            <a:r>
              <a:rPr lang="en-US" b="true" sz="2999" u="non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System.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DAGukH4OpNE</dc:identifier>
  <dcterms:modified xsi:type="dcterms:W3CDTF">2011-08-01T06:04:30Z</dcterms:modified>
  <cp:revision>1</cp:revision>
  <dc:title>Kanhaiya Vishwakarma</dc:title>
</cp:coreProperties>
</file>