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3B3B86-46BB-41AF-94D4-DAC1DE6627D6}">
  <a:tblStyle styleId="{D83B3B86-46BB-41AF-94D4-DAC1DE6627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b1ddb8b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b1ddb8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b1ddb8b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b1ddb8b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b1ddb8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3b1ddb8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b1ddb8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b1ddb8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ef99dc9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ef99dc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ef99dc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ef99dc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b1ddb8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b1ddb8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b1ddb8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b1ddb8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b1ddb8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b1ddb8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374b233b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374b233b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ef99dc9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ef99dc9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374b233b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374b233b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374b233b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374b233b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74b233b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74b233b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74b233b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74b233b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74b233b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74b233b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b1ddb8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b1ddb8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3b1ddb8b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3b1ddb8b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b1ddb8b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b1ddb8b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b1ddb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b1ddb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7138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Jigsaw Comments Classification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003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 Wei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Class Imbalance</a:t>
            </a:r>
            <a:endParaRPr sz="24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Total:  95851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Clean: 86061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Type:  21195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250" y="1356775"/>
            <a:ext cx="5798475" cy="3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173100" y="12194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Class Imbalance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200" y="1006375"/>
            <a:ext cx="6177099" cy="3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1943425" y="1409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TF-IDF + Logistic Regression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oxic                 ROC AUC: 98.48%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Severe_toxic     ROC AUC: 99.22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Obscene           ROC AUC: 99.36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Threat               ROC AUC: 99.45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Insult                 ROC AUC: 98.80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Identity_hate     ROC AUC: 98.98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Recurrent Neural Network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 </a:t>
            </a:r>
            <a:endParaRPr sz="1350">
              <a:solidFill>
                <a:srgbClr val="000000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813" y="2050850"/>
            <a:ext cx="52863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Cooking Schedule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 </a:t>
            </a:r>
            <a:endParaRPr sz="1350">
              <a:solidFill>
                <a:srgbClr val="000000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100" y="1849500"/>
            <a:ext cx="25003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7799" y="1693149"/>
            <a:ext cx="767275" cy="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7175" y="1675900"/>
            <a:ext cx="861847" cy="9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8343" y="3184700"/>
            <a:ext cx="1222632" cy="12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982900" y="1904250"/>
            <a:ext cx="1135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r>
              <a:rPr lang="en"/>
              <a:t>Schedule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5248450" y="1904250"/>
            <a:ext cx="861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  info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36425" y="2834576"/>
            <a:ext cx="605665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7199" y="3726525"/>
            <a:ext cx="4813573" cy="9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Sequence Learning Problems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Vanilla RNN:  I live in </a:t>
            </a:r>
            <a:r>
              <a:rPr lang="en" sz="1350">
                <a:solidFill>
                  <a:srgbClr val="FF0000"/>
                </a:solidFill>
              </a:rPr>
              <a:t>Brazil</a:t>
            </a:r>
            <a:r>
              <a:rPr lang="en" sz="1350">
                <a:solidFill>
                  <a:srgbClr val="000000"/>
                </a:solidFill>
              </a:rPr>
              <a:t>, I speak ______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LSTM: </a:t>
            </a:r>
            <a:r>
              <a:rPr lang="en" sz="1350"/>
              <a:t> I live in </a:t>
            </a:r>
            <a:r>
              <a:rPr lang="en" sz="1350">
                <a:solidFill>
                  <a:srgbClr val="FF0000"/>
                </a:solidFill>
              </a:rPr>
              <a:t>Brazil</a:t>
            </a:r>
            <a:r>
              <a:rPr lang="en" sz="1350"/>
              <a:t>, I like playing football with my friends and going to the school, I speak </a:t>
            </a:r>
            <a:r>
              <a:rPr lang="en" sz="1350"/>
              <a:t>______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Bidirectional LSTM:  I live in </a:t>
            </a:r>
            <a:r>
              <a:rPr lang="en" sz="1350">
                <a:solidFill>
                  <a:srgbClr val="FF0000"/>
                </a:solidFill>
              </a:rPr>
              <a:t>Brazil</a:t>
            </a:r>
            <a:r>
              <a:rPr lang="en" sz="1350"/>
              <a:t>, I like playing _______ with my friends and going to the school, I speak </a:t>
            </a:r>
            <a:r>
              <a:rPr lang="en" sz="1350">
                <a:solidFill>
                  <a:srgbClr val="FF0000"/>
                </a:solidFill>
              </a:rPr>
              <a:t>portuguese</a:t>
            </a:r>
            <a:endParaRPr sz="135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 </a:t>
            </a:r>
            <a:endParaRPr sz="1350">
              <a:solidFill>
                <a:srgbClr val="000000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921875" y="12252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LSTM model &amp;  Bidirectional </a:t>
            </a:r>
            <a:r>
              <a:rPr lang="en"/>
              <a:t>LSTM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Batch size = 32,  epochs = 2, max_features = 20000, max length = 100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p28"/>
          <p:cNvGraphicFramePr/>
          <p:nvPr/>
        </p:nvGraphicFramePr>
        <p:xfrm>
          <a:off x="1103175" y="218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{D83B3B86-46BB-41AF-94D4-DAC1DE6627D6}</a:tableStyleId>
              </a:tblPr>
              <a:tblGrid>
                <a:gridCol w="2342050"/>
                <a:gridCol w="2342050"/>
                <a:gridCol w="2342050"/>
              </a:tblGrid>
              <a:tr h="66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98.32%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Bidirectional 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98.34%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0.527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 LSTM model (GLoVe, Dropout)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 engineering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more models and </a:t>
            </a:r>
            <a:r>
              <a:rPr lang="en" sz="2400"/>
              <a:t>ensemble</a:t>
            </a:r>
            <a:endParaRPr sz="2400"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2539425" y="19204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Questions ?</a:t>
            </a:r>
            <a:endParaRPr sz="6000"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Progress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72" name="Google Shape;72;p14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94042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Get Data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77" name="Google Shape;77;p1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Why this is important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4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3895550" y="1960450"/>
            <a:ext cx="1537206" cy="1897975"/>
            <a:chOff x="2114712" y="1960450"/>
            <a:chExt cx="1537206" cy="1897975"/>
          </a:xfrm>
        </p:grpSpPr>
        <p:sp>
          <p:nvSpPr>
            <p:cNvPr id="85" name="Google Shape;85;p1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Solve it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608725" y="1960450"/>
            <a:ext cx="1537206" cy="1897975"/>
            <a:chOff x="2114712" y="1960450"/>
            <a:chExt cx="1537206" cy="1897975"/>
          </a:xfrm>
        </p:grpSpPr>
        <p:sp>
          <p:nvSpPr>
            <p:cNvPr id="90" name="Google Shape;90;p1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7310578" y="1960450"/>
            <a:ext cx="1537206" cy="1897975"/>
            <a:chOff x="2114712" y="1960450"/>
            <a:chExt cx="1537206" cy="1897975"/>
          </a:xfrm>
        </p:grpSpPr>
        <p:sp>
          <p:nvSpPr>
            <p:cNvPr id="95" name="Google Shape;95;p1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improvement</a:t>
              </a: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usually do people express their anger?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15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Number/portion of capitals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observation was many toxic comments being ALL CAPS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exclamation marks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i observed several toxic comments with multiple exclamation marks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symbols/punctuations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assumtion that words like f</a:t>
            </a:r>
            <a:r>
              <a:rPr i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ck or $#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sh*t mean more symbols in foul language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unique words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observation that angry comments are sometimes repeated many times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69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(happy) smilies </a:t>
            </a:r>
            <a:r>
              <a:rPr lang="en" sz="14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Angry people wouldn't use happy smilies (Sarcasm?)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Glimpse into Our Data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5"/>
          <p:cNvGraphicFramePr/>
          <p:nvPr/>
        </p:nvGraphicFramePr>
        <p:xfrm>
          <a:off x="480738" y="1505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{D83B3B86-46BB-41AF-94D4-DAC1DE6627D6}</a:tableStyleId>
              </a:tblPr>
              <a:tblGrid>
                <a:gridCol w="411925"/>
                <a:gridCol w="981950"/>
                <a:gridCol w="1338800"/>
                <a:gridCol w="813700"/>
                <a:gridCol w="1010300"/>
                <a:gridCol w="896275"/>
                <a:gridCol w="887475"/>
                <a:gridCol w="753750"/>
                <a:gridCol w="1088350"/>
              </a:tblGrid>
              <a:tr h="33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comment_txt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toxic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severe_toxic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obscene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threat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insult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identity_hate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4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22256635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Nonsense? kiss off, geek. what I said is true...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0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27450690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"\n\n Please do not vandalize pages, as you did ...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54037174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"\n\n ""Points of interest"" \n\nI removed the ...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4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77493077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Asking some his nationality is a Racial offence 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4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79357270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reader here is not going by my say so for 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5"/>
          <p:cNvSpPr txBox="1"/>
          <p:nvPr/>
        </p:nvSpPr>
        <p:spPr>
          <a:xfrm>
            <a:off x="446950" y="1021600"/>
            <a:ext cx="1816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Glimpse into Our Data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6"/>
          <p:cNvGraphicFramePr/>
          <p:nvPr/>
        </p:nvGraphicFramePr>
        <p:xfrm>
          <a:off x="867375" y="16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{D83B3B86-46BB-41AF-94D4-DAC1DE6627D6}</a:tableStyleId>
              </a:tblPr>
              <a:tblGrid>
                <a:gridCol w="1256600"/>
                <a:gridCol w="1668075"/>
                <a:gridCol w="4314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comment_txt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999966872214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*{Persondata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999968525410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'' — is wishing you a [WIKI_LINK: Mary Poppin...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999980053494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==Fair use rationale for [WIKI_LINK: Image:D.R...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999980680364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 Employment Practices at Majestic ==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0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999997819802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Welcome to Wikipedia. Although everyone is wel...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16"/>
          <p:cNvSpPr txBox="1"/>
          <p:nvPr/>
        </p:nvSpPr>
        <p:spPr>
          <a:xfrm>
            <a:off x="553375" y="1147225"/>
            <a:ext cx="1816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data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694150" y="4164950"/>
            <a:ext cx="5824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 Classification Problem</a:t>
            </a:r>
            <a:endParaRPr sz="300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26602">
            <a:off x="6083825" y="2903125"/>
            <a:ext cx="2683350" cy="14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Do This?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 Online Discussion Become More Productive and Respectful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 Customer Stickiness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Reduce the Need for Human Labor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 comments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224" y="1046812"/>
            <a:ext cx="5512826" cy="37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 comments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Toxic comments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775" y="950588"/>
            <a:ext cx="5734975" cy="39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tatistics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Split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Number of training data :   95851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Number</a:t>
            </a:r>
            <a:r>
              <a:rPr lang="en" sz="2200"/>
              <a:t> of testing data   :  226998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Training data : testing data = 3 : 7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Missing Value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Only found </a:t>
            </a:r>
            <a:r>
              <a:rPr b="1" lang="en" sz="2200"/>
              <a:t>one</a:t>
            </a:r>
            <a:r>
              <a:rPr lang="en" sz="2200"/>
              <a:t> in testing dataset</a:t>
            </a:r>
            <a:endParaRPr sz="22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