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gif" ContentType="image/gif"/>
  <Override PartName="/ppt/media/image2.gif" ContentType="image/gif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25304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2205000"/>
            <a:ext cx="8229240" cy="392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822924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67640" y="69264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2205000"/>
            <a:ext cx="8229240" cy="3920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425304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220500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4253040"/>
            <a:ext cx="26496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822924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67640" y="69264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392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25304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2205000"/>
            <a:ext cx="401580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253040"/>
            <a:ext cx="8229240" cy="186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243e"/>
            </a:gs>
            <a:gs pos="100000">
              <a:srgbClr val="c1d1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" name="6 Imagen" descr="logo.jpg.gif"/>
          <p:cNvPicPr/>
          <p:nvPr/>
        </p:nvPicPr>
        <p:blipFill>
          <a:blip r:embed="rId2"/>
          <a:stretch/>
        </p:blipFill>
        <p:spPr>
          <a:xfrm>
            <a:off x="0" y="0"/>
            <a:ext cx="9143640" cy="646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Feu clic per a editar el format del text de l'esquema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Segon nivell d'esquema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Tercer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Quart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10243e"/>
            </a:gs>
            <a:gs pos="100000">
              <a:srgbClr val="c1d1e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7640" y="69264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2205000"/>
            <a:ext cx="8229240" cy="39207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10243e"/>
                </a:solidFill>
                <a:latin typeface="Calibri"/>
              </a:rPr>
              <a:t>Segundo nivel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10243e"/>
                </a:solidFill>
                <a:latin typeface="Calibri"/>
              </a:rPr>
              <a:t>Tercer nivel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 algn="just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10243e"/>
                </a:solidFill>
                <a:latin typeface="Calibri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 algn="just">
              <a:lnSpc>
                <a:spcPct val="100000"/>
              </a:lnSpc>
              <a:spcBef>
                <a:spcPts val="400"/>
              </a:spcBef>
              <a:buClr>
                <a:srgbClr val="10243e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10243e"/>
                </a:solidFill>
                <a:latin typeface="Calibri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83D836-0894-4846-8281-9266DB26B4AB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23/09/21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2B7467B-0862-42E6-A6E4-690B4FA06F9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ca-ES" sz="1200" spc="-1" strike="noStrike">
              <a:latin typeface="Times New Roman"/>
            </a:endParaRPr>
          </a:p>
        </p:txBody>
      </p:sp>
      <p:pic>
        <p:nvPicPr>
          <p:cNvPr id="44" name="6 Imagen" descr="logo.jpg.gif"/>
          <p:cNvPicPr/>
          <p:nvPr/>
        </p:nvPicPr>
        <p:blipFill>
          <a:blip r:embed="rId2"/>
          <a:stretch/>
        </p:blipFill>
        <p:spPr>
          <a:xfrm>
            <a:off x="0" y="0"/>
            <a:ext cx="9143640" cy="646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es.wikipedia.org/wiki/Sistema_de_numeraci&#243;n" TargetMode="External"/><Relationship Id="rId2" Type="http://schemas.openxmlformats.org/officeDocument/2006/relationships/hyperlink" Target="http://www.slideshare.net/profesoresparaelfuturo/repaso-de-sistemas-numricos-y-cdigos-presentation" TargetMode="External"/><Relationship Id="rId3" Type="http://schemas.openxmlformats.org/officeDocument/2006/relationships/hyperlink" Target="http://thales.cica.es/rd/Recursos/rd97/Otros/SISTNUM.html" TargetMode="External"/><Relationship Id="rId4" Type="http://schemas.openxmlformats.org/officeDocument/2006/relationships/hyperlink" Target="http://www.tomzap.com/notes/DigitalSystemsEngEE316/1sAnd2sComplement.pdf" TargetMode="External"/><Relationship Id="rId5" Type="http://schemas.openxmlformats.org/officeDocument/2006/relationships/hyperlink" Target="http://platea.pntic.mec.es/~lgonzale/tic/calculo/Aritm%E9tica%20binaria.pdf" TargetMode="External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251640" y="1382760"/>
            <a:ext cx="864072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ca-ES" sz="4000" spc="-1" strike="noStrike">
                <a:solidFill>
                  <a:srgbClr val="eeece1"/>
                </a:solidFill>
                <a:latin typeface="Calibri"/>
              </a:rPr>
              <a:t>UF 1. Introducció als Sistemes Operatius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755640" y="2878200"/>
            <a:ext cx="7560360" cy="1342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NF 1.1. Introducció als sistemes operatius</a:t>
            </a:r>
            <a:endParaRPr b="0" lang="ca-E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ca-ES" sz="3200" spc="-1" strike="noStrike">
                <a:solidFill>
                  <a:srgbClr val="10243e"/>
                </a:solidFill>
                <a:latin typeface="Calibri"/>
              </a:rPr>
              <a:t>AEA 1.1.1. Els sistemes de numeració</a:t>
            </a:r>
            <a:endParaRPr b="0" lang="ca-ES" sz="32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251640" y="5614560"/>
            <a:ext cx="8640720" cy="10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ARIMÈTICA BINÀRIA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Finalment aprendrem com l’ordinador treballa les diferents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operacions aritmètiques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bàsiques amb el sistema binari: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611640" y="3213000"/>
          <a:ext cx="7992360" cy="2880000"/>
        </p:xfrm>
        <a:graphic>
          <a:graphicData uri="http://schemas.openxmlformats.org/drawingml/2006/table">
            <a:tbl>
              <a:tblPr/>
              <a:tblGrid>
                <a:gridCol w="2664000"/>
                <a:gridCol w="2664000"/>
                <a:gridCol w="2664360"/>
              </a:tblGrid>
              <a:tr h="57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a-E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Suma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a-E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Resta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ca-E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Multiplicació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57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+ 0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– 0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· 0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51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+ 1 = 1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– 1 = 1</a:t>
                      </a:r>
                      <a:endParaRPr b="0" lang="ca-E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Carry negatiu </a:t>
                      </a:r>
                      <a:endParaRPr b="0" lang="ca-E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 · 1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7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+ 0 = 1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– 0 = 1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· 0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6512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+ 1 = 0</a:t>
                      </a:r>
                      <a:endParaRPr b="0" lang="ca-ES" sz="2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Carry positiu</a:t>
                      </a:r>
                      <a:endParaRPr b="0" lang="ca-ES" sz="20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– 1 = 0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ca-E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· 1 = 1</a:t>
                      </a:r>
                      <a:endParaRPr b="0" lang="ca-E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WEBGRAFIA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200" y="1917000"/>
            <a:ext cx="8229240" cy="460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4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http://es.wikipedia.org/wiki/Sistema_de_numeraci%C3%B3n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4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http://www.slideshare.net/profesoresparaelfuturo/repaso-de-sistemas-numricos-y-cdigos-presentation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4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http://thales.cica.es/rd/Recursos/rd97/Otros/SISTNUM.html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400" spc="-1" strike="noStrike" u="sng">
                <a:solidFill>
                  <a:srgbClr val="0000ff"/>
                </a:solidFill>
                <a:uFillTx/>
                <a:latin typeface="Calibri"/>
                <a:hlinkClick r:id="rId4"/>
              </a:rPr>
              <a:t>http://www.tomzap.com/notes/DigitalSystemsEngEE316/1sAnd2sComplement.pdf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400" spc="-1" strike="noStrike" u="sng">
                <a:solidFill>
                  <a:srgbClr val="0000ff"/>
                </a:solidFill>
                <a:uFillTx/>
                <a:latin typeface="Calibri"/>
                <a:hlinkClick r:id="rId5"/>
              </a:rPr>
              <a:t>http://platea.pntic.mec.es/~lgonzale/tic/calculo/Aritm%E9tica%20binaria.pdf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479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ca-ES" sz="4000" spc="-1" strike="noStrike">
                <a:solidFill>
                  <a:srgbClr val="eeece1"/>
                </a:solidFill>
                <a:latin typeface="Calibri"/>
              </a:rPr>
              <a:t>ÍNDEX DE LA PRESENTACIÓ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772640"/>
            <a:ext cx="8229240" cy="4353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Concepte i TFN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Els números binaris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La conversió a base decimal i TDE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Els números hexadecimals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Conversions directes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Representació de nombres enters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Estendards de codificació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Aritmètica binària  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64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3200" spc="-1" strike="noStrike">
                <a:solidFill>
                  <a:srgbClr val="000000"/>
                </a:solidFill>
                <a:latin typeface="Calibri"/>
              </a:rPr>
              <a:t>Webgrafia</a:t>
            </a:r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CONCEPTE I TFN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845000"/>
            <a:ext cx="8229240" cy="4281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Un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sistema de numeració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és un conjunt de símbols i regles d’interpretació que s’utilitzen per representar quantitats o dades numèriques.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TFN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 (Teorema Fonamental de la Numeració) indica la fórmula per la construcció dels sistemes de numeració: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600840" y="4797000"/>
            <a:ext cx="8003160" cy="9356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ELS NÚMEROS BINARIS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Els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sistema binari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, en matemàtiques i informàtica, és un sistema de numeració en que els números es representen utilitzant únicament les xifres 0 i 1. 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És el que s’utilitza als ordinadors, ja que aquests treballen integrament a nivell de voltatges, i per tant és el seu sistema “natural” de representació, 1 encès i 0 apagat.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Cada 0 i 1 representarà un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bit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 de informació. Cada 8 bits tindrem un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byte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 que és la unitat bàsica d’emmagatzematge de dades. 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LA CONVERSIÓ A BASE DECIMAL I TDE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772640"/>
            <a:ext cx="8229240" cy="4353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Per convertir un número de qualsevol base a base decimal utilitzarem el TFN.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Com convertim el número 1101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2 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a decimal?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 algn="just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  <a:tabLst>
                <a:tab algn="l" pos="0"/>
              </a:tabLst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Per fer el pas contrari, de decimal a qualsevol base, utilitzarem el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TDE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 (Teorema de la Divisió Entera).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  <a:tabLst>
                <a:tab algn="l" pos="0"/>
              </a:tabLst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Com convertim el número 13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10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 a binari?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ELS NÚMEROS HEXADECIMALS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Podem tenir sistemes de numeració amb una base major que la decimal, és a dir, amb el requeriment de més de 10 dígits de representació.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El cas més habitual, i utilitzat al camp de la informàtica, és el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sistema hexadecimal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, de 16 dígits de representació: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743040" indent="-285480"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{0, 1, 2, 3, 4, 5, 6, 7, 8, 9, A, B, C, D, E, F}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CONVERSIONS DIRECTES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El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sistema octal i hexadecimal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són d’ús habitual al camp de la informàtica per tal de reduir la llargària dels números representats en binari.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La conversió entre aquestes bases i el binari poden ser directes sense necessitat d’utilitzar TFN i TDE.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Això és degut de que 8 i 16 són potencies de 2.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passar el 34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8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 a binari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passar el 5A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16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 a binari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passar 101101100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2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 a octal i a hexadecimal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REPRESENTACIÓ DE NOMBRES ENTERS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L’ordinador també treballa amb números negatius, per tant, hem de conèixer com representar en sistema binari els números enters.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Els sistemes de codificació més habituals són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SiM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Ca1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 i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Ca2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Quin número binari és el 102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10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?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Exemple: Quin número binari és el -102</a:t>
            </a:r>
            <a:r>
              <a:rPr b="0" lang="ca-ES" sz="2400" spc="-1" strike="noStrike" baseline="-25000">
                <a:solidFill>
                  <a:srgbClr val="10243e"/>
                </a:solidFill>
                <a:latin typeface="Calibri"/>
              </a:rPr>
              <a:t>10</a:t>
            </a: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 representat en SiM, Ca1 i Ca2 ?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67640" y="692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000" spc="-1" strike="noStrike">
                <a:solidFill>
                  <a:srgbClr val="eeece1"/>
                </a:solidFill>
                <a:latin typeface="Calibri"/>
              </a:rPr>
              <a:t>ESTANDARDS DE CODIFICACIÓ</a:t>
            </a:r>
            <a:endParaRPr b="0" lang="es-E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772640"/>
            <a:ext cx="8229240" cy="4752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Ja sabem com s’emmagatzema la informació dins del ordinador. Ara cal conèixer quins sistemes de representació hi ha per la resta de símbols, és a dir, com representar, per exemple, les lletres del alfabet. 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buClr>
                <a:srgbClr val="10243e"/>
              </a:buClr>
              <a:buFont typeface="Arial"/>
              <a:buChar char="•"/>
            </a:pP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S’utilitzen diferents </a:t>
            </a:r>
            <a:r>
              <a:rPr b="1" lang="ca-ES" sz="2800" spc="-1" strike="noStrike">
                <a:solidFill>
                  <a:srgbClr val="000000"/>
                </a:solidFill>
                <a:latin typeface="Calibri"/>
              </a:rPr>
              <a:t>estendards de codificació </a:t>
            </a:r>
            <a:r>
              <a:rPr b="0" lang="ca-ES" sz="2800" spc="-1" strike="noStrike">
                <a:solidFill>
                  <a:srgbClr val="000000"/>
                </a:solidFill>
                <a:latin typeface="Calibri"/>
              </a:rPr>
              <a:t>que treballen normalment amb 8 o 16 bits: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ASCII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UNICODE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 algn="just">
              <a:lnSpc>
                <a:spcPct val="100000"/>
              </a:lnSpc>
              <a:spcBef>
                <a:spcPts val="479"/>
              </a:spcBef>
              <a:buClr>
                <a:srgbClr val="10243e"/>
              </a:buClr>
              <a:buFont typeface="Arial"/>
              <a:buChar char="–"/>
            </a:pPr>
            <a:r>
              <a:rPr b="0" lang="ca-ES" sz="2400" spc="-1" strike="noStrike">
                <a:solidFill>
                  <a:srgbClr val="10243e"/>
                </a:solidFill>
                <a:latin typeface="Calibri"/>
              </a:rPr>
              <a:t>BCD i EBCDIC</a:t>
            </a: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just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</TotalTime>
  <Application>LibreOffice/7.0.5.2$Windows_X86_64 LibreOffice_project/64390860c6cd0aca4beafafcfd84613dd9dfb63a</Application>
  <AppVersion>15.0000</AppVersion>
  <Words>728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2011-09-12T09:10:22Z</dcterms:created>
  <dc:creator>rgarcia</dc:creator>
  <dc:description/>
  <dc:language>ca-ES</dc:language>
  <cp:lastModifiedBy/>
  <dcterms:modified xsi:type="dcterms:W3CDTF">2021-09-23T08:51:18Z</dcterms:modified>
  <cp:revision>36</cp:revision>
  <dc:subject/>
  <dc:title>M2.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11</vt:i4>
  </property>
</Properties>
</file>