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37"/>
  </p:notesMasterIdLst>
  <p:handoutMasterIdLst>
    <p:handoutMasterId r:id="rId3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7" r:id="rId31"/>
    <p:sldId id="288" r:id="rId32"/>
    <p:sldId id="289" r:id="rId33"/>
    <p:sldId id="290" r:id="rId34"/>
    <p:sldId id="284" r:id="rId35"/>
    <p:sldId id="28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384" y="9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a-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4F864F-3745-41C3-AEDA-F910BBD70E55}" type="datetimeFigureOut">
              <a:rPr lang="ca-ES" smtClean="0"/>
              <a:t>15/2/2021</a:t>
            </a:fld>
            <a:endParaRPr lang="ca-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ca-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871BC5-98F9-4502-AF4B-C7D5F8F8BB78}" type="slidenum">
              <a:rPr lang="ca-ES" smtClean="0"/>
              <a:t>‹Nº›</a:t>
            </a:fld>
            <a:endParaRPr lang="ca-ES"/>
          </a:p>
        </p:txBody>
      </p:sp>
    </p:spTree>
    <p:extLst>
      <p:ext uri="{BB962C8B-B14F-4D97-AF65-F5344CB8AC3E}">
        <p14:creationId xmlns:p14="http://schemas.microsoft.com/office/powerpoint/2010/main" val="76770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48D5BFC-F895-4832-9E84-54DD739C56AA}" type="datetimeFigureOut">
              <a:rPr lang="es-ES"/>
              <a:pPr>
                <a:defRPr/>
              </a:pPr>
              <a:t>15/02/2021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55B9C13-BE32-4984-BC4C-D879200AACD3}" type="slidenum">
              <a:rPr lang="es-ES"/>
              <a:pPr>
                <a:defRPr/>
              </a:pPr>
              <a:t>‹Nº›</a:t>
            </a:fld>
            <a:endParaRPr lang="es-ES"/>
          </a:p>
        </p:txBody>
      </p:sp>
      <p:pic>
        <p:nvPicPr>
          <p:cNvPr id="235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963" y="-36513"/>
            <a:ext cx="1724025" cy="342901"/>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356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143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3266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ca-ES"/>
          </a:p>
        </p:txBody>
      </p:sp>
      <p:sp>
        <p:nvSpPr>
          <p:cNvPr id="4" name="3 Marcador de número de diapositiva"/>
          <p:cNvSpPr>
            <a:spLocks noGrp="1"/>
          </p:cNvSpPr>
          <p:nvPr>
            <p:ph type="sldNum" sz="quarter" idx="10"/>
          </p:nvPr>
        </p:nvSpPr>
        <p:spPr/>
        <p:txBody>
          <a:bodyPr/>
          <a:lstStyle/>
          <a:p>
            <a:pPr>
              <a:defRPr/>
            </a:pPr>
            <a:fld id="{955B9C13-BE32-4984-BC4C-D879200AACD3}" type="slidenum">
              <a:rPr lang="es-ES" smtClean="0"/>
              <a:pPr>
                <a:defRPr/>
              </a:pPr>
              <a:t>1</a:t>
            </a:fld>
            <a:endParaRPr lang="es-ES"/>
          </a:p>
        </p:txBody>
      </p:sp>
    </p:spTree>
    <p:extLst>
      <p:ext uri="{BB962C8B-B14F-4D97-AF65-F5344CB8AC3E}">
        <p14:creationId xmlns:p14="http://schemas.microsoft.com/office/powerpoint/2010/main" val="261847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fld id="{F6DA78F2-341B-45F8-AFF7-79BB1658C407}" type="datetimeFigureOut">
              <a:rPr lang="ca-ES" smtClean="0"/>
              <a:pPr>
                <a:defRPr/>
              </a:pPr>
              <a:t>15/2/2021</a:t>
            </a:fld>
            <a:endParaRPr lang="ca-ES"/>
          </a:p>
        </p:txBody>
      </p:sp>
      <p:sp>
        <p:nvSpPr>
          <p:cNvPr id="5" name="Footer Placeholder 4"/>
          <p:cNvSpPr>
            <a:spLocks noGrp="1"/>
          </p:cNvSpPr>
          <p:nvPr>
            <p:ph type="ftr" sz="quarter" idx="11"/>
          </p:nvPr>
        </p:nvSpPr>
        <p:spPr/>
        <p:txBody>
          <a:bodyPr/>
          <a:lstStyle/>
          <a:p>
            <a:pPr>
              <a:defRPr/>
            </a:pPr>
            <a:endParaRPr lang="ca-ES"/>
          </a:p>
        </p:txBody>
      </p:sp>
      <p:sp>
        <p:nvSpPr>
          <p:cNvPr id="6" name="Slide Number Placeholder 5"/>
          <p:cNvSpPr>
            <a:spLocks noGrp="1"/>
          </p:cNvSpPr>
          <p:nvPr>
            <p:ph type="sldNum" sz="quarter" idx="12"/>
          </p:nvPr>
        </p:nvSpPr>
        <p:spPr/>
        <p:txBody>
          <a:bodyPr/>
          <a:lstStyle/>
          <a:p>
            <a:pPr>
              <a:defRPr/>
            </a:pPr>
            <a:fld id="{C2ACA038-4F4B-4002-A445-C9AE4C5430F9}" type="slidenum">
              <a:rPr lang="ca-ES" smtClean="0"/>
              <a:pPr>
                <a:defRPr/>
              </a:pPr>
              <a:t>‹Nº›</a:t>
            </a:fld>
            <a:endParaRPr lang="ca-E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06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81EAEBAE-03CC-4700-9187-F2BC11002FFC}" type="datetimeFigureOut">
              <a:rPr lang="ca-ES" smtClean="0"/>
              <a:pPr>
                <a:defRPr/>
              </a:pPr>
              <a:t>15/2/2021</a:t>
            </a:fld>
            <a:endParaRPr lang="ca-ES"/>
          </a:p>
        </p:txBody>
      </p:sp>
      <p:sp>
        <p:nvSpPr>
          <p:cNvPr id="5" name="Footer Placeholder 4"/>
          <p:cNvSpPr>
            <a:spLocks noGrp="1"/>
          </p:cNvSpPr>
          <p:nvPr>
            <p:ph type="ftr" sz="quarter" idx="11"/>
          </p:nvPr>
        </p:nvSpPr>
        <p:spPr/>
        <p:txBody>
          <a:bodyPr/>
          <a:lstStyle/>
          <a:p>
            <a:pPr>
              <a:defRPr/>
            </a:pPr>
            <a:endParaRPr lang="ca-ES"/>
          </a:p>
        </p:txBody>
      </p:sp>
      <p:sp>
        <p:nvSpPr>
          <p:cNvPr id="6" name="Slide Number Placeholder 5"/>
          <p:cNvSpPr>
            <a:spLocks noGrp="1"/>
          </p:cNvSpPr>
          <p:nvPr>
            <p:ph type="sldNum" sz="quarter" idx="12"/>
          </p:nvPr>
        </p:nvSpPr>
        <p:spPr/>
        <p:txBody>
          <a:bodyPr/>
          <a:lstStyle/>
          <a:p>
            <a:pPr>
              <a:defRPr/>
            </a:pPr>
            <a:fld id="{D72FA67C-8292-4EBC-AF1B-16B89B185B1A}" type="slidenum">
              <a:rPr lang="ca-ES" smtClean="0"/>
              <a:pPr>
                <a:defRPr/>
              </a:pPr>
              <a:t>‹Nº›</a:t>
            </a:fld>
            <a:endParaRPr lang="ca-ES"/>
          </a:p>
        </p:txBody>
      </p:sp>
    </p:spTree>
    <p:extLst>
      <p:ext uri="{BB962C8B-B14F-4D97-AF65-F5344CB8AC3E}">
        <p14:creationId xmlns:p14="http://schemas.microsoft.com/office/powerpoint/2010/main" val="134813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24C4609D-0F31-461E-9709-CC63E94645B0}" type="datetimeFigureOut">
              <a:rPr lang="ca-ES" smtClean="0"/>
              <a:pPr>
                <a:defRPr/>
              </a:pPr>
              <a:t>15/2/2021</a:t>
            </a:fld>
            <a:endParaRPr lang="ca-ES"/>
          </a:p>
        </p:txBody>
      </p:sp>
      <p:sp>
        <p:nvSpPr>
          <p:cNvPr id="5" name="Footer Placeholder 4"/>
          <p:cNvSpPr>
            <a:spLocks noGrp="1"/>
          </p:cNvSpPr>
          <p:nvPr>
            <p:ph type="ftr" sz="quarter" idx="11"/>
          </p:nvPr>
        </p:nvSpPr>
        <p:spPr/>
        <p:txBody>
          <a:bodyPr/>
          <a:lstStyle/>
          <a:p>
            <a:pPr>
              <a:defRPr/>
            </a:pPr>
            <a:endParaRPr lang="ca-ES"/>
          </a:p>
        </p:txBody>
      </p:sp>
      <p:sp>
        <p:nvSpPr>
          <p:cNvPr id="6" name="Slide Number Placeholder 5"/>
          <p:cNvSpPr>
            <a:spLocks noGrp="1"/>
          </p:cNvSpPr>
          <p:nvPr>
            <p:ph type="sldNum" sz="quarter" idx="12"/>
          </p:nvPr>
        </p:nvSpPr>
        <p:spPr/>
        <p:txBody>
          <a:bodyPr/>
          <a:lstStyle/>
          <a:p>
            <a:pPr>
              <a:defRPr/>
            </a:pPr>
            <a:fld id="{C68605CF-6BCB-408E-8E5E-C159A09CF510}" type="slidenum">
              <a:rPr lang="ca-ES" smtClean="0"/>
              <a:pPr>
                <a:defRPr/>
              </a:pPr>
              <a:t>‹Nº›</a:t>
            </a:fld>
            <a:endParaRPr lang="ca-ES"/>
          </a:p>
        </p:txBody>
      </p:sp>
    </p:spTree>
    <p:extLst>
      <p:ext uri="{BB962C8B-B14F-4D97-AF65-F5344CB8AC3E}">
        <p14:creationId xmlns:p14="http://schemas.microsoft.com/office/powerpoint/2010/main" val="1427920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1AF22909-3AD4-4085-BF3C-5F3716EA0FE1}" type="datetimeFigureOut">
              <a:rPr lang="ca-ES" smtClean="0"/>
              <a:pPr>
                <a:defRPr/>
              </a:pPr>
              <a:t>15/2/2021</a:t>
            </a:fld>
            <a:endParaRPr lang="ca-ES"/>
          </a:p>
        </p:txBody>
      </p:sp>
      <p:sp>
        <p:nvSpPr>
          <p:cNvPr id="5" name="Footer Placeholder 4"/>
          <p:cNvSpPr>
            <a:spLocks noGrp="1"/>
          </p:cNvSpPr>
          <p:nvPr>
            <p:ph type="ftr" sz="quarter" idx="11"/>
          </p:nvPr>
        </p:nvSpPr>
        <p:spPr/>
        <p:txBody>
          <a:bodyPr/>
          <a:lstStyle/>
          <a:p>
            <a:pPr>
              <a:defRPr/>
            </a:pPr>
            <a:endParaRPr lang="ca-ES"/>
          </a:p>
        </p:txBody>
      </p:sp>
      <p:sp>
        <p:nvSpPr>
          <p:cNvPr id="6" name="Slide Number Placeholder 5"/>
          <p:cNvSpPr>
            <a:spLocks noGrp="1"/>
          </p:cNvSpPr>
          <p:nvPr>
            <p:ph type="sldNum" sz="quarter" idx="12"/>
          </p:nvPr>
        </p:nvSpPr>
        <p:spPr/>
        <p:txBody>
          <a:bodyPr/>
          <a:lstStyle/>
          <a:p>
            <a:pPr>
              <a:defRPr/>
            </a:pPr>
            <a:fld id="{99475873-EA2B-4F76-8709-29931D382A25}" type="slidenum">
              <a:rPr lang="ca-ES" smtClean="0"/>
              <a:pPr>
                <a:defRPr/>
              </a:pPr>
              <a:t>‹Nº›</a:t>
            </a:fld>
            <a:endParaRPr lang="ca-ES"/>
          </a:p>
        </p:txBody>
      </p:sp>
    </p:spTree>
    <p:extLst>
      <p:ext uri="{BB962C8B-B14F-4D97-AF65-F5344CB8AC3E}">
        <p14:creationId xmlns:p14="http://schemas.microsoft.com/office/powerpoint/2010/main" val="179491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fld id="{B3C95457-75CC-4643-8D2B-5C7B6D71B438}" type="datetimeFigureOut">
              <a:rPr lang="ca-ES" smtClean="0"/>
              <a:pPr>
                <a:defRPr/>
              </a:pPr>
              <a:t>15/2/2021</a:t>
            </a:fld>
            <a:endParaRPr lang="ca-ES"/>
          </a:p>
        </p:txBody>
      </p:sp>
      <p:sp>
        <p:nvSpPr>
          <p:cNvPr id="5" name="Footer Placeholder 4"/>
          <p:cNvSpPr>
            <a:spLocks noGrp="1"/>
          </p:cNvSpPr>
          <p:nvPr>
            <p:ph type="ftr" sz="quarter" idx="11"/>
          </p:nvPr>
        </p:nvSpPr>
        <p:spPr/>
        <p:txBody>
          <a:bodyPr/>
          <a:lstStyle/>
          <a:p>
            <a:pPr>
              <a:defRPr/>
            </a:pPr>
            <a:endParaRPr lang="ca-ES"/>
          </a:p>
        </p:txBody>
      </p:sp>
      <p:sp>
        <p:nvSpPr>
          <p:cNvPr id="6" name="Slide Number Placeholder 5"/>
          <p:cNvSpPr>
            <a:spLocks noGrp="1"/>
          </p:cNvSpPr>
          <p:nvPr>
            <p:ph type="sldNum" sz="quarter" idx="12"/>
          </p:nvPr>
        </p:nvSpPr>
        <p:spPr/>
        <p:txBody>
          <a:bodyPr/>
          <a:lstStyle/>
          <a:p>
            <a:pPr>
              <a:defRPr/>
            </a:pPr>
            <a:fld id="{D27DA2D8-E6E2-4AFD-BBA4-87ACEB55086B}" type="slidenum">
              <a:rPr lang="ca-ES" smtClean="0"/>
              <a:pPr>
                <a:defRPr/>
              </a:pPr>
              <a:t>‹Nº›</a:t>
            </a:fld>
            <a:endParaRPr lang="ca-E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75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fld id="{71BA12D5-B317-422B-A482-B2F3458BAEA6}" type="datetimeFigureOut">
              <a:rPr lang="ca-ES" smtClean="0"/>
              <a:pPr>
                <a:defRPr/>
              </a:pPr>
              <a:t>15/2/2021</a:t>
            </a:fld>
            <a:endParaRPr lang="ca-ES"/>
          </a:p>
        </p:txBody>
      </p:sp>
      <p:sp>
        <p:nvSpPr>
          <p:cNvPr id="6" name="Footer Placeholder 5"/>
          <p:cNvSpPr>
            <a:spLocks noGrp="1"/>
          </p:cNvSpPr>
          <p:nvPr>
            <p:ph type="ftr" sz="quarter" idx="11"/>
          </p:nvPr>
        </p:nvSpPr>
        <p:spPr/>
        <p:txBody>
          <a:bodyPr/>
          <a:lstStyle/>
          <a:p>
            <a:pPr>
              <a:defRPr/>
            </a:pPr>
            <a:endParaRPr lang="ca-ES"/>
          </a:p>
        </p:txBody>
      </p:sp>
      <p:sp>
        <p:nvSpPr>
          <p:cNvPr id="7" name="Slide Number Placeholder 6"/>
          <p:cNvSpPr>
            <a:spLocks noGrp="1"/>
          </p:cNvSpPr>
          <p:nvPr>
            <p:ph type="sldNum" sz="quarter" idx="12"/>
          </p:nvPr>
        </p:nvSpPr>
        <p:spPr/>
        <p:txBody>
          <a:bodyPr/>
          <a:lstStyle/>
          <a:p>
            <a:pPr>
              <a:defRPr/>
            </a:pPr>
            <a:fld id="{FD601532-E1F3-4338-BAE9-8EEEACD1DFAF}" type="slidenum">
              <a:rPr lang="ca-ES" smtClean="0"/>
              <a:pPr>
                <a:defRPr/>
              </a:pPr>
              <a:t>‹Nº›</a:t>
            </a:fld>
            <a:endParaRPr lang="ca-ES"/>
          </a:p>
        </p:txBody>
      </p:sp>
    </p:spTree>
    <p:extLst>
      <p:ext uri="{BB962C8B-B14F-4D97-AF65-F5344CB8AC3E}">
        <p14:creationId xmlns:p14="http://schemas.microsoft.com/office/powerpoint/2010/main" val="76313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22960" y="2582334"/>
            <a:ext cx="370332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63440" y="2582334"/>
            <a:ext cx="370332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fld id="{14C1BAD6-1496-4FA1-BB4A-E459E4F66C8D}" type="datetimeFigureOut">
              <a:rPr lang="ca-ES" smtClean="0"/>
              <a:pPr>
                <a:defRPr/>
              </a:pPr>
              <a:t>15/2/2021</a:t>
            </a:fld>
            <a:endParaRPr lang="ca-ES"/>
          </a:p>
        </p:txBody>
      </p:sp>
      <p:sp>
        <p:nvSpPr>
          <p:cNvPr id="8" name="Footer Placeholder 7"/>
          <p:cNvSpPr>
            <a:spLocks noGrp="1"/>
          </p:cNvSpPr>
          <p:nvPr>
            <p:ph type="ftr" sz="quarter" idx="11"/>
          </p:nvPr>
        </p:nvSpPr>
        <p:spPr/>
        <p:txBody>
          <a:bodyPr/>
          <a:lstStyle/>
          <a:p>
            <a:pPr>
              <a:defRPr/>
            </a:pPr>
            <a:endParaRPr lang="ca-ES"/>
          </a:p>
        </p:txBody>
      </p:sp>
      <p:sp>
        <p:nvSpPr>
          <p:cNvPr id="9" name="Slide Number Placeholder 8"/>
          <p:cNvSpPr>
            <a:spLocks noGrp="1"/>
          </p:cNvSpPr>
          <p:nvPr>
            <p:ph type="sldNum" sz="quarter" idx="12"/>
          </p:nvPr>
        </p:nvSpPr>
        <p:spPr/>
        <p:txBody>
          <a:bodyPr/>
          <a:lstStyle/>
          <a:p>
            <a:pPr>
              <a:defRPr/>
            </a:pPr>
            <a:fld id="{DFBFC9F1-8AC8-4F28-B2C3-AF7463A028E4}" type="slidenum">
              <a:rPr lang="ca-ES" smtClean="0"/>
              <a:pPr>
                <a:defRPr/>
              </a:pPr>
              <a:t>‹Nº›</a:t>
            </a:fld>
            <a:endParaRPr lang="ca-ES"/>
          </a:p>
        </p:txBody>
      </p:sp>
    </p:spTree>
    <p:extLst>
      <p:ext uri="{BB962C8B-B14F-4D97-AF65-F5344CB8AC3E}">
        <p14:creationId xmlns:p14="http://schemas.microsoft.com/office/powerpoint/2010/main" val="350441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71BA12D5-B317-422B-A482-B2F3458BAEA6}" type="datetimeFigureOut">
              <a:rPr lang="ca-ES" smtClean="0"/>
              <a:pPr>
                <a:defRPr/>
              </a:pPr>
              <a:t>15/2/2021</a:t>
            </a:fld>
            <a:endParaRPr lang="ca-ES"/>
          </a:p>
        </p:txBody>
      </p:sp>
      <p:sp>
        <p:nvSpPr>
          <p:cNvPr id="4" name="Footer Placeholder 3"/>
          <p:cNvSpPr>
            <a:spLocks noGrp="1"/>
          </p:cNvSpPr>
          <p:nvPr>
            <p:ph type="ftr" sz="quarter" idx="11"/>
          </p:nvPr>
        </p:nvSpPr>
        <p:spPr/>
        <p:txBody>
          <a:bodyPr/>
          <a:lstStyle/>
          <a:p>
            <a:pPr>
              <a:defRPr/>
            </a:pPr>
            <a:endParaRPr lang="ca-ES"/>
          </a:p>
        </p:txBody>
      </p:sp>
      <p:sp>
        <p:nvSpPr>
          <p:cNvPr id="5" name="Slide Number Placeholder 4"/>
          <p:cNvSpPr>
            <a:spLocks noGrp="1"/>
          </p:cNvSpPr>
          <p:nvPr>
            <p:ph type="sldNum" sz="quarter" idx="12"/>
          </p:nvPr>
        </p:nvSpPr>
        <p:spPr/>
        <p:txBody>
          <a:bodyPr/>
          <a:lstStyle/>
          <a:p>
            <a:pPr>
              <a:defRPr/>
            </a:pPr>
            <a:fld id="{FD601532-E1F3-4338-BAE9-8EEEACD1DFAF}" type="slidenum">
              <a:rPr lang="ca-ES" smtClean="0"/>
              <a:pPr>
                <a:defRPr/>
              </a:pPr>
              <a:t>‹Nº›</a:t>
            </a:fld>
            <a:endParaRPr lang="ca-ES"/>
          </a:p>
        </p:txBody>
      </p:sp>
    </p:spTree>
    <p:extLst>
      <p:ext uri="{BB962C8B-B14F-4D97-AF65-F5344CB8AC3E}">
        <p14:creationId xmlns:p14="http://schemas.microsoft.com/office/powerpoint/2010/main" val="262787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FCACE9CD-6A0D-4AA1-BE09-13B335F54F67}" type="datetimeFigureOut">
              <a:rPr lang="ca-ES" smtClean="0"/>
              <a:pPr>
                <a:defRPr/>
              </a:pPr>
              <a:t>15/2/2021</a:t>
            </a:fld>
            <a:endParaRPr lang="ca-E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ca-ES"/>
          </a:p>
        </p:txBody>
      </p:sp>
      <p:sp>
        <p:nvSpPr>
          <p:cNvPr id="9" name="Slide Number Placeholder 8"/>
          <p:cNvSpPr>
            <a:spLocks noGrp="1"/>
          </p:cNvSpPr>
          <p:nvPr>
            <p:ph type="sldNum" sz="quarter" idx="12"/>
          </p:nvPr>
        </p:nvSpPr>
        <p:spPr/>
        <p:txBody>
          <a:bodyPr/>
          <a:lstStyle/>
          <a:p>
            <a:pPr>
              <a:defRPr/>
            </a:pPr>
            <a:fld id="{E01E823B-5382-4C6E-9E21-6C42113FBADF}" type="slidenum">
              <a:rPr lang="ca-ES" smtClean="0"/>
              <a:pPr>
                <a:defRPr/>
              </a:pPr>
              <a:t>‹Nº›</a:t>
            </a:fld>
            <a:endParaRPr lang="ca-ES"/>
          </a:p>
        </p:txBody>
      </p:sp>
    </p:spTree>
    <p:extLst>
      <p:ext uri="{BB962C8B-B14F-4D97-AF65-F5344CB8AC3E}">
        <p14:creationId xmlns:p14="http://schemas.microsoft.com/office/powerpoint/2010/main" val="97822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916077B0-F7F0-4C3F-88C2-5B076118E507}" type="datetimeFigureOut">
              <a:rPr lang="ca-ES" smtClean="0"/>
              <a:pPr>
                <a:defRPr/>
              </a:pPr>
              <a:t>15/2/2021</a:t>
            </a:fld>
            <a:endParaRPr lang="ca-E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ca-E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195A4915-F4D7-464E-BA4A-BA53A9D6A86F}" type="slidenum">
              <a:rPr lang="ca-ES" smtClean="0"/>
              <a:pPr>
                <a:defRPr/>
              </a:pPr>
              <a:t>‹Nº›</a:t>
            </a:fld>
            <a:endParaRPr lang="ca-ES"/>
          </a:p>
        </p:txBody>
      </p:sp>
    </p:spTree>
    <p:extLst>
      <p:ext uri="{BB962C8B-B14F-4D97-AF65-F5344CB8AC3E}">
        <p14:creationId xmlns:p14="http://schemas.microsoft.com/office/powerpoint/2010/main" val="205831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71BA12D5-B317-422B-A482-B2F3458BAEA6}" type="datetimeFigureOut">
              <a:rPr lang="ca-ES" smtClean="0"/>
              <a:pPr>
                <a:defRPr/>
              </a:pPr>
              <a:t>15/2/2021</a:t>
            </a:fld>
            <a:endParaRPr lang="ca-ES"/>
          </a:p>
        </p:txBody>
      </p:sp>
      <p:sp>
        <p:nvSpPr>
          <p:cNvPr id="6" name="Footer Placeholder 5"/>
          <p:cNvSpPr>
            <a:spLocks noGrp="1"/>
          </p:cNvSpPr>
          <p:nvPr>
            <p:ph type="ftr" sz="quarter" idx="11"/>
          </p:nvPr>
        </p:nvSpPr>
        <p:spPr/>
        <p:txBody>
          <a:bodyPr/>
          <a:lstStyle/>
          <a:p>
            <a:pPr>
              <a:defRPr/>
            </a:pPr>
            <a:endParaRPr lang="ca-ES"/>
          </a:p>
        </p:txBody>
      </p:sp>
      <p:sp>
        <p:nvSpPr>
          <p:cNvPr id="7" name="Slide Number Placeholder 6"/>
          <p:cNvSpPr>
            <a:spLocks noGrp="1"/>
          </p:cNvSpPr>
          <p:nvPr>
            <p:ph type="sldNum" sz="quarter" idx="12"/>
          </p:nvPr>
        </p:nvSpPr>
        <p:spPr/>
        <p:txBody>
          <a:bodyPr/>
          <a:lstStyle/>
          <a:p>
            <a:pPr>
              <a:defRPr/>
            </a:pPr>
            <a:fld id="{FD601532-E1F3-4338-BAE9-8EEEACD1DFAF}" type="slidenum">
              <a:rPr lang="ca-ES" smtClean="0"/>
              <a:pPr>
                <a:defRPr/>
              </a:pPr>
              <a:t>‹Nº›</a:t>
            </a:fld>
            <a:endParaRPr lang="ca-ES"/>
          </a:p>
        </p:txBody>
      </p:sp>
    </p:spTree>
    <p:extLst>
      <p:ext uri="{BB962C8B-B14F-4D97-AF65-F5344CB8AC3E}">
        <p14:creationId xmlns:p14="http://schemas.microsoft.com/office/powerpoint/2010/main" val="6070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71BA12D5-B317-422B-A482-B2F3458BAEA6}" type="datetimeFigureOut">
              <a:rPr lang="ca-ES" smtClean="0"/>
              <a:pPr>
                <a:defRPr/>
              </a:pPr>
              <a:t>15/2/2021</a:t>
            </a:fld>
            <a:endParaRPr lang="ca-E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ca-E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FD601532-E1F3-4338-BAE9-8EEEACD1DFAF}" type="slidenum">
              <a:rPr lang="ca-ES" smtClean="0"/>
              <a:pPr>
                <a:defRPr/>
              </a:pPr>
              <a:t>‹Nº›</a:t>
            </a:fld>
            <a:endParaRPr lang="ca-E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023751"/>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6">
            <a:extLst>
              <a:ext uri="{FF2B5EF4-FFF2-40B4-BE49-F238E27FC236}">
                <a16:creationId xmlns:a16="http://schemas.microsoft.com/office/drawing/2014/main" id="{FA6247F1-B8A8-4953-A897-D07366689ABB}"/>
              </a:ext>
            </a:extLst>
          </p:cNvPr>
          <p:cNvSpPr>
            <a:spLocks noGrp="1"/>
          </p:cNvSpPr>
          <p:nvPr>
            <p:ph type="ctrTitle"/>
          </p:nvPr>
        </p:nvSpPr>
        <p:spPr>
          <a:xfrm>
            <a:off x="3915696" y="965200"/>
            <a:ext cx="4499251" cy="4927600"/>
          </a:xfrm>
        </p:spPr>
        <p:txBody>
          <a:bodyPr anchor="ctr">
            <a:normAutofit/>
          </a:bodyPr>
          <a:lstStyle/>
          <a:p>
            <a:pPr algn="r"/>
            <a:r>
              <a:rPr lang="es-ES" sz="5000" b="1" dirty="0">
                <a:solidFill>
                  <a:schemeClr val="tx2"/>
                </a:solidFill>
              </a:rPr>
              <a:t>INTRODUCCIÓN AL SERVICIO DE DIRECTORIOS </a:t>
            </a:r>
            <a:br>
              <a:rPr lang="es-ES" sz="5000" b="1" dirty="0">
                <a:solidFill>
                  <a:schemeClr val="tx2"/>
                </a:solidFill>
              </a:rPr>
            </a:br>
            <a:br>
              <a:rPr lang="es-ES" sz="5000" b="1" dirty="0">
                <a:solidFill>
                  <a:schemeClr val="tx2"/>
                </a:solidFill>
              </a:rPr>
            </a:br>
            <a:br>
              <a:rPr lang="es-ES" sz="5000" b="1" dirty="0">
                <a:solidFill>
                  <a:schemeClr val="tx2"/>
                </a:solidFill>
              </a:rPr>
            </a:br>
            <a:r>
              <a:rPr lang="es-ES" sz="2800" b="1" dirty="0">
                <a:solidFill>
                  <a:schemeClr val="tx2"/>
                </a:solidFill>
              </a:rPr>
              <a:t>AWS/AMS</a:t>
            </a:r>
            <a:br>
              <a:rPr lang="es-ES" sz="5000" b="1" dirty="0">
                <a:solidFill>
                  <a:schemeClr val="tx2"/>
                </a:solidFill>
              </a:rPr>
            </a:br>
            <a:r>
              <a:rPr lang="es-ES" sz="2400" b="1" dirty="0">
                <a:solidFill>
                  <a:schemeClr val="tx2"/>
                </a:solidFill>
              </a:rPr>
              <a:t>Febrero 2021</a:t>
            </a:r>
            <a:endParaRPr lang="es-ES" sz="5000" b="1" dirty="0">
              <a:solidFill>
                <a:schemeClr val="tx2"/>
              </a:solidFill>
            </a:endParaRPr>
          </a:p>
        </p:txBody>
      </p:sp>
      <p:sp>
        <p:nvSpPr>
          <p:cNvPr id="25" name="Rectangle 2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0 Imagen" descr="logo.jpg.gif"/>
          <p:cNvPicPr/>
          <p:nvPr/>
        </p:nvPicPr>
        <p:blipFill>
          <a:blip r:embed="rId3"/>
          <a:stretch>
            <a:fillRect/>
          </a:stretch>
        </p:blipFill>
        <p:spPr>
          <a:xfrm>
            <a:off x="534" y="6165305"/>
            <a:ext cx="9143465" cy="6926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9F0C1DDB-958C-433C-B7FC-1D71B41E115B}"/>
              </a:ext>
            </a:extLst>
          </p:cNvPr>
          <p:cNvPicPr>
            <a:picLocks noChangeAspect="1"/>
          </p:cNvPicPr>
          <p:nvPr/>
        </p:nvPicPr>
        <p:blipFill>
          <a:blip r:embed="rId2"/>
          <a:stretch>
            <a:fillRect/>
          </a:stretch>
        </p:blipFill>
        <p:spPr>
          <a:xfrm>
            <a:off x="676462" y="1280005"/>
            <a:ext cx="4706750" cy="3491560"/>
          </a:xfrm>
          <a:prstGeom prst="rect">
            <a:avLst/>
          </a:prstGeom>
        </p:spPr>
      </p:pic>
      <p:sp>
        <p:nvSpPr>
          <p:cNvPr id="79" name="Rectangle 78">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42" name="1 Título"/>
          <p:cNvSpPr>
            <a:spLocks noGrp="1"/>
          </p:cNvSpPr>
          <p:nvPr>
            <p:ph type="title"/>
          </p:nvPr>
        </p:nvSpPr>
        <p:spPr>
          <a:xfrm>
            <a:off x="6072663" y="640080"/>
            <a:ext cx="2744435" cy="2926080"/>
          </a:xfrm>
        </p:spPr>
        <p:txBody>
          <a:bodyPr vert="horz" lIns="91440" tIns="45720" rIns="91440" bIns="45720" rtlCol="0" anchor="b">
            <a:normAutofit/>
          </a:bodyPr>
          <a:lstStyle/>
          <a:p>
            <a:r>
              <a:rPr lang="en-US" sz="3800" b="1">
                <a:solidFill>
                  <a:srgbClr val="FFFFFF"/>
                </a:solidFill>
              </a:rPr>
              <a:t>Espacio de nombres</a:t>
            </a:r>
          </a:p>
        </p:txBody>
      </p:sp>
      <p:sp>
        <p:nvSpPr>
          <p:cNvPr id="81" name="Rectangle 80">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0 Imagen" descr="logo.jpg.gif"/>
          <p:cNvPicPr/>
          <p:nvPr/>
        </p:nvPicPr>
        <p:blipFill>
          <a:blip r:embed="rId3"/>
          <a:stretch>
            <a:fillRect/>
          </a:stretch>
        </p:blipFill>
        <p:spPr>
          <a:xfrm>
            <a:off x="534" y="6381328"/>
            <a:ext cx="9143465" cy="476673"/>
          </a:xfrm>
          <a:prstGeom prst="rect">
            <a:avLst/>
          </a:prstGeom>
        </p:spPr>
      </p:pic>
      <p:sp>
        <p:nvSpPr>
          <p:cNvPr id="15" name="CuadroTexto 14">
            <a:extLst>
              <a:ext uri="{FF2B5EF4-FFF2-40B4-BE49-F238E27FC236}">
                <a16:creationId xmlns:a16="http://schemas.microsoft.com/office/drawing/2014/main" id="{785778FE-9A3A-44F8-94C0-0203B0B6D688}"/>
              </a:ext>
            </a:extLst>
          </p:cNvPr>
          <p:cNvSpPr txBox="1"/>
          <p:nvPr/>
        </p:nvSpPr>
        <p:spPr>
          <a:xfrm>
            <a:off x="837163" y="995546"/>
            <a:ext cx="7543800" cy="1785104"/>
          </a:xfrm>
          <a:prstGeom prst="rect">
            <a:avLst/>
          </a:prstGeom>
          <a:noFill/>
        </p:spPr>
        <p:txBody>
          <a:bodyPr wrap="square">
            <a:spAutoFit/>
          </a:bodyPr>
          <a:lstStyle/>
          <a:p>
            <a:pPr marL="285750" indent="-285750" algn="just">
              <a:spcAft>
                <a:spcPts val="600"/>
              </a:spcAft>
              <a:buFont typeface="Wingdings" panose="05000000000000000000" pitchFamily="2" charset="2"/>
              <a:buChar char="q"/>
            </a:pPr>
            <a:endParaRPr lang="es-ES"/>
          </a:p>
          <a:p>
            <a:pPr marL="285750" indent="-285750" algn="just">
              <a:spcAft>
                <a:spcPts val="600"/>
              </a:spcAft>
              <a:buFont typeface="Wingdings" panose="05000000000000000000" pitchFamily="2" charset="2"/>
              <a:buChar char="q"/>
            </a:pPr>
            <a:endParaRPr lang="es-ES"/>
          </a:p>
          <a:p>
            <a:pPr algn="just">
              <a:spcAft>
                <a:spcPts val="600"/>
              </a:spcAft>
            </a:pPr>
            <a:endParaRPr lang="es-ES" u="sng"/>
          </a:p>
          <a:p>
            <a:pPr algn="just">
              <a:spcAft>
                <a:spcPts val="600"/>
              </a:spcAft>
            </a:pPr>
            <a:endParaRPr lang="es-ES"/>
          </a:p>
          <a:p>
            <a:pPr algn="just">
              <a:spcAft>
                <a:spcPts val="600"/>
              </a:spcAft>
            </a:pPr>
            <a:endParaRPr lang="es-ES"/>
          </a:p>
        </p:txBody>
      </p:sp>
    </p:spTree>
    <p:extLst>
      <p:ext uri="{BB962C8B-B14F-4D97-AF65-F5344CB8AC3E}">
        <p14:creationId xmlns:p14="http://schemas.microsoft.com/office/powerpoint/2010/main" val="279059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42" name="1 Título"/>
          <p:cNvSpPr>
            <a:spLocks noGrp="1"/>
          </p:cNvSpPr>
          <p:nvPr>
            <p:ph type="title"/>
          </p:nvPr>
        </p:nvSpPr>
        <p:spPr>
          <a:xfrm>
            <a:off x="798897" y="5120640"/>
            <a:ext cx="7543800" cy="822960"/>
          </a:xfrm>
        </p:spPr>
        <p:txBody>
          <a:bodyPr vert="horz" lIns="91440" tIns="45720" rIns="91440" bIns="45720" rtlCol="0" anchor="b">
            <a:normAutofit/>
          </a:bodyPr>
          <a:lstStyle/>
          <a:p>
            <a:r>
              <a:rPr lang="en-US" sz="3100" b="1" dirty="0" err="1">
                <a:solidFill>
                  <a:srgbClr val="FFFFFF"/>
                </a:solidFill>
              </a:rPr>
              <a:t>Ejemplo</a:t>
            </a:r>
            <a:r>
              <a:rPr lang="en-US" sz="3100" b="1" dirty="0">
                <a:solidFill>
                  <a:srgbClr val="FFFFFF"/>
                </a:solidFill>
              </a:rPr>
              <a:t> de </a:t>
            </a:r>
            <a:r>
              <a:rPr lang="en-US" sz="3100" b="1" dirty="0" err="1">
                <a:solidFill>
                  <a:srgbClr val="FFFFFF"/>
                </a:solidFill>
              </a:rPr>
              <a:t>directorio</a:t>
            </a:r>
            <a:r>
              <a:rPr lang="en-US" sz="3100" b="1" dirty="0">
                <a:solidFill>
                  <a:srgbClr val="FFFFFF"/>
                </a:solidFill>
              </a:rPr>
              <a:t> LDAP </a:t>
            </a:r>
          </a:p>
        </p:txBody>
      </p:sp>
      <p:pic>
        <p:nvPicPr>
          <p:cNvPr id="3" name="Imagen 2">
            <a:extLst>
              <a:ext uri="{FF2B5EF4-FFF2-40B4-BE49-F238E27FC236}">
                <a16:creationId xmlns:a16="http://schemas.microsoft.com/office/drawing/2014/main" id="{4EF00FC4-F662-44FA-A81C-85FC7801DAA9}"/>
              </a:ext>
            </a:extLst>
          </p:cNvPr>
          <p:cNvPicPr>
            <a:picLocks noChangeAspect="1"/>
          </p:cNvPicPr>
          <p:nvPr/>
        </p:nvPicPr>
        <p:blipFill>
          <a:blip r:embed="rId2"/>
          <a:stretch>
            <a:fillRect/>
          </a:stretch>
        </p:blipFill>
        <p:spPr>
          <a:xfrm>
            <a:off x="475499" y="773097"/>
            <a:ext cx="8193826" cy="3359468"/>
          </a:xfrm>
          <a:prstGeom prst="rect">
            <a:avLst/>
          </a:prstGeom>
        </p:spPr>
      </p:pic>
      <p:sp>
        <p:nvSpPr>
          <p:cNvPr id="81" name="Rectangle 80">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0 Imagen" descr="logo.jpg.gif"/>
          <p:cNvPicPr/>
          <p:nvPr/>
        </p:nvPicPr>
        <p:blipFill>
          <a:blip r:embed="rId3"/>
          <a:stretch>
            <a:fillRect/>
          </a:stretch>
        </p:blipFill>
        <p:spPr>
          <a:xfrm>
            <a:off x="534" y="6381328"/>
            <a:ext cx="9143465" cy="476673"/>
          </a:xfrm>
          <a:prstGeom prst="rect">
            <a:avLst/>
          </a:prstGeom>
        </p:spPr>
      </p:pic>
      <p:sp>
        <p:nvSpPr>
          <p:cNvPr id="15" name="CuadroTexto 14">
            <a:extLst>
              <a:ext uri="{FF2B5EF4-FFF2-40B4-BE49-F238E27FC236}">
                <a16:creationId xmlns:a16="http://schemas.microsoft.com/office/drawing/2014/main" id="{785778FE-9A3A-44F8-94C0-0203B0B6D688}"/>
              </a:ext>
            </a:extLst>
          </p:cNvPr>
          <p:cNvSpPr txBox="1"/>
          <p:nvPr/>
        </p:nvSpPr>
        <p:spPr>
          <a:xfrm>
            <a:off x="800100" y="1916832"/>
            <a:ext cx="7543800" cy="1077218"/>
          </a:xfrm>
          <a:prstGeom prst="rect">
            <a:avLst/>
          </a:prstGeom>
          <a:noFill/>
        </p:spPr>
        <p:txBody>
          <a:bodyPr wrap="square">
            <a:spAutoFit/>
          </a:bodyPr>
          <a:lstStyle/>
          <a:p>
            <a:pPr algn="just">
              <a:spcAft>
                <a:spcPts val="600"/>
              </a:spcAft>
            </a:pPr>
            <a:endParaRPr lang="es-ES" u="sng"/>
          </a:p>
          <a:p>
            <a:pPr algn="just">
              <a:spcAft>
                <a:spcPts val="600"/>
              </a:spcAft>
            </a:pPr>
            <a:endParaRPr lang="es-ES"/>
          </a:p>
          <a:p>
            <a:pPr algn="just">
              <a:spcAft>
                <a:spcPts val="600"/>
              </a:spcAft>
            </a:pPr>
            <a:endParaRPr lang="es-ES"/>
          </a:p>
        </p:txBody>
      </p:sp>
    </p:spTree>
    <p:extLst>
      <p:ext uri="{BB962C8B-B14F-4D97-AF65-F5344CB8AC3E}">
        <p14:creationId xmlns:p14="http://schemas.microsoft.com/office/powerpoint/2010/main" val="14417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9B39F13A-09C2-4FF6-A39B-116317C74366}"/>
              </a:ext>
            </a:extLst>
          </p:cNvPr>
          <p:cNvPicPr>
            <a:picLocks noChangeAspect="1"/>
          </p:cNvPicPr>
          <p:nvPr/>
        </p:nvPicPr>
        <p:blipFill>
          <a:blip r:embed="rId2"/>
          <a:stretch>
            <a:fillRect/>
          </a:stretch>
        </p:blipFill>
        <p:spPr>
          <a:xfrm>
            <a:off x="480465" y="1074818"/>
            <a:ext cx="4706750" cy="3412394"/>
          </a:xfrm>
          <a:prstGeom prst="rect">
            <a:avLst/>
          </a:prstGeom>
        </p:spPr>
      </p:pic>
      <p:sp>
        <p:nvSpPr>
          <p:cNvPr id="79" name="Rectangle 78">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42" name="1 Título"/>
          <p:cNvSpPr>
            <a:spLocks noGrp="1"/>
          </p:cNvSpPr>
          <p:nvPr>
            <p:ph type="title"/>
          </p:nvPr>
        </p:nvSpPr>
        <p:spPr>
          <a:xfrm>
            <a:off x="6072663" y="640080"/>
            <a:ext cx="2744435" cy="2926080"/>
          </a:xfrm>
        </p:spPr>
        <p:txBody>
          <a:bodyPr vert="horz" lIns="91440" tIns="45720" rIns="91440" bIns="45720" rtlCol="0" anchor="b">
            <a:normAutofit/>
          </a:bodyPr>
          <a:lstStyle/>
          <a:p>
            <a:r>
              <a:rPr lang="en-US" sz="3800" b="1">
                <a:solidFill>
                  <a:srgbClr val="FFFFFF"/>
                </a:solidFill>
              </a:rPr>
              <a:t>Ejemplo de directorio LDAP</a:t>
            </a:r>
          </a:p>
        </p:txBody>
      </p:sp>
      <p:sp>
        <p:nvSpPr>
          <p:cNvPr id="81" name="Rectangle 80">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0 Imagen" descr="logo.jpg.gif"/>
          <p:cNvPicPr/>
          <p:nvPr/>
        </p:nvPicPr>
        <p:blipFill>
          <a:blip r:embed="rId3"/>
          <a:stretch>
            <a:fillRect/>
          </a:stretch>
        </p:blipFill>
        <p:spPr>
          <a:xfrm>
            <a:off x="534" y="6381328"/>
            <a:ext cx="9143465" cy="476673"/>
          </a:xfrm>
          <a:prstGeom prst="rect">
            <a:avLst/>
          </a:prstGeom>
        </p:spPr>
      </p:pic>
      <p:sp>
        <p:nvSpPr>
          <p:cNvPr id="15" name="CuadroTexto 14">
            <a:extLst>
              <a:ext uri="{FF2B5EF4-FFF2-40B4-BE49-F238E27FC236}">
                <a16:creationId xmlns:a16="http://schemas.microsoft.com/office/drawing/2014/main" id="{785778FE-9A3A-44F8-94C0-0203B0B6D688}"/>
              </a:ext>
            </a:extLst>
          </p:cNvPr>
          <p:cNvSpPr txBox="1"/>
          <p:nvPr/>
        </p:nvSpPr>
        <p:spPr>
          <a:xfrm>
            <a:off x="800100" y="1916832"/>
            <a:ext cx="7543800" cy="723275"/>
          </a:xfrm>
          <a:prstGeom prst="rect">
            <a:avLst/>
          </a:prstGeom>
          <a:noFill/>
        </p:spPr>
        <p:txBody>
          <a:bodyPr wrap="square">
            <a:spAutoFit/>
          </a:bodyPr>
          <a:lstStyle/>
          <a:p>
            <a:pPr algn="just">
              <a:spcAft>
                <a:spcPts val="600"/>
              </a:spcAft>
            </a:pPr>
            <a:endParaRPr lang="es-ES"/>
          </a:p>
          <a:p>
            <a:pPr algn="just">
              <a:spcAft>
                <a:spcPts val="600"/>
              </a:spcAft>
            </a:pPr>
            <a:endParaRPr lang="es-ES"/>
          </a:p>
        </p:txBody>
      </p:sp>
    </p:spTree>
    <p:extLst>
      <p:ext uri="{BB962C8B-B14F-4D97-AF65-F5344CB8AC3E}">
        <p14:creationId xmlns:p14="http://schemas.microsoft.com/office/powerpoint/2010/main" val="348810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4"/>
            <a:ext cx="7543800" cy="828675"/>
          </a:xfrm>
        </p:spPr>
        <p:txBody>
          <a:bodyPr/>
          <a:lstStyle/>
          <a:p>
            <a:pPr algn="ctr" eaLnBrk="1" hangingPunct="1"/>
            <a:r>
              <a:rPr lang="ca-ES" b="1" dirty="0" err="1"/>
              <a:t>Ejemplo</a:t>
            </a:r>
            <a:r>
              <a:rPr lang="ca-ES" b="1" dirty="0"/>
              <a:t> </a:t>
            </a:r>
            <a:r>
              <a:rPr lang="ca-ES" b="1" dirty="0" err="1"/>
              <a:t>directorio</a:t>
            </a:r>
            <a:r>
              <a:rPr lang="ca-ES" b="1" dirty="0"/>
              <a:t> LDAP</a:t>
            </a:r>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15" name="CuadroTexto 14">
            <a:extLst>
              <a:ext uri="{FF2B5EF4-FFF2-40B4-BE49-F238E27FC236}">
                <a16:creationId xmlns:a16="http://schemas.microsoft.com/office/drawing/2014/main" id="{785778FE-9A3A-44F8-94C0-0203B0B6D688}"/>
              </a:ext>
            </a:extLst>
          </p:cNvPr>
          <p:cNvSpPr txBox="1"/>
          <p:nvPr/>
        </p:nvSpPr>
        <p:spPr>
          <a:xfrm>
            <a:off x="800100" y="1916832"/>
            <a:ext cx="7543800" cy="3416320"/>
          </a:xfrm>
          <a:prstGeom prst="rect">
            <a:avLst/>
          </a:prstGeom>
          <a:noFill/>
        </p:spPr>
        <p:txBody>
          <a:bodyPr wrap="square">
            <a:spAutoFit/>
          </a:bodyPr>
          <a:lstStyle/>
          <a:p>
            <a:pPr algn="just"/>
            <a:r>
              <a:rPr lang="es-ES" dirty="0"/>
              <a:t>La definición de qué </a:t>
            </a:r>
            <a:r>
              <a:rPr lang="es-ES" dirty="0">
                <a:solidFill>
                  <a:srgbClr val="FF0000"/>
                </a:solidFill>
              </a:rPr>
              <a:t>atributos</a:t>
            </a:r>
            <a:r>
              <a:rPr lang="es-ES" dirty="0"/>
              <a:t> forman parte del directorio se conoce como el </a:t>
            </a:r>
            <a:r>
              <a:rPr lang="es-ES" dirty="0">
                <a:solidFill>
                  <a:srgbClr val="FF0000"/>
                </a:solidFill>
              </a:rPr>
              <a:t>esquema</a:t>
            </a:r>
            <a:r>
              <a:rPr lang="es-ES" dirty="0"/>
              <a:t> del directorio. A continuación se explica el significado de los anteriores atributos:</a:t>
            </a:r>
          </a:p>
          <a:p>
            <a:pPr algn="just"/>
            <a:r>
              <a:rPr lang="es-ES" dirty="0"/>
              <a:t>•</a:t>
            </a:r>
            <a:r>
              <a:rPr lang="es-ES" dirty="0" err="1">
                <a:solidFill>
                  <a:srgbClr val="FF0000"/>
                </a:solidFill>
              </a:rPr>
              <a:t>objectclass</a:t>
            </a:r>
            <a:r>
              <a:rPr lang="es-ES" dirty="0"/>
              <a:t>. Especifica a qué clase pertenece el objeto.</a:t>
            </a:r>
          </a:p>
          <a:p>
            <a:pPr algn="just"/>
            <a:r>
              <a:rPr lang="es-ES" dirty="0"/>
              <a:t>•</a:t>
            </a:r>
            <a:r>
              <a:rPr lang="es-ES" dirty="0" err="1">
                <a:solidFill>
                  <a:srgbClr val="FF0000"/>
                </a:solidFill>
              </a:rPr>
              <a:t>Common</a:t>
            </a:r>
            <a:r>
              <a:rPr lang="es-ES" dirty="0">
                <a:solidFill>
                  <a:srgbClr val="FF0000"/>
                </a:solidFill>
              </a:rPr>
              <a:t> </a:t>
            </a:r>
            <a:r>
              <a:rPr lang="es-ES" dirty="0" err="1">
                <a:solidFill>
                  <a:srgbClr val="FF0000"/>
                </a:solidFill>
              </a:rPr>
              <a:t>name</a:t>
            </a:r>
            <a:r>
              <a:rPr lang="es-ES" dirty="0">
                <a:solidFill>
                  <a:srgbClr val="FF0000"/>
                </a:solidFill>
              </a:rPr>
              <a:t> (</a:t>
            </a:r>
            <a:r>
              <a:rPr lang="es-ES" dirty="0" err="1">
                <a:solidFill>
                  <a:srgbClr val="FF0000"/>
                </a:solidFill>
              </a:rPr>
              <a:t>cn</a:t>
            </a:r>
            <a:r>
              <a:rPr lang="es-ES" dirty="0">
                <a:solidFill>
                  <a:srgbClr val="FF0000"/>
                </a:solidFill>
              </a:rPr>
              <a:t>). </a:t>
            </a:r>
            <a:r>
              <a:rPr lang="es-ES" dirty="0"/>
              <a:t>Nombre del usuario, puede tener más de un valor. En este caso, se considera nombre del usuario tanto José María, como Pepe.</a:t>
            </a:r>
          </a:p>
          <a:p>
            <a:pPr algn="just"/>
            <a:r>
              <a:rPr lang="es-ES" dirty="0"/>
              <a:t>•</a:t>
            </a:r>
            <a:r>
              <a:rPr lang="es-ES" dirty="0" err="1">
                <a:solidFill>
                  <a:srgbClr val="FF0000"/>
                </a:solidFill>
              </a:rPr>
              <a:t>Surname</a:t>
            </a:r>
            <a:r>
              <a:rPr lang="es-ES" dirty="0">
                <a:solidFill>
                  <a:srgbClr val="FF0000"/>
                </a:solidFill>
              </a:rPr>
              <a:t> (</a:t>
            </a:r>
            <a:r>
              <a:rPr lang="es-ES" dirty="0" err="1">
                <a:solidFill>
                  <a:srgbClr val="FF0000"/>
                </a:solidFill>
              </a:rPr>
              <a:t>sn</a:t>
            </a:r>
            <a:r>
              <a:rPr lang="es-ES" dirty="0">
                <a:solidFill>
                  <a:srgbClr val="FF0000"/>
                </a:solidFill>
              </a:rPr>
              <a:t>). </a:t>
            </a:r>
            <a:r>
              <a:rPr lang="es-ES" dirty="0"/>
              <a:t>Es el apellido del usuario. </a:t>
            </a:r>
          </a:p>
          <a:p>
            <a:pPr algn="just"/>
            <a:r>
              <a:rPr lang="es-ES" dirty="0"/>
              <a:t>•</a:t>
            </a:r>
            <a:r>
              <a:rPr lang="es-ES" dirty="0" err="1">
                <a:solidFill>
                  <a:srgbClr val="FF0000"/>
                </a:solidFill>
              </a:rPr>
              <a:t>telephoneNumber</a:t>
            </a:r>
            <a:r>
              <a:rPr lang="es-ES" dirty="0">
                <a:solidFill>
                  <a:srgbClr val="FF0000"/>
                </a:solidFill>
              </a:rPr>
              <a:t>. </a:t>
            </a:r>
            <a:r>
              <a:rPr lang="es-ES" dirty="0"/>
              <a:t>Como su nombre indica, sirve para almacenar el número de teléfono del usuario. </a:t>
            </a:r>
          </a:p>
          <a:p>
            <a:pPr algn="just"/>
            <a:r>
              <a:rPr lang="es-ES" dirty="0"/>
              <a:t>•</a:t>
            </a:r>
            <a:r>
              <a:rPr lang="es-ES" dirty="0">
                <a:solidFill>
                  <a:srgbClr val="FF0000"/>
                </a:solidFill>
              </a:rPr>
              <a:t>mail.</a:t>
            </a:r>
            <a:r>
              <a:rPr lang="es-ES" dirty="0"/>
              <a:t> Almacena la dirección de correo electrónico.</a:t>
            </a:r>
          </a:p>
          <a:p>
            <a:pPr algn="just"/>
            <a:r>
              <a:rPr lang="es-ES" dirty="0"/>
              <a:t>•</a:t>
            </a:r>
            <a:r>
              <a:rPr lang="es-ES" dirty="0" err="1">
                <a:solidFill>
                  <a:srgbClr val="FF0000"/>
                </a:solidFill>
              </a:rPr>
              <a:t>jpegPhoto</a:t>
            </a:r>
            <a:r>
              <a:rPr lang="es-ES" dirty="0"/>
              <a:t>. Contiene una pequeña imagen del usuario.</a:t>
            </a:r>
          </a:p>
          <a:p>
            <a:pPr algn="just"/>
            <a:endParaRPr lang="es-ES" dirty="0"/>
          </a:p>
        </p:txBody>
      </p:sp>
      <p:pic>
        <p:nvPicPr>
          <p:cNvPr id="3" name="Imagen 2">
            <a:extLst>
              <a:ext uri="{FF2B5EF4-FFF2-40B4-BE49-F238E27FC236}">
                <a16:creationId xmlns:a16="http://schemas.microsoft.com/office/drawing/2014/main" id="{27A99385-E60B-4324-A196-8486808DF5EF}"/>
              </a:ext>
            </a:extLst>
          </p:cNvPr>
          <p:cNvPicPr>
            <a:picLocks noChangeAspect="1"/>
          </p:cNvPicPr>
          <p:nvPr/>
        </p:nvPicPr>
        <p:blipFill>
          <a:blip r:embed="rId3"/>
          <a:stretch>
            <a:fillRect/>
          </a:stretch>
        </p:blipFill>
        <p:spPr>
          <a:xfrm>
            <a:off x="1170622" y="5157192"/>
            <a:ext cx="6848475" cy="781050"/>
          </a:xfrm>
          <a:prstGeom prst="rect">
            <a:avLst/>
          </a:prstGeom>
        </p:spPr>
      </p:pic>
    </p:spTree>
    <p:extLst>
      <p:ext uri="{BB962C8B-B14F-4D97-AF65-F5344CB8AC3E}">
        <p14:creationId xmlns:p14="http://schemas.microsoft.com/office/powerpoint/2010/main" val="3954813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4"/>
            <a:ext cx="7543800" cy="828675"/>
          </a:xfrm>
        </p:spPr>
        <p:txBody>
          <a:bodyPr/>
          <a:lstStyle/>
          <a:p>
            <a:pPr algn="ctr" eaLnBrk="1" hangingPunct="1"/>
            <a:r>
              <a:rPr lang="ca-ES" b="1" dirty="0"/>
              <a:t>1.4 </a:t>
            </a:r>
            <a:r>
              <a:rPr lang="ca-ES" b="1" dirty="0" err="1"/>
              <a:t>Operaciones</a:t>
            </a:r>
            <a:r>
              <a:rPr lang="ca-ES" b="1" dirty="0"/>
              <a:t> de </a:t>
            </a:r>
            <a:r>
              <a:rPr lang="ca-ES" b="1" dirty="0" err="1"/>
              <a:t>cliente</a:t>
            </a:r>
            <a:endParaRPr lang="ca-ES" b="1" dirty="0"/>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7" name="CuadroTexto 6">
            <a:extLst>
              <a:ext uri="{FF2B5EF4-FFF2-40B4-BE49-F238E27FC236}">
                <a16:creationId xmlns:a16="http://schemas.microsoft.com/office/drawing/2014/main" id="{7C204116-D38D-489B-82D9-8F25AE7A3D6C}"/>
              </a:ext>
            </a:extLst>
          </p:cNvPr>
          <p:cNvSpPr txBox="1"/>
          <p:nvPr/>
        </p:nvSpPr>
        <p:spPr>
          <a:xfrm>
            <a:off x="822960" y="1772816"/>
            <a:ext cx="7543800" cy="1754326"/>
          </a:xfrm>
          <a:prstGeom prst="rect">
            <a:avLst/>
          </a:prstGeom>
          <a:noFill/>
        </p:spPr>
        <p:txBody>
          <a:bodyPr wrap="square">
            <a:spAutoFit/>
          </a:bodyPr>
          <a:lstStyle/>
          <a:p>
            <a:r>
              <a:rPr lang="es-ES" dirty="0"/>
              <a:t>En este subapartado definimos las operaciones más frecuentes a nivel de interacción de un cliente con un servicio de directorio:</a:t>
            </a:r>
          </a:p>
          <a:p>
            <a:endParaRPr lang="es-ES" dirty="0"/>
          </a:p>
          <a:p>
            <a:pPr marL="285750" indent="-285750">
              <a:buFont typeface="Wingdings" panose="05000000000000000000" pitchFamily="2" charset="2"/>
              <a:buChar char="q"/>
            </a:pPr>
            <a:r>
              <a:rPr lang="es-ES" u="sng" dirty="0"/>
              <a:t>Operaciones de interrogación</a:t>
            </a:r>
            <a:r>
              <a:rPr lang="es-ES" dirty="0"/>
              <a:t>:</a:t>
            </a:r>
          </a:p>
          <a:p>
            <a:pPr marL="285750" indent="-285750">
              <a:buFont typeface="Wingdings" panose="05000000000000000000" pitchFamily="2" charset="2"/>
              <a:buChar char="q"/>
            </a:pPr>
            <a:endParaRPr lang="es-ES" dirty="0"/>
          </a:p>
          <a:p>
            <a:pPr marL="285750" indent="-285750">
              <a:buFont typeface="Wingdings" panose="05000000000000000000" pitchFamily="2" charset="2"/>
              <a:buChar char="q"/>
            </a:pPr>
            <a:endParaRPr lang="es-ES" dirty="0"/>
          </a:p>
        </p:txBody>
      </p:sp>
      <p:pic>
        <p:nvPicPr>
          <p:cNvPr id="6" name="Imagen 5">
            <a:extLst>
              <a:ext uri="{FF2B5EF4-FFF2-40B4-BE49-F238E27FC236}">
                <a16:creationId xmlns:a16="http://schemas.microsoft.com/office/drawing/2014/main" id="{47B37338-7726-4A38-A267-98399AE7C789}"/>
              </a:ext>
            </a:extLst>
          </p:cNvPr>
          <p:cNvPicPr>
            <a:picLocks noChangeAspect="1"/>
          </p:cNvPicPr>
          <p:nvPr/>
        </p:nvPicPr>
        <p:blipFill>
          <a:blip r:embed="rId3"/>
          <a:stretch>
            <a:fillRect/>
          </a:stretch>
        </p:blipFill>
        <p:spPr>
          <a:xfrm>
            <a:off x="1162050" y="3043237"/>
            <a:ext cx="6819900" cy="771525"/>
          </a:xfrm>
          <a:prstGeom prst="rect">
            <a:avLst/>
          </a:prstGeom>
        </p:spPr>
      </p:pic>
      <p:sp>
        <p:nvSpPr>
          <p:cNvPr id="11" name="CuadroTexto 10">
            <a:extLst>
              <a:ext uri="{FF2B5EF4-FFF2-40B4-BE49-F238E27FC236}">
                <a16:creationId xmlns:a16="http://schemas.microsoft.com/office/drawing/2014/main" id="{BA970038-CD7A-49F8-8EB2-D668803AD34A}"/>
              </a:ext>
            </a:extLst>
          </p:cNvPr>
          <p:cNvSpPr txBox="1"/>
          <p:nvPr/>
        </p:nvSpPr>
        <p:spPr>
          <a:xfrm>
            <a:off x="1162050" y="3969465"/>
            <a:ext cx="6819900" cy="1200329"/>
          </a:xfrm>
          <a:prstGeom prst="rect">
            <a:avLst/>
          </a:prstGeom>
          <a:noFill/>
        </p:spPr>
        <p:txBody>
          <a:bodyPr wrap="square">
            <a:spAutoFit/>
          </a:bodyPr>
          <a:lstStyle/>
          <a:p>
            <a:r>
              <a:rPr lang="es-ES" dirty="0"/>
              <a:t>La herramienta puede ser mediante la línea de comandos, como </a:t>
            </a:r>
            <a:r>
              <a:rPr lang="es-ES" b="1" dirty="0" err="1"/>
              <a:t>ldapsearch</a:t>
            </a:r>
            <a:r>
              <a:rPr lang="es-ES" b="1" dirty="0"/>
              <a:t>.</a:t>
            </a:r>
          </a:p>
          <a:p>
            <a:endParaRPr lang="es-ES" b="1" dirty="0"/>
          </a:p>
          <a:p>
            <a:endParaRPr lang="es-ES" b="1" dirty="0"/>
          </a:p>
        </p:txBody>
      </p:sp>
      <p:pic>
        <p:nvPicPr>
          <p:cNvPr id="13" name="Imagen 12">
            <a:extLst>
              <a:ext uri="{FF2B5EF4-FFF2-40B4-BE49-F238E27FC236}">
                <a16:creationId xmlns:a16="http://schemas.microsoft.com/office/drawing/2014/main" id="{9C7D79D9-789C-4782-AF20-852C1D942684}"/>
              </a:ext>
            </a:extLst>
          </p:cNvPr>
          <p:cNvPicPr>
            <a:picLocks noChangeAspect="1"/>
          </p:cNvPicPr>
          <p:nvPr/>
        </p:nvPicPr>
        <p:blipFill>
          <a:blip r:embed="rId4"/>
          <a:stretch>
            <a:fillRect/>
          </a:stretch>
        </p:blipFill>
        <p:spPr>
          <a:xfrm>
            <a:off x="938212" y="4712583"/>
            <a:ext cx="7267575" cy="1381125"/>
          </a:xfrm>
          <a:prstGeom prst="rect">
            <a:avLst/>
          </a:prstGeom>
        </p:spPr>
      </p:pic>
    </p:spTree>
    <p:extLst>
      <p:ext uri="{BB962C8B-B14F-4D97-AF65-F5344CB8AC3E}">
        <p14:creationId xmlns:p14="http://schemas.microsoft.com/office/powerpoint/2010/main" val="198789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4"/>
            <a:ext cx="7543800" cy="828675"/>
          </a:xfrm>
        </p:spPr>
        <p:txBody>
          <a:bodyPr/>
          <a:lstStyle/>
          <a:p>
            <a:pPr algn="ctr" eaLnBrk="1" hangingPunct="1"/>
            <a:r>
              <a:rPr lang="ca-ES" b="1" dirty="0"/>
              <a:t>1.4 </a:t>
            </a:r>
            <a:r>
              <a:rPr lang="ca-ES" b="1" dirty="0" err="1"/>
              <a:t>Operaciones</a:t>
            </a:r>
            <a:r>
              <a:rPr lang="ca-ES" b="1" dirty="0"/>
              <a:t> de </a:t>
            </a:r>
            <a:r>
              <a:rPr lang="ca-ES" b="1" dirty="0" err="1"/>
              <a:t>cliente</a:t>
            </a:r>
            <a:endParaRPr lang="ca-ES" b="1" dirty="0"/>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7" name="CuadroTexto 6">
            <a:extLst>
              <a:ext uri="{FF2B5EF4-FFF2-40B4-BE49-F238E27FC236}">
                <a16:creationId xmlns:a16="http://schemas.microsoft.com/office/drawing/2014/main" id="{AB83D941-AA2E-4BC6-B296-ABC47881C84E}"/>
              </a:ext>
            </a:extLst>
          </p:cNvPr>
          <p:cNvSpPr txBox="1"/>
          <p:nvPr/>
        </p:nvSpPr>
        <p:spPr>
          <a:xfrm>
            <a:off x="822960" y="1988840"/>
            <a:ext cx="7637472" cy="3139321"/>
          </a:xfrm>
          <a:prstGeom prst="rect">
            <a:avLst/>
          </a:prstGeom>
          <a:noFill/>
        </p:spPr>
        <p:txBody>
          <a:bodyPr wrap="square">
            <a:spAutoFit/>
          </a:bodyPr>
          <a:lstStyle/>
          <a:p>
            <a:pPr marL="285750" indent="-285750" algn="just">
              <a:buFont typeface="Wingdings" panose="05000000000000000000" pitchFamily="2" charset="2"/>
              <a:buChar char="q"/>
            </a:pPr>
            <a:r>
              <a:rPr lang="es-ES" u="sng" dirty="0"/>
              <a:t>Operaciones de actualización</a:t>
            </a:r>
            <a:r>
              <a:rPr lang="es-ES" dirty="0"/>
              <a:t>: LDAP dispone de cuatro operaciones de actualización de datos: añadir, borrar, modificar y renombrar/mover.</a:t>
            </a:r>
          </a:p>
          <a:p>
            <a:pPr marL="285750" indent="-285750" algn="just">
              <a:buFont typeface="Wingdings" panose="05000000000000000000" pitchFamily="2" charset="2"/>
              <a:buChar char="q"/>
            </a:pPr>
            <a:r>
              <a:rPr lang="es-ES" u="sng" dirty="0"/>
              <a:t>Operaciones de autenticación</a:t>
            </a:r>
            <a:r>
              <a:rPr lang="es-ES" dirty="0"/>
              <a:t>: La conexión a un directorio no está exenta de las implicaciones en la seguridad del propio servicio de directorio. </a:t>
            </a:r>
          </a:p>
          <a:p>
            <a:pPr algn="just"/>
            <a:endParaRPr lang="es-ES" dirty="0"/>
          </a:p>
          <a:p>
            <a:pPr algn="just"/>
            <a:r>
              <a:rPr lang="es-ES" dirty="0"/>
              <a:t>Por ejemplo, puede ser que la consulta de información sea pública para cualquier usuario, mientras que la modificación sea sólo posible para ciertos usuarios con rol de administradores del servicio de directorio. </a:t>
            </a:r>
          </a:p>
          <a:p>
            <a:pPr algn="just"/>
            <a:r>
              <a:rPr lang="es-ES" dirty="0"/>
              <a:t>Para realizar una conexión (operación </a:t>
            </a:r>
            <a:r>
              <a:rPr lang="es-ES" dirty="0" err="1"/>
              <a:t>bind</a:t>
            </a:r>
            <a:r>
              <a:rPr lang="es-ES" dirty="0"/>
              <a:t>), se especifica el DN de quien realiza la conexión. Se puede usar una contraseña para autenticación, así como distintos métodos de seguridad. </a:t>
            </a:r>
          </a:p>
        </p:txBody>
      </p:sp>
    </p:spTree>
    <p:extLst>
      <p:ext uri="{BB962C8B-B14F-4D97-AF65-F5344CB8AC3E}">
        <p14:creationId xmlns:p14="http://schemas.microsoft.com/office/powerpoint/2010/main" val="116071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4"/>
            <a:ext cx="7543800" cy="828675"/>
          </a:xfrm>
        </p:spPr>
        <p:txBody>
          <a:bodyPr/>
          <a:lstStyle/>
          <a:p>
            <a:pPr algn="ctr" eaLnBrk="1" hangingPunct="1"/>
            <a:r>
              <a:rPr lang="ca-ES" b="1" dirty="0"/>
              <a:t>1.4 </a:t>
            </a:r>
            <a:r>
              <a:rPr lang="ca-ES" b="1" dirty="0" err="1"/>
              <a:t>Operaciones</a:t>
            </a:r>
            <a:r>
              <a:rPr lang="ca-ES" b="1" dirty="0"/>
              <a:t> de </a:t>
            </a:r>
            <a:r>
              <a:rPr lang="ca-ES" b="1" dirty="0" err="1"/>
              <a:t>cliente</a:t>
            </a:r>
            <a:endParaRPr lang="ca-ES" b="1" dirty="0"/>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7" name="CuadroTexto 6">
            <a:extLst>
              <a:ext uri="{FF2B5EF4-FFF2-40B4-BE49-F238E27FC236}">
                <a16:creationId xmlns:a16="http://schemas.microsoft.com/office/drawing/2014/main" id="{AB83D941-AA2E-4BC6-B296-ABC47881C84E}"/>
              </a:ext>
            </a:extLst>
          </p:cNvPr>
          <p:cNvSpPr txBox="1"/>
          <p:nvPr/>
        </p:nvSpPr>
        <p:spPr>
          <a:xfrm>
            <a:off x="822960" y="1988840"/>
            <a:ext cx="7637472" cy="1477328"/>
          </a:xfrm>
          <a:prstGeom prst="rect">
            <a:avLst/>
          </a:prstGeom>
          <a:noFill/>
        </p:spPr>
        <p:txBody>
          <a:bodyPr wrap="square">
            <a:spAutoFit/>
          </a:bodyPr>
          <a:lstStyle/>
          <a:p>
            <a:pPr marL="285750" indent="-285750" algn="just">
              <a:buFont typeface="Wingdings" panose="05000000000000000000" pitchFamily="2" charset="2"/>
              <a:buChar char="q"/>
            </a:pPr>
            <a:r>
              <a:rPr lang="es-ES" u="sng" dirty="0"/>
              <a:t>Acceso desde otras aplicaciones </a:t>
            </a:r>
            <a:r>
              <a:rPr lang="es-ES" dirty="0"/>
              <a:t>:Otra  forma  en  la  que  se  encuentra  disponible  LDAP  es  como  interfaz  </a:t>
            </a:r>
            <a:r>
              <a:rPr lang="es-ES" dirty="0" err="1"/>
              <a:t>pa-ra</a:t>
            </a:r>
            <a:r>
              <a:rPr lang="es-ES" dirty="0"/>
              <a:t>  implementar  programas  (API).  De  este  modo,  por  ejemplo,  en  </a:t>
            </a:r>
            <a:r>
              <a:rPr lang="es-ES" dirty="0" err="1"/>
              <a:t>lenguajeC</a:t>
            </a:r>
            <a:r>
              <a:rPr lang="es-ES" dirty="0"/>
              <a:t>  es  posible  usar  funciones  contra  un  servicio  de  directorio  LDAP,  como </a:t>
            </a:r>
            <a:r>
              <a:rPr lang="es-ES" dirty="0" err="1"/>
              <a:t>ldap_search</a:t>
            </a:r>
            <a:r>
              <a:rPr lang="es-ES" dirty="0"/>
              <a:t>(), </a:t>
            </a:r>
            <a:r>
              <a:rPr lang="es-ES" dirty="0" err="1"/>
              <a:t>ldap_bind</a:t>
            </a:r>
            <a:r>
              <a:rPr lang="es-ES" dirty="0"/>
              <a:t>(), </a:t>
            </a:r>
            <a:r>
              <a:rPr lang="es-ES" dirty="0" err="1"/>
              <a:t>ldap_add</a:t>
            </a:r>
            <a:r>
              <a:rPr lang="es-ES" dirty="0"/>
              <a:t>(), etc.  </a:t>
            </a:r>
          </a:p>
        </p:txBody>
      </p:sp>
    </p:spTree>
    <p:extLst>
      <p:ext uri="{BB962C8B-B14F-4D97-AF65-F5344CB8AC3E}">
        <p14:creationId xmlns:p14="http://schemas.microsoft.com/office/powerpoint/2010/main" val="3508704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4"/>
            <a:ext cx="7543800" cy="828675"/>
          </a:xfrm>
        </p:spPr>
        <p:txBody>
          <a:bodyPr/>
          <a:lstStyle/>
          <a:p>
            <a:pPr algn="ctr" eaLnBrk="1" hangingPunct="1"/>
            <a:r>
              <a:rPr lang="ca-ES" b="1" dirty="0"/>
              <a:t>2. Diseño del </a:t>
            </a:r>
            <a:r>
              <a:rPr lang="ca-ES" b="1" dirty="0" err="1"/>
              <a:t>directorio</a:t>
            </a:r>
            <a:endParaRPr lang="ca-ES" b="1" dirty="0"/>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6" name="CuadroTexto 5">
            <a:extLst>
              <a:ext uri="{FF2B5EF4-FFF2-40B4-BE49-F238E27FC236}">
                <a16:creationId xmlns:a16="http://schemas.microsoft.com/office/drawing/2014/main" id="{0C3F2124-254E-4F57-B23B-A422119B2069}"/>
              </a:ext>
            </a:extLst>
          </p:cNvPr>
          <p:cNvSpPr txBox="1"/>
          <p:nvPr/>
        </p:nvSpPr>
        <p:spPr>
          <a:xfrm>
            <a:off x="799742" y="1772817"/>
            <a:ext cx="7567017" cy="3693319"/>
          </a:xfrm>
          <a:prstGeom prst="rect">
            <a:avLst/>
          </a:prstGeom>
          <a:noFill/>
        </p:spPr>
        <p:txBody>
          <a:bodyPr wrap="square">
            <a:spAutoFit/>
          </a:bodyPr>
          <a:lstStyle/>
          <a:p>
            <a:pPr algn="just"/>
            <a:r>
              <a:rPr lang="es-ES" dirty="0"/>
              <a:t>El espacio de nombres es un elemento estrechamente ligado con la organización de los objetos que incluye el directorio. En LDAP los objetos se identifican mediante una serie de valores específicos de atributos, en principio uno para cada nivel del espacio de nombres.</a:t>
            </a:r>
          </a:p>
          <a:p>
            <a:pPr algn="just"/>
            <a:r>
              <a:rPr lang="es-ES" dirty="0"/>
              <a:t>Será necesario tener claro qué elementos conviene almacenar para cada entrada, es decir, </a:t>
            </a:r>
            <a:r>
              <a:rPr lang="es-ES" b="1" dirty="0">
                <a:solidFill>
                  <a:srgbClr val="FF0000"/>
                </a:solidFill>
              </a:rPr>
              <a:t>cuáles serán los atributos que definirán los objetos del directorio.</a:t>
            </a:r>
          </a:p>
          <a:p>
            <a:pPr algn="just"/>
            <a:endParaRPr lang="es-ES" b="1" dirty="0">
              <a:solidFill>
                <a:srgbClr val="FF0000"/>
              </a:solidFill>
            </a:endParaRPr>
          </a:p>
          <a:p>
            <a:pPr marL="285750" indent="-285750" algn="just">
              <a:buFont typeface="Wingdings" panose="05000000000000000000" pitchFamily="2" charset="2"/>
              <a:buChar char="q"/>
            </a:pPr>
            <a:r>
              <a:rPr lang="es-ES" b="1" dirty="0">
                <a:solidFill>
                  <a:srgbClr val="FF0000"/>
                </a:solidFill>
              </a:rPr>
              <a:t>Elección del sufijo:</a:t>
            </a:r>
            <a:r>
              <a:rPr lang="es-ES" dirty="0"/>
              <a:t> lo importante es que el sufijo (el nombre de la parte "raíz" del árbol del directorio) identifique unívocamente la organización. Se podría escoger la recomendación de la RFC 2247. En ella se especifica que es conveniente mapear en DN del directorio con el nombre DNS que la organización tenga asignado.</a:t>
            </a:r>
          </a:p>
        </p:txBody>
      </p:sp>
    </p:spTree>
    <p:extLst>
      <p:ext uri="{BB962C8B-B14F-4D97-AF65-F5344CB8AC3E}">
        <p14:creationId xmlns:p14="http://schemas.microsoft.com/office/powerpoint/2010/main" val="3960639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1 Título"/>
          <p:cNvSpPr>
            <a:spLocks noGrp="1"/>
          </p:cNvSpPr>
          <p:nvPr>
            <p:ph type="title"/>
          </p:nvPr>
        </p:nvSpPr>
        <p:spPr>
          <a:xfrm>
            <a:off x="481692" y="642257"/>
            <a:ext cx="2938180" cy="2066663"/>
          </a:xfrm>
        </p:spPr>
        <p:txBody>
          <a:bodyPr vert="horz" lIns="91440" tIns="45720" rIns="91440" bIns="45720" rtlCol="0" anchor="t">
            <a:normAutofit/>
          </a:bodyPr>
          <a:lstStyle/>
          <a:p>
            <a:r>
              <a:rPr lang="en-US" sz="4400" b="1" dirty="0"/>
              <a:t>2. </a:t>
            </a:r>
            <a:r>
              <a:rPr lang="en-US" sz="4400" b="1" dirty="0" err="1"/>
              <a:t>Diseño</a:t>
            </a:r>
            <a:r>
              <a:rPr lang="en-US" sz="4400" b="1" dirty="0"/>
              <a:t>  del </a:t>
            </a:r>
            <a:r>
              <a:rPr lang="en-US" sz="4400" b="1" dirty="0" err="1"/>
              <a:t>directorio</a:t>
            </a:r>
            <a:endParaRPr lang="en-US" sz="4400" b="1" dirty="0"/>
          </a:p>
        </p:txBody>
      </p:sp>
      <p:sp>
        <p:nvSpPr>
          <p:cNvPr id="6" name="CuadroTexto 5">
            <a:extLst>
              <a:ext uri="{FF2B5EF4-FFF2-40B4-BE49-F238E27FC236}">
                <a16:creationId xmlns:a16="http://schemas.microsoft.com/office/drawing/2014/main" id="{120A2119-FFB7-46F6-B4D2-3B632ED41215}"/>
              </a:ext>
            </a:extLst>
          </p:cNvPr>
          <p:cNvSpPr txBox="1"/>
          <p:nvPr/>
        </p:nvSpPr>
        <p:spPr>
          <a:xfrm>
            <a:off x="3535134" y="642258"/>
            <a:ext cx="5135337" cy="3091682"/>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Wingdings" panose="05000000000000000000" pitchFamily="2" charset="2"/>
              <a:buChar char="q"/>
            </a:pPr>
            <a:r>
              <a:rPr lang="en-US" b="1" dirty="0" err="1">
                <a:solidFill>
                  <a:srgbClr val="FF0000"/>
                </a:solidFill>
              </a:rPr>
              <a:t>Estructura</a:t>
            </a:r>
            <a:r>
              <a:rPr lang="en-US" b="1" dirty="0">
                <a:solidFill>
                  <a:srgbClr val="FF0000"/>
                </a:solidFill>
              </a:rPr>
              <a:t> del </a:t>
            </a:r>
            <a:r>
              <a:rPr lang="en-US" b="1" dirty="0" err="1">
                <a:solidFill>
                  <a:srgbClr val="FF0000"/>
                </a:solidFill>
              </a:rPr>
              <a:t>directorio</a:t>
            </a:r>
            <a:r>
              <a:rPr lang="en-US" b="1" dirty="0">
                <a:solidFill>
                  <a:srgbClr val="FF0000"/>
                </a:solidFill>
              </a:rPr>
              <a:t> </a:t>
            </a:r>
            <a:r>
              <a:rPr lang="en-US" b="1" dirty="0" err="1">
                <a:solidFill>
                  <a:srgbClr val="FF0000"/>
                </a:solidFill>
              </a:rPr>
              <a:t>plano</a:t>
            </a:r>
            <a:r>
              <a:rPr lang="en-US" b="1" dirty="0">
                <a:solidFill>
                  <a:srgbClr val="FF0000"/>
                </a:solidFill>
              </a:rPr>
              <a:t>: </a:t>
            </a:r>
          </a:p>
          <a:p>
            <a:pPr defTabSz="914400">
              <a:lnSpc>
                <a:spcPct val="90000"/>
              </a:lnSpc>
              <a:spcAft>
                <a:spcPts val="600"/>
              </a:spcAft>
              <a:buClr>
                <a:schemeClr val="accent1"/>
              </a:buClr>
            </a:pPr>
            <a:r>
              <a:rPr lang="en-US" dirty="0">
                <a:solidFill>
                  <a:schemeClr val="tx1">
                    <a:lumMod val="75000"/>
                    <a:lumOff val="25000"/>
                  </a:schemeClr>
                </a:solidFill>
              </a:rPr>
              <a:t>El </a:t>
            </a:r>
            <a:r>
              <a:rPr lang="en-US" dirty="0" err="1">
                <a:solidFill>
                  <a:schemeClr val="tx1">
                    <a:lumMod val="75000"/>
                    <a:lumOff val="25000"/>
                  </a:schemeClr>
                </a:solidFill>
              </a:rPr>
              <a:t>espacio</a:t>
            </a:r>
            <a:r>
              <a:rPr lang="en-US" dirty="0">
                <a:solidFill>
                  <a:schemeClr val="tx1">
                    <a:lumMod val="75000"/>
                    <a:lumOff val="25000"/>
                  </a:schemeClr>
                </a:solidFill>
              </a:rPr>
              <a:t> de </a:t>
            </a:r>
            <a:r>
              <a:rPr lang="en-US" dirty="0" err="1">
                <a:solidFill>
                  <a:schemeClr val="tx1">
                    <a:lumMod val="75000"/>
                    <a:lumOff val="25000"/>
                  </a:schemeClr>
                </a:solidFill>
              </a:rPr>
              <a:t>nombres</a:t>
            </a:r>
            <a:r>
              <a:rPr lang="en-US" dirty="0">
                <a:solidFill>
                  <a:schemeClr val="tx1">
                    <a:lumMod val="75000"/>
                    <a:lumOff val="25000"/>
                  </a:schemeClr>
                </a:solidFill>
              </a:rPr>
              <a:t> </a:t>
            </a:r>
            <a:r>
              <a:rPr lang="en-US" dirty="0" err="1">
                <a:solidFill>
                  <a:schemeClr val="tx1">
                    <a:lumMod val="75000"/>
                    <a:lumOff val="25000"/>
                  </a:schemeClr>
                </a:solidFill>
              </a:rPr>
              <a:t>más</a:t>
            </a:r>
            <a:r>
              <a:rPr lang="en-US" dirty="0">
                <a:solidFill>
                  <a:schemeClr val="tx1">
                    <a:lumMod val="75000"/>
                    <a:lumOff val="25000"/>
                  </a:schemeClr>
                </a:solidFill>
              </a:rPr>
              <a:t> simple </a:t>
            </a:r>
            <a:r>
              <a:rPr lang="en-US" dirty="0" err="1">
                <a:solidFill>
                  <a:schemeClr val="tx1">
                    <a:lumMod val="75000"/>
                    <a:lumOff val="25000"/>
                  </a:schemeClr>
                </a:solidFill>
              </a:rPr>
              <a:t>sería</a:t>
            </a:r>
            <a:r>
              <a:rPr lang="en-US" dirty="0">
                <a:solidFill>
                  <a:schemeClr val="tx1">
                    <a:lumMod val="75000"/>
                    <a:lumOff val="25000"/>
                  </a:schemeClr>
                </a:solidFill>
              </a:rPr>
              <a:t> un </a:t>
            </a:r>
            <a:r>
              <a:rPr lang="en-US" dirty="0" err="1">
                <a:solidFill>
                  <a:schemeClr val="tx1">
                    <a:lumMod val="75000"/>
                    <a:lumOff val="25000"/>
                  </a:schemeClr>
                </a:solidFill>
              </a:rPr>
              <a:t>espacio</a:t>
            </a:r>
            <a:r>
              <a:rPr lang="en-US" dirty="0">
                <a:solidFill>
                  <a:schemeClr val="tx1">
                    <a:lumMod val="75000"/>
                    <a:lumOff val="25000"/>
                  </a:schemeClr>
                </a:solidFill>
              </a:rPr>
              <a:t> de </a:t>
            </a:r>
            <a:r>
              <a:rPr lang="en-US" dirty="0" err="1">
                <a:solidFill>
                  <a:schemeClr val="tx1">
                    <a:lumMod val="75000"/>
                    <a:lumOff val="25000"/>
                  </a:schemeClr>
                </a:solidFill>
              </a:rPr>
              <a:t>nombres</a:t>
            </a:r>
            <a:r>
              <a:rPr lang="en-US" dirty="0">
                <a:solidFill>
                  <a:schemeClr val="tx1">
                    <a:lumMod val="75000"/>
                    <a:lumOff val="25000"/>
                  </a:schemeClr>
                </a:solidFill>
              </a:rPr>
              <a:t> </a:t>
            </a:r>
            <a:r>
              <a:rPr lang="en-US" dirty="0" err="1">
                <a:solidFill>
                  <a:schemeClr val="tx1">
                    <a:lumMod val="75000"/>
                    <a:lumOff val="25000"/>
                  </a:schemeClr>
                </a:solidFill>
              </a:rPr>
              <a:t>plano</a:t>
            </a:r>
            <a:r>
              <a:rPr lang="en-US" dirty="0">
                <a:solidFill>
                  <a:schemeClr val="tx1">
                    <a:lumMod val="75000"/>
                    <a:lumOff val="25000"/>
                  </a:schemeClr>
                </a:solidFill>
              </a:rPr>
              <a:t>, por </a:t>
            </a:r>
            <a:r>
              <a:rPr lang="en-US" dirty="0" err="1">
                <a:solidFill>
                  <a:schemeClr val="tx1">
                    <a:lumMod val="75000"/>
                    <a:lumOff val="25000"/>
                  </a:schemeClr>
                </a:solidFill>
              </a:rPr>
              <a:t>ejemplo</a:t>
            </a:r>
            <a:r>
              <a:rPr lang="en-US" dirty="0">
                <a:solidFill>
                  <a:schemeClr val="tx1">
                    <a:lumMod val="75000"/>
                    <a:lumOff val="25000"/>
                  </a:schemeClr>
                </a:solidFill>
              </a:rPr>
              <a:t>, sin </a:t>
            </a:r>
            <a:r>
              <a:rPr lang="en-US" dirty="0" err="1">
                <a:solidFill>
                  <a:schemeClr val="tx1">
                    <a:lumMod val="75000"/>
                    <a:lumOff val="25000"/>
                  </a:schemeClr>
                </a:solidFill>
              </a:rPr>
              <a:t>departamentos</a:t>
            </a:r>
            <a:r>
              <a:rPr lang="en-US" dirty="0">
                <a:solidFill>
                  <a:schemeClr val="tx1">
                    <a:lumMod val="75000"/>
                    <a:lumOff val="25000"/>
                  </a:schemeClr>
                </a:solidFill>
              </a:rPr>
              <a:t> </a:t>
            </a:r>
            <a:r>
              <a:rPr lang="en-US" dirty="0" err="1">
                <a:solidFill>
                  <a:schemeClr val="tx1">
                    <a:lumMod val="75000"/>
                    <a:lumOff val="25000"/>
                  </a:schemeClr>
                </a:solidFill>
              </a:rPr>
              <a:t>ni</a:t>
            </a:r>
            <a:r>
              <a:rPr lang="en-US" dirty="0">
                <a:solidFill>
                  <a:schemeClr val="tx1">
                    <a:lumMod val="75000"/>
                    <a:lumOff val="25000"/>
                  </a:schemeClr>
                </a:solidFill>
              </a:rPr>
              <a:t> </a:t>
            </a:r>
            <a:r>
              <a:rPr lang="en-US" dirty="0" err="1">
                <a:solidFill>
                  <a:schemeClr val="tx1">
                    <a:lumMod val="75000"/>
                    <a:lumOff val="25000"/>
                  </a:schemeClr>
                </a:solidFill>
              </a:rPr>
              <a:t>grupos</a:t>
            </a:r>
            <a:r>
              <a:rPr lang="en-US" dirty="0">
                <a:solidFill>
                  <a:schemeClr val="tx1">
                    <a:lumMod val="75000"/>
                    <a:lumOff val="25000"/>
                  </a:schemeClr>
                </a:solidFill>
              </a:rPr>
              <a:t> de </a:t>
            </a:r>
            <a:r>
              <a:rPr lang="en-US" dirty="0" err="1">
                <a:solidFill>
                  <a:schemeClr val="tx1">
                    <a:lumMod val="75000"/>
                    <a:lumOff val="25000"/>
                  </a:schemeClr>
                </a:solidFill>
              </a:rPr>
              <a:t>usuarios</a:t>
            </a:r>
            <a:r>
              <a:rPr lang="en-US" dirty="0">
                <a:solidFill>
                  <a:schemeClr val="tx1">
                    <a:lumMod val="75000"/>
                    <a:lumOff val="25000"/>
                  </a:schemeClr>
                </a:solidFill>
              </a:rPr>
              <a:t>. </a:t>
            </a:r>
          </a:p>
          <a:p>
            <a:pPr defTabSz="914400">
              <a:lnSpc>
                <a:spcPct val="90000"/>
              </a:lnSpc>
              <a:spcAft>
                <a:spcPts val="600"/>
              </a:spcAft>
              <a:buClr>
                <a:schemeClr val="accent1"/>
              </a:buClr>
            </a:pPr>
            <a:r>
              <a:rPr lang="en-US" dirty="0">
                <a:solidFill>
                  <a:schemeClr val="tx1">
                    <a:lumMod val="75000"/>
                    <a:lumOff val="25000"/>
                  </a:schemeClr>
                </a:solidFill>
              </a:rPr>
              <a:t>La </a:t>
            </a:r>
            <a:r>
              <a:rPr lang="en-US" dirty="0" err="1">
                <a:solidFill>
                  <a:schemeClr val="tx1">
                    <a:lumMod val="75000"/>
                    <a:lumOff val="25000"/>
                  </a:schemeClr>
                </a:solidFill>
              </a:rPr>
              <a:t>figura</a:t>
            </a:r>
            <a:r>
              <a:rPr lang="en-US" dirty="0">
                <a:solidFill>
                  <a:schemeClr val="tx1">
                    <a:lumMod val="75000"/>
                    <a:lumOff val="25000"/>
                  </a:schemeClr>
                </a:solidFill>
              </a:rPr>
              <a:t> </a:t>
            </a:r>
            <a:r>
              <a:rPr lang="en-US" dirty="0" err="1">
                <a:solidFill>
                  <a:schemeClr val="tx1">
                    <a:lumMod val="75000"/>
                    <a:lumOff val="25000"/>
                  </a:schemeClr>
                </a:solidFill>
              </a:rPr>
              <a:t>siguiente</a:t>
            </a:r>
            <a:r>
              <a:rPr lang="en-US" dirty="0">
                <a:solidFill>
                  <a:schemeClr val="tx1">
                    <a:lumMod val="75000"/>
                    <a:lumOff val="25000"/>
                  </a:schemeClr>
                </a:solidFill>
              </a:rPr>
              <a:t> </a:t>
            </a:r>
            <a:r>
              <a:rPr lang="en-US" dirty="0" err="1">
                <a:solidFill>
                  <a:schemeClr val="tx1">
                    <a:lumMod val="75000"/>
                    <a:lumOff val="25000"/>
                  </a:schemeClr>
                </a:solidFill>
              </a:rPr>
              <a:t>muestra</a:t>
            </a:r>
            <a:r>
              <a:rPr lang="en-US" dirty="0">
                <a:solidFill>
                  <a:schemeClr val="tx1">
                    <a:lumMod val="75000"/>
                    <a:lumOff val="25000"/>
                  </a:schemeClr>
                </a:solidFill>
              </a:rPr>
              <a:t> un </a:t>
            </a:r>
            <a:r>
              <a:rPr lang="en-US" dirty="0" err="1">
                <a:solidFill>
                  <a:schemeClr val="tx1">
                    <a:lumMod val="75000"/>
                    <a:lumOff val="25000"/>
                  </a:schemeClr>
                </a:solidFill>
              </a:rPr>
              <a:t>espacio</a:t>
            </a:r>
            <a:r>
              <a:rPr lang="en-US" dirty="0">
                <a:solidFill>
                  <a:schemeClr val="tx1">
                    <a:lumMod val="75000"/>
                    <a:lumOff val="25000"/>
                  </a:schemeClr>
                </a:solidFill>
              </a:rPr>
              <a:t> de </a:t>
            </a:r>
            <a:r>
              <a:rPr lang="en-US" dirty="0" err="1">
                <a:solidFill>
                  <a:schemeClr val="tx1">
                    <a:lumMod val="75000"/>
                    <a:lumOff val="25000"/>
                  </a:schemeClr>
                </a:solidFill>
              </a:rPr>
              <a:t>nombres</a:t>
            </a:r>
            <a:r>
              <a:rPr lang="en-US" dirty="0">
                <a:solidFill>
                  <a:schemeClr val="tx1">
                    <a:lumMod val="75000"/>
                    <a:lumOff val="25000"/>
                  </a:schemeClr>
                </a:solidFill>
              </a:rPr>
              <a:t> </a:t>
            </a:r>
            <a:r>
              <a:rPr lang="en-US" dirty="0" err="1">
                <a:solidFill>
                  <a:schemeClr val="tx1">
                    <a:lumMod val="75000"/>
                    <a:lumOff val="25000"/>
                  </a:schemeClr>
                </a:solidFill>
              </a:rPr>
              <a:t>plano</a:t>
            </a:r>
            <a:r>
              <a:rPr lang="en-US" dirty="0">
                <a:solidFill>
                  <a:schemeClr val="tx1">
                    <a:lumMod val="75000"/>
                    <a:lumOff val="25000"/>
                  </a:schemeClr>
                </a:solidFill>
              </a:rPr>
              <a:t>.  </a:t>
            </a:r>
          </a:p>
          <a:p>
            <a:pPr marL="285750" indent="-285750" defTabSz="914400">
              <a:lnSpc>
                <a:spcPct val="90000"/>
              </a:lnSpc>
              <a:spcAft>
                <a:spcPts val="600"/>
              </a:spcAft>
              <a:buClr>
                <a:schemeClr val="accent1"/>
              </a:buClr>
              <a:buFont typeface="Calibri" panose="020F0502020204030204" pitchFamily="34" charset="0"/>
              <a:buChar char="q"/>
            </a:pP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Calibri" panose="020F0502020204030204" pitchFamily="34" charset="0"/>
              <a:buChar char="q"/>
            </a:pPr>
            <a:endParaRPr lang="en-US" dirty="0">
              <a:solidFill>
                <a:schemeClr val="tx1">
                  <a:lumMod val="75000"/>
                  <a:lumOff val="25000"/>
                </a:schemeClr>
              </a:solidFill>
            </a:endParaRPr>
          </a:p>
        </p:txBody>
      </p:sp>
      <p:pic>
        <p:nvPicPr>
          <p:cNvPr id="5" name="Imagen 4">
            <a:extLst>
              <a:ext uri="{FF2B5EF4-FFF2-40B4-BE49-F238E27FC236}">
                <a16:creationId xmlns:a16="http://schemas.microsoft.com/office/drawing/2014/main" id="{1E06F643-8F1C-4361-89F4-2D65561B9E6A}"/>
              </a:ext>
            </a:extLst>
          </p:cNvPr>
          <p:cNvPicPr>
            <a:picLocks noChangeAspect="1"/>
          </p:cNvPicPr>
          <p:nvPr/>
        </p:nvPicPr>
        <p:blipFill>
          <a:blip r:embed="rId2"/>
          <a:stretch>
            <a:fillRect/>
          </a:stretch>
        </p:blipFill>
        <p:spPr>
          <a:xfrm>
            <a:off x="3779912" y="2708920"/>
            <a:ext cx="4303158" cy="1882632"/>
          </a:xfrm>
          <a:prstGeom prst="rect">
            <a:avLst/>
          </a:prstGeom>
        </p:spPr>
      </p:pic>
      <p:sp>
        <p:nvSpPr>
          <p:cNvPr id="73" name="Rectangle 72">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0 Imagen" descr="logo.jpg.gif"/>
          <p:cNvPicPr/>
          <p:nvPr/>
        </p:nvPicPr>
        <p:blipFill>
          <a:blip r:embed="rId3"/>
          <a:stretch>
            <a:fillRect/>
          </a:stretch>
        </p:blipFill>
        <p:spPr>
          <a:xfrm>
            <a:off x="534" y="6381328"/>
            <a:ext cx="9143465" cy="476673"/>
          </a:xfrm>
          <a:prstGeom prst="rect">
            <a:avLst/>
          </a:prstGeom>
        </p:spPr>
      </p:pic>
    </p:spTree>
    <p:extLst>
      <p:ext uri="{BB962C8B-B14F-4D97-AF65-F5344CB8AC3E}">
        <p14:creationId xmlns:p14="http://schemas.microsoft.com/office/powerpoint/2010/main" val="695070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a:t>2. Diseño  del directorio</a:t>
            </a:r>
          </a:p>
        </p:txBody>
      </p:sp>
      <p:sp>
        <p:nvSpPr>
          <p:cNvPr id="6" name="CuadroTexto 5">
            <a:extLst>
              <a:ext uri="{FF2B5EF4-FFF2-40B4-BE49-F238E27FC236}">
                <a16:creationId xmlns:a16="http://schemas.microsoft.com/office/drawing/2014/main" id="{120A2119-FFB7-46F6-B4D2-3B632ED41215}"/>
              </a:ext>
            </a:extLst>
          </p:cNvPr>
          <p:cNvSpPr txBox="1"/>
          <p:nvPr/>
        </p:nvSpPr>
        <p:spPr>
          <a:xfrm>
            <a:off x="822959" y="1845734"/>
            <a:ext cx="4841240" cy="4023360"/>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Wingdings" panose="05000000000000000000" pitchFamily="2" charset="2"/>
              <a:buChar char="q"/>
            </a:pPr>
            <a:r>
              <a:rPr lang="en-US" b="1" dirty="0" err="1">
                <a:solidFill>
                  <a:srgbClr val="FF0000"/>
                </a:solidFill>
              </a:rPr>
              <a:t>Estructura</a:t>
            </a:r>
            <a:r>
              <a:rPr lang="en-US" b="1" dirty="0">
                <a:solidFill>
                  <a:srgbClr val="FF0000"/>
                </a:solidFill>
              </a:rPr>
              <a:t> del </a:t>
            </a:r>
            <a:r>
              <a:rPr lang="en-US" b="1" dirty="0" err="1">
                <a:solidFill>
                  <a:srgbClr val="FF0000"/>
                </a:solidFill>
              </a:rPr>
              <a:t>directorio</a:t>
            </a:r>
            <a:r>
              <a:rPr lang="en-US" b="1" dirty="0">
                <a:solidFill>
                  <a:srgbClr val="FF0000"/>
                </a:solidFill>
              </a:rPr>
              <a:t> </a:t>
            </a:r>
            <a:r>
              <a:rPr lang="en-US" b="1" dirty="0" err="1">
                <a:solidFill>
                  <a:srgbClr val="FF0000"/>
                </a:solidFill>
              </a:rPr>
              <a:t>jerarquizado</a:t>
            </a:r>
            <a:r>
              <a:rPr lang="en-US" b="1" dirty="0">
                <a:solidFill>
                  <a:schemeClr val="tx1">
                    <a:lumMod val="75000"/>
                    <a:lumOff val="25000"/>
                  </a:schemeClr>
                </a:solidFill>
              </a:rPr>
              <a:t>: </a:t>
            </a:r>
          </a:p>
          <a:p>
            <a:pPr algn="just" defTabSz="914400">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En</a:t>
            </a:r>
            <a:r>
              <a:rPr lang="en-US" dirty="0">
                <a:solidFill>
                  <a:schemeClr val="tx1">
                    <a:lumMod val="75000"/>
                    <a:lumOff val="25000"/>
                  </a:schemeClr>
                </a:solidFill>
              </a:rPr>
              <a:t> </a:t>
            </a:r>
            <a:r>
              <a:rPr lang="en-US" dirty="0" err="1">
                <a:solidFill>
                  <a:schemeClr val="tx1">
                    <a:lumMod val="75000"/>
                    <a:lumOff val="25000"/>
                  </a:schemeClr>
                </a:solidFill>
              </a:rPr>
              <a:t>organizaciones</a:t>
            </a:r>
            <a:r>
              <a:rPr lang="en-US" dirty="0">
                <a:solidFill>
                  <a:schemeClr val="tx1">
                    <a:lumMod val="75000"/>
                    <a:lumOff val="25000"/>
                  </a:schemeClr>
                </a:solidFill>
              </a:rPr>
              <a:t> que </a:t>
            </a:r>
            <a:r>
              <a:rPr lang="en-US" dirty="0" err="1">
                <a:solidFill>
                  <a:schemeClr val="tx1">
                    <a:lumMod val="75000"/>
                    <a:lumOff val="25000"/>
                  </a:schemeClr>
                </a:solidFill>
              </a:rPr>
              <a:t>contemplan</a:t>
            </a:r>
            <a:r>
              <a:rPr lang="en-US" dirty="0">
                <a:solidFill>
                  <a:schemeClr val="tx1">
                    <a:lumMod val="75000"/>
                    <a:lumOff val="25000"/>
                  </a:schemeClr>
                </a:solidFill>
              </a:rPr>
              <a:t> </a:t>
            </a:r>
            <a:r>
              <a:rPr lang="en-US" dirty="0" err="1">
                <a:solidFill>
                  <a:schemeClr val="tx1">
                    <a:lumMod val="75000"/>
                    <a:lumOff val="25000"/>
                  </a:schemeClr>
                </a:solidFill>
              </a:rPr>
              <a:t>departamentos</a:t>
            </a:r>
            <a:r>
              <a:rPr lang="en-US" dirty="0">
                <a:solidFill>
                  <a:schemeClr val="tx1">
                    <a:lumMod val="75000"/>
                    <a:lumOff val="25000"/>
                  </a:schemeClr>
                </a:solidFill>
              </a:rPr>
              <a:t> o </a:t>
            </a:r>
            <a:r>
              <a:rPr lang="en-US" dirty="0" err="1">
                <a:solidFill>
                  <a:schemeClr val="tx1">
                    <a:lumMod val="75000"/>
                    <a:lumOff val="25000"/>
                  </a:schemeClr>
                </a:solidFill>
              </a:rPr>
              <a:t>distintos</a:t>
            </a:r>
            <a:r>
              <a:rPr lang="en-US" dirty="0">
                <a:solidFill>
                  <a:schemeClr val="tx1">
                    <a:lumMod val="75000"/>
                    <a:lumOff val="25000"/>
                  </a:schemeClr>
                </a:solidFill>
              </a:rPr>
              <a:t> </a:t>
            </a:r>
            <a:r>
              <a:rPr lang="en-US" dirty="0" err="1">
                <a:solidFill>
                  <a:schemeClr val="tx1">
                    <a:lumMod val="75000"/>
                    <a:lumOff val="25000"/>
                  </a:schemeClr>
                </a:solidFill>
              </a:rPr>
              <a:t>perfiles</a:t>
            </a:r>
            <a:r>
              <a:rPr lang="en-US" dirty="0">
                <a:solidFill>
                  <a:schemeClr val="tx1">
                    <a:lumMod val="75000"/>
                    <a:lumOff val="25000"/>
                  </a:schemeClr>
                </a:solidFill>
              </a:rPr>
              <a:t> de </a:t>
            </a:r>
            <a:r>
              <a:rPr lang="en-US" dirty="0" err="1">
                <a:solidFill>
                  <a:schemeClr val="tx1">
                    <a:lumMod val="75000"/>
                    <a:lumOff val="25000"/>
                  </a:schemeClr>
                </a:solidFill>
              </a:rPr>
              <a:t>usuarios</a:t>
            </a:r>
            <a:r>
              <a:rPr lang="en-US" dirty="0">
                <a:solidFill>
                  <a:schemeClr val="tx1">
                    <a:lumMod val="75000"/>
                    <a:lumOff val="25000"/>
                  </a:schemeClr>
                </a:solidFill>
              </a:rPr>
              <a:t>, se </a:t>
            </a:r>
            <a:r>
              <a:rPr lang="en-US" dirty="0" err="1">
                <a:solidFill>
                  <a:schemeClr val="tx1">
                    <a:lumMod val="75000"/>
                    <a:lumOff val="25000"/>
                  </a:schemeClr>
                </a:solidFill>
              </a:rPr>
              <a:t>aconseja</a:t>
            </a:r>
            <a:r>
              <a:rPr lang="en-US" dirty="0">
                <a:solidFill>
                  <a:schemeClr val="tx1">
                    <a:lumMod val="75000"/>
                    <a:lumOff val="25000"/>
                  </a:schemeClr>
                </a:solidFill>
              </a:rPr>
              <a:t> </a:t>
            </a:r>
            <a:r>
              <a:rPr lang="en-US" dirty="0" err="1">
                <a:solidFill>
                  <a:schemeClr val="tx1">
                    <a:lumMod val="75000"/>
                    <a:lumOff val="25000"/>
                  </a:schemeClr>
                </a:solidFill>
              </a:rPr>
              <a:t>crear</a:t>
            </a:r>
            <a:r>
              <a:rPr lang="en-US" dirty="0">
                <a:solidFill>
                  <a:schemeClr val="tx1">
                    <a:lumMod val="75000"/>
                    <a:lumOff val="25000"/>
                  </a:schemeClr>
                </a:solidFill>
              </a:rPr>
              <a:t> </a:t>
            </a:r>
            <a:r>
              <a:rPr lang="en-US" dirty="0" err="1">
                <a:solidFill>
                  <a:schemeClr val="tx1">
                    <a:lumMod val="75000"/>
                    <a:lumOff val="25000"/>
                  </a:schemeClr>
                </a:solidFill>
              </a:rPr>
              <a:t>unidades</a:t>
            </a:r>
            <a:r>
              <a:rPr lang="en-US" dirty="0">
                <a:solidFill>
                  <a:schemeClr val="tx1">
                    <a:lumMod val="75000"/>
                    <a:lumOff val="25000"/>
                  </a:schemeClr>
                </a:solidFill>
              </a:rPr>
              <a:t> </a:t>
            </a:r>
            <a:r>
              <a:rPr lang="en-US" dirty="0" err="1">
                <a:solidFill>
                  <a:schemeClr val="tx1">
                    <a:lumMod val="75000"/>
                    <a:lumOff val="25000"/>
                  </a:schemeClr>
                </a:solidFill>
              </a:rPr>
              <a:t>organizacionales</a:t>
            </a:r>
            <a:r>
              <a:rPr lang="en-US" dirty="0">
                <a:solidFill>
                  <a:schemeClr val="tx1">
                    <a:lumMod val="75000"/>
                    <a:lumOff val="25000"/>
                  </a:schemeClr>
                </a:solidFill>
              </a:rPr>
              <a:t> (</a:t>
            </a:r>
            <a:r>
              <a:rPr lang="en-US" dirty="0" err="1">
                <a:solidFill>
                  <a:schemeClr val="tx1">
                    <a:lumMod val="75000"/>
                    <a:lumOff val="25000"/>
                  </a:schemeClr>
                </a:solidFill>
              </a:rPr>
              <a:t>identificadas</a:t>
            </a:r>
            <a:r>
              <a:rPr lang="en-US" dirty="0">
                <a:solidFill>
                  <a:schemeClr val="tx1">
                    <a:lumMod val="75000"/>
                    <a:lumOff val="25000"/>
                  </a:schemeClr>
                </a:solidFill>
              </a:rPr>
              <a:t> con el </a:t>
            </a:r>
            <a:r>
              <a:rPr lang="en-US" dirty="0" err="1">
                <a:solidFill>
                  <a:schemeClr val="tx1">
                    <a:lumMod val="75000"/>
                    <a:lumOff val="25000"/>
                  </a:schemeClr>
                </a:solidFill>
              </a:rPr>
              <a:t>atributo"ou</a:t>
            </a:r>
            <a:r>
              <a:rPr lang="en-US" dirty="0">
                <a:solidFill>
                  <a:schemeClr val="tx1">
                    <a:lumMod val="75000"/>
                    <a:lumOff val="25000"/>
                  </a:schemeClr>
                </a:solidFill>
              </a:rPr>
              <a:t>"). </a:t>
            </a:r>
          </a:p>
          <a:p>
            <a:pPr algn="just" defTabSz="914400">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Además</a:t>
            </a:r>
            <a:r>
              <a:rPr lang="en-US" dirty="0">
                <a:solidFill>
                  <a:schemeClr val="tx1">
                    <a:lumMod val="75000"/>
                    <a:lumOff val="25000"/>
                  </a:schemeClr>
                </a:solidFill>
              </a:rPr>
              <a:t>, </a:t>
            </a:r>
            <a:r>
              <a:rPr lang="en-US" dirty="0" err="1">
                <a:solidFill>
                  <a:schemeClr val="tx1">
                    <a:lumMod val="75000"/>
                    <a:lumOff val="25000"/>
                  </a:schemeClr>
                </a:solidFill>
              </a:rPr>
              <a:t>distribuir</a:t>
            </a:r>
            <a:r>
              <a:rPr lang="en-US" dirty="0">
                <a:solidFill>
                  <a:schemeClr val="tx1">
                    <a:lumMod val="75000"/>
                    <a:lumOff val="25000"/>
                  </a:schemeClr>
                </a:solidFill>
              </a:rPr>
              <a:t> los </a:t>
            </a:r>
            <a:r>
              <a:rPr lang="en-US" dirty="0" err="1">
                <a:solidFill>
                  <a:schemeClr val="tx1">
                    <a:lumMod val="75000"/>
                    <a:lumOff val="25000"/>
                  </a:schemeClr>
                </a:solidFill>
              </a:rPr>
              <a:t>recursos</a:t>
            </a:r>
            <a:r>
              <a:rPr lang="en-US" dirty="0">
                <a:solidFill>
                  <a:schemeClr val="tx1">
                    <a:lumMod val="75000"/>
                    <a:lumOff val="25000"/>
                  </a:schemeClr>
                </a:solidFill>
              </a:rPr>
              <a:t> </a:t>
            </a:r>
            <a:r>
              <a:rPr lang="en-US" dirty="0" err="1">
                <a:solidFill>
                  <a:schemeClr val="tx1">
                    <a:lumMod val="75000"/>
                    <a:lumOff val="25000"/>
                  </a:schemeClr>
                </a:solidFill>
              </a:rPr>
              <a:t>en</a:t>
            </a:r>
            <a:r>
              <a:rPr lang="en-US" dirty="0">
                <a:solidFill>
                  <a:schemeClr val="tx1">
                    <a:lumMod val="75000"/>
                    <a:lumOff val="25000"/>
                  </a:schemeClr>
                </a:solidFill>
              </a:rPr>
              <a:t> </a:t>
            </a:r>
            <a:r>
              <a:rPr lang="en-US" dirty="0" err="1">
                <a:solidFill>
                  <a:schemeClr val="tx1">
                    <a:lumMod val="75000"/>
                    <a:lumOff val="25000"/>
                  </a:schemeClr>
                </a:solidFill>
              </a:rPr>
              <a:t>grupos</a:t>
            </a:r>
            <a:r>
              <a:rPr lang="en-US" dirty="0">
                <a:solidFill>
                  <a:schemeClr val="tx1">
                    <a:lumMod val="75000"/>
                    <a:lumOff val="25000"/>
                  </a:schemeClr>
                </a:solidFill>
              </a:rPr>
              <a:t> </a:t>
            </a:r>
            <a:r>
              <a:rPr lang="en-US" dirty="0" err="1">
                <a:solidFill>
                  <a:schemeClr val="tx1">
                    <a:lumMod val="75000"/>
                    <a:lumOff val="25000"/>
                  </a:schemeClr>
                </a:solidFill>
              </a:rPr>
              <a:t>puede</a:t>
            </a:r>
            <a:r>
              <a:rPr lang="en-US" dirty="0">
                <a:solidFill>
                  <a:schemeClr val="tx1">
                    <a:lumMod val="75000"/>
                    <a:lumOff val="25000"/>
                  </a:schemeClr>
                </a:solidFill>
              </a:rPr>
              <a:t> ser </a:t>
            </a:r>
            <a:r>
              <a:rPr lang="en-US" dirty="0" err="1">
                <a:solidFill>
                  <a:schemeClr val="tx1">
                    <a:lumMod val="75000"/>
                    <a:lumOff val="25000"/>
                  </a:schemeClr>
                </a:solidFill>
              </a:rPr>
              <a:t>útil</a:t>
            </a:r>
            <a:r>
              <a:rPr lang="en-US" dirty="0">
                <a:solidFill>
                  <a:schemeClr val="tx1">
                    <a:lumMod val="75000"/>
                    <a:lumOff val="25000"/>
                  </a:schemeClr>
                </a:solidFill>
              </a:rPr>
              <a:t>, por </a:t>
            </a:r>
            <a:r>
              <a:rPr lang="en-US" dirty="0" err="1">
                <a:solidFill>
                  <a:schemeClr val="tx1">
                    <a:lumMod val="75000"/>
                    <a:lumOff val="25000"/>
                  </a:schemeClr>
                </a:solidFill>
              </a:rPr>
              <a:t>ejemplo</a:t>
            </a:r>
            <a:r>
              <a:rPr lang="en-US" dirty="0">
                <a:solidFill>
                  <a:schemeClr val="tx1">
                    <a:lumMod val="75000"/>
                    <a:lumOff val="25000"/>
                  </a:schemeClr>
                </a:solidFill>
              </a:rPr>
              <a:t>, para </a:t>
            </a:r>
            <a:r>
              <a:rPr lang="en-US" dirty="0" err="1">
                <a:solidFill>
                  <a:schemeClr val="tx1">
                    <a:lumMod val="75000"/>
                    <a:lumOff val="25000"/>
                  </a:schemeClr>
                </a:solidFill>
              </a:rPr>
              <a:t>temas</a:t>
            </a:r>
            <a:r>
              <a:rPr lang="en-US" dirty="0">
                <a:solidFill>
                  <a:schemeClr val="tx1">
                    <a:lumMod val="75000"/>
                    <a:lumOff val="25000"/>
                  </a:schemeClr>
                </a:solidFill>
              </a:rPr>
              <a:t> de control de </a:t>
            </a:r>
            <a:r>
              <a:rPr lang="en-US" dirty="0" err="1">
                <a:solidFill>
                  <a:schemeClr val="tx1">
                    <a:lumMod val="75000"/>
                    <a:lumOff val="25000"/>
                  </a:schemeClr>
                </a:solidFill>
              </a:rPr>
              <a:t>acceso</a:t>
            </a:r>
            <a:r>
              <a:rPr lang="en-US" dirty="0">
                <a:solidFill>
                  <a:schemeClr val="tx1">
                    <a:lumMod val="75000"/>
                    <a:lumOff val="25000"/>
                  </a:schemeClr>
                </a:solidFill>
              </a:rPr>
              <a:t> a </a:t>
            </a:r>
            <a:r>
              <a:rPr lang="en-US" dirty="0" err="1">
                <a:solidFill>
                  <a:schemeClr val="tx1">
                    <a:lumMod val="75000"/>
                    <a:lumOff val="25000"/>
                  </a:schemeClr>
                </a:solidFill>
              </a:rPr>
              <a:t>recursos</a:t>
            </a:r>
            <a:r>
              <a:rPr lang="en-US" dirty="0">
                <a:solidFill>
                  <a:schemeClr val="tx1">
                    <a:lumMod val="75000"/>
                    <a:lumOff val="25000"/>
                  </a:schemeClr>
                </a:solidFill>
              </a:rPr>
              <a:t>.</a:t>
            </a:r>
          </a:p>
          <a:p>
            <a:pPr marL="285750" indent="-285750" defTabSz="914400">
              <a:lnSpc>
                <a:spcPct val="90000"/>
              </a:lnSpc>
              <a:spcAft>
                <a:spcPts val="600"/>
              </a:spcAft>
              <a:buClr>
                <a:schemeClr val="accent1"/>
              </a:buClr>
              <a:buFont typeface="Calibri" panose="020F0502020204030204" pitchFamily="34" charset="0"/>
              <a:buChar char="q"/>
            </a:pPr>
            <a:endParaRPr lang="en-US" dirty="0">
              <a:solidFill>
                <a:schemeClr val="tx1">
                  <a:lumMod val="75000"/>
                  <a:lumOff val="25000"/>
                </a:schemeClr>
              </a:solidFill>
            </a:endParaRPr>
          </a:p>
        </p:txBody>
      </p:sp>
      <p:pic>
        <p:nvPicPr>
          <p:cNvPr id="3" name="Imagen 2">
            <a:extLst>
              <a:ext uri="{FF2B5EF4-FFF2-40B4-BE49-F238E27FC236}">
                <a16:creationId xmlns:a16="http://schemas.microsoft.com/office/drawing/2014/main" id="{8CB66181-1C87-4D59-BB2E-AE1F354577DB}"/>
              </a:ext>
            </a:extLst>
          </p:cNvPr>
          <p:cNvPicPr>
            <a:picLocks noChangeAspect="1"/>
          </p:cNvPicPr>
          <p:nvPr/>
        </p:nvPicPr>
        <p:blipFill>
          <a:blip r:embed="rId2"/>
          <a:stretch>
            <a:fillRect/>
          </a:stretch>
        </p:blipFill>
        <p:spPr>
          <a:xfrm>
            <a:off x="5772894" y="2249594"/>
            <a:ext cx="3179343" cy="2403542"/>
          </a:xfrm>
          <a:prstGeom prst="rect">
            <a:avLst/>
          </a:prstGeom>
        </p:spPr>
      </p:pic>
      <p:pic>
        <p:nvPicPr>
          <p:cNvPr id="4" name="0 Imagen" descr="logo.jpg.gif"/>
          <p:cNvPicPr/>
          <p:nvPr/>
        </p:nvPicPr>
        <p:blipFill>
          <a:blip r:embed="rId3"/>
          <a:stretch>
            <a:fillRect/>
          </a:stretch>
        </p:blipFill>
        <p:spPr>
          <a:xfrm>
            <a:off x="534" y="6381328"/>
            <a:ext cx="9143465" cy="476673"/>
          </a:xfrm>
          <a:prstGeom prst="rect">
            <a:avLst/>
          </a:prstGeom>
        </p:spPr>
      </p:pic>
    </p:spTree>
    <p:extLst>
      <p:ext uri="{BB962C8B-B14F-4D97-AF65-F5344CB8AC3E}">
        <p14:creationId xmlns:p14="http://schemas.microsoft.com/office/powerpoint/2010/main" val="422250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lstStyle/>
          <a:p>
            <a:pPr algn="ctr" eaLnBrk="1" hangingPunct="1"/>
            <a:r>
              <a:rPr lang="ca-ES" b="1" dirty="0"/>
              <a:t>1. ¿</a:t>
            </a:r>
            <a:r>
              <a:rPr lang="ca-ES" b="1" dirty="0" err="1"/>
              <a:t>Qué</a:t>
            </a:r>
            <a:r>
              <a:rPr lang="ca-ES" b="1" dirty="0"/>
              <a:t> es el Servicio de </a:t>
            </a:r>
            <a:r>
              <a:rPr lang="ca-ES" b="1" dirty="0" err="1"/>
              <a:t>directorio</a:t>
            </a:r>
            <a:r>
              <a:rPr lang="ca-ES" b="1" dirty="0"/>
              <a:t>?</a:t>
            </a:r>
          </a:p>
        </p:txBody>
      </p:sp>
      <p:sp>
        <p:nvSpPr>
          <p:cNvPr id="10243" name="2 Marcador de contenido"/>
          <p:cNvSpPr>
            <a:spLocks noGrp="1"/>
          </p:cNvSpPr>
          <p:nvPr>
            <p:ph idx="1"/>
          </p:nvPr>
        </p:nvSpPr>
        <p:spPr/>
        <p:txBody>
          <a:bodyPr>
            <a:normAutofit/>
          </a:bodyPr>
          <a:lstStyle/>
          <a:p>
            <a:pPr algn="just" eaLnBrk="1" hangingPunct="1"/>
            <a:r>
              <a:rPr lang="es-ES" dirty="0"/>
              <a:t>Los directorios son un </a:t>
            </a:r>
            <a:r>
              <a:rPr lang="es-ES" b="1" dirty="0"/>
              <a:t>tipo específico de bases de datos </a:t>
            </a:r>
            <a:r>
              <a:rPr lang="es-ES" dirty="0"/>
              <a:t>con un propósito también específico: almacenar la información sobre un objeto (individuo, recurso de red, documento…). </a:t>
            </a:r>
          </a:p>
          <a:p>
            <a:pPr algn="just" eaLnBrk="1" hangingPunct="1"/>
            <a:r>
              <a:rPr lang="es-ES" dirty="0"/>
              <a:t>Su papel es </a:t>
            </a:r>
            <a:r>
              <a:rPr lang="es-ES" b="1" dirty="0"/>
              <a:t>clave</a:t>
            </a:r>
            <a:r>
              <a:rPr lang="es-ES" dirty="0"/>
              <a:t> en cualquier organización que quiera tener la </a:t>
            </a:r>
            <a:r>
              <a:rPr lang="es-ES" b="1" dirty="0"/>
              <a:t>información</a:t>
            </a:r>
            <a:r>
              <a:rPr lang="es-ES" dirty="0"/>
              <a:t> sobre sus empleados, usuarios de red, etc., catalogada y accesible desde multitud de aplicaciones.</a:t>
            </a:r>
          </a:p>
          <a:p>
            <a:pPr algn="just" eaLnBrk="1" hangingPunct="1"/>
            <a:r>
              <a:rPr lang="es-ES" dirty="0"/>
              <a:t> Además, el uso de un servicio de directorio facilita la </a:t>
            </a:r>
            <a:r>
              <a:rPr lang="es-ES" b="1" dirty="0"/>
              <a:t>gestión de la identidad de los usuarios </a:t>
            </a:r>
            <a:r>
              <a:rPr lang="es-ES" dirty="0"/>
              <a:t>de los sistemas de información en una organización.</a:t>
            </a:r>
          </a:p>
          <a:p>
            <a:pPr algn="just" eaLnBrk="1" hangingPunct="1"/>
            <a:r>
              <a:rPr lang="es-ES" dirty="0"/>
              <a:t>En este núcleo formativo estudiaremos los conceptos básicos de los directorios, su diseño y su implantación.</a:t>
            </a:r>
            <a:endParaRPr lang="ca-ES" dirty="0"/>
          </a:p>
        </p:txBody>
      </p:sp>
      <p:pic>
        <p:nvPicPr>
          <p:cNvPr id="4" name="0 Imagen" descr="logo.jpg.gif"/>
          <p:cNvPicPr/>
          <p:nvPr/>
        </p:nvPicPr>
        <p:blipFill>
          <a:blip r:embed="rId2"/>
          <a:stretch>
            <a:fillRect/>
          </a:stretch>
        </p:blipFill>
        <p:spPr>
          <a:xfrm>
            <a:off x="534" y="6381328"/>
            <a:ext cx="9143465" cy="47667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a:t>2. Diseño  del directorio</a:t>
            </a:r>
          </a:p>
        </p:txBody>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Wingdings" panose="05000000000000000000" pitchFamily="2" charset="2"/>
              <a:buChar char="q"/>
            </a:pPr>
            <a:r>
              <a:rPr lang="en-US" b="1" dirty="0" err="1">
                <a:solidFill>
                  <a:srgbClr val="FF0000"/>
                </a:solidFill>
              </a:rPr>
              <a:t>Identificación</a:t>
            </a:r>
            <a:r>
              <a:rPr lang="en-US" b="1" dirty="0">
                <a:solidFill>
                  <a:srgbClr val="FF0000"/>
                </a:solidFill>
              </a:rPr>
              <a:t> de </a:t>
            </a:r>
            <a:r>
              <a:rPr lang="en-US" b="1" dirty="0" err="1">
                <a:solidFill>
                  <a:srgbClr val="FF0000"/>
                </a:solidFill>
              </a:rPr>
              <a:t>objetos</a:t>
            </a:r>
            <a:r>
              <a:rPr lang="en-US" b="1" dirty="0">
                <a:solidFill>
                  <a:srgbClr val="FF0000"/>
                </a:solidFill>
              </a:rPr>
              <a:t> </a:t>
            </a:r>
            <a:r>
              <a:rPr lang="en-US" b="1" dirty="0" err="1">
                <a:solidFill>
                  <a:srgbClr val="FF0000"/>
                </a:solidFill>
              </a:rPr>
              <a:t>en</a:t>
            </a:r>
            <a:r>
              <a:rPr lang="en-US" b="1" dirty="0">
                <a:solidFill>
                  <a:srgbClr val="FF0000"/>
                </a:solidFill>
              </a:rPr>
              <a:t> el </a:t>
            </a:r>
            <a:r>
              <a:rPr lang="en-US" b="1" dirty="0" err="1">
                <a:solidFill>
                  <a:srgbClr val="FF0000"/>
                </a:solidFill>
              </a:rPr>
              <a:t>directorio</a:t>
            </a:r>
            <a:r>
              <a:rPr lang="en-US" b="1" dirty="0">
                <a:solidFill>
                  <a:schemeClr val="tx1">
                    <a:lumMod val="75000"/>
                    <a:lumOff val="25000"/>
                  </a:schemeClr>
                </a:solidFill>
              </a:rPr>
              <a:t>: </a:t>
            </a:r>
          </a:p>
          <a:p>
            <a:pPr algn="just" defTabSz="914400">
              <a:lnSpc>
                <a:spcPct val="90000"/>
              </a:lnSpc>
              <a:spcAft>
                <a:spcPts val="600"/>
              </a:spcAft>
              <a:buClr>
                <a:schemeClr val="accent1"/>
              </a:buClr>
            </a:pPr>
            <a:r>
              <a:rPr lang="es-ES" dirty="0">
                <a:solidFill>
                  <a:schemeClr val="tx1">
                    <a:lumMod val="75000"/>
                    <a:lumOff val="25000"/>
                  </a:schemeClr>
                </a:solidFill>
              </a:rPr>
              <a:t>El último elemento que analizaremos sobre el diseño del espacio de nombres tiene que ver con la identificación de los objetos dentro del directorio. </a:t>
            </a:r>
          </a:p>
          <a:p>
            <a:pPr algn="just" defTabSz="914400">
              <a:lnSpc>
                <a:spcPct val="90000"/>
              </a:lnSpc>
              <a:spcAft>
                <a:spcPts val="600"/>
              </a:spcAft>
              <a:buClr>
                <a:schemeClr val="accent1"/>
              </a:buClr>
            </a:pPr>
            <a:r>
              <a:rPr lang="es-ES" dirty="0">
                <a:solidFill>
                  <a:schemeClr val="tx1">
                    <a:lumMod val="75000"/>
                    <a:lumOff val="25000"/>
                  </a:schemeClr>
                </a:solidFill>
              </a:rPr>
              <a:t>Tal y como hemos visto, las restricciones que impone LDAP a la hora de identificar objetos son dos:</a:t>
            </a:r>
          </a:p>
          <a:p>
            <a:pPr algn="just" defTabSz="914400">
              <a:lnSpc>
                <a:spcPct val="90000"/>
              </a:lnSpc>
              <a:spcAft>
                <a:spcPts val="600"/>
              </a:spcAft>
              <a:buClr>
                <a:schemeClr val="accent1"/>
              </a:buClr>
            </a:pPr>
            <a:r>
              <a:rPr lang="es-ES" dirty="0">
                <a:solidFill>
                  <a:schemeClr val="tx1">
                    <a:lumMod val="75000"/>
                    <a:lumOff val="25000"/>
                  </a:schemeClr>
                </a:solidFill>
              </a:rPr>
              <a:t>•  El RDN de una entrada se formará a partir de un atributo (o más de uno, aunque no es recomendable).</a:t>
            </a:r>
          </a:p>
          <a:p>
            <a:pPr algn="just" defTabSz="914400">
              <a:lnSpc>
                <a:spcPct val="90000"/>
              </a:lnSpc>
              <a:spcAft>
                <a:spcPts val="600"/>
              </a:spcAft>
              <a:buClr>
                <a:schemeClr val="accent1"/>
              </a:buClr>
            </a:pPr>
            <a:r>
              <a:rPr lang="es-ES" dirty="0">
                <a:solidFill>
                  <a:schemeClr val="tx1">
                    <a:lumMod val="75000"/>
                    <a:lumOff val="25000"/>
                  </a:schemeClr>
                </a:solidFill>
              </a:rPr>
              <a:t>•  En RDN debe ser único entre las entradas "hermanas" (aquellas que penden del mismo padre en la estructura).</a:t>
            </a:r>
          </a:p>
          <a:p>
            <a:pPr algn="just" defTabSz="914400">
              <a:lnSpc>
                <a:spcPct val="90000"/>
              </a:lnSpc>
              <a:spcAft>
                <a:spcPts val="600"/>
              </a:spcAft>
              <a:buClr>
                <a:schemeClr val="accent1"/>
              </a:buClr>
            </a:pPr>
            <a:r>
              <a:rPr lang="es-ES" dirty="0">
                <a:solidFill>
                  <a:schemeClr val="tx1">
                    <a:lumMod val="75000"/>
                    <a:lumOff val="25000"/>
                  </a:schemeClr>
                </a:solidFill>
              </a:rPr>
              <a:t>Aunque solamente haya establecidas estas dos restricciones, se aconseja </a:t>
            </a:r>
            <a:r>
              <a:rPr lang="es-ES" dirty="0" err="1">
                <a:solidFill>
                  <a:schemeClr val="tx1">
                    <a:lumMod val="75000"/>
                    <a:lumOff val="25000"/>
                  </a:schemeClr>
                </a:solidFill>
              </a:rPr>
              <a:t>engeneral</a:t>
            </a:r>
            <a:r>
              <a:rPr lang="es-ES" dirty="0">
                <a:solidFill>
                  <a:schemeClr val="tx1">
                    <a:lumMod val="75000"/>
                    <a:lumOff val="25000"/>
                  </a:schemeClr>
                </a:solidFill>
              </a:rPr>
              <a:t> que la identificación de los objetos (en especial cuando se trata </a:t>
            </a:r>
            <a:r>
              <a:rPr lang="es-ES" dirty="0" err="1">
                <a:solidFill>
                  <a:schemeClr val="tx1">
                    <a:lumMod val="75000"/>
                    <a:lumOff val="25000"/>
                  </a:schemeClr>
                </a:solidFill>
              </a:rPr>
              <a:t>depersonas</a:t>
            </a:r>
            <a:r>
              <a:rPr lang="es-ES" dirty="0">
                <a:solidFill>
                  <a:schemeClr val="tx1">
                    <a:lumMod val="75000"/>
                    <a:lumOff val="25000"/>
                  </a:schemeClr>
                </a:solidFill>
              </a:rPr>
              <a:t> o usuarios) se haga a través </a:t>
            </a:r>
            <a:r>
              <a:rPr lang="es-ES" b="1" dirty="0">
                <a:solidFill>
                  <a:srgbClr val="FF0000"/>
                </a:solidFill>
              </a:rPr>
              <a:t>de un identificador único</a:t>
            </a:r>
            <a:r>
              <a:rPr lang="es-ES" dirty="0">
                <a:solidFill>
                  <a:schemeClr val="tx1">
                    <a:lumMod val="75000"/>
                    <a:lumOff val="25000"/>
                  </a:schemeClr>
                </a:solidFill>
              </a:rPr>
              <a:t>.</a:t>
            </a:r>
            <a:endParaRPr lang="en-US" dirty="0">
              <a:solidFill>
                <a:schemeClr val="tx1">
                  <a:lumMod val="75000"/>
                  <a:lumOff val="25000"/>
                </a:schemeClr>
              </a:solidFill>
            </a:endParaRPr>
          </a:p>
        </p:txBody>
      </p:sp>
      <p:pic>
        <p:nvPicPr>
          <p:cNvPr id="4" name="0 Imagen" descr="logo.jpg.gif"/>
          <p:cNvPicPr/>
          <p:nvPr/>
        </p:nvPicPr>
        <p:blipFill>
          <a:blip r:embed="rId2"/>
          <a:stretch>
            <a:fillRect/>
          </a:stretch>
        </p:blipFill>
        <p:spPr>
          <a:xfrm>
            <a:off x="534" y="6381328"/>
            <a:ext cx="9143465" cy="476673"/>
          </a:xfrm>
          <a:prstGeom prst="rect">
            <a:avLst/>
          </a:prstGeom>
        </p:spPr>
      </p:pic>
    </p:spTree>
    <p:extLst>
      <p:ext uri="{BB962C8B-B14F-4D97-AF65-F5344CB8AC3E}">
        <p14:creationId xmlns:p14="http://schemas.microsoft.com/office/powerpoint/2010/main" val="1262595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a:t>2. Diseño  del directorio</a:t>
            </a:r>
          </a:p>
        </p:txBody>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lnSpcReduction="10000"/>
          </a:bodyPr>
          <a:lstStyle/>
          <a:p>
            <a:pPr marL="285750" indent="-285750" defTabSz="914400">
              <a:lnSpc>
                <a:spcPct val="90000"/>
              </a:lnSpc>
              <a:spcAft>
                <a:spcPts val="600"/>
              </a:spcAft>
              <a:buClr>
                <a:schemeClr val="accent1"/>
              </a:buClr>
              <a:buFont typeface="Wingdings" panose="05000000000000000000" pitchFamily="2" charset="2"/>
              <a:buChar char="q"/>
            </a:pPr>
            <a:r>
              <a:rPr lang="en-US" b="1" u="sng" dirty="0" err="1">
                <a:solidFill>
                  <a:srgbClr val="FF0000"/>
                </a:solidFill>
              </a:rPr>
              <a:t>Esquema</a:t>
            </a:r>
            <a:r>
              <a:rPr lang="en-US" b="1" u="sng" dirty="0">
                <a:solidFill>
                  <a:srgbClr val="FF0000"/>
                </a:solidFill>
              </a:rPr>
              <a:t> del </a:t>
            </a:r>
            <a:r>
              <a:rPr lang="en-US" b="1" u="sng" dirty="0" err="1">
                <a:solidFill>
                  <a:srgbClr val="FF0000"/>
                </a:solidFill>
              </a:rPr>
              <a:t>directorio</a:t>
            </a:r>
            <a:r>
              <a:rPr lang="en-US" b="1" u="sng" dirty="0">
                <a:solidFill>
                  <a:srgbClr val="FF0000"/>
                </a:solidFill>
              </a:rPr>
              <a:t> (schema): </a:t>
            </a:r>
            <a:endParaRPr lang="en-US" dirty="0"/>
          </a:p>
          <a:p>
            <a:pPr marL="285750" indent="-285750" algn="just" defTabSz="914400">
              <a:lnSpc>
                <a:spcPct val="90000"/>
              </a:lnSpc>
              <a:spcAft>
                <a:spcPts val="600"/>
              </a:spcAft>
              <a:buClr>
                <a:schemeClr val="accent1"/>
              </a:buClr>
              <a:buFont typeface="Wingdings" panose="05000000000000000000" pitchFamily="2" charset="2"/>
              <a:buChar char="ü"/>
            </a:pPr>
            <a:r>
              <a:rPr lang="es-ES" dirty="0"/>
              <a:t>Hasta ahora hemos hablado de objetos en el sentido amplio de la palabra. Hemos visto que un directorio contiene entradas con sus distintos atributos.</a:t>
            </a:r>
          </a:p>
          <a:p>
            <a:pPr marL="285750" indent="-285750" algn="just" defTabSz="914400">
              <a:lnSpc>
                <a:spcPct val="90000"/>
              </a:lnSpc>
              <a:spcAft>
                <a:spcPts val="600"/>
              </a:spcAft>
              <a:buClr>
                <a:schemeClr val="accent1"/>
              </a:buClr>
              <a:buFont typeface="Wingdings" panose="05000000000000000000" pitchFamily="2" charset="2"/>
              <a:buChar char="ü"/>
            </a:pPr>
            <a:r>
              <a:rPr lang="es-ES" dirty="0"/>
              <a:t>Una entrada representa a un objeto cuya información es almacenada en el directorio. Y se puede entrever que las entradas pueden ser de varios tipos: individuos, recursos, grupos, etc.</a:t>
            </a:r>
          </a:p>
          <a:p>
            <a:pPr marL="285750" indent="-285750" algn="just" defTabSz="914400">
              <a:lnSpc>
                <a:spcPct val="90000"/>
              </a:lnSpc>
              <a:spcAft>
                <a:spcPts val="600"/>
              </a:spcAft>
              <a:buClr>
                <a:schemeClr val="accent1"/>
              </a:buClr>
              <a:buFont typeface="Wingdings" panose="05000000000000000000" pitchFamily="2" charset="2"/>
              <a:buChar char="ü"/>
            </a:pPr>
            <a:endParaRPr lang="es-ES" dirty="0"/>
          </a:p>
          <a:p>
            <a:pPr marL="285750" indent="-285750" algn="just" defTabSz="914400">
              <a:lnSpc>
                <a:spcPct val="90000"/>
              </a:lnSpc>
              <a:spcAft>
                <a:spcPts val="600"/>
              </a:spcAft>
              <a:buClr>
                <a:schemeClr val="accent1"/>
              </a:buClr>
              <a:buFont typeface="Wingdings" panose="05000000000000000000" pitchFamily="2" charset="2"/>
              <a:buChar char="ü"/>
            </a:pPr>
            <a:endParaRPr lang="es-ES" dirty="0"/>
          </a:p>
          <a:p>
            <a:pPr marL="285750" indent="-285750" algn="just" defTabSz="914400">
              <a:lnSpc>
                <a:spcPct val="90000"/>
              </a:lnSpc>
              <a:spcAft>
                <a:spcPts val="600"/>
              </a:spcAft>
              <a:buClr>
                <a:schemeClr val="accent1"/>
              </a:buClr>
              <a:buFont typeface="Wingdings" panose="05000000000000000000" pitchFamily="2" charset="2"/>
              <a:buChar char="ü"/>
            </a:pPr>
            <a:endParaRPr lang="en-US" dirty="0"/>
          </a:p>
          <a:p>
            <a:pPr marL="285750" indent="-285750" algn="just" defTabSz="914400">
              <a:lnSpc>
                <a:spcPct val="90000"/>
              </a:lnSpc>
              <a:spcAft>
                <a:spcPts val="600"/>
              </a:spcAft>
              <a:buClr>
                <a:schemeClr val="accent1"/>
              </a:buClr>
              <a:buFont typeface="Wingdings" panose="05000000000000000000" pitchFamily="2" charset="2"/>
              <a:buChar char="ü"/>
            </a:pPr>
            <a:endParaRPr lang="en-US" dirty="0"/>
          </a:p>
          <a:p>
            <a:pPr marL="285750" indent="-285750" algn="just" defTabSz="914400">
              <a:lnSpc>
                <a:spcPct val="90000"/>
              </a:lnSpc>
              <a:spcAft>
                <a:spcPts val="600"/>
              </a:spcAft>
              <a:buClr>
                <a:schemeClr val="accent1"/>
              </a:buClr>
              <a:buFont typeface="Wingdings" panose="05000000000000000000" pitchFamily="2" charset="2"/>
              <a:buChar char="ü"/>
            </a:pPr>
            <a:r>
              <a:rPr lang="es-ES" dirty="0"/>
              <a:t>Las implementaciones de servicios de directorio ya suelen incluir sus propias definiciones de esquema. </a:t>
            </a:r>
          </a:p>
          <a:p>
            <a:pPr marL="285750" indent="-285750" algn="just" defTabSz="914400">
              <a:lnSpc>
                <a:spcPct val="90000"/>
              </a:lnSpc>
              <a:spcAft>
                <a:spcPts val="600"/>
              </a:spcAft>
              <a:buClr>
                <a:schemeClr val="accent1"/>
              </a:buClr>
              <a:buFont typeface="Wingdings" panose="05000000000000000000" pitchFamily="2" charset="2"/>
              <a:buChar char="ü"/>
            </a:pPr>
            <a:r>
              <a:rPr lang="es-ES" dirty="0"/>
              <a:t>En el decurso de este subapartado vamos a tratar los conceptos de </a:t>
            </a:r>
            <a:r>
              <a:rPr lang="es-ES" b="1" dirty="0"/>
              <a:t>atributo y clase</a:t>
            </a:r>
            <a:r>
              <a:rPr lang="es-ES" dirty="0"/>
              <a:t>, esenciales en la definición del esquema del directorio.</a:t>
            </a:r>
            <a:endParaRPr lang="en-US" dirty="0"/>
          </a:p>
        </p:txBody>
      </p:sp>
      <p:pic>
        <p:nvPicPr>
          <p:cNvPr id="4" name="0 Imagen" descr="logo.jpg.gif"/>
          <p:cNvPicPr/>
          <p:nvPr/>
        </p:nvPicPr>
        <p:blipFill>
          <a:blip r:embed="rId2"/>
          <a:stretch>
            <a:fillRect/>
          </a:stretch>
        </p:blipFill>
        <p:spPr>
          <a:xfrm>
            <a:off x="534" y="6381328"/>
            <a:ext cx="9143465" cy="476673"/>
          </a:xfrm>
          <a:prstGeom prst="rect">
            <a:avLst/>
          </a:prstGeom>
        </p:spPr>
      </p:pic>
      <p:pic>
        <p:nvPicPr>
          <p:cNvPr id="3" name="Imagen 2">
            <a:extLst>
              <a:ext uri="{FF2B5EF4-FFF2-40B4-BE49-F238E27FC236}">
                <a16:creationId xmlns:a16="http://schemas.microsoft.com/office/drawing/2014/main" id="{D6DB4676-3B50-49AC-9C98-CDFC9D2968C0}"/>
              </a:ext>
            </a:extLst>
          </p:cNvPr>
          <p:cNvPicPr>
            <a:picLocks noChangeAspect="1"/>
          </p:cNvPicPr>
          <p:nvPr/>
        </p:nvPicPr>
        <p:blipFill>
          <a:blip r:embed="rId3"/>
          <a:stretch>
            <a:fillRect/>
          </a:stretch>
        </p:blipFill>
        <p:spPr>
          <a:xfrm>
            <a:off x="1331640" y="3573016"/>
            <a:ext cx="6800850" cy="809625"/>
          </a:xfrm>
          <a:prstGeom prst="rect">
            <a:avLst/>
          </a:prstGeom>
        </p:spPr>
      </p:pic>
    </p:spTree>
    <p:extLst>
      <p:ext uri="{BB962C8B-B14F-4D97-AF65-F5344CB8AC3E}">
        <p14:creationId xmlns:p14="http://schemas.microsoft.com/office/powerpoint/2010/main" val="2592485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a:t>2. Diseño  del directorio</a:t>
            </a:r>
          </a:p>
        </p:txBody>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Wingdings" panose="05000000000000000000" pitchFamily="2" charset="2"/>
              <a:buChar char="q"/>
            </a:pPr>
            <a:r>
              <a:rPr lang="en-US" b="1" dirty="0" err="1">
                <a:solidFill>
                  <a:srgbClr val="FF0000"/>
                </a:solidFill>
              </a:rPr>
              <a:t>Atributos</a:t>
            </a:r>
            <a:r>
              <a:rPr lang="en-US" b="1" dirty="0">
                <a:solidFill>
                  <a:schemeClr val="tx1">
                    <a:lumMod val="75000"/>
                    <a:lumOff val="25000"/>
                  </a:schemeClr>
                </a:solidFill>
              </a:rPr>
              <a:t>:</a:t>
            </a:r>
          </a:p>
          <a:p>
            <a:pPr defTabSz="914400">
              <a:lnSpc>
                <a:spcPct val="90000"/>
              </a:lnSpc>
              <a:spcAft>
                <a:spcPts val="600"/>
              </a:spcAft>
              <a:buClr>
                <a:schemeClr val="accent1"/>
              </a:buClr>
            </a:pPr>
            <a:r>
              <a:rPr lang="es-ES" dirty="0">
                <a:solidFill>
                  <a:schemeClr val="tx1">
                    <a:lumMod val="75000"/>
                    <a:lumOff val="25000"/>
                  </a:schemeClr>
                </a:solidFill>
              </a:rPr>
              <a:t>Los atributos sirven directamente para guardar información (nombre de persona, número de teléfono, fotografía, etc.).</a:t>
            </a:r>
          </a:p>
          <a:p>
            <a:pPr algn="just" defTabSz="914400">
              <a:lnSpc>
                <a:spcPct val="90000"/>
              </a:lnSpc>
              <a:spcAft>
                <a:spcPts val="600"/>
              </a:spcAft>
              <a:buClr>
                <a:schemeClr val="accent1"/>
              </a:buClr>
            </a:pPr>
            <a:r>
              <a:rPr lang="es-ES" dirty="0">
                <a:solidFill>
                  <a:schemeClr val="tx1">
                    <a:lumMod val="75000"/>
                    <a:lumOff val="25000"/>
                  </a:schemeClr>
                </a:solidFill>
              </a:rPr>
              <a:t>Para definir un atributo en LDAP, es preciso contar con una serie de información:</a:t>
            </a:r>
          </a:p>
          <a:p>
            <a:pPr algn="just" defTabSz="914400">
              <a:lnSpc>
                <a:spcPct val="90000"/>
              </a:lnSpc>
              <a:spcAft>
                <a:spcPts val="600"/>
              </a:spcAft>
              <a:buClr>
                <a:schemeClr val="accent1"/>
              </a:buClr>
            </a:pPr>
            <a:r>
              <a:rPr lang="es-ES" dirty="0">
                <a:solidFill>
                  <a:schemeClr val="tx1">
                    <a:lumMod val="75000"/>
                    <a:lumOff val="25000"/>
                  </a:schemeClr>
                </a:solidFill>
              </a:rPr>
              <a:t>- Un nombre que identifica al atributo que se define. En caso de LDAP, ya hay algunos nombres estándar definidos (</a:t>
            </a:r>
            <a:r>
              <a:rPr lang="es-ES" dirty="0" err="1">
                <a:solidFill>
                  <a:schemeClr val="tx1">
                    <a:lumMod val="75000"/>
                    <a:lumOff val="25000"/>
                  </a:schemeClr>
                </a:solidFill>
              </a:rPr>
              <a:t>common</a:t>
            </a:r>
            <a:r>
              <a:rPr lang="es-ES" dirty="0">
                <a:solidFill>
                  <a:schemeClr val="tx1">
                    <a:lumMod val="75000"/>
                    <a:lumOff val="25000"/>
                  </a:schemeClr>
                </a:solidFill>
              </a:rPr>
              <a:t> </a:t>
            </a:r>
            <a:r>
              <a:rPr lang="es-ES" dirty="0" err="1">
                <a:solidFill>
                  <a:schemeClr val="tx1">
                    <a:lumMod val="75000"/>
                    <a:lumOff val="25000"/>
                  </a:schemeClr>
                </a:solidFill>
              </a:rPr>
              <a:t>name</a:t>
            </a:r>
            <a:r>
              <a:rPr lang="es-ES" dirty="0">
                <a:solidFill>
                  <a:schemeClr val="tx1">
                    <a:lumMod val="75000"/>
                    <a:lumOff val="25000"/>
                  </a:schemeClr>
                </a:solidFill>
              </a:rPr>
              <a:t>, </a:t>
            </a:r>
            <a:r>
              <a:rPr lang="es-ES" dirty="0" err="1">
                <a:solidFill>
                  <a:schemeClr val="tx1">
                    <a:lumMod val="75000"/>
                    <a:lumOff val="25000"/>
                  </a:schemeClr>
                </a:solidFill>
              </a:rPr>
              <a:t>telephoneNumber,etc</a:t>
            </a:r>
            <a:r>
              <a:rPr lang="es-ES" dirty="0">
                <a:solidFill>
                  <a:schemeClr val="tx1">
                    <a:lumMod val="75000"/>
                    <a:lumOff val="25000"/>
                  </a:schemeClr>
                </a:solidFill>
              </a:rPr>
              <a:t>.), algunos de ellos con una abreviatura también conocida (por ejemplo, "</a:t>
            </a:r>
            <a:r>
              <a:rPr lang="es-ES" dirty="0" err="1">
                <a:solidFill>
                  <a:schemeClr val="tx1">
                    <a:lumMod val="75000"/>
                    <a:lumOff val="25000"/>
                  </a:schemeClr>
                </a:solidFill>
              </a:rPr>
              <a:t>cn</a:t>
            </a:r>
            <a:r>
              <a:rPr lang="es-ES" dirty="0">
                <a:solidFill>
                  <a:schemeClr val="tx1">
                    <a:lumMod val="75000"/>
                    <a:lumOff val="25000"/>
                  </a:schemeClr>
                </a:solidFill>
              </a:rPr>
              <a:t>" para </a:t>
            </a:r>
            <a:r>
              <a:rPr lang="es-ES" dirty="0" err="1">
                <a:solidFill>
                  <a:schemeClr val="tx1">
                    <a:lumMod val="75000"/>
                    <a:lumOff val="25000"/>
                  </a:schemeClr>
                </a:solidFill>
              </a:rPr>
              <a:t>common</a:t>
            </a:r>
            <a:r>
              <a:rPr lang="es-ES" dirty="0">
                <a:solidFill>
                  <a:schemeClr val="tx1">
                    <a:lumMod val="75000"/>
                    <a:lumOff val="25000"/>
                  </a:schemeClr>
                </a:solidFill>
              </a:rPr>
              <a:t> </a:t>
            </a:r>
            <a:r>
              <a:rPr lang="es-ES" dirty="0" err="1">
                <a:solidFill>
                  <a:schemeClr val="tx1">
                    <a:lumMod val="75000"/>
                    <a:lumOff val="25000"/>
                  </a:schemeClr>
                </a:solidFill>
              </a:rPr>
              <a:t>name</a:t>
            </a:r>
            <a:r>
              <a:rPr lang="es-ES" dirty="0">
                <a:solidFill>
                  <a:schemeClr val="tx1">
                    <a:lumMod val="75000"/>
                    <a:lumOff val="25000"/>
                  </a:schemeClr>
                </a:solidFill>
              </a:rPr>
              <a:t>). LDAP no distingue entre mayúsculas y minúsculas.</a:t>
            </a:r>
          </a:p>
          <a:p>
            <a:pPr algn="just" defTabSz="914400">
              <a:lnSpc>
                <a:spcPct val="90000"/>
              </a:lnSpc>
              <a:spcAft>
                <a:spcPts val="600"/>
              </a:spcAft>
              <a:buClr>
                <a:schemeClr val="accent1"/>
              </a:buClr>
            </a:pPr>
            <a:r>
              <a:rPr lang="es-ES" dirty="0">
                <a:solidFill>
                  <a:schemeClr val="tx1">
                    <a:lumMod val="75000"/>
                    <a:lumOff val="25000"/>
                  </a:schemeClr>
                </a:solidFill>
              </a:rPr>
              <a:t>- Un OID (identificador de objeto) que también identifique al atributo. Los OID son cadenas de números que permiten localizar de forma precisa un objeto de datos. Los OID también definen un espacio de nombres con una jerarquía.</a:t>
            </a:r>
          </a:p>
          <a:p>
            <a:pPr defTabSz="914400">
              <a:lnSpc>
                <a:spcPct val="90000"/>
              </a:lnSpc>
              <a:spcAft>
                <a:spcPts val="600"/>
              </a:spcAft>
              <a:buClr>
                <a:schemeClr val="accent1"/>
              </a:buClr>
            </a:pPr>
            <a:endParaRPr lang="en-US" dirty="0">
              <a:solidFill>
                <a:schemeClr val="tx1">
                  <a:lumMod val="75000"/>
                  <a:lumOff val="25000"/>
                </a:schemeClr>
              </a:solidFill>
            </a:endParaRPr>
          </a:p>
          <a:p>
            <a:pPr algn="just" defTabSz="914400">
              <a:lnSpc>
                <a:spcPct val="90000"/>
              </a:lnSpc>
              <a:spcAft>
                <a:spcPts val="600"/>
              </a:spcAft>
              <a:buClr>
                <a:schemeClr val="accent1"/>
              </a:buClr>
            </a:pPr>
            <a:r>
              <a:rPr lang="es-ES" dirty="0">
                <a:solidFill>
                  <a:schemeClr val="tx1">
                    <a:lumMod val="75000"/>
                    <a:lumOff val="25000"/>
                  </a:schemeClr>
                </a:solidFill>
              </a:rPr>
              <a:t>.</a:t>
            </a:r>
            <a:endParaRPr lang="en-US" dirty="0">
              <a:solidFill>
                <a:schemeClr val="tx1">
                  <a:lumMod val="75000"/>
                  <a:lumOff val="25000"/>
                </a:schemeClr>
              </a:solidFill>
            </a:endParaRPr>
          </a:p>
        </p:txBody>
      </p:sp>
      <p:pic>
        <p:nvPicPr>
          <p:cNvPr id="4" name="0 Imagen" descr="logo.jpg.gif"/>
          <p:cNvPicPr/>
          <p:nvPr/>
        </p:nvPicPr>
        <p:blipFill>
          <a:blip r:embed="rId2"/>
          <a:stretch>
            <a:fillRect/>
          </a:stretch>
        </p:blipFill>
        <p:spPr>
          <a:xfrm>
            <a:off x="534" y="6381328"/>
            <a:ext cx="9143465" cy="476673"/>
          </a:xfrm>
          <a:prstGeom prst="rect">
            <a:avLst/>
          </a:prstGeom>
        </p:spPr>
      </p:pic>
    </p:spTree>
    <p:extLst>
      <p:ext uri="{BB962C8B-B14F-4D97-AF65-F5344CB8AC3E}">
        <p14:creationId xmlns:p14="http://schemas.microsoft.com/office/powerpoint/2010/main" val="1743809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a:t>2. Diseño  del directorio</a:t>
            </a:r>
          </a:p>
        </p:txBody>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Wingdings" panose="05000000000000000000" pitchFamily="2" charset="2"/>
              <a:buChar char="q"/>
            </a:pPr>
            <a:r>
              <a:rPr lang="en-US" b="1" dirty="0" err="1">
                <a:solidFill>
                  <a:srgbClr val="FF0000"/>
                </a:solidFill>
              </a:rPr>
              <a:t>Atributos</a:t>
            </a:r>
            <a:r>
              <a:rPr lang="en-US" b="1" dirty="0">
                <a:solidFill>
                  <a:schemeClr val="tx1">
                    <a:lumMod val="75000"/>
                    <a:lumOff val="25000"/>
                  </a:schemeClr>
                </a:solidFill>
              </a:rPr>
              <a:t>:</a:t>
            </a:r>
          </a:p>
          <a:p>
            <a:pPr defTabSz="914400">
              <a:lnSpc>
                <a:spcPct val="90000"/>
              </a:lnSpc>
              <a:spcAft>
                <a:spcPts val="600"/>
              </a:spcAft>
              <a:buClr>
                <a:schemeClr val="accent1"/>
              </a:buClr>
            </a:pPr>
            <a:endParaRPr lang="en-US" dirty="0">
              <a:solidFill>
                <a:schemeClr val="tx1">
                  <a:lumMod val="75000"/>
                  <a:lumOff val="25000"/>
                </a:schemeClr>
              </a:solidFill>
            </a:endParaRPr>
          </a:p>
          <a:p>
            <a:pPr algn="just" defTabSz="914400">
              <a:lnSpc>
                <a:spcPct val="90000"/>
              </a:lnSpc>
              <a:spcAft>
                <a:spcPts val="600"/>
              </a:spcAft>
              <a:buClr>
                <a:schemeClr val="accent1"/>
              </a:buClr>
            </a:pPr>
            <a:r>
              <a:rPr lang="es-ES" dirty="0">
                <a:solidFill>
                  <a:schemeClr val="tx1">
                    <a:lumMod val="75000"/>
                    <a:lumOff val="25000"/>
                  </a:schemeClr>
                </a:solidFill>
              </a:rPr>
              <a:t>.</a:t>
            </a:r>
            <a:endParaRPr lang="en-US" dirty="0">
              <a:solidFill>
                <a:schemeClr val="tx1">
                  <a:lumMod val="75000"/>
                  <a:lumOff val="25000"/>
                </a:schemeClr>
              </a:solidFill>
            </a:endParaRPr>
          </a:p>
        </p:txBody>
      </p:sp>
      <p:pic>
        <p:nvPicPr>
          <p:cNvPr id="4" name="0 Imagen" descr="logo.jpg.gif"/>
          <p:cNvPicPr/>
          <p:nvPr/>
        </p:nvPicPr>
        <p:blipFill>
          <a:blip r:embed="rId2"/>
          <a:stretch>
            <a:fillRect/>
          </a:stretch>
        </p:blipFill>
        <p:spPr>
          <a:xfrm>
            <a:off x="534" y="6381328"/>
            <a:ext cx="9143465" cy="476673"/>
          </a:xfrm>
          <a:prstGeom prst="rect">
            <a:avLst/>
          </a:prstGeom>
        </p:spPr>
      </p:pic>
      <p:pic>
        <p:nvPicPr>
          <p:cNvPr id="3" name="Imagen 2">
            <a:extLst>
              <a:ext uri="{FF2B5EF4-FFF2-40B4-BE49-F238E27FC236}">
                <a16:creationId xmlns:a16="http://schemas.microsoft.com/office/drawing/2014/main" id="{144B396A-5780-4C9E-9B38-C47EA82A401C}"/>
              </a:ext>
            </a:extLst>
          </p:cNvPr>
          <p:cNvPicPr>
            <a:picLocks noChangeAspect="1"/>
          </p:cNvPicPr>
          <p:nvPr/>
        </p:nvPicPr>
        <p:blipFill>
          <a:blip r:embed="rId3"/>
          <a:stretch>
            <a:fillRect/>
          </a:stretch>
        </p:blipFill>
        <p:spPr>
          <a:xfrm>
            <a:off x="683568" y="998431"/>
            <a:ext cx="7776864" cy="4905375"/>
          </a:xfrm>
          <a:prstGeom prst="rect">
            <a:avLst/>
          </a:prstGeom>
        </p:spPr>
      </p:pic>
    </p:spTree>
    <p:extLst>
      <p:ext uri="{BB962C8B-B14F-4D97-AF65-F5344CB8AC3E}">
        <p14:creationId xmlns:p14="http://schemas.microsoft.com/office/powerpoint/2010/main" val="241191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a:t>2. Diseño  del directorio</a:t>
            </a:r>
          </a:p>
        </p:txBody>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Wingdings" panose="05000000000000000000" pitchFamily="2" charset="2"/>
              <a:buChar char="q"/>
            </a:pPr>
            <a:r>
              <a:rPr lang="en-US" b="1" dirty="0" err="1">
                <a:solidFill>
                  <a:srgbClr val="FF0000"/>
                </a:solidFill>
              </a:rPr>
              <a:t>Atributos</a:t>
            </a:r>
            <a:r>
              <a:rPr lang="en-US" b="1" dirty="0">
                <a:solidFill>
                  <a:schemeClr val="tx1">
                    <a:lumMod val="75000"/>
                    <a:lumOff val="25000"/>
                  </a:schemeClr>
                </a:solidFill>
              </a:rPr>
              <a:t>:</a:t>
            </a:r>
          </a:p>
          <a:p>
            <a:pPr defTabSz="914400">
              <a:lnSpc>
                <a:spcPct val="90000"/>
              </a:lnSpc>
              <a:spcAft>
                <a:spcPts val="600"/>
              </a:spcAft>
              <a:buClr>
                <a:schemeClr val="accent1"/>
              </a:buClr>
            </a:pPr>
            <a:endParaRPr lang="en-US" dirty="0">
              <a:solidFill>
                <a:schemeClr val="tx1">
                  <a:lumMod val="75000"/>
                  <a:lumOff val="25000"/>
                </a:schemeClr>
              </a:solidFill>
            </a:endParaRPr>
          </a:p>
          <a:p>
            <a:pPr algn="just" defTabSz="914400">
              <a:lnSpc>
                <a:spcPct val="90000"/>
              </a:lnSpc>
              <a:spcAft>
                <a:spcPts val="600"/>
              </a:spcAft>
              <a:buClr>
                <a:schemeClr val="accent1"/>
              </a:buClr>
            </a:pPr>
            <a:r>
              <a:rPr lang="es-ES" dirty="0">
                <a:solidFill>
                  <a:schemeClr val="tx1">
                    <a:lumMod val="75000"/>
                    <a:lumOff val="25000"/>
                  </a:schemeClr>
                </a:solidFill>
              </a:rPr>
              <a:t>.</a:t>
            </a:r>
            <a:endParaRPr lang="en-US" dirty="0">
              <a:solidFill>
                <a:schemeClr val="tx1">
                  <a:lumMod val="75000"/>
                  <a:lumOff val="25000"/>
                </a:schemeClr>
              </a:solidFill>
            </a:endParaRPr>
          </a:p>
        </p:txBody>
      </p:sp>
      <p:pic>
        <p:nvPicPr>
          <p:cNvPr id="4" name="0 Imagen" descr="logo.jpg.gif"/>
          <p:cNvPicPr/>
          <p:nvPr/>
        </p:nvPicPr>
        <p:blipFill>
          <a:blip r:embed="rId2"/>
          <a:stretch>
            <a:fillRect/>
          </a:stretch>
        </p:blipFill>
        <p:spPr>
          <a:xfrm>
            <a:off x="534" y="6381328"/>
            <a:ext cx="9143465" cy="476673"/>
          </a:xfrm>
          <a:prstGeom prst="rect">
            <a:avLst/>
          </a:prstGeom>
        </p:spPr>
      </p:pic>
      <p:pic>
        <p:nvPicPr>
          <p:cNvPr id="5" name="Imagen 4">
            <a:extLst>
              <a:ext uri="{FF2B5EF4-FFF2-40B4-BE49-F238E27FC236}">
                <a16:creationId xmlns:a16="http://schemas.microsoft.com/office/drawing/2014/main" id="{FD168355-85A9-49F7-9D31-B57926FAFAA2}"/>
              </a:ext>
            </a:extLst>
          </p:cNvPr>
          <p:cNvPicPr>
            <a:picLocks noChangeAspect="1"/>
          </p:cNvPicPr>
          <p:nvPr/>
        </p:nvPicPr>
        <p:blipFill>
          <a:blip r:embed="rId3"/>
          <a:stretch>
            <a:fillRect/>
          </a:stretch>
        </p:blipFill>
        <p:spPr>
          <a:xfrm>
            <a:off x="822958" y="908720"/>
            <a:ext cx="7543799" cy="4352925"/>
          </a:xfrm>
          <a:prstGeom prst="rect">
            <a:avLst/>
          </a:prstGeom>
        </p:spPr>
      </p:pic>
    </p:spTree>
    <p:extLst>
      <p:ext uri="{BB962C8B-B14F-4D97-AF65-F5344CB8AC3E}">
        <p14:creationId xmlns:p14="http://schemas.microsoft.com/office/powerpoint/2010/main" val="2040438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a:t>2. Diseño  del directorio</a:t>
            </a:r>
          </a:p>
        </p:txBody>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Wingdings" panose="05000000000000000000" pitchFamily="2" charset="2"/>
              <a:buChar char="q"/>
            </a:pPr>
            <a:r>
              <a:rPr lang="en-US" b="1" dirty="0" err="1">
                <a:solidFill>
                  <a:srgbClr val="FF0000"/>
                </a:solidFill>
              </a:rPr>
              <a:t>Clase</a:t>
            </a:r>
            <a:r>
              <a:rPr lang="en-US" b="1" dirty="0">
                <a:solidFill>
                  <a:srgbClr val="FF0000"/>
                </a:solidFill>
              </a:rPr>
              <a:t> de </a:t>
            </a:r>
            <a:r>
              <a:rPr lang="en-US" b="1" dirty="0" err="1">
                <a:solidFill>
                  <a:srgbClr val="FF0000"/>
                </a:solidFill>
              </a:rPr>
              <a:t>objeto</a:t>
            </a:r>
            <a:r>
              <a:rPr lang="en-US" b="1" dirty="0">
                <a:solidFill>
                  <a:schemeClr val="tx1">
                    <a:lumMod val="75000"/>
                    <a:lumOff val="25000"/>
                  </a:schemeClr>
                </a:solidFill>
              </a:rPr>
              <a:t>:</a:t>
            </a:r>
          </a:p>
          <a:p>
            <a:pPr algn="just" defTabSz="914400">
              <a:lnSpc>
                <a:spcPct val="90000"/>
              </a:lnSpc>
              <a:spcAft>
                <a:spcPts val="600"/>
              </a:spcAft>
              <a:buClr>
                <a:schemeClr val="accent1"/>
              </a:buClr>
            </a:pPr>
            <a:r>
              <a:rPr lang="es-ES" dirty="0">
                <a:solidFill>
                  <a:schemeClr val="tx1">
                    <a:lumMod val="75000"/>
                    <a:lumOff val="25000"/>
                  </a:schemeClr>
                </a:solidFill>
              </a:rPr>
              <a:t>Una vez los atributos han sido definidos, se pueden utilizar clases de objetos para definir cómo son las entradas del directorio. </a:t>
            </a:r>
          </a:p>
          <a:p>
            <a:pPr algn="just" defTabSz="914400">
              <a:lnSpc>
                <a:spcPct val="90000"/>
              </a:lnSpc>
              <a:spcAft>
                <a:spcPts val="600"/>
              </a:spcAft>
              <a:buClr>
                <a:schemeClr val="accent1"/>
              </a:buClr>
            </a:pPr>
            <a:r>
              <a:rPr lang="es-ES" dirty="0">
                <a:solidFill>
                  <a:schemeClr val="tx1">
                    <a:lumMod val="75000"/>
                    <a:lumOff val="25000"/>
                  </a:schemeClr>
                </a:solidFill>
              </a:rPr>
              <a:t>Una clase de objeto es un atributo de una entrada. Especifica los atributos que puede tener la entrada.</a:t>
            </a:r>
          </a:p>
          <a:p>
            <a:pPr algn="just" defTabSz="914400">
              <a:lnSpc>
                <a:spcPct val="90000"/>
              </a:lnSpc>
              <a:spcAft>
                <a:spcPts val="600"/>
              </a:spcAft>
              <a:buClr>
                <a:schemeClr val="accent1"/>
              </a:buClr>
            </a:pPr>
            <a:r>
              <a:rPr lang="es-ES" dirty="0">
                <a:solidFill>
                  <a:schemeClr val="tx1">
                    <a:lumMod val="75000"/>
                    <a:lumOff val="25000"/>
                  </a:schemeClr>
                </a:solidFill>
              </a:rPr>
              <a:t>Un identificador de clase de objeto es un valor único que identifica una clase de objeto.</a:t>
            </a:r>
          </a:p>
          <a:p>
            <a:pPr algn="just" defTabSz="914400">
              <a:lnSpc>
                <a:spcPct val="90000"/>
              </a:lnSpc>
              <a:spcAft>
                <a:spcPts val="600"/>
              </a:spcAft>
              <a:buClr>
                <a:schemeClr val="accent1"/>
              </a:buClr>
            </a:pPr>
            <a:r>
              <a:rPr lang="es-ES" dirty="0">
                <a:solidFill>
                  <a:schemeClr val="tx1">
                    <a:lumMod val="75000"/>
                    <a:lumOff val="25000"/>
                  </a:schemeClr>
                </a:solidFill>
              </a:rPr>
              <a:t>Para definir una clase de objeto, se debe especificar su identificador de objeto, un nombre, un nombre alternativo, una subclase, un tipo de clase de objeto, una lista de atributos debe contener y una lista de atributos puede contener o conjuntos de atributos, y una descripción.</a:t>
            </a:r>
            <a:endParaRPr lang="en-US" dirty="0">
              <a:solidFill>
                <a:schemeClr val="tx1">
                  <a:lumMod val="75000"/>
                  <a:lumOff val="25000"/>
                </a:schemeClr>
              </a:solidFill>
            </a:endParaRPr>
          </a:p>
          <a:p>
            <a:pPr algn="just" defTabSz="914400">
              <a:lnSpc>
                <a:spcPct val="90000"/>
              </a:lnSpc>
              <a:spcAft>
                <a:spcPts val="600"/>
              </a:spcAft>
              <a:buClr>
                <a:schemeClr val="accent1"/>
              </a:buClr>
            </a:pPr>
            <a:r>
              <a:rPr lang="es-ES" dirty="0">
                <a:solidFill>
                  <a:schemeClr val="tx1">
                    <a:lumMod val="75000"/>
                    <a:lumOff val="25000"/>
                  </a:schemeClr>
                </a:solidFill>
              </a:rPr>
              <a:t>.</a:t>
            </a:r>
            <a:endParaRPr lang="en-US" dirty="0">
              <a:solidFill>
                <a:schemeClr val="tx1">
                  <a:lumMod val="75000"/>
                  <a:lumOff val="25000"/>
                </a:schemeClr>
              </a:solidFill>
            </a:endParaRPr>
          </a:p>
        </p:txBody>
      </p:sp>
      <p:pic>
        <p:nvPicPr>
          <p:cNvPr id="4" name="0 Imagen" descr="logo.jpg.gif"/>
          <p:cNvPicPr/>
          <p:nvPr/>
        </p:nvPicPr>
        <p:blipFill>
          <a:blip r:embed="rId2"/>
          <a:stretch>
            <a:fillRect/>
          </a:stretch>
        </p:blipFill>
        <p:spPr>
          <a:xfrm>
            <a:off x="534" y="6381328"/>
            <a:ext cx="9143465" cy="476673"/>
          </a:xfrm>
          <a:prstGeom prst="rect">
            <a:avLst/>
          </a:prstGeom>
        </p:spPr>
      </p:pic>
    </p:spTree>
    <p:extLst>
      <p:ext uri="{BB962C8B-B14F-4D97-AF65-F5344CB8AC3E}">
        <p14:creationId xmlns:p14="http://schemas.microsoft.com/office/powerpoint/2010/main" val="844624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70" name="Graphic 69" descr="Open Folder">
            <a:extLst>
              <a:ext uri="{FF2B5EF4-FFF2-40B4-BE49-F238E27FC236}">
                <a16:creationId xmlns:a16="http://schemas.microsoft.com/office/drawing/2014/main" id="{5FC6E1DE-2BB8-46E2-A39A-36622BA03D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99" y="1075625"/>
            <a:ext cx="4706750" cy="4706750"/>
          </a:xfrm>
          <a:prstGeom prst="rect">
            <a:avLst/>
          </a:prstGeom>
        </p:spPr>
      </p:pic>
      <p:sp>
        <p:nvSpPr>
          <p:cNvPr id="81" name="Rectangle 80">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42" name="1 Título"/>
          <p:cNvSpPr>
            <a:spLocks noGrp="1"/>
          </p:cNvSpPr>
          <p:nvPr>
            <p:ph type="title"/>
          </p:nvPr>
        </p:nvSpPr>
        <p:spPr>
          <a:xfrm>
            <a:off x="6072663" y="640080"/>
            <a:ext cx="2744435" cy="2926080"/>
          </a:xfrm>
        </p:spPr>
        <p:txBody>
          <a:bodyPr vert="horz" lIns="91440" tIns="45720" rIns="91440" bIns="45720" rtlCol="0" anchor="b">
            <a:normAutofit/>
          </a:bodyPr>
          <a:lstStyle/>
          <a:p>
            <a:r>
              <a:rPr lang="en-US" sz="2700" b="1">
                <a:solidFill>
                  <a:srgbClr val="FFFFFF"/>
                </a:solidFill>
              </a:rPr>
              <a:t>3. Implementaciones de servicio de directorio</a:t>
            </a:r>
          </a:p>
        </p:txBody>
      </p:sp>
      <p:sp>
        <p:nvSpPr>
          <p:cNvPr id="83" name="Rectangle 82">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algn="just" defTabSz="914400">
              <a:lnSpc>
                <a:spcPct val="90000"/>
              </a:lnSpc>
              <a:spcAft>
                <a:spcPts val="600"/>
              </a:spcAft>
              <a:buClr>
                <a:schemeClr val="accent1"/>
              </a:buClr>
            </a:pPr>
            <a:endParaRPr lang="en-US" dirty="0">
              <a:solidFill>
                <a:schemeClr val="tx1">
                  <a:lumMod val="75000"/>
                  <a:lumOff val="25000"/>
                </a:schemeClr>
              </a:solidFill>
            </a:endParaRPr>
          </a:p>
        </p:txBody>
      </p:sp>
      <p:pic>
        <p:nvPicPr>
          <p:cNvPr id="4" name="0 Imagen" descr="logo.jpg.gif"/>
          <p:cNvPicPr/>
          <p:nvPr/>
        </p:nvPicPr>
        <p:blipFill>
          <a:blip r:embed="rId4"/>
          <a:stretch>
            <a:fillRect/>
          </a:stretch>
        </p:blipFill>
        <p:spPr>
          <a:xfrm>
            <a:off x="534" y="6381328"/>
            <a:ext cx="9143465" cy="476673"/>
          </a:xfrm>
          <a:prstGeom prst="rect">
            <a:avLst/>
          </a:prstGeom>
        </p:spPr>
      </p:pic>
    </p:spTree>
    <p:extLst>
      <p:ext uri="{BB962C8B-B14F-4D97-AF65-F5344CB8AC3E}">
        <p14:creationId xmlns:p14="http://schemas.microsoft.com/office/powerpoint/2010/main" val="165802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0242"/>
                                        </p:tgtEl>
                                        <p:attrNameLst>
                                          <p:attrName>style.visibility</p:attrName>
                                        </p:attrNameLst>
                                      </p:cBhvr>
                                      <p:to>
                                        <p:strVal val="visible"/>
                                      </p:to>
                                    </p:set>
                                    <p:animEffect transition="in" filter="fade">
                                      <p:cBhvr>
                                        <p:cTn id="7" dur="4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dirty="0"/>
              <a:t>3. </a:t>
            </a:r>
            <a:r>
              <a:rPr lang="en-US" b="1" dirty="0" err="1"/>
              <a:t>Implementacion</a:t>
            </a:r>
            <a:r>
              <a:rPr lang="en-US" b="1" dirty="0"/>
              <a:t> de </a:t>
            </a:r>
            <a:r>
              <a:rPr lang="en-US" b="1" dirty="0" err="1"/>
              <a:t>servicio</a:t>
            </a:r>
            <a:r>
              <a:rPr lang="en-US" b="1" dirty="0"/>
              <a:t> de </a:t>
            </a:r>
            <a:r>
              <a:rPr lang="en-US" b="1" dirty="0" err="1"/>
              <a:t>directorio</a:t>
            </a:r>
            <a:endParaRPr lang="en-US" b="1" dirty="0"/>
          </a:p>
        </p:txBody>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algn="just" defTabSz="914400">
              <a:lnSpc>
                <a:spcPct val="90000"/>
              </a:lnSpc>
              <a:spcAft>
                <a:spcPts val="600"/>
              </a:spcAft>
              <a:buClr>
                <a:schemeClr val="accent1"/>
              </a:buClr>
            </a:pPr>
            <a:endParaRPr lang="en-US" dirty="0">
              <a:solidFill>
                <a:schemeClr val="tx1">
                  <a:lumMod val="75000"/>
                  <a:lumOff val="25000"/>
                </a:schemeClr>
              </a:solidFill>
            </a:endParaRPr>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7" name="CuadroTexto 6">
            <a:extLst>
              <a:ext uri="{FF2B5EF4-FFF2-40B4-BE49-F238E27FC236}">
                <a16:creationId xmlns:a16="http://schemas.microsoft.com/office/drawing/2014/main" id="{68DC799B-07C8-4204-905F-F222D85268DA}"/>
              </a:ext>
            </a:extLst>
          </p:cNvPr>
          <p:cNvSpPr txBox="1"/>
          <p:nvPr/>
        </p:nvSpPr>
        <p:spPr>
          <a:xfrm>
            <a:off x="822957" y="1921584"/>
            <a:ext cx="7543799" cy="3970318"/>
          </a:xfrm>
          <a:prstGeom prst="rect">
            <a:avLst/>
          </a:prstGeom>
          <a:noFill/>
        </p:spPr>
        <p:txBody>
          <a:bodyPr wrap="square">
            <a:spAutoFit/>
          </a:bodyPr>
          <a:lstStyle/>
          <a:p>
            <a:r>
              <a:rPr lang="es-ES" dirty="0"/>
              <a:t>Después de realizar una aproximación teórica al concepto, diseño y usos de los servicios de directorio, y de haber estudiado el sistema LDAP, vamos a estudiar dos casos concretos de implementación:</a:t>
            </a:r>
          </a:p>
          <a:p>
            <a:endParaRPr lang="es-ES" dirty="0"/>
          </a:p>
          <a:p>
            <a:pPr marL="285750" indent="-285750" algn="just">
              <a:buFont typeface="Wingdings" panose="05000000000000000000" pitchFamily="2" charset="2"/>
              <a:buChar char="q"/>
            </a:pPr>
            <a:r>
              <a:rPr lang="es-ES" b="1" u="sng" dirty="0"/>
              <a:t>El Active </a:t>
            </a:r>
            <a:r>
              <a:rPr lang="es-ES" b="1" u="sng" dirty="0" err="1"/>
              <a:t>Directory</a:t>
            </a:r>
            <a:r>
              <a:rPr lang="es-ES" dirty="0"/>
              <a:t>: Si Windows NT usaba el NetBIOS como mecanismo primario de comunicación de red (y el WINS como base de datos de nombre de objetos de red), el Active </a:t>
            </a:r>
            <a:r>
              <a:rPr lang="es-ES" dirty="0" err="1"/>
              <a:t>Directory</a:t>
            </a:r>
            <a:r>
              <a:rPr lang="es-ES" dirty="0"/>
              <a:t> requiere el uso de TCP/IP, así como del servicio DNS.</a:t>
            </a:r>
          </a:p>
          <a:p>
            <a:pPr marL="285750" indent="-285750" algn="just">
              <a:buFont typeface="Wingdings" panose="05000000000000000000" pitchFamily="2" charset="2"/>
              <a:buChar char="q"/>
            </a:pPr>
            <a:r>
              <a:rPr lang="es-ES" b="1" u="sng" dirty="0"/>
              <a:t>El </a:t>
            </a:r>
            <a:r>
              <a:rPr lang="es-ES" b="1" u="sng" dirty="0" err="1"/>
              <a:t>OpenLDAP</a:t>
            </a:r>
            <a:r>
              <a:rPr lang="es-ES" b="1" u="sng" dirty="0"/>
              <a:t>: </a:t>
            </a:r>
            <a:r>
              <a:rPr lang="es-ES" dirty="0" err="1"/>
              <a:t>OpenLDAP</a:t>
            </a:r>
            <a:r>
              <a:rPr lang="es-ES" dirty="0"/>
              <a:t> es una implementación de un servicio de directorio basado en LDAP bajo la filosofía de software libre y código abierto. El proyecto </a:t>
            </a:r>
            <a:r>
              <a:rPr lang="es-ES" dirty="0" err="1"/>
              <a:t>OpenLDAP</a:t>
            </a:r>
            <a:r>
              <a:rPr lang="es-ES" dirty="0"/>
              <a:t> es quien se encarga de su desarrollo y sus productos se hallan disponibles en multitud de distribuciones GNU/Linux</a:t>
            </a:r>
            <a:r>
              <a:rPr lang="es-ES" b="1" dirty="0"/>
              <a:t>.</a:t>
            </a:r>
            <a:endParaRPr lang="es-ES" b="1" u="sng" dirty="0"/>
          </a:p>
          <a:p>
            <a:pPr marL="285750" indent="-285750">
              <a:buFont typeface="Wingdings" panose="05000000000000000000" pitchFamily="2" charset="2"/>
              <a:buChar char="q"/>
            </a:pPr>
            <a:endParaRPr lang="es-ES" dirty="0"/>
          </a:p>
          <a:p>
            <a:pPr marL="285750" indent="-285750">
              <a:buFont typeface="Wingdings" panose="05000000000000000000" pitchFamily="2" charset="2"/>
              <a:buChar char="q"/>
            </a:pPr>
            <a:endParaRPr lang="es-ES" dirty="0"/>
          </a:p>
        </p:txBody>
      </p:sp>
    </p:spTree>
    <p:extLst>
      <p:ext uri="{BB962C8B-B14F-4D97-AF65-F5344CB8AC3E}">
        <p14:creationId xmlns:p14="http://schemas.microsoft.com/office/powerpoint/2010/main" val="1135571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dirty="0"/>
              <a:t>3. </a:t>
            </a:r>
            <a:r>
              <a:rPr lang="en-US" b="1" dirty="0" err="1"/>
              <a:t>Implementacion</a:t>
            </a:r>
            <a:r>
              <a:rPr lang="en-US" b="1" dirty="0"/>
              <a:t> de </a:t>
            </a:r>
            <a:r>
              <a:rPr lang="en-US" b="1" dirty="0" err="1"/>
              <a:t>servicio</a:t>
            </a:r>
            <a:r>
              <a:rPr lang="en-US" b="1" dirty="0"/>
              <a:t> de </a:t>
            </a:r>
            <a:r>
              <a:rPr lang="en-US" b="1" dirty="0" err="1"/>
              <a:t>directorio</a:t>
            </a:r>
            <a:endParaRPr lang="en-US" b="1" dirty="0"/>
          </a:p>
        </p:txBody>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algn="just" defTabSz="914400">
              <a:lnSpc>
                <a:spcPct val="90000"/>
              </a:lnSpc>
              <a:spcAft>
                <a:spcPts val="600"/>
              </a:spcAft>
              <a:buClr>
                <a:schemeClr val="accent1"/>
              </a:buClr>
            </a:pPr>
            <a:endParaRPr lang="en-US" dirty="0">
              <a:solidFill>
                <a:schemeClr val="tx1">
                  <a:lumMod val="75000"/>
                  <a:lumOff val="25000"/>
                </a:schemeClr>
              </a:solidFill>
            </a:endParaRPr>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7" name="CuadroTexto 6">
            <a:extLst>
              <a:ext uri="{FF2B5EF4-FFF2-40B4-BE49-F238E27FC236}">
                <a16:creationId xmlns:a16="http://schemas.microsoft.com/office/drawing/2014/main" id="{68DC799B-07C8-4204-905F-F222D85268DA}"/>
              </a:ext>
            </a:extLst>
          </p:cNvPr>
          <p:cNvSpPr txBox="1"/>
          <p:nvPr/>
        </p:nvSpPr>
        <p:spPr>
          <a:xfrm>
            <a:off x="822957" y="1921584"/>
            <a:ext cx="7543799" cy="3139321"/>
          </a:xfrm>
          <a:prstGeom prst="rect">
            <a:avLst/>
          </a:prstGeom>
          <a:noFill/>
        </p:spPr>
        <p:txBody>
          <a:bodyPr wrap="square">
            <a:spAutoFit/>
          </a:bodyPr>
          <a:lstStyle/>
          <a:p>
            <a:pPr marL="285750" indent="-285750" algn="just">
              <a:buFont typeface="Wingdings" panose="05000000000000000000" pitchFamily="2" charset="2"/>
              <a:buChar char="q"/>
            </a:pPr>
            <a:r>
              <a:rPr lang="es-ES" b="1" u="sng" dirty="0"/>
              <a:t>El </a:t>
            </a:r>
            <a:r>
              <a:rPr lang="es-ES" b="1" u="sng" dirty="0" err="1"/>
              <a:t>OpenLDAP</a:t>
            </a:r>
            <a:r>
              <a:rPr lang="es-ES" b="1" u="sng" dirty="0"/>
              <a:t>: </a:t>
            </a:r>
            <a:r>
              <a:rPr lang="es-ES" dirty="0"/>
              <a:t>El servidor </a:t>
            </a:r>
            <a:r>
              <a:rPr lang="es-ES" u="sng" dirty="0" err="1"/>
              <a:t>slapd</a:t>
            </a:r>
            <a:r>
              <a:rPr lang="es-ES" dirty="0"/>
              <a:t> ejecuta las funciones de servicio de directorio. Se encarga de interaccionar con el </a:t>
            </a:r>
            <a:r>
              <a:rPr lang="es-ES" dirty="0" err="1"/>
              <a:t>backend</a:t>
            </a:r>
            <a:r>
              <a:rPr lang="es-ES" dirty="0"/>
              <a:t> (almacén de datos) correspondiente.</a:t>
            </a:r>
          </a:p>
          <a:p>
            <a:pPr algn="just"/>
            <a:r>
              <a:rPr lang="es-ES" dirty="0" err="1"/>
              <a:t>OpenLDAP</a:t>
            </a:r>
            <a:r>
              <a:rPr lang="es-ES" dirty="0"/>
              <a:t> permite la replicación de contenidos. Actualmente, se utilizan los términos de proveedor y consumidor de actualizaciones. Esto permite definir mejores reglas de actualización, haciendo posible que un servidor pueda actuar de proveedor o bien de consumidor en función de la necesidad.</a:t>
            </a:r>
          </a:p>
          <a:p>
            <a:pPr algn="just"/>
            <a:r>
              <a:rPr lang="es-ES" dirty="0"/>
              <a:t>El motor de sincronización para </a:t>
            </a:r>
            <a:r>
              <a:rPr lang="es-ES" dirty="0" err="1"/>
              <a:t>OpenLDAP</a:t>
            </a:r>
            <a:r>
              <a:rPr lang="es-ES" dirty="0"/>
              <a:t> es </a:t>
            </a:r>
            <a:r>
              <a:rPr lang="es-ES" b="1" dirty="0" err="1"/>
              <a:t>syncrepl</a:t>
            </a:r>
            <a:r>
              <a:rPr lang="es-ES" b="1" dirty="0"/>
              <a:t>,</a:t>
            </a:r>
            <a:r>
              <a:rPr lang="es-ES" dirty="0"/>
              <a:t> que usa como protocolo el </a:t>
            </a:r>
            <a:r>
              <a:rPr lang="es-ES" b="1" dirty="0" err="1"/>
              <a:t>LDAPSync</a:t>
            </a:r>
            <a:r>
              <a:rPr lang="es-ES" dirty="0"/>
              <a:t>.</a:t>
            </a:r>
          </a:p>
          <a:p>
            <a:pPr algn="just"/>
            <a:endParaRPr lang="es-ES" dirty="0"/>
          </a:p>
          <a:p>
            <a:pPr marL="285750" indent="-285750">
              <a:buFont typeface="Wingdings" panose="05000000000000000000" pitchFamily="2" charset="2"/>
              <a:buChar char="q"/>
            </a:pPr>
            <a:endParaRPr lang="es-ES" dirty="0"/>
          </a:p>
        </p:txBody>
      </p:sp>
    </p:spTree>
    <p:extLst>
      <p:ext uri="{BB962C8B-B14F-4D97-AF65-F5344CB8AC3E}">
        <p14:creationId xmlns:p14="http://schemas.microsoft.com/office/powerpoint/2010/main" val="3169229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dirty="0"/>
              <a:t>4. </a:t>
            </a:r>
            <a:r>
              <a:rPr lang="en-US" b="1" dirty="0" err="1"/>
              <a:t>Conceptos</a:t>
            </a:r>
            <a:r>
              <a:rPr lang="en-US" b="1" dirty="0"/>
              <a:t> </a:t>
            </a:r>
            <a:r>
              <a:rPr lang="en-US" b="1" dirty="0" err="1"/>
              <a:t>relacionados</a:t>
            </a:r>
            <a:endParaRPr lang="en-US" b="1" dirty="0"/>
          </a:p>
        </p:txBody>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algn="just" defTabSz="914400">
              <a:lnSpc>
                <a:spcPct val="90000"/>
              </a:lnSpc>
              <a:spcAft>
                <a:spcPts val="600"/>
              </a:spcAft>
              <a:buClr>
                <a:schemeClr val="accent1"/>
              </a:buClr>
            </a:pPr>
            <a:endParaRPr lang="en-US" dirty="0">
              <a:solidFill>
                <a:schemeClr val="tx1">
                  <a:lumMod val="75000"/>
                  <a:lumOff val="25000"/>
                </a:schemeClr>
              </a:solidFill>
            </a:endParaRPr>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7" name="CuadroTexto 6">
            <a:extLst>
              <a:ext uri="{FF2B5EF4-FFF2-40B4-BE49-F238E27FC236}">
                <a16:creationId xmlns:a16="http://schemas.microsoft.com/office/drawing/2014/main" id="{68DC799B-07C8-4204-905F-F222D85268DA}"/>
              </a:ext>
            </a:extLst>
          </p:cNvPr>
          <p:cNvSpPr txBox="1"/>
          <p:nvPr/>
        </p:nvSpPr>
        <p:spPr>
          <a:xfrm>
            <a:off x="822957" y="1921584"/>
            <a:ext cx="7543799" cy="3970318"/>
          </a:xfrm>
          <a:prstGeom prst="rect">
            <a:avLst/>
          </a:prstGeom>
          <a:noFill/>
        </p:spPr>
        <p:txBody>
          <a:bodyPr wrap="square">
            <a:spAutoFit/>
          </a:bodyPr>
          <a:lstStyle/>
          <a:p>
            <a:pPr algn="just"/>
            <a:r>
              <a:rPr lang="es-ES" dirty="0"/>
              <a:t>Una vez que disponemos de una idea global del concepto de directorio, es conveniente que hagamos un repaso de la terminología que vamos a emplear cuando hablemos de Servicios de directorio:</a:t>
            </a:r>
          </a:p>
          <a:p>
            <a:pPr algn="just"/>
            <a:endParaRPr lang="es-ES" dirty="0"/>
          </a:p>
          <a:p>
            <a:pPr marL="285750" indent="-285750" algn="just">
              <a:buFont typeface="Wingdings" panose="05000000000000000000" pitchFamily="2" charset="2"/>
              <a:buChar char="q"/>
            </a:pPr>
            <a:r>
              <a:rPr lang="es-ES" b="1" u="sng" dirty="0"/>
              <a:t>Dominio</a:t>
            </a:r>
            <a:r>
              <a:rPr lang="es-ES" u="sng" dirty="0"/>
              <a:t>:</a:t>
            </a:r>
            <a:r>
              <a:rPr lang="es-ES" dirty="0"/>
              <a:t> Un Dominio es una </a:t>
            </a:r>
            <a:r>
              <a:rPr lang="es-ES" b="1" dirty="0"/>
              <a:t>colección de objetos </a:t>
            </a:r>
            <a:r>
              <a:rPr lang="es-ES" dirty="0"/>
              <a:t>dentro del directorio que forman un subconjunto administrativo. Pueden existir diferentes dominios dentro de un </a:t>
            </a:r>
            <a:r>
              <a:rPr lang="es-ES" b="1" dirty="0"/>
              <a:t>bosque</a:t>
            </a:r>
            <a:r>
              <a:rPr lang="es-ES" dirty="0"/>
              <a:t>, cada uno de ellos con su propia colección de objetos y unidades organizativas.</a:t>
            </a:r>
          </a:p>
          <a:p>
            <a:pPr marL="285750" indent="-285750" algn="just">
              <a:buFont typeface="Wingdings" panose="05000000000000000000" pitchFamily="2" charset="2"/>
              <a:buChar char="q"/>
            </a:pPr>
            <a:r>
              <a:rPr lang="es-ES" b="1" u="sng" dirty="0"/>
              <a:t>Objeto:</a:t>
            </a:r>
            <a:r>
              <a:rPr lang="es-ES" dirty="0"/>
              <a:t> La palabra Objeto se utiliza como nombre genérico para referirnos a cualquiera de los componentes que forman parte del directorio, como una impresora o una carpeta compartida, pero también un usuario, un grupo, etc.</a:t>
            </a:r>
          </a:p>
          <a:p>
            <a:pPr algn="just"/>
            <a:r>
              <a:rPr lang="es-ES" b="1" u="sng" dirty="0"/>
              <a:t>Nota: Como veremos más adelante, las características específicas de cada tipo de objeto quedarán definidas en el Esquema de la base de datos</a:t>
            </a:r>
          </a:p>
        </p:txBody>
      </p:sp>
    </p:spTree>
    <p:extLst>
      <p:ext uri="{BB962C8B-B14F-4D97-AF65-F5344CB8AC3E}">
        <p14:creationId xmlns:p14="http://schemas.microsoft.com/office/powerpoint/2010/main" val="241590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lstStyle/>
          <a:p>
            <a:pPr algn="ctr" eaLnBrk="1" hangingPunct="1"/>
            <a:r>
              <a:rPr lang="ca-ES" b="1" dirty="0"/>
              <a:t>1. ¿</a:t>
            </a:r>
            <a:r>
              <a:rPr lang="ca-ES" b="1" dirty="0" err="1"/>
              <a:t>Qué</a:t>
            </a:r>
            <a:r>
              <a:rPr lang="ca-ES" b="1" dirty="0"/>
              <a:t> es el Servicio de </a:t>
            </a:r>
            <a:r>
              <a:rPr lang="ca-ES" b="1" dirty="0" err="1"/>
              <a:t>directorio</a:t>
            </a:r>
            <a:r>
              <a:rPr lang="ca-ES" b="1" dirty="0"/>
              <a:t>?</a:t>
            </a:r>
          </a:p>
        </p:txBody>
      </p:sp>
      <p:pic>
        <p:nvPicPr>
          <p:cNvPr id="3" name="Marcador de contenido 2">
            <a:extLst>
              <a:ext uri="{FF2B5EF4-FFF2-40B4-BE49-F238E27FC236}">
                <a16:creationId xmlns:a16="http://schemas.microsoft.com/office/drawing/2014/main" id="{2C44FCB4-427C-4DD6-9FA8-1BED7EB4344B}"/>
              </a:ext>
            </a:extLst>
          </p:cNvPr>
          <p:cNvPicPr>
            <a:picLocks noGrp="1" noChangeAspect="1"/>
          </p:cNvPicPr>
          <p:nvPr>
            <p:ph idx="1"/>
          </p:nvPr>
        </p:nvPicPr>
        <p:blipFill>
          <a:blip r:embed="rId2"/>
          <a:stretch>
            <a:fillRect/>
          </a:stretch>
        </p:blipFill>
        <p:spPr>
          <a:xfrm>
            <a:off x="1151572" y="1988840"/>
            <a:ext cx="6886575" cy="752475"/>
          </a:xfrm>
        </p:spPr>
      </p:pic>
      <p:pic>
        <p:nvPicPr>
          <p:cNvPr id="4" name="0 Imagen" descr="logo.jpg.gif"/>
          <p:cNvPicPr/>
          <p:nvPr/>
        </p:nvPicPr>
        <p:blipFill>
          <a:blip r:embed="rId3"/>
          <a:stretch>
            <a:fillRect/>
          </a:stretch>
        </p:blipFill>
        <p:spPr>
          <a:xfrm>
            <a:off x="534" y="6381328"/>
            <a:ext cx="9143465" cy="476673"/>
          </a:xfrm>
          <a:prstGeom prst="rect">
            <a:avLst/>
          </a:prstGeom>
        </p:spPr>
      </p:pic>
      <p:pic>
        <p:nvPicPr>
          <p:cNvPr id="6" name="Imagen 5">
            <a:extLst>
              <a:ext uri="{FF2B5EF4-FFF2-40B4-BE49-F238E27FC236}">
                <a16:creationId xmlns:a16="http://schemas.microsoft.com/office/drawing/2014/main" id="{6F9463F4-7AD1-4636-9C0B-BBD48B6FE5EA}"/>
              </a:ext>
            </a:extLst>
          </p:cNvPr>
          <p:cNvPicPr>
            <a:picLocks noChangeAspect="1"/>
          </p:cNvPicPr>
          <p:nvPr/>
        </p:nvPicPr>
        <p:blipFill>
          <a:blip r:embed="rId4"/>
          <a:stretch>
            <a:fillRect/>
          </a:stretch>
        </p:blipFill>
        <p:spPr>
          <a:xfrm>
            <a:off x="1128712" y="3014662"/>
            <a:ext cx="6886575" cy="828675"/>
          </a:xfrm>
          <a:prstGeom prst="rect">
            <a:avLst/>
          </a:prstGeom>
        </p:spPr>
      </p:pic>
      <p:sp>
        <p:nvSpPr>
          <p:cNvPr id="12" name="CuadroTexto 11">
            <a:extLst>
              <a:ext uri="{FF2B5EF4-FFF2-40B4-BE49-F238E27FC236}">
                <a16:creationId xmlns:a16="http://schemas.microsoft.com/office/drawing/2014/main" id="{38A29BCA-4665-4BE7-AF1F-F27831B9D77A}"/>
              </a:ext>
            </a:extLst>
          </p:cNvPr>
          <p:cNvSpPr txBox="1"/>
          <p:nvPr/>
        </p:nvSpPr>
        <p:spPr>
          <a:xfrm>
            <a:off x="1128712" y="4063024"/>
            <a:ext cx="6909434" cy="923330"/>
          </a:xfrm>
          <a:prstGeom prst="rect">
            <a:avLst/>
          </a:prstGeom>
          <a:noFill/>
        </p:spPr>
        <p:txBody>
          <a:bodyPr wrap="square">
            <a:spAutoFit/>
          </a:bodyPr>
          <a:lstStyle/>
          <a:p>
            <a:pPr algn="just"/>
            <a:r>
              <a:rPr lang="es-ES" dirty="0"/>
              <a:t>Un servicio de directorio permite la búsqueda de valores a partir de un determinado nombre (o identificador), de forma similar a lo que hace un diccionario. </a:t>
            </a:r>
          </a:p>
        </p:txBody>
      </p:sp>
      <p:sp>
        <p:nvSpPr>
          <p:cNvPr id="16" name="CuadroTexto 15">
            <a:extLst>
              <a:ext uri="{FF2B5EF4-FFF2-40B4-BE49-F238E27FC236}">
                <a16:creationId xmlns:a16="http://schemas.microsoft.com/office/drawing/2014/main" id="{9BBC0602-6554-4FF5-9B80-12338BD3FA7E}"/>
              </a:ext>
            </a:extLst>
          </p:cNvPr>
          <p:cNvSpPr txBox="1"/>
          <p:nvPr/>
        </p:nvSpPr>
        <p:spPr>
          <a:xfrm>
            <a:off x="1105854" y="4990691"/>
            <a:ext cx="6886575" cy="923330"/>
          </a:xfrm>
          <a:prstGeom prst="rect">
            <a:avLst/>
          </a:prstGeom>
          <a:noFill/>
        </p:spPr>
        <p:txBody>
          <a:bodyPr wrap="square">
            <a:spAutoFit/>
          </a:bodyPr>
          <a:lstStyle/>
          <a:p>
            <a:r>
              <a:rPr lang="es-ES" dirty="0"/>
              <a:t>Aunque el concepto de directorio se relacione con datos, bien cierto es que existen varias diferencias entre un servicio de directorio y una base de datos:</a:t>
            </a:r>
          </a:p>
        </p:txBody>
      </p:sp>
    </p:spTree>
    <p:extLst>
      <p:ext uri="{BB962C8B-B14F-4D97-AF65-F5344CB8AC3E}">
        <p14:creationId xmlns:p14="http://schemas.microsoft.com/office/powerpoint/2010/main" val="2199212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kern="1200" spc="-50" baseline="0" dirty="0">
                <a:solidFill>
                  <a:schemeClr val="tx1">
                    <a:lumMod val="75000"/>
                    <a:lumOff val="25000"/>
                  </a:schemeClr>
                </a:solidFill>
                <a:latin typeface="+mj-lt"/>
                <a:ea typeface="+mj-ea"/>
                <a:cs typeface="+mj-cs"/>
              </a:rPr>
              <a:t>4. Conceptos relacionados</a:t>
            </a:r>
          </a:p>
        </p:txBody>
      </p:sp>
      <p:sp>
        <p:nvSpPr>
          <p:cNvPr id="7" name="CuadroTexto 6">
            <a:extLst>
              <a:ext uri="{FF2B5EF4-FFF2-40B4-BE49-F238E27FC236}">
                <a16:creationId xmlns:a16="http://schemas.microsoft.com/office/drawing/2014/main" id="{68DC799B-07C8-4204-905F-F222D85268DA}"/>
              </a:ext>
            </a:extLst>
          </p:cNvPr>
          <p:cNvSpPr txBox="1"/>
          <p:nvPr/>
        </p:nvSpPr>
        <p:spPr>
          <a:xfrm>
            <a:off x="822959" y="1845734"/>
            <a:ext cx="4841240" cy="402336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En general, los objetos se organizan en tres categorías:</a:t>
            </a:r>
          </a:p>
          <a:p>
            <a:pPr marL="285750" indent="-285750" defTabSz="914400">
              <a:lnSpc>
                <a:spcPct val="90000"/>
              </a:lnSpc>
              <a:spcAft>
                <a:spcPts val="600"/>
              </a:spcAft>
              <a:buClr>
                <a:schemeClr val="accent1"/>
              </a:buClr>
              <a:buFont typeface="Calibri" panose="020F0502020204030204" pitchFamily="34" charset="0"/>
              <a:buChar char="q"/>
            </a:pPr>
            <a:r>
              <a:rPr lang="en-US" u="sng" dirty="0">
                <a:solidFill>
                  <a:schemeClr val="tx1">
                    <a:lumMod val="75000"/>
                    <a:lumOff val="25000"/>
                  </a:schemeClr>
                </a:solidFill>
              </a:rPr>
              <a:t>Usuarios:</a:t>
            </a:r>
            <a:r>
              <a:rPr lang="en-US" dirty="0">
                <a:solidFill>
                  <a:schemeClr val="tx1">
                    <a:lumMod val="75000"/>
                    <a:lumOff val="25000"/>
                  </a:schemeClr>
                </a:solidFill>
              </a:rPr>
              <a:t> identificados a través de un nombre (y, casi siempre, una contraseña), que pueden organizarse en grupos, para simplificar la administración.</a:t>
            </a:r>
          </a:p>
          <a:p>
            <a:pPr marL="285750" indent="-285750" defTabSz="914400">
              <a:lnSpc>
                <a:spcPct val="90000"/>
              </a:lnSpc>
              <a:spcAft>
                <a:spcPts val="600"/>
              </a:spcAft>
              <a:buClr>
                <a:schemeClr val="accent1"/>
              </a:buClr>
              <a:buFont typeface="Calibri" panose="020F0502020204030204" pitchFamily="34" charset="0"/>
              <a:buChar char="q"/>
            </a:pPr>
            <a:r>
              <a:rPr lang="en-US" u="sng" dirty="0">
                <a:solidFill>
                  <a:schemeClr val="tx1">
                    <a:lumMod val="75000"/>
                    <a:lumOff val="25000"/>
                  </a:schemeClr>
                </a:solidFill>
              </a:rPr>
              <a:t>Recursos:</a:t>
            </a:r>
            <a:r>
              <a:rPr lang="en-US" dirty="0">
                <a:solidFill>
                  <a:schemeClr val="tx1">
                    <a:lumMod val="75000"/>
                    <a:lumOff val="25000"/>
                  </a:schemeClr>
                </a:solidFill>
              </a:rPr>
              <a:t> que son los diferentes elementos a los que pueden acceder, o no, los usuarios según sus privilegios. Por ejemplo, carpetas compartidas, impresoras, etc.</a:t>
            </a:r>
          </a:p>
          <a:p>
            <a:pPr marL="285750" indent="-285750" defTabSz="914400">
              <a:lnSpc>
                <a:spcPct val="90000"/>
              </a:lnSpc>
              <a:spcAft>
                <a:spcPts val="600"/>
              </a:spcAft>
              <a:buClr>
                <a:schemeClr val="accent1"/>
              </a:buClr>
              <a:buFont typeface="Calibri" panose="020F0502020204030204" pitchFamily="34" charset="0"/>
              <a:buChar char="q"/>
            </a:pPr>
            <a:r>
              <a:rPr lang="en-US" u="sng" dirty="0">
                <a:solidFill>
                  <a:schemeClr val="tx1">
                    <a:lumMod val="75000"/>
                    <a:lumOff val="25000"/>
                  </a:schemeClr>
                </a:solidFill>
              </a:rPr>
              <a:t>Servicios:</a:t>
            </a:r>
            <a:r>
              <a:rPr lang="en-US" dirty="0">
                <a:solidFill>
                  <a:schemeClr val="tx1">
                    <a:lumMod val="75000"/>
                    <a:lumOff val="25000"/>
                  </a:schemeClr>
                </a:solidFill>
              </a:rPr>
              <a:t> que son las diferentes funciones a las que los usuarios pueden tener acceso. Por ejemplo, el correo electrónico.</a:t>
            </a:r>
          </a:p>
        </p:txBody>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algn="just" defTabSz="914400">
              <a:lnSpc>
                <a:spcPct val="90000"/>
              </a:lnSpc>
              <a:spcAft>
                <a:spcPts val="600"/>
              </a:spcAft>
              <a:buClr>
                <a:schemeClr val="accent1"/>
              </a:buClr>
            </a:pPr>
            <a:endParaRPr lang="en-US" dirty="0">
              <a:solidFill>
                <a:schemeClr val="tx1">
                  <a:lumMod val="75000"/>
                  <a:lumOff val="25000"/>
                </a:schemeClr>
              </a:solidFill>
            </a:endParaRPr>
          </a:p>
        </p:txBody>
      </p:sp>
      <p:pic>
        <p:nvPicPr>
          <p:cNvPr id="4" name="0 Imagen" descr="logo.jpg.gif"/>
          <p:cNvPicPr/>
          <p:nvPr/>
        </p:nvPicPr>
        <p:blipFill>
          <a:blip r:embed="rId2"/>
          <a:stretch>
            <a:fillRect/>
          </a:stretch>
        </p:blipFill>
        <p:spPr>
          <a:xfrm>
            <a:off x="534" y="6381328"/>
            <a:ext cx="9143465" cy="476673"/>
          </a:xfrm>
          <a:prstGeom prst="rect">
            <a:avLst/>
          </a:prstGeom>
        </p:spPr>
      </p:pic>
      <p:pic>
        <p:nvPicPr>
          <p:cNvPr id="8" name="Imagen 7">
            <a:extLst>
              <a:ext uri="{FF2B5EF4-FFF2-40B4-BE49-F238E27FC236}">
                <a16:creationId xmlns:a16="http://schemas.microsoft.com/office/drawing/2014/main" id="{C9F50FAF-15B5-4716-871D-6D163CB249A2}"/>
              </a:ext>
            </a:extLst>
          </p:cNvPr>
          <p:cNvPicPr>
            <a:picLocks noChangeAspect="1"/>
          </p:cNvPicPr>
          <p:nvPr/>
        </p:nvPicPr>
        <p:blipFill>
          <a:blip r:embed="rId3"/>
          <a:stretch>
            <a:fillRect/>
          </a:stretch>
        </p:blipFill>
        <p:spPr>
          <a:xfrm>
            <a:off x="5940152" y="2132856"/>
            <a:ext cx="2733675" cy="3190875"/>
          </a:xfrm>
          <a:prstGeom prst="rect">
            <a:avLst/>
          </a:prstGeom>
        </p:spPr>
      </p:pic>
    </p:spTree>
    <p:extLst>
      <p:ext uri="{BB962C8B-B14F-4D97-AF65-F5344CB8AC3E}">
        <p14:creationId xmlns:p14="http://schemas.microsoft.com/office/powerpoint/2010/main" val="1287288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kern="1200" spc="-50" baseline="0" dirty="0">
                <a:solidFill>
                  <a:schemeClr val="tx1">
                    <a:lumMod val="75000"/>
                    <a:lumOff val="25000"/>
                  </a:schemeClr>
                </a:solidFill>
                <a:latin typeface="+mj-lt"/>
                <a:ea typeface="+mj-ea"/>
                <a:cs typeface="+mj-cs"/>
              </a:rPr>
              <a:t>4. Conceptos relacionados</a:t>
            </a:r>
          </a:p>
        </p:txBody>
      </p:sp>
      <p:sp>
        <p:nvSpPr>
          <p:cNvPr id="7" name="CuadroTexto 6">
            <a:extLst>
              <a:ext uri="{FF2B5EF4-FFF2-40B4-BE49-F238E27FC236}">
                <a16:creationId xmlns:a16="http://schemas.microsoft.com/office/drawing/2014/main" id="{68DC799B-07C8-4204-905F-F222D85268DA}"/>
              </a:ext>
            </a:extLst>
          </p:cNvPr>
          <p:cNvSpPr txBox="1"/>
          <p:nvPr/>
        </p:nvSpPr>
        <p:spPr>
          <a:xfrm>
            <a:off x="822959" y="1845734"/>
            <a:ext cx="4841240" cy="4023360"/>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r>
              <a:rPr lang="en-US" b="1" u="sng" dirty="0" err="1">
                <a:solidFill>
                  <a:schemeClr val="tx1">
                    <a:lumMod val="75000"/>
                    <a:lumOff val="25000"/>
                  </a:schemeClr>
                </a:solidFill>
              </a:rPr>
              <a:t>Controlador</a:t>
            </a:r>
            <a:r>
              <a:rPr lang="en-US" b="1" u="sng" dirty="0">
                <a:solidFill>
                  <a:schemeClr val="tx1">
                    <a:lumMod val="75000"/>
                    <a:lumOff val="25000"/>
                  </a:schemeClr>
                </a:solidFill>
              </a:rPr>
              <a:t> de </a:t>
            </a:r>
            <a:r>
              <a:rPr lang="en-US" b="1" u="sng" dirty="0" err="1">
                <a:solidFill>
                  <a:schemeClr val="tx1">
                    <a:lumMod val="75000"/>
                    <a:lumOff val="25000"/>
                  </a:schemeClr>
                </a:solidFill>
              </a:rPr>
              <a:t>dominio</a:t>
            </a:r>
            <a:r>
              <a:rPr lang="en-US" u="sng" dirty="0">
                <a:solidFill>
                  <a:schemeClr val="tx1">
                    <a:lumMod val="75000"/>
                    <a:lumOff val="25000"/>
                  </a:schemeClr>
                </a:solidFill>
              </a:rPr>
              <a:t>:</a:t>
            </a:r>
            <a:r>
              <a:rPr lang="en-US" dirty="0">
                <a:solidFill>
                  <a:schemeClr val="tx1">
                    <a:lumMod val="75000"/>
                    <a:lumOff val="25000"/>
                  </a:schemeClr>
                </a:solidFill>
              </a:rPr>
              <a:t> </a:t>
            </a:r>
            <a:r>
              <a:rPr lang="es-ES" dirty="0">
                <a:solidFill>
                  <a:schemeClr val="tx1">
                    <a:lumMod val="75000"/>
                    <a:lumOff val="25000"/>
                  </a:schemeClr>
                </a:solidFill>
              </a:rPr>
              <a:t>Un Controlador de dominio (</a:t>
            </a:r>
            <a:r>
              <a:rPr lang="es-ES" dirty="0" err="1">
                <a:solidFill>
                  <a:schemeClr val="tx1">
                    <a:lumMod val="75000"/>
                    <a:lumOff val="25000"/>
                  </a:schemeClr>
                </a:solidFill>
              </a:rPr>
              <a:t>domain</a:t>
            </a:r>
            <a:r>
              <a:rPr lang="es-ES" dirty="0">
                <a:solidFill>
                  <a:schemeClr val="tx1">
                    <a:lumMod val="75000"/>
                    <a:lumOff val="25000"/>
                  </a:schemeClr>
                </a:solidFill>
              </a:rPr>
              <a:t> </a:t>
            </a:r>
            <a:r>
              <a:rPr lang="es-ES" dirty="0" err="1">
                <a:solidFill>
                  <a:schemeClr val="tx1">
                    <a:lumMod val="75000"/>
                    <a:lumOff val="25000"/>
                  </a:schemeClr>
                </a:solidFill>
              </a:rPr>
              <a:t>controller</a:t>
            </a:r>
            <a:r>
              <a:rPr lang="es-ES" dirty="0">
                <a:solidFill>
                  <a:schemeClr val="tx1">
                    <a:lumMod val="75000"/>
                    <a:lumOff val="25000"/>
                  </a:schemeClr>
                </a:solidFill>
              </a:rPr>
              <a:t>) contiene la </a:t>
            </a:r>
            <a:r>
              <a:rPr lang="es-ES" b="1" dirty="0">
                <a:solidFill>
                  <a:schemeClr val="tx1">
                    <a:lumMod val="75000"/>
                    <a:lumOff val="25000"/>
                  </a:schemeClr>
                </a:solidFill>
              </a:rPr>
              <a:t>base de datos de objetos del directorio para un determinado dominio</a:t>
            </a:r>
            <a:r>
              <a:rPr lang="es-ES" dirty="0">
                <a:solidFill>
                  <a:schemeClr val="tx1">
                    <a:lumMod val="75000"/>
                    <a:lumOff val="25000"/>
                  </a:schemeClr>
                </a:solidFill>
              </a:rPr>
              <a:t>, incluida la información relativa a la seguridad. Además, será responsable de la autenticación de objetos dentro de su ámbito de control.</a:t>
            </a:r>
          </a:p>
          <a:p>
            <a:pPr algn="just" defTabSz="914400">
              <a:lnSpc>
                <a:spcPct val="90000"/>
              </a:lnSpc>
              <a:spcAft>
                <a:spcPts val="600"/>
              </a:spcAft>
              <a:buClr>
                <a:schemeClr val="accent1"/>
              </a:buClr>
              <a:buFont typeface="Calibri" panose="020F0502020204030204" pitchFamily="34" charset="0"/>
            </a:pPr>
            <a:endParaRPr lang="es-ES" dirty="0">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r>
              <a:rPr lang="es-ES" dirty="0">
                <a:solidFill>
                  <a:schemeClr val="tx1">
                    <a:lumMod val="75000"/>
                    <a:lumOff val="25000"/>
                  </a:schemeClr>
                </a:solidFill>
              </a:rPr>
              <a:t>En un dominio dado, puede haber varios controladores de dominio asociados, de modo que cada uno de ellos represente un rol diferente dentro del directorio. Sin embargo, a todos los efectos, todos los controladores de dominio, dentro del mismo dominio, tendrán la misma importancia.</a:t>
            </a:r>
            <a:r>
              <a:rPr lang="en-US" dirty="0">
                <a:solidFill>
                  <a:schemeClr val="tx1">
                    <a:lumMod val="75000"/>
                    <a:lumOff val="25000"/>
                  </a:schemeClr>
                </a:solidFill>
              </a:rPr>
              <a:t> </a:t>
            </a:r>
          </a:p>
        </p:txBody>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algn="just" defTabSz="914400">
              <a:lnSpc>
                <a:spcPct val="90000"/>
              </a:lnSpc>
              <a:spcAft>
                <a:spcPts val="600"/>
              </a:spcAft>
              <a:buClr>
                <a:schemeClr val="accent1"/>
              </a:buClr>
            </a:pPr>
            <a:endParaRPr lang="en-US" dirty="0">
              <a:solidFill>
                <a:schemeClr val="tx1">
                  <a:lumMod val="75000"/>
                  <a:lumOff val="25000"/>
                </a:schemeClr>
              </a:solidFill>
            </a:endParaRPr>
          </a:p>
        </p:txBody>
      </p:sp>
      <p:pic>
        <p:nvPicPr>
          <p:cNvPr id="4" name="0 Imagen" descr="logo.jpg.gif"/>
          <p:cNvPicPr/>
          <p:nvPr/>
        </p:nvPicPr>
        <p:blipFill>
          <a:blip r:embed="rId2"/>
          <a:stretch>
            <a:fillRect/>
          </a:stretch>
        </p:blipFill>
        <p:spPr>
          <a:xfrm>
            <a:off x="534" y="6381328"/>
            <a:ext cx="9143465" cy="476673"/>
          </a:xfrm>
          <a:prstGeom prst="rect">
            <a:avLst/>
          </a:prstGeom>
        </p:spPr>
      </p:pic>
      <p:pic>
        <p:nvPicPr>
          <p:cNvPr id="3" name="Imagen 2">
            <a:extLst>
              <a:ext uri="{FF2B5EF4-FFF2-40B4-BE49-F238E27FC236}">
                <a16:creationId xmlns:a16="http://schemas.microsoft.com/office/drawing/2014/main" id="{280C0738-9F70-4528-AE1C-BABB4F4D7318}"/>
              </a:ext>
            </a:extLst>
          </p:cNvPr>
          <p:cNvPicPr>
            <a:picLocks noChangeAspect="1"/>
          </p:cNvPicPr>
          <p:nvPr/>
        </p:nvPicPr>
        <p:blipFill>
          <a:blip r:embed="rId3"/>
          <a:stretch>
            <a:fillRect/>
          </a:stretch>
        </p:blipFill>
        <p:spPr>
          <a:xfrm>
            <a:off x="5868144" y="2780928"/>
            <a:ext cx="2905125" cy="1571625"/>
          </a:xfrm>
          <a:prstGeom prst="rect">
            <a:avLst/>
          </a:prstGeom>
        </p:spPr>
      </p:pic>
    </p:spTree>
    <p:extLst>
      <p:ext uri="{BB962C8B-B14F-4D97-AF65-F5344CB8AC3E}">
        <p14:creationId xmlns:p14="http://schemas.microsoft.com/office/powerpoint/2010/main" val="710159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kern="1200" spc="-50" baseline="0" dirty="0">
                <a:solidFill>
                  <a:schemeClr val="tx1">
                    <a:lumMod val="75000"/>
                    <a:lumOff val="25000"/>
                  </a:schemeClr>
                </a:solidFill>
                <a:latin typeface="+mj-lt"/>
                <a:ea typeface="+mj-ea"/>
                <a:cs typeface="+mj-cs"/>
              </a:rPr>
              <a:t>4. Conceptos relacionados</a:t>
            </a:r>
          </a:p>
        </p:txBody>
      </p:sp>
      <p:sp>
        <p:nvSpPr>
          <p:cNvPr id="7" name="CuadroTexto 6">
            <a:extLst>
              <a:ext uri="{FF2B5EF4-FFF2-40B4-BE49-F238E27FC236}">
                <a16:creationId xmlns:a16="http://schemas.microsoft.com/office/drawing/2014/main" id="{68DC799B-07C8-4204-905F-F222D85268DA}"/>
              </a:ext>
            </a:extLst>
          </p:cNvPr>
          <p:cNvSpPr txBox="1"/>
          <p:nvPr/>
        </p:nvSpPr>
        <p:spPr>
          <a:xfrm>
            <a:off x="822959" y="1845734"/>
            <a:ext cx="4841240" cy="402336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b="1" u="sng" dirty="0">
                <a:solidFill>
                  <a:schemeClr val="tx1">
                    <a:lumMod val="75000"/>
                    <a:lumOff val="25000"/>
                  </a:schemeClr>
                </a:solidFill>
              </a:rPr>
              <a:t>Árboles</a:t>
            </a:r>
            <a:r>
              <a:rPr lang="en-US" u="sng" dirty="0">
                <a:solidFill>
                  <a:schemeClr val="tx1">
                    <a:lumMod val="75000"/>
                    <a:lumOff val="25000"/>
                  </a:schemeClr>
                </a:solidFill>
              </a:rPr>
              <a:t>:</a:t>
            </a:r>
            <a:r>
              <a:rPr lang="en-US" dirty="0">
                <a:solidFill>
                  <a:schemeClr val="tx1">
                    <a:lumMod val="75000"/>
                    <a:lumOff val="25000"/>
                  </a:schemeClr>
                </a:solidFill>
              </a:rPr>
              <a:t>  </a:t>
            </a:r>
          </a:p>
        </p:txBody>
      </p:sp>
      <p:pic>
        <p:nvPicPr>
          <p:cNvPr id="9" name="Imagen 8">
            <a:extLst>
              <a:ext uri="{FF2B5EF4-FFF2-40B4-BE49-F238E27FC236}">
                <a16:creationId xmlns:a16="http://schemas.microsoft.com/office/drawing/2014/main" id="{247C8B5F-E490-40EE-9D0A-15F0E354602C}"/>
              </a:ext>
            </a:extLst>
          </p:cNvPr>
          <p:cNvPicPr>
            <a:picLocks noChangeAspect="1"/>
          </p:cNvPicPr>
          <p:nvPr/>
        </p:nvPicPr>
        <p:blipFill rotWithShape="1">
          <a:blip r:embed="rId2"/>
          <a:srcRect l="21133" r="28178" b="3"/>
          <a:stretch/>
        </p:blipFill>
        <p:spPr>
          <a:xfrm>
            <a:off x="6015427" y="1916318"/>
            <a:ext cx="2351332" cy="3471012"/>
          </a:xfrm>
          <a:prstGeom prst="rect">
            <a:avLst/>
          </a:prstGeom>
        </p:spPr>
      </p:pic>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algn="just" defTabSz="914400">
              <a:lnSpc>
                <a:spcPct val="90000"/>
              </a:lnSpc>
              <a:spcAft>
                <a:spcPts val="600"/>
              </a:spcAft>
              <a:buClr>
                <a:schemeClr val="accent1"/>
              </a:buClr>
            </a:pPr>
            <a:endParaRPr lang="en-US" dirty="0">
              <a:solidFill>
                <a:schemeClr val="tx1">
                  <a:lumMod val="75000"/>
                  <a:lumOff val="25000"/>
                </a:schemeClr>
              </a:solidFill>
            </a:endParaRPr>
          </a:p>
        </p:txBody>
      </p:sp>
      <p:pic>
        <p:nvPicPr>
          <p:cNvPr id="4" name="0 Imagen" descr="logo.jpg.gif"/>
          <p:cNvPicPr/>
          <p:nvPr/>
        </p:nvPicPr>
        <p:blipFill>
          <a:blip r:embed="rId3"/>
          <a:stretch>
            <a:fillRect/>
          </a:stretch>
        </p:blipFill>
        <p:spPr>
          <a:xfrm>
            <a:off x="534" y="6381328"/>
            <a:ext cx="9143465" cy="476673"/>
          </a:xfrm>
          <a:prstGeom prst="rect">
            <a:avLst/>
          </a:prstGeom>
        </p:spPr>
      </p:pic>
      <p:sp>
        <p:nvSpPr>
          <p:cNvPr id="8" name="CuadroTexto 7">
            <a:extLst>
              <a:ext uri="{FF2B5EF4-FFF2-40B4-BE49-F238E27FC236}">
                <a16:creationId xmlns:a16="http://schemas.microsoft.com/office/drawing/2014/main" id="{6D83D38E-6604-427A-B437-81019D8BB655}"/>
              </a:ext>
            </a:extLst>
          </p:cNvPr>
          <p:cNvSpPr txBox="1"/>
          <p:nvPr/>
        </p:nvSpPr>
        <p:spPr>
          <a:xfrm>
            <a:off x="768841" y="2287753"/>
            <a:ext cx="4572000" cy="3924151"/>
          </a:xfrm>
          <a:prstGeom prst="rect">
            <a:avLst/>
          </a:prstGeom>
          <a:noFill/>
        </p:spPr>
        <p:txBody>
          <a:bodyPr wrap="square">
            <a:spAutoFit/>
          </a:bodyPr>
          <a:lstStyle/>
          <a:p>
            <a:pPr algn="just">
              <a:spcAft>
                <a:spcPts val="600"/>
              </a:spcAft>
            </a:pPr>
            <a:r>
              <a:rPr lang="es-ES" dirty="0"/>
              <a:t>Un Árbol es simplemente una </a:t>
            </a:r>
            <a:r>
              <a:rPr lang="es-ES" b="1" dirty="0"/>
              <a:t>colección de dominios </a:t>
            </a:r>
            <a:r>
              <a:rPr lang="es-ES" dirty="0"/>
              <a:t>que dependen de una raíz común y se encuentra organizados como una determinada jerarquía. </a:t>
            </a:r>
            <a:endParaRPr lang="es-ES"/>
          </a:p>
          <a:p>
            <a:pPr algn="just">
              <a:spcAft>
                <a:spcPts val="600"/>
              </a:spcAft>
            </a:pPr>
            <a:r>
              <a:rPr lang="es-ES" dirty="0"/>
              <a:t>De esta forma, sabremos que los dominios somebooks.es e informatica.somebooks.es forman parte del mismo árbol, mientras que sliceoflinux.com y somebooks.es no.</a:t>
            </a:r>
            <a:endParaRPr lang="es-ES"/>
          </a:p>
          <a:p>
            <a:pPr algn="just">
              <a:spcAft>
                <a:spcPts val="600"/>
              </a:spcAft>
            </a:pPr>
            <a:endParaRPr lang="es-ES"/>
          </a:p>
          <a:p>
            <a:pPr algn="just">
              <a:spcAft>
                <a:spcPts val="600"/>
              </a:spcAft>
            </a:pPr>
            <a:r>
              <a:rPr lang="es-ES" dirty="0"/>
              <a:t>El objetivo de crear este tipo de estructura es fragmentar los datos del Directorio Activo, replicando sólo las partes necesarias y ahorrando ancho de banda en la red.</a:t>
            </a:r>
            <a:endParaRPr lang="es-ES"/>
          </a:p>
        </p:txBody>
      </p:sp>
    </p:spTree>
    <p:extLst>
      <p:ext uri="{BB962C8B-B14F-4D97-AF65-F5344CB8AC3E}">
        <p14:creationId xmlns:p14="http://schemas.microsoft.com/office/powerpoint/2010/main" val="37495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0242"/>
                                        </p:tgtEl>
                                        <p:attrNameLst>
                                          <p:attrName>style.visibility</p:attrName>
                                        </p:attrNameLst>
                                      </p:cBhvr>
                                      <p:to>
                                        <p:strVal val="visible"/>
                                      </p:to>
                                    </p:set>
                                    <p:animEffect transition="in" filter="fade">
                                      <p:cBhvr>
                                        <p:cTn id="7" dur="4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3"/>
            <a:ext cx="7543800" cy="1450757"/>
          </a:xfrm>
        </p:spPr>
        <p:txBody>
          <a:bodyPr vert="horz" lIns="91440" tIns="45720" rIns="91440" bIns="45720" rtlCol="0" anchor="b">
            <a:normAutofit/>
          </a:bodyPr>
          <a:lstStyle/>
          <a:p>
            <a:r>
              <a:rPr lang="en-US" b="1"/>
              <a:t>4. Conceptos relacionados</a:t>
            </a:r>
          </a:p>
        </p:txBody>
      </p:sp>
      <p:sp>
        <p:nvSpPr>
          <p:cNvPr id="7" name="CuadroTexto 6">
            <a:extLst>
              <a:ext uri="{FF2B5EF4-FFF2-40B4-BE49-F238E27FC236}">
                <a16:creationId xmlns:a16="http://schemas.microsoft.com/office/drawing/2014/main" id="{68DC799B-07C8-4204-905F-F222D85268DA}"/>
              </a:ext>
            </a:extLst>
          </p:cNvPr>
          <p:cNvSpPr txBox="1"/>
          <p:nvPr/>
        </p:nvSpPr>
        <p:spPr>
          <a:xfrm>
            <a:off x="822959" y="1845734"/>
            <a:ext cx="4841240" cy="402336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b="1" u="sng" dirty="0">
                <a:solidFill>
                  <a:schemeClr val="tx1">
                    <a:lumMod val="75000"/>
                    <a:lumOff val="25000"/>
                  </a:schemeClr>
                </a:solidFill>
              </a:rPr>
              <a:t>Bosque</a:t>
            </a:r>
            <a:r>
              <a:rPr lang="en-US" u="sng" dirty="0">
                <a:solidFill>
                  <a:schemeClr val="tx1">
                    <a:lumMod val="75000"/>
                    <a:lumOff val="25000"/>
                  </a:schemeClr>
                </a:solidFill>
              </a:rPr>
              <a:t>:</a:t>
            </a:r>
            <a:r>
              <a:rPr lang="en-US" dirty="0">
                <a:solidFill>
                  <a:schemeClr val="tx1">
                    <a:lumMod val="75000"/>
                    <a:lumOff val="25000"/>
                  </a:schemeClr>
                </a:solidFill>
              </a:rPr>
              <a:t>  </a:t>
            </a:r>
          </a:p>
        </p:txBody>
      </p:sp>
      <p:pic>
        <p:nvPicPr>
          <p:cNvPr id="3" name="Imagen 2">
            <a:extLst>
              <a:ext uri="{FF2B5EF4-FFF2-40B4-BE49-F238E27FC236}">
                <a16:creationId xmlns:a16="http://schemas.microsoft.com/office/drawing/2014/main" id="{FA80C59E-F6A4-4B9F-AB5B-E4B050D2264E}"/>
              </a:ext>
            </a:extLst>
          </p:cNvPr>
          <p:cNvPicPr>
            <a:picLocks noChangeAspect="1"/>
          </p:cNvPicPr>
          <p:nvPr/>
        </p:nvPicPr>
        <p:blipFill>
          <a:blip r:embed="rId2"/>
          <a:stretch>
            <a:fillRect/>
          </a:stretch>
        </p:blipFill>
        <p:spPr>
          <a:xfrm>
            <a:off x="5214178" y="2591955"/>
            <a:ext cx="3660999" cy="2169142"/>
          </a:xfrm>
          <a:prstGeom prst="rect">
            <a:avLst/>
          </a:prstGeom>
        </p:spPr>
      </p:pic>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algn="just" defTabSz="914400">
              <a:lnSpc>
                <a:spcPct val="90000"/>
              </a:lnSpc>
              <a:spcAft>
                <a:spcPts val="600"/>
              </a:spcAft>
              <a:buClr>
                <a:schemeClr val="accent1"/>
              </a:buClr>
            </a:pPr>
            <a:endParaRPr lang="en-US" dirty="0">
              <a:solidFill>
                <a:schemeClr val="tx1">
                  <a:lumMod val="75000"/>
                  <a:lumOff val="25000"/>
                </a:schemeClr>
              </a:solidFill>
            </a:endParaRPr>
          </a:p>
        </p:txBody>
      </p:sp>
      <p:pic>
        <p:nvPicPr>
          <p:cNvPr id="4" name="0 Imagen" descr="logo.jpg.gif"/>
          <p:cNvPicPr/>
          <p:nvPr/>
        </p:nvPicPr>
        <p:blipFill>
          <a:blip r:embed="rId3"/>
          <a:stretch>
            <a:fillRect/>
          </a:stretch>
        </p:blipFill>
        <p:spPr>
          <a:xfrm>
            <a:off x="534" y="6381328"/>
            <a:ext cx="9143465" cy="476673"/>
          </a:xfrm>
          <a:prstGeom prst="rect">
            <a:avLst/>
          </a:prstGeom>
        </p:spPr>
      </p:pic>
      <p:sp>
        <p:nvSpPr>
          <p:cNvPr id="8" name="CuadroTexto 7">
            <a:extLst>
              <a:ext uri="{FF2B5EF4-FFF2-40B4-BE49-F238E27FC236}">
                <a16:creationId xmlns:a16="http://schemas.microsoft.com/office/drawing/2014/main" id="{6D83D38E-6604-427A-B437-81019D8BB655}"/>
              </a:ext>
            </a:extLst>
          </p:cNvPr>
          <p:cNvSpPr txBox="1"/>
          <p:nvPr/>
        </p:nvSpPr>
        <p:spPr>
          <a:xfrm>
            <a:off x="768841" y="2287753"/>
            <a:ext cx="4572000" cy="2031325"/>
          </a:xfrm>
          <a:prstGeom prst="rect">
            <a:avLst/>
          </a:prstGeom>
          <a:noFill/>
        </p:spPr>
        <p:txBody>
          <a:bodyPr wrap="square">
            <a:spAutoFit/>
          </a:bodyPr>
          <a:lstStyle/>
          <a:p>
            <a:pPr algn="just">
              <a:spcAft>
                <a:spcPts val="600"/>
              </a:spcAft>
            </a:pPr>
            <a:r>
              <a:rPr lang="es-ES" dirty="0"/>
              <a:t>Un bosque es una agrupación de varios dominios Active </a:t>
            </a:r>
            <a:r>
              <a:rPr lang="es-ES" dirty="0" err="1"/>
              <a:t>Directory</a:t>
            </a:r>
            <a:r>
              <a:rPr lang="es-ES" dirty="0"/>
              <a:t> y posee un único esquema. El primer dominio instalado en un bosque se llama dominio raíz del bosque. Varios árboles de dominio cuyo espacio de nombres no es continuo representan un bosque.</a:t>
            </a:r>
          </a:p>
        </p:txBody>
      </p:sp>
    </p:spTree>
    <p:extLst>
      <p:ext uri="{BB962C8B-B14F-4D97-AF65-F5344CB8AC3E}">
        <p14:creationId xmlns:p14="http://schemas.microsoft.com/office/powerpoint/2010/main" val="33711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0242"/>
                                        </p:tgtEl>
                                        <p:attrNameLst>
                                          <p:attrName>style.visibility</p:attrName>
                                        </p:attrNameLst>
                                      </p:cBhvr>
                                      <p:to>
                                        <p:strVal val="visible"/>
                                      </p:to>
                                    </p:set>
                                    <p:animEffect transition="in" filter="fade">
                                      <p:cBhvr>
                                        <p:cTn id="7" dur="4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94585B25-CB06-4E32-957A-16213832050E}"/>
              </a:ext>
            </a:extLst>
          </p:cNvPr>
          <p:cNvPicPr>
            <a:picLocks noChangeAspect="1"/>
          </p:cNvPicPr>
          <p:nvPr/>
        </p:nvPicPr>
        <p:blipFill>
          <a:blip r:embed="rId2"/>
          <a:stretch>
            <a:fillRect/>
          </a:stretch>
        </p:blipFill>
        <p:spPr>
          <a:xfrm>
            <a:off x="475499" y="1705153"/>
            <a:ext cx="4706750" cy="3447694"/>
          </a:xfrm>
          <a:prstGeom prst="rect">
            <a:avLst/>
          </a:prstGeom>
        </p:spPr>
      </p:pic>
      <p:sp>
        <p:nvSpPr>
          <p:cNvPr id="79" name="Rectangle 78">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42" name="1 Título"/>
          <p:cNvSpPr>
            <a:spLocks noGrp="1"/>
          </p:cNvSpPr>
          <p:nvPr>
            <p:ph type="title"/>
          </p:nvPr>
        </p:nvSpPr>
        <p:spPr>
          <a:xfrm>
            <a:off x="6072663" y="640080"/>
            <a:ext cx="2744435" cy="2926080"/>
          </a:xfrm>
        </p:spPr>
        <p:txBody>
          <a:bodyPr vert="horz" lIns="91440" tIns="45720" rIns="91440" bIns="45720" rtlCol="0" anchor="b">
            <a:normAutofit/>
          </a:bodyPr>
          <a:lstStyle/>
          <a:p>
            <a:r>
              <a:rPr lang="en-US" sz="3800" b="1">
                <a:solidFill>
                  <a:srgbClr val="FFFFFF"/>
                </a:solidFill>
              </a:rPr>
              <a:t>Glosario</a:t>
            </a:r>
          </a:p>
        </p:txBody>
      </p:sp>
      <p:sp>
        <p:nvSpPr>
          <p:cNvPr id="81" name="Rectangle 80">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algn="just" defTabSz="914400">
              <a:lnSpc>
                <a:spcPct val="90000"/>
              </a:lnSpc>
              <a:spcAft>
                <a:spcPts val="600"/>
              </a:spcAft>
              <a:buClr>
                <a:schemeClr val="accent1"/>
              </a:buClr>
            </a:pPr>
            <a:endParaRPr lang="en-US" dirty="0">
              <a:solidFill>
                <a:schemeClr val="tx1">
                  <a:lumMod val="75000"/>
                  <a:lumOff val="25000"/>
                </a:schemeClr>
              </a:solidFill>
            </a:endParaRPr>
          </a:p>
        </p:txBody>
      </p:sp>
      <p:pic>
        <p:nvPicPr>
          <p:cNvPr id="4" name="0 Imagen" descr="logo.jpg.gif"/>
          <p:cNvPicPr/>
          <p:nvPr/>
        </p:nvPicPr>
        <p:blipFill>
          <a:blip r:embed="rId3"/>
          <a:stretch>
            <a:fillRect/>
          </a:stretch>
        </p:blipFill>
        <p:spPr>
          <a:xfrm>
            <a:off x="534" y="6381328"/>
            <a:ext cx="9143465" cy="476673"/>
          </a:xfrm>
          <a:prstGeom prst="rect">
            <a:avLst/>
          </a:prstGeom>
        </p:spPr>
      </p:pic>
    </p:spTree>
    <p:extLst>
      <p:ext uri="{BB962C8B-B14F-4D97-AF65-F5344CB8AC3E}">
        <p14:creationId xmlns:p14="http://schemas.microsoft.com/office/powerpoint/2010/main" val="836070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DAE4F515-E756-4799-A2C0-7A72979B555B}"/>
              </a:ext>
            </a:extLst>
          </p:cNvPr>
          <p:cNvPicPr>
            <a:picLocks noChangeAspect="1"/>
          </p:cNvPicPr>
          <p:nvPr/>
        </p:nvPicPr>
        <p:blipFill>
          <a:blip r:embed="rId2"/>
          <a:stretch>
            <a:fillRect/>
          </a:stretch>
        </p:blipFill>
        <p:spPr>
          <a:xfrm>
            <a:off x="475499" y="2322914"/>
            <a:ext cx="4706750" cy="2212172"/>
          </a:xfrm>
          <a:prstGeom prst="rect">
            <a:avLst/>
          </a:prstGeom>
        </p:spPr>
      </p:pic>
      <p:sp>
        <p:nvSpPr>
          <p:cNvPr id="79" name="Rectangle 78">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42" name="1 Título"/>
          <p:cNvSpPr>
            <a:spLocks noGrp="1"/>
          </p:cNvSpPr>
          <p:nvPr>
            <p:ph type="title"/>
          </p:nvPr>
        </p:nvSpPr>
        <p:spPr>
          <a:xfrm>
            <a:off x="6072663" y="640080"/>
            <a:ext cx="2744435" cy="2926080"/>
          </a:xfrm>
        </p:spPr>
        <p:txBody>
          <a:bodyPr vert="horz" lIns="91440" tIns="45720" rIns="91440" bIns="45720" rtlCol="0" anchor="b">
            <a:normAutofit/>
          </a:bodyPr>
          <a:lstStyle/>
          <a:p>
            <a:r>
              <a:rPr lang="en-US" sz="3800" b="1">
                <a:solidFill>
                  <a:srgbClr val="FFFFFF"/>
                </a:solidFill>
              </a:rPr>
              <a:t>Glosario</a:t>
            </a:r>
          </a:p>
        </p:txBody>
      </p:sp>
      <p:sp>
        <p:nvSpPr>
          <p:cNvPr id="81" name="Rectangle 80">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uadroTexto 5">
            <a:extLst>
              <a:ext uri="{FF2B5EF4-FFF2-40B4-BE49-F238E27FC236}">
                <a16:creationId xmlns:a16="http://schemas.microsoft.com/office/drawing/2014/main" id="{120A2119-FFB7-46F6-B4D2-3B632ED41215}"/>
              </a:ext>
            </a:extLst>
          </p:cNvPr>
          <p:cNvSpPr txBox="1"/>
          <p:nvPr/>
        </p:nvSpPr>
        <p:spPr>
          <a:xfrm>
            <a:off x="822958" y="1845734"/>
            <a:ext cx="7543799" cy="4023360"/>
          </a:xfrm>
          <a:prstGeom prst="rect">
            <a:avLst/>
          </a:prstGeom>
        </p:spPr>
        <p:txBody>
          <a:bodyPr vert="horz" lIns="0" tIns="45720" rIns="0" bIns="45720" rtlCol="0">
            <a:normAutofit/>
          </a:bodyPr>
          <a:lstStyle/>
          <a:p>
            <a:pPr algn="just" defTabSz="914400">
              <a:lnSpc>
                <a:spcPct val="90000"/>
              </a:lnSpc>
              <a:spcAft>
                <a:spcPts val="600"/>
              </a:spcAft>
              <a:buClr>
                <a:schemeClr val="accent1"/>
              </a:buClr>
            </a:pPr>
            <a:endParaRPr lang="en-US" dirty="0">
              <a:solidFill>
                <a:schemeClr val="tx1">
                  <a:lumMod val="75000"/>
                  <a:lumOff val="25000"/>
                </a:schemeClr>
              </a:solidFill>
            </a:endParaRPr>
          </a:p>
        </p:txBody>
      </p:sp>
      <p:pic>
        <p:nvPicPr>
          <p:cNvPr id="4" name="0 Imagen" descr="logo.jpg.gif"/>
          <p:cNvPicPr/>
          <p:nvPr/>
        </p:nvPicPr>
        <p:blipFill>
          <a:blip r:embed="rId3"/>
          <a:stretch>
            <a:fillRect/>
          </a:stretch>
        </p:blipFill>
        <p:spPr>
          <a:xfrm>
            <a:off x="534" y="6381328"/>
            <a:ext cx="9143465" cy="476673"/>
          </a:xfrm>
          <a:prstGeom prst="rect">
            <a:avLst/>
          </a:prstGeom>
        </p:spPr>
      </p:pic>
    </p:spTree>
    <p:extLst>
      <p:ext uri="{BB962C8B-B14F-4D97-AF65-F5344CB8AC3E}">
        <p14:creationId xmlns:p14="http://schemas.microsoft.com/office/powerpoint/2010/main" val="396689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lstStyle/>
          <a:p>
            <a:pPr algn="ctr" eaLnBrk="1" hangingPunct="1"/>
            <a:r>
              <a:rPr lang="ca-ES" b="1" dirty="0"/>
              <a:t>1. ¿</a:t>
            </a:r>
            <a:r>
              <a:rPr lang="ca-ES" b="1" dirty="0" err="1"/>
              <a:t>Qué</a:t>
            </a:r>
            <a:r>
              <a:rPr lang="ca-ES" b="1" dirty="0"/>
              <a:t> es el Servicio de </a:t>
            </a:r>
            <a:r>
              <a:rPr lang="ca-ES" b="1" dirty="0" err="1"/>
              <a:t>directorio</a:t>
            </a:r>
            <a:r>
              <a:rPr lang="ca-ES" b="1" dirty="0"/>
              <a:t>?</a:t>
            </a:r>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5" name="Marcador de contenido 4">
            <a:extLst>
              <a:ext uri="{FF2B5EF4-FFF2-40B4-BE49-F238E27FC236}">
                <a16:creationId xmlns:a16="http://schemas.microsoft.com/office/drawing/2014/main" id="{3667C894-E99E-4969-A70F-4893A576A0EF}"/>
              </a:ext>
            </a:extLst>
          </p:cNvPr>
          <p:cNvSpPr>
            <a:spLocks noGrp="1"/>
          </p:cNvSpPr>
          <p:nvPr>
            <p:ph idx="1"/>
          </p:nvPr>
        </p:nvSpPr>
        <p:spPr/>
        <p:txBody>
          <a:bodyPr>
            <a:normAutofit/>
          </a:bodyPr>
          <a:lstStyle/>
          <a:p>
            <a:pPr algn="just">
              <a:buFont typeface="Wingdings" panose="05000000000000000000" pitchFamily="2" charset="2"/>
              <a:buChar char="q"/>
            </a:pPr>
            <a:r>
              <a:rPr lang="es-ES" sz="1800" dirty="0"/>
              <a:t>En los directorios se realizan muchas más lecturas de datos que escrituras.</a:t>
            </a:r>
          </a:p>
          <a:p>
            <a:pPr algn="just">
              <a:buFont typeface="Wingdings" panose="05000000000000000000" pitchFamily="2" charset="2"/>
              <a:buChar char="q"/>
            </a:pPr>
            <a:r>
              <a:rPr lang="es-ES" sz="1800" dirty="0"/>
              <a:t>Los directorios pueden modificar más fácilmente el diseño de las "entidades" que albergan. </a:t>
            </a:r>
          </a:p>
          <a:p>
            <a:pPr algn="just">
              <a:buFont typeface="Wingdings" panose="05000000000000000000" pitchFamily="2" charset="2"/>
              <a:buChar char="q"/>
            </a:pPr>
            <a:r>
              <a:rPr lang="es-ES" sz="1800" dirty="0"/>
              <a:t>En cambio en una base de datos cambiar el diseño de ésta a posteriori puede ser más complejo.</a:t>
            </a:r>
          </a:p>
          <a:p>
            <a:pPr algn="just">
              <a:buFont typeface="Wingdings" panose="05000000000000000000" pitchFamily="2" charset="2"/>
              <a:buChar char="q"/>
            </a:pPr>
            <a:r>
              <a:rPr lang="es-ES" sz="1800" dirty="0"/>
              <a:t>Los datos de los directorios suelen estar distribuidos y replicados con </a:t>
            </a:r>
            <a:r>
              <a:rPr lang="es-ES" sz="1800" dirty="0" err="1"/>
              <a:t>ma-yor</a:t>
            </a:r>
            <a:r>
              <a:rPr lang="es-ES" sz="1800" dirty="0"/>
              <a:t> frecuencia que en bases de datos.</a:t>
            </a:r>
          </a:p>
          <a:p>
            <a:pPr algn="just">
              <a:buFont typeface="Wingdings" panose="05000000000000000000" pitchFamily="2" charset="2"/>
              <a:buChar char="q"/>
            </a:pPr>
            <a:r>
              <a:rPr lang="es-ES" sz="1800" dirty="0"/>
              <a:t>Los directorios permiten, en general, consultas simples, y no consultas que requieran la fusión de datos provenientes de varias tablas (consultas </a:t>
            </a:r>
            <a:r>
              <a:rPr lang="es-ES" sz="1800" dirty="0" err="1"/>
              <a:t>join</a:t>
            </a:r>
            <a:r>
              <a:rPr lang="es-ES" sz="1800" dirty="0"/>
              <a:t> de las bases de datos).</a:t>
            </a:r>
          </a:p>
        </p:txBody>
      </p:sp>
    </p:spTree>
    <p:extLst>
      <p:ext uri="{BB962C8B-B14F-4D97-AF65-F5344CB8AC3E}">
        <p14:creationId xmlns:p14="http://schemas.microsoft.com/office/powerpoint/2010/main" val="214283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4"/>
            <a:ext cx="7543800" cy="828675"/>
          </a:xfrm>
        </p:spPr>
        <p:txBody>
          <a:bodyPr>
            <a:normAutofit fontScale="90000"/>
          </a:bodyPr>
          <a:lstStyle/>
          <a:p>
            <a:pPr algn="ctr" eaLnBrk="1" hangingPunct="1"/>
            <a:r>
              <a:rPr lang="ca-ES" b="1" dirty="0"/>
              <a:t>1.2 </a:t>
            </a:r>
            <a:r>
              <a:rPr lang="ca-ES" b="1" dirty="0" err="1"/>
              <a:t>Tipos</a:t>
            </a:r>
            <a:r>
              <a:rPr lang="ca-ES" b="1" dirty="0"/>
              <a:t> de Servicios de </a:t>
            </a:r>
            <a:r>
              <a:rPr lang="ca-ES" b="1" dirty="0" err="1"/>
              <a:t>Directorio</a:t>
            </a:r>
            <a:endParaRPr lang="ca-ES" b="1" dirty="0"/>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15" name="CuadroTexto 14">
            <a:extLst>
              <a:ext uri="{FF2B5EF4-FFF2-40B4-BE49-F238E27FC236}">
                <a16:creationId xmlns:a16="http://schemas.microsoft.com/office/drawing/2014/main" id="{785778FE-9A3A-44F8-94C0-0203B0B6D688}"/>
              </a:ext>
            </a:extLst>
          </p:cNvPr>
          <p:cNvSpPr txBox="1"/>
          <p:nvPr/>
        </p:nvSpPr>
        <p:spPr>
          <a:xfrm>
            <a:off x="800100" y="1916832"/>
            <a:ext cx="7543800" cy="646331"/>
          </a:xfrm>
          <a:prstGeom prst="rect">
            <a:avLst/>
          </a:prstGeom>
          <a:noFill/>
        </p:spPr>
        <p:txBody>
          <a:bodyPr wrap="square">
            <a:spAutoFit/>
          </a:bodyPr>
          <a:lstStyle/>
          <a:p>
            <a:pPr algn="just"/>
            <a:r>
              <a:rPr lang="es-ES" dirty="0"/>
              <a:t>Un tipo sencillo de directorios es el que está incluido en </a:t>
            </a:r>
            <a:r>
              <a:rPr lang="es-ES" b="1" dirty="0"/>
              <a:t>aplicaciones de software</a:t>
            </a:r>
            <a:r>
              <a:rPr lang="es-ES" dirty="0"/>
              <a:t>, como por ejemplo las libretas de direcciones.</a:t>
            </a:r>
          </a:p>
        </p:txBody>
      </p:sp>
      <p:sp>
        <p:nvSpPr>
          <p:cNvPr id="21" name="CuadroTexto 20">
            <a:extLst>
              <a:ext uri="{FF2B5EF4-FFF2-40B4-BE49-F238E27FC236}">
                <a16:creationId xmlns:a16="http://schemas.microsoft.com/office/drawing/2014/main" id="{56A76D62-753B-46D4-A10F-89F9289EE182}"/>
              </a:ext>
            </a:extLst>
          </p:cNvPr>
          <p:cNvSpPr txBox="1"/>
          <p:nvPr/>
        </p:nvSpPr>
        <p:spPr>
          <a:xfrm>
            <a:off x="800100" y="2708920"/>
            <a:ext cx="7543800" cy="2585323"/>
          </a:xfrm>
          <a:prstGeom prst="rect">
            <a:avLst/>
          </a:prstGeom>
          <a:noFill/>
        </p:spPr>
        <p:txBody>
          <a:bodyPr wrap="square">
            <a:spAutoFit/>
          </a:bodyPr>
          <a:lstStyle/>
          <a:p>
            <a:pPr algn="just"/>
            <a:r>
              <a:rPr lang="es-ES" dirty="0"/>
              <a:t>Un paso más allá sería que esta aplicación de libreta de direcciones funcionara como una aplicación informática independiente, o quizás fuera un elemento más del sistema operativo. En este caso, sería preciso establecer </a:t>
            </a:r>
            <a:r>
              <a:rPr lang="es-ES" b="1" dirty="0"/>
              <a:t>un estándar de intercambio de información </a:t>
            </a:r>
            <a:r>
              <a:rPr lang="es-ES" dirty="0"/>
              <a:t>para que los demás programas pudieran hacer uso de esta libreta de direcciones.</a:t>
            </a:r>
          </a:p>
          <a:p>
            <a:pPr algn="just"/>
            <a:endParaRPr lang="es-ES" dirty="0"/>
          </a:p>
          <a:p>
            <a:pPr algn="just"/>
            <a:r>
              <a:rPr lang="es-ES" dirty="0"/>
              <a:t>Un ejemplo de estos sistemas sería </a:t>
            </a:r>
            <a:r>
              <a:rPr lang="es-ES" b="1" dirty="0"/>
              <a:t>el LDIF </a:t>
            </a:r>
            <a:r>
              <a:rPr lang="es-ES" dirty="0"/>
              <a:t>(LDAP, data </a:t>
            </a:r>
            <a:r>
              <a:rPr lang="es-ES" dirty="0" err="1"/>
              <a:t>interchange</a:t>
            </a:r>
            <a:r>
              <a:rPr lang="es-ES" dirty="0"/>
              <a:t> </a:t>
            </a:r>
            <a:r>
              <a:rPr lang="es-ES" dirty="0" err="1"/>
              <a:t>format</a:t>
            </a:r>
            <a:r>
              <a:rPr lang="es-ES" dirty="0"/>
              <a:t>) el cual es utilizado como medio habitual de exportación de datos de libreta de direcciones a un fichero de texto imprimible.</a:t>
            </a:r>
          </a:p>
        </p:txBody>
      </p:sp>
    </p:spTree>
    <p:extLst>
      <p:ext uri="{BB962C8B-B14F-4D97-AF65-F5344CB8AC3E}">
        <p14:creationId xmlns:p14="http://schemas.microsoft.com/office/powerpoint/2010/main" val="115112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4"/>
            <a:ext cx="7543800" cy="828675"/>
          </a:xfrm>
        </p:spPr>
        <p:txBody>
          <a:bodyPr>
            <a:normAutofit fontScale="90000"/>
          </a:bodyPr>
          <a:lstStyle/>
          <a:p>
            <a:pPr algn="ctr" eaLnBrk="1" hangingPunct="1"/>
            <a:r>
              <a:rPr lang="ca-ES" b="1" dirty="0"/>
              <a:t>1.2 </a:t>
            </a:r>
            <a:r>
              <a:rPr lang="ca-ES" b="1" dirty="0" err="1"/>
              <a:t>Tipos</a:t>
            </a:r>
            <a:r>
              <a:rPr lang="ca-ES" b="1" dirty="0"/>
              <a:t> de Servicios de </a:t>
            </a:r>
            <a:r>
              <a:rPr lang="ca-ES" b="1" dirty="0" err="1"/>
              <a:t>Directorio</a:t>
            </a:r>
            <a:endParaRPr lang="ca-ES" b="1" dirty="0"/>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15" name="CuadroTexto 14">
            <a:extLst>
              <a:ext uri="{FF2B5EF4-FFF2-40B4-BE49-F238E27FC236}">
                <a16:creationId xmlns:a16="http://schemas.microsoft.com/office/drawing/2014/main" id="{785778FE-9A3A-44F8-94C0-0203B0B6D688}"/>
              </a:ext>
            </a:extLst>
          </p:cNvPr>
          <p:cNvSpPr txBox="1"/>
          <p:nvPr/>
        </p:nvSpPr>
        <p:spPr>
          <a:xfrm>
            <a:off x="800100" y="1916832"/>
            <a:ext cx="7543800" cy="3693319"/>
          </a:xfrm>
          <a:prstGeom prst="rect">
            <a:avLst/>
          </a:prstGeom>
          <a:noFill/>
        </p:spPr>
        <p:txBody>
          <a:bodyPr wrap="square">
            <a:spAutoFit/>
          </a:bodyPr>
          <a:lstStyle/>
          <a:p>
            <a:pPr algn="just"/>
            <a:r>
              <a:rPr lang="es-ES" dirty="0"/>
              <a:t>Esta aplicación podría ser una aplicación de red ejecutándose en un servidor.</a:t>
            </a:r>
          </a:p>
          <a:p>
            <a:pPr algn="just"/>
            <a:r>
              <a:rPr lang="es-ES" dirty="0"/>
              <a:t>De este modo, la información de los contactos estaría disponible para todos los equipos clientes que consultaran al servidor. </a:t>
            </a:r>
          </a:p>
          <a:p>
            <a:pPr algn="just"/>
            <a:r>
              <a:rPr lang="es-ES" dirty="0"/>
              <a:t>En este caso, sería necesario establecer un protocolo de comunicaciones a nivel de aplicación para poder realizar distintas operaciones:</a:t>
            </a:r>
          </a:p>
          <a:p>
            <a:pPr algn="just"/>
            <a:endParaRPr lang="es-ES" dirty="0"/>
          </a:p>
          <a:p>
            <a:pPr algn="just"/>
            <a:r>
              <a:rPr lang="es-ES" dirty="0"/>
              <a:t>• Consultas sobre la información de un contacto.</a:t>
            </a:r>
          </a:p>
          <a:p>
            <a:pPr algn="just"/>
            <a:r>
              <a:rPr lang="es-ES" dirty="0"/>
              <a:t>• Mensaje de error en caso de que no se encontrara el contacto.</a:t>
            </a:r>
          </a:p>
          <a:p>
            <a:pPr algn="just"/>
            <a:r>
              <a:rPr lang="es-ES" dirty="0"/>
              <a:t>• Opcionalmente, un protocolo de identificación del usuario.</a:t>
            </a:r>
          </a:p>
          <a:p>
            <a:pPr algn="just"/>
            <a:r>
              <a:rPr lang="es-ES" dirty="0"/>
              <a:t>• Operaciones de alta, baja y modificación de contactos sólo ejecutables por un usuario con permisos de administrador, etc.</a:t>
            </a:r>
          </a:p>
          <a:p>
            <a:pPr algn="just"/>
            <a:r>
              <a:rPr lang="es-ES" dirty="0"/>
              <a:t>Los </a:t>
            </a:r>
            <a:r>
              <a:rPr lang="es-ES" b="1" dirty="0"/>
              <a:t>directorios de sistemas operativos en red </a:t>
            </a:r>
            <a:r>
              <a:rPr lang="es-ES" dirty="0"/>
              <a:t>almacenan datos de recursos de una red. Algunos ejemplos son </a:t>
            </a:r>
            <a:r>
              <a:rPr lang="es-ES" b="1" dirty="0">
                <a:solidFill>
                  <a:srgbClr val="FF0000"/>
                </a:solidFill>
              </a:rPr>
              <a:t>el Active </a:t>
            </a:r>
            <a:r>
              <a:rPr lang="es-ES" b="1" dirty="0" err="1">
                <a:solidFill>
                  <a:srgbClr val="FF0000"/>
                </a:solidFill>
              </a:rPr>
              <a:t>Directory</a:t>
            </a:r>
            <a:r>
              <a:rPr lang="es-ES" b="1" dirty="0">
                <a:solidFill>
                  <a:srgbClr val="FF0000"/>
                </a:solidFill>
              </a:rPr>
              <a:t> de Microsoft.</a:t>
            </a:r>
          </a:p>
        </p:txBody>
      </p:sp>
    </p:spTree>
    <p:extLst>
      <p:ext uri="{BB962C8B-B14F-4D97-AF65-F5344CB8AC3E}">
        <p14:creationId xmlns:p14="http://schemas.microsoft.com/office/powerpoint/2010/main" val="296072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4"/>
            <a:ext cx="7543800" cy="828675"/>
          </a:xfrm>
        </p:spPr>
        <p:txBody>
          <a:bodyPr>
            <a:normAutofit fontScale="90000"/>
          </a:bodyPr>
          <a:lstStyle/>
          <a:p>
            <a:pPr algn="ctr" eaLnBrk="1" hangingPunct="1"/>
            <a:r>
              <a:rPr lang="ca-ES" b="1" dirty="0"/>
              <a:t>1.2 </a:t>
            </a:r>
            <a:r>
              <a:rPr lang="ca-ES" b="1" dirty="0" err="1"/>
              <a:t>Tipos</a:t>
            </a:r>
            <a:r>
              <a:rPr lang="ca-ES" b="1" dirty="0"/>
              <a:t> de Servicios de </a:t>
            </a:r>
            <a:r>
              <a:rPr lang="ca-ES" b="1" dirty="0" err="1"/>
              <a:t>Directorio</a:t>
            </a:r>
            <a:endParaRPr lang="ca-ES" b="1" dirty="0"/>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15" name="CuadroTexto 14">
            <a:extLst>
              <a:ext uri="{FF2B5EF4-FFF2-40B4-BE49-F238E27FC236}">
                <a16:creationId xmlns:a16="http://schemas.microsoft.com/office/drawing/2014/main" id="{785778FE-9A3A-44F8-94C0-0203B0B6D688}"/>
              </a:ext>
            </a:extLst>
          </p:cNvPr>
          <p:cNvSpPr txBox="1"/>
          <p:nvPr/>
        </p:nvSpPr>
        <p:spPr>
          <a:xfrm>
            <a:off x="800100" y="1916832"/>
            <a:ext cx="7543800" cy="3693319"/>
          </a:xfrm>
          <a:prstGeom prst="rect">
            <a:avLst/>
          </a:prstGeom>
          <a:noFill/>
        </p:spPr>
        <p:txBody>
          <a:bodyPr wrap="square">
            <a:spAutoFit/>
          </a:bodyPr>
          <a:lstStyle/>
          <a:p>
            <a:pPr algn="just"/>
            <a:r>
              <a:rPr lang="es-ES" b="1" dirty="0">
                <a:solidFill>
                  <a:srgbClr val="FF0000"/>
                </a:solidFill>
              </a:rPr>
              <a:t>Ejemplo:</a:t>
            </a:r>
          </a:p>
          <a:p>
            <a:pPr algn="just"/>
            <a:r>
              <a:rPr lang="es-ES" dirty="0"/>
              <a:t>Otro ejemplo de directorio de propósito específico es el sistema de nombres para Internet. </a:t>
            </a:r>
          </a:p>
          <a:p>
            <a:pPr algn="just"/>
            <a:r>
              <a:rPr lang="es-ES" dirty="0"/>
              <a:t>El acceso a servicios basados en Internet se realiza mediante conexiones o envío de datagramas hacia una determinada dirección IP. El sistema DNS resuelve, a partir de un nombre, cuál es la dirección IP del recurso. </a:t>
            </a:r>
          </a:p>
          <a:p>
            <a:pPr algn="just"/>
            <a:r>
              <a:rPr lang="es-ES" dirty="0"/>
              <a:t>Así como DNS se puede ver como un servicio de directorio un tanto específico, los hay de propósito general. </a:t>
            </a:r>
          </a:p>
          <a:p>
            <a:pPr algn="just"/>
            <a:r>
              <a:rPr lang="es-ES" dirty="0"/>
              <a:t>Este es el caso del </a:t>
            </a:r>
            <a:r>
              <a:rPr lang="es-ES" b="1" dirty="0">
                <a:solidFill>
                  <a:srgbClr val="FF0000"/>
                </a:solidFill>
              </a:rPr>
              <a:t>servicio LDAP</a:t>
            </a:r>
            <a:r>
              <a:rPr lang="es-ES" dirty="0"/>
              <a:t>. Aunque en ciertos casos su uso se remite a tener información sobre los usuarios de una serie de servicios en red (permitiendo, por ejemplo, el acceso a múltiples servicios mediante un único usuario y contraseña), LDAP permite definir soluciones para un amplio espectro de escenarios.</a:t>
            </a:r>
          </a:p>
        </p:txBody>
      </p:sp>
    </p:spTree>
    <p:extLst>
      <p:ext uri="{BB962C8B-B14F-4D97-AF65-F5344CB8AC3E}">
        <p14:creationId xmlns:p14="http://schemas.microsoft.com/office/powerpoint/2010/main" val="294237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4"/>
            <a:ext cx="7543800" cy="828675"/>
          </a:xfrm>
        </p:spPr>
        <p:txBody>
          <a:bodyPr/>
          <a:lstStyle/>
          <a:p>
            <a:pPr algn="ctr" eaLnBrk="1" hangingPunct="1"/>
            <a:r>
              <a:rPr lang="ca-ES" b="1" dirty="0"/>
              <a:t>1.3 </a:t>
            </a:r>
            <a:r>
              <a:rPr lang="ca-ES" b="1" dirty="0" err="1"/>
              <a:t>Espacio</a:t>
            </a:r>
            <a:r>
              <a:rPr lang="ca-ES" b="1" dirty="0"/>
              <a:t> de nombres</a:t>
            </a:r>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15" name="CuadroTexto 14">
            <a:extLst>
              <a:ext uri="{FF2B5EF4-FFF2-40B4-BE49-F238E27FC236}">
                <a16:creationId xmlns:a16="http://schemas.microsoft.com/office/drawing/2014/main" id="{785778FE-9A3A-44F8-94C0-0203B0B6D688}"/>
              </a:ext>
            </a:extLst>
          </p:cNvPr>
          <p:cNvSpPr txBox="1"/>
          <p:nvPr/>
        </p:nvSpPr>
        <p:spPr>
          <a:xfrm>
            <a:off x="800100" y="1916832"/>
            <a:ext cx="7543800" cy="3970318"/>
          </a:xfrm>
          <a:prstGeom prst="rect">
            <a:avLst/>
          </a:prstGeom>
          <a:noFill/>
        </p:spPr>
        <p:txBody>
          <a:bodyPr wrap="square">
            <a:spAutoFit/>
          </a:bodyPr>
          <a:lstStyle/>
          <a:p>
            <a:pPr algn="just"/>
            <a:r>
              <a:rPr lang="es-ES" u="sng" dirty="0"/>
              <a:t>ESPACIO DE NOMBRES:</a:t>
            </a:r>
          </a:p>
          <a:p>
            <a:pPr algn="just"/>
            <a:endParaRPr lang="es-ES" u="sng" dirty="0"/>
          </a:p>
          <a:p>
            <a:pPr algn="just"/>
            <a:r>
              <a:rPr lang="es-ES" dirty="0"/>
              <a:t>En los servicios de directorio, cada objeto está identificado mediante un nombre.</a:t>
            </a:r>
          </a:p>
          <a:p>
            <a:pPr algn="just"/>
            <a:endParaRPr lang="es-ES" dirty="0"/>
          </a:p>
          <a:p>
            <a:pPr algn="just"/>
            <a:endParaRPr lang="es-ES" dirty="0"/>
          </a:p>
          <a:p>
            <a:pPr algn="just"/>
            <a:endParaRPr lang="es-ES" dirty="0"/>
          </a:p>
          <a:p>
            <a:pPr algn="just"/>
            <a:endParaRPr lang="es-ES" dirty="0"/>
          </a:p>
          <a:p>
            <a:pPr algn="just"/>
            <a:r>
              <a:rPr lang="es-ES" dirty="0"/>
              <a:t>Además de identificar objetos, los identificadores también pueden identificar grupos de objetos, con lo cual se puede diseñar una estructura jerárquica. </a:t>
            </a:r>
          </a:p>
          <a:p>
            <a:pPr algn="just"/>
            <a:endParaRPr lang="es-ES" dirty="0"/>
          </a:p>
          <a:p>
            <a:pPr algn="just"/>
            <a:r>
              <a:rPr lang="es-ES" dirty="0"/>
              <a:t>Veamos a continuación algunos ejemplos de espacios de nombres:</a:t>
            </a:r>
          </a:p>
          <a:p>
            <a:pPr algn="just"/>
            <a:endParaRPr lang="es-ES" dirty="0"/>
          </a:p>
          <a:p>
            <a:pPr algn="just"/>
            <a:endParaRPr lang="es-ES" dirty="0"/>
          </a:p>
        </p:txBody>
      </p:sp>
      <p:pic>
        <p:nvPicPr>
          <p:cNvPr id="3" name="Imagen 2">
            <a:extLst>
              <a:ext uri="{FF2B5EF4-FFF2-40B4-BE49-F238E27FC236}">
                <a16:creationId xmlns:a16="http://schemas.microsoft.com/office/drawing/2014/main" id="{6C14E247-4205-457F-A3DC-BED57F9F462F}"/>
              </a:ext>
            </a:extLst>
          </p:cNvPr>
          <p:cNvPicPr>
            <a:picLocks noChangeAspect="1"/>
          </p:cNvPicPr>
          <p:nvPr/>
        </p:nvPicPr>
        <p:blipFill>
          <a:blip r:embed="rId3"/>
          <a:stretch>
            <a:fillRect/>
          </a:stretch>
        </p:blipFill>
        <p:spPr>
          <a:xfrm>
            <a:off x="797436" y="3271108"/>
            <a:ext cx="7543800" cy="800100"/>
          </a:xfrm>
          <a:prstGeom prst="rect">
            <a:avLst/>
          </a:prstGeom>
        </p:spPr>
      </p:pic>
    </p:spTree>
    <p:extLst>
      <p:ext uri="{BB962C8B-B14F-4D97-AF65-F5344CB8AC3E}">
        <p14:creationId xmlns:p14="http://schemas.microsoft.com/office/powerpoint/2010/main" val="2616359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822960" y="286604"/>
            <a:ext cx="7543800" cy="828675"/>
          </a:xfrm>
        </p:spPr>
        <p:txBody>
          <a:bodyPr/>
          <a:lstStyle/>
          <a:p>
            <a:pPr algn="ctr" eaLnBrk="1" hangingPunct="1"/>
            <a:r>
              <a:rPr lang="ca-ES" b="1" dirty="0"/>
              <a:t>1.3 </a:t>
            </a:r>
            <a:r>
              <a:rPr lang="ca-ES" b="1" dirty="0" err="1"/>
              <a:t>Espacio</a:t>
            </a:r>
            <a:r>
              <a:rPr lang="ca-ES" b="1" dirty="0"/>
              <a:t> de nombres</a:t>
            </a:r>
          </a:p>
        </p:txBody>
      </p:sp>
      <p:pic>
        <p:nvPicPr>
          <p:cNvPr id="4" name="0 Imagen" descr="logo.jpg.gif"/>
          <p:cNvPicPr/>
          <p:nvPr/>
        </p:nvPicPr>
        <p:blipFill>
          <a:blip r:embed="rId2"/>
          <a:stretch>
            <a:fillRect/>
          </a:stretch>
        </p:blipFill>
        <p:spPr>
          <a:xfrm>
            <a:off x="534" y="6381328"/>
            <a:ext cx="9143465" cy="476673"/>
          </a:xfrm>
          <a:prstGeom prst="rect">
            <a:avLst/>
          </a:prstGeom>
        </p:spPr>
      </p:pic>
      <p:sp>
        <p:nvSpPr>
          <p:cNvPr id="15" name="CuadroTexto 14">
            <a:extLst>
              <a:ext uri="{FF2B5EF4-FFF2-40B4-BE49-F238E27FC236}">
                <a16:creationId xmlns:a16="http://schemas.microsoft.com/office/drawing/2014/main" id="{785778FE-9A3A-44F8-94C0-0203B0B6D688}"/>
              </a:ext>
            </a:extLst>
          </p:cNvPr>
          <p:cNvSpPr txBox="1"/>
          <p:nvPr/>
        </p:nvSpPr>
        <p:spPr>
          <a:xfrm>
            <a:off x="800100" y="1916832"/>
            <a:ext cx="7543800" cy="4247317"/>
          </a:xfrm>
          <a:prstGeom prst="rect">
            <a:avLst/>
          </a:prstGeom>
          <a:noFill/>
        </p:spPr>
        <p:txBody>
          <a:bodyPr wrap="square">
            <a:spAutoFit/>
          </a:bodyPr>
          <a:lstStyle/>
          <a:p>
            <a:pPr marL="285750" indent="-285750" algn="just">
              <a:buFont typeface="Wingdings" panose="05000000000000000000" pitchFamily="2" charset="2"/>
              <a:buChar char="q"/>
            </a:pPr>
            <a:r>
              <a:rPr lang="es-ES" u="sng" dirty="0"/>
              <a:t>Sistema DNS:</a:t>
            </a:r>
            <a:r>
              <a:rPr lang="es-ES" dirty="0"/>
              <a:t> En un sistema DNS, el espacio de nombres permite identificar unívocamente a un equipo conectado a Internet. De hecho, varios nombres pueden apuntar aun mismo equipo. Para identificar un equipo dentro del espacio de nombres, el DNS se ayuda de una estructuración jerárquica iniciada en el dominio '.’, que es el dominio raíz. </a:t>
            </a:r>
          </a:p>
          <a:p>
            <a:pPr marL="285750" indent="-285750" algn="just">
              <a:buFont typeface="Wingdings" panose="05000000000000000000" pitchFamily="2" charset="2"/>
              <a:buChar char="q"/>
            </a:pPr>
            <a:r>
              <a:rPr lang="es-ES" u="sng" dirty="0"/>
              <a:t>Sistema LDAP:</a:t>
            </a:r>
            <a:r>
              <a:rPr lang="es-ES" dirty="0"/>
              <a:t> El sistema de nombres que usa LDAP permite la organización de los objetos de forma jerárquica.</a:t>
            </a:r>
          </a:p>
          <a:p>
            <a:pPr algn="just"/>
            <a:endParaRPr lang="es-ES" dirty="0"/>
          </a:p>
          <a:p>
            <a:pPr algn="just"/>
            <a:r>
              <a:rPr lang="es-ES" dirty="0"/>
              <a:t>En la siguiente figura se puede observar como es un ejemplo de directorio LDAP:</a:t>
            </a:r>
          </a:p>
          <a:p>
            <a:pPr marL="285750" indent="-285750" algn="just">
              <a:buFont typeface="Wingdings" panose="05000000000000000000" pitchFamily="2" charset="2"/>
              <a:buChar char="q"/>
            </a:pPr>
            <a:endParaRPr lang="es-ES" dirty="0"/>
          </a:p>
          <a:p>
            <a:pPr marL="285750" indent="-285750" algn="just">
              <a:buFont typeface="Wingdings" panose="05000000000000000000" pitchFamily="2" charset="2"/>
              <a:buChar char="q"/>
            </a:pPr>
            <a:endParaRPr lang="es-ES" dirty="0"/>
          </a:p>
          <a:p>
            <a:pPr algn="just"/>
            <a:endParaRPr lang="es-ES" u="sng" dirty="0"/>
          </a:p>
          <a:p>
            <a:pPr algn="just"/>
            <a:endParaRPr lang="es-ES" dirty="0"/>
          </a:p>
          <a:p>
            <a:pPr algn="just"/>
            <a:endParaRPr lang="es-ES" dirty="0"/>
          </a:p>
        </p:txBody>
      </p:sp>
    </p:spTree>
    <p:extLst>
      <p:ext uri="{BB962C8B-B14F-4D97-AF65-F5344CB8AC3E}">
        <p14:creationId xmlns:p14="http://schemas.microsoft.com/office/powerpoint/2010/main" val="1906089718"/>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2741</Words>
  <Application>Microsoft Office PowerPoint</Application>
  <PresentationFormat>Presentación en pantalla (4:3)</PresentationFormat>
  <Paragraphs>173</Paragraphs>
  <Slides>35</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35</vt:i4>
      </vt:variant>
    </vt:vector>
  </HeadingPairs>
  <TitlesOfParts>
    <vt:vector size="39" baseType="lpstr">
      <vt:lpstr>Calibri</vt:lpstr>
      <vt:lpstr>Calibri Light</vt:lpstr>
      <vt:lpstr>Wingdings</vt:lpstr>
      <vt:lpstr>Retrospección</vt:lpstr>
      <vt:lpstr>INTRODUCCIÓN AL SERVICIO DE DIRECTORIOS    AWS/AMS Febrero 2021</vt:lpstr>
      <vt:lpstr>1. ¿Qué es el Servicio de directorio?</vt:lpstr>
      <vt:lpstr>1. ¿Qué es el Servicio de directorio?</vt:lpstr>
      <vt:lpstr>1. ¿Qué es el Servicio de directorio?</vt:lpstr>
      <vt:lpstr>1.2 Tipos de Servicios de Directorio</vt:lpstr>
      <vt:lpstr>1.2 Tipos de Servicios de Directorio</vt:lpstr>
      <vt:lpstr>1.2 Tipos de Servicios de Directorio</vt:lpstr>
      <vt:lpstr>1.3 Espacio de nombres</vt:lpstr>
      <vt:lpstr>1.3 Espacio de nombres</vt:lpstr>
      <vt:lpstr>Espacio de nombres</vt:lpstr>
      <vt:lpstr>Ejemplo de directorio LDAP </vt:lpstr>
      <vt:lpstr>Ejemplo de directorio LDAP</vt:lpstr>
      <vt:lpstr>Ejemplo directorio LDAP</vt:lpstr>
      <vt:lpstr>1.4 Operaciones de cliente</vt:lpstr>
      <vt:lpstr>1.4 Operaciones de cliente</vt:lpstr>
      <vt:lpstr>1.4 Operaciones de cliente</vt:lpstr>
      <vt:lpstr>2. Diseño del directorio</vt:lpstr>
      <vt:lpstr>2. Diseño  del directorio</vt:lpstr>
      <vt:lpstr>2. Diseño  del directorio</vt:lpstr>
      <vt:lpstr>2. Diseño  del directorio</vt:lpstr>
      <vt:lpstr>2. Diseño  del directorio</vt:lpstr>
      <vt:lpstr>2. Diseño  del directorio</vt:lpstr>
      <vt:lpstr>2. Diseño  del directorio</vt:lpstr>
      <vt:lpstr>2. Diseño  del directorio</vt:lpstr>
      <vt:lpstr>2. Diseño  del directorio</vt:lpstr>
      <vt:lpstr>3. Implementaciones de servicio de directorio</vt:lpstr>
      <vt:lpstr>3. Implementacion de servicio de directorio</vt:lpstr>
      <vt:lpstr>3. Implementacion de servicio de directorio</vt:lpstr>
      <vt:lpstr>4. Conceptos relacionados</vt:lpstr>
      <vt:lpstr>4. Conceptos relacionados</vt:lpstr>
      <vt:lpstr>4. Conceptos relacionados</vt:lpstr>
      <vt:lpstr>4. Conceptos relacionados</vt:lpstr>
      <vt:lpstr>4. Conceptos relacionados</vt:lpstr>
      <vt:lpstr>Glosario</vt:lpstr>
      <vt:lpstr>Glosario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SERVICIO DE DIRECTORIOS    AWS/AMS Febrero 2021</dc:title>
  <dc:creator>Jennifer</dc:creator>
  <cp:lastModifiedBy>Jennifer</cp:lastModifiedBy>
  <cp:revision>8</cp:revision>
  <dcterms:created xsi:type="dcterms:W3CDTF">2021-02-15T11:13:55Z</dcterms:created>
  <dcterms:modified xsi:type="dcterms:W3CDTF">2021-02-15T18:28:22Z</dcterms:modified>
</cp:coreProperties>
</file>