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ppt/tags/tag14.xml" ContentType="application/vnd.openxmlformats-officedocument.presentationml.tags+xml"/>
  <Override PartName="/ppt/notesSlides/notesSlide3.xml" ContentType="application/vnd.openxmlformats-officedocument.presentationml.notesSlide+xml"/>
  <Override PartName="/ppt/tags/tag15.xml" ContentType="application/vnd.openxmlformats-officedocument.presentationml.tags+xml"/>
  <Override PartName="/ppt/notesSlides/notesSlide4.xml" ContentType="application/vnd.openxmlformats-officedocument.presentationml.notesSlide+xml"/>
  <Override PartName="/ppt/tags/tag16.xml" ContentType="application/vnd.openxmlformats-officedocument.presentationml.tags+xml"/>
  <Override PartName="/ppt/notesSlides/notesSlide5.xml" ContentType="application/vnd.openxmlformats-officedocument.presentationml.notesSlide+xml"/>
  <Override PartName="/ppt/media/image3.jpg" ContentType="image/png"/>
  <Override PartName="/ppt/tags/tag17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8" r:id="rId3"/>
    <p:sldId id="280" r:id="rId4"/>
    <p:sldId id="277" r:id="rId5"/>
    <p:sldId id="281" r:id="rId6"/>
    <p:sldId id="273" r:id="rId7"/>
    <p:sldId id="282" r:id="rId8"/>
    <p:sldId id="274" r:id="rId9"/>
    <p:sldId id="283" r:id="rId10"/>
    <p:sldId id="275" r:id="rId11"/>
    <p:sldId id="284" r:id="rId12"/>
    <p:sldId id="276" r:id="rId13"/>
    <p:sldId id="285" r:id="rId14"/>
    <p:sldId id="286" r:id="rId15"/>
    <p:sldId id="279" r:id="rId16"/>
    <p:sldId id="287" r:id="rId17"/>
    <p:sldId id="288" r:id="rId18"/>
    <p:sldId id="257" r:id="rId19"/>
    <p:sldId id="272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陈 健军" initials="陈" lastIdx="1" clrIdx="0">
    <p:extLst>
      <p:ext uri="{19B8F6BF-5375-455C-9EA6-DF929625EA0E}">
        <p15:presenceInfo xmlns:p15="http://schemas.microsoft.com/office/powerpoint/2012/main" userId="52efa0494464b8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081E6F-0DD5-4C3E-A5FA-58888DFBD7E9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AD910F-86B2-4FEA-90A1-CD9D821ADA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162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013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021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279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013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434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594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827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1587984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/>
              <a:t>题          目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3999" y="4051024"/>
            <a:ext cx="9144000" cy="1774853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姓   名</a:t>
            </a:r>
            <a:endParaRPr lang="en-US" altLang="zh-CN" dirty="0"/>
          </a:p>
          <a:p>
            <a:r>
              <a:rPr lang="zh-CN" altLang="en-US" dirty="0"/>
              <a:t>日   期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435A-479F-4018-A959-3C3D175A3DE6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25D4-D3FE-4B8F-9037-1D08431201F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385156" y="1021976"/>
            <a:ext cx="11421687" cy="831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 flipV="1">
            <a:off x="385156" y="2908966"/>
            <a:ext cx="11421687" cy="831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7" y="63937"/>
            <a:ext cx="1668433" cy="166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721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435A-479F-4018-A959-3C3D175A3DE6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25D4-D3FE-4B8F-9037-1D0843120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92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435A-479F-4018-A959-3C3D175A3DE6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25D4-D3FE-4B8F-9037-1D0843120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146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589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9800" y="410368"/>
            <a:ext cx="8744749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42234" y="1870471"/>
            <a:ext cx="10515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435A-479F-4018-A959-3C3D175A3DE6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25D4-D3FE-4B8F-9037-1D08431201F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288105" y="472724"/>
            <a:ext cx="1842655" cy="1334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892564" y="486073"/>
            <a:ext cx="0" cy="112918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 flipV="1">
            <a:off x="892564" y="1506168"/>
            <a:ext cx="9953106" cy="6864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2081284" y="472724"/>
            <a:ext cx="16626" cy="110209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311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435A-479F-4018-A959-3C3D175A3DE6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25D4-D3FE-4B8F-9037-1D0843120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066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435A-479F-4018-A959-3C3D175A3DE6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25D4-D3FE-4B8F-9037-1D0843120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629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435A-479F-4018-A959-3C3D175A3DE6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25D4-D3FE-4B8F-9037-1D0843120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615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435A-479F-4018-A959-3C3D175A3DE6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25D4-D3FE-4B8F-9037-1D0843120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223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435A-479F-4018-A959-3C3D175A3DE6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25D4-D3FE-4B8F-9037-1D0843120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258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435A-479F-4018-A959-3C3D175A3DE6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25D4-D3FE-4B8F-9037-1D0843120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347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435A-479F-4018-A959-3C3D175A3DE6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25D4-D3FE-4B8F-9037-1D0843120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231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C435A-479F-4018-A959-3C3D175A3DE6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425D4-D3FE-4B8F-9037-1D0843120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867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Layout" Target="../slideLayouts/slideLayout12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665158"/>
            <a:ext cx="9144000" cy="1587984"/>
          </a:xfrm>
        </p:spPr>
        <p:txBody>
          <a:bodyPr>
            <a:normAutofit/>
          </a:bodyPr>
          <a:lstStyle/>
          <a:p>
            <a:r>
              <a:rPr lang="zh-CN" altLang="en-US" sz="3600" b="1" dirty="0"/>
              <a:t>分布式系统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altLang="zh-CN" sz="2400" dirty="0"/>
              <a:t>				</a:t>
            </a:r>
            <a:r>
              <a:rPr lang="zh-CN" altLang="en-US" sz="1800" dirty="0">
                <a:latin typeface="+mn-ea"/>
              </a:rPr>
              <a:t>组长：吴文韬</a:t>
            </a:r>
            <a:endParaRPr lang="en-US" altLang="zh-CN" sz="1800" dirty="0">
              <a:latin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zh-CN" sz="1800" dirty="0">
                <a:latin typeface="+mn-ea"/>
              </a:rPr>
              <a:t>				</a:t>
            </a:r>
            <a:r>
              <a:rPr lang="zh-CN" altLang="en-US" sz="1800" dirty="0">
                <a:latin typeface="+mn-ea"/>
              </a:rPr>
              <a:t>组员：陈健军、张辉</a:t>
            </a:r>
            <a:endParaRPr lang="en-US" altLang="zh-CN" sz="1800" dirty="0">
              <a:latin typeface="+mn-ea"/>
            </a:endParaRPr>
          </a:p>
          <a:p>
            <a:pPr algn="l">
              <a:lnSpc>
                <a:spcPct val="100000"/>
              </a:lnSpc>
            </a:pPr>
            <a:endParaRPr lang="en-US" altLang="zh-CN" sz="800" dirty="0">
              <a:latin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zh-CN" sz="1800" dirty="0">
                <a:latin typeface="+mn-ea"/>
              </a:rPr>
              <a:t>				   </a:t>
            </a:r>
            <a:r>
              <a:rPr lang="en-US" altLang="zh-CN" sz="1800" dirty="0"/>
              <a:t>2019.4.10</a:t>
            </a:r>
          </a:p>
        </p:txBody>
      </p:sp>
    </p:spTree>
    <p:extLst>
      <p:ext uri="{BB962C8B-B14F-4D97-AF65-F5344CB8AC3E}">
        <p14:creationId xmlns:p14="http://schemas.microsoft.com/office/powerpoint/2010/main" val="3673141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登录注册服务器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42234" y="1925059"/>
            <a:ext cx="10515600" cy="35747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solidFill>
                  <a:schemeClr val="dk1"/>
                </a:solidFill>
              </a:rPr>
              <a:t>	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094634" y="2077459"/>
            <a:ext cx="10515600" cy="3574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dk1"/>
                </a:solidFill>
              </a:rPr>
              <a:t>	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942234" y="2584276"/>
            <a:ext cx="10515600" cy="3574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dk1"/>
                </a:solidFill>
              </a:rPr>
              <a:t>		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446" y="1723333"/>
            <a:ext cx="3813503" cy="486732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89834" y="1925059"/>
            <a:ext cx="6142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登录服务器</a:t>
            </a:r>
          </a:p>
        </p:txBody>
      </p:sp>
    </p:spTree>
    <p:extLst>
      <p:ext uri="{BB962C8B-B14F-4D97-AF65-F5344CB8AC3E}">
        <p14:creationId xmlns:p14="http://schemas.microsoft.com/office/powerpoint/2010/main" val="1804805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3433" b="30992"/>
          <a:stretch/>
        </p:blipFill>
        <p:spPr>
          <a:xfrm>
            <a:off x="334" y="1510508"/>
            <a:ext cx="12191332" cy="3811129"/>
          </a:xfrm>
          <a:prstGeom prst="rect">
            <a:avLst/>
          </a:prstGeom>
        </p:spPr>
      </p:pic>
      <p:sp>
        <p:nvSpPr>
          <p:cNvPr id="45" name="椭圆 44"/>
          <p:cNvSpPr/>
          <p:nvPr/>
        </p:nvSpPr>
        <p:spPr>
          <a:xfrm>
            <a:off x="3664291" y="1427106"/>
            <a:ext cx="1934998" cy="1934996"/>
          </a:xfrm>
          <a:prstGeom prst="ellipse">
            <a:avLst/>
          </a:prstGeom>
          <a:gradFill flip="none" rotWithShape="1">
            <a:gsLst>
              <a:gs pos="25000">
                <a:schemeClr val="bg1">
                  <a:shade val="67500"/>
                  <a:satMod val="115000"/>
                </a:schemeClr>
              </a:gs>
              <a:gs pos="62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solidFill>
              <a:schemeClr val="bg1"/>
            </a:solidFill>
          </a:ln>
          <a:effectLst>
            <a:outerShdw blurRad="254000" dist="127000" dir="30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" name="MH_Others_1"/>
          <p:cNvSpPr txBox="1"/>
          <p:nvPr>
            <p:custDataLst>
              <p:tags r:id="rId1"/>
            </p:custDataLst>
          </p:nvPr>
        </p:nvSpPr>
        <p:spPr>
          <a:xfrm>
            <a:off x="3914280" y="1898570"/>
            <a:ext cx="1435021" cy="9920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455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05</a:t>
            </a:r>
          </a:p>
          <a:p>
            <a:pPr algn="ctr"/>
            <a:r>
              <a:rPr lang="en-US" altLang="zh-CN" sz="1896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CHAPTER</a:t>
            </a:r>
            <a:endParaRPr lang="zh-CN" altLang="en-US" sz="1896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01363" y="4516570"/>
            <a:ext cx="3019291" cy="5835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3792" dirty="0">
                <a:solidFill>
                  <a:schemeClr val="accent1">
                    <a:lumMod val="50000"/>
                  </a:schemeClr>
                </a:solidFill>
                <a:latin typeface="+mn-ea"/>
                <a:cs typeface="+mn-ea"/>
                <a:sym typeface="Arial" panose="020B0604020202020204" pitchFamily="34" charset="0"/>
              </a:rPr>
              <a:t>数据库服务器</a:t>
            </a:r>
          </a:p>
        </p:txBody>
      </p:sp>
    </p:spTree>
    <p:extLst>
      <p:ext uri="{BB962C8B-B14F-4D97-AF65-F5344CB8AC3E}">
        <p14:creationId xmlns:p14="http://schemas.microsoft.com/office/powerpoint/2010/main" val="20317072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数据库搭建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42234" y="1925059"/>
            <a:ext cx="10515600" cy="35747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solidFill>
                  <a:schemeClr val="dk1"/>
                </a:solidFill>
              </a:rPr>
              <a:t>	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094634" y="2077459"/>
            <a:ext cx="10515600" cy="3574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solidFill>
                  <a:schemeClr val="dk1"/>
                </a:solidFill>
              </a:rPr>
              <a:t>安装</a:t>
            </a:r>
            <a:r>
              <a:rPr lang="en-US" altLang="zh-CN" sz="2400" dirty="0">
                <a:solidFill>
                  <a:schemeClr val="dk1"/>
                </a:solidFill>
              </a:rPr>
              <a:t>MySQL</a:t>
            </a:r>
            <a:r>
              <a:rPr lang="zh-CN" altLang="en-US" sz="2400" dirty="0">
                <a:solidFill>
                  <a:schemeClr val="dk1"/>
                </a:solidFill>
              </a:rPr>
              <a:t>社区版：设置</a:t>
            </a:r>
            <a:r>
              <a:rPr lang="en-US" altLang="zh-CN" sz="2400" dirty="0">
                <a:solidFill>
                  <a:schemeClr val="dk1"/>
                </a:solidFill>
              </a:rPr>
              <a:t>IP</a:t>
            </a:r>
            <a:r>
              <a:rPr lang="zh-CN" altLang="en-US" sz="2400" dirty="0">
                <a:solidFill>
                  <a:schemeClr val="dk1"/>
                </a:solidFill>
              </a:rPr>
              <a:t>：</a:t>
            </a:r>
            <a:r>
              <a:rPr lang="en-US" altLang="zh-CN" sz="2400" dirty="0">
                <a:solidFill>
                  <a:schemeClr val="dk1"/>
                </a:solidFill>
              </a:rPr>
              <a:t>127.0.0.1</a:t>
            </a:r>
            <a:r>
              <a:rPr lang="zh-CN" altLang="en-US" sz="2400" dirty="0">
                <a:solidFill>
                  <a:schemeClr val="dk1"/>
                </a:solidFill>
              </a:rPr>
              <a:t>，端口：</a:t>
            </a:r>
            <a:r>
              <a:rPr lang="en-US" altLang="zh-CN" sz="2400" dirty="0">
                <a:solidFill>
                  <a:schemeClr val="dk1"/>
                </a:solidFill>
              </a:rPr>
              <a:t>3306</a:t>
            </a:r>
            <a:r>
              <a:rPr lang="zh-CN" altLang="en-US" sz="2400" dirty="0">
                <a:solidFill>
                  <a:schemeClr val="dk1"/>
                </a:solidFill>
              </a:rPr>
              <a:t>，用户名以及密码</a:t>
            </a:r>
            <a:endParaRPr lang="en-US" altLang="zh-CN" sz="2400" dirty="0">
              <a:solidFill>
                <a:schemeClr val="dk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solidFill>
                  <a:schemeClr val="dk1"/>
                </a:solidFill>
              </a:rPr>
              <a:t>安装数据库可视化软件：</a:t>
            </a:r>
            <a:r>
              <a:rPr lang="en-US" altLang="zh-CN" sz="2400" dirty="0" err="1">
                <a:solidFill>
                  <a:schemeClr val="dk1"/>
                </a:solidFill>
              </a:rPr>
              <a:t>Navicat</a:t>
            </a:r>
            <a:r>
              <a:rPr lang="en-US" altLang="zh-CN" sz="2400" dirty="0">
                <a:solidFill>
                  <a:schemeClr val="dk1"/>
                </a:solidFill>
              </a:rPr>
              <a:t> Premium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solidFill>
                  <a:schemeClr val="dk1"/>
                </a:solidFill>
              </a:rPr>
              <a:t>连接到数据库</a:t>
            </a:r>
            <a:endParaRPr lang="en-US" altLang="zh-CN" sz="2400" dirty="0">
              <a:solidFill>
                <a:schemeClr val="dk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400" dirty="0">
              <a:solidFill>
                <a:schemeClr val="dk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056C60-C525-42E7-82C2-ADB596534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063" y="3340223"/>
            <a:ext cx="2878111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380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数据库搭建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42234" y="1925059"/>
            <a:ext cx="10515600" cy="35747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solidFill>
                  <a:schemeClr val="dk1"/>
                </a:solidFill>
              </a:rPr>
              <a:t> </a:t>
            </a:r>
            <a:r>
              <a:rPr lang="en-US" altLang="zh-CN" sz="2400" dirty="0" err="1">
                <a:solidFill>
                  <a:schemeClr val="dk1"/>
                </a:solidFill>
              </a:rPr>
              <a:t>Navicat</a:t>
            </a:r>
            <a:r>
              <a:rPr lang="en-US" altLang="zh-CN" sz="2400" dirty="0">
                <a:solidFill>
                  <a:schemeClr val="dk1"/>
                </a:solidFill>
              </a:rPr>
              <a:t> Premium</a:t>
            </a:r>
            <a:r>
              <a:rPr lang="zh-CN" altLang="en-US" sz="2400" dirty="0">
                <a:solidFill>
                  <a:schemeClr val="dk1"/>
                </a:solidFill>
              </a:rPr>
              <a:t>连接数据库后的界面：</a:t>
            </a:r>
            <a:endParaRPr lang="en-US" altLang="zh-CN" sz="2400" dirty="0">
              <a:solidFill>
                <a:schemeClr val="dk1"/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dk1"/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041368" y="2105394"/>
            <a:ext cx="10515600" cy="3574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endParaRPr lang="en-US" altLang="zh-CN" sz="2400" dirty="0">
              <a:solidFill>
                <a:schemeClr val="dk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3B9B793-FF9D-477C-9FE7-6E43B5DF528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446" y="2539490"/>
            <a:ext cx="5276782" cy="35747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6159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数据库服务器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094634" y="2077459"/>
            <a:ext cx="10515600" cy="3574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dk1"/>
                </a:solidFill>
              </a:rPr>
              <a:t>数据库设计：</a:t>
            </a:r>
            <a:endParaRPr lang="en-US" altLang="zh-CN" sz="2400" dirty="0">
              <a:solidFill>
                <a:schemeClr val="dk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FF0C66-0901-49F8-8DC4-5B56421BA8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415" y="2000207"/>
            <a:ext cx="5111555" cy="444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909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数据库服务器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094634" y="2077459"/>
            <a:ext cx="10515600" cy="3574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>
                <a:solidFill>
                  <a:schemeClr val="dk1"/>
                </a:solidFill>
              </a:rPr>
              <a:t>对数据库操作（</a:t>
            </a:r>
            <a:r>
              <a:rPr lang="en-US" altLang="zh-CN" sz="2400" dirty="0">
                <a:solidFill>
                  <a:schemeClr val="dk1"/>
                </a:solidFill>
              </a:rPr>
              <a:t> Python </a:t>
            </a:r>
            <a:r>
              <a:rPr lang="zh-CN" altLang="en-US" sz="2400" dirty="0">
                <a:solidFill>
                  <a:schemeClr val="dk1"/>
                </a:solidFill>
              </a:rPr>
              <a:t>）：</a:t>
            </a:r>
            <a:endParaRPr lang="en-US" altLang="zh-CN" sz="2400" dirty="0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dk1"/>
                </a:solidFill>
              </a:rPr>
              <a:t>连接数据库：</a:t>
            </a:r>
            <a:r>
              <a:rPr lang="en-US" altLang="zh-CN" sz="16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cnn</a:t>
            </a:r>
            <a:r>
              <a:rPr lang="en-US" altLang="zh-CN" sz="16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sz="16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pymysql.connect</a:t>
            </a:r>
            <a:r>
              <a:rPr lang="en-US" altLang="zh-CN" sz="16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("localhost","root","password","</a:t>
            </a:r>
            <a:r>
              <a:rPr lang="en-US" altLang="zh-CN" sz="16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catgame</a:t>
            </a:r>
            <a:r>
              <a:rPr lang="en-US" altLang="zh-CN" sz="16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zh-CN" altLang="en-US" sz="2400" dirty="0">
                <a:solidFill>
                  <a:schemeClr val="dk1"/>
                </a:solidFill>
              </a:rPr>
              <a:t>使用</a:t>
            </a:r>
            <a:r>
              <a:rPr lang="en-US" altLang="zh-CN" sz="2400" dirty="0">
                <a:solidFill>
                  <a:schemeClr val="dk1"/>
                </a:solidFill>
              </a:rPr>
              <a:t>SQL</a:t>
            </a:r>
            <a:r>
              <a:rPr lang="zh-CN" altLang="en-US" sz="2400" dirty="0">
                <a:solidFill>
                  <a:schemeClr val="dk1"/>
                </a:solidFill>
              </a:rPr>
              <a:t>语言创建、插入、更新、删除等对数据库操作：</a:t>
            </a:r>
            <a:endParaRPr lang="en-US" altLang="zh-CN" sz="2400" dirty="0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en-US" altLang="zh-CN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sql_user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"""create table IF NOT EXISTS user(</a:t>
            </a:r>
            <a:endParaRPr lang="zh-CN" altLang="zh-CN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username VARCHAR(25) not null default '',</a:t>
            </a:r>
            <a:endParaRPr lang="zh-CN" altLang="zh-CN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nickname VARCHAR(15),</a:t>
            </a:r>
            <a:endParaRPr lang="zh-CN" altLang="zh-CN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password VARCHAR(40),</a:t>
            </a:r>
            <a:endParaRPr lang="zh-CN" altLang="zh-CN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sex VARCHAR(1),</a:t>
            </a:r>
            <a:endParaRPr lang="zh-CN" altLang="zh-CN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PRIMARY KEY (`username`))"""</a:t>
            </a:r>
            <a:endParaRPr lang="zh-CN" altLang="zh-CN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08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数据库服务器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094634" y="2077459"/>
            <a:ext cx="10515600" cy="3574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>
                <a:solidFill>
                  <a:schemeClr val="dk1"/>
                </a:solidFill>
              </a:rPr>
              <a:t>服务器操作（</a:t>
            </a:r>
            <a:r>
              <a:rPr lang="en-US" altLang="zh-CN" sz="2400" dirty="0">
                <a:solidFill>
                  <a:schemeClr val="dk1"/>
                </a:solidFill>
              </a:rPr>
              <a:t> Python </a:t>
            </a:r>
            <a:r>
              <a:rPr lang="zh-CN" altLang="en-US" sz="2400" dirty="0">
                <a:solidFill>
                  <a:schemeClr val="dk1"/>
                </a:solidFill>
              </a:rPr>
              <a:t>）：</a:t>
            </a:r>
            <a:endParaRPr lang="en-US" altLang="zh-CN" sz="2400" dirty="0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dk1"/>
                </a:solidFill>
              </a:rPr>
              <a:t>绑定本地</a:t>
            </a:r>
            <a:r>
              <a:rPr lang="en-US" altLang="zh-CN" sz="2400" dirty="0">
                <a:solidFill>
                  <a:schemeClr val="dk1"/>
                </a:solidFill>
              </a:rPr>
              <a:t>IP</a:t>
            </a:r>
            <a:r>
              <a:rPr lang="zh-CN" altLang="en-US" sz="2400" dirty="0">
                <a:solidFill>
                  <a:schemeClr val="dk1"/>
                </a:solidFill>
              </a:rPr>
              <a:t>和端口：</a:t>
            </a:r>
            <a:r>
              <a:rPr lang="en-US" altLang="zh-CN" dirty="0"/>
              <a:t>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s.bind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(('219.224.***.***', 9999))</a:t>
            </a:r>
          </a:p>
          <a:p>
            <a:pPr marL="0" indent="0">
              <a:buNone/>
            </a:pPr>
            <a:r>
              <a:rPr lang="zh-CN" altLang="en-US" sz="2400" dirty="0">
                <a:solidFill>
                  <a:prstClr val="black"/>
                </a:solidFill>
              </a:rPr>
              <a:t>处理连接：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True:</a:t>
            </a:r>
            <a:endParaRPr lang="zh-CN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sock,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s.accept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zh-CN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t =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threading.Thread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(target=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tcplink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=(sock,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zh-CN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t.start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zh-CN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zh-CN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362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数据库服务器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094634" y="2077459"/>
            <a:ext cx="10515600" cy="3574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 err="1">
                <a:solidFill>
                  <a:schemeClr val="dk1"/>
                </a:solidFill>
              </a:rPr>
              <a:t>tcplink</a:t>
            </a:r>
            <a:r>
              <a:rPr lang="zh-CN" altLang="en-US" sz="2400" dirty="0">
                <a:solidFill>
                  <a:schemeClr val="dk1"/>
                </a:solidFill>
              </a:rPr>
              <a:t>函数：</a:t>
            </a:r>
            <a:endParaRPr lang="en-US" altLang="zh-CN" sz="2400" dirty="0">
              <a:solidFill>
                <a:schemeClr val="dk1"/>
              </a:solidFill>
            </a:endParaRPr>
          </a:p>
          <a:p>
            <a:pPr lvl="0"/>
            <a:r>
              <a:rPr lang="zh-CN" altLang="zh-CN" dirty="0"/>
              <a:t>对接收到的消息处理转为</a:t>
            </a:r>
            <a:r>
              <a:rPr lang="en-US" altLang="zh-CN" dirty="0"/>
              <a:t>json</a:t>
            </a:r>
            <a:r>
              <a:rPr lang="zh-CN" altLang="zh-CN" dirty="0"/>
              <a:t>格式，以该消息的</a:t>
            </a:r>
            <a:r>
              <a:rPr lang="en-US" altLang="zh-CN" dirty="0"/>
              <a:t>OP</a:t>
            </a:r>
            <a:r>
              <a:rPr lang="zh-CN" altLang="zh-CN" dirty="0"/>
              <a:t>字段判断操作</a:t>
            </a:r>
          </a:p>
          <a:p>
            <a:pPr lvl="0"/>
            <a:r>
              <a:rPr lang="zh-CN" altLang="zh-CN" dirty="0"/>
              <a:t>进行相应操作，并返回其所需信息和相应反馈</a:t>
            </a:r>
            <a:r>
              <a:rPr lang="zh-CN" altLang="en-US" dirty="0"/>
              <a:t>，其中</a:t>
            </a:r>
            <a:r>
              <a:rPr lang="en-US" altLang="zh-CN" dirty="0"/>
              <a:t>code</a:t>
            </a:r>
            <a:r>
              <a:rPr lang="zh-CN" altLang="en-US"/>
              <a:t>字段代表其操作结果</a:t>
            </a:r>
            <a:endParaRPr lang="zh-CN" altLang="zh-CN" dirty="0"/>
          </a:p>
          <a:p>
            <a:pPr marL="0" indent="0">
              <a:buNone/>
            </a:pPr>
            <a:endParaRPr lang="zh-CN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138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任务分工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2083976"/>
              </p:ext>
            </p:extLst>
          </p:nvPr>
        </p:nvGraphicFramePr>
        <p:xfrm>
          <a:off x="829764" y="2314213"/>
          <a:ext cx="9986282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8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9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84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任务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SY1806413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吴文韬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客户端和主逻辑服务器：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SY1806403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陈健军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登录注册服务器：多线程处理来自网关服务器的登录注册请求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SY1806417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张辉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数据库服务器    ：多线程处理来自主逻辑服务器和登录注册服务器的访问数据库请求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4475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3433" b="30992"/>
          <a:stretch/>
        </p:blipFill>
        <p:spPr>
          <a:xfrm>
            <a:off x="334" y="921361"/>
            <a:ext cx="12191332" cy="3811129"/>
          </a:xfrm>
          <a:prstGeom prst="rect">
            <a:avLst/>
          </a:prstGeom>
        </p:spPr>
      </p:pic>
      <p:sp>
        <p:nvSpPr>
          <p:cNvPr id="24" name="矩形 259"/>
          <p:cNvSpPr>
            <a:spLocks noChangeArrowheads="1"/>
          </p:cNvSpPr>
          <p:nvPr/>
        </p:nvSpPr>
        <p:spPr bwMode="auto">
          <a:xfrm>
            <a:off x="2902190" y="4512433"/>
            <a:ext cx="686882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5400" dirty="0">
                <a:solidFill>
                  <a:schemeClr val="accent1">
                    <a:lumMod val="7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" panose="020B0604020202020204" pitchFamily="34" charset="0"/>
              </a:rPr>
              <a:t>感谢聆听，批评指导！</a:t>
            </a:r>
          </a:p>
        </p:txBody>
      </p:sp>
    </p:spTree>
    <p:extLst>
      <p:ext uri="{BB962C8B-B14F-4D97-AF65-F5344CB8AC3E}">
        <p14:creationId xmlns:p14="http://schemas.microsoft.com/office/powerpoint/2010/main" val="296254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>
            <a:spLocks/>
          </p:cNvSpPr>
          <p:nvPr/>
        </p:nvSpPr>
        <p:spPr bwMode="auto">
          <a:xfrm>
            <a:off x="0" y="1408848"/>
            <a:ext cx="5811600" cy="4040305"/>
          </a:xfrm>
          <a:custGeom>
            <a:avLst/>
            <a:gdLst>
              <a:gd name="connsiteX0" fmla="*/ 0 w 4511489"/>
              <a:gd name="connsiteY0" fmla="*/ 0 h 4261259"/>
              <a:gd name="connsiteX1" fmla="*/ 4511489 w 4511489"/>
              <a:gd name="connsiteY1" fmla="*/ 0 h 4261259"/>
              <a:gd name="connsiteX2" fmla="*/ 4511489 w 4511489"/>
              <a:gd name="connsiteY2" fmla="*/ 4261259 h 4261259"/>
              <a:gd name="connsiteX3" fmla="*/ 0 w 4511489"/>
              <a:gd name="connsiteY3" fmla="*/ 4261259 h 4261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11489" h="4261259">
                <a:moveTo>
                  <a:pt x="0" y="0"/>
                </a:moveTo>
                <a:lnTo>
                  <a:pt x="4511489" y="0"/>
                </a:lnTo>
                <a:lnTo>
                  <a:pt x="4511489" y="4261259"/>
                </a:lnTo>
                <a:lnTo>
                  <a:pt x="0" y="4261259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3" tIns="60956" rIns="121913" bIns="60956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z="1707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MH_Number_1"/>
          <p:cNvSpPr/>
          <p:nvPr>
            <p:custDataLst>
              <p:tags r:id="rId1"/>
            </p:custDataLst>
          </p:nvPr>
        </p:nvSpPr>
        <p:spPr>
          <a:xfrm>
            <a:off x="6310373" y="1516267"/>
            <a:ext cx="359981" cy="359981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1" name="MH_Entry_1"/>
          <p:cNvSpPr/>
          <p:nvPr>
            <p:custDataLst>
              <p:tags r:id="rId2"/>
            </p:custDataLst>
          </p:nvPr>
        </p:nvSpPr>
        <p:spPr>
          <a:xfrm>
            <a:off x="6978814" y="1520308"/>
            <a:ext cx="2338647" cy="36933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项目简介</a:t>
            </a:r>
          </a:p>
        </p:txBody>
      </p:sp>
      <p:sp>
        <p:nvSpPr>
          <p:cNvPr id="22" name="MH_Number_2"/>
          <p:cNvSpPr/>
          <p:nvPr>
            <p:custDataLst>
              <p:tags r:id="rId3"/>
            </p:custDataLst>
          </p:nvPr>
        </p:nvSpPr>
        <p:spPr>
          <a:xfrm>
            <a:off x="6310373" y="2392946"/>
            <a:ext cx="359981" cy="359981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3" name="MH_Entry_2"/>
          <p:cNvSpPr/>
          <p:nvPr>
            <p:custDataLst>
              <p:tags r:id="rId4"/>
            </p:custDataLst>
          </p:nvPr>
        </p:nvSpPr>
        <p:spPr>
          <a:xfrm>
            <a:off x="6978814" y="2414395"/>
            <a:ext cx="2338647" cy="36933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z="24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客户端</a:t>
            </a:r>
            <a:endParaRPr lang="zh-CN" altLang="en-US" sz="1138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MH_Number_3"/>
          <p:cNvSpPr/>
          <p:nvPr>
            <p:custDataLst>
              <p:tags r:id="rId5"/>
            </p:custDataLst>
          </p:nvPr>
        </p:nvSpPr>
        <p:spPr>
          <a:xfrm>
            <a:off x="6310373" y="3287037"/>
            <a:ext cx="359981" cy="359981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3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5" name="MH_Entry_3"/>
          <p:cNvSpPr/>
          <p:nvPr>
            <p:custDataLst>
              <p:tags r:id="rId6"/>
            </p:custDataLst>
          </p:nvPr>
        </p:nvSpPr>
        <p:spPr>
          <a:xfrm>
            <a:off x="6978814" y="3308495"/>
            <a:ext cx="2338647" cy="36933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z="2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主逻辑服务器</a:t>
            </a:r>
            <a:endParaRPr lang="zh-CN" altLang="en-US" sz="1138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MH_Number_4"/>
          <p:cNvSpPr/>
          <p:nvPr>
            <p:custDataLst>
              <p:tags r:id="rId7"/>
            </p:custDataLst>
          </p:nvPr>
        </p:nvSpPr>
        <p:spPr>
          <a:xfrm>
            <a:off x="6310373" y="4215974"/>
            <a:ext cx="359981" cy="359981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4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7" name="MH_Entry_4"/>
          <p:cNvSpPr/>
          <p:nvPr>
            <p:custDataLst>
              <p:tags r:id="rId8"/>
            </p:custDataLst>
          </p:nvPr>
        </p:nvSpPr>
        <p:spPr>
          <a:xfrm>
            <a:off x="6978814" y="4211300"/>
            <a:ext cx="2338647" cy="36933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z="24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登录注册服务器</a:t>
            </a:r>
            <a:endParaRPr lang="en-US" altLang="zh-CN" sz="24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MH_Others_1"/>
          <p:cNvSpPr txBox="1"/>
          <p:nvPr>
            <p:custDataLst>
              <p:tags r:id="rId9"/>
            </p:custDataLst>
          </p:nvPr>
        </p:nvSpPr>
        <p:spPr>
          <a:xfrm>
            <a:off x="2572586" y="1630083"/>
            <a:ext cx="1677832" cy="359783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10903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</a:p>
        </p:txBody>
      </p:sp>
      <p:sp>
        <p:nvSpPr>
          <p:cNvPr id="19" name="MH_Others_2"/>
          <p:cNvSpPr txBox="1"/>
          <p:nvPr>
            <p:custDataLst>
              <p:tags r:id="rId10"/>
            </p:custDataLst>
          </p:nvPr>
        </p:nvSpPr>
        <p:spPr>
          <a:xfrm rot="5400000">
            <a:off x="820555" y="3107983"/>
            <a:ext cx="3128221" cy="64203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4172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4172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10124180" y="1408848"/>
            <a:ext cx="2087048" cy="4040305"/>
          </a:xfrm>
          <a:custGeom>
            <a:avLst/>
            <a:gdLst>
              <a:gd name="connsiteX0" fmla="*/ 0 w 4511489"/>
              <a:gd name="connsiteY0" fmla="*/ 0 h 4261259"/>
              <a:gd name="connsiteX1" fmla="*/ 4511489 w 4511489"/>
              <a:gd name="connsiteY1" fmla="*/ 0 h 4261259"/>
              <a:gd name="connsiteX2" fmla="*/ 4511489 w 4511489"/>
              <a:gd name="connsiteY2" fmla="*/ 4261259 h 4261259"/>
              <a:gd name="connsiteX3" fmla="*/ 0 w 4511489"/>
              <a:gd name="connsiteY3" fmla="*/ 4261259 h 4261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11489" h="4261259">
                <a:moveTo>
                  <a:pt x="0" y="0"/>
                </a:moveTo>
                <a:lnTo>
                  <a:pt x="4511489" y="0"/>
                </a:lnTo>
                <a:lnTo>
                  <a:pt x="4511489" y="4261259"/>
                </a:lnTo>
                <a:lnTo>
                  <a:pt x="0" y="4261259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3" tIns="60956" rIns="121913" bIns="60956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z="1707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MH_Number_3"/>
          <p:cNvSpPr/>
          <p:nvPr>
            <p:custDataLst>
              <p:tags r:id="rId11"/>
            </p:custDataLst>
          </p:nvPr>
        </p:nvSpPr>
        <p:spPr>
          <a:xfrm>
            <a:off x="6336719" y="5105992"/>
            <a:ext cx="359981" cy="359981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5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8" name="MH_Entry_3"/>
          <p:cNvSpPr/>
          <p:nvPr>
            <p:custDataLst>
              <p:tags r:id="rId12"/>
            </p:custDataLst>
          </p:nvPr>
        </p:nvSpPr>
        <p:spPr>
          <a:xfrm>
            <a:off x="6978813" y="5097283"/>
            <a:ext cx="2338647" cy="36933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z="2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数据库服务器</a:t>
            </a:r>
            <a:endParaRPr lang="zh-CN" altLang="en-US" sz="1138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71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000">
        <p:fade/>
      </p:transition>
    </mc:Choice>
    <mc:Fallback xmlns="">
      <p:transition spd="med" advTm="4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3433" b="30992"/>
          <a:stretch/>
        </p:blipFill>
        <p:spPr>
          <a:xfrm>
            <a:off x="334" y="1510508"/>
            <a:ext cx="12191332" cy="3811129"/>
          </a:xfrm>
          <a:prstGeom prst="rect">
            <a:avLst/>
          </a:prstGeom>
        </p:spPr>
      </p:pic>
      <p:sp>
        <p:nvSpPr>
          <p:cNvPr id="45" name="椭圆 44"/>
          <p:cNvSpPr/>
          <p:nvPr/>
        </p:nvSpPr>
        <p:spPr>
          <a:xfrm>
            <a:off x="3664291" y="1427106"/>
            <a:ext cx="1934998" cy="1934996"/>
          </a:xfrm>
          <a:prstGeom prst="ellipse">
            <a:avLst/>
          </a:prstGeom>
          <a:gradFill flip="none" rotWithShape="1">
            <a:gsLst>
              <a:gs pos="25000">
                <a:schemeClr val="bg1">
                  <a:shade val="67500"/>
                  <a:satMod val="115000"/>
                </a:schemeClr>
              </a:gs>
              <a:gs pos="62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solidFill>
              <a:schemeClr val="bg1"/>
            </a:solidFill>
          </a:ln>
          <a:effectLst>
            <a:outerShdw blurRad="254000" dist="127000" dir="30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" name="MH_Others_1"/>
          <p:cNvSpPr txBox="1"/>
          <p:nvPr>
            <p:custDataLst>
              <p:tags r:id="rId1"/>
            </p:custDataLst>
          </p:nvPr>
        </p:nvSpPr>
        <p:spPr>
          <a:xfrm>
            <a:off x="3914280" y="1898570"/>
            <a:ext cx="1435021" cy="9920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455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</a:p>
          <a:p>
            <a:pPr algn="ctr"/>
            <a:r>
              <a:rPr lang="en-US" altLang="zh-CN" sz="1896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CHAPTER</a:t>
            </a:r>
            <a:endParaRPr lang="zh-CN" altLang="en-US" sz="1896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01363" y="4516570"/>
            <a:ext cx="3019291" cy="5835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3792" dirty="0">
                <a:solidFill>
                  <a:schemeClr val="accent1">
                    <a:lumMod val="50000"/>
                  </a:schemeClr>
                </a:solidFill>
                <a:latin typeface="+mn-ea"/>
                <a:cs typeface="+mn-ea"/>
                <a:sym typeface="Arial" panose="020B0604020202020204" pitchFamily="34" charset="0"/>
              </a:rPr>
              <a:t>项目简介</a:t>
            </a:r>
          </a:p>
        </p:txBody>
      </p:sp>
    </p:spTree>
    <p:extLst>
      <p:ext uri="{BB962C8B-B14F-4D97-AF65-F5344CB8AC3E}">
        <p14:creationId xmlns:p14="http://schemas.microsoft.com/office/powerpoint/2010/main" val="15151209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42234" y="1925059"/>
            <a:ext cx="10515600" cy="35747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solidFill>
                  <a:schemeClr val="dk1"/>
                </a:solidFill>
              </a:rPr>
              <a:t>	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094634" y="2077459"/>
            <a:ext cx="10515600" cy="3574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dk1"/>
                </a:solidFill>
              </a:rPr>
              <a:t>	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942234" y="2584276"/>
            <a:ext cx="10515600" cy="3574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dk1"/>
                </a:solidFill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657383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3433" b="30992"/>
          <a:stretch/>
        </p:blipFill>
        <p:spPr>
          <a:xfrm>
            <a:off x="334" y="1510508"/>
            <a:ext cx="12191332" cy="3811129"/>
          </a:xfrm>
          <a:prstGeom prst="rect">
            <a:avLst/>
          </a:prstGeom>
        </p:spPr>
      </p:pic>
      <p:sp>
        <p:nvSpPr>
          <p:cNvPr id="45" name="椭圆 44"/>
          <p:cNvSpPr/>
          <p:nvPr/>
        </p:nvSpPr>
        <p:spPr>
          <a:xfrm>
            <a:off x="3664291" y="1427106"/>
            <a:ext cx="1934998" cy="1934996"/>
          </a:xfrm>
          <a:prstGeom prst="ellipse">
            <a:avLst/>
          </a:prstGeom>
          <a:gradFill flip="none" rotWithShape="1">
            <a:gsLst>
              <a:gs pos="25000">
                <a:schemeClr val="bg1">
                  <a:shade val="67500"/>
                  <a:satMod val="115000"/>
                </a:schemeClr>
              </a:gs>
              <a:gs pos="62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solidFill>
              <a:schemeClr val="bg1"/>
            </a:solidFill>
          </a:ln>
          <a:effectLst>
            <a:outerShdw blurRad="254000" dist="127000" dir="30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" name="MH_Others_1"/>
          <p:cNvSpPr txBox="1"/>
          <p:nvPr>
            <p:custDataLst>
              <p:tags r:id="rId1"/>
            </p:custDataLst>
          </p:nvPr>
        </p:nvSpPr>
        <p:spPr>
          <a:xfrm>
            <a:off x="3914280" y="1898570"/>
            <a:ext cx="1435021" cy="9920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455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</a:p>
          <a:p>
            <a:pPr algn="ctr"/>
            <a:r>
              <a:rPr lang="en-US" altLang="zh-CN" sz="1896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CHAPTER</a:t>
            </a:r>
            <a:endParaRPr lang="zh-CN" altLang="en-US" sz="1896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01363" y="4516570"/>
            <a:ext cx="3019291" cy="5835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3792" dirty="0">
                <a:solidFill>
                  <a:schemeClr val="accent1">
                    <a:lumMod val="50000"/>
                  </a:schemeClr>
                </a:solidFill>
                <a:latin typeface="+mn-ea"/>
                <a:cs typeface="+mn-ea"/>
                <a:sym typeface="Arial" panose="020B0604020202020204" pitchFamily="34" charset="0"/>
              </a:rPr>
              <a:t>客户端</a:t>
            </a:r>
          </a:p>
        </p:txBody>
      </p:sp>
    </p:spTree>
    <p:extLst>
      <p:ext uri="{BB962C8B-B14F-4D97-AF65-F5344CB8AC3E}">
        <p14:creationId xmlns:p14="http://schemas.microsoft.com/office/powerpoint/2010/main" val="3596686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客户端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42234" y="1925059"/>
            <a:ext cx="10515600" cy="35747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solidFill>
                  <a:schemeClr val="dk1"/>
                </a:solidFill>
              </a:rPr>
              <a:t>	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094634" y="2077459"/>
            <a:ext cx="10515600" cy="3574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dk1"/>
                </a:solidFill>
              </a:rPr>
              <a:t>	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942234" y="2584276"/>
            <a:ext cx="10515600" cy="3574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dk1"/>
                </a:solidFill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950075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3433" b="30992"/>
          <a:stretch/>
        </p:blipFill>
        <p:spPr>
          <a:xfrm>
            <a:off x="334" y="1510508"/>
            <a:ext cx="12191332" cy="3811129"/>
          </a:xfrm>
          <a:prstGeom prst="rect">
            <a:avLst/>
          </a:prstGeom>
        </p:spPr>
      </p:pic>
      <p:sp>
        <p:nvSpPr>
          <p:cNvPr id="45" name="椭圆 44"/>
          <p:cNvSpPr/>
          <p:nvPr/>
        </p:nvSpPr>
        <p:spPr>
          <a:xfrm>
            <a:off x="3664291" y="1427106"/>
            <a:ext cx="1934998" cy="1934996"/>
          </a:xfrm>
          <a:prstGeom prst="ellipse">
            <a:avLst/>
          </a:prstGeom>
          <a:gradFill flip="none" rotWithShape="1">
            <a:gsLst>
              <a:gs pos="25000">
                <a:schemeClr val="bg1">
                  <a:shade val="67500"/>
                  <a:satMod val="115000"/>
                </a:schemeClr>
              </a:gs>
              <a:gs pos="62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solidFill>
              <a:schemeClr val="bg1"/>
            </a:solidFill>
          </a:ln>
          <a:effectLst>
            <a:outerShdw blurRad="254000" dist="127000" dir="30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" name="MH_Others_1"/>
          <p:cNvSpPr txBox="1"/>
          <p:nvPr>
            <p:custDataLst>
              <p:tags r:id="rId1"/>
            </p:custDataLst>
          </p:nvPr>
        </p:nvSpPr>
        <p:spPr>
          <a:xfrm>
            <a:off x="3914280" y="1898570"/>
            <a:ext cx="1435021" cy="9920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455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</a:p>
          <a:p>
            <a:pPr algn="ctr"/>
            <a:r>
              <a:rPr lang="en-US" altLang="zh-CN" sz="1896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CHAPTER</a:t>
            </a:r>
            <a:endParaRPr lang="zh-CN" altLang="en-US" sz="1896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01363" y="4516570"/>
            <a:ext cx="3019291" cy="5835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3792" dirty="0">
                <a:solidFill>
                  <a:schemeClr val="accent1">
                    <a:lumMod val="50000"/>
                  </a:schemeClr>
                </a:solidFill>
                <a:latin typeface="+mn-ea"/>
                <a:cs typeface="+mn-ea"/>
                <a:sym typeface="Arial" panose="020B0604020202020204" pitchFamily="34" charset="0"/>
              </a:rPr>
              <a:t>主逻辑服务器</a:t>
            </a:r>
          </a:p>
        </p:txBody>
      </p:sp>
    </p:spTree>
    <p:extLst>
      <p:ext uri="{BB962C8B-B14F-4D97-AF65-F5344CB8AC3E}">
        <p14:creationId xmlns:p14="http://schemas.microsoft.com/office/powerpoint/2010/main" val="27049045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主逻辑服务器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42234" y="1925059"/>
            <a:ext cx="10515600" cy="35747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solidFill>
                  <a:schemeClr val="dk1"/>
                </a:solidFill>
              </a:rPr>
              <a:t>	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094634" y="2077459"/>
            <a:ext cx="10515600" cy="3574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dk1"/>
                </a:solidFill>
              </a:rPr>
              <a:t>	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942234" y="2584276"/>
            <a:ext cx="10515600" cy="3574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dk1"/>
                </a:solidFill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281936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3433" b="30992"/>
          <a:stretch/>
        </p:blipFill>
        <p:spPr>
          <a:xfrm>
            <a:off x="334" y="1510508"/>
            <a:ext cx="12191332" cy="3811129"/>
          </a:xfrm>
          <a:prstGeom prst="rect">
            <a:avLst/>
          </a:prstGeom>
        </p:spPr>
      </p:pic>
      <p:sp>
        <p:nvSpPr>
          <p:cNvPr id="45" name="椭圆 44"/>
          <p:cNvSpPr/>
          <p:nvPr/>
        </p:nvSpPr>
        <p:spPr>
          <a:xfrm>
            <a:off x="3664291" y="1427106"/>
            <a:ext cx="1934998" cy="1934996"/>
          </a:xfrm>
          <a:prstGeom prst="ellipse">
            <a:avLst/>
          </a:prstGeom>
          <a:gradFill flip="none" rotWithShape="1">
            <a:gsLst>
              <a:gs pos="25000">
                <a:schemeClr val="bg1">
                  <a:shade val="67500"/>
                  <a:satMod val="115000"/>
                </a:schemeClr>
              </a:gs>
              <a:gs pos="62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solidFill>
              <a:schemeClr val="bg1"/>
            </a:solidFill>
          </a:ln>
          <a:effectLst>
            <a:outerShdw blurRad="254000" dist="127000" dir="30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" name="MH_Others_1"/>
          <p:cNvSpPr txBox="1"/>
          <p:nvPr>
            <p:custDataLst>
              <p:tags r:id="rId1"/>
            </p:custDataLst>
          </p:nvPr>
        </p:nvSpPr>
        <p:spPr>
          <a:xfrm>
            <a:off x="3914280" y="1898570"/>
            <a:ext cx="1435021" cy="9920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455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</a:p>
          <a:p>
            <a:pPr algn="ctr"/>
            <a:r>
              <a:rPr lang="en-US" altLang="zh-CN" sz="1896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CHAPTER</a:t>
            </a:r>
            <a:endParaRPr lang="zh-CN" altLang="en-US" sz="1896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01363" y="4516570"/>
            <a:ext cx="3454039" cy="5835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3792" dirty="0">
                <a:solidFill>
                  <a:schemeClr val="accent1">
                    <a:lumMod val="50000"/>
                  </a:schemeClr>
                </a:solidFill>
                <a:latin typeface="+mn-ea"/>
                <a:cs typeface="+mn-ea"/>
                <a:sym typeface="Arial" panose="020B0604020202020204" pitchFamily="34" charset="0"/>
              </a:rPr>
              <a:t>登录注册服务器</a:t>
            </a:r>
          </a:p>
        </p:txBody>
      </p:sp>
    </p:spTree>
    <p:extLst>
      <p:ext uri="{BB962C8B-B14F-4D97-AF65-F5344CB8AC3E}">
        <p14:creationId xmlns:p14="http://schemas.microsoft.com/office/powerpoint/2010/main" val="12939730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350</Words>
  <Application>Microsoft Office PowerPoint</Application>
  <PresentationFormat>宽屏</PresentationFormat>
  <Paragraphs>101</Paragraphs>
  <Slides>19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华文行楷</vt:lpstr>
      <vt:lpstr>宋体</vt:lpstr>
      <vt:lpstr>Arial</vt:lpstr>
      <vt:lpstr>Calibri</vt:lpstr>
      <vt:lpstr>Calibri Light</vt:lpstr>
      <vt:lpstr>Courier New</vt:lpstr>
      <vt:lpstr>Office 主题</vt:lpstr>
      <vt:lpstr>分布式系统</vt:lpstr>
      <vt:lpstr>PowerPoint 演示文稿</vt:lpstr>
      <vt:lpstr>PowerPoint 演示文稿</vt:lpstr>
      <vt:lpstr>项目简介</vt:lpstr>
      <vt:lpstr>PowerPoint 演示文稿</vt:lpstr>
      <vt:lpstr>客户端</vt:lpstr>
      <vt:lpstr>PowerPoint 演示文稿</vt:lpstr>
      <vt:lpstr>主逻辑服务器</vt:lpstr>
      <vt:lpstr>PowerPoint 演示文稿</vt:lpstr>
      <vt:lpstr>登录注册服务器</vt:lpstr>
      <vt:lpstr>PowerPoint 演示文稿</vt:lpstr>
      <vt:lpstr>数据库搭建</vt:lpstr>
      <vt:lpstr>数据库搭建</vt:lpstr>
      <vt:lpstr>数据库服务器</vt:lpstr>
      <vt:lpstr>数据库服务器</vt:lpstr>
      <vt:lpstr>数据库服务器</vt:lpstr>
      <vt:lpstr>数据库服务器</vt:lpstr>
      <vt:lpstr>任务分工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lily</dc:creator>
  <cp:lastModifiedBy>张辉</cp:lastModifiedBy>
  <cp:revision>195</cp:revision>
  <dcterms:created xsi:type="dcterms:W3CDTF">2018-10-15T00:08:10Z</dcterms:created>
  <dcterms:modified xsi:type="dcterms:W3CDTF">2019-04-10T19:22:11Z</dcterms:modified>
</cp:coreProperties>
</file>