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35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41" r:id="rId23"/>
    <p:sldId id="345" r:id="rId24"/>
    <p:sldId id="350" r:id="rId25"/>
    <p:sldId id="342" r:id="rId26"/>
    <p:sldId id="343" r:id="rId27"/>
    <p:sldId id="344" r:id="rId28"/>
    <p:sldId id="337" r:id="rId29"/>
    <p:sldId id="346" r:id="rId30"/>
    <p:sldId id="347" r:id="rId31"/>
    <p:sldId id="348" r:id="rId32"/>
    <p:sldId id="349" r:id="rId33"/>
    <p:sldId id="353" r:id="rId34"/>
    <p:sldId id="351" r:id="rId35"/>
    <p:sldId id="352" r:id="rId36"/>
    <p:sldId id="357" r:id="rId37"/>
    <p:sldId id="355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wei" initials="A" lastIdx="1" clrIdx="0">
    <p:extLst>
      <p:ext uri="{19B8F6BF-5375-455C-9EA6-DF929625EA0E}">
        <p15:presenceInfo xmlns:p15="http://schemas.microsoft.com/office/powerpoint/2012/main" userId="Aw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E7E47-7544-4E72-81D2-D7F0E56C4687}" type="datetimeFigureOut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6232D-BC32-4AB1-B94C-75C8D6E6E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7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 descr="Nctu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00" y="285750"/>
            <a:ext cx="789517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85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05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27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00010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2594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1547"/>
            <a:ext cx="10972800" cy="505461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32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65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08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59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23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75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1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76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D27C335E-1A33-45FF-878D-38EC74BEC67D}" type="datetimeFigureOut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b="1" i="0" dirty="0">
                <a:ln w="12700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Platform Based Design Group</a:t>
            </a:r>
            <a:endParaRPr kumimoji="0" lang="zh-TW" altLang="en-US" sz="1600" b="1" i="0" dirty="0">
              <a:ln w="12700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spc="300" dirty="0">
                <a:latin typeface="Arial" pitchFamily="34" charset="0"/>
                <a:cs typeface="Arial" pitchFamily="34" charset="0"/>
              </a:rPr>
              <a:t>NCTU.EE</a:t>
            </a:r>
            <a:r>
              <a:rPr kumimoji="0" lang="en-US" altLang="zh-TW" sz="1200" b="1" dirty="0"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altLang="zh-TW" sz="1200" b="1" dirty="0" err="1">
                <a:latin typeface="Arial" pitchFamily="34" charset="0"/>
                <a:cs typeface="Arial" pitchFamily="34" charset="0"/>
              </a:rPr>
              <a:t>Hsinchu</a:t>
            </a:r>
            <a:r>
              <a:rPr kumimoji="0" lang="en-US" altLang="zh-TW" sz="1200" b="1" dirty="0">
                <a:latin typeface="Arial" pitchFamily="34" charset="0"/>
                <a:cs typeface="Arial" pitchFamily="34" charset="0"/>
              </a:rPr>
              <a:t>, Taiwan</a:t>
            </a:r>
            <a:endParaRPr kumimoji="0" lang="zh-TW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dirty="0">
                <a:latin typeface="Arial" pitchFamily="34" charset="0"/>
                <a:cs typeface="Arial" pitchFamily="34" charset="0"/>
              </a:rPr>
              <a:t>VLSI Signal Processing Lab.</a:t>
            </a:r>
            <a:endParaRPr kumimoji="0" lang="zh-TW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71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kaggle.com/c/nctu-ml-2020-lab0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morvanzhou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399" y="2130426"/>
            <a:ext cx="11172305" cy="1470025"/>
          </a:xfrm>
        </p:spPr>
        <p:txBody>
          <a:bodyPr/>
          <a:lstStyle/>
          <a:p>
            <a:pPr algn="ctr"/>
            <a:r>
              <a:rPr lang="en-US" altLang="zh-TW" dirty="0"/>
              <a:t>Environment setup &amp; </a:t>
            </a:r>
            <a:r>
              <a:rPr lang="en-US" altLang="zh-TW" dirty="0" smtClean="0"/>
              <a:t>Lab0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2458" y="3886200"/>
            <a:ext cx="11499542" cy="1752600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490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Remote </a:t>
            </a:r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zh-TW" dirty="0"/>
              <a:t>Enter command to start your notebook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altLang="zh-TW" dirty="0" err="1"/>
              <a:t>srun</a:t>
            </a:r>
            <a:r>
              <a:rPr lang="en-US" altLang="zh-TW" dirty="0"/>
              <a:t> --</a:t>
            </a:r>
            <a:r>
              <a:rPr lang="en-US" altLang="zh-TW" dirty="0" err="1"/>
              <a:t>gres</a:t>
            </a:r>
            <a:r>
              <a:rPr lang="en-US" altLang="zh-TW" dirty="0"/>
              <a:t>=gpu:1 -</a:t>
            </a:r>
            <a:r>
              <a:rPr lang="en-US" altLang="zh-TW" dirty="0" err="1"/>
              <a:t>uv</a:t>
            </a:r>
            <a:r>
              <a:rPr lang="en-US" altLang="zh-TW" dirty="0"/>
              <a:t> --x11=first </a:t>
            </a:r>
            <a:r>
              <a:rPr lang="en-US" altLang="zh-TW" dirty="0" err="1"/>
              <a:t>jupyter</a:t>
            </a:r>
            <a:r>
              <a:rPr lang="en-US" altLang="zh-TW" dirty="0"/>
              <a:t> notebook --</a:t>
            </a:r>
            <a:r>
              <a:rPr lang="en-US" altLang="zh-TW" dirty="0" err="1"/>
              <a:t>ip</a:t>
            </a:r>
            <a:r>
              <a:rPr lang="en-US" altLang="zh-TW" dirty="0"/>
              <a:t>=0.0.0.0 --port=8888 --no-browser </a:t>
            </a:r>
            <a:endParaRPr lang="en-US" altLang="zh-TW" dirty="0" smtClean="0"/>
          </a:p>
          <a:p>
            <a:pPr lvl="1"/>
            <a:r>
              <a:rPr lang="en-US" altLang="zh-TW" dirty="0" err="1"/>
              <a:t>srun</a:t>
            </a:r>
            <a:r>
              <a:rPr lang="en-US" altLang="zh-TW" dirty="0"/>
              <a:t> -</a:t>
            </a:r>
            <a:r>
              <a:rPr lang="en-US" altLang="zh-TW" dirty="0" err="1"/>
              <a:t>uv</a:t>
            </a:r>
            <a:r>
              <a:rPr lang="en-US" altLang="zh-TW" dirty="0"/>
              <a:t> --x11=first </a:t>
            </a:r>
            <a:r>
              <a:rPr lang="en-US" altLang="zh-TW" dirty="0" err="1"/>
              <a:t>jupyter</a:t>
            </a:r>
            <a:r>
              <a:rPr lang="en-US" altLang="zh-TW" dirty="0"/>
              <a:t> notebook --</a:t>
            </a:r>
            <a:r>
              <a:rPr lang="en-US" altLang="zh-TW" dirty="0" err="1"/>
              <a:t>ip</a:t>
            </a:r>
            <a:r>
              <a:rPr lang="en-US" altLang="zh-TW" dirty="0"/>
              <a:t>=0.0.0.0 --port=8888 --no-browser </a:t>
            </a:r>
            <a:r>
              <a:rPr lang="en-US" altLang="zh-TW" dirty="0">
                <a:solidFill>
                  <a:srgbClr val="FF0000"/>
                </a:solidFill>
              </a:rPr>
              <a:t>(without GPU)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altLang="zh-TW" dirty="0" smtClean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Google Shape;164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4036" y="3333315"/>
            <a:ext cx="9650821" cy="3007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036" y="3045183"/>
            <a:ext cx="8548882" cy="2194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66;p22"/>
          <p:cNvSpPr/>
          <p:nvPr/>
        </p:nvSpPr>
        <p:spPr>
          <a:xfrm>
            <a:off x="3137647" y="3478996"/>
            <a:ext cx="1174377" cy="295145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Google Shape;167;p22"/>
          <p:cNvCxnSpPr/>
          <p:nvPr/>
        </p:nvCxnSpPr>
        <p:spPr>
          <a:xfrm flipH="1">
            <a:off x="2330104" y="3774141"/>
            <a:ext cx="1142859" cy="2508656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" name="Google Shape;168;p22"/>
          <p:cNvSpPr txBox="1"/>
          <p:nvPr/>
        </p:nvSpPr>
        <p:spPr>
          <a:xfrm>
            <a:off x="505986" y="6301493"/>
            <a:ext cx="39591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Remember the postfix number,  84 here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69;p22"/>
          <p:cNvSpPr/>
          <p:nvPr/>
        </p:nvSpPr>
        <p:spPr>
          <a:xfrm>
            <a:off x="4408197" y="4935896"/>
            <a:ext cx="1174500" cy="295200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Google Shape;170;p22"/>
          <p:cNvCxnSpPr/>
          <p:nvPr/>
        </p:nvCxnSpPr>
        <p:spPr>
          <a:xfrm flipH="1" flipV="1">
            <a:off x="5582697" y="5238317"/>
            <a:ext cx="659842" cy="1102161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" name="Google Shape;171;p22"/>
          <p:cNvSpPr txBox="1"/>
          <p:nvPr/>
        </p:nvSpPr>
        <p:spPr>
          <a:xfrm>
            <a:off x="5949446" y="6340478"/>
            <a:ext cx="395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Remember the po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rt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number,  8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888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here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865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Remote </a:t>
            </a:r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zh-TW" dirty="0"/>
              <a:t>Enter the </a:t>
            </a:r>
            <a:r>
              <a:rPr lang="en-US" altLang="zh-TW" dirty="0" err="1"/>
              <a:t>ip</a:t>
            </a:r>
            <a:r>
              <a:rPr lang="en-US" altLang="zh-TW" dirty="0"/>
              <a:t>: 140.113.201.XX:xxxx on your explorer.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altLang="zh-TW" dirty="0"/>
              <a:t>XX is the postfix number you just remembered, and </a:t>
            </a:r>
            <a:r>
              <a:rPr lang="en-US" altLang="zh-TW" dirty="0" err="1"/>
              <a:t>xxxx</a:t>
            </a:r>
            <a:r>
              <a:rPr lang="en-US" altLang="zh-TW" dirty="0"/>
              <a:t> is the port.</a:t>
            </a:r>
          </a:p>
          <a:p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4" name="Google Shape;179;p23"/>
          <p:cNvPicPr preferRelativeResize="0"/>
          <p:nvPr/>
        </p:nvPicPr>
        <p:blipFill rotWithShape="1">
          <a:blip r:embed="rId2">
            <a:alphaModFix/>
          </a:blip>
          <a:srcRect t="464" r="5900"/>
          <a:stretch/>
        </p:blipFill>
        <p:spPr>
          <a:xfrm>
            <a:off x="1530873" y="2343544"/>
            <a:ext cx="7824506" cy="41718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0;p23"/>
          <p:cNvSpPr/>
          <p:nvPr/>
        </p:nvSpPr>
        <p:spPr>
          <a:xfrm>
            <a:off x="1999958" y="2550459"/>
            <a:ext cx="1730189" cy="528917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567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Remote </a:t>
            </a:r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Enter the password you created.</a:t>
            </a:r>
          </a:p>
          <a:p>
            <a:endParaRPr lang="zh-TW" altLang="en-US" dirty="0"/>
          </a:p>
        </p:txBody>
      </p:sp>
      <p:pic>
        <p:nvPicPr>
          <p:cNvPr id="4" name="Google Shape;18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7102" y="1916723"/>
            <a:ext cx="6031675" cy="3282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507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Alias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altLang="zh-TW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For running the commonly used command more easily, you can set alias.</a:t>
            </a:r>
          </a:p>
          <a:p>
            <a:pPr marL="457200" lv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altLang="zh-TW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$ vim ~/.</a:t>
            </a:r>
            <a:r>
              <a:rPr lang="en-US" altLang="zh-TW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bashrc</a:t>
            </a:r>
            <a:endParaRPr lang="en-US" altLang="zh-TW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lv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altLang="zh-TW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Edit the alias you want.</a:t>
            </a:r>
          </a:p>
          <a:p>
            <a:pPr marL="457200" lv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altLang="zh-TW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Close the terminal and open again.</a:t>
            </a:r>
          </a:p>
          <a:p>
            <a:pPr marL="457200" lv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altLang="zh-TW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Then, you can run the command with shorter command.</a:t>
            </a:r>
          </a:p>
          <a:p>
            <a:pPr marL="914400" lvl="1" indent="-3429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altLang="zh-TW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For example, $ </a:t>
            </a:r>
            <a:r>
              <a:rPr lang="en-US" altLang="zh-TW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jp</a:t>
            </a:r>
            <a:endParaRPr lang="en-US" altLang="zh-TW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endParaRPr lang="zh-TW" altLang="en-US" dirty="0"/>
          </a:p>
        </p:txBody>
      </p:sp>
      <p:pic>
        <p:nvPicPr>
          <p:cNvPr id="4" name="Google Shape;25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33640" y="4645586"/>
            <a:ext cx="7019925" cy="1200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557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Environment setup</a:t>
            </a:r>
          </a:p>
          <a:p>
            <a:r>
              <a:rPr lang="en-US" altLang="zh-TW" dirty="0" smtClean="0"/>
              <a:t>How to run your code </a:t>
            </a:r>
          </a:p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Lab0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34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After logging in the </a:t>
            </a:r>
            <a:r>
              <a:rPr lang="en-US" altLang="zh-TW" dirty="0" err="1"/>
              <a:t>jupyter</a:t>
            </a:r>
            <a:r>
              <a:rPr lang="en-US" altLang="zh-TW" dirty="0"/>
              <a:t> </a:t>
            </a:r>
            <a:r>
              <a:rPr lang="en-US" altLang="zh-TW" dirty="0" smtClean="0"/>
              <a:t>notebook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You can create file on your own.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Google Shape;291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23" y="1793442"/>
            <a:ext cx="12192002" cy="2194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92;p35"/>
          <p:cNvPicPr preferRelativeResize="0"/>
          <p:nvPr/>
        </p:nvPicPr>
        <p:blipFill rotWithShape="1">
          <a:blip r:embed="rId3">
            <a:alphaModFix/>
          </a:blip>
          <a:srcRect t="2960" b="20732"/>
          <a:stretch/>
        </p:blipFill>
        <p:spPr>
          <a:xfrm>
            <a:off x="7473144" y="3959794"/>
            <a:ext cx="2752725" cy="2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93;p35"/>
          <p:cNvSpPr/>
          <p:nvPr/>
        </p:nvSpPr>
        <p:spPr>
          <a:xfrm>
            <a:off x="8076106" y="4924634"/>
            <a:ext cx="1546800" cy="354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34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run the code?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0" indent="-45720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2800"/>
            </a:pPr>
            <a:r>
              <a:rPr lang="en-US" altLang="zh-TW" dirty="0"/>
              <a:t>Ctrl + Enter</a:t>
            </a:r>
          </a:p>
          <a:p>
            <a:pPr marL="914400" lvl="1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altLang="zh-TW" sz="2800" dirty="0"/>
              <a:t>Run the current cell</a:t>
            </a:r>
          </a:p>
          <a:p>
            <a:pPr marL="41910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2400"/>
            </a:pPr>
            <a:r>
              <a:rPr lang="en-US" altLang="zh-TW" sz="2400" dirty="0"/>
              <a:t>S</a:t>
            </a:r>
            <a:r>
              <a:rPr lang="en-US" altLang="zh-TW" dirty="0"/>
              <a:t>hift + Enter</a:t>
            </a:r>
          </a:p>
          <a:p>
            <a:pPr marL="914400" lvl="1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altLang="zh-TW" sz="2800" dirty="0"/>
              <a:t>After run selected cell, it moves to the next cell</a:t>
            </a:r>
          </a:p>
          <a:p>
            <a:r>
              <a:rPr lang="en-US" altLang="zh-TW" dirty="0"/>
              <a:t>Run All / Run All Above / Run All below</a:t>
            </a:r>
          </a:p>
          <a:p>
            <a:endParaRPr lang="zh-TW" altLang="en-US" dirty="0"/>
          </a:p>
        </p:txBody>
      </p:sp>
      <p:pic>
        <p:nvPicPr>
          <p:cNvPr id="4" name="Google Shape;301;p36"/>
          <p:cNvPicPr preferRelativeResize="0"/>
          <p:nvPr/>
        </p:nvPicPr>
        <p:blipFill rotWithShape="1">
          <a:blip r:embed="rId2">
            <a:alphaModFix/>
          </a:blip>
          <a:srcRect r="52017"/>
          <a:stretch/>
        </p:blipFill>
        <p:spPr>
          <a:xfrm>
            <a:off x="4879731" y="984739"/>
            <a:ext cx="1756436" cy="1663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4769" y="1071547"/>
            <a:ext cx="358140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03;p36"/>
          <p:cNvPicPr preferRelativeResize="0"/>
          <p:nvPr/>
        </p:nvPicPr>
        <p:blipFill rotWithShape="1">
          <a:blip r:embed="rId4">
            <a:alphaModFix/>
          </a:blip>
          <a:srcRect b="36309"/>
          <a:stretch/>
        </p:blipFill>
        <p:spPr>
          <a:xfrm>
            <a:off x="8264769" y="3420514"/>
            <a:ext cx="2962275" cy="2705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157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add markdown?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Change the cell type</a:t>
            </a:r>
          </a:p>
          <a:p>
            <a:r>
              <a:rPr lang="en-US" altLang="zh-TW" dirty="0"/>
              <a:t>And run it.</a:t>
            </a:r>
          </a:p>
          <a:p>
            <a:endParaRPr lang="zh-TW" altLang="en-US" dirty="0"/>
          </a:p>
        </p:txBody>
      </p:sp>
      <p:pic>
        <p:nvPicPr>
          <p:cNvPr id="4" name="Google Shape;311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13448" y="1298537"/>
            <a:ext cx="6029325" cy="3524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130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add markdown?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 cell type is markdown, we also can change its size by using </a:t>
            </a:r>
            <a:r>
              <a:rPr lang="en-US" altLang="zh-TW" dirty="0" smtClean="0"/>
              <a:t>#.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After</a:t>
            </a:r>
          </a:p>
          <a:p>
            <a:endParaRPr lang="zh-TW" altLang="en-US" dirty="0"/>
          </a:p>
        </p:txBody>
      </p:sp>
      <p:pic>
        <p:nvPicPr>
          <p:cNvPr id="4" name="Google Shape;31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437" y="1808155"/>
            <a:ext cx="900112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844" y="4002089"/>
            <a:ext cx="8210550" cy="2124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592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Kernel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</a:p>
          <a:p>
            <a:pPr lvl="1"/>
            <a:r>
              <a:rPr lang="en-US" altLang="zh-TW" dirty="0"/>
              <a:t>When we are running code, and we want to stop it. We can use it.</a:t>
            </a:r>
          </a:p>
          <a:p>
            <a:pPr lvl="1"/>
            <a:r>
              <a:rPr lang="en-US" altLang="zh-TW" dirty="0"/>
              <a:t>Or press the shortcut “ii”</a:t>
            </a:r>
          </a:p>
          <a:p>
            <a:r>
              <a:rPr lang="en-US" altLang="zh-TW" dirty="0"/>
              <a:t>Restart</a:t>
            </a:r>
          </a:p>
          <a:p>
            <a:pPr lvl="1"/>
            <a:r>
              <a:rPr lang="en-US" altLang="zh-TW" dirty="0"/>
              <a:t>Clear all the variables, release resources, and restart again.</a:t>
            </a:r>
          </a:p>
          <a:p>
            <a:r>
              <a:rPr lang="en-US" altLang="zh-TW" dirty="0"/>
              <a:t>Shutdown</a:t>
            </a:r>
          </a:p>
          <a:p>
            <a:pPr lvl="1"/>
            <a:r>
              <a:rPr lang="en-US" altLang="zh-TW" dirty="0"/>
              <a:t>Clear all the variables, release resources.</a:t>
            </a:r>
          </a:p>
          <a:p>
            <a:endParaRPr lang="zh-TW" altLang="en-US" dirty="0"/>
          </a:p>
        </p:txBody>
      </p:sp>
      <p:pic>
        <p:nvPicPr>
          <p:cNvPr id="4" name="Google Shape;32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1859" y="3598855"/>
            <a:ext cx="4714875" cy="2828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869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Environment setup</a:t>
            </a:r>
          </a:p>
          <a:p>
            <a:r>
              <a:rPr lang="en-US" altLang="zh-TW" dirty="0" smtClean="0"/>
              <a:t>How to run your code </a:t>
            </a:r>
          </a:p>
          <a:p>
            <a:r>
              <a:rPr lang="en-US" altLang="zh-TW" dirty="0" smtClean="0"/>
              <a:t>Lab0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92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Shortcut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There are many shortcuts you can use or edit.</a:t>
            </a:r>
          </a:p>
          <a:p>
            <a:r>
              <a:rPr lang="en-US" altLang="zh-TW" dirty="0"/>
              <a:t>Recommend to remember some of shortcuts.</a:t>
            </a:r>
          </a:p>
          <a:p>
            <a:pPr lvl="1"/>
            <a:r>
              <a:rPr lang="en-US" altLang="zh-TW" dirty="0"/>
              <a:t>“a”</a:t>
            </a:r>
          </a:p>
          <a:p>
            <a:pPr lvl="1"/>
            <a:r>
              <a:rPr lang="en-US" altLang="zh-TW" dirty="0"/>
              <a:t>“b”</a:t>
            </a:r>
          </a:p>
          <a:p>
            <a:pPr lvl="1"/>
            <a:r>
              <a:rPr lang="en-US" altLang="zh-TW" dirty="0"/>
              <a:t>“ii”</a:t>
            </a:r>
          </a:p>
          <a:p>
            <a:pPr lvl="1"/>
            <a:r>
              <a:rPr lang="en-US" altLang="zh-TW" dirty="0" err="1"/>
              <a:t>Ctrl+Enter</a:t>
            </a:r>
            <a:r>
              <a:rPr lang="en-US" altLang="zh-TW" dirty="0"/>
              <a:t>, </a:t>
            </a:r>
            <a:r>
              <a:rPr lang="en-US" altLang="zh-TW" dirty="0" err="1"/>
              <a:t>Shift+Enter</a:t>
            </a:r>
            <a:endParaRPr lang="en-US" altLang="zh-TW" dirty="0"/>
          </a:p>
          <a:p>
            <a:pPr lvl="1"/>
            <a:r>
              <a:rPr lang="en-US" altLang="zh-TW" dirty="0"/>
              <a:t>“m”</a:t>
            </a:r>
          </a:p>
          <a:p>
            <a:pPr lvl="1"/>
            <a:r>
              <a:rPr lang="en-US" altLang="zh-TW" dirty="0"/>
              <a:t>“y”</a:t>
            </a:r>
          </a:p>
          <a:p>
            <a:pPr lvl="1"/>
            <a:r>
              <a:rPr lang="en-US" altLang="zh-TW" dirty="0"/>
              <a:t>“</a:t>
            </a:r>
            <a:r>
              <a:rPr lang="en-US" altLang="zh-TW" dirty="0" err="1"/>
              <a:t>dd</a:t>
            </a:r>
            <a:r>
              <a:rPr lang="en-US" altLang="zh-TW" dirty="0"/>
              <a:t>”</a:t>
            </a:r>
          </a:p>
          <a:p>
            <a:pPr lvl="1"/>
            <a:r>
              <a:rPr lang="en-US" altLang="zh-TW" dirty="0"/>
              <a:t>“z”</a:t>
            </a:r>
          </a:p>
          <a:p>
            <a:endParaRPr lang="zh-TW" altLang="en-US" dirty="0"/>
          </a:p>
        </p:txBody>
      </p:sp>
      <p:pic>
        <p:nvPicPr>
          <p:cNvPr id="4" name="Google Shape;336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5113" y="1483163"/>
            <a:ext cx="2066925" cy="4162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863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Important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After you finish running your code and will not use it for a short time.</a:t>
            </a:r>
          </a:p>
          <a:p>
            <a:r>
              <a:rPr lang="en-US" altLang="zh-TW" dirty="0"/>
              <a:t>You should shutdown the kernel to release resources for others.</a:t>
            </a:r>
          </a:p>
          <a:p>
            <a:r>
              <a:rPr lang="en-US" altLang="zh-TW" dirty="0"/>
              <a:t>Close the web browser.</a:t>
            </a:r>
          </a:p>
          <a:p>
            <a:r>
              <a:rPr lang="en-US" altLang="zh-TW" dirty="0"/>
              <a:t>Then, press “ctrl + C” in the command line</a:t>
            </a:r>
          </a:p>
          <a:p>
            <a:endParaRPr lang="zh-TW" altLang="en-US" dirty="0"/>
          </a:p>
        </p:txBody>
      </p:sp>
      <p:pic>
        <p:nvPicPr>
          <p:cNvPr id="4" name="Google Shape;344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95118" y="3297239"/>
            <a:ext cx="4714875" cy="2828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622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Environment setup</a:t>
            </a:r>
          </a:p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How to run your code </a:t>
            </a:r>
          </a:p>
          <a:p>
            <a:r>
              <a:rPr lang="en-US" altLang="zh-TW" dirty="0" smtClean="0"/>
              <a:t>Lab0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802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the </a:t>
            </a:r>
            <a:r>
              <a:rPr lang="en-US" altLang="zh-TW" dirty="0" smtClean="0"/>
              <a:t>files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TW" dirty="0"/>
              <a:t>Please download the file from </a:t>
            </a:r>
            <a:r>
              <a:rPr lang="en-US" altLang="zh-TW" dirty="0" smtClean="0">
                <a:highlight>
                  <a:srgbClr val="CCCCCC"/>
                </a:highlight>
              </a:rPr>
              <a:t>mlintro2020sta01</a:t>
            </a:r>
            <a:r>
              <a:rPr lang="en-US" altLang="zh-TW" dirty="0" smtClean="0"/>
              <a:t>  </a:t>
            </a:r>
            <a:r>
              <a:rPr lang="en-US" altLang="zh-TW" dirty="0"/>
              <a:t>account</a:t>
            </a:r>
            <a:r>
              <a:rPr lang="zh-TW" altLang="en-US" dirty="0"/>
              <a:t>：</a:t>
            </a:r>
            <a:endParaRPr lang="en-US" altLang="zh-TW" dirty="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TW" dirty="0">
                <a:highlight>
                  <a:srgbClr val="CCCCCC"/>
                </a:highlight>
              </a:rPr>
              <a:t>$ tar  -</a:t>
            </a:r>
            <a:r>
              <a:rPr lang="en-US" altLang="zh-TW" dirty="0" err="1">
                <a:highlight>
                  <a:srgbClr val="CCCCCC"/>
                </a:highlight>
              </a:rPr>
              <a:t>xvf</a:t>
            </a:r>
            <a:r>
              <a:rPr lang="en-US" altLang="zh-TW" dirty="0">
                <a:highlight>
                  <a:srgbClr val="CCCCCC"/>
                </a:highlight>
              </a:rPr>
              <a:t>  ~</a:t>
            </a:r>
            <a:r>
              <a:rPr lang="en-US" altLang="zh-TW" dirty="0" smtClean="0">
                <a:highlight>
                  <a:srgbClr val="CCCCCC"/>
                </a:highlight>
              </a:rPr>
              <a:t>mlintro2020sta01/Lab0/Lab0.tar</a:t>
            </a:r>
            <a:endParaRPr lang="en-US" altLang="zh-TW" dirty="0">
              <a:highlight>
                <a:srgbClr val="CCCCCC"/>
              </a:highlight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 smtClean="0">
              <a:highlight>
                <a:srgbClr val="CCCCCC"/>
              </a:highlight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785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Join the </a:t>
            </a:r>
            <a:r>
              <a:rPr lang="en-US" altLang="zh-TW" dirty="0" err="1"/>
              <a:t>Kaggle</a:t>
            </a:r>
            <a:r>
              <a:rPr lang="en-US" altLang="zh-TW" dirty="0"/>
              <a:t> competition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Create </a:t>
            </a:r>
            <a:r>
              <a:rPr lang="en-US" altLang="zh-TW" dirty="0" err="1" smtClean="0"/>
              <a:t>Kaggle</a:t>
            </a:r>
            <a:r>
              <a:rPr lang="en-US" altLang="zh-TW" dirty="0" smtClean="0"/>
              <a:t> account first</a:t>
            </a:r>
          </a:p>
          <a:p>
            <a:r>
              <a:rPr lang="en-US" altLang="zh-TW" dirty="0"/>
              <a:t>Competition URL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>
                <a:hlinkClick r:id="rId2"/>
              </a:rPr>
              <a:t>https://www.kaggle.com/c/nctu-ml-2020-lab0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318" y="3090215"/>
            <a:ext cx="10595572" cy="272218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031506" y="5208494"/>
            <a:ext cx="1801906" cy="600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51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Lab0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need to be familiar with </a:t>
            </a:r>
            <a:r>
              <a:rPr lang="en-US" altLang="zh-TW" dirty="0" err="1"/>
              <a:t>jupyter</a:t>
            </a:r>
            <a:r>
              <a:rPr lang="en-US" altLang="zh-TW" dirty="0"/>
              <a:t> python and useful </a:t>
            </a:r>
            <a:r>
              <a:rPr lang="en-US" altLang="zh-TW" dirty="0" smtClean="0"/>
              <a:t>library</a:t>
            </a:r>
          </a:p>
          <a:p>
            <a:pPr lvl="1"/>
            <a:r>
              <a:rPr lang="en-US" altLang="zh-TW" dirty="0" err="1"/>
              <a:t>n</a:t>
            </a:r>
            <a:r>
              <a:rPr lang="en-US" altLang="zh-TW" dirty="0" err="1" smtClean="0"/>
              <a:t>umpy</a:t>
            </a:r>
            <a:r>
              <a:rPr lang="en-US" altLang="zh-TW" dirty="0" smtClean="0"/>
              <a:t>, pandas, </a:t>
            </a:r>
            <a:r>
              <a:rPr lang="en-US" altLang="zh-TW" dirty="0" err="1" smtClean="0"/>
              <a:t>matplot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etc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If you are not familiar with python, I strongly recommend you to see </a:t>
            </a:r>
            <a:r>
              <a:rPr lang="zh-TW" altLang="en-US" dirty="0" smtClean="0"/>
              <a:t>莫凡</a:t>
            </a:r>
            <a:r>
              <a:rPr lang="en-US" altLang="zh-TW" dirty="0" smtClean="0"/>
              <a:t>’s python tutorial. (or other online materials)</a:t>
            </a:r>
          </a:p>
          <a:p>
            <a:pPr lvl="1"/>
            <a:r>
              <a:rPr lang="en-US" altLang="zh-TW" dirty="0">
                <a:hlinkClick r:id="rId2"/>
              </a:rPr>
              <a:t>https://morvanzhou.github.io/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56" y="3977988"/>
            <a:ext cx="3223113" cy="236249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4030664"/>
            <a:ext cx="3295650" cy="20955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3503" y="4211495"/>
            <a:ext cx="31718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6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Lab0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Task: Linear Regression</a:t>
            </a:r>
          </a:p>
          <a:p>
            <a:r>
              <a:rPr lang="en-US" altLang="zh-TW" dirty="0" smtClean="0"/>
              <a:t>Dataset: Concrete Strength prediction dataset</a:t>
            </a:r>
          </a:p>
          <a:p>
            <a:pPr lvl="1"/>
            <a:r>
              <a:rPr lang="en-US" altLang="zh-TW" dirty="0" smtClean="0"/>
              <a:t>Input variable</a:t>
            </a:r>
          </a:p>
          <a:p>
            <a:pPr lvl="2"/>
            <a:r>
              <a:rPr lang="en-US" altLang="zh-TW" dirty="0" smtClean="0"/>
              <a:t>Cement,</a:t>
            </a:r>
            <a:r>
              <a:rPr lang="en-US" altLang="zh-TW" dirty="0"/>
              <a:t> Blast Furnace </a:t>
            </a:r>
            <a:r>
              <a:rPr lang="en-US" altLang="zh-TW" dirty="0" smtClean="0"/>
              <a:t>Slag,</a:t>
            </a:r>
            <a:r>
              <a:rPr lang="en-US" altLang="zh-TW" dirty="0"/>
              <a:t> Fly </a:t>
            </a:r>
            <a:r>
              <a:rPr lang="en-US" altLang="zh-TW" dirty="0" smtClean="0"/>
              <a:t>Ash,</a:t>
            </a:r>
            <a:r>
              <a:rPr lang="en-US" altLang="zh-TW" dirty="0"/>
              <a:t> Water </a:t>
            </a:r>
            <a:r>
              <a:rPr lang="en-US" altLang="zh-TW" dirty="0" smtClean="0"/>
              <a:t>,</a:t>
            </a:r>
            <a:r>
              <a:rPr lang="en-US" altLang="zh-TW" dirty="0"/>
              <a:t> Superplasticizer </a:t>
            </a:r>
            <a:r>
              <a:rPr lang="en-US" altLang="zh-TW" dirty="0" smtClean="0"/>
              <a:t>,</a:t>
            </a:r>
            <a:r>
              <a:rPr lang="en-US" altLang="zh-TW" dirty="0"/>
              <a:t> Coarse </a:t>
            </a:r>
            <a:r>
              <a:rPr lang="en-US" altLang="zh-TW" dirty="0" smtClean="0"/>
              <a:t>Aggregate,</a:t>
            </a:r>
            <a:r>
              <a:rPr lang="en-US" altLang="zh-TW" dirty="0"/>
              <a:t> Fine </a:t>
            </a:r>
            <a:r>
              <a:rPr lang="en-US" altLang="zh-TW" dirty="0" smtClean="0"/>
              <a:t>Aggregate,</a:t>
            </a:r>
            <a:r>
              <a:rPr lang="en-US" altLang="zh-TW" dirty="0"/>
              <a:t> Age 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Output variable</a:t>
            </a:r>
          </a:p>
          <a:p>
            <a:pPr lvl="2"/>
            <a:r>
              <a:rPr lang="en-US" altLang="zh-TW" dirty="0"/>
              <a:t>Concrete compressive </a:t>
            </a:r>
            <a:r>
              <a:rPr lang="en-US" altLang="zh-TW" dirty="0" smtClean="0"/>
              <a:t>strength (</a:t>
            </a:r>
            <a:r>
              <a:rPr lang="en-US" altLang="zh-TW" dirty="0" err="1" smtClean="0">
                <a:solidFill>
                  <a:srgbClr val="FF0000"/>
                </a:solidFill>
              </a:rPr>
              <a:t>csMPa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dirty="0" smtClean="0"/>
              <a:t>Given input variables, you should use linear regression to predict the value of output variable</a:t>
            </a:r>
            <a:r>
              <a:rPr lang="en-US" altLang="zh-TW" dirty="0"/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csMPa</a:t>
            </a:r>
            <a:r>
              <a:rPr lang="en-US" altLang="zh-TW" dirty="0"/>
              <a:t>)</a:t>
            </a:r>
          </a:p>
          <a:p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625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Lab0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Dataset: Concrete Strength prediction dataset</a:t>
            </a:r>
          </a:p>
          <a:p>
            <a:pPr lvl="1"/>
            <a:r>
              <a:rPr lang="en-US" altLang="zh-TW" dirty="0" smtClean="0"/>
              <a:t>train.csv (824 rows)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707" y="2215212"/>
            <a:ext cx="8932251" cy="4125267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10005646" y="2127739"/>
            <a:ext cx="694592" cy="36927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0774972" y="2262923"/>
            <a:ext cx="105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output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11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Lab0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Dataset: Concrete Strength prediction dataset</a:t>
            </a:r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est.csv (206 </a:t>
            </a:r>
            <a:r>
              <a:rPr lang="en-US" altLang="zh-TW" dirty="0"/>
              <a:t>rows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You should output </a:t>
            </a:r>
            <a:r>
              <a:rPr lang="en-US" altLang="zh-TW" dirty="0" err="1" smtClean="0">
                <a:solidFill>
                  <a:srgbClr val="FF0000"/>
                </a:solidFill>
              </a:rPr>
              <a:t>csMPa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239" y="2458559"/>
            <a:ext cx="8225936" cy="401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7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Lab0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Dataset: Concrete Strength prediction dataset</a:t>
            </a:r>
          </a:p>
          <a:p>
            <a:pPr lvl="1"/>
            <a:r>
              <a:rPr lang="en-US" altLang="zh-TW" dirty="0" smtClean="0"/>
              <a:t>sample.csv </a:t>
            </a:r>
            <a:r>
              <a:rPr lang="en-US" altLang="zh-TW" dirty="0"/>
              <a:t>(206 rows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You should write your prediction to a csv file</a:t>
            </a:r>
          </a:p>
          <a:p>
            <a:pPr lvl="2"/>
            <a:r>
              <a:rPr lang="en-US" altLang="zh-TW" dirty="0" smtClean="0"/>
              <a:t>The format is on the right </a:t>
            </a:r>
          </a:p>
          <a:p>
            <a:pPr lvl="3"/>
            <a:r>
              <a:rPr lang="en-US" altLang="zh-TW" dirty="0" smtClean="0"/>
              <a:t>First row should be </a:t>
            </a:r>
            <a:r>
              <a:rPr lang="en-US" altLang="zh-TW" dirty="0" err="1" smtClean="0"/>
              <a:t>ID,csMPa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From second row, you should write ID and the value of </a:t>
            </a:r>
            <a:r>
              <a:rPr lang="en-US" altLang="zh-TW" dirty="0" err="1" smtClean="0"/>
              <a:t>csMPa</a:t>
            </a:r>
            <a:endParaRPr lang="en-US" altLang="zh-TW" dirty="0"/>
          </a:p>
          <a:p>
            <a:pPr marL="1371600" lvl="3" indent="0">
              <a:buNone/>
            </a:pPr>
            <a:r>
              <a:rPr lang="en-US" altLang="zh-TW" dirty="0" smtClean="0"/>
              <a:t>     separated with “</a:t>
            </a:r>
            <a:r>
              <a:rPr lang="zh-TW" altLang="en-US" dirty="0" smtClean="0"/>
              <a:t>，</a:t>
            </a:r>
            <a:r>
              <a:rPr lang="en-US" altLang="zh-TW" dirty="0" smtClean="0"/>
              <a:t>”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558" y="1630364"/>
            <a:ext cx="10191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Environment setup</a:t>
            </a:r>
          </a:p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How to run your code </a:t>
            </a:r>
          </a:p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Lab0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03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Lab0 Steps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Read files and extract features</a:t>
            </a:r>
            <a:endParaRPr lang="en-US" altLang="zh-TW" dirty="0"/>
          </a:p>
          <a:p>
            <a:pPr lvl="1"/>
            <a:r>
              <a:rPr lang="en-US" altLang="zh-TW" dirty="0" smtClean="0"/>
              <a:t>Read files</a:t>
            </a:r>
          </a:p>
          <a:p>
            <a:pPr lvl="2"/>
            <a:r>
              <a:rPr lang="en-US" altLang="zh-TW" dirty="0" smtClean="0"/>
              <a:t>Hint: use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or pandas to read csv files</a:t>
            </a:r>
          </a:p>
          <a:p>
            <a:pPr lvl="1"/>
            <a:r>
              <a:rPr lang="en-US" altLang="zh-TW" dirty="0" smtClean="0"/>
              <a:t>Extract features</a:t>
            </a:r>
          </a:p>
          <a:p>
            <a:pPr lvl="2"/>
            <a:r>
              <a:rPr lang="en-US" altLang="zh-TW" dirty="0" smtClean="0"/>
              <a:t>Store input variables to X</a:t>
            </a:r>
          </a:p>
          <a:p>
            <a:pPr lvl="3"/>
            <a:r>
              <a:rPr lang="en-US" altLang="zh-TW" dirty="0" smtClean="0"/>
              <a:t>You can do normalization </a:t>
            </a:r>
          </a:p>
          <a:p>
            <a:pPr lvl="2"/>
            <a:r>
              <a:rPr lang="en-US" altLang="zh-TW" dirty="0" smtClean="0"/>
              <a:t>Store output </a:t>
            </a:r>
            <a:r>
              <a:rPr lang="en-US" altLang="zh-TW" dirty="0"/>
              <a:t>variables to </a:t>
            </a:r>
            <a:r>
              <a:rPr lang="en-US" altLang="zh-TW" dirty="0" smtClean="0"/>
              <a:t>y</a:t>
            </a:r>
            <a:endParaRPr lang="en-US" altLang="zh-TW" dirty="0"/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1295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Lab0 Steps	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Implement linear regression  				</a:t>
                </a:r>
              </a:p>
              <a:p>
                <a:pPr lvl="1"/>
                <a:r>
                  <a:rPr lang="en-US" altLang="zh-TW" dirty="0" smtClean="0"/>
                  <a:t>Use </a:t>
                </a:r>
                <a:r>
                  <a:rPr lang="en-US" altLang="zh-TW" dirty="0"/>
                  <a:t>L2 </a:t>
                </a:r>
                <a:r>
                  <a:rPr lang="en-US" altLang="zh-TW" dirty="0" smtClean="0"/>
                  <a:t>loss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𝑋𝑤</m:t>
                    </m:r>
                  </m:oMath>
                </a14:m>
                <a:r>
                  <a:rPr lang="en-US" altLang="zh-TW" dirty="0" smtClean="0"/>
                  <a:t>	</a:t>
                </a:r>
              </a:p>
              <a:p>
                <a:pPr lvl="1"/>
                <a:r>
                  <a:rPr lang="en-US" altLang="zh-TW" dirty="0" smtClean="0"/>
                  <a:t>Pseudo code </a:t>
                </a:r>
              </a:p>
              <a:p>
                <a:pPr lvl="2"/>
                <a:r>
                  <a:rPr lang="en-US" altLang="zh-TW" dirty="0" smtClean="0"/>
                  <a:t>Declare weight vector(w), learning rate and #of iteration</a:t>
                </a:r>
              </a:p>
              <a:p>
                <a:pPr lvl="2"/>
                <a:r>
                  <a:rPr lang="en-US" altLang="zh-TW" dirty="0" smtClean="0"/>
                  <a:t>for </a:t>
                </a:r>
                <a:r>
                  <a:rPr lang="en-US" altLang="zh-TW" dirty="0" err="1" smtClean="0"/>
                  <a:t>i_th</a:t>
                </a:r>
                <a:r>
                  <a:rPr lang="en-US" altLang="zh-TW" dirty="0" smtClean="0"/>
                  <a:t> iteration:</a:t>
                </a:r>
              </a:p>
              <a:p>
                <a:pPr marL="914400" lvl="2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𝑋𝑤</m:t>
                    </m:r>
                  </m:oMath>
                </a14:m>
                <a:endParaRPr lang="en-US" altLang="zh-TW" b="0" dirty="0" smtClean="0"/>
              </a:p>
              <a:p>
                <a:pPr marL="914400" lvl="2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𝐿𝑜𝑠𝑠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𝑡𝑟𝑢𝑒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𝑝𝑟𝑒𝑑𝑖𝑐𝑡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altLang="zh-TW" i="1" dirty="0" smtClean="0">
                    <a:latin typeface="Cambria Math" panose="020405030504060302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𝑔𝑟𝑎𝑑𝑖𝑒𝑛𝑡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=−2∗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𝑝𝑟𝑒𝑑𝑖𝑐𝑡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altLang="zh-TW" i="1" dirty="0" smtClean="0">
                    <a:latin typeface="Cambria Math" panose="020405030504060302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𝑙𝑒𝑎𝑟𝑛𝑖𝑛𝑔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𝑔𝑟𝑎𝑑𝑖𝑒𝑛𝑡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altLang="zh-TW" dirty="0" smtClean="0"/>
                  <a:t>	</a:t>
                </a:r>
              </a:p>
              <a:p>
                <a:pPr marL="1371600" lvl="3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2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534" y="1463264"/>
            <a:ext cx="1116990" cy="113044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8534" y="2887027"/>
            <a:ext cx="3013866" cy="128089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977" y="1599863"/>
            <a:ext cx="3883635" cy="57440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8534" y="4755189"/>
            <a:ext cx="1193555" cy="137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6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Lab0 Steps	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Write file</a:t>
                </a:r>
              </a:p>
              <a:p>
                <a:pPr lvl="1"/>
                <a:r>
                  <a:rPr lang="en-US" altLang="zh-TW" dirty="0" smtClean="0"/>
                  <a:t>Once you train the weight vector (W) based on train.csv</a:t>
                </a:r>
              </a:p>
              <a:p>
                <a:pPr lvl="1"/>
                <a:r>
                  <a:rPr lang="en-US" altLang="zh-TW" dirty="0" smtClean="0"/>
                  <a:t>Use the weight vector and test.csv to generate your prediction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zh-TW" b="0" dirty="0" smtClean="0"/>
              </a:p>
              <a:p>
                <a:pPr lvl="2"/>
                <a:r>
                  <a:rPr lang="en-US" altLang="zh-TW" dirty="0" smtClean="0"/>
                  <a:t>Write the prediction to csv file (ID_result.csv)</a:t>
                </a:r>
              </a:p>
              <a:p>
                <a:r>
                  <a:rPr lang="en-US" altLang="zh-TW" dirty="0" smtClean="0"/>
                  <a:t>Evaluation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2"/>
                <a:endParaRPr lang="en-US" altLang="zh-TW" dirty="0"/>
              </a:p>
              <a:p>
                <a:r>
                  <a:rPr lang="en-US" altLang="zh-TW" dirty="0" smtClean="0"/>
                  <a:t>Upload to </a:t>
                </a:r>
                <a:r>
                  <a:rPr lang="en-US" altLang="zh-TW" dirty="0" err="1" smtClean="0"/>
                  <a:t>Kaggle</a:t>
                </a:r>
                <a:r>
                  <a:rPr lang="en-US" altLang="zh-TW" dirty="0" smtClean="0"/>
                  <a:t> 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2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031" y="4560663"/>
            <a:ext cx="6800958" cy="177981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267091" y="5873262"/>
            <a:ext cx="1301263" cy="467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61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Assignment </a:t>
            </a:r>
            <a:r>
              <a:rPr lang="en-US" altLang="zh-TW" dirty="0"/>
              <a:t>Regulation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Please use </a:t>
            </a:r>
            <a:r>
              <a:rPr lang="en-US" altLang="zh-TW" dirty="0" err="1"/>
              <a:t>jupyter</a:t>
            </a:r>
            <a:r>
              <a:rPr lang="en-US" altLang="zh-TW" dirty="0"/>
              <a:t> notebook to finish this lab (.</a:t>
            </a:r>
            <a:r>
              <a:rPr lang="en-US" altLang="zh-TW" dirty="0" err="1"/>
              <a:t>ipynb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r>
              <a:rPr lang="en-US" altLang="zh-TW" dirty="0" smtClean="0"/>
              <a:t>Only </a:t>
            </a:r>
            <a:r>
              <a:rPr lang="en-US" altLang="zh-TW" dirty="0" smtClean="0"/>
              <a:t>Python3.6 available</a:t>
            </a:r>
          </a:p>
          <a:p>
            <a:r>
              <a:rPr lang="en-US" altLang="zh-TW" dirty="0" smtClean="0"/>
              <a:t>You don’t need to use GPU in this lab</a:t>
            </a:r>
          </a:p>
          <a:p>
            <a:r>
              <a:rPr lang="en-US" altLang="zh-TW" dirty="0" smtClean="0"/>
              <a:t>Package </a:t>
            </a:r>
            <a:r>
              <a:rPr lang="en-US" altLang="zh-TW" dirty="0" smtClean="0"/>
              <a:t>available</a:t>
            </a:r>
          </a:p>
          <a:p>
            <a:pPr lvl="1"/>
            <a:r>
              <a:rPr lang="en-US" altLang="zh-TW" dirty="0" err="1" smtClean="0"/>
              <a:t>numpy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pandas</a:t>
            </a:r>
          </a:p>
          <a:p>
            <a:pPr lvl="1"/>
            <a:r>
              <a:rPr lang="en-US" altLang="zh-TW" strike="sngStrike" dirty="0" err="1" smtClean="0">
                <a:solidFill>
                  <a:srgbClr val="FF0000"/>
                </a:solidFill>
              </a:rPr>
              <a:t>Scikit</a:t>
            </a:r>
            <a:r>
              <a:rPr lang="en-US" altLang="zh-TW" strike="sngStrike" dirty="0" smtClean="0">
                <a:solidFill>
                  <a:srgbClr val="FF0000"/>
                </a:solidFill>
              </a:rPr>
              <a:t>-learn</a:t>
            </a:r>
          </a:p>
          <a:p>
            <a:r>
              <a:rPr lang="zh-TW" altLang="en-US" dirty="0" smtClean="0"/>
              <a:t>請</a:t>
            </a:r>
            <a:r>
              <a:rPr lang="zh-TW" altLang="en-US" dirty="0"/>
              <a:t>實作</a:t>
            </a:r>
            <a:r>
              <a:rPr lang="en-US" altLang="zh-TW" dirty="0"/>
              <a:t>linear regression</a:t>
            </a:r>
            <a:r>
              <a:rPr lang="zh-TW" altLang="en-US" dirty="0"/>
              <a:t>，方法限定使用</a:t>
            </a:r>
            <a:r>
              <a:rPr lang="en-US" altLang="zh-TW" dirty="0"/>
              <a:t>Gradient Descent</a:t>
            </a:r>
            <a:r>
              <a:rPr lang="zh-TW" altLang="en-US" dirty="0"/>
              <a:t>。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3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Lab0 </a:t>
            </a:r>
            <a:r>
              <a:rPr lang="en-US" altLang="zh-TW" dirty="0" err="1" smtClean="0"/>
              <a:t>Gading</a:t>
            </a:r>
            <a:r>
              <a:rPr lang="en-US" altLang="zh-TW" dirty="0" smtClean="0"/>
              <a:t> policy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Lab0(1%)</a:t>
            </a:r>
            <a:endParaRPr lang="en-US" altLang="zh-TW" dirty="0" smtClean="0"/>
          </a:p>
          <a:p>
            <a:r>
              <a:rPr lang="en-US" altLang="zh-TW" dirty="0" smtClean="0"/>
              <a:t>If </a:t>
            </a:r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he MSE loss shown on </a:t>
            </a:r>
            <a:r>
              <a:rPr lang="en-US" altLang="zh-TW" dirty="0" err="1" smtClean="0"/>
              <a:t>Kaggle</a:t>
            </a:r>
            <a:r>
              <a:rPr lang="en-US" altLang="zh-TW" dirty="0" smtClean="0"/>
              <a:t> is below 120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(40%)</a:t>
            </a:r>
          </a:p>
          <a:p>
            <a:pPr lvl="1"/>
            <a:r>
              <a:rPr lang="en-US" altLang="zh-TW" dirty="0" smtClean="0"/>
              <a:t>You have finished the code and upload it to E3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(60%)</a:t>
            </a:r>
          </a:p>
          <a:p>
            <a:r>
              <a:rPr lang="en-US" altLang="zh-TW" dirty="0" smtClean="0"/>
              <a:t>Then</a:t>
            </a:r>
          </a:p>
          <a:p>
            <a:pPr lvl="1"/>
            <a:r>
              <a:rPr lang="en-US" altLang="zh-TW" dirty="0" smtClean="0"/>
              <a:t>You will get 100 in this Lab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請勿抄襲 </a:t>
            </a:r>
            <a:r>
              <a:rPr lang="en-US" altLang="zh-TW" dirty="0" smtClean="0"/>
              <a:t>(</a:t>
            </a:r>
            <a:r>
              <a:rPr lang="zh-TW" altLang="en-US" dirty="0" smtClean="0"/>
              <a:t>抓到以</a:t>
            </a:r>
            <a:r>
              <a:rPr lang="en-US" altLang="zh-TW" dirty="0" smtClean="0"/>
              <a:t>0</a:t>
            </a:r>
            <a:r>
              <a:rPr lang="zh-TW" altLang="en-US" dirty="0" smtClean="0"/>
              <a:t>分計算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82192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Reminder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Submit Deadline : </a:t>
            </a:r>
            <a:r>
              <a:rPr lang="en-US" altLang="zh-TW" dirty="0" smtClean="0"/>
              <a:t>2 </a:t>
            </a:r>
            <a:r>
              <a:rPr lang="en-US" altLang="zh-TW" dirty="0"/>
              <a:t>week </a:t>
            </a:r>
            <a:r>
              <a:rPr lang="en-US" altLang="zh-TW" dirty="0" smtClean="0"/>
              <a:t> (03/20/2020 </a:t>
            </a:r>
            <a:r>
              <a:rPr lang="en-US" altLang="zh-TW" dirty="0"/>
              <a:t>11:59 </a:t>
            </a:r>
            <a:r>
              <a:rPr lang="en-US" altLang="zh-TW" dirty="0" smtClean="0"/>
              <a:t>PM)</a:t>
            </a:r>
            <a:endParaRPr lang="en-US" altLang="zh-TW" dirty="0"/>
          </a:p>
          <a:p>
            <a:r>
              <a:rPr lang="en-US" altLang="zh-TW" dirty="0"/>
              <a:t>You need to submit your </a:t>
            </a:r>
            <a:r>
              <a:rPr lang="en-US" altLang="zh-TW" b="1" dirty="0"/>
              <a:t>code </a:t>
            </a:r>
            <a:r>
              <a:rPr lang="en-US" altLang="zh-TW" dirty="0" smtClean="0"/>
              <a:t>to </a:t>
            </a:r>
            <a:r>
              <a:rPr lang="en-US" altLang="zh-TW" dirty="0"/>
              <a:t>New </a:t>
            </a:r>
            <a:r>
              <a:rPr lang="en-US" altLang="zh-TW" dirty="0" smtClean="0"/>
              <a:t>E3 and upload the result to </a:t>
            </a:r>
            <a:r>
              <a:rPr lang="en-US" altLang="zh-TW" dirty="0" err="1" smtClean="0"/>
              <a:t>Kaggle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Hand in </a:t>
            </a:r>
            <a:r>
              <a:rPr lang="en-US" altLang="zh-TW" dirty="0">
                <a:solidFill>
                  <a:srgbClr val="FF0000"/>
                </a:solidFill>
              </a:rPr>
              <a:t>your code and </a:t>
            </a:r>
            <a:r>
              <a:rPr lang="en-US" altLang="zh-TW" dirty="0" smtClean="0">
                <a:solidFill>
                  <a:srgbClr val="FF0000"/>
                </a:solidFill>
              </a:rPr>
              <a:t>in </a:t>
            </a:r>
            <a:r>
              <a:rPr lang="en-US" altLang="zh-TW" dirty="0">
                <a:solidFill>
                  <a:srgbClr val="FF0000"/>
                </a:solidFill>
              </a:rPr>
              <a:t>the following </a:t>
            </a:r>
            <a:r>
              <a:rPr lang="en-US" altLang="zh-TW" dirty="0" smtClean="0">
                <a:solidFill>
                  <a:srgbClr val="FF0000"/>
                </a:solidFill>
              </a:rPr>
              <a:t>format</a:t>
            </a:r>
            <a:endParaRPr lang="en-US" altLang="zh-TW" dirty="0"/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 smtClean="0">
                <a:solidFill>
                  <a:srgbClr val="000000"/>
                </a:solidFill>
              </a:rPr>
              <a:t>Lab0_studentid.ipynb</a:t>
            </a:r>
          </a:p>
          <a:p>
            <a:pPr marL="571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altLang="zh-TW" dirty="0">
              <a:solidFill>
                <a:srgbClr val="00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49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425" y="2594847"/>
            <a:ext cx="8244447" cy="327811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Notice!!!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Change your team name to your ID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If TA can not find your ID, you will loss </a:t>
            </a:r>
            <a:r>
              <a:rPr lang="en-US" altLang="zh-TW" dirty="0" smtClean="0">
                <a:solidFill>
                  <a:srgbClr val="FF0000"/>
                </a:solidFill>
              </a:rPr>
              <a:t>40% </a:t>
            </a:r>
            <a:r>
              <a:rPr lang="en-US" altLang="zh-TW" dirty="0">
                <a:solidFill>
                  <a:srgbClr val="FF0000"/>
                </a:solidFill>
              </a:rPr>
              <a:t>of score in this lab directly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You only have </a:t>
            </a:r>
            <a:r>
              <a:rPr lang="en-US" altLang="zh-TW" dirty="0" smtClean="0">
                <a:solidFill>
                  <a:srgbClr val="FF0000"/>
                </a:solidFill>
              </a:rPr>
              <a:t>10 </a:t>
            </a:r>
            <a:r>
              <a:rPr lang="en-US" altLang="zh-TW" dirty="0">
                <a:solidFill>
                  <a:srgbClr val="FF0000"/>
                </a:solidFill>
              </a:rPr>
              <a:t>times maximum daily submissions</a:t>
            </a:r>
          </a:p>
        </p:txBody>
      </p:sp>
      <p:sp>
        <p:nvSpPr>
          <p:cNvPr id="7" name="矩形 6"/>
          <p:cNvSpPr/>
          <p:nvPr/>
        </p:nvSpPr>
        <p:spPr>
          <a:xfrm>
            <a:off x="6078416" y="4035669"/>
            <a:ext cx="427892" cy="273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598377" y="5363308"/>
            <a:ext cx="1310054" cy="406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23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Shut down your kernel !!!!!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Remember to </a:t>
            </a:r>
            <a:r>
              <a:rPr lang="en-US" altLang="zh-TW" sz="3200" dirty="0" smtClean="0">
                <a:solidFill>
                  <a:srgbClr val="FF0000"/>
                </a:solidFill>
              </a:rPr>
              <a:t>SHUTDOWN</a:t>
            </a:r>
            <a:r>
              <a:rPr lang="en-US" altLang="zh-TW" sz="3200" dirty="0" smtClean="0"/>
              <a:t> the kernel </a:t>
            </a:r>
          </a:p>
          <a:p>
            <a:r>
              <a:rPr lang="en-US" altLang="zh-TW" sz="3200" dirty="0"/>
              <a:t>T</a:t>
            </a:r>
            <a:r>
              <a:rPr lang="en-US" altLang="zh-TW" sz="3200" dirty="0" smtClean="0"/>
              <a:t>o release </a:t>
            </a:r>
            <a:r>
              <a:rPr lang="en-US" altLang="zh-TW" sz="3200" dirty="0"/>
              <a:t>resources for others.</a:t>
            </a:r>
          </a:p>
        </p:txBody>
      </p:sp>
    </p:spTree>
    <p:extLst>
      <p:ext uri="{BB962C8B-B14F-4D97-AF65-F5344CB8AC3E}">
        <p14:creationId xmlns:p14="http://schemas.microsoft.com/office/powerpoint/2010/main" val="194244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MobaXterm</a:t>
            </a:r>
            <a:r>
              <a:rPr lang="en-US" altLang="zh-TW" dirty="0"/>
              <a:t>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Ip</a:t>
            </a:r>
            <a:r>
              <a:rPr lang="en-US" altLang="zh-TW" dirty="0"/>
              <a:t>: </a:t>
            </a:r>
            <a:r>
              <a:rPr lang="en-US" altLang="zh-TW" b="1" dirty="0"/>
              <a:t>140.113.201.111</a:t>
            </a:r>
          </a:p>
          <a:p>
            <a:r>
              <a:rPr lang="en-US" altLang="zh-TW" dirty="0"/>
              <a:t>Password: mlintro2020s</a:t>
            </a:r>
            <a:endParaRPr lang="zh-TW" altLang="en-US" b="1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8221" b="18511"/>
          <a:stretch/>
        </p:blipFill>
        <p:spPr>
          <a:xfrm>
            <a:off x="4597891" y="1588232"/>
            <a:ext cx="7303896" cy="446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6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First log 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zh-TW" dirty="0"/>
              <a:t>You must to do it when you log in for the first time</a:t>
            </a:r>
          </a:p>
          <a:p>
            <a:pPr marL="2286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zh-TW" dirty="0"/>
              <a:t>Change your password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altLang="zh-TW" dirty="0"/>
              <a:t>$ </a:t>
            </a:r>
            <a:r>
              <a:rPr lang="en-US" altLang="zh-TW" dirty="0" err="1"/>
              <a:t>passwd</a:t>
            </a:r>
            <a:endParaRPr lang="en-US" altLang="zh-TW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zh-TW" dirty="0"/>
              <a:t>Run the shell to enable x11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altLang="zh-TW" dirty="0"/>
              <a:t>$ </a:t>
            </a:r>
            <a:r>
              <a:rPr lang="en-US" altLang="zh-TW" dirty="0" err="1"/>
              <a:t>sh</a:t>
            </a:r>
            <a:r>
              <a:rPr lang="en-US" altLang="zh-TW" dirty="0"/>
              <a:t> /opt/script/autokeygen.sh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524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Process command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zh-TW" dirty="0">
                <a:solidFill>
                  <a:srgbClr val="000000"/>
                </a:solidFill>
              </a:rPr>
              <a:t>$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srun</a:t>
            </a:r>
            <a:r>
              <a:rPr lang="en-US" altLang="zh-TW" dirty="0">
                <a:solidFill>
                  <a:srgbClr val="FF0000"/>
                </a:solidFill>
              </a:rPr>
              <a:t> --</a:t>
            </a:r>
            <a:r>
              <a:rPr lang="en-US" altLang="zh-TW" dirty="0" err="1">
                <a:solidFill>
                  <a:srgbClr val="FF0000"/>
                </a:solidFill>
              </a:rPr>
              <a:t>gres</a:t>
            </a:r>
            <a:r>
              <a:rPr lang="en-US" altLang="zh-TW" dirty="0">
                <a:solidFill>
                  <a:srgbClr val="FF0000"/>
                </a:solidFill>
              </a:rPr>
              <a:t>=gpu:1 -u --x11=first</a:t>
            </a:r>
            <a:r>
              <a:rPr lang="en-US" altLang="zh-TW" dirty="0"/>
              <a:t> </a:t>
            </a:r>
            <a:r>
              <a:rPr lang="en-US" altLang="zh-TW" dirty="0" err="1"/>
              <a:t>your_process</a:t>
            </a:r>
            <a:endParaRPr lang="en-US" altLang="zh-TW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altLang="zh-TW" dirty="0"/>
              <a:t>--</a:t>
            </a:r>
            <a:r>
              <a:rPr lang="en-US" altLang="zh-TW" dirty="0" err="1"/>
              <a:t>gres</a:t>
            </a:r>
            <a:r>
              <a:rPr lang="en-US" altLang="zh-TW" dirty="0"/>
              <a:t>=gpu:1 : set one </a:t>
            </a:r>
            <a:r>
              <a:rPr lang="en-US" altLang="zh-TW" dirty="0" err="1"/>
              <a:t>gpu</a:t>
            </a:r>
            <a:r>
              <a:rPr lang="en-US" altLang="zh-TW" dirty="0"/>
              <a:t> for your process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altLang="zh-TW" dirty="0"/>
              <a:t>-u : show the console information without buffering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altLang="zh-TW" dirty="0"/>
              <a:t>--x11=first : x11 to return the window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altLang="zh-TW" dirty="0"/>
              <a:t>Example : 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zh-TW" dirty="0"/>
              <a:t>$ </a:t>
            </a:r>
            <a:r>
              <a:rPr lang="en-US" altLang="zh-TW" dirty="0" err="1">
                <a:solidFill>
                  <a:srgbClr val="FF0000"/>
                </a:solidFill>
              </a:rPr>
              <a:t>srun</a:t>
            </a:r>
            <a:r>
              <a:rPr lang="en-US" altLang="zh-TW" dirty="0">
                <a:solidFill>
                  <a:srgbClr val="FF0000"/>
                </a:solidFill>
              </a:rPr>
              <a:t> --</a:t>
            </a:r>
            <a:r>
              <a:rPr lang="en-US" altLang="zh-TW" dirty="0" err="1">
                <a:solidFill>
                  <a:srgbClr val="FF0000"/>
                </a:solidFill>
              </a:rPr>
              <a:t>gres</a:t>
            </a:r>
            <a:r>
              <a:rPr lang="en-US" altLang="zh-TW" dirty="0">
                <a:solidFill>
                  <a:srgbClr val="FF0000"/>
                </a:solidFill>
              </a:rPr>
              <a:t>=gpu:1 -u --x11=first</a:t>
            </a:r>
            <a:r>
              <a:rPr lang="en-US" altLang="zh-TW" dirty="0"/>
              <a:t> python </a:t>
            </a:r>
            <a:r>
              <a:rPr lang="en-US" altLang="zh-TW" dirty="0" smtClean="0"/>
              <a:t>train.py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zh-TW" dirty="0"/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zh-TW" dirty="0" smtClean="0"/>
          </a:p>
          <a:p>
            <a:r>
              <a:rPr lang="en-US" altLang="zh-TW" dirty="0"/>
              <a:t>PC414 Rules: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PC414 allocate each user only 1 GPU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Each allocation of resources limits in 24 hours. After that, the process will be terminated.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884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 </a:t>
            </a:r>
            <a:r>
              <a:rPr lang="en-US" altLang="zh-TW" dirty="0" err="1"/>
              <a:t>gpu</a:t>
            </a:r>
            <a:r>
              <a:rPr lang="en-US" altLang="zh-TW" dirty="0"/>
              <a:t> resource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zh-TW" dirty="0"/>
              <a:t>$ </a:t>
            </a:r>
            <a:r>
              <a:rPr lang="en-US" altLang="zh-TW" dirty="0" err="1"/>
              <a:t>sinfo</a:t>
            </a:r>
            <a:endParaRPr lang="en-US" altLang="zh-TW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altLang="zh-TW" dirty="0"/>
              <a:t>idle : </a:t>
            </a:r>
            <a:r>
              <a:rPr lang="en-US" altLang="zh-TW" dirty="0" err="1"/>
              <a:t>gpu</a:t>
            </a:r>
            <a:r>
              <a:rPr lang="en-US" altLang="zh-TW" dirty="0"/>
              <a:t> that is idle and available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altLang="zh-TW" dirty="0"/>
              <a:t>mix : </a:t>
            </a:r>
            <a:r>
              <a:rPr lang="en-US" altLang="zh-TW" dirty="0" err="1"/>
              <a:t>gpu</a:t>
            </a:r>
            <a:r>
              <a:rPr lang="en-US" altLang="zh-TW" dirty="0"/>
              <a:t> that is working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altLang="zh-TW" dirty="0"/>
              <a:t>down: </a:t>
            </a:r>
            <a:r>
              <a:rPr lang="en-US" altLang="zh-TW" dirty="0" err="1"/>
              <a:t>gpu</a:t>
            </a:r>
            <a:r>
              <a:rPr lang="en-US" altLang="zh-TW" dirty="0"/>
              <a:t> that is not available</a:t>
            </a:r>
          </a:p>
          <a:p>
            <a:pPr marL="685800" lvl="1" indent="-76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Google Shape;1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76975" y="1902802"/>
            <a:ext cx="5305425" cy="4019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335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Job Queueing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TW" dirty="0"/>
              <a:t>1. GPU is not enough.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altLang="zh-TW" dirty="0"/>
              <a:t>Use $</a:t>
            </a:r>
            <a:r>
              <a:rPr lang="en-US" altLang="zh-TW" dirty="0" err="1"/>
              <a:t>sinfo</a:t>
            </a:r>
            <a:r>
              <a:rPr lang="en-US" altLang="zh-TW" dirty="0"/>
              <a:t> to check if there is any available GPU 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altLang="zh-TW" dirty="0">
                <a:solidFill>
                  <a:srgbClr val="FF0000"/>
                </a:solidFill>
              </a:rPr>
              <a:t>2. The previous job does not release.</a:t>
            </a:r>
            <a:endParaRPr lang="en-US" altLang="zh-TW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altLang="zh-TW" dirty="0"/>
              <a:t>Check your job on server: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zh-TW" dirty="0"/>
              <a:t>$</a:t>
            </a:r>
            <a:r>
              <a:rPr lang="en-US" altLang="zh-TW" dirty="0" err="1"/>
              <a:t>ps</a:t>
            </a:r>
            <a:r>
              <a:rPr lang="en-US" altLang="zh-TW" dirty="0"/>
              <a:t> </a:t>
            </a:r>
            <a:r>
              <a:rPr lang="en-US" altLang="zh-TW" dirty="0" err="1"/>
              <a:t>axo</a:t>
            </a:r>
            <a:r>
              <a:rPr lang="en-US" altLang="zh-TW" dirty="0"/>
              <a:t> user:20,pid,pcpu,pmem,vsz,rss,tty,stat,start,time,comm | </a:t>
            </a:r>
            <a:r>
              <a:rPr lang="en-US" altLang="zh-TW" dirty="0" err="1"/>
              <a:t>grep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mlintro_2019_yourID</a:t>
            </a:r>
            <a:r>
              <a:rPr lang="en-US" altLang="zh-TW" dirty="0"/>
              <a:t> | </a:t>
            </a:r>
            <a:r>
              <a:rPr lang="en-US" altLang="zh-TW" dirty="0" err="1"/>
              <a:t>grep</a:t>
            </a:r>
            <a:r>
              <a:rPr lang="en-US" altLang="zh-TW" dirty="0"/>
              <a:t> </a:t>
            </a:r>
            <a:r>
              <a:rPr lang="en-US" altLang="zh-TW" dirty="0" err="1"/>
              <a:t>srun</a:t>
            </a:r>
            <a:endParaRPr lang="en-US" altLang="zh-TW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altLang="zh-TW" dirty="0"/>
              <a:t>Kill job ID with SI+: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zh-TW" dirty="0"/>
              <a:t>$kill </a:t>
            </a:r>
            <a:r>
              <a:rPr lang="en-US" altLang="zh-TW" dirty="0" err="1"/>
              <a:t>JOB_ID_Sl</a:t>
            </a:r>
            <a:endParaRPr lang="en-US" altLang="zh-TW" dirty="0"/>
          </a:p>
          <a:p>
            <a:pPr marL="685800" lvl="1" indent="-76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altLang="zh-TW" dirty="0"/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4" name="Google Shape;14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28800" y="4987803"/>
            <a:ext cx="8534400" cy="50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928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Remote 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zh-TW" dirty="0"/>
              <a:t>Generate the </a:t>
            </a:r>
            <a:r>
              <a:rPr lang="en-US" altLang="zh-TW" dirty="0" err="1"/>
              <a:t>jupyter</a:t>
            </a:r>
            <a:r>
              <a:rPr lang="en-US" altLang="zh-TW" dirty="0"/>
              <a:t> notebook </a:t>
            </a:r>
            <a:r>
              <a:rPr lang="en-US" altLang="zh-TW" dirty="0" err="1"/>
              <a:t>config</a:t>
            </a:r>
            <a:r>
              <a:rPr lang="en-US" altLang="zh-TW" dirty="0"/>
              <a:t> file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altLang="zh-TW" dirty="0"/>
              <a:t>$ </a:t>
            </a:r>
            <a:r>
              <a:rPr lang="en-US" altLang="zh-TW" dirty="0" err="1"/>
              <a:t>jupyter</a:t>
            </a:r>
            <a:r>
              <a:rPr lang="en-US" altLang="zh-TW" dirty="0"/>
              <a:t> notebook --generate-</a:t>
            </a:r>
            <a:r>
              <a:rPr lang="en-US" altLang="zh-TW" dirty="0" err="1"/>
              <a:t>config</a:t>
            </a:r>
            <a:endParaRPr lang="en-US" altLang="zh-TW" dirty="0"/>
          </a:p>
          <a:p>
            <a:pPr marL="228600" lvl="0" indent="-50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zh-TW" dirty="0"/>
          </a:p>
          <a:p>
            <a:pPr marL="228600" lvl="0" indent="-50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zh-TW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zh-TW" dirty="0"/>
              <a:t>Create password for your notebook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altLang="zh-TW" dirty="0"/>
              <a:t>$ </a:t>
            </a:r>
            <a:r>
              <a:rPr lang="en-US" altLang="zh-TW" dirty="0" err="1"/>
              <a:t>jupyter</a:t>
            </a:r>
            <a:r>
              <a:rPr lang="en-US" altLang="zh-TW" dirty="0"/>
              <a:t> notebook password</a:t>
            </a:r>
          </a:p>
          <a:p>
            <a:pPr marL="228600" lvl="0" indent="-50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Google Shape;155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8821" y="2200641"/>
            <a:ext cx="527685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8821" y="4199177"/>
            <a:ext cx="6943725" cy="752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840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SP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SPLAB" id="{F34EB94F-81E7-4ADA-BD89-2C43C2D8F270}" vid="{D28B7296-50B2-4F66-97FD-3F163D61EBE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VSPLAB</Template>
  <TotalTime>5624</TotalTime>
  <Words>1218</Words>
  <Application>Microsoft Office PowerPoint</Application>
  <PresentationFormat>寬螢幕</PresentationFormat>
  <Paragraphs>231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2" baseType="lpstr">
      <vt:lpstr>新細明體</vt:lpstr>
      <vt:lpstr>Arial</vt:lpstr>
      <vt:lpstr>Calibri</vt:lpstr>
      <vt:lpstr>Cambria Math</vt:lpstr>
      <vt:lpstr>VSPLAB</vt:lpstr>
      <vt:lpstr>Environment setup &amp; Lab0</vt:lpstr>
      <vt:lpstr>Outline</vt:lpstr>
      <vt:lpstr>Outline</vt:lpstr>
      <vt:lpstr>MobaXterm Setting</vt:lpstr>
      <vt:lpstr>First log in</vt:lpstr>
      <vt:lpstr>Process command </vt:lpstr>
      <vt:lpstr>Check gpu resource </vt:lpstr>
      <vt:lpstr>Job Queueing</vt:lpstr>
      <vt:lpstr>Remote jupyter notebook</vt:lpstr>
      <vt:lpstr>Remote jupyter notebook</vt:lpstr>
      <vt:lpstr>Remote jupyter notebook</vt:lpstr>
      <vt:lpstr>Remote jupyter notebook</vt:lpstr>
      <vt:lpstr>Alias</vt:lpstr>
      <vt:lpstr>Outline</vt:lpstr>
      <vt:lpstr>Jupyter notebook</vt:lpstr>
      <vt:lpstr>How to run the code?</vt:lpstr>
      <vt:lpstr>How to add markdown?</vt:lpstr>
      <vt:lpstr>How to add markdown?</vt:lpstr>
      <vt:lpstr>Kernel</vt:lpstr>
      <vt:lpstr>Shortcut</vt:lpstr>
      <vt:lpstr>Important</vt:lpstr>
      <vt:lpstr>Outline</vt:lpstr>
      <vt:lpstr>Download the files</vt:lpstr>
      <vt:lpstr>Join the Kaggle competition</vt:lpstr>
      <vt:lpstr>Lab0 Overview</vt:lpstr>
      <vt:lpstr>Lab0 Overview</vt:lpstr>
      <vt:lpstr>Lab0 Overview</vt:lpstr>
      <vt:lpstr>Lab0 Overview</vt:lpstr>
      <vt:lpstr>Lab0 Overview</vt:lpstr>
      <vt:lpstr>Lab0 Steps </vt:lpstr>
      <vt:lpstr>Lab0 Steps </vt:lpstr>
      <vt:lpstr>Lab0 Steps </vt:lpstr>
      <vt:lpstr> Assignment Regulation </vt:lpstr>
      <vt:lpstr>Lab0 Gading policy</vt:lpstr>
      <vt:lpstr>Reminder</vt:lpstr>
      <vt:lpstr>Notice!!!</vt:lpstr>
      <vt:lpstr>Shut down your kernel !!!!!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Pattern Modeling of Motor Imagery EEG</dc:title>
  <dc:creator>Awei</dc:creator>
  <cp:lastModifiedBy>旭冬 史</cp:lastModifiedBy>
  <cp:revision>178</cp:revision>
  <dcterms:created xsi:type="dcterms:W3CDTF">2015-04-09T17:52:42Z</dcterms:created>
  <dcterms:modified xsi:type="dcterms:W3CDTF">2020-03-05T13:55:42Z</dcterms:modified>
</cp:coreProperties>
</file>