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0" r:id="rId4"/>
    <p:sldId id="274" r:id="rId5"/>
    <p:sldId id="271" r:id="rId6"/>
    <p:sldId id="272" r:id="rId7"/>
    <p:sldId id="280" r:id="rId8"/>
    <p:sldId id="281" r:id="rId9"/>
    <p:sldId id="284" r:id="rId10"/>
    <p:sldId id="285" r:id="rId11"/>
    <p:sldId id="286" r:id="rId12"/>
    <p:sldId id="287" r:id="rId13"/>
    <p:sldId id="279" r:id="rId14"/>
    <p:sldId id="282" r:id="rId15"/>
    <p:sldId id="283" r:id="rId16"/>
    <p:sldId id="276" r:id="rId17"/>
    <p:sldId id="277" r:id="rId18"/>
    <p:sldId id="278" r:id="rId19"/>
    <p:sldId id="275"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B3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4656"/>
  </p:normalViewPr>
  <p:slideViewPr>
    <p:cSldViewPr snapToGrid="0">
      <p:cViewPr varScale="1">
        <p:scale>
          <a:sx n="105" d="100"/>
          <a:sy n="105" d="100"/>
        </p:scale>
        <p:origin x="82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4001095"/>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6600" dirty="0">
                <a:solidFill>
                  <a:srgbClr val="FF6600"/>
                </a:solidFill>
              </a:rPr>
              <a:t>G2M Insight for Cab </a:t>
            </a:r>
          </a:p>
          <a:p>
            <a:r>
              <a:rPr lang="en-US" sz="6600" dirty="0">
                <a:solidFill>
                  <a:srgbClr val="FF6600"/>
                </a:solidFill>
              </a:rPr>
              <a:t>Investment Firm</a:t>
            </a:r>
            <a:endParaRPr lang="en-US" sz="4000" dirty="0"/>
          </a:p>
          <a:p>
            <a:endParaRPr lang="en-US" sz="2800" b="1" dirty="0"/>
          </a:p>
          <a:p>
            <a:r>
              <a:rPr lang="en-US" sz="2800" b="1" dirty="0"/>
              <a:t>5/21/2023</a:t>
            </a:r>
            <a:endParaRPr lang="en-US" sz="4000"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endParaRPr lang="en-US" sz="6600" dirty="0">
              <a:solidFill>
                <a:srgbClr val="FF6600"/>
              </a:solidFill>
            </a:endParaRPr>
          </a:p>
          <a:p>
            <a:endParaRPr lang="en-US" sz="6600" dirty="0">
              <a:solidFill>
                <a:srgbClr val="FF6600"/>
              </a:solidFill>
            </a:endParaRPr>
          </a:p>
        </p:txBody>
      </p:sp>
      <p:sp>
        <p:nvSpPr>
          <p:cNvPr id="8" name="Title 7">
            <a:extLst>
              <a:ext uri="{FF2B5EF4-FFF2-40B4-BE49-F238E27FC236}">
                <a16:creationId xmlns:a16="http://schemas.microsoft.com/office/drawing/2014/main" id="{58F1C801-5CC5-1E6F-85BB-A192BF945755}"/>
              </a:ext>
            </a:extLst>
          </p:cNvPr>
          <p:cNvSpPr>
            <a:spLocks noGrp="1"/>
          </p:cNvSpPr>
          <p:nvPr>
            <p:ph type="ctrTitle"/>
          </p:nvPr>
        </p:nvSpPr>
        <p:spPr>
          <a:xfrm>
            <a:off x="1331495" y="0"/>
            <a:ext cx="9144000" cy="2387600"/>
          </a:xfrm>
        </p:spPr>
        <p:txBody>
          <a:bodyPr/>
          <a:lstStyle/>
          <a:p>
            <a:r>
              <a:rPr lang="en-US" dirty="0"/>
              <a:t>Overview of Pink Cab Company’s Performance</a:t>
            </a:r>
          </a:p>
        </p:txBody>
      </p:sp>
      <p:pic>
        <p:nvPicPr>
          <p:cNvPr id="3" name="Picture 2" descr="A screen shot of a black screen&#10;&#10;Description automatically generated">
            <a:extLst>
              <a:ext uri="{FF2B5EF4-FFF2-40B4-BE49-F238E27FC236}">
                <a16:creationId xmlns:a16="http://schemas.microsoft.com/office/drawing/2014/main" id="{DDC820A2-783E-AC68-1FC3-67403CA106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466" y="2590412"/>
            <a:ext cx="10155067" cy="2829320"/>
          </a:xfrm>
          <a:prstGeom prst="rect">
            <a:avLst/>
          </a:prstGeom>
        </p:spPr>
      </p:pic>
    </p:spTree>
    <p:extLst>
      <p:ext uri="{BB962C8B-B14F-4D97-AF65-F5344CB8AC3E}">
        <p14:creationId xmlns:p14="http://schemas.microsoft.com/office/powerpoint/2010/main" val="23854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endParaRPr lang="en-US" sz="6600" dirty="0">
              <a:solidFill>
                <a:srgbClr val="FF6600"/>
              </a:solidFill>
            </a:endParaRPr>
          </a:p>
          <a:p>
            <a:endParaRPr lang="en-US" sz="6600" dirty="0">
              <a:solidFill>
                <a:srgbClr val="FF6600"/>
              </a:solidFill>
            </a:endParaRPr>
          </a:p>
        </p:txBody>
      </p:sp>
      <p:sp>
        <p:nvSpPr>
          <p:cNvPr id="8" name="Title 7">
            <a:extLst>
              <a:ext uri="{FF2B5EF4-FFF2-40B4-BE49-F238E27FC236}">
                <a16:creationId xmlns:a16="http://schemas.microsoft.com/office/drawing/2014/main" id="{58F1C801-5CC5-1E6F-85BB-A192BF945755}"/>
              </a:ext>
            </a:extLst>
          </p:cNvPr>
          <p:cNvSpPr>
            <a:spLocks noGrp="1"/>
          </p:cNvSpPr>
          <p:nvPr>
            <p:ph type="ctrTitle"/>
          </p:nvPr>
        </p:nvSpPr>
        <p:spPr>
          <a:xfrm>
            <a:off x="1331495" y="0"/>
            <a:ext cx="9144000" cy="2387600"/>
          </a:xfrm>
        </p:spPr>
        <p:txBody>
          <a:bodyPr/>
          <a:lstStyle/>
          <a:p>
            <a:r>
              <a:rPr lang="en-US" dirty="0"/>
              <a:t>Overview of Yellow Cab Company’s Performance</a:t>
            </a:r>
          </a:p>
        </p:txBody>
      </p:sp>
      <p:pic>
        <p:nvPicPr>
          <p:cNvPr id="5" name="Picture 4" descr="A black and white screen with numbers&#10;&#10;Description automatically generated">
            <a:extLst>
              <a:ext uri="{FF2B5EF4-FFF2-40B4-BE49-F238E27FC236}">
                <a16:creationId xmlns:a16="http://schemas.microsoft.com/office/drawing/2014/main" id="{9B28A466-FEF3-6322-85CA-BF56BBBF30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229" y="2846887"/>
            <a:ext cx="10507541" cy="2581635"/>
          </a:xfrm>
          <a:prstGeom prst="rect">
            <a:avLst/>
          </a:prstGeom>
        </p:spPr>
      </p:pic>
    </p:spTree>
    <p:extLst>
      <p:ext uri="{BB962C8B-B14F-4D97-AF65-F5344CB8AC3E}">
        <p14:creationId xmlns:p14="http://schemas.microsoft.com/office/powerpoint/2010/main" val="1946914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Difference in</a:t>
            </a:r>
            <a:br>
              <a:rPr lang="en-US" b="1" dirty="0">
                <a:solidFill>
                  <a:srgbClr val="FF6600"/>
                </a:solidFill>
              </a:rPr>
            </a:br>
            <a:r>
              <a:rPr lang="en-US" b="1" dirty="0">
                <a:solidFill>
                  <a:srgbClr val="FF6600"/>
                </a:solidFill>
              </a:rPr>
              <a:t>Profit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endParaRPr lang="en-US" sz="6600" dirty="0">
              <a:solidFill>
                <a:srgbClr val="FF6600"/>
              </a:solidFill>
            </a:endParaRPr>
          </a:p>
          <a:p>
            <a:endParaRPr lang="en-US" sz="6600" dirty="0">
              <a:solidFill>
                <a:srgbClr val="FF6600"/>
              </a:solidFill>
            </a:endParaRPr>
          </a:p>
        </p:txBody>
      </p:sp>
      <p:sp>
        <p:nvSpPr>
          <p:cNvPr id="5" name="TextBox 4">
            <a:extLst>
              <a:ext uri="{FF2B5EF4-FFF2-40B4-BE49-F238E27FC236}">
                <a16:creationId xmlns:a16="http://schemas.microsoft.com/office/drawing/2014/main" id="{300E2250-C2E5-FC81-770F-F6C8ED4DF297}"/>
              </a:ext>
            </a:extLst>
          </p:cNvPr>
          <p:cNvSpPr txBox="1"/>
          <p:nvPr/>
        </p:nvSpPr>
        <p:spPr>
          <a:xfrm>
            <a:off x="272716" y="1732547"/>
            <a:ext cx="4700337" cy="1200329"/>
          </a:xfrm>
          <a:prstGeom prst="rect">
            <a:avLst/>
          </a:prstGeom>
          <a:noFill/>
        </p:spPr>
        <p:txBody>
          <a:bodyPr wrap="square" rtlCol="0">
            <a:spAutoFit/>
          </a:bodyPr>
          <a:lstStyle/>
          <a:p>
            <a:r>
              <a:rPr lang="en-US" dirty="0">
                <a:solidFill>
                  <a:srgbClr val="FF6600"/>
                </a:solidFill>
              </a:rPr>
              <a:t>There is a stark difference in the profit between the two cab companies. The Yellow cab company has over double the profit of the Pink cab company (160 vs. 62) </a:t>
            </a:r>
          </a:p>
        </p:txBody>
      </p:sp>
    </p:spTree>
    <p:extLst>
      <p:ext uri="{BB962C8B-B14F-4D97-AF65-F5344CB8AC3E}">
        <p14:creationId xmlns:p14="http://schemas.microsoft.com/office/powerpoint/2010/main" val="3591963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Top 6 Cities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endParaRPr lang="en-US" sz="6600" dirty="0">
              <a:solidFill>
                <a:srgbClr val="FF6600"/>
              </a:solidFill>
            </a:endParaRPr>
          </a:p>
          <a:p>
            <a:endParaRPr lang="en-US" sz="6600" dirty="0">
              <a:solidFill>
                <a:srgbClr val="FF6600"/>
              </a:solidFill>
            </a:endParaRPr>
          </a:p>
        </p:txBody>
      </p:sp>
      <p:pic>
        <p:nvPicPr>
          <p:cNvPr id="5" name="Picture 4" descr="A graph with blue bars&#10;&#10;Description automatically generated">
            <a:extLst>
              <a:ext uri="{FF2B5EF4-FFF2-40B4-BE49-F238E27FC236}">
                <a16:creationId xmlns:a16="http://schemas.microsoft.com/office/drawing/2014/main" id="{28CADEF7-283A-002F-202D-2789D9A6D8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115259"/>
            <a:ext cx="5852172" cy="4389129"/>
          </a:xfrm>
          <a:prstGeom prst="rect">
            <a:avLst/>
          </a:prstGeom>
        </p:spPr>
      </p:pic>
      <p:sp>
        <p:nvSpPr>
          <p:cNvPr id="7" name="TextBox 6">
            <a:extLst>
              <a:ext uri="{FF2B5EF4-FFF2-40B4-BE49-F238E27FC236}">
                <a16:creationId xmlns:a16="http://schemas.microsoft.com/office/drawing/2014/main" id="{CD6DB2BD-01CB-3A03-2D6F-16525A1D6C15}"/>
              </a:ext>
            </a:extLst>
          </p:cNvPr>
          <p:cNvSpPr txBox="1"/>
          <p:nvPr/>
        </p:nvSpPr>
        <p:spPr>
          <a:xfrm>
            <a:off x="272716" y="1732547"/>
            <a:ext cx="4700337" cy="2031325"/>
          </a:xfrm>
          <a:prstGeom prst="rect">
            <a:avLst/>
          </a:prstGeom>
          <a:noFill/>
        </p:spPr>
        <p:txBody>
          <a:bodyPr wrap="square" rtlCol="0">
            <a:spAutoFit/>
          </a:bodyPr>
          <a:lstStyle/>
          <a:p>
            <a:r>
              <a:rPr lang="en-US" dirty="0">
                <a:solidFill>
                  <a:srgbClr val="FF6600"/>
                </a:solidFill>
              </a:rPr>
              <a:t>The Top 6 Cities for both cities is as followed:</a:t>
            </a:r>
          </a:p>
          <a:p>
            <a:pPr marL="342900" indent="-342900">
              <a:buFont typeface="+mj-lt"/>
              <a:buAutoNum type="arabicPeriod"/>
            </a:pPr>
            <a:r>
              <a:rPr lang="en-US" dirty="0">
                <a:solidFill>
                  <a:srgbClr val="FF6600"/>
                </a:solidFill>
              </a:rPr>
              <a:t>New York</a:t>
            </a:r>
          </a:p>
          <a:p>
            <a:pPr marL="342900" indent="-342900">
              <a:buFont typeface="+mj-lt"/>
              <a:buAutoNum type="arabicPeriod"/>
            </a:pPr>
            <a:r>
              <a:rPr lang="en-US" dirty="0">
                <a:solidFill>
                  <a:srgbClr val="FF6600"/>
                </a:solidFill>
              </a:rPr>
              <a:t>Chicago</a:t>
            </a:r>
          </a:p>
          <a:p>
            <a:pPr marL="342900" indent="-342900">
              <a:buFont typeface="+mj-lt"/>
              <a:buAutoNum type="arabicPeriod"/>
            </a:pPr>
            <a:r>
              <a:rPr lang="en-US" dirty="0">
                <a:solidFill>
                  <a:srgbClr val="FF6600"/>
                </a:solidFill>
              </a:rPr>
              <a:t>Los Angeles</a:t>
            </a:r>
          </a:p>
          <a:p>
            <a:pPr marL="342900" indent="-342900">
              <a:buFont typeface="+mj-lt"/>
              <a:buAutoNum type="arabicPeriod"/>
            </a:pPr>
            <a:r>
              <a:rPr lang="en-US" dirty="0">
                <a:solidFill>
                  <a:srgbClr val="FF6600"/>
                </a:solidFill>
              </a:rPr>
              <a:t>Washington DC</a:t>
            </a:r>
          </a:p>
          <a:p>
            <a:pPr marL="342900" indent="-342900">
              <a:buFont typeface="+mj-lt"/>
              <a:buAutoNum type="arabicPeriod"/>
            </a:pPr>
            <a:r>
              <a:rPr lang="en-US" dirty="0">
                <a:solidFill>
                  <a:srgbClr val="FF6600"/>
                </a:solidFill>
              </a:rPr>
              <a:t>Boston</a:t>
            </a:r>
          </a:p>
          <a:p>
            <a:pPr marL="342900" indent="-342900">
              <a:buFont typeface="+mj-lt"/>
              <a:buAutoNum type="arabicPeriod"/>
            </a:pPr>
            <a:r>
              <a:rPr lang="en-US" dirty="0">
                <a:solidFill>
                  <a:srgbClr val="FF6600"/>
                </a:solidFill>
              </a:rPr>
              <a:t>San Diego</a:t>
            </a:r>
          </a:p>
        </p:txBody>
      </p:sp>
    </p:spTree>
    <p:extLst>
      <p:ext uri="{BB962C8B-B14F-4D97-AF65-F5344CB8AC3E}">
        <p14:creationId xmlns:p14="http://schemas.microsoft.com/office/powerpoint/2010/main" val="2975737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Yellow’s Top 6 Cities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endParaRPr lang="en-US" sz="6600" dirty="0">
              <a:solidFill>
                <a:srgbClr val="FF6600"/>
              </a:solidFill>
            </a:endParaRPr>
          </a:p>
          <a:p>
            <a:endParaRPr lang="en-US" sz="6600" dirty="0">
              <a:solidFill>
                <a:srgbClr val="FF6600"/>
              </a:solidFill>
            </a:endParaRPr>
          </a:p>
        </p:txBody>
      </p:sp>
      <p:sp>
        <p:nvSpPr>
          <p:cNvPr id="7" name="TextBox 6">
            <a:extLst>
              <a:ext uri="{FF2B5EF4-FFF2-40B4-BE49-F238E27FC236}">
                <a16:creationId xmlns:a16="http://schemas.microsoft.com/office/drawing/2014/main" id="{CD6DB2BD-01CB-3A03-2D6F-16525A1D6C15}"/>
              </a:ext>
            </a:extLst>
          </p:cNvPr>
          <p:cNvSpPr txBox="1"/>
          <p:nvPr/>
        </p:nvSpPr>
        <p:spPr>
          <a:xfrm>
            <a:off x="272716" y="1732547"/>
            <a:ext cx="4700337" cy="2031325"/>
          </a:xfrm>
          <a:prstGeom prst="rect">
            <a:avLst/>
          </a:prstGeom>
          <a:noFill/>
        </p:spPr>
        <p:txBody>
          <a:bodyPr wrap="square" rtlCol="0">
            <a:spAutoFit/>
          </a:bodyPr>
          <a:lstStyle/>
          <a:p>
            <a:r>
              <a:rPr lang="en-US" dirty="0">
                <a:solidFill>
                  <a:srgbClr val="FF6600"/>
                </a:solidFill>
              </a:rPr>
              <a:t>The Top 6 Cities for both cities is as followed:</a:t>
            </a:r>
          </a:p>
          <a:p>
            <a:pPr marL="342900" indent="-342900">
              <a:buFont typeface="+mj-lt"/>
              <a:buAutoNum type="arabicPeriod"/>
            </a:pPr>
            <a:r>
              <a:rPr lang="en-US" dirty="0">
                <a:solidFill>
                  <a:srgbClr val="FF6600"/>
                </a:solidFill>
              </a:rPr>
              <a:t>New York</a:t>
            </a:r>
          </a:p>
          <a:p>
            <a:pPr marL="342900" indent="-342900">
              <a:buFont typeface="+mj-lt"/>
              <a:buAutoNum type="arabicPeriod"/>
            </a:pPr>
            <a:r>
              <a:rPr lang="en-US" dirty="0">
                <a:solidFill>
                  <a:srgbClr val="FF6600"/>
                </a:solidFill>
              </a:rPr>
              <a:t>Chicago</a:t>
            </a:r>
          </a:p>
          <a:p>
            <a:pPr marL="342900" indent="-342900">
              <a:buFont typeface="+mj-lt"/>
              <a:buAutoNum type="arabicPeriod"/>
            </a:pPr>
            <a:r>
              <a:rPr lang="en-US" dirty="0">
                <a:solidFill>
                  <a:srgbClr val="FF6600"/>
                </a:solidFill>
              </a:rPr>
              <a:t>Washington</a:t>
            </a:r>
          </a:p>
          <a:p>
            <a:pPr marL="342900" indent="-342900">
              <a:buFont typeface="+mj-lt"/>
              <a:buAutoNum type="arabicPeriod"/>
            </a:pPr>
            <a:r>
              <a:rPr lang="en-US" dirty="0">
                <a:solidFill>
                  <a:srgbClr val="FF6600"/>
                </a:solidFill>
              </a:rPr>
              <a:t>Los Angeles</a:t>
            </a:r>
          </a:p>
          <a:p>
            <a:pPr marL="342900" indent="-342900">
              <a:buFont typeface="+mj-lt"/>
              <a:buAutoNum type="arabicPeriod"/>
            </a:pPr>
            <a:r>
              <a:rPr lang="en-US" dirty="0">
                <a:solidFill>
                  <a:srgbClr val="FF6600"/>
                </a:solidFill>
              </a:rPr>
              <a:t>Boston</a:t>
            </a:r>
          </a:p>
          <a:p>
            <a:pPr marL="342900" indent="-342900">
              <a:buFont typeface="+mj-lt"/>
              <a:buAutoNum type="arabicPeriod"/>
            </a:pPr>
            <a:r>
              <a:rPr lang="en-US" dirty="0">
                <a:solidFill>
                  <a:srgbClr val="FF6600"/>
                </a:solidFill>
              </a:rPr>
              <a:t>San Diego</a:t>
            </a:r>
          </a:p>
        </p:txBody>
      </p:sp>
      <p:pic>
        <p:nvPicPr>
          <p:cNvPr id="8" name="Picture 7" descr="A graph with blue bars&#10;&#10;Description automatically generated with medium confidence">
            <a:extLst>
              <a:ext uri="{FF2B5EF4-FFF2-40B4-BE49-F238E27FC236}">
                <a16:creationId xmlns:a16="http://schemas.microsoft.com/office/drawing/2014/main" id="{9FAC8992-4551-7E87-D3E1-83D5D9676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115259"/>
            <a:ext cx="5852172" cy="4389129"/>
          </a:xfrm>
          <a:prstGeom prst="rect">
            <a:avLst/>
          </a:prstGeom>
        </p:spPr>
      </p:pic>
    </p:spTree>
    <p:extLst>
      <p:ext uri="{BB962C8B-B14F-4D97-AF65-F5344CB8AC3E}">
        <p14:creationId xmlns:p14="http://schemas.microsoft.com/office/powerpoint/2010/main" val="943419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Pink’s Top 6 Cities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endParaRPr lang="en-US" sz="6600" dirty="0">
              <a:solidFill>
                <a:srgbClr val="FF6600"/>
              </a:solidFill>
            </a:endParaRPr>
          </a:p>
          <a:p>
            <a:endParaRPr lang="en-US" sz="6600" dirty="0">
              <a:solidFill>
                <a:srgbClr val="FF6600"/>
              </a:solidFill>
            </a:endParaRPr>
          </a:p>
        </p:txBody>
      </p:sp>
      <p:sp>
        <p:nvSpPr>
          <p:cNvPr id="7" name="TextBox 6">
            <a:extLst>
              <a:ext uri="{FF2B5EF4-FFF2-40B4-BE49-F238E27FC236}">
                <a16:creationId xmlns:a16="http://schemas.microsoft.com/office/drawing/2014/main" id="{CD6DB2BD-01CB-3A03-2D6F-16525A1D6C15}"/>
              </a:ext>
            </a:extLst>
          </p:cNvPr>
          <p:cNvSpPr txBox="1"/>
          <p:nvPr/>
        </p:nvSpPr>
        <p:spPr>
          <a:xfrm>
            <a:off x="272716" y="1732547"/>
            <a:ext cx="4700337" cy="2031325"/>
          </a:xfrm>
          <a:prstGeom prst="rect">
            <a:avLst/>
          </a:prstGeom>
          <a:noFill/>
        </p:spPr>
        <p:txBody>
          <a:bodyPr wrap="square" rtlCol="0">
            <a:spAutoFit/>
          </a:bodyPr>
          <a:lstStyle/>
          <a:p>
            <a:r>
              <a:rPr lang="en-US" dirty="0">
                <a:solidFill>
                  <a:srgbClr val="FF6600"/>
                </a:solidFill>
              </a:rPr>
              <a:t>The Top 6 Cities for both cities is as followed:</a:t>
            </a:r>
          </a:p>
          <a:p>
            <a:pPr marL="342900" indent="-342900">
              <a:buFont typeface="+mj-lt"/>
              <a:buAutoNum type="arabicPeriod"/>
            </a:pPr>
            <a:r>
              <a:rPr lang="en-US" dirty="0">
                <a:solidFill>
                  <a:srgbClr val="FF6600"/>
                </a:solidFill>
              </a:rPr>
              <a:t>Los Angeles</a:t>
            </a:r>
          </a:p>
          <a:p>
            <a:pPr marL="342900" indent="-342900">
              <a:buFont typeface="+mj-lt"/>
              <a:buAutoNum type="arabicPeriod"/>
            </a:pPr>
            <a:r>
              <a:rPr lang="en-US" dirty="0">
                <a:solidFill>
                  <a:srgbClr val="FF6600"/>
                </a:solidFill>
              </a:rPr>
              <a:t>New York</a:t>
            </a:r>
          </a:p>
          <a:p>
            <a:pPr marL="342900" indent="-342900">
              <a:buFont typeface="+mj-lt"/>
              <a:buAutoNum type="arabicPeriod"/>
            </a:pPr>
            <a:r>
              <a:rPr lang="en-US" dirty="0">
                <a:solidFill>
                  <a:srgbClr val="FF6600"/>
                </a:solidFill>
              </a:rPr>
              <a:t>San Diego</a:t>
            </a:r>
          </a:p>
          <a:p>
            <a:pPr marL="342900" indent="-342900">
              <a:buFont typeface="+mj-lt"/>
              <a:buAutoNum type="arabicPeriod"/>
            </a:pPr>
            <a:r>
              <a:rPr lang="en-US" dirty="0">
                <a:solidFill>
                  <a:srgbClr val="FF6600"/>
                </a:solidFill>
              </a:rPr>
              <a:t>Chicago</a:t>
            </a:r>
          </a:p>
          <a:p>
            <a:pPr marL="342900" indent="-342900">
              <a:buFont typeface="+mj-lt"/>
              <a:buAutoNum type="arabicPeriod"/>
            </a:pPr>
            <a:r>
              <a:rPr lang="en-US" dirty="0">
                <a:solidFill>
                  <a:srgbClr val="FF6600"/>
                </a:solidFill>
              </a:rPr>
              <a:t>Boston</a:t>
            </a:r>
          </a:p>
          <a:p>
            <a:pPr marL="342900" indent="-342900">
              <a:buFont typeface="+mj-lt"/>
              <a:buAutoNum type="arabicPeriod"/>
            </a:pPr>
            <a:r>
              <a:rPr lang="en-US" dirty="0">
                <a:solidFill>
                  <a:srgbClr val="FF6600"/>
                </a:solidFill>
              </a:rPr>
              <a:t>Silicon Valley</a:t>
            </a:r>
          </a:p>
        </p:txBody>
      </p:sp>
      <p:pic>
        <p:nvPicPr>
          <p:cNvPr id="5" name="Picture 4" descr="A graph with blue bars&#10;&#10;Description automatically generated with medium confidence">
            <a:extLst>
              <a:ext uri="{FF2B5EF4-FFF2-40B4-BE49-F238E27FC236}">
                <a16:creationId xmlns:a16="http://schemas.microsoft.com/office/drawing/2014/main" id="{B97C5CC8-B909-8F1E-FF22-3C2A72830A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115259"/>
            <a:ext cx="5852172" cy="4389129"/>
          </a:xfrm>
          <a:prstGeom prst="rect">
            <a:avLst/>
          </a:prstGeom>
        </p:spPr>
      </p:pic>
    </p:spTree>
    <p:extLst>
      <p:ext uri="{BB962C8B-B14F-4D97-AF65-F5344CB8AC3E}">
        <p14:creationId xmlns:p14="http://schemas.microsoft.com/office/powerpoint/2010/main" val="45968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dirty="0">
                <a:solidFill>
                  <a:srgbClr val="FF6600"/>
                </a:solidFill>
              </a:rPr>
              <a:t>Cab Distribution</a:t>
            </a: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endParaRPr lang="en-US" sz="6600" dirty="0">
              <a:solidFill>
                <a:srgbClr val="FF6600"/>
              </a:solidFill>
            </a:endParaRPr>
          </a:p>
          <a:p>
            <a:endParaRPr lang="en-US" sz="6600" dirty="0"/>
          </a:p>
          <a:p>
            <a:endParaRPr lang="en-US" sz="6600" dirty="0">
              <a:solidFill>
                <a:srgbClr val="FF6600"/>
              </a:solidFill>
            </a:endParaRPr>
          </a:p>
        </p:txBody>
      </p:sp>
      <p:pic>
        <p:nvPicPr>
          <p:cNvPr id="5" name="Picture 4" descr="A yellow and purple pie chart&#10;&#10;Description automatically generated">
            <a:extLst>
              <a:ext uri="{FF2B5EF4-FFF2-40B4-BE49-F238E27FC236}">
                <a16:creationId xmlns:a16="http://schemas.microsoft.com/office/drawing/2014/main" id="{94DD4FC5-09FF-993A-09BA-C436C8B8B2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43366"/>
            <a:ext cx="5893873" cy="4420405"/>
          </a:xfrm>
          <a:prstGeom prst="rect">
            <a:avLst/>
          </a:prstGeom>
        </p:spPr>
      </p:pic>
      <p:sp>
        <p:nvSpPr>
          <p:cNvPr id="3" name="TextBox 2">
            <a:extLst>
              <a:ext uri="{FF2B5EF4-FFF2-40B4-BE49-F238E27FC236}">
                <a16:creationId xmlns:a16="http://schemas.microsoft.com/office/drawing/2014/main" id="{DD491B3D-EDC4-4FF2-BA05-37E45382C241}"/>
              </a:ext>
            </a:extLst>
          </p:cNvPr>
          <p:cNvSpPr txBox="1"/>
          <p:nvPr/>
        </p:nvSpPr>
        <p:spPr>
          <a:xfrm>
            <a:off x="272716" y="1732547"/>
            <a:ext cx="4700337" cy="1200329"/>
          </a:xfrm>
          <a:prstGeom prst="rect">
            <a:avLst/>
          </a:prstGeom>
          <a:noFill/>
        </p:spPr>
        <p:txBody>
          <a:bodyPr wrap="square" rtlCol="0">
            <a:spAutoFit/>
          </a:bodyPr>
          <a:lstStyle/>
          <a:p>
            <a:r>
              <a:rPr lang="en-US" dirty="0">
                <a:solidFill>
                  <a:srgbClr val="FF6600"/>
                </a:solidFill>
              </a:rPr>
              <a:t>Yellow Cab three times the amount of business than Pink Cab’s, this is to be expected as Yellow has more business in the most populated cities compared to Pink. The </a:t>
            </a:r>
          </a:p>
        </p:txBody>
      </p:sp>
    </p:spTree>
    <p:extLst>
      <p:ext uri="{BB962C8B-B14F-4D97-AF65-F5344CB8AC3E}">
        <p14:creationId xmlns:p14="http://schemas.microsoft.com/office/powerpoint/2010/main" val="3127926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a:solidFill>
                  <a:srgbClr val="FF6600"/>
                </a:solidFill>
              </a:rPr>
              <a:t>Payment Method</a:t>
            </a:r>
            <a:br>
              <a:rPr lang="en-US">
                <a:solidFill>
                  <a:srgbClr val="FF6600"/>
                </a:solidFill>
              </a:rPr>
            </a:br>
            <a:r>
              <a:rPr lang="en-US">
                <a:solidFill>
                  <a:srgbClr val="FF6600"/>
                </a:solidFill>
              </a:rPr>
              <a:t>Distribution</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endParaRPr lang="en-US" sz="6600" dirty="0">
              <a:solidFill>
                <a:srgbClr val="FF6600"/>
              </a:solidFill>
            </a:endParaRPr>
          </a:p>
          <a:p>
            <a:endParaRPr lang="en-US" sz="6600" dirty="0"/>
          </a:p>
          <a:p>
            <a:endParaRPr lang="en-US" sz="6600" dirty="0">
              <a:solidFill>
                <a:srgbClr val="FF6600"/>
              </a:solidFill>
            </a:endParaRPr>
          </a:p>
        </p:txBody>
      </p:sp>
      <p:pic>
        <p:nvPicPr>
          <p:cNvPr id="7" name="Picture 6" descr="A pie chart with text on it&#10;&#10;Description automatically generated">
            <a:extLst>
              <a:ext uri="{FF2B5EF4-FFF2-40B4-BE49-F238E27FC236}">
                <a16:creationId xmlns:a16="http://schemas.microsoft.com/office/drawing/2014/main" id="{90AC1AAD-2C4D-75B8-40F2-95185CC083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46730"/>
            <a:ext cx="5852172" cy="4389129"/>
          </a:xfrm>
          <a:prstGeom prst="rect">
            <a:avLst/>
          </a:prstGeom>
        </p:spPr>
      </p:pic>
      <p:sp>
        <p:nvSpPr>
          <p:cNvPr id="8" name="TextBox 7">
            <a:extLst>
              <a:ext uri="{FF2B5EF4-FFF2-40B4-BE49-F238E27FC236}">
                <a16:creationId xmlns:a16="http://schemas.microsoft.com/office/drawing/2014/main" id="{312AE2EB-D51A-3C8B-08EB-0C5237C5C5EF}"/>
              </a:ext>
            </a:extLst>
          </p:cNvPr>
          <p:cNvSpPr txBox="1"/>
          <p:nvPr/>
        </p:nvSpPr>
        <p:spPr>
          <a:xfrm>
            <a:off x="452232" y="2525631"/>
            <a:ext cx="4700337" cy="1477328"/>
          </a:xfrm>
          <a:prstGeom prst="rect">
            <a:avLst/>
          </a:prstGeom>
          <a:noFill/>
        </p:spPr>
        <p:txBody>
          <a:bodyPr wrap="square" rtlCol="0">
            <a:spAutoFit/>
          </a:bodyPr>
          <a:lstStyle/>
          <a:p>
            <a:r>
              <a:rPr lang="en-US" dirty="0">
                <a:solidFill>
                  <a:srgbClr val="FF6600"/>
                </a:solidFill>
              </a:rPr>
              <a:t>The most common payment method used in the Cabs is card. This follows recent trends in the United States in other industries. There has been a shift to cashless forms of payments due to the ease and accessibility of credit cards. </a:t>
            </a:r>
          </a:p>
        </p:txBody>
      </p:sp>
    </p:spTree>
    <p:extLst>
      <p:ext uri="{BB962C8B-B14F-4D97-AF65-F5344CB8AC3E}">
        <p14:creationId xmlns:p14="http://schemas.microsoft.com/office/powerpoint/2010/main" val="1600774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dirty="0">
                <a:solidFill>
                  <a:srgbClr val="FF6600"/>
                </a:solidFill>
              </a:rPr>
              <a:t>Gender</a:t>
            </a:r>
            <a:br>
              <a:rPr lang="en-US" dirty="0">
                <a:solidFill>
                  <a:srgbClr val="FF6600"/>
                </a:solidFill>
              </a:rPr>
            </a:br>
            <a:r>
              <a:rPr lang="en-US" dirty="0">
                <a:solidFill>
                  <a:srgbClr val="FF6600"/>
                </a:solidFill>
              </a:rPr>
              <a:t>Distribution</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endParaRPr lang="en-US" sz="6600" dirty="0">
              <a:solidFill>
                <a:srgbClr val="FF6600"/>
              </a:solidFill>
            </a:endParaRPr>
          </a:p>
          <a:p>
            <a:endParaRPr lang="en-US" sz="6600" dirty="0"/>
          </a:p>
          <a:p>
            <a:endParaRPr lang="en-US" sz="6600" dirty="0">
              <a:solidFill>
                <a:srgbClr val="FF6600"/>
              </a:solidFill>
            </a:endParaRPr>
          </a:p>
        </p:txBody>
      </p:sp>
      <p:pic>
        <p:nvPicPr>
          <p:cNvPr id="5" name="Picture 4" descr="A blue and orange circle with text&#10;&#10;Description automatically generated">
            <a:extLst>
              <a:ext uri="{FF2B5EF4-FFF2-40B4-BE49-F238E27FC236}">
                <a16:creationId xmlns:a16="http://schemas.microsoft.com/office/drawing/2014/main" id="{38380976-0F93-34DA-2592-225AE3D30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115259"/>
            <a:ext cx="5852172" cy="4389129"/>
          </a:xfrm>
          <a:prstGeom prst="rect">
            <a:avLst/>
          </a:prstGeom>
        </p:spPr>
      </p:pic>
      <p:sp>
        <p:nvSpPr>
          <p:cNvPr id="7" name="TextBox 6">
            <a:extLst>
              <a:ext uri="{FF2B5EF4-FFF2-40B4-BE49-F238E27FC236}">
                <a16:creationId xmlns:a16="http://schemas.microsoft.com/office/drawing/2014/main" id="{1ABF9B12-6223-C92E-9F0D-B2419EB553B7}"/>
              </a:ext>
            </a:extLst>
          </p:cNvPr>
          <p:cNvSpPr txBox="1"/>
          <p:nvPr/>
        </p:nvSpPr>
        <p:spPr>
          <a:xfrm>
            <a:off x="272716" y="1732547"/>
            <a:ext cx="4700337" cy="923330"/>
          </a:xfrm>
          <a:prstGeom prst="rect">
            <a:avLst/>
          </a:prstGeom>
          <a:noFill/>
        </p:spPr>
        <p:txBody>
          <a:bodyPr wrap="square" rtlCol="0">
            <a:spAutoFit/>
          </a:bodyPr>
          <a:lstStyle/>
          <a:p>
            <a:r>
              <a:rPr lang="en-US" dirty="0">
                <a:solidFill>
                  <a:srgbClr val="FF6600"/>
                </a:solidFill>
              </a:rPr>
              <a:t>There are slightly more males using the cab service compared to women in both cab companies.</a:t>
            </a:r>
          </a:p>
        </p:txBody>
      </p:sp>
    </p:spTree>
    <p:extLst>
      <p:ext uri="{BB962C8B-B14F-4D97-AF65-F5344CB8AC3E}">
        <p14:creationId xmlns:p14="http://schemas.microsoft.com/office/powerpoint/2010/main" val="3625332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Recommendations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047232" y="1604119"/>
            <a:ext cx="5558973" cy="1655762"/>
          </a:xfrm>
        </p:spPr>
        <p:txBody>
          <a:bodyPr>
            <a:normAutofit/>
          </a:bodyPr>
          <a:lstStyle/>
          <a:p>
            <a:pPr marL="342900" indent="-342900" algn="l">
              <a:buFont typeface="+mj-lt"/>
              <a:buAutoNum type="arabicPeriod" startAt="3"/>
            </a:pPr>
            <a:r>
              <a:rPr lang="en-US" sz="1800" dirty="0">
                <a:solidFill>
                  <a:srgbClr val="FF6600"/>
                </a:solidFill>
              </a:rPr>
              <a:t>Profit</a:t>
            </a:r>
            <a:endParaRPr lang="en-US" sz="6600" dirty="0">
              <a:solidFill>
                <a:srgbClr val="FF6600"/>
              </a:solidFill>
            </a:endParaRPr>
          </a:p>
          <a:p>
            <a:pPr marL="800100" lvl="1" indent="-342900" algn="l">
              <a:buFont typeface="Arial" panose="020B0604020202020204" pitchFamily="34" charset="0"/>
              <a:buChar char="•"/>
            </a:pPr>
            <a:r>
              <a:rPr lang="en-US" sz="1800" dirty="0">
                <a:solidFill>
                  <a:srgbClr val="FF6600"/>
                </a:solidFill>
              </a:rPr>
              <a:t>Yellow currently has higher profits than Pink and with their market share and top cities, it is likely that their higher profits will continue.</a:t>
            </a:r>
            <a:endParaRPr lang="en-US" sz="1600" dirty="0">
              <a:solidFill>
                <a:srgbClr val="FF6600"/>
              </a:solidFill>
            </a:endParaRPr>
          </a:p>
        </p:txBody>
      </p:sp>
      <p:sp>
        <p:nvSpPr>
          <p:cNvPr id="3" name="TextBox 2">
            <a:extLst>
              <a:ext uri="{FF2B5EF4-FFF2-40B4-BE49-F238E27FC236}">
                <a16:creationId xmlns:a16="http://schemas.microsoft.com/office/drawing/2014/main" id="{F1502A8F-2B29-A0A8-B0FD-10525D211C21}"/>
              </a:ext>
            </a:extLst>
          </p:cNvPr>
          <p:cNvSpPr txBox="1"/>
          <p:nvPr/>
        </p:nvSpPr>
        <p:spPr>
          <a:xfrm>
            <a:off x="272716" y="1732547"/>
            <a:ext cx="4700337" cy="4247317"/>
          </a:xfrm>
          <a:prstGeom prst="rect">
            <a:avLst/>
          </a:prstGeom>
          <a:noFill/>
        </p:spPr>
        <p:txBody>
          <a:bodyPr wrap="square" rtlCol="0">
            <a:spAutoFit/>
          </a:bodyPr>
          <a:lstStyle/>
          <a:p>
            <a:r>
              <a:rPr lang="en-US" dirty="0">
                <a:solidFill>
                  <a:srgbClr val="FF6600"/>
                </a:solidFill>
              </a:rPr>
              <a:t>It is recommended that XYZ move forward to invest in the Yellow Cab Company for multiple reasons:</a:t>
            </a:r>
          </a:p>
          <a:p>
            <a:pPr marL="342900" indent="-342900">
              <a:buFont typeface="+mj-lt"/>
              <a:buAutoNum type="arabicPeriod"/>
            </a:pPr>
            <a:r>
              <a:rPr lang="en-US" dirty="0">
                <a:solidFill>
                  <a:srgbClr val="FF6600"/>
                </a:solidFill>
              </a:rPr>
              <a:t>Market Share</a:t>
            </a:r>
          </a:p>
          <a:p>
            <a:pPr marL="800100" lvl="1" indent="-342900">
              <a:buFont typeface="Arial" panose="020B0604020202020204" pitchFamily="34" charset="0"/>
              <a:buChar char="•"/>
            </a:pPr>
            <a:r>
              <a:rPr lang="en-US" dirty="0">
                <a:solidFill>
                  <a:srgbClr val="FF6600"/>
                </a:solidFill>
              </a:rPr>
              <a:t>Yellow has a higher market share than Pink. Meaning that they already have a higher customer base which could lead to higher profits</a:t>
            </a:r>
          </a:p>
          <a:p>
            <a:pPr marL="342900" indent="-342900">
              <a:buFont typeface="+mj-lt"/>
              <a:buAutoNum type="arabicPeriod"/>
            </a:pPr>
            <a:r>
              <a:rPr lang="en-US" dirty="0">
                <a:solidFill>
                  <a:srgbClr val="FF6600"/>
                </a:solidFill>
              </a:rPr>
              <a:t>Top Cities</a:t>
            </a:r>
          </a:p>
          <a:p>
            <a:pPr marL="800100" lvl="1" indent="-342900">
              <a:buFont typeface="Arial" panose="020B0604020202020204" pitchFamily="34" charset="0"/>
              <a:buChar char="•"/>
            </a:pPr>
            <a:r>
              <a:rPr lang="en-US" dirty="0">
                <a:solidFill>
                  <a:srgbClr val="FF6600"/>
                </a:solidFill>
              </a:rPr>
              <a:t>Yellow’s top active cities have a larger population and cities with more reliance on cabs than Pink’s. With more potential customers Yellow is predicted to over perform Pink in the long run</a:t>
            </a:r>
          </a:p>
          <a:p>
            <a:pPr marL="800100" lvl="1" indent="-342900">
              <a:buFont typeface="Arial" panose="020B0604020202020204" pitchFamily="34" charset="0"/>
              <a:buChar char="•"/>
            </a:pPr>
            <a:endParaRPr lang="en-US" dirty="0">
              <a:solidFill>
                <a:srgbClr val="FF6600"/>
              </a:solidFill>
            </a:endParaRPr>
          </a:p>
        </p:txBody>
      </p:sp>
    </p:spTree>
    <p:extLst>
      <p:ext uri="{BB962C8B-B14F-4D97-AF65-F5344CB8AC3E}">
        <p14:creationId xmlns:p14="http://schemas.microsoft.com/office/powerpoint/2010/main" val="1456349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Executive Summary</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67400" y="-1"/>
            <a:ext cx="6019800" cy="6858001"/>
          </a:xfrm>
        </p:spPr>
        <p:txBody>
          <a:bodyPr>
            <a:normAutofit/>
          </a:bodyPr>
          <a:lstStyle/>
          <a:p>
            <a:pPr algn="l"/>
            <a:r>
              <a:rPr lang="en-US" sz="1800" dirty="0"/>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pPr algn="l"/>
            <a:endParaRPr lang="en-US" sz="1800" dirty="0">
              <a:solidFill>
                <a:srgbClr val="FF6600"/>
              </a:solidFill>
            </a:endParaRPr>
          </a:p>
          <a:p>
            <a:pPr algn="l"/>
            <a:r>
              <a:rPr lang="en-US" sz="1800" b="1" dirty="0"/>
              <a:t>Objective: </a:t>
            </a:r>
            <a:r>
              <a:rPr lang="en-US" sz="1800" dirty="0"/>
              <a:t>Provide actionable insights to help XYZ firm in identifying the right company for making</a:t>
            </a:r>
          </a:p>
          <a:p>
            <a:pPr algn="l"/>
            <a:r>
              <a:rPr lang="en-US" sz="1800" dirty="0"/>
              <a:t>investment.</a:t>
            </a:r>
          </a:p>
          <a:p>
            <a:pPr algn="l"/>
            <a:endParaRPr lang="en-US" sz="1800" b="1" dirty="0"/>
          </a:p>
          <a:p>
            <a:pPr algn="l"/>
            <a:r>
              <a:rPr lang="en-US" sz="1800" b="1" dirty="0"/>
              <a:t>The analysis has been divided into four parts:</a:t>
            </a:r>
          </a:p>
          <a:p>
            <a:pPr algn="l"/>
            <a:endParaRPr lang="en-US" sz="1800" b="1" dirty="0"/>
          </a:p>
          <a:p>
            <a:pPr marL="285750" indent="-285750" algn="l">
              <a:buFont typeface="Arial" panose="020B0604020202020204" pitchFamily="34" charset="0"/>
              <a:buChar char="•"/>
            </a:pPr>
            <a:r>
              <a:rPr lang="en-US" sz="1800" dirty="0"/>
              <a:t>Data Understanding</a:t>
            </a:r>
          </a:p>
          <a:p>
            <a:pPr marL="285750" indent="-285750" algn="l">
              <a:buFont typeface="Arial" panose="020B0604020202020204" pitchFamily="34" charset="0"/>
              <a:buChar char="•"/>
            </a:pPr>
            <a:endParaRPr lang="en-US" sz="1800" dirty="0"/>
          </a:p>
          <a:p>
            <a:pPr marL="285750" indent="-285750" algn="l">
              <a:buFont typeface="Arial" panose="020B0604020202020204" pitchFamily="34" charset="0"/>
              <a:buChar char="•"/>
            </a:pPr>
            <a:r>
              <a:rPr lang="en-US" sz="1800" dirty="0"/>
              <a:t>Forecasting profit and number of rides for each cab type</a:t>
            </a:r>
          </a:p>
          <a:p>
            <a:pPr marL="285750" indent="-285750" algn="l">
              <a:buFont typeface="Arial" panose="020B0604020202020204" pitchFamily="34" charset="0"/>
              <a:buChar char="•"/>
            </a:pPr>
            <a:endParaRPr lang="en-US" sz="1800" dirty="0"/>
          </a:p>
          <a:p>
            <a:pPr marL="285750" indent="-285750" algn="l">
              <a:buFont typeface="Arial" panose="020B0604020202020204" pitchFamily="34" charset="0"/>
              <a:buChar char="•"/>
            </a:pPr>
            <a:r>
              <a:rPr lang="en-US" sz="1800" dirty="0"/>
              <a:t>Finding the most profitable Cab company</a:t>
            </a:r>
          </a:p>
          <a:p>
            <a:pPr marL="285750" indent="-285750" algn="l">
              <a:buFont typeface="Arial" panose="020B0604020202020204" pitchFamily="34" charset="0"/>
              <a:buChar char="•"/>
            </a:pPr>
            <a:endParaRPr lang="en-US" sz="1800" dirty="0"/>
          </a:p>
          <a:p>
            <a:pPr marL="285750" indent="-285750" algn="l">
              <a:buFont typeface="Arial" panose="020B0604020202020204" pitchFamily="34" charset="0"/>
              <a:buChar char="•"/>
            </a:pPr>
            <a:r>
              <a:rPr lang="en-US" sz="1800" dirty="0"/>
              <a:t>Recommendations for investment</a:t>
            </a:r>
            <a:endParaRPr lang="en-US" sz="2000" dirty="0"/>
          </a:p>
        </p:txBody>
      </p:sp>
    </p:spTree>
    <p:extLst>
      <p:ext uri="{BB962C8B-B14F-4D97-AF65-F5344CB8AC3E}">
        <p14:creationId xmlns:p14="http://schemas.microsoft.com/office/powerpoint/2010/main" val="1015485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Problem</a:t>
            </a:r>
            <a:br>
              <a:rPr lang="en-US" b="1" dirty="0">
                <a:solidFill>
                  <a:srgbClr val="FF6600"/>
                </a:solidFill>
              </a:rPr>
            </a:br>
            <a:r>
              <a:rPr lang="en-US" b="1" dirty="0">
                <a:solidFill>
                  <a:srgbClr val="FF6600"/>
                </a:solidFill>
              </a:rPr>
              <a:t> Statement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096000" y="881743"/>
            <a:ext cx="5558973" cy="1655762"/>
          </a:xfrm>
        </p:spPr>
        <p:txBody>
          <a:bodyPr>
            <a:normAutofit/>
          </a:bodyPr>
          <a:lstStyle/>
          <a:p>
            <a:pPr algn="l"/>
            <a:r>
              <a:rPr lang="en-US" sz="1800" dirty="0">
                <a:solidFill>
                  <a:srgbClr val="3B3B3B"/>
                </a:solidFill>
              </a:rPr>
              <a:t>Firm XYZ is currently preparing to make investments in the U.S cab industry due to the rapid growth this sector of the economy is experiencing and needs information on the cab market and a recommendation which company they should move forward and invest with</a:t>
            </a:r>
            <a:endParaRPr lang="en-US" sz="6600" dirty="0">
              <a:solidFill>
                <a:srgbClr val="FF6600"/>
              </a:solidFill>
            </a:endParaRPr>
          </a:p>
        </p:txBody>
      </p:sp>
    </p:spTree>
    <p:extLst>
      <p:ext uri="{BB962C8B-B14F-4D97-AF65-F5344CB8AC3E}">
        <p14:creationId xmlns:p14="http://schemas.microsoft.com/office/powerpoint/2010/main" val="706779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DATA</a:t>
            </a:r>
            <a:br>
              <a:rPr lang="en-US" b="1" dirty="0">
                <a:solidFill>
                  <a:srgbClr val="FF6600"/>
                </a:solidFill>
              </a:rPr>
            </a:br>
            <a:r>
              <a:rPr lang="en-US" b="1" dirty="0">
                <a:solidFill>
                  <a:srgbClr val="FF6600"/>
                </a:solidFill>
              </a:rPr>
              <a:t>Information</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endParaRPr lang="en-US" sz="6600" dirty="0">
              <a:solidFill>
                <a:srgbClr val="FF6600"/>
              </a:solidFill>
            </a:endParaRPr>
          </a:p>
          <a:p>
            <a:endParaRPr lang="en-US" sz="6600" dirty="0">
              <a:solidFill>
                <a:srgbClr val="FF6600"/>
              </a:solidFill>
            </a:endParaRPr>
          </a:p>
        </p:txBody>
      </p:sp>
      <p:sp>
        <p:nvSpPr>
          <p:cNvPr id="3" name="TextBox 2">
            <a:extLst>
              <a:ext uri="{FF2B5EF4-FFF2-40B4-BE49-F238E27FC236}">
                <a16:creationId xmlns:a16="http://schemas.microsoft.com/office/drawing/2014/main" id="{93D2E378-7FE7-586A-180A-01AAEE013E5A}"/>
              </a:ext>
            </a:extLst>
          </p:cNvPr>
          <p:cNvSpPr txBox="1"/>
          <p:nvPr/>
        </p:nvSpPr>
        <p:spPr>
          <a:xfrm>
            <a:off x="6769767" y="535152"/>
            <a:ext cx="4957011" cy="6370975"/>
          </a:xfrm>
          <a:prstGeom prst="rect">
            <a:avLst/>
          </a:prstGeom>
          <a:noFill/>
        </p:spPr>
        <p:txBody>
          <a:bodyPr wrap="square" rtlCol="0">
            <a:spAutoFit/>
          </a:bodyPr>
          <a:lstStyle/>
          <a:p>
            <a:r>
              <a:rPr lang="en-US" sz="2400" dirty="0"/>
              <a:t>Dataset contains 4 different csv files:</a:t>
            </a:r>
          </a:p>
          <a:p>
            <a:pPr marL="742950" lvl="1" indent="-285750">
              <a:buFont typeface="Arial" panose="020B0604020202020204" pitchFamily="34" charset="0"/>
              <a:buChar char="•"/>
            </a:pPr>
            <a:r>
              <a:rPr lang="en-US" sz="2400" dirty="0" err="1"/>
              <a:t>Cab_Data</a:t>
            </a:r>
            <a:endParaRPr lang="en-US" sz="2400" dirty="0"/>
          </a:p>
          <a:p>
            <a:pPr marL="1200150" lvl="2" indent="-285750">
              <a:buFont typeface="Arial" panose="020B0604020202020204" pitchFamily="34" charset="0"/>
              <a:buChar char="•"/>
            </a:pPr>
            <a:r>
              <a:rPr lang="en-US" sz="2400" dirty="0"/>
              <a:t>Includes details of the transactions for 2 cab companies</a:t>
            </a:r>
          </a:p>
          <a:p>
            <a:pPr marL="742950" lvl="1" indent="-285750">
              <a:buFont typeface="Arial" panose="020B0604020202020204" pitchFamily="34" charset="0"/>
              <a:buChar char="•"/>
            </a:pPr>
            <a:r>
              <a:rPr lang="en-US" sz="2400" dirty="0" err="1"/>
              <a:t>Customer_ID</a:t>
            </a:r>
            <a:endParaRPr lang="en-US" sz="2400" dirty="0"/>
          </a:p>
          <a:p>
            <a:pPr marL="1200150" lvl="2" indent="-285750">
              <a:buFont typeface="Arial" panose="020B0604020202020204" pitchFamily="34" charset="0"/>
              <a:buChar char="•"/>
            </a:pPr>
            <a:r>
              <a:rPr lang="en-US" sz="2400" dirty="0"/>
              <a:t>Contains a unique identifier that links customer’s demographic details</a:t>
            </a:r>
          </a:p>
          <a:p>
            <a:pPr marL="742950" lvl="1" indent="-285750">
              <a:buFont typeface="Arial" panose="020B0604020202020204" pitchFamily="34" charset="0"/>
              <a:buChar char="•"/>
            </a:pPr>
            <a:r>
              <a:rPr lang="en-US" sz="2400" dirty="0" err="1"/>
              <a:t>Transaction_ID</a:t>
            </a:r>
            <a:endParaRPr lang="en-US" sz="2400" dirty="0"/>
          </a:p>
          <a:p>
            <a:pPr marL="1200150" lvl="2" indent="-285750">
              <a:buFont typeface="Arial" panose="020B0604020202020204" pitchFamily="34" charset="0"/>
              <a:buChar char="•"/>
            </a:pPr>
            <a:r>
              <a:rPr lang="en-US" sz="2400" dirty="0"/>
              <a:t>Connects customer to transaction and payment method</a:t>
            </a:r>
          </a:p>
          <a:p>
            <a:pPr marL="742950" lvl="1" indent="-285750">
              <a:buFont typeface="Arial" panose="020B0604020202020204" pitchFamily="34" charset="0"/>
              <a:buChar char="•"/>
            </a:pPr>
            <a:r>
              <a:rPr lang="en-US" sz="2400" dirty="0"/>
              <a:t>City</a:t>
            </a:r>
          </a:p>
          <a:p>
            <a:pPr marL="1200150" lvl="2" indent="-285750">
              <a:buFont typeface="Arial" panose="020B0604020202020204" pitchFamily="34" charset="0"/>
              <a:buChar char="•"/>
            </a:pPr>
            <a:r>
              <a:rPr lang="en-US" sz="2400" dirty="0"/>
              <a:t>Contains a list of US cities, their population and the number of cab users</a:t>
            </a:r>
          </a:p>
        </p:txBody>
      </p:sp>
    </p:spTree>
    <p:extLst>
      <p:ext uri="{BB962C8B-B14F-4D97-AF65-F5344CB8AC3E}">
        <p14:creationId xmlns:p14="http://schemas.microsoft.com/office/powerpoint/2010/main" val="1948107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Approach</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096000" y="1773237"/>
            <a:ext cx="5558973" cy="4531309"/>
          </a:xfrm>
        </p:spPr>
        <p:txBody>
          <a:bodyPr>
            <a:normAutofit/>
          </a:bodyPr>
          <a:lstStyle/>
          <a:p>
            <a:pPr marL="342900" indent="-342900" algn="l">
              <a:buFont typeface="Arial" panose="020B0604020202020204" pitchFamily="34" charset="0"/>
              <a:buChar char="•"/>
            </a:pPr>
            <a:r>
              <a:rPr lang="en-US" dirty="0"/>
              <a:t>Merge Datasets into one large dataset with each row of data linked to one customer and their specific transaction that day</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Look at both Cab companies' performance as a whole and then look at the same metrics separately to see which company is better to invest in</a:t>
            </a:r>
          </a:p>
          <a:p>
            <a:pPr marL="342900" indent="-342900" algn="l">
              <a:buFont typeface="Arial" panose="020B0604020202020204" pitchFamily="34" charset="0"/>
              <a:buChar char="•"/>
            </a:pPr>
            <a:r>
              <a:rPr lang="en-US" dirty="0"/>
              <a:t>Profit Variable Created in the dataset (Price Charged – Cost of Trip)</a:t>
            </a:r>
          </a:p>
        </p:txBody>
      </p:sp>
    </p:spTree>
    <p:extLst>
      <p:ext uri="{BB962C8B-B14F-4D97-AF65-F5344CB8AC3E}">
        <p14:creationId xmlns:p14="http://schemas.microsoft.com/office/powerpoint/2010/main" val="2608535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endParaRPr lang="en-US" sz="6600" dirty="0">
              <a:solidFill>
                <a:srgbClr val="FF6600"/>
              </a:solidFill>
            </a:endParaRPr>
          </a:p>
          <a:p>
            <a:endParaRPr lang="en-US" sz="6600" dirty="0">
              <a:solidFill>
                <a:srgbClr val="FF6600"/>
              </a:solidFill>
            </a:endParaRPr>
          </a:p>
        </p:txBody>
      </p:sp>
      <p:pic>
        <p:nvPicPr>
          <p:cNvPr id="5" name="Picture 4" descr="A black screen with white numbers">
            <a:extLst>
              <a:ext uri="{FF2B5EF4-FFF2-40B4-BE49-F238E27FC236}">
                <a16:creationId xmlns:a16="http://schemas.microsoft.com/office/drawing/2014/main" id="{37A9275F-4BF9-5AFB-3D0D-2D622D72FC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48446"/>
            <a:ext cx="12221908" cy="3044486"/>
          </a:xfrm>
          <a:prstGeom prst="rect">
            <a:avLst/>
          </a:prstGeom>
        </p:spPr>
      </p:pic>
      <p:sp>
        <p:nvSpPr>
          <p:cNvPr id="8" name="Title 7">
            <a:extLst>
              <a:ext uri="{FF2B5EF4-FFF2-40B4-BE49-F238E27FC236}">
                <a16:creationId xmlns:a16="http://schemas.microsoft.com/office/drawing/2014/main" id="{58F1C801-5CC5-1E6F-85BB-A192BF945755}"/>
              </a:ext>
            </a:extLst>
          </p:cNvPr>
          <p:cNvSpPr>
            <a:spLocks noGrp="1"/>
          </p:cNvSpPr>
          <p:nvPr>
            <p:ph type="ctrTitle"/>
          </p:nvPr>
        </p:nvSpPr>
        <p:spPr>
          <a:xfrm>
            <a:off x="1331495" y="0"/>
            <a:ext cx="9144000" cy="2387600"/>
          </a:xfrm>
        </p:spPr>
        <p:txBody>
          <a:bodyPr/>
          <a:lstStyle/>
          <a:p>
            <a:r>
              <a:rPr lang="en-US" dirty="0"/>
              <a:t>Overview of Cab Companies’ Performance</a:t>
            </a:r>
          </a:p>
        </p:txBody>
      </p:sp>
    </p:spTree>
    <p:extLst>
      <p:ext uri="{BB962C8B-B14F-4D97-AF65-F5344CB8AC3E}">
        <p14:creationId xmlns:p14="http://schemas.microsoft.com/office/powerpoint/2010/main" val="3215423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Income</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endParaRPr lang="en-US" sz="6600" dirty="0">
              <a:solidFill>
                <a:srgbClr val="FF6600"/>
              </a:solidFill>
            </a:endParaRPr>
          </a:p>
          <a:p>
            <a:endParaRPr lang="en-US" sz="6600" dirty="0">
              <a:solidFill>
                <a:srgbClr val="FF6600"/>
              </a:solidFill>
            </a:endParaRPr>
          </a:p>
        </p:txBody>
      </p:sp>
      <p:sp>
        <p:nvSpPr>
          <p:cNvPr id="3" name="TextBox 2">
            <a:extLst>
              <a:ext uri="{FF2B5EF4-FFF2-40B4-BE49-F238E27FC236}">
                <a16:creationId xmlns:a16="http://schemas.microsoft.com/office/drawing/2014/main" id="{ACAC2DF3-028C-5966-6206-AC14EE76F9E8}"/>
              </a:ext>
            </a:extLst>
          </p:cNvPr>
          <p:cNvSpPr txBox="1"/>
          <p:nvPr/>
        </p:nvSpPr>
        <p:spPr>
          <a:xfrm>
            <a:off x="272716" y="1732547"/>
            <a:ext cx="4700337" cy="3693319"/>
          </a:xfrm>
          <a:prstGeom prst="rect">
            <a:avLst/>
          </a:prstGeom>
          <a:noFill/>
        </p:spPr>
        <p:txBody>
          <a:bodyPr wrap="square" rtlCol="0">
            <a:spAutoFit/>
          </a:bodyPr>
          <a:lstStyle/>
          <a:p>
            <a:r>
              <a:rPr lang="en-US" dirty="0">
                <a:solidFill>
                  <a:srgbClr val="FF6600"/>
                </a:solidFill>
              </a:rPr>
              <a:t>The average income for the customers in both cabs, at 15,000 is above the average income in the United States. This makes sense as the clientele living in cities would make more than the average person in the same role due to the higher cost of living.  In addition, the higher average income may be skewed due to the fact that cabs are a luxury mode of transportation in urban areas. Cheaper and just as fast modes of transportations in cities are readily available. Those with lower budgets for transportation would not use a cab and instead use a cheaper method such as a train or bus.</a:t>
            </a:r>
          </a:p>
        </p:txBody>
      </p:sp>
    </p:spTree>
    <p:extLst>
      <p:ext uri="{BB962C8B-B14F-4D97-AF65-F5344CB8AC3E}">
        <p14:creationId xmlns:p14="http://schemas.microsoft.com/office/powerpoint/2010/main" val="3145489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Age</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endParaRPr lang="en-US" sz="6600" dirty="0">
              <a:solidFill>
                <a:srgbClr val="FF6600"/>
              </a:solidFill>
            </a:endParaRPr>
          </a:p>
          <a:p>
            <a:endParaRPr lang="en-US" sz="6600" dirty="0">
              <a:solidFill>
                <a:srgbClr val="FF6600"/>
              </a:solidFill>
            </a:endParaRPr>
          </a:p>
        </p:txBody>
      </p:sp>
      <p:sp>
        <p:nvSpPr>
          <p:cNvPr id="3" name="TextBox 2">
            <a:extLst>
              <a:ext uri="{FF2B5EF4-FFF2-40B4-BE49-F238E27FC236}">
                <a16:creationId xmlns:a16="http://schemas.microsoft.com/office/drawing/2014/main" id="{ACAC2DF3-028C-5966-6206-AC14EE76F9E8}"/>
              </a:ext>
            </a:extLst>
          </p:cNvPr>
          <p:cNvSpPr txBox="1"/>
          <p:nvPr/>
        </p:nvSpPr>
        <p:spPr>
          <a:xfrm>
            <a:off x="272716" y="1732547"/>
            <a:ext cx="4700337" cy="1754326"/>
          </a:xfrm>
          <a:prstGeom prst="rect">
            <a:avLst/>
          </a:prstGeom>
          <a:noFill/>
        </p:spPr>
        <p:txBody>
          <a:bodyPr wrap="square" rtlCol="0">
            <a:spAutoFit/>
          </a:bodyPr>
          <a:lstStyle/>
          <a:p>
            <a:r>
              <a:rPr lang="en-US" dirty="0">
                <a:solidFill>
                  <a:srgbClr val="FF6600"/>
                </a:solidFill>
              </a:rPr>
              <a:t>The average age of the customers using the Cab is 35. The cab users are approaching middle age and nearing an age where they are likely to have settled into their careers. The older age may also be another reason for the higher-than-average income</a:t>
            </a:r>
          </a:p>
        </p:txBody>
      </p:sp>
    </p:spTree>
    <p:extLst>
      <p:ext uri="{BB962C8B-B14F-4D97-AF65-F5344CB8AC3E}">
        <p14:creationId xmlns:p14="http://schemas.microsoft.com/office/powerpoint/2010/main" val="5763642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Internship(1)</Template>
  <TotalTime>378</TotalTime>
  <Words>814</Words>
  <Application>Microsoft Office PowerPoint</Application>
  <PresentationFormat>Widescreen</PresentationFormat>
  <Paragraphs>99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   Agenda</vt:lpstr>
      <vt:lpstr>Executive Summary</vt:lpstr>
      <vt:lpstr>Problem  Statement</vt:lpstr>
      <vt:lpstr>DATA Information</vt:lpstr>
      <vt:lpstr>Approach</vt:lpstr>
      <vt:lpstr>Overview of Cab Companies’ Performance</vt:lpstr>
      <vt:lpstr>Income</vt:lpstr>
      <vt:lpstr>Age</vt:lpstr>
      <vt:lpstr>Overview of Pink Cab Company’s Performance</vt:lpstr>
      <vt:lpstr>Overview of Yellow Cab Company’s Performance</vt:lpstr>
      <vt:lpstr>Difference in Profit</vt:lpstr>
      <vt:lpstr>Top 6 Cities</vt:lpstr>
      <vt:lpstr>Yellow’s Top 6 Cities</vt:lpstr>
      <vt:lpstr>Pink’s Top 6 Cities</vt:lpstr>
      <vt:lpstr>Cab Distribution </vt:lpstr>
      <vt:lpstr>Payment Method Distribution</vt:lpstr>
      <vt:lpstr>Gender Distribution</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Dara Levy</dc:creator>
  <cp:lastModifiedBy>Dara Levy</cp:lastModifiedBy>
  <cp:revision>3</cp:revision>
  <dcterms:created xsi:type="dcterms:W3CDTF">2024-05-20T19:20:44Z</dcterms:created>
  <dcterms:modified xsi:type="dcterms:W3CDTF">2024-05-22T05:45:31Z</dcterms:modified>
</cp:coreProperties>
</file>