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7" r:id="rId6"/>
    <p:sldId id="258" r:id="rId7"/>
    <p:sldId id="267" r:id="rId8"/>
    <p:sldId id="268" r:id="rId9"/>
    <p:sldId id="272" r:id="rId10"/>
    <p:sldId id="270" r:id="rId11"/>
    <p:sldId id="271" r:id="rId12"/>
    <p:sldId id="262" r:id="rId13"/>
    <p:sldId id="263"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04B3B6A-D946-40BD-8BAE-05F3267FD36A}">
          <p14:sldIdLst>
            <p14:sldId id="256"/>
            <p14:sldId id="257"/>
          </p14:sldIdLst>
        </p14:section>
        <p14:section name="Day 1-Introduction to Azure PowerShell" id="{CEC619E7-B07A-4752-BC68-057BA0086FEF}">
          <p14:sldIdLst>
            <p14:sldId id="258"/>
            <p14:sldId id="267"/>
            <p14:sldId id="268"/>
            <p14:sldId id="272"/>
            <p14:sldId id="270"/>
            <p14:sldId id="271"/>
          </p14:sldIdLst>
        </p14:section>
        <p14:section name="Day 2-Manage Azure Resources with Azure PowerShell" id="{60A2D447-2F80-4DC9-8B9C-2A2FA4D06460}">
          <p14:sldIdLst>
            <p14:sldId id="262"/>
          </p14:sldIdLst>
        </p14:section>
        <p14:section name="Day 3-Manage Azure Resources with Azure PowerShell" id="{6D830D41-E2C9-4B26-83F7-8F5A28D180EC}">
          <p14:sldIdLst>
            <p14:sldId id="263"/>
          </p14:sldIdLst>
        </p14:section>
        <p14:section name="Day 4-Advanced Azure Management with PowerShell" id="{6F4869A9-25E1-468A-9B5B-0DDB28F71BD4}">
          <p14:sldIdLst>
            <p14:sldId id="266"/>
          </p14:sldIdLst>
        </p14:section>
        <p14:section name="Day 5-Exam Tips, Q&amp;A" id="{9AB5B3D1-14BD-4E18-94B9-9637AA88AEAA}">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2022" autoAdjust="0"/>
  </p:normalViewPr>
  <p:slideViewPr>
    <p:cSldViewPr snapToGrid="0">
      <p:cViewPr varScale="1">
        <p:scale>
          <a:sx n="103" d="100"/>
          <a:sy n="103" d="100"/>
        </p:scale>
        <p:origin x="11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65B00-DA64-4798-809C-FF720E9D44F3}" type="datetimeFigureOut">
              <a:rPr lang="en-GB" smtClean="0"/>
              <a:t>11/05/2020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CE836-4B44-42E9-88B0-B42D72BC9E98}" type="slidenum">
              <a:rPr lang="en-GB" smtClean="0"/>
              <a:t>‹#›</a:t>
            </a:fld>
            <a:endParaRPr lang="en-GB"/>
          </a:p>
        </p:txBody>
      </p:sp>
    </p:spTree>
    <p:extLst>
      <p:ext uri="{BB962C8B-B14F-4D97-AF65-F5344CB8AC3E}">
        <p14:creationId xmlns:p14="http://schemas.microsoft.com/office/powerpoint/2010/main" val="268420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powershell/powershel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powershell/powershel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https://docs.microsoft.com/en-us/powershell/azure/?view=azps-3.8.0</a:t>
            </a:r>
          </a:p>
        </p:txBody>
      </p:sp>
      <p:sp>
        <p:nvSpPr>
          <p:cNvPr id="4" name="Slide Number Placeholder 3"/>
          <p:cNvSpPr>
            <a:spLocks noGrp="1"/>
          </p:cNvSpPr>
          <p:nvPr>
            <p:ph type="sldNum" sz="quarter" idx="5"/>
          </p:nvPr>
        </p:nvSpPr>
        <p:spPr/>
        <p:txBody>
          <a:bodyPr/>
          <a:lstStyle/>
          <a:p>
            <a:fld id="{3F9CE836-4B44-42E9-88B0-B42D72BC9E98}" type="slidenum">
              <a:rPr lang="en-GB" smtClean="0"/>
              <a:t>2</a:t>
            </a:fld>
            <a:endParaRPr lang="en-GB"/>
          </a:p>
        </p:txBody>
      </p:sp>
    </p:spTree>
    <p:extLst>
      <p:ext uri="{BB962C8B-B14F-4D97-AF65-F5344CB8AC3E}">
        <p14:creationId xmlns:p14="http://schemas.microsoft.com/office/powerpoint/2010/main" val="201168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years, there have been many releases of PowerShell. Initially, Windows PowerShell was built on the .NET Framework and only worked on Windows systems. With the current release, PowerShell uses .NET Core 3.1 as its runtime. PowerShell runs on Windows, macOS, and Linux platforms.</a:t>
            </a:r>
          </a:p>
          <a:p>
            <a:r>
              <a:rPr lang="en-US" dirty="0"/>
              <a:t>PowerShell Core is an Open Source project on </a:t>
            </a:r>
            <a:r>
              <a:rPr lang="en-US" dirty="0">
                <a:hlinkClick r:id="rId3"/>
              </a:rPr>
              <a:t>GitHub</a:t>
            </a:r>
            <a:r>
              <a:rPr lang="en-US" dirty="0"/>
              <a:t>. See the following articles for more information on installing PowerShell on various supported and experimental platforms.</a:t>
            </a:r>
            <a:endParaRPr lang="en-GB" dirty="0"/>
          </a:p>
        </p:txBody>
      </p:sp>
      <p:sp>
        <p:nvSpPr>
          <p:cNvPr id="4" name="Slide Number Placeholder 3"/>
          <p:cNvSpPr>
            <a:spLocks noGrp="1"/>
          </p:cNvSpPr>
          <p:nvPr>
            <p:ph type="sldNum" sz="quarter" idx="5"/>
          </p:nvPr>
        </p:nvSpPr>
        <p:spPr/>
        <p:txBody>
          <a:bodyPr/>
          <a:lstStyle/>
          <a:p>
            <a:fld id="{3F9CE836-4B44-42E9-88B0-B42D72BC9E98}" type="slidenum">
              <a:rPr lang="en-GB" smtClean="0"/>
              <a:t>5</a:t>
            </a:fld>
            <a:endParaRPr lang="en-GB"/>
          </a:p>
        </p:txBody>
      </p:sp>
    </p:spTree>
    <p:extLst>
      <p:ext uri="{BB962C8B-B14F-4D97-AF65-F5344CB8AC3E}">
        <p14:creationId xmlns:p14="http://schemas.microsoft.com/office/powerpoint/2010/main" val="51606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years, there have been many releases of PowerShell. Initially, Windows PowerShell was built on the .NET Framework and only worked on Windows systems. With the current release, PowerShell uses .NET Core 3.1 as its runtime. PowerShell runs on Windows, macOS, and Linux platforms.</a:t>
            </a:r>
          </a:p>
          <a:p>
            <a:r>
              <a:rPr lang="en-US" dirty="0"/>
              <a:t>PowerShell Core is an Open Source project on </a:t>
            </a:r>
            <a:r>
              <a:rPr lang="en-US" dirty="0">
                <a:hlinkClick r:id="rId3"/>
              </a:rPr>
              <a:t>GitHub</a:t>
            </a:r>
            <a:r>
              <a:rPr lang="en-US" dirty="0"/>
              <a:t>. See the following articles for more information on installing PowerShell on various supported and experimental platforms.</a:t>
            </a:r>
            <a:endParaRPr lang="en-GB" dirty="0"/>
          </a:p>
        </p:txBody>
      </p:sp>
      <p:sp>
        <p:nvSpPr>
          <p:cNvPr id="4" name="Slide Number Placeholder 3"/>
          <p:cNvSpPr>
            <a:spLocks noGrp="1"/>
          </p:cNvSpPr>
          <p:nvPr>
            <p:ph type="sldNum" sz="quarter" idx="5"/>
          </p:nvPr>
        </p:nvSpPr>
        <p:spPr/>
        <p:txBody>
          <a:bodyPr/>
          <a:lstStyle/>
          <a:p>
            <a:fld id="{3F9CE836-4B44-42E9-88B0-B42D72BC9E98}" type="slidenum">
              <a:rPr lang="en-GB" smtClean="0"/>
              <a:t>6</a:t>
            </a:fld>
            <a:endParaRPr lang="en-GB"/>
          </a:p>
        </p:txBody>
      </p:sp>
    </p:spTree>
    <p:extLst>
      <p:ext uri="{BB962C8B-B14F-4D97-AF65-F5344CB8AC3E}">
        <p14:creationId xmlns:p14="http://schemas.microsoft.com/office/powerpoint/2010/main" val="708832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Aliases</a:t>
            </a:r>
            <a:endParaRPr lang="en-GB" dirty="0"/>
          </a:p>
        </p:txBody>
      </p:sp>
      <p:sp>
        <p:nvSpPr>
          <p:cNvPr id="4" name="Slide Number Placeholder 3"/>
          <p:cNvSpPr>
            <a:spLocks noGrp="1"/>
          </p:cNvSpPr>
          <p:nvPr>
            <p:ph type="sldNum" sz="quarter" idx="5"/>
          </p:nvPr>
        </p:nvSpPr>
        <p:spPr/>
        <p:txBody>
          <a:bodyPr/>
          <a:lstStyle/>
          <a:p>
            <a:fld id="{3F9CE836-4B44-42E9-88B0-B42D72BC9E98}" type="slidenum">
              <a:rPr lang="en-GB" smtClean="0"/>
              <a:t>7</a:t>
            </a:fld>
            <a:endParaRPr lang="en-GB"/>
          </a:p>
        </p:txBody>
      </p:sp>
    </p:spTree>
    <p:extLst>
      <p:ext uri="{BB962C8B-B14F-4D97-AF65-F5344CB8AC3E}">
        <p14:creationId xmlns:p14="http://schemas.microsoft.com/office/powerpoint/2010/main" val="195063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Aliases</a:t>
            </a:r>
            <a:endParaRPr lang="en-GB" dirty="0"/>
          </a:p>
        </p:txBody>
      </p:sp>
      <p:sp>
        <p:nvSpPr>
          <p:cNvPr id="4" name="Slide Number Placeholder 3"/>
          <p:cNvSpPr>
            <a:spLocks noGrp="1"/>
          </p:cNvSpPr>
          <p:nvPr>
            <p:ph type="sldNum" sz="quarter" idx="5"/>
          </p:nvPr>
        </p:nvSpPr>
        <p:spPr/>
        <p:txBody>
          <a:bodyPr/>
          <a:lstStyle/>
          <a:p>
            <a:fld id="{3F9CE836-4B44-42E9-88B0-B42D72BC9E98}" type="slidenum">
              <a:rPr lang="en-GB" smtClean="0"/>
              <a:t>8</a:t>
            </a:fld>
            <a:endParaRPr lang="en-GB"/>
          </a:p>
        </p:txBody>
      </p:sp>
    </p:spTree>
    <p:extLst>
      <p:ext uri="{BB962C8B-B14F-4D97-AF65-F5344CB8AC3E}">
        <p14:creationId xmlns:p14="http://schemas.microsoft.com/office/powerpoint/2010/main" val="209616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952509-5BA2-4682-A57D-110F2867C49B}"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179463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52509-5BA2-4682-A57D-110F2867C49B}" type="datetimeFigureOut">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2380399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52509-5BA2-4682-A57D-110F2867C49B}" type="datetimeFigureOut">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313547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2509-5BA2-4682-A57D-110F2867C49B}"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135106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2509-5BA2-4682-A57D-110F2867C49B}"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35114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6952509-5BA2-4682-A57D-110F2867C49B}" type="datetimeFigureOut">
              <a:rPr lang="en-GB" smtClean="0"/>
              <a:t>11/05/2020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317430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6952509-5BA2-4682-A57D-110F2867C49B}" type="datetimeFigureOut">
              <a:rPr lang="en-GB" smtClean="0"/>
              <a:t>11/05/2020</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157415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6952509-5BA2-4682-A57D-110F2867C49B}" type="datetimeFigureOut">
              <a:rPr lang="en-GB" smtClean="0"/>
              <a:t>11/05/2020</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216814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6952509-5BA2-4682-A57D-110F2867C49B}"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428463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6952509-5BA2-4682-A57D-110F2867C49B}" type="datetimeFigureOut">
              <a:rPr lang="en-GB" smtClean="0"/>
              <a:t>11/05/2020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286847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6952509-5BA2-4682-A57D-110F2867C49B}" type="datetimeFigureOut">
              <a:rPr lang="en-GB" smtClean="0"/>
              <a:t>11/05/2020</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CA3E5F1B-04BF-4F4A-AEDF-28067BAA9AE4}" type="slidenum">
              <a:rPr lang="en-GB" smtClean="0"/>
              <a:t>‹#›</a:t>
            </a:fld>
            <a:endParaRPr lang="en-GB"/>
          </a:p>
        </p:txBody>
      </p:sp>
    </p:spTree>
    <p:extLst>
      <p:ext uri="{BB962C8B-B14F-4D97-AF65-F5344CB8AC3E}">
        <p14:creationId xmlns:p14="http://schemas.microsoft.com/office/powerpoint/2010/main" val="266490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6952509-5BA2-4682-A57D-110F2867C49B}" type="datetimeFigureOut">
              <a:rPr lang="en-GB" smtClean="0"/>
              <a:t>11/05/2020</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A3E5F1B-04BF-4F4A-AEDF-28067BAA9AE4}" type="slidenum">
              <a:rPr lang="en-GB" smtClean="0"/>
              <a:t>‹#›</a:t>
            </a:fld>
            <a:endParaRPr lang="en-GB"/>
          </a:p>
        </p:txBody>
      </p:sp>
    </p:spTree>
    <p:extLst>
      <p:ext uri="{BB962C8B-B14F-4D97-AF65-F5344CB8AC3E}">
        <p14:creationId xmlns:p14="http://schemas.microsoft.com/office/powerpoint/2010/main" val="627891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9">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Freeform: Shape 11">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62ACCB-10E1-4F3A-A892-226CC8A9276D}"/>
              </a:ext>
            </a:extLst>
          </p:cNvPr>
          <p:cNvSpPr>
            <a:spLocks noGrp="1"/>
          </p:cNvSpPr>
          <p:nvPr>
            <p:ph type="ctrTitle"/>
          </p:nvPr>
        </p:nvSpPr>
        <p:spPr>
          <a:xfrm>
            <a:off x="4084398" y="1298448"/>
            <a:ext cx="7315200" cy="3255264"/>
          </a:xfrm>
        </p:spPr>
        <p:txBody>
          <a:bodyPr>
            <a:normAutofit/>
          </a:bodyPr>
          <a:lstStyle/>
          <a:p>
            <a:r>
              <a:rPr lang="en-US">
                <a:solidFill>
                  <a:schemeClr val="tx1"/>
                </a:solidFill>
              </a:rPr>
              <a:t>PowerShell with Azure</a:t>
            </a:r>
            <a:endParaRPr lang="en-GB">
              <a:solidFill>
                <a:schemeClr val="tx1"/>
              </a:solidFill>
            </a:endParaRPr>
          </a:p>
        </p:txBody>
      </p:sp>
      <p:sp>
        <p:nvSpPr>
          <p:cNvPr id="3" name="Subtitle 2">
            <a:extLst>
              <a:ext uri="{FF2B5EF4-FFF2-40B4-BE49-F238E27FC236}">
                <a16:creationId xmlns:a16="http://schemas.microsoft.com/office/drawing/2014/main" id="{BCA0E240-3E69-49D9-B2CF-120373C016DB}"/>
              </a:ext>
            </a:extLst>
          </p:cNvPr>
          <p:cNvSpPr>
            <a:spLocks noGrp="1"/>
          </p:cNvSpPr>
          <p:nvPr>
            <p:ph type="subTitle" idx="1"/>
          </p:nvPr>
        </p:nvSpPr>
        <p:spPr>
          <a:xfrm>
            <a:off x="4084397" y="4670246"/>
            <a:ext cx="6714232" cy="914400"/>
          </a:xfrm>
        </p:spPr>
        <p:txBody>
          <a:bodyPr>
            <a:normAutofit/>
          </a:bodyPr>
          <a:lstStyle/>
          <a:p>
            <a:r>
              <a:rPr lang="en-US">
                <a:solidFill>
                  <a:schemeClr val="tx2"/>
                </a:solidFill>
              </a:rPr>
              <a:t>Dara Oladapo</a:t>
            </a:r>
          </a:p>
          <a:p>
            <a:r>
              <a:rPr lang="en-US">
                <a:solidFill>
                  <a:schemeClr val="tx2"/>
                </a:solidFill>
              </a:rPr>
              <a:t>@DaraOladapo</a:t>
            </a:r>
            <a:endParaRPr lang="en-GB">
              <a:solidFill>
                <a:schemeClr val="tx2"/>
              </a:solidFill>
            </a:endParaRPr>
          </a:p>
        </p:txBody>
      </p:sp>
    </p:spTree>
    <p:extLst>
      <p:ext uri="{BB962C8B-B14F-4D97-AF65-F5344CB8AC3E}">
        <p14:creationId xmlns:p14="http://schemas.microsoft.com/office/powerpoint/2010/main" val="39942307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312D25-BE25-44DB-98C8-E8A3785ABEF6}"/>
              </a:ext>
            </a:extLst>
          </p:cNvPr>
          <p:cNvSpPr>
            <a:spLocks noGrp="1"/>
          </p:cNvSpPr>
          <p:nvPr>
            <p:ph type="title"/>
          </p:nvPr>
        </p:nvSpPr>
        <p:spPr>
          <a:xfrm>
            <a:off x="600342" y="1344168"/>
            <a:ext cx="3666858" cy="4160520"/>
          </a:xfrm>
        </p:spPr>
        <p:txBody>
          <a:bodyPr vert="horz" lIns="91440" tIns="45720" rIns="91440" bIns="45720" rtlCol="0" anchor="b">
            <a:noAutofit/>
          </a:bodyPr>
          <a:lstStyle/>
          <a:p>
            <a:r>
              <a:rPr lang="en-US" sz="4600" u="sng" spc="-100" dirty="0"/>
              <a:t>Day 3</a:t>
            </a:r>
            <a:br>
              <a:rPr lang="en-US" sz="4600" spc="-100" dirty="0"/>
            </a:br>
            <a:r>
              <a:rPr lang="en-US" sz="4800" dirty="0"/>
              <a:t>Manage Azure Resources with Azure PowerShell</a:t>
            </a:r>
            <a:endParaRPr lang="en-US" sz="4600" spc="-100" dirty="0"/>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4EB960E0-6DAE-4C4A-B867-EAF2BE581F76}"/>
              </a:ext>
            </a:extLst>
          </p:cNvPr>
          <p:cNvGraphicFramePr>
            <a:graphicFrameLocks noGrp="1"/>
          </p:cNvGraphicFramePr>
          <p:nvPr>
            <p:ph idx="1"/>
            <p:extLst>
              <p:ext uri="{D42A27DB-BD31-4B8C-83A1-F6EECF244321}">
                <p14:modId xmlns:p14="http://schemas.microsoft.com/office/powerpoint/2010/main" val="3100534609"/>
              </p:ext>
            </p:extLst>
          </p:nvPr>
        </p:nvGraphicFramePr>
        <p:xfrm>
          <a:off x="5120640" y="1186322"/>
          <a:ext cx="6367271" cy="4124028"/>
        </p:xfrm>
        <a:graphic>
          <a:graphicData uri="http://schemas.openxmlformats.org/drawingml/2006/table">
            <a:tbl>
              <a:tblPr firstRow="1" bandRow="1">
                <a:noFill/>
                <a:tableStyleId>{5C22544A-7EE6-4342-B048-85BDC9FD1C3A}</a:tableStyleId>
              </a:tblPr>
              <a:tblGrid>
                <a:gridCol w="6367271">
                  <a:extLst>
                    <a:ext uri="{9D8B030D-6E8A-4147-A177-3AD203B41FA5}">
                      <a16:colId xmlns:a16="http://schemas.microsoft.com/office/drawing/2014/main" val="1040197088"/>
                    </a:ext>
                  </a:extLst>
                </a:gridCol>
              </a:tblGrid>
              <a:tr h="884386">
                <a:tc>
                  <a:txBody>
                    <a:bodyPr/>
                    <a:lstStyle/>
                    <a:p>
                      <a:r>
                        <a:rPr lang="en-US" sz="2700" dirty="0">
                          <a:solidFill>
                            <a:schemeClr val="tx1">
                              <a:lumMod val="75000"/>
                              <a:lumOff val="25000"/>
                            </a:schemeClr>
                          </a:solidFill>
                        </a:rPr>
                        <a:t>Goals</a:t>
                      </a:r>
                      <a:endParaRPr lang="en-GB" sz="2700" dirty="0">
                        <a:solidFill>
                          <a:schemeClr val="tx1">
                            <a:lumMod val="75000"/>
                            <a:lumOff val="25000"/>
                          </a:schemeClr>
                        </a:solidFill>
                      </a:endParaRPr>
                    </a:p>
                  </a:txBody>
                  <a:tcPr marL="345463" marR="207278" marT="207278" marB="20727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77658855"/>
                  </a:ext>
                </a:extLst>
              </a:tr>
              <a:tr h="736989">
                <a:tc>
                  <a:txBody>
                    <a:bodyPr/>
                    <a:lstStyle/>
                    <a:p>
                      <a:pPr marL="342900" indent="-342900">
                        <a:buFont typeface="Arial" panose="020B0604020202020204" pitchFamily="34" charset="0"/>
                        <a:buChar char="•"/>
                      </a:pPr>
                      <a:r>
                        <a:rPr lang="en-US" sz="2100" dirty="0">
                          <a:solidFill>
                            <a:schemeClr val="tx1">
                              <a:lumMod val="75000"/>
                              <a:lumOff val="25000"/>
                            </a:schemeClr>
                          </a:solidFill>
                        </a:rPr>
                        <a:t>Manage Azure SQL Database</a:t>
                      </a:r>
                    </a:p>
                    <a:p>
                      <a:pPr marL="800100" lvl="1" indent="-342900">
                        <a:buFont typeface="Arial" panose="020B0604020202020204" pitchFamily="34" charset="0"/>
                        <a:buChar char="•"/>
                      </a:pPr>
                      <a:r>
                        <a:rPr lang="en-US" sz="2100" dirty="0">
                          <a:solidFill>
                            <a:schemeClr val="tx1">
                              <a:lumMod val="75000"/>
                              <a:lumOff val="25000"/>
                            </a:schemeClr>
                          </a:solidFill>
                        </a:rPr>
                        <a:t>Create and configure single databases, and elastic pools</a:t>
                      </a:r>
                    </a:p>
                    <a:p>
                      <a:pPr marL="800100" lvl="1" indent="-342900">
                        <a:buFont typeface="Arial" panose="020B0604020202020204" pitchFamily="34" charset="0"/>
                        <a:buChar char="•"/>
                      </a:pPr>
                      <a:r>
                        <a:rPr lang="en-GB" sz="2100" dirty="0">
                          <a:solidFill>
                            <a:schemeClr val="tx1">
                              <a:lumMod val="75000"/>
                              <a:lumOff val="25000"/>
                            </a:schemeClr>
                          </a:solidFill>
                        </a:rPr>
                        <a:t>Configure geo-replication and failover</a:t>
                      </a:r>
                    </a:p>
                    <a:p>
                      <a:pPr marL="800100" lvl="1" indent="-342900">
                        <a:buFont typeface="Arial" panose="020B0604020202020204" pitchFamily="34" charset="0"/>
                        <a:buChar char="•"/>
                      </a:pPr>
                      <a:r>
                        <a:rPr lang="en-GB" sz="2100" dirty="0">
                          <a:solidFill>
                            <a:schemeClr val="tx1">
                              <a:lumMod val="75000"/>
                              <a:lumOff val="25000"/>
                            </a:schemeClr>
                          </a:solidFill>
                        </a:rPr>
                        <a:t>Configure a failover group</a:t>
                      </a:r>
                    </a:p>
                    <a:p>
                      <a:pPr marL="800100" lvl="1" indent="-342900">
                        <a:buFont typeface="Arial" panose="020B0604020202020204" pitchFamily="34" charset="0"/>
                        <a:buChar char="•"/>
                      </a:pPr>
                      <a:r>
                        <a:rPr lang="en-US" sz="2100" dirty="0">
                          <a:solidFill>
                            <a:schemeClr val="tx1">
                              <a:lumMod val="75000"/>
                              <a:lumOff val="25000"/>
                            </a:schemeClr>
                          </a:solidFill>
                        </a:rPr>
                        <a:t>Scale a single database and an elastic pool</a:t>
                      </a:r>
                    </a:p>
                    <a:p>
                      <a:pPr marL="800100" lvl="1" indent="-342900">
                        <a:buFont typeface="Arial" panose="020B0604020202020204" pitchFamily="34" charset="0"/>
                        <a:buChar char="•"/>
                      </a:pPr>
                      <a:r>
                        <a:rPr lang="en-GB" sz="2100" dirty="0">
                          <a:solidFill>
                            <a:schemeClr val="tx1">
                              <a:lumMod val="75000"/>
                              <a:lumOff val="25000"/>
                            </a:schemeClr>
                          </a:solidFill>
                        </a:rPr>
                        <a:t>Auditing and threat detection</a:t>
                      </a:r>
                    </a:p>
                    <a:p>
                      <a:pPr marL="800100" lvl="1" indent="-342900">
                        <a:buFont typeface="Arial" panose="020B0604020202020204" pitchFamily="34" charset="0"/>
                        <a:buChar char="•"/>
                      </a:pPr>
                      <a:r>
                        <a:rPr lang="en-GB" sz="2100" dirty="0">
                          <a:solidFill>
                            <a:schemeClr val="tx1">
                              <a:lumMod val="75000"/>
                              <a:lumOff val="25000"/>
                            </a:schemeClr>
                          </a:solidFill>
                        </a:rPr>
                        <a:t>Restore, copy, and import a database</a:t>
                      </a:r>
                    </a:p>
                    <a:p>
                      <a:pPr marL="800100" lvl="1" indent="-342900">
                        <a:buFont typeface="Arial" panose="020B0604020202020204" pitchFamily="34" charset="0"/>
                        <a:buChar char="•"/>
                      </a:pPr>
                      <a:r>
                        <a:rPr lang="en-GB" sz="2100" dirty="0">
                          <a:solidFill>
                            <a:schemeClr val="tx1">
                              <a:lumMod val="75000"/>
                              <a:lumOff val="25000"/>
                            </a:schemeClr>
                          </a:solidFill>
                        </a:rPr>
                        <a:t>Sync data between databases</a:t>
                      </a:r>
                    </a:p>
                  </a:txBody>
                  <a:tcPr marL="345463" marR="179641" marT="179641" marB="179641">
                    <a:lnL w="12700" cmpd="sng">
                      <a:noFill/>
                      <a:prstDash val="solid"/>
                    </a:lnL>
                    <a:lnR w="12700" cmpd="sng">
                      <a:noFill/>
                      <a:prstDash val="solid"/>
                    </a:lnR>
                    <a:lnT w="12700" cmpd="sng">
                      <a:noFill/>
                      <a:prstDash val="solid"/>
                    </a:lnT>
                    <a:lnB w="19050" cap="flat" cmpd="sng" algn="ctr">
                      <a:noFill/>
                      <a:prstDash val="solid"/>
                    </a:lnB>
                    <a:solidFill>
                      <a:srgbClr val="B4BCBE">
                        <a:alpha val="34902"/>
                      </a:srgbClr>
                    </a:solidFill>
                  </a:tcPr>
                </a:tc>
                <a:extLst>
                  <a:ext uri="{0D108BD9-81ED-4DB2-BD59-A6C34878D82A}">
                    <a16:rowId xmlns:a16="http://schemas.microsoft.com/office/drawing/2014/main" val="1476766326"/>
                  </a:ext>
                </a:extLst>
              </a:tr>
            </a:tbl>
          </a:graphicData>
        </a:graphic>
      </p:graphicFrame>
    </p:spTree>
    <p:extLst>
      <p:ext uri="{BB962C8B-B14F-4D97-AF65-F5344CB8AC3E}">
        <p14:creationId xmlns:p14="http://schemas.microsoft.com/office/powerpoint/2010/main" val="146467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312D25-BE25-44DB-98C8-E8A3785ABEF6}"/>
              </a:ext>
            </a:extLst>
          </p:cNvPr>
          <p:cNvSpPr>
            <a:spLocks noGrp="1"/>
          </p:cNvSpPr>
          <p:nvPr>
            <p:ph type="title"/>
          </p:nvPr>
        </p:nvSpPr>
        <p:spPr>
          <a:xfrm>
            <a:off x="600342" y="1344168"/>
            <a:ext cx="3666858" cy="4160520"/>
          </a:xfrm>
        </p:spPr>
        <p:txBody>
          <a:bodyPr vert="horz" lIns="91440" tIns="45720" rIns="91440" bIns="45720" rtlCol="0" anchor="b">
            <a:noAutofit/>
          </a:bodyPr>
          <a:lstStyle/>
          <a:p>
            <a:r>
              <a:rPr lang="en-US" sz="4600" u="sng" spc="-100" dirty="0"/>
              <a:t>Day 4</a:t>
            </a:r>
            <a:br>
              <a:rPr lang="en-US" sz="4600" spc="-100" dirty="0"/>
            </a:br>
            <a:r>
              <a:rPr lang="en-US" sz="4800" dirty="0"/>
              <a:t>Advanced Azure Management with PowerShell</a:t>
            </a:r>
            <a:endParaRPr lang="en-US" sz="4600" spc="-100" dirty="0"/>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4EB960E0-6DAE-4C4A-B867-EAF2BE581F76}"/>
              </a:ext>
            </a:extLst>
          </p:cNvPr>
          <p:cNvGraphicFramePr>
            <a:graphicFrameLocks noGrp="1"/>
          </p:cNvGraphicFramePr>
          <p:nvPr>
            <p:ph idx="1"/>
            <p:extLst>
              <p:ext uri="{D42A27DB-BD31-4B8C-83A1-F6EECF244321}">
                <p14:modId xmlns:p14="http://schemas.microsoft.com/office/powerpoint/2010/main" val="2225754855"/>
              </p:ext>
            </p:extLst>
          </p:nvPr>
        </p:nvGraphicFramePr>
        <p:xfrm>
          <a:off x="5120640" y="1186322"/>
          <a:ext cx="6367271" cy="1621375"/>
        </p:xfrm>
        <a:graphic>
          <a:graphicData uri="http://schemas.openxmlformats.org/drawingml/2006/table">
            <a:tbl>
              <a:tblPr firstRow="1" bandRow="1">
                <a:noFill/>
                <a:tableStyleId>{5C22544A-7EE6-4342-B048-85BDC9FD1C3A}</a:tableStyleId>
              </a:tblPr>
              <a:tblGrid>
                <a:gridCol w="6367271">
                  <a:extLst>
                    <a:ext uri="{9D8B030D-6E8A-4147-A177-3AD203B41FA5}">
                      <a16:colId xmlns:a16="http://schemas.microsoft.com/office/drawing/2014/main" val="1040197088"/>
                    </a:ext>
                  </a:extLst>
                </a:gridCol>
              </a:tblGrid>
              <a:tr h="884386">
                <a:tc>
                  <a:txBody>
                    <a:bodyPr/>
                    <a:lstStyle/>
                    <a:p>
                      <a:r>
                        <a:rPr lang="en-US" sz="2700" dirty="0">
                          <a:solidFill>
                            <a:schemeClr val="tx1">
                              <a:lumMod val="75000"/>
                              <a:lumOff val="25000"/>
                            </a:schemeClr>
                          </a:solidFill>
                        </a:rPr>
                        <a:t>Goals</a:t>
                      </a:r>
                      <a:endParaRPr lang="en-GB" sz="2700" dirty="0">
                        <a:solidFill>
                          <a:schemeClr val="tx1">
                            <a:lumMod val="75000"/>
                            <a:lumOff val="25000"/>
                          </a:schemeClr>
                        </a:solidFill>
                      </a:endParaRPr>
                    </a:p>
                  </a:txBody>
                  <a:tcPr marL="345463" marR="207278" marT="207278" marB="20727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77658855"/>
                  </a:ext>
                </a:extLst>
              </a:tr>
              <a:tr h="736989">
                <a:tc>
                  <a:txBody>
                    <a:bodyPr/>
                    <a:lstStyle/>
                    <a:p>
                      <a:r>
                        <a:rPr lang="en-US" sz="2100" dirty="0">
                          <a:solidFill>
                            <a:schemeClr val="tx1">
                              <a:lumMod val="75000"/>
                              <a:lumOff val="25000"/>
                            </a:schemeClr>
                          </a:solidFill>
                        </a:rPr>
                        <a:t>Azure Desired State Configuration with PowerShell</a:t>
                      </a:r>
                      <a:endParaRPr lang="en-GB" sz="2100" dirty="0">
                        <a:solidFill>
                          <a:schemeClr val="tx1">
                            <a:lumMod val="75000"/>
                            <a:lumOff val="25000"/>
                          </a:schemeClr>
                        </a:solidFill>
                      </a:endParaRPr>
                    </a:p>
                  </a:txBody>
                  <a:tcPr marL="345463" marR="179641" marT="179641" marB="17964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476766326"/>
                  </a:ext>
                </a:extLst>
              </a:tr>
            </a:tbl>
          </a:graphicData>
        </a:graphic>
      </p:graphicFrame>
    </p:spTree>
    <p:extLst>
      <p:ext uri="{BB962C8B-B14F-4D97-AF65-F5344CB8AC3E}">
        <p14:creationId xmlns:p14="http://schemas.microsoft.com/office/powerpoint/2010/main" val="216490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312D25-BE25-44DB-98C8-E8A3785ABEF6}"/>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4600" u="sng" spc="-100" dirty="0"/>
              <a:t>Day 5</a:t>
            </a:r>
            <a:br>
              <a:rPr lang="en-US" sz="4600" spc="-100" dirty="0"/>
            </a:br>
            <a:r>
              <a:rPr lang="en-US" sz="4800" dirty="0"/>
              <a:t>Exam Tips, Q&amp;A</a:t>
            </a:r>
            <a:endParaRPr lang="en-US" sz="4600" spc="-100" dirty="0"/>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4EB960E0-6DAE-4C4A-B867-EAF2BE581F76}"/>
              </a:ext>
            </a:extLst>
          </p:cNvPr>
          <p:cNvGraphicFramePr>
            <a:graphicFrameLocks noGrp="1"/>
          </p:cNvGraphicFramePr>
          <p:nvPr>
            <p:ph idx="1"/>
            <p:extLst>
              <p:ext uri="{D42A27DB-BD31-4B8C-83A1-F6EECF244321}">
                <p14:modId xmlns:p14="http://schemas.microsoft.com/office/powerpoint/2010/main" val="3110954231"/>
              </p:ext>
            </p:extLst>
          </p:nvPr>
        </p:nvGraphicFramePr>
        <p:xfrm>
          <a:off x="5120640" y="1186322"/>
          <a:ext cx="6367271" cy="3095353"/>
        </p:xfrm>
        <a:graphic>
          <a:graphicData uri="http://schemas.openxmlformats.org/drawingml/2006/table">
            <a:tbl>
              <a:tblPr firstRow="1" bandRow="1">
                <a:noFill/>
                <a:tableStyleId>{5C22544A-7EE6-4342-B048-85BDC9FD1C3A}</a:tableStyleId>
              </a:tblPr>
              <a:tblGrid>
                <a:gridCol w="6367271">
                  <a:extLst>
                    <a:ext uri="{9D8B030D-6E8A-4147-A177-3AD203B41FA5}">
                      <a16:colId xmlns:a16="http://schemas.microsoft.com/office/drawing/2014/main" val="1040197088"/>
                    </a:ext>
                  </a:extLst>
                </a:gridCol>
              </a:tblGrid>
              <a:tr h="884386">
                <a:tc>
                  <a:txBody>
                    <a:bodyPr/>
                    <a:lstStyle/>
                    <a:p>
                      <a:r>
                        <a:rPr lang="en-US" sz="2700" dirty="0">
                          <a:solidFill>
                            <a:schemeClr val="tx1">
                              <a:lumMod val="75000"/>
                              <a:lumOff val="25000"/>
                            </a:schemeClr>
                          </a:solidFill>
                        </a:rPr>
                        <a:t>Goals</a:t>
                      </a:r>
                      <a:endParaRPr lang="en-GB" sz="2700" dirty="0">
                        <a:solidFill>
                          <a:schemeClr val="tx1">
                            <a:lumMod val="75000"/>
                            <a:lumOff val="25000"/>
                          </a:schemeClr>
                        </a:solidFill>
                      </a:endParaRPr>
                    </a:p>
                  </a:txBody>
                  <a:tcPr marL="345463" marR="207278" marT="207278" marB="20727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77658855"/>
                  </a:ext>
                </a:extLst>
              </a:tr>
              <a:tr h="736989">
                <a:tc>
                  <a:txBody>
                    <a:bodyPr/>
                    <a:lstStyle/>
                    <a:p>
                      <a:r>
                        <a:rPr lang="en-US" sz="2100" dirty="0">
                          <a:solidFill>
                            <a:schemeClr val="tx1">
                              <a:lumMod val="75000"/>
                              <a:lumOff val="25000"/>
                            </a:schemeClr>
                          </a:solidFill>
                        </a:rPr>
                        <a:t>Q &amp; A</a:t>
                      </a:r>
                      <a:endParaRPr lang="en-GB" sz="2100" dirty="0">
                        <a:solidFill>
                          <a:schemeClr val="tx1">
                            <a:lumMod val="75000"/>
                            <a:lumOff val="25000"/>
                          </a:schemeClr>
                        </a:solidFill>
                      </a:endParaRPr>
                    </a:p>
                  </a:txBody>
                  <a:tcPr marL="345463" marR="179641" marT="179641" marB="179641">
                    <a:lnL w="12700" cmpd="sng">
                      <a:noFill/>
                      <a:prstDash val="solid"/>
                    </a:lnL>
                    <a:lnR w="12700" cmpd="sng">
                      <a:noFill/>
                      <a:prstDash val="solid"/>
                    </a:lnR>
                    <a:lnT w="12700" cmpd="sng">
                      <a:noFill/>
                      <a:prstDash val="solid"/>
                    </a:lnT>
                    <a:lnB w="19050" cap="flat" cmpd="sng" algn="ctr">
                      <a:noFill/>
                      <a:prstDash val="solid"/>
                    </a:lnB>
                    <a:solidFill>
                      <a:srgbClr val="B4BCBE">
                        <a:alpha val="34902"/>
                      </a:srgbClr>
                    </a:solidFill>
                  </a:tcPr>
                </a:tc>
                <a:extLst>
                  <a:ext uri="{0D108BD9-81ED-4DB2-BD59-A6C34878D82A}">
                    <a16:rowId xmlns:a16="http://schemas.microsoft.com/office/drawing/2014/main" val="1476766326"/>
                  </a:ext>
                </a:extLst>
              </a:tr>
              <a:tr h="736989">
                <a:tc>
                  <a:txBody>
                    <a:bodyPr/>
                    <a:lstStyle/>
                    <a:p>
                      <a:r>
                        <a:rPr lang="en-US" sz="2100" dirty="0">
                          <a:solidFill>
                            <a:schemeClr val="tx1">
                              <a:lumMod val="75000"/>
                              <a:lumOff val="25000"/>
                            </a:schemeClr>
                          </a:solidFill>
                        </a:rPr>
                        <a:t>Additional Resource Links</a:t>
                      </a:r>
                      <a:endParaRPr lang="en-GB" sz="2100" dirty="0">
                        <a:solidFill>
                          <a:schemeClr val="tx1">
                            <a:lumMod val="75000"/>
                            <a:lumOff val="25000"/>
                          </a:schemeClr>
                        </a:solidFill>
                      </a:endParaRPr>
                    </a:p>
                  </a:txBody>
                  <a:tcPr marL="345463" marR="179641" marT="179641" marB="179641">
                    <a:lnL w="12700" cmpd="sng">
                      <a:noFill/>
                      <a:prstDash val="solid"/>
                    </a:lnL>
                    <a:lnR w="12700" cmpd="sng">
                      <a:noFill/>
                      <a:prstDash val="solid"/>
                    </a:lnR>
                    <a:lnT w="12700" cmpd="sng">
                      <a:noFill/>
                      <a:prstDash val="solid"/>
                    </a:lnT>
                    <a:lnB w="19050" cap="flat" cmpd="sng" algn="ctr">
                      <a:noFill/>
                      <a:prstDash val="solid"/>
                    </a:lnB>
                    <a:solidFill>
                      <a:srgbClr val="B4BCBE">
                        <a:alpha val="34902"/>
                      </a:srgbClr>
                    </a:solidFill>
                  </a:tcPr>
                </a:tc>
                <a:extLst>
                  <a:ext uri="{0D108BD9-81ED-4DB2-BD59-A6C34878D82A}">
                    <a16:rowId xmlns:a16="http://schemas.microsoft.com/office/drawing/2014/main" val="2698931903"/>
                  </a:ext>
                </a:extLst>
              </a:tr>
              <a:tr h="736989">
                <a:tc>
                  <a:txBody>
                    <a:bodyPr/>
                    <a:lstStyle/>
                    <a:p>
                      <a:r>
                        <a:rPr lang="en-US" sz="2100" dirty="0">
                          <a:solidFill>
                            <a:schemeClr val="tx1">
                              <a:lumMod val="75000"/>
                              <a:lumOff val="25000"/>
                            </a:schemeClr>
                          </a:solidFill>
                        </a:rPr>
                        <a:t>Exam Tips</a:t>
                      </a:r>
                      <a:endParaRPr lang="en-GB" sz="2100" dirty="0">
                        <a:solidFill>
                          <a:schemeClr val="tx1">
                            <a:lumMod val="75000"/>
                            <a:lumOff val="25000"/>
                          </a:schemeClr>
                        </a:solidFill>
                      </a:endParaRPr>
                    </a:p>
                  </a:txBody>
                  <a:tcPr marL="345463" marR="179641" marT="179641" marB="17964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91024820"/>
                  </a:ext>
                </a:extLst>
              </a:tr>
            </a:tbl>
          </a:graphicData>
        </a:graphic>
      </p:graphicFrame>
    </p:spTree>
    <p:extLst>
      <p:ext uri="{BB962C8B-B14F-4D97-AF65-F5344CB8AC3E}">
        <p14:creationId xmlns:p14="http://schemas.microsoft.com/office/powerpoint/2010/main" val="371812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A566E947-FB18-4E34-92A1-7AE660349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7E1FB687-F018-4798-90C8-38F1111E1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312D25-BE25-44DB-98C8-E8A3785ABEF6}"/>
              </a:ext>
            </a:extLst>
          </p:cNvPr>
          <p:cNvSpPr>
            <a:spLocks noGrp="1"/>
          </p:cNvSpPr>
          <p:nvPr>
            <p:ph type="title"/>
          </p:nvPr>
        </p:nvSpPr>
        <p:spPr>
          <a:xfrm>
            <a:off x="641667" y="5257630"/>
            <a:ext cx="10908667" cy="1021405"/>
          </a:xfrm>
        </p:spPr>
        <p:txBody>
          <a:bodyPr>
            <a:normAutofit/>
          </a:bodyPr>
          <a:lstStyle/>
          <a:p>
            <a:pPr algn="ctr"/>
            <a:r>
              <a:rPr lang="en-US"/>
              <a:t>Agenda</a:t>
            </a:r>
            <a:endParaRPr lang="en-GB"/>
          </a:p>
        </p:txBody>
      </p:sp>
      <p:sp>
        <p:nvSpPr>
          <p:cNvPr id="20" name="Rectangle 12">
            <a:extLst>
              <a:ext uri="{FF2B5EF4-FFF2-40B4-BE49-F238E27FC236}">
                <a16:creationId xmlns:a16="http://schemas.microsoft.com/office/drawing/2014/main" id="{99BAA161-AE24-467D-9AE2-A99E23CD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 name="Table 4">
            <a:extLst>
              <a:ext uri="{FF2B5EF4-FFF2-40B4-BE49-F238E27FC236}">
                <a16:creationId xmlns:a16="http://schemas.microsoft.com/office/drawing/2014/main" id="{4EB960E0-6DAE-4C4A-B867-EAF2BE581F76}"/>
              </a:ext>
            </a:extLst>
          </p:cNvPr>
          <p:cNvGraphicFramePr>
            <a:graphicFrameLocks noGrp="1"/>
          </p:cNvGraphicFramePr>
          <p:nvPr>
            <p:ph idx="1"/>
            <p:extLst>
              <p:ext uri="{D42A27DB-BD31-4B8C-83A1-F6EECF244321}">
                <p14:modId xmlns:p14="http://schemas.microsoft.com/office/powerpoint/2010/main" val="2278898411"/>
              </p:ext>
            </p:extLst>
          </p:nvPr>
        </p:nvGraphicFramePr>
        <p:xfrm>
          <a:off x="877659" y="1029176"/>
          <a:ext cx="10436683" cy="3444108"/>
        </p:xfrm>
        <a:graphic>
          <a:graphicData uri="http://schemas.openxmlformats.org/drawingml/2006/table">
            <a:tbl>
              <a:tblPr firstRow="1" bandRow="1">
                <a:tableStyleId>{8EC20E35-A176-4012-BC5E-935CFFF8708E}</a:tableStyleId>
              </a:tblPr>
              <a:tblGrid>
                <a:gridCol w="1072015">
                  <a:extLst>
                    <a:ext uri="{9D8B030D-6E8A-4147-A177-3AD203B41FA5}">
                      <a16:colId xmlns:a16="http://schemas.microsoft.com/office/drawing/2014/main" val="2600776910"/>
                    </a:ext>
                  </a:extLst>
                </a:gridCol>
                <a:gridCol w="9364668">
                  <a:extLst>
                    <a:ext uri="{9D8B030D-6E8A-4147-A177-3AD203B41FA5}">
                      <a16:colId xmlns:a16="http://schemas.microsoft.com/office/drawing/2014/main" val="1040197088"/>
                    </a:ext>
                  </a:extLst>
                </a:gridCol>
              </a:tblGrid>
              <a:tr h="574018">
                <a:tc>
                  <a:txBody>
                    <a:bodyPr/>
                    <a:lstStyle/>
                    <a:p>
                      <a:r>
                        <a:rPr lang="en-US" sz="2600"/>
                        <a:t>Day</a:t>
                      </a:r>
                      <a:endParaRPr lang="en-GB" sz="2600"/>
                    </a:p>
                  </a:txBody>
                  <a:tcPr marL="130459" marR="130459" marT="65229" marB="65229"/>
                </a:tc>
                <a:tc>
                  <a:txBody>
                    <a:bodyPr/>
                    <a:lstStyle/>
                    <a:p>
                      <a:r>
                        <a:rPr lang="en-US" sz="2600"/>
                        <a:t>Goals</a:t>
                      </a:r>
                      <a:endParaRPr lang="en-GB" sz="2600"/>
                    </a:p>
                  </a:txBody>
                  <a:tcPr marL="130459" marR="130459" marT="65229" marB="65229"/>
                </a:tc>
                <a:extLst>
                  <a:ext uri="{0D108BD9-81ED-4DB2-BD59-A6C34878D82A}">
                    <a16:rowId xmlns:a16="http://schemas.microsoft.com/office/drawing/2014/main" val="1077658855"/>
                  </a:ext>
                </a:extLst>
              </a:tr>
              <a:tr h="574018">
                <a:tc>
                  <a:txBody>
                    <a:bodyPr/>
                    <a:lstStyle/>
                    <a:p>
                      <a:r>
                        <a:rPr lang="en-US" sz="2600"/>
                        <a:t>1</a:t>
                      </a:r>
                      <a:endParaRPr lang="en-GB" sz="2600"/>
                    </a:p>
                  </a:txBody>
                  <a:tcPr marL="130459" marR="130459" marT="65229" marB="65229"/>
                </a:tc>
                <a:tc>
                  <a:txBody>
                    <a:bodyPr/>
                    <a:lstStyle/>
                    <a:p>
                      <a:r>
                        <a:rPr lang="en-US" sz="2600"/>
                        <a:t>Introduction to Azure PowerShell</a:t>
                      </a:r>
                      <a:endParaRPr lang="en-GB" sz="2600"/>
                    </a:p>
                  </a:txBody>
                  <a:tcPr marL="130459" marR="130459" marT="65229" marB="65229"/>
                </a:tc>
                <a:extLst>
                  <a:ext uri="{0D108BD9-81ED-4DB2-BD59-A6C34878D82A}">
                    <a16:rowId xmlns:a16="http://schemas.microsoft.com/office/drawing/2014/main" val="1476766326"/>
                  </a:ext>
                </a:extLst>
              </a:tr>
              <a:tr h="574018">
                <a:tc>
                  <a:txBody>
                    <a:bodyPr/>
                    <a:lstStyle/>
                    <a:p>
                      <a:r>
                        <a:rPr lang="en-US" sz="2600"/>
                        <a:t>2</a:t>
                      </a:r>
                      <a:endParaRPr lang="en-GB" sz="2600"/>
                    </a:p>
                  </a:txBody>
                  <a:tcPr marL="130459" marR="130459" marT="65229" marB="65229"/>
                </a:tc>
                <a:tc>
                  <a:txBody>
                    <a:bodyPr/>
                    <a:lstStyle/>
                    <a:p>
                      <a:r>
                        <a:rPr lang="en-US" sz="2600" dirty="0"/>
                        <a:t>Manage Azure Resources with Azure PowerShell</a:t>
                      </a:r>
                      <a:endParaRPr lang="en-GB" sz="2600" dirty="0"/>
                    </a:p>
                  </a:txBody>
                  <a:tcPr marL="130459" marR="130459" marT="65229" marB="65229"/>
                </a:tc>
                <a:extLst>
                  <a:ext uri="{0D108BD9-81ED-4DB2-BD59-A6C34878D82A}">
                    <a16:rowId xmlns:a16="http://schemas.microsoft.com/office/drawing/2014/main" val="134850207"/>
                  </a:ext>
                </a:extLst>
              </a:tr>
              <a:tr h="574018">
                <a:tc>
                  <a:txBody>
                    <a:bodyPr/>
                    <a:lstStyle/>
                    <a:p>
                      <a:r>
                        <a:rPr lang="en-US" sz="2600"/>
                        <a:t>3</a:t>
                      </a:r>
                      <a:endParaRPr lang="en-GB" sz="2600"/>
                    </a:p>
                  </a:txBody>
                  <a:tcPr marL="130459" marR="130459" marT="65229" marB="65229"/>
                </a:tc>
                <a:tc>
                  <a:txBody>
                    <a:bodyPr/>
                    <a:lstStyle/>
                    <a:p>
                      <a:r>
                        <a:rPr lang="en-US" sz="2600" dirty="0"/>
                        <a:t>Manage Azure Resources with Azure PowerShell</a:t>
                      </a:r>
                      <a:endParaRPr lang="en-GB" sz="2600" dirty="0"/>
                    </a:p>
                  </a:txBody>
                  <a:tcPr marL="130459" marR="130459" marT="65229" marB="65229"/>
                </a:tc>
                <a:extLst>
                  <a:ext uri="{0D108BD9-81ED-4DB2-BD59-A6C34878D82A}">
                    <a16:rowId xmlns:a16="http://schemas.microsoft.com/office/drawing/2014/main" val="2342363012"/>
                  </a:ext>
                </a:extLst>
              </a:tr>
              <a:tr h="574018">
                <a:tc>
                  <a:txBody>
                    <a:bodyPr/>
                    <a:lstStyle/>
                    <a:p>
                      <a:r>
                        <a:rPr lang="en-US" sz="2600"/>
                        <a:t>4</a:t>
                      </a:r>
                      <a:endParaRPr lang="en-GB" sz="2600"/>
                    </a:p>
                  </a:txBody>
                  <a:tcPr marL="130459" marR="130459" marT="65229" marB="6522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Advanced Azure Management with PowerShell</a:t>
                      </a:r>
                      <a:endParaRPr lang="en-GB" sz="2600" dirty="0"/>
                    </a:p>
                  </a:txBody>
                  <a:tcPr marL="130459" marR="130459" marT="65229" marB="65229"/>
                </a:tc>
                <a:extLst>
                  <a:ext uri="{0D108BD9-81ED-4DB2-BD59-A6C34878D82A}">
                    <a16:rowId xmlns:a16="http://schemas.microsoft.com/office/drawing/2014/main" val="3140279017"/>
                  </a:ext>
                </a:extLst>
              </a:tr>
              <a:tr h="574018">
                <a:tc>
                  <a:txBody>
                    <a:bodyPr/>
                    <a:lstStyle/>
                    <a:p>
                      <a:r>
                        <a:rPr lang="en-US" sz="2600"/>
                        <a:t>5</a:t>
                      </a:r>
                      <a:endParaRPr lang="en-GB" sz="2600"/>
                    </a:p>
                  </a:txBody>
                  <a:tcPr marL="130459" marR="130459" marT="65229" marB="65229"/>
                </a:tc>
                <a:tc>
                  <a:txBody>
                    <a:bodyPr/>
                    <a:lstStyle/>
                    <a:p>
                      <a:r>
                        <a:rPr lang="en-US" sz="2600" dirty="0"/>
                        <a:t>Exam Tips, Q&amp;A</a:t>
                      </a:r>
                      <a:endParaRPr lang="en-GB" sz="2600" dirty="0"/>
                    </a:p>
                  </a:txBody>
                  <a:tcPr marL="130459" marR="130459" marT="65229" marB="65229"/>
                </a:tc>
                <a:extLst>
                  <a:ext uri="{0D108BD9-81ED-4DB2-BD59-A6C34878D82A}">
                    <a16:rowId xmlns:a16="http://schemas.microsoft.com/office/drawing/2014/main" val="4200050100"/>
                  </a:ext>
                </a:extLst>
              </a:tr>
            </a:tbl>
          </a:graphicData>
        </a:graphic>
      </p:graphicFrame>
    </p:spTree>
    <p:extLst>
      <p:ext uri="{BB962C8B-B14F-4D97-AF65-F5344CB8AC3E}">
        <p14:creationId xmlns:p14="http://schemas.microsoft.com/office/powerpoint/2010/main" val="60523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312D25-BE25-44DB-98C8-E8A3785ABEF6}"/>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4600" u="sng" spc="-100" dirty="0"/>
              <a:t>Day 1</a:t>
            </a:r>
            <a:br>
              <a:rPr lang="en-US" sz="4600" spc="-100" dirty="0"/>
            </a:br>
            <a:r>
              <a:rPr lang="en-US" sz="4600" spc="-100" dirty="0"/>
              <a:t>Introduction to Azure PowerShell</a:t>
            </a:r>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4EB960E0-6DAE-4C4A-B867-EAF2BE581F76}"/>
              </a:ext>
            </a:extLst>
          </p:cNvPr>
          <p:cNvGraphicFramePr>
            <a:graphicFrameLocks noGrp="1"/>
          </p:cNvGraphicFramePr>
          <p:nvPr>
            <p:ph idx="1"/>
            <p:extLst>
              <p:ext uri="{D42A27DB-BD31-4B8C-83A1-F6EECF244321}">
                <p14:modId xmlns:p14="http://schemas.microsoft.com/office/powerpoint/2010/main" val="1253806048"/>
              </p:ext>
            </p:extLst>
          </p:nvPr>
        </p:nvGraphicFramePr>
        <p:xfrm>
          <a:off x="5120640" y="1186322"/>
          <a:ext cx="6367271" cy="3740217"/>
        </p:xfrm>
        <a:graphic>
          <a:graphicData uri="http://schemas.openxmlformats.org/drawingml/2006/table">
            <a:tbl>
              <a:tblPr firstRow="1" bandRow="1">
                <a:noFill/>
                <a:tableStyleId>{5C22544A-7EE6-4342-B048-85BDC9FD1C3A}</a:tableStyleId>
              </a:tblPr>
              <a:tblGrid>
                <a:gridCol w="6367271">
                  <a:extLst>
                    <a:ext uri="{9D8B030D-6E8A-4147-A177-3AD203B41FA5}">
                      <a16:colId xmlns:a16="http://schemas.microsoft.com/office/drawing/2014/main" val="1040197088"/>
                    </a:ext>
                  </a:extLst>
                </a:gridCol>
              </a:tblGrid>
              <a:tr h="884386">
                <a:tc>
                  <a:txBody>
                    <a:bodyPr/>
                    <a:lstStyle/>
                    <a:p>
                      <a:r>
                        <a:rPr lang="en-US" sz="2700">
                          <a:solidFill>
                            <a:schemeClr val="tx1">
                              <a:lumMod val="75000"/>
                              <a:lumOff val="25000"/>
                            </a:schemeClr>
                          </a:solidFill>
                        </a:rPr>
                        <a:t>Goals</a:t>
                      </a:r>
                      <a:endParaRPr lang="en-GB" sz="2700">
                        <a:solidFill>
                          <a:schemeClr val="tx1">
                            <a:lumMod val="75000"/>
                            <a:lumOff val="25000"/>
                          </a:schemeClr>
                        </a:solidFill>
                      </a:endParaRPr>
                    </a:p>
                  </a:txBody>
                  <a:tcPr marL="345463" marR="207278" marT="207278" marB="20727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77658855"/>
                  </a:ext>
                </a:extLst>
              </a:tr>
              <a:tr h="736989">
                <a:tc>
                  <a:txBody>
                    <a:bodyPr/>
                    <a:lstStyle/>
                    <a:p>
                      <a:r>
                        <a:rPr lang="en-US" sz="2100" dirty="0">
                          <a:solidFill>
                            <a:schemeClr val="tx1">
                              <a:lumMod val="75000"/>
                              <a:lumOff val="25000"/>
                            </a:schemeClr>
                          </a:solidFill>
                        </a:rPr>
                        <a:t>Overview of Azure PowerShell</a:t>
                      </a:r>
                      <a:endParaRPr lang="en-GB" sz="2100" dirty="0">
                        <a:solidFill>
                          <a:schemeClr val="tx1">
                            <a:lumMod val="75000"/>
                            <a:lumOff val="25000"/>
                          </a:schemeClr>
                        </a:solidFill>
                      </a:endParaRPr>
                    </a:p>
                  </a:txBody>
                  <a:tcPr marL="345463" marR="179641" marT="179641" marB="17964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476766326"/>
                  </a:ext>
                </a:extLst>
              </a:tr>
              <a:tr h="1381853">
                <a:tc>
                  <a:txBody>
                    <a:bodyPr/>
                    <a:lstStyle/>
                    <a:p>
                      <a:r>
                        <a:rPr lang="en-US" sz="2100" dirty="0">
                          <a:solidFill>
                            <a:schemeClr val="tx1">
                              <a:lumMod val="75000"/>
                              <a:lumOff val="25000"/>
                            </a:schemeClr>
                          </a:solidFill>
                        </a:rPr>
                        <a:t>Installing Azure PowerShell</a:t>
                      </a:r>
                    </a:p>
                    <a:p>
                      <a:pPr marL="285750" indent="-285750">
                        <a:buFontTx/>
                        <a:buChar char="-"/>
                      </a:pPr>
                      <a:r>
                        <a:rPr lang="en-US" sz="2100" dirty="0">
                          <a:solidFill>
                            <a:schemeClr val="tx1">
                              <a:lumMod val="75000"/>
                              <a:lumOff val="25000"/>
                            </a:schemeClr>
                          </a:solidFill>
                        </a:rPr>
                        <a:t>Install PowerShell</a:t>
                      </a:r>
                    </a:p>
                    <a:p>
                      <a:pPr marL="285750" indent="-285750">
                        <a:buFontTx/>
                        <a:buChar char="-"/>
                      </a:pPr>
                      <a:r>
                        <a:rPr lang="en-US" sz="2100" dirty="0">
                          <a:solidFill>
                            <a:schemeClr val="tx1">
                              <a:lumMod val="75000"/>
                              <a:lumOff val="25000"/>
                            </a:schemeClr>
                          </a:solidFill>
                        </a:rPr>
                        <a:t>Install Azure PowerShell</a:t>
                      </a:r>
                      <a:endParaRPr lang="en-GB" sz="2100" dirty="0">
                        <a:solidFill>
                          <a:schemeClr val="tx1">
                            <a:lumMod val="75000"/>
                            <a:lumOff val="25000"/>
                          </a:schemeClr>
                        </a:solidFill>
                      </a:endParaRPr>
                    </a:p>
                  </a:txBody>
                  <a:tcPr marL="345463" marR="179641" marT="179641" marB="17964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34850207"/>
                  </a:ext>
                </a:extLst>
              </a:tr>
              <a:tr h="736989">
                <a:tc>
                  <a:txBody>
                    <a:bodyPr/>
                    <a:lstStyle/>
                    <a:p>
                      <a:r>
                        <a:rPr lang="en-US" sz="2100" dirty="0">
                          <a:solidFill>
                            <a:schemeClr val="tx1">
                              <a:lumMod val="75000"/>
                              <a:lumOff val="25000"/>
                            </a:schemeClr>
                          </a:solidFill>
                        </a:rPr>
                        <a:t>Familiarizing with Basic PowerShell Commandlets</a:t>
                      </a:r>
                      <a:endParaRPr lang="en-GB" sz="2100" dirty="0">
                        <a:solidFill>
                          <a:schemeClr val="tx1">
                            <a:lumMod val="75000"/>
                            <a:lumOff val="25000"/>
                          </a:schemeClr>
                        </a:solidFill>
                      </a:endParaRPr>
                    </a:p>
                  </a:txBody>
                  <a:tcPr marL="345463" marR="179641" marT="179641" marB="179641">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140279017"/>
                  </a:ext>
                </a:extLst>
              </a:tr>
            </a:tbl>
          </a:graphicData>
        </a:graphic>
      </p:graphicFrame>
    </p:spTree>
    <p:extLst>
      <p:ext uri="{BB962C8B-B14F-4D97-AF65-F5344CB8AC3E}">
        <p14:creationId xmlns:p14="http://schemas.microsoft.com/office/powerpoint/2010/main" val="341531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3C4236-5A3F-409B-8703-D7B3F869BE05}"/>
              </a:ext>
            </a:extLst>
          </p:cNvPr>
          <p:cNvSpPr>
            <a:spLocks noGrp="1"/>
          </p:cNvSpPr>
          <p:nvPr>
            <p:ph type="title"/>
          </p:nvPr>
        </p:nvSpPr>
        <p:spPr/>
        <p:txBody>
          <a:bodyPr/>
          <a:lstStyle/>
          <a:p>
            <a:r>
              <a:rPr lang="en-GB" dirty="0"/>
              <a:t>Overview of Azure PowerShell</a:t>
            </a:r>
          </a:p>
        </p:txBody>
      </p:sp>
      <p:sp>
        <p:nvSpPr>
          <p:cNvPr id="8" name="Content Placeholder 7">
            <a:extLst>
              <a:ext uri="{FF2B5EF4-FFF2-40B4-BE49-F238E27FC236}">
                <a16:creationId xmlns:a16="http://schemas.microsoft.com/office/drawing/2014/main" id="{EABE0CBD-A215-44FE-ABD3-23736C9AC061}"/>
              </a:ext>
            </a:extLst>
          </p:cNvPr>
          <p:cNvSpPr>
            <a:spLocks noGrp="1"/>
          </p:cNvSpPr>
          <p:nvPr>
            <p:ph idx="1"/>
          </p:nvPr>
        </p:nvSpPr>
        <p:spPr/>
        <p:txBody>
          <a:bodyPr>
            <a:normAutofit/>
          </a:bodyPr>
          <a:lstStyle/>
          <a:p>
            <a:pPr marL="0" indent="0">
              <a:buNone/>
            </a:pPr>
            <a:r>
              <a:rPr lang="en-US" sz="2400" dirty="0"/>
              <a:t>Azure PowerShell is a set of cmdlets for managing Azure resources directly from the PowerShell command line. Azure PowerShell is designed to make it easy to learn and get started with, but provides powerful features for automation. Written in .NET Standard, Azure PowerShell works with PowerShell 5.1 on Windows, and PowerShell 6.x and higher on all platforms.</a:t>
            </a:r>
            <a:endParaRPr lang="en-GB" sz="2400" dirty="0"/>
          </a:p>
        </p:txBody>
      </p:sp>
    </p:spTree>
    <p:extLst>
      <p:ext uri="{BB962C8B-B14F-4D97-AF65-F5344CB8AC3E}">
        <p14:creationId xmlns:p14="http://schemas.microsoft.com/office/powerpoint/2010/main" val="111413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3C4236-5A3F-409B-8703-D7B3F869BE05}"/>
              </a:ext>
            </a:extLst>
          </p:cNvPr>
          <p:cNvSpPr>
            <a:spLocks noGrp="1"/>
          </p:cNvSpPr>
          <p:nvPr>
            <p:ph type="title"/>
          </p:nvPr>
        </p:nvSpPr>
        <p:spPr/>
        <p:txBody>
          <a:bodyPr/>
          <a:lstStyle/>
          <a:p>
            <a:r>
              <a:rPr lang="en-GB" dirty="0"/>
              <a:t>Installing Azure PowerShell</a:t>
            </a:r>
          </a:p>
        </p:txBody>
      </p:sp>
      <p:sp>
        <p:nvSpPr>
          <p:cNvPr id="8" name="Content Placeholder 7">
            <a:extLst>
              <a:ext uri="{FF2B5EF4-FFF2-40B4-BE49-F238E27FC236}">
                <a16:creationId xmlns:a16="http://schemas.microsoft.com/office/drawing/2014/main" id="{EABE0CBD-A215-44FE-ABD3-23736C9AC061}"/>
              </a:ext>
            </a:extLst>
          </p:cNvPr>
          <p:cNvSpPr>
            <a:spLocks noGrp="1"/>
          </p:cNvSpPr>
          <p:nvPr>
            <p:ph idx="1"/>
          </p:nvPr>
        </p:nvSpPr>
        <p:spPr/>
        <p:txBody>
          <a:bodyPr>
            <a:normAutofit/>
          </a:bodyPr>
          <a:lstStyle/>
          <a:p>
            <a:r>
              <a:rPr lang="en-US" sz="2400" dirty="0"/>
              <a:t>Install PowerShell</a:t>
            </a:r>
          </a:p>
          <a:p>
            <a:pPr lvl="1"/>
            <a:r>
              <a:rPr lang="en-US" sz="2000" dirty="0"/>
              <a:t>https://bit.ly/getpsh7</a:t>
            </a:r>
          </a:p>
          <a:p>
            <a:r>
              <a:rPr lang="en-US" sz="2400" dirty="0"/>
              <a:t>Install Azure PowerShell</a:t>
            </a:r>
          </a:p>
          <a:p>
            <a:pPr lvl="1"/>
            <a:r>
              <a:rPr lang="en-US" sz="2000" dirty="0"/>
              <a:t>For Current User</a:t>
            </a:r>
          </a:p>
          <a:p>
            <a:pPr lvl="2"/>
            <a:r>
              <a:rPr lang="en-US" sz="1800" dirty="0"/>
              <a:t>Install-Module -Name Az -</a:t>
            </a:r>
            <a:r>
              <a:rPr lang="en-US" sz="1800" dirty="0" err="1"/>
              <a:t>AllowClobber</a:t>
            </a:r>
            <a:r>
              <a:rPr lang="en-US" sz="1800" dirty="0"/>
              <a:t> -Scope </a:t>
            </a:r>
            <a:r>
              <a:rPr lang="en-US" sz="1800" dirty="0" err="1"/>
              <a:t>CurrentUser</a:t>
            </a:r>
            <a:endParaRPr lang="en-US" sz="1800" dirty="0"/>
          </a:p>
          <a:p>
            <a:pPr lvl="1"/>
            <a:r>
              <a:rPr lang="en-US" sz="2000" dirty="0"/>
              <a:t>For All Users</a:t>
            </a:r>
          </a:p>
          <a:p>
            <a:pPr lvl="2"/>
            <a:r>
              <a:rPr lang="en-US" sz="1800" dirty="0"/>
              <a:t>Install-Module -Name Az -</a:t>
            </a:r>
            <a:r>
              <a:rPr lang="en-US" sz="1800" dirty="0" err="1"/>
              <a:t>AllowClobber</a:t>
            </a:r>
            <a:r>
              <a:rPr lang="en-US" sz="1800" dirty="0"/>
              <a:t> -Scope </a:t>
            </a:r>
            <a:r>
              <a:rPr lang="en-US" sz="1800" dirty="0" err="1"/>
              <a:t>AllUsers</a:t>
            </a:r>
            <a:endParaRPr lang="en-US" sz="1800" dirty="0"/>
          </a:p>
        </p:txBody>
      </p:sp>
    </p:spTree>
    <p:extLst>
      <p:ext uri="{BB962C8B-B14F-4D97-AF65-F5344CB8AC3E}">
        <p14:creationId xmlns:p14="http://schemas.microsoft.com/office/powerpoint/2010/main" val="77896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3C4236-5A3F-409B-8703-D7B3F869BE05}"/>
              </a:ext>
            </a:extLst>
          </p:cNvPr>
          <p:cNvSpPr>
            <a:spLocks noGrp="1"/>
          </p:cNvSpPr>
          <p:nvPr>
            <p:ph type="title"/>
          </p:nvPr>
        </p:nvSpPr>
        <p:spPr/>
        <p:txBody>
          <a:bodyPr/>
          <a:lstStyle/>
          <a:p>
            <a:r>
              <a:rPr lang="en-GB" dirty="0"/>
              <a:t>Installing Azure PowerShell</a:t>
            </a:r>
          </a:p>
        </p:txBody>
      </p:sp>
      <p:sp>
        <p:nvSpPr>
          <p:cNvPr id="8" name="Content Placeholder 7">
            <a:extLst>
              <a:ext uri="{FF2B5EF4-FFF2-40B4-BE49-F238E27FC236}">
                <a16:creationId xmlns:a16="http://schemas.microsoft.com/office/drawing/2014/main" id="{EABE0CBD-A215-44FE-ABD3-23736C9AC061}"/>
              </a:ext>
            </a:extLst>
          </p:cNvPr>
          <p:cNvSpPr>
            <a:spLocks noGrp="1"/>
          </p:cNvSpPr>
          <p:nvPr>
            <p:ph idx="1"/>
          </p:nvPr>
        </p:nvSpPr>
        <p:spPr>
          <a:xfrm>
            <a:off x="7227891" y="864108"/>
            <a:ext cx="4539566" cy="5120640"/>
          </a:xfrm>
        </p:spPr>
        <p:txBody>
          <a:bodyPr>
            <a:normAutofit/>
          </a:bodyPr>
          <a:lstStyle/>
          <a:p>
            <a:r>
              <a:rPr lang="en-US" sz="2200" dirty="0"/>
              <a:t>Always Remember before starting any Azure Connection Session</a:t>
            </a:r>
          </a:p>
          <a:p>
            <a:pPr lvl="1"/>
            <a:r>
              <a:rPr lang="en-US" sz="2000" dirty="0"/>
              <a:t>Run </a:t>
            </a:r>
            <a:r>
              <a:rPr lang="en-US" sz="2000" b="1" dirty="0"/>
              <a:t>Connect-</a:t>
            </a:r>
            <a:r>
              <a:rPr lang="en-US" sz="2000" b="1" dirty="0" err="1"/>
              <a:t>AzAccount</a:t>
            </a:r>
            <a:r>
              <a:rPr lang="en-US" sz="2000" b="1" dirty="0"/>
              <a:t> </a:t>
            </a:r>
            <a:r>
              <a:rPr lang="en-US" sz="2000" dirty="0"/>
              <a:t>and follow the instructions on the screen</a:t>
            </a:r>
          </a:p>
          <a:p>
            <a:pPr lvl="1"/>
            <a:r>
              <a:rPr lang="en-US" sz="2000" dirty="0"/>
              <a:t>If you have more than one subscription</a:t>
            </a:r>
          </a:p>
          <a:p>
            <a:pPr marL="502920" lvl="1" indent="0">
              <a:buNone/>
            </a:pPr>
            <a:r>
              <a:rPr lang="en-US" sz="2000" dirty="0" err="1"/>
              <a:t>az</a:t>
            </a:r>
            <a:r>
              <a:rPr lang="en-US" sz="2000" dirty="0"/>
              <a:t> account set --subscription $</a:t>
            </a:r>
            <a:r>
              <a:rPr lang="en-US" sz="2000" dirty="0" err="1"/>
              <a:t>SubscriptionId</a:t>
            </a:r>
            <a:endParaRPr lang="en-US" sz="2000" dirty="0"/>
          </a:p>
          <a:p>
            <a:pPr lvl="1"/>
            <a:endParaRPr lang="en-US" sz="2000" b="1" dirty="0"/>
          </a:p>
          <a:p>
            <a:pPr lvl="1"/>
            <a:endParaRPr lang="en-GB" sz="2000" dirty="0"/>
          </a:p>
        </p:txBody>
      </p:sp>
      <p:pic>
        <p:nvPicPr>
          <p:cNvPr id="3" name="Picture 2">
            <a:extLst>
              <a:ext uri="{FF2B5EF4-FFF2-40B4-BE49-F238E27FC236}">
                <a16:creationId xmlns:a16="http://schemas.microsoft.com/office/drawing/2014/main" id="{5701CBCC-8770-428D-BD86-FA2C70945F21}"/>
              </a:ext>
            </a:extLst>
          </p:cNvPr>
          <p:cNvPicPr>
            <a:picLocks noChangeAspect="1"/>
          </p:cNvPicPr>
          <p:nvPr/>
        </p:nvPicPr>
        <p:blipFill>
          <a:blip r:embed="rId3"/>
          <a:stretch>
            <a:fillRect/>
          </a:stretch>
        </p:blipFill>
        <p:spPr>
          <a:xfrm>
            <a:off x="3516629" y="1401368"/>
            <a:ext cx="3711262" cy="3863675"/>
          </a:xfrm>
          <a:prstGeom prst="rect">
            <a:avLst/>
          </a:prstGeom>
        </p:spPr>
      </p:pic>
    </p:spTree>
    <p:extLst>
      <p:ext uri="{BB962C8B-B14F-4D97-AF65-F5344CB8AC3E}">
        <p14:creationId xmlns:p14="http://schemas.microsoft.com/office/powerpoint/2010/main" val="363080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3C4236-5A3F-409B-8703-D7B3F869BE05}"/>
              </a:ext>
            </a:extLst>
          </p:cNvPr>
          <p:cNvSpPr>
            <a:spLocks noGrp="1"/>
          </p:cNvSpPr>
          <p:nvPr>
            <p:ph type="title"/>
          </p:nvPr>
        </p:nvSpPr>
        <p:spPr/>
        <p:txBody>
          <a:bodyPr/>
          <a:lstStyle/>
          <a:p>
            <a:r>
              <a:rPr lang="en-US" dirty="0"/>
              <a:t>Familiarizing with Basic PowerShell Commandlets</a:t>
            </a:r>
          </a:p>
        </p:txBody>
      </p:sp>
      <p:graphicFrame>
        <p:nvGraphicFramePr>
          <p:cNvPr id="4" name="Content Placeholder 3">
            <a:extLst>
              <a:ext uri="{FF2B5EF4-FFF2-40B4-BE49-F238E27FC236}">
                <a16:creationId xmlns:a16="http://schemas.microsoft.com/office/drawing/2014/main" id="{5393FD6B-7E87-4A03-B963-7EAF4125492D}"/>
              </a:ext>
            </a:extLst>
          </p:cNvPr>
          <p:cNvGraphicFramePr>
            <a:graphicFrameLocks noGrp="1"/>
          </p:cNvGraphicFramePr>
          <p:nvPr>
            <p:ph sz="half" idx="1"/>
            <p:extLst>
              <p:ext uri="{D42A27DB-BD31-4B8C-83A1-F6EECF244321}">
                <p14:modId xmlns:p14="http://schemas.microsoft.com/office/powerpoint/2010/main" val="4285114271"/>
              </p:ext>
            </p:extLst>
          </p:nvPr>
        </p:nvGraphicFramePr>
        <p:xfrm>
          <a:off x="3771900" y="2312275"/>
          <a:ext cx="3475038" cy="2224306"/>
        </p:xfrm>
        <a:graphic>
          <a:graphicData uri="http://schemas.openxmlformats.org/drawingml/2006/table">
            <a:tbl>
              <a:tblPr/>
              <a:tblGrid>
                <a:gridCol w="1737519">
                  <a:extLst>
                    <a:ext uri="{9D8B030D-6E8A-4147-A177-3AD203B41FA5}">
                      <a16:colId xmlns:a16="http://schemas.microsoft.com/office/drawing/2014/main" val="3688098044"/>
                    </a:ext>
                  </a:extLst>
                </a:gridCol>
                <a:gridCol w="1737519">
                  <a:extLst>
                    <a:ext uri="{9D8B030D-6E8A-4147-A177-3AD203B41FA5}">
                      <a16:colId xmlns:a16="http://schemas.microsoft.com/office/drawing/2014/main" val="468544006"/>
                    </a:ext>
                  </a:extLst>
                </a:gridCol>
              </a:tblGrid>
              <a:tr h="173752">
                <a:tc>
                  <a:txBody>
                    <a:bodyPr/>
                    <a:lstStyle/>
                    <a:p>
                      <a:r>
                        <a:rPr lang="en-GB" sz="1800"/>
                        <a:t>Noun or Verb</a:t>
                      </a:r>
                    </a:p>
                  </a:txBody>
                  <a:tcPr marL="43438" marR="43438" marT="21719" marB="21719" anchor="ctr">
                    <a:lnL>
                      <a:noFill/>
                    </a:lnL>
                    <a:lnR>
                      <a:noFill/>
                    </a:lnR>
                    <a:lnT>
                      <a:noFill/>
                    </a:lnT>
                    <a:lnB>
                      <a:noFill/>
                    </a:lnB>
                  </a:tcPr>
                </a:tc>
                <a:tc>
                  <a:txBody>
                    <a:bodyPr/>
                    <a:lstStyle/>
                    <a:p>
                      <a:r>
                        <a:rPr lang="en-GB" sz="1800"/>
                        <a:t>Abbreviation</a:t>
                      </a:r>
                    </a:p>
                  </a:txBody>
                  <a:tcPr marL="43438" marR="43438" marT="21719" marB="21719" anchor="ctr">
                    <a:lnL>
                      <a:noFill/>
                    </a:lnL>
                    <a:lnR>
                      <a:noFill/>
                    </a:lnR>
                    <a:lnT>
                      <a:noFill/>
                    </a:lnT>
                    <a:lnB>
                      <a:noFill/>
                    </a:lnB>
                  </a:tcPr>
                </a:tc>
                <a:extLst>
                  <a:ext uri="{0D108BD9-81ED-4DB2-BD59-A6C34878D82A}">
                    <a16:rowId xmlns:a16="http://schemas.microsoft.com/office/drawing/2014/main" val="4103715693"/>
                  </a:ext>
                </a:extLst>
              </a:tr>
              <a:tr h="173752">
                <a:tc>
                  <a:txBody>
                    <a:bodyPr/>
                    <a:lstStyle/>
                    <a:p>
                      <a:r>
                        <a:rPr lang="en-GB" sz="1800"/>
                        <a:t>Get</a:t>
                      </a:r>
                    </a:p>
                  </a:txBody>
                  <a:tcPr marL="43438" marR="43438" marT="21719" marB="21719" anchor="ctr">
                    <a:lnL>
                      <a:noFill/>
                    </a:lnL>
                    <a:lnR>
                      <a:noFill/>
                    </a:lnR>
                    <a:lnT>
                      <a:noFill/>
                    </a:lnT>
                    <a:lnB>
                      <a:noFill/>
                    </a:lnB>
                  </a:tcPr>
                </a:tc>
                <a:tc>
                  <a:txBody>
                    <a:bodyPr/>
                    <a:lstStyle/>
                    <a:p>
                      <a:r>
                        <a:rPr lang="en-GB" sz="1800"/>
                        <a:t>g</a:t>
                      </a:r>
                    </a:p>
                  </a:txBody>
                  <a:tcPr marL="43438" marR="43438" marT="21719" marB="21719" anchor="ctr">
                    <a:lnL>
                      <a:noFill/>
                    </a:lnL>
                    <a:lnR>
                      <a:noFill/>
                    </a:lnR>
                    <a:lnT>
                      <a:noFill/>
                    </a:lnT>
                    <a:lnB>
                      <a:noFill/>
                    </a:lnB>
                  </a:tcPr>
                </a:tc>
                <a:extLst>
                  <a:ext uri="{0D108BD9-81ED-4DB2-BD59-A6C34878D82A}">
                    <a16:rowId xmlns:a16="http://schemas.microsoft.com/office/drawing/2014/main" val="3650905873"/>
                  </a:ext>
                </a:extLst>
              </a:tr>
              <a:tr h="173752">
                <a:tc>
                  <a:txBody>
                    <a:bodyPr/>
                    <a:lstStyle/>
                    <a:p>
                      <a:r>
                        <a:rPr lang="en-GB" sz="1800"/>
                        <a:t>Set</a:t>
                      </a:r>
                    </a:p>
                  </a:txBody>
                  <a:tcPr marL="43438" marR="43438" marT="21719" marB="21719" anchor="ctr">
                    <a:lnL>
                      <a:noFill/>
                    </a:lnL>
                    <a:lnR>
                      <a:noFill/>
                    </a:lnR>
                    <a:lnT>
                      <a:noFill/>
                    </a:lnT>
                    <a:lnB>
                      <a:noFill/>
                    </a:lnB>
                  </a:tcPr>
                </a:tc>
                <a:tc>
                  <a:txBody>
                    <a:bodyPr/>
                    <a:lstStyle/>
                    <a:p>
                      <a:r>
                        <a:rPr lang="en-GB" sz="1800"/>
                        <a:t>s</a:t>
                      </a:r>
                    </a:p>
                  </a:txBody>
                  <a:tcPr marL="43438" marR="43438" marT="21719" marB="21719" anchor="ctr">
                    <a:lnL>
                      <a:noFill/>
                    </a:lnL>
                    <a:lnR>
                      <a:noFill/>
                    </a:lnR>
                    <a:lnT>
                      <a:noFill/>
                    </a:lnT>
                    <a:lnB>
                      <a:noFill/>
                    </a:lnB>
                  </a:tcPr>
                </a:tc>
                <a:extLst>
                  <a:ext uri="{0D108BD9-81ED-4DB2-BD59-A6C34878D82A}">
                    <a16:rowId xmlns:a16="http://schemas.microsoft.com/office/drawing/2014/main" val="3526288601"/>
                  </a:ext>
                </a:extLst>
              </a:tr>
              <a:tr h="173752">
                <a:tc>
                  <a:txBody>
                    <a:bodyPr/>
                    <a:lstStyle/>
                    <a:p>
                      <a:r>
                        <a:rPr lang="en-GB" sz="1800"/>
                        <a:t>Item</a:t>
                      </a:r>
                    </a:p>
                  </a:txBody>
                  <a:tcPr marL="43438" marR="43438" marT="21719" marB="21719" anchor="ctr">
                    <a:lnL>
                      <a:noFill/>
                    </a:lnL>
                    <a:lnR>
                      <a:noFill/>
                    </a:lnR>
                    <a:lnT>
                      <a:noFill/>
                    </a:lnT>
                    <a:lnB>
                      <a:noFill/>
                    </a:lnB>
                  </a:tcPr>
                </a:tc>
                <a:tc>
                  <a:txBody>
                    <a:bodyPr/>
                    <a:lstStyle/>
                    <a:p>
                      <a:r>
                        <a:rPr lang="en-GB" sz="1800"/>
                        <a:t>i</a:t>
                      </a:r>
                    </a:p>
                  </a:txBody>
                  <a:tcPr marL="43438" marR="43438" marT="21719" marB="21719" anchor="ctr">
                    <a:lnL>
                      <a:noFill/>
                    </a:lnL>
                    <a:lnR>
                      <a:noFill/>
                    </a:lnR>
                    <a:lnT>
                      <a:noFill/>
                    </a:lnT>
                    <a:lnB>
                      <a:noFill/>
                    </a:lnB>
                  </a:tcPr>
                </a:tc>
                <a:extLst>
                  <a:ext uri="{0D108BD9-81ED-4DB2-BD59-A6C34878D82A}">
                    <a16:rowId xmlns:a16="http://schemas.microsoft.com/office/drawing/2014/main" val="118242609"/>
                  </a:ext>
                </a:extLst>
              </a:tr>
              <a:tr h="173752">
                <a:tc>
                  <a:txBody>
                    <a:bodyPr/>
                    <a:lstStyle/>
                    <a:p>
                      <a:r>
                        <a:rPr lang="en-GB" sz="1800"/>
                        <a:t>Location</a:t>
                      </a:r>
                    </a:p>
                  </a:txBody>
                  <a:tcPr marL="43438" marR="43438" marT="21719" marB="21719" anchor="ctr">
                    <a:lnL>
                      <a:noFill/>
                    </a:lnL>
                    <a:lnR>
                      <a:noFill/>
                    </a:lnR>
                    <a:lnT>
                      <a:noFill/>
                    </a:lnT>
                    <a:lnB>
                      <a:noFill/>
                    </a:lnB>
                  </a:tcPr>
                </a:tc>
                <a:tc>
                  <a:txBody>
                    <a:bodyPr/>
                    <a:lstStyle/>
                    <a:p>
                      <a:r>
                        <a:rPr lang="en-GB" sz="1800"/>
                        <a:t>l</a:t>
                      </a:r>
                    </a:p>
                  </a:txBody>
                  <a:tcPr marL="43438" marR="43438" marT="21719" marB="21719" anchor="ctr">
                    <a:lnL>
                      <a:noFill/>
                    </a:lnL>
                    <a:lnR>
                      <a:noFill/>
                    </a:lnR>
                    <a:lnT>
                      <a:noFill/>
                    </a:lnT>
                    <a:lnB>
                      <a:noFill/>
                    </a:lnB>
                  </a:tcPr>
                </a:tc>
                <a:extLst>
                  <a:ext uri="{0D108BD9-81ED-4DB2-BD59-A6C34878D82A}">
                    <a16:rowId xmlns:a16="http://schemas.microsoft.com/office/drawing/2014/main" val="1759142044"/>
                  </a:ext>
                </a:extLst>
              </a:tr>
              <a:tr h="173752">
                <a:tc>
                  <a:txBody>
                    <a:bodyPr/>
                    <a:lstStyle/>
                    <a:p>
                      <a:r>
                        <a:rPr lang="en-GB" sz="1800"/>
                        <a:t>Command</a:t>
                      </a:r>
                    </a:p>
                  </a:txBody>
                  <a:tcPr marL="43438" marR="43438" marT="21719" marB="21719" anchor="ctr">
                    <a:lnL>
                      <a:noFill/>
                    </a:lnL>
                    <a:lnR>
                      <a:noFill/>
                    </a:lnR>
                    <a:lnT>
                      <a:noFill/>
                    </a:lnT>
                    <a:lnB>
                      <a:noFill/>
                    </a:lnB>
                  </a:tcPr>
                </a:tc>
                <a:tc>
                  <a:txBody>
                    <a:bodyPr/>
                    <a:lstStyle/>
                    <a:p>
                      <a:r>
                        <a:rPr lang="en-GB" sz="1800"/>
                        <a:t>cm</a:t>
                      </a:r>
                    </a:p>
                  </a:txBody>
                  <a:tcPr marL="43438" marR="43438" marT="21719" marB="21719" anchor="ctr">
                    <a:lnL>
                      <a:noFill/>
                    </a:lnL>
                    <a:lnR>
                      <a:noFill/>
                    </a:lnR>
                    <a:lnT>
                      <a:noFill/>
                    </a:lnT>
                    <a:lnB>
                      <a:noFill/>
                    </a:lnB>
                  </a:tcPr>
                </a:tc>
                <a:extLst>
                  <a:ext uri="{0D108BD9-81ED-4DB2-BD59-A6C34878D82A}">
                    <a16:rowId xmlns:a16="http://schemas.microsoft.com/office/drawing/2014/main" val="1063356064"/>
                  </a:ext>
                </a:extLst>
              </a:tr>
              <a:tr h="173752">
                <a:tc>
                  <a:txBody>
                    <a:bodyPr/>
                    <a:lstStyle/>
                    <a:p>
                      <a:r>
                        <a:rPr lang="en-GB" sz="1800"/>
                        <a:t>Alias</a:t>
                      </a:r>
                    </a:p>
                  </a:txBody>
                  <a:tcPr marL="43438" marR="43438" marT="21719" marB="21719" anchor="ctr">
                    <a:lnL>
                      <a:noFill/>
                    </a:lnL>
                    <a:lnR>
                      <a:noFill/>
                    </a:lnR>
                    <a:lnT>
                      <a:noFill/>
                    </a:lnT>
                    <a:lnB>
                      <a:noFill/>
                    </a:lnB>
                  </a:tcPr>
                </a:tc>
                <a:tc>
                  <a:txBody>
                    <a:bodyPr/>
                    <a:lstStyle/>
                    <a:p>
                      <a:r>
                        <a:rPr lang="en-GB" sz="1800" dirty="0"/>
                        <a:t>al</a:t>
                      </a:r>
                    </a:p>
                  </a:txBody>
                  <a:tcPr marL="43438" marR="43438" marT="21719" marB="21719" anchor="ctr">
                    <a:lnL>
                      <a:noFill/>
                    </a:lnL>
                    <a:lnR>
                      <a:noFill/>
                    </a:lnR>
                    <a:lnT>
                      <a:noFill/>
                    </a:lnT>
                    <a:lnB>
                      <a:noFill/>
                    </a:lnB>
                  </a:tcPr>
                </a:tc>
                <a:extLst>
                  <a:ext uri="{0D108BD9-81ED-4DB2-BD59-A6C34878D82A}">
                    <a16:rowId xmlns:a16="http://schemas.microsoft.com/office/drawing/2014/main" val="459675030"/>
                  </a:ext>
                </a:extLst>
              </a:tr>
            </a:tbl>
          </a:graphicData>
        </a:graphic>
      </p:graphicFrame>
      <p:graphicFrame>
        <p:nvGraphicFramePr>
          <p:cNvPr id="6" name="Content Placeholder 5">
            <a:extLst>
              <a:ext uri="{FF2B5EF4-FFF2-40B4-BE49-F238E27FC236}">
                <a16:creationId xmlns:a16="http://schemas.microsoft.com/office/drawing/2014/main" id="{B5F81710-038B-41A0-AA5B-C7D5A341C8F7}"/>
              </a:ext>
            </a:extLst>
          </p:cNvPr>
          <p:cNvGraphicFramePr>
            <a:graphicFrameLocks noGrp="1"/>
          </p:cNvGraphicFramePr>
          <p:nvPr>
            <p:ph sz="half" idx="2"/>
            <p:extLst>
              <p:ext uri="{D42A27DB-BD31-4B8C-83A1-F6EECF244321}">
                <p14:modId xmlns:p14="http://schemas.microsoft.com/office/powerpoint/2010/main" val="2366514704"/>
              </p:ext>
            </p:extLst>
          </p:nvPr>
        </p:nvGraphicFramePr>
        <p:xfrm>
          <a:off x="7915974" y="2312275"/>
          <a:ext cx="3475036" cy="2224306"/>
        </p:xfrm>
        <a:graphic>
          <a:graphicData uri="http://schemas.openxmlformats.org/drawingml/2006/table">
            <a:tbl>
              <a:tblPr/>
              <a:tblGrid>
                <a:gridCol w="1737518">
                  <a:extLst>
                    <a:ext uri="{9D8B030D-6E8A-4147-A177-3AD203B41FA5}">
                      <a16:colId xmlns:a16="http://schemas.microsoft.com/office/drawing/2014/main" val="3017065599"/>
                    </a:ext>
                  </a:extLst>
                </a:gridCol>
                <a:gridCol w="1737518">
                  <a:extLst>
                    <a:ext uri="{9D8B030D-6E8A-4147-A177-3AD203B41FA5}">
                      <a16:colId xmlns:a16="http://schemas.microsoft.com/office/drawing/2014/main" val="213976937"/>
                    </a:ext>
                  </a:extLst>
                </a:gridCol>
              </a:tblGrid>
              <a:tr h="173752">
                <a:tc>
                  <a:txBody>
                    <a:bodyPr/>
                    <a:lstStyle/>
                    <a:p>
                      <a:r>
                        <a:rPr lang="en-GB" sz="1800"/>
                        <a:t>Cmdlet name</a:t>
                      </a:r>
                    </a:p>
                  </a:txBody>
                  <a:tcPr marL="43438" marR="43438" marT="21719" marB="21719" anchor="ctr">
                    <a:lnL>
                      <a:noFill/>
                    </a:lnL>
                    <a:lnR>
                      <a:noFill/>
                    </a:lnR>
                    <a:lnT>
                      <a:noFill/>
                    </a:lnT>
                    <a:lnB>
                      <a:noFill/>
                    </a:lnB>
                  </a:tcPr>
                </a:tc>
                <a:tc>
                  <a:txBody>
                    <a:bodyPr/>
                    <a:lstStyle/>
                    <a:p>
                      <a:r>
                        <a:rPr lang="en-GB" sz="1800"/>
                        <a:t>Alias</a:t>
                      </a:r>
                    </a:p>
                  </a:txBody>
                  <a:tcPr marL="43438" marR="43438" marT="21719" marB="21719" anchor="ctr">
                    <a:lnL>
                      <a:noFill/>
                    </a:lnL>
                    <a:lnR>
                      <a:noFill/>
                    </a:lnR>
                    <a:lnT>
                      <a:noFill/>
                    </a:lnT>
                    <a:lnB>
                      <a:noFill/>
                    </a:lnB>
                  </a:tcPr>
                </a:tc>
                <a:extLst>
                  <a:ext uri="{0D108BD9-81ED-4DB2-BD59-A6C34878D82A}">
                    <a16:rowId xmlns:a16="http://schemas.microsoft.com/office/drawing/2014/main" val="2919898383"/>
                  </a:ext>
                </a:extLst>
              </a:tr>
              <a:tr h="173752">
                <a:tc>
                  <a:txBody>
                    <a:bodyPr/>
                    <a:lstStyle/>
                    <a:p>
                      <a:r>
                        <a:rPr lang="en-GB" sz="1800"/>
                        <a:t>Get-Item</a:t>
                      </a:r>
                    </a:p>
                  </a:txBody>
                  <a:tcPr marL="43438" marR="43438" marT="21719" marB="21719" anchor="ctr">
                    <a:lnL>
                      <a:noFill/>
                    </a:lnL>
                    <a:lnR>
                      <a:noFill/>
                    </a:lnR>
                    <a:lnT>
                      <a:noFill/>
                    </a:lnT>
                    <a:lnB>
                      <a:noFill/>
                    </a:lnB>
                  </a:tcPr>
                </a:tc>
                <a:tc>
                  <a:txBody>
                    <a:bodyPr/>
                    <a:lstStyle/>
                    <a:p>
                      <a:r>
                        <a:rPr lang="en-GB" sz="1800"/>
                        <a:t>gi</a:t>
                      </a:r>
                    </a:p>
                  </a:txBody>
                  <a:tcPr marL="43438" marR="43438" marT="21719" marB="21719" anchor="ctr">
                    <a:lnL>
                      <a:noFill/>
                    </a:lnL>
                    <a:lnR>
                      <a:noFill/>
                    </a:lnR>
                    <a:lnT>
                      <a:noFill/>
                    </a:lnT>
                    <a:lnB>
                      <a:noFill/>
                    </a:lnB>
                  </a:tcPr>
                </a:tc>
                <a:extLst>
                  <a:ext uri="{0D108BD9-81ED-4DB2-BD59-A6C34878D82A}">
                    <a16:rowId xmlns:a16="http://schemas.microsoft.com/office/drawing/2014/main" val="3407190882"/>
                  </a:ext>
                </a:extLst>
              </a:tr>
              <a:tr h="173752">
                <a:tc>
                  <a:txBody>
                    <a:bodyPr/>
                    <a:lstStyle/>
                    <a:p>
                      <a:r>
                        <a:rPr lang="en-GB" sz="1800"/>
                        <a:t>Set-Item</a:t>
                      </a:r>
                    </a:p>
                  </a:txBody>
                  <a:tcPr marL="43438" marR="43438" marT="21719" marB="21719" anchor="ctr">
                    <a:lnL>
                      <a:noFill/>
                    </a:lnL>
                    <a:lnR>
                      <a:noFill/>
                    </a:lnR>
                    <a:lnT>
                      <a:noFill/>
                    </a:lnT>
                    <a:lnB>
                      <a:noFill/>
                    </a:lnB>
                  </a:tcPr>
                </a:tc>
                <a:tc>
                  <a:txBody>
                    <a:bodyPr/>
                    <a:lstStyle/>
                    <a:p>
                      <a:r>
                        <a:rPr lang="en-GB" sz="1800"/>
                        <a:t>si</a:t>
                      </a:r>
                    </a:p>
                  </a:txBody>
                  <a:tcPr marL="43438" marR="43438" marT="21719" marB="21719" anchor="ctr">
                    <a:lnL>
                      <a:noFill/>
                    </a:lnL>
                    <a:lnR>
                      <a:noFill/>
                    </a:lnR>
                    <a:lnT>
                      <a:noFill/>
                    </a:lnT>
                    <a:lnB>
                      <a:noFill/>
                    </a:lnB>
                  </a:tcPr>
                </a:tc>
                <a:extLst>
                  <a:ext uri="{0D108BD9-81ED-4DB2-BD59-A6C34878D82A}">
                    <a16:rowId xmlns:a16="http://schemas.microsoft.com/office/drawing/2014/main" val="2088997909"/>
                  </a:ext>
                </a:extLst>
              </a:tr>
              <a:tr h="173752">
                <a:tc>
                  <a:txBody>
                    <a:bodyPr/>
                    <a:lstStyle/>
                    <a:p>
                      <a:r>
                        <a:rPr lang="en-GB" sz="1800"/>
                        <a:t>Get-Location</a:t>
                      </a:r>
                    </a:p>
                  </a:txBody>
                  <a:tcPr marL="43438" marR="43438" marT="21719" marB="21719" anchor="ctr">
                    <a:lnL>
                      <a:noFill/>
                    </a:lnL>
                    <a:lnR>
                      <a:noFill/>
                    </a:lnR>
                    <a:lnT>
                      <a:noFill/>
                    </a:lnT>
                    <a:lnB>
                      <a:noFill/>
                    </a:lnB>
                  </a:tcPr>
                </a:tc>
                <a:tc>
                  <a:txBody>
                    <a:bodyPr/>
                    <a:lstStyle/>
                    <a:p>
                      <a:r>
                        <a:rPr lang="en-GB" sz="1800"/>
                        <a:t>gl</a:t>
                      </a:r>
                    </a:p>
                  </a:txBody>
                  <a:tcPr marL="43438" marR="43438" marT="21719" marB="21719" anchor="ctr">
                    <a:lnL>
                      <a:noFill/>
                    </a:lnL>
                    <a:lnR>
                      <a:noFill/>
                    </a:lnR>
                    <a:lnT>
                      <a:noFill/>
                    </a:lnT>
                    <a:lnB>
                      <a:noFill/>
                    </a:lnB>
                  </a:tcPr>
                </a:tc>
                <a:extLst>
                  <a:ext uri="{0D108BD9-81ED-4DB2-BD59-A6C34878D82A}">
                    <a16:rowId xmlns:a16="http://schemas.microsoft.com/office/drawing/2014/main" val="2912525311"/>
                  </a:ext>
                </a:extLst>
              </a:tr>
              <a:tr h="173752">
                <a:tc>
                  <a:txBody>
                    <a:bodyPr/>
                    <a:lstStyle/>
                    <a:p>
                      <a:r>
                        <a:rPr lang="en-GB" sz="1800"/>
                        <a:t>Set-Location</a:t>
                      </a:r>
                    </a:p>
                  </a:txBody>
                  <a:tcPr marL="43438" marR="43438" marT="21719" marB="21719" anchor="ctr">
                    <a:lnL>
                      <a:noFill/>
                    </a:lnL>
                    <a:lnR>
                      <a:noFill/>
                    </a:lnR>
                    <a:lnT>
                      <a:noFill/>
                    </a:lnT>
                    <a:lnB>
                      <a:noFill/>
                    </a:lnB>
                  </a:tcPr>
                </a:tc>
                <a:tc>
                  <a:txBody>
                    <a:bodyPr/>
                    <a:lstStyle/>
                    <a:p>
                      <a:r>
                        <a:rPr lang="en-GB" sz="1800"/>
                        <a:t>sl</a:t>
                      </a:r>
                    </a:p>
                  </a:txBody>
                  <a:tcPr marL="43438" marR="43438" marT="21719" marB="21719" anchor="ctr">
                    <a:lnL>
                      <a:noFill/>
                    </a:lnL>
                    <a:lnR>
                      <a:noFill/>
                    </a:lnR>
                    <a:lnT>
                      <a:noFill/>
                    </a:lnT>
                    <a:lnB>
                      <a:noFill/>
                    </a:lnB>
                  </a:tcPr>
                </a:tc>
                <a:extLst>
                  <a:ext uri="{0D108BD9-81ED-4DB2-BD59-A6C34878D82A}">
                    <a16:rowId xmlns:a16="http://schemas.microsoft.com/office/drawing/2014/main" val="3996878709"/>
                  </a:ext>
                </a:extLst>
              </a:tr>
              <a:tr h="173752">
                <a:tc>
                  <a:txBody>
                    <a:bodyPr/>
                    <a:lstStyle/>
                    <a:p>
                      <a:r>
                        <a:rPr lang="en-GB" sz="1800"/>
                        <a:t>Get-Command</a:t>
                      </a:r>
                    </a:p>
                  </a:txBody>
                  <a:tcPr marL="43438" marR="43438" marT="21719" marB="21719" anchor="ctr">
                    <a:lnL>
                      <a:noFill/>
                    </a:lnL>
                    <a:lnR>
                      <a:noFill/>
                    </a:lnR>
                    <a:lnT>
                      <a:noFill/>
                    </a:lnT>
                    <a:lnB>
                      <a:noFill/>
                    </a:lnB>
                  </a:tcPr>
                </a:tc>
                <a:tc>
                  <a:txBody>
                    <a:bodyPr/>
                    <a:lstStyle/>
                    <a:p>
                      <a:r>
                        <a:rPr lang="en-GB" sz="1800"/>
                        <a:t>gcm</a:t>
                      </a:r>
                    </a:p>
                  </a:txBody>
                  <a:tcPr marL="43438" marR="43438" marT="21719" marB="21719" anchor="ctr">
                    <a:lnL>
                      <a:noFill/>
                    </a:lnL>
                    <a:lnR>
                      <a:noFill/>
                    </a:lnR>
                    <a:lnT>
                      <a:noFill/>
                    </a:lnT>
                    <a:lnB>
                      <a:noFill/>
                    </a:lnB>
                  </a:tcPr>
                </a:tc>
                <a:extLst>
                  <a:ext uri="{0D108BD9-81ED-4DB2-BD59-A6C34878D82A}">
                    <a16:rowId xmlns:a16="http://schemas.microsoft.com/office/drawing/2014/main" val="1561228742"/>
                  </a:ext>
                </a:extLst>
              </a:tr>
              <a:tr h="173752">
                <a:tc>
                  <a:txBody>
                    <a:bodyPr/>
                    <a:lstStyle/>
                    <a:p>
                      <a:r>
                        <a:rPr lang="en-GB" sz="1800" dirty="0"/>
                        <a:t>Get-Alias</a:t>
                      </a:r>
                    </a:p>
                  </a:txBody>
                  <a:tcPr marL="43438" marR="43438" marT="21719" marB="21719" anchor="ctr">
                    <a:lnL>
                      <a:noFill/>
                    </a:lnL>
                    <a:lnR>
                      <a:noFill/>
                    </a:lnR>
                    <a:lnT>
                      <a:noFill/>
                    </a:lnT>
                    <a:lnB>
                      <a:noFill/>
                    </a:lnB>
                  </a:tcPr>
                </a:tc>
                <a:tc>
                  <a:txBody>
                    <a:bodyPr/>
                    <a:lstStyle/>
                    <a:p>
                      <a:r>
                        <a:rPr lang="en-GB" sz="1800" dirty="0"/>
                        <a:t>gal</a:t>
                      </a:r>
                    </a:p>
                  </a:txBody>
                  <a:tcPr marL="43438" marR="43438" marT="21719" marB="21719" anchor="ctr">
                    <a:lnL>
                      <a:noFill/>
                    </a:lnL>
                    <a:lnR>
                      <a:noFill/>
                    </a:lnR>
                    <a:lnT>
                      <a:noFill/>
                    </a:lnT>
                    <a:lnB>
                      <a:noFill/>
                    </a:lnB>
                  </a:tcPr>
                </a:tc>
                <a:extLst>
                  <a:ext uri="{0D108BD9-81ED-4DB2-BD59-A6C34878D82A}">
                    <a16:rowId xmlns:a16="http://schemas.microsoft.com/office/drawing/2014/main" val="2202981997"/>
                  </a:ext>
                </a:extLst>
              </a:tr>
            </a:tbl>
          </a:graphicData>
        </a:graphic>
      </p:graphicFrame>
    </p:spTree>
    <p:extLst>
      <p:ext uri="{BB962C8B-B14F-4D97-AF65-F5344CB8AC3E}">
        <p14:creationId xmlns:p14="http://schemas.microsoft.com/office/powerpoint/2010/main" val="67579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3C4236-5A3F-409B-8703-D7B3F869BE05}"/>
              </a:ext>
            </a:extLst>
          </p:cNvPr>
          <p:cNvSpPr>
            <a:spLocks noGrp="1"/>
          </p:cNvSpPr>
          <p:nvPr>
            <p:ph type="title"/>
          </p:nvPr>
        </p:nvSpPr>
        <p:spPr/>
        <p:txBody>
          <a:bodyPr/>
          <a:lstStyle/>
          <a:p>
            <a:r>
              <a:rPr lang="en-US" dirty="0"/>
              <a:t>Familiarizing with Basic PowerShell Commandlets</a:t>
            </a:r>
          </a:p>
        </p:txBody>
      </p:sp>
      <p:sp>
        <p:nvSpPr>
          <p:cNvPr id="14" name="Content Placeholder 13">
            <a:extLst>
              <a:ext uri="{FF2B5EF4-FFF2-40B4-BE49-F238E27FC236}">
                <a16:creationId xmlns:a16="http://schemas.microsoft.com/office/drawing/2014/main" id="{8F8B6A10-CDEF-4767-86EA-6D4E287FAAA1}"/>
              </a:ext>
            </a:extLst>
          </p:cNvPr>
          <p:cNvSpPr>
            <a:spLocks noGrp="1"/>
          </p:cNvSpPr>
          <p:nvPr>
            <p:ph idx="1"/>
          </p:nvPr>
        </p:nvSpPr>
        <p:spPr/>
        <p:txBody>
          <a:bodyPr>
            <a:normAutofit/>
          </a:bodyPr>
          <a:lstStyle/>
          <a:p>
            <a:pPr marL="0" indent="0">
              <a:buNone/>
            </a:pPr>
            <a:r>
              <a:rPr lang="en-US" dirty="0"/>
              <a:t>Set-Alias -Name </a:t>
            </a:r>
            <a:r>
              <a:rPr lang="en-US" dirty="0" err="1"/>
              <a:t>gi</a:t>
            </a:r>
            <a:r>
              <a:rPr lang="en-US" dirty="0"/>
              <a:t> -Value Get-Item</a:t>
            </a:r>
          </a:p>
          <a:p>
            <a:pPr marL="0" indent="0">
              <a:buNone/>
            </a:pPr>
            <a:r>
              <a:rPr lang="en-US" dirty="0"/>
              <a:t>Set-Alias -Name </a:t>
            </a:r>
            <a:r>
              <a:rPr lang="en-US" dirty="0" err="1"/>
              <a:t>si</a:t>
            </a:r>
            <a:r>
              <a:rPr lang="en-US" dirty="0"/>
              <a:t> -Value Set-Item</a:t>
            </a:r>
          </a:p>
          <a:p>
            <a:pPr marL="0" indent="0">
              <a:buNone/>
            </a:pPr>
            <a:r>
              <a:rPr lang="en-US" dirty="0"/>
              <a:t>Set-Alias -Name </a:t>
            </a:r>
            <a:r>
              <a:rPr lang="en-US" dirty="0" err="1"/>
              <a:t>gl</a:t>
            </a:r>
            <a:r>
              <a:rPr lang="en-US" dirty="0"/>
              <a:t> -Value Get-Location</a:t>
            </a:r>
          </a:p>
          <a:p>
            <a:pPr marL="0" indent="0">
              <a:buNone/>
            </a:pPr>
            <a:r>
              <a:rPr lang="en-US" dirty="0"/>
              <a:t>Set-Alias -Name </a:t>
            </a:r>
            <a:r>
              <a:rPr lang="en-US" dirty="0" err="1"/>
              <a:t>sl</a:t>
            </a:r>
            <a:r>
              <a:rPr lang="en-US" dirty="0"/>
              <a:t> -Value Set-Location</a:t>
            </a:r>
          </a:p>
          <a:p>
            <a:pPr marL="0" indent="0">
              <a:buNone/>
            </a:pPr>
            <a:r>
              <a:rPr lang="en-US" dirty="0"/>
              <a:t>Set-Alias -Name </a:t>
            </a:r>
            <a:r>
              <a:rPr lang="en-US" dirty="0" err="1"/>
              <a:t>gcm</a:t>
            </a:r>
            <a:r>
              <a:rPr lang="en-US" dirty="0"/>
              <a:t> -Value Get-Command</a:t>
            </a:r>
            <a:endParaRPr lang="en-GB" dirty="0"/>
          </a:p>
        </p:txBody>
      </p:sp>
    </p:spTree>
    <p:extLst>
      <p:ext uri="{BB962C8B-B14F-4D97-AF65-F5344CB8AC3E}">
        <p14:creationId xmlns:p14="http://schemas.microsoft.com/office/powerpoint/2010/main" val="70081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312D25-BE25-44DB-98C8-E8A3785ABEF6}"/>
              </a:ext>
            </a:extLst>
          </p:cNvPr>
          <p:cNvSpPr>
            <a:spLocks noGrp="1"/>
          </p:cNvSpPr>
          <p:nvPr>
            <p:ph type="title"/>
          </p:nvPr>
        </p:nvSpPr>
        <p:spPr>
          <a:xfrm>
            <a:off x="691771" y="1796796"/>
            <a:ext cx="3258688" cy="3255264"/>
          </a:xfrm>
        </p:spPr>
        <p:txBody>
          <a:bodyPr vert="horz" lIns="91440" tIns="45720" rIns="91440" bIns="45720" rtlCol="0" anchor="b">
            <a:noAutofit/>
          </a:bodyPr>
          <a:lstStyle/>
          <a:p>
            <a:r>
              <a:rPr lang="en-US" sz="4600" u="sng" spc="-100" dirty="0"/>
              <a:t>Day 2</a:t>
            </a:r>
            <a:br>
              <a:rPr lang="en-US" sz="4600" spc="-100" dirty="0"/>
            </a:br>
            <a:r>
              <a:rPr lang="en-US" sz="4800" dirty="0"/>
              <a:t>Manage Azure Resources with Azure PowerShell</a:t>
            </a:r>
            <a:endParaRPr lang="en-US" sz="4600" spc="-100" dirty="0"/>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4EB960E0-6DAE-4C4A-B867-EAF2BE581F76}"/>
              </a:ext>
            </a:extLst>
          </p:cNvPr>
          <p:cNvGraphicFramePr>
            <a:graphicFrameLocks noGrp="1"/>
          </p:cNvGraphicFramePr>
          <p:nvPr>
            <p:ph idx="1"/>
            <p:extLst>
              <p:ext uri="{D42A27DB-BD31-4B8C-83A1-F6EECF244321}">
                <p14:modId xmlns:p14="http://schemas.microsoft.com/office/powerpoint/2010/main" val="943862737"/>
              </p:ext>
            </p:extLst>
          </p:nvPr>
        </p:nvGraphicFramePr>
        <p:xfrm>
          <a:off x="5120640" y="1186322"/>
          <a:ext cx="6367271" cy="5123390"/>
        </p:xfrm>
        <a:graphic>
          <a:graphicData uri="http://schemas.openxmlformats.org/drawingml/2006/table">
            <a:tbl>
              <a:tblPr firstRow="1" bandRow="1">
                <a:noFill/>
                <a:tableStyleId>{5C22544A-7EE6-4342-B048-85BDC9FD1C3A}</a:tableStyleId>
              </a:tblPr>
              <a:tblGrid>
                <a:gridCol w="6367271">
                  <a:extLst>
                    <a:ext uri="{9D8B030D-6E8A-4147-A177-3AD203B41FA5}">
                      <a16:colId xmlns:a16="http://schemas.microsoft.com/office/drawing/2014/main" val="1040197088"/>
                    </a:ext>
                  </a:extLst>
                </a:gridCol>
              </a:tblGrid>
              <a:tr h="884386">
                <a:tc>
                  <a:txBody>
                    <a:bodyPr/>
                    <a:lstStyle/>
                    <a:p>
                      <a:r>
                        <a:rPr lang="en-US" sz="2700" dirty="0">
                          <a:solidFill>
                            <a:schemeClr val="tx1">
                              <a:lumMod val="75000"/>
                              <a:lumOff val="25000"/>
                            </a:schemeClr>
                          </a:solidFill>
                        </a:rPr>
                        <a:t>Goals</a:t>
                      </a:r>
                      <a:endParaRPr lang="en-GB" sz="2700" dirty="0">
                        <a:solidFill>
                          <a:schemeClr val="tx1">
                            <a:lumMod val="75000"/>
                            <a:lumOff val="25000"/>
                          </a:schemeClr>
                        </a:solidFill>
                      </a:endParaRPr>
                    </a:p>
                  </a:txBody>
                  <a:tcPr marL="345463" marR="207278" marT="207278" marB="20727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77658855"/>
                  </a:ext>
                </a:extLst>
              </a:tr>
              <a:tr h="736989">
                <a:tc>
                  <a:txBody>
                    <a:bodyPr/>
                    <a:lstStyle/>
                    <a:p>
                      <a:pPr marL="342900" indent="-342900">
                        <a:buFont typeface="Arial" panose="020B0604020202020204" pitchFamily="34" charset="0"/>
                        <a:buChar char="•"/>
                      </a:pPr>
                      <a:r>
                        <a:rPr lang="en-US" sz="2100" dirty="0">
                          <a:solidFill>
                            <a:schemeClr val="tx1">
                              <a:lumMod val="75000"/>
                              <a:lumOff val="25000"/>
                            </a:schemeClr>
                          </a:solidFill>
                        </a:rPr>
                        <a:t>Manage Virtual Machines</a:t>
                      </a:r>
                    </a:p>
                    <a:p>
                      <a:pPr marL="800100" lvl="1" indent="-342900">
                        <a:buFont typeface="Arial" panose="020B0604020202020204" pitchFamily="34" charset="0"/>
                        <a:buChar char="•"/>
                      </a:pPr>
                      <a:r>
                        <a:rPr lang="en-US" sz="2100" dirty="0">
                          <a:solidFill>
                            <a:schemeClr val="tx1">
                              <a:lumMod val="75000"/>
                              <a:lumOff val="25000"/>
                            </a:schemeClr>
                          </a:solidFill>
                        </a:rPr>
                        <a:t>Create Virtual Machines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100" dirty="0">
                          <a:solidFill>
                            <a:schemeClr val="tx1">
                              <a:lumMod val="75000"/>
                              <a:lumOff val="25000"/>
                            </a:schemeClr>
                          </a:solidFill>
                        </a:rPr>
                        <a:t>Manage Storage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100" dirty="0">
                          <a:solidFill>
                            <a:schemeClr val="tx1">
                              <a:lumMod val="75000"/>
                              <a:lumOff val="25000"/>
                            </a:schemeClr>
                          </a:solidFill>
                        </a:rPr>
                        <a:t>Monitor Virtual Machines</a:t>
                      </a:r>
                    </a:p>
                  </a:txBody>
                  <a:tcPr marL="345463" marR="179641" marT="179641" marB="179641">
                    <a:lnL w="12700" cmpd="sng">
                      <a:noFill/>
                      <a:prstDash val="solid"/>
                    </a:lnL>
                    <a:lnR w="12700" cmpd="sng">
                      <a:noFill/>
                      <a:prstDash val="solid"/>
                    </a:lnR>
                    <a:lnT w="12700" cmpd="sng">
                      <a:noFill/>
                      <a:prstDash val="solid"/>
                    </a:lnT>
                    <a:lnB w="19050" cap="flat" cmpd="sng" algn="ctr">
                      <a:noFill/>
                      <a:prstDash val="solid"/>
                    </a:lnB>
                    <a:solidFill>
                      <a:srgbClr val="B4BCBE">
                        <a:alpha val="34902"/>
                      </a:srgbClr>
                    </a:solidFill>
                  </a:tcPr>
                </a:tc>
                <a:extLst>
                  <a:ext uri="{0D108BD9-81ED-4DB2-BD59-A6C34878D82A}">
                    <a16:rowId xmlns:a16="http://schemas.microsoft.com/office/drawing/2014/main" val="1476766326"/>
                  </a:ext>
                </a:extLst>
              </a:tr>
              <a:tr h="736989">
                <a:tc>
                  <a:txBody>
                    <a:bodyPr/>
                    <a:lstStyle/>
                    <a:p>
                      <a:pPr marL="342900" indent="-342900">
                        <a:buFont typeface="Arial" panose="020B0604020202020204" pitchFamily="34" charset="0"/>
                        <a:buChar char="•"/>
                      </a:pPr>
                      <a:r>
                        <a:rPr lang="en-US" sz="2100" dirty="0">
                          <a:solidFill>
                            <a:schemeClr val="tx1">
                              <a:lumMod val="75000"/>
                              <a:lumOff val="25000"/>
                            </a:schemeClr>
                          </a:solidFill>
                        </a:rPr>
                        <a:t>Manage Web Applications</a:t>
                      </a:r>
                    </a:p>
                    <a:p>
                      <a:pPr marL="800100" lvl="1" indent="-342900">
                        <a:buFont typeface="Arial" panose="020B0604020202020204" pitchFamily="34" charset="0"/>
                        <a:buChar char="•"/>
                      </a:pPr>
                      <a:r>
                        <a:rPr lang="en-US" sz="2100" dirty="0">
                          <a:solidFill>
                            <a:schemeClr val="tx1">
                              <a:lumMod val="75000"/>
                              <a:lumOff val="25000"/>
                            </a:schemeClr>
                          </a:solidFill>
                        </a:rPr>
                        <a:t>Create App</a:t>
                      </a:r>
                    </a:p>
                    <a:p>
                      <a:pPr marL="800100" lvl="1" indent="-342900">
                        <a:buFont typeface="Arial" panose="020B0604020202020204" pitchFamily="34" charset="0"/>
                        <a:buChar char="•"/>
                      </a:pPr>
                      <a:r>
                        <a:rPr lang="en-US" sz="2100" dirty="0">
                          <a:solidFill>
                            <a:schemeClr val="tx1">
                              <a:lumMod val="75000"/>
                              <a:lumOff val="25000"/>
                            </a:schemeClr>
                          </a:solidFill>
                        </a:rPr>
                        <a:t>Configure App</a:t>
                      </a:r>
                    </a:p>
                    <a:p>
                      <a:pPr marL="800100" lvl="1" indent="-342900">
                        <a:buFont typeface="Arial" panose="020B0604020202020204" pitchFamily="34" charset="0"/>
                        <a:buChar char="•"/>
                      </a:pPr>
                      <a:r>
                        <a:rPr lang="en-US" sz="2100" dirty="0">
                          <a:solidFill>
                            <a:schemeClr val="tx1">
                              <a:lumMod val="75000"/>
                              <a:lumOff val="25000"/>
                            </a:schemeClr>
                          </a:solidFill>
                        </a:rPr>
                        <a:t>Scale App</a:t>
                      </a:r>
                    </a:p>
                    <a:p>
                      <a:pPr marL="800100" lvl="1" indent="-342900">
                        <a:buFont typeface="Arial" panose="020B0604020202020204" pitchFamily="34" charset="0"/>
                        <a:buChar char="•"/>
                      </a:pPr>
                      <a:r>
                        <a:rPr lang="en-US" sz="2100" dirty="0">
                          <a:solidFill>
                            <a:schemeClr val="tx1">
                              <a:lumMod val="75000"/>
                              <a:lumOff val="25000"/>
                            </a:schemeClr>
                          </a:solidFill>
                        </a:rPr>
                        <a:t>Connect app to Resources</a:t>
                      </a:r>
                    </a:p>
                    <a:p>
                      <a:pPr marL="800100" lvl="1" indent="-342900">
                        <a:buFont typeface="Arial" panose="020B0604020202020204" pitchFamily="34" charset="0"/>
                        <a:buChar char="•"/>
                      </a:pPr>
                      <a:r>
                        <a:rPr lang="en-US" sz="2100" dirty="0">
                          <a:solidFill>
                            <a:schemeClr val="tx1">
                              <a:lumMod val="75000"/>
                              <a:lumOff val="25000"/>
                            </a:schemeClr>
                          </a:solidFill>
                        </a:rPr>
                        <a:t>Backup and Restore App</a:t>
                      </a:r>
                    </a:p>
                    <a:p>
                      <a:pPr marL="800100" lvl="1" indent="-342900">
                        <a:buFont typeface="Arial" panose="020B0604020202020204" pitchFamily="34" charset="0"/>
                        <a:buChar char="•"/>
                      </a:pPr>
                      <a:r>
                        <a:rPr lang="en-US" sz="2100" dirty="0">
                          <a:solidFill>
                            <a:schemeClr val="tx1">
                              <a:lumMod val="75000"/>
                              <a:lumOff val="25000"/>
                            </a:schemeClr>
                          </a:solidFill>
                        </a:rPr>
                        <a:t>Monitor App</a:t>
                      </a:r>
                    </a:p>
                  </a:txBody>
                  <a:tcPr marL="345463" marR="179641" marT="179641" marB="179641">
                    <a:lnL w="12700" cmpd="sng">
                      <a:noFill/>
                      <a:prstDash val="solid"/>
                    </a:lnL>
                    <a:lnR w="12700" cmpd="sng">
                      <a:noFill/>
                      <a:prstDash val="solid"/>
                    </a:lnR>
                    <a:lnT w="12700" cmpd="sng">
                      <a:noFill/>
                      <a:prstDash val="solid"/>
                    </a:lnT>
                    <a:lnB w="19050" cap="flat" cmpd="sng" algn="ctr">
                      <a:noFill/>
                      <a:prstDash val="solid"/>
                    </a:lnB>
                    <a:solidFill>
                      <a:srgbClr val="B4BCBE">
                        <a:alpha val="34902"/>
                      </a:srgbClr>
                    </a:solidFill>
                  </a:tcPr>
                </a:tc>
                <a:extLst>
                  <a:ext uri="{0D108BD9-81ED-4DB2-BD59-A6C34878D82A}">
                    <a16:rowId xmlns:a16="http://schemas.microsoft.com/office/drawing/2014/main" val="1331656884"/>
                  </a:ext>
                </a:extLst>
              </a:tr>
            </a:tbl>
          </a:graphicData>
        </a:graphic>
      </p:graphicFrame>
    </p:spTree>
    <p:extLst>
      <p:ext uri="{BB962C8B-B14F-4D97-AF65-F5344CB8AC3E}">
        <p14:creationId xmlns:p14="http://schemas.microsoft.com/office/powerpoint/2010/main" val="224444976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F9A1032DAA54459259B4367C4EE00C" ma:contentTypeVersion="12" ma:contentTypeDescription="Create a new document." ma:contentTypeScope="" ma:versionID="25ca6fc5315eb80bf8fd0109da885841">
  <xsd:schema xmlns:xsd="http://www.w3.org/2001/XMLSchema" xmlns:xs="http://www.w3.org/2001/XMLSchema" xmlns:p="http://schemas.microsoft.com/office/2006/metadata/properties" xmlns:ns3="37c4deb6-848e-4f2f-a117-1b2fb6c0d7ec" xmlns:ns4="0174cda6-4d65-476a-8e7e-9d86f4f18185" targetNamespace="http://schemas.microsoft.com/office/2006/metadata/properties" ma:root="true" ma:fieldsID="1afa2f5176e16a9e252e25f6fb354797" ns3:_="" ns4:_="">
    <xsd:import namespace="37c4deb6-848e-4f2f-a117-1b2fb6c0d7ec"/>
    <xsd:import namespace="0174cda6-4d65-476a-8e7e-9d86f4f1818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c4deb6-848e-4f2f-a117-1b2fb6c0d7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174cda6-4d65-476a-8e7e-9d86f4f181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1C53CF-91A2-4043-A6B6-67A9621B75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c4deb6-848e-4f2f-a117-1b2fb6c0d7ec"/>
    <ds:schemaRef ds:uri="0174cda6-4d65-476a-8e7e-9d86f4f181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560D39-223E-4A44-9B55-736840F049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14513FE-E4C1-41FF-B5C3-D4CD9D357C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2641</TotalTime>
  <Words>605</Words>
  <Application>Microsoft Office PowerPoint</Application>
  <PresentationFormat>Widescreen</PresentationFormat>
  <Paragraphs>116</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Wingdings 2</vt:lpstr>
      <vt:lpstr>Frame</vt:lpstr>
      <vt:lpstr>PowerShell with Azure</vt:lpstr>
      <vt:lpstr>Agenda</vt:lpstr>
      <vt:lpstr>Day 1 Introduction to Azure PowerShell</vt:lpstr>
      <vt:lpstr>Overview of Azure PowerShell</vt:lpstr>
      <vt:lpstr>Installing Azure PowerShell</vt:lpstr>
      <vt:lpstr>Installing Azure PowerShell</vt:lpstr>
      <vt:lpstr>Familiarizing with Basic PowerShell Commandlets</vt:lpstr>
      <vt:lpstr>Familiarizing with Basic PowerShell Commandlets</vt:lpstr>
      <vt:lpstr>Day 2 Manage Azure Resources with Azure PowerShell</vt:lpstr>
      <vt:lpstr>Day 3 Manage Azure Resources with Azure PowerShell</vt:lpstr>
      <vt:lpstr>Day 4 Advanced Azure Management with PowerShell</vt:lpstr>
      <vt:lpstr>Day 5 Exam Tips,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with Azure</dc:title>
  <dc:creator>Dara Oladapo</dc:creator>
  <cp:lastModifiedBy>Dara Oladapo</cp:lastModifiedBy>
  <cp:revision>3</cp:revision>
  <dcterms:created xsi:type="dcterms:W3CDTF">2020-05-06T13:28:38Z</dcterms:created>
  <dcterms:modified xsi:type="dcterms:W3CDTF">2020-05-11T11:38:59Z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v-daolad@microsoft.com</vt:lpwstr>
  </property>
  <property fmtid="{D5CDD505-2E9C-101B-9397-08002B2CF9AE}" pid="5" name="MSIP_Label_f42aa342-8706-4288-bd11-ebb85995028c_SetDate">
    <vt:lpwstr>2020-05-11T11:38:59.2510370Z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b01ad689-a0c4-48a3-a41c-6dc35e6b7530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