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53"/>
  </p:notesMasterIdLst>
  <p:handoutMasterIdLst>
    <p:handoutMasterId r:id="rId54"/>
  </p:handoutMasterIdLst>
  <p:sldIdLst>
    <p:sldId id="1457" r:id="rId5"/>
    <p:sldId id="1460" r:id="rId6"/>
    <p:sldId id="1463" r:id="rId7"/>
    <p:sldId id="1495" r:id="rId8"/>
    <p:sldId id="1464" r:id="rId9"/>
    <p:sldId id="1489" r:id="rId10"/>
    <p:sldId id="1470" r:id="rId11"/>
    <p:sldId id="1472" r:id="rId12"/>
    <p:sldId id="1480" r:id="rId13"/>
    <p:sldId id="1482" r:id="rId14"/>
    <p:sldId id="1473" r:id="rId15"/>
    <p:sldId id="1483" r:id="rId16"/>
    <p:sldId id="1485" r:id="rId17"/>
    <p:sldId id="1484" r:id="rId18"/>
    <p:sldId id="1516" r:id="rId19"/>
    <p:sldId id="1517" r:id="rId20"/>
    <p:sldId id="1490" r:id="rId21"/>
    <p:sldId id="1491" r:id="rId22"/>
    <p:sldId id="1492" r:id="rId23"/>
    <p:sldId id="1493" r:id="rId24"/>
    <p:sldId id="1494" r:id="rId25"/>
    <p:sldId id="1474" r:id="rId26"/>
    <p:sldId id="1465" r:id="rId27"/>
    <p:sldId id="1496" r:id="rId28"/>
    <p:sldId id="1468" r:id="rId29"/>
    <p:sldId id="1497" r:id="rId30"/>
    <p:sldId id="1498" r:id="rId31"/>
    <p:sldId id="1499" r:id="rId32"/>
    <p:sldId id="1467" r:id="rId33"/>
    <p:sldId id="1502" r:id="rId34"/>
    <p:sldId id="1503" r:id="rId35"/>
    <p:sldId id="1505" r:id="rId36"/>
    <p:sldId id="1506" r:id="rId37"/>
    <p:sldId id="1507" r:id="rId38"/>
    <p:sldId id="1508" r:id="rId39"/>
    <p:sldId id="1475" r:id="rId40"/>
    <p:sldId id="1476" r:id="rId41"/>
    <p:sldId id="1501" r:id="rId42"/>
    <p:sldId id="1479" r:id="rId43"/>
    <p:sldId id="1509" r:id="rId44"/>
    <p:sldId id="1513" r:id="rId45"/>
    <p:sldId id="1512" r:id="rId46"/>
    <p:sldId id="1510" r:id="rId47"/>
    <p:sldId id="1514" r:id="rId48"/>
    <p:sldId id="1515" r:id="rId49"/>
    <p:sldId id="1511" r:id="rId50"/>
    <p:sldId id="1461" r:id="rId51"/>
    <p:sldId id="1458" r:id="rId5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partner-center-capabilities" id="{4EBCB9D9-DC17-1F45-B65C-0FF0637FCCAF}">
          <p14:sldIdLst>
            <p14:sldId id="1463"/>
            <p14:sldId id="1495"/>
            <p14:sldId id="1464"/>
            <p14:sldId id="1489"/>
          </p14:sldIdLst>
        </p14:section>
        <p14:section name="get-customers" id="{26981691-BB6B-F941-A33A-EC797090440B}">
          <p14:sldIdLst>
            <p14:sldId id="1470"/>
            <p14:sldId id="1472"/>
            <p14:sldId id="1480"/>
            <p14:sldId id="1482"/>
            <p14:sldId id="1473"/>
            <p14:sldId id="1483"/>
            <p14:sldId id="1485"/>
            <p14:sldId id="1484"/>
            <p14:sldId id="1516"/>
            <p14:sldId id="1517"/>
            <p14:sldId id="1490"/>
            <p14:sldId id="1491"/>
            <p14:sldId id="1492"/>
            <p14:sldId id="1493"/>
            <p14:sldId id="1494"/>
            <p14:sldId id="1474"/>
          </p14:sldIdLst>
        </p14:section>
        <p14:section name="create-customer" id="{F1AF8569-D06C-214C-B55C-7489947A82F7}">
          <p14:sldIdLst>
            <p14:sldId id="1465"/>
            <p14:sldId id="1496"/>
            <p14:sldId id="1468"/>
            <p14:sldId id="1497"/>
            <p14:sldId id="1498"/>
            <p14:sldId id="1499"/>
            <p14:sldId id="1467"/>
          </p14:sldIdLst>
        </p14:section>
        <p14:section name="deleting-customers" id="{A446E465-D341-F445-B621-220526EA926D}">
          <p14:sldIdLst>
            <p14:sldId id="1502"/>
            <p14:sldId id="1503"/>
            <p14:sldId id="1505"/>
            <p14:sldId id="1506"/>
            <p14:sldId id="1507"/>
            <p14:sldId id="1508"/>
          </p14:sldIdLst>
        </p14:section>
        <p14:section name="manage-customers" id="{0F1107F7-B544-104E-ADF0-7FB00F4C0C8E}">
          <p14:sldIdLst>
            <p14:sldId id="1475"/>
            <p14:sldId id="1476"/>
            <p14:sldId id="1501"/>
            <p14:sldId id="1479"/>
          </p14:sldIdLst>
        </p14:section>
        <p14:section name="common-issues" id="{BE078FB5-A419-9344-99B3-EDFA1D685A61}">
          <p14:sldIdLst>
            <p14:sldId id="1509"/>
            <p14:sldId id="1513"/>
            <p14:sldId id="1512"/>
            <p14:sldId id="1510"/>
            <p14:sldId id="1514"/>
            <p14:sldId id="1515"/>
            <p14:sldId id="1511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838" autoAdjust="0"/>
    <p:restoredTop sz="90615" autoAdjust="0"/>
  </p:normalViewPr>
  <p:slideViewPr>
    <p:cSldViewPr>
      <p:cViewPr varScale="1">
        <p:scale>
          <a:sx n="89" d="100"/>
          <a:sy n="89" d="100"/>
        </p:scale>
        <p:origin x="33" y="96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326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3/17/2016 4:53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3/17/2016 4:53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3/17/2016 4:53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3/17/2016 4:53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3/17/2016 4:53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Query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5519973"/>
          </a:xfrm>
        </p:spPr>
        <p:txBody>
          <a:bodyPr/>
          <a:lstStyle/>
          <a:p>
            <a:r>
              <a:rPr lang="is-IS" sz="3200" dirty="0">
                <a:solidFill>
                  <a:srgbClr val="00B050"/>
                </a:solidFill>
              </a:rPr>
              <a:t>// build query for </a:t>
            </a:r>
            <a:r>
              <a:rPr lang="is-IS" sz="3200" dirty="0" smtClean="0">
                <a:solidFill>
                  <a:srgbClr val="00B050"/>
                </a:solidFill>
              </a:rPr>
              <a:t>customers starting with “A”</a:t>
            </a:r>
            <a:endParaRPr lang="is-IS" sz="3200" dirty="0">
              <a:solidFill>
                <a:srgbClr val="00B050"/>
              </a:solidFill>
            </a:endParaRPr>
          </a:p>
          <a:p>
            <a:r>
              <a:rPr lang="en-US" sz="3200" dirty="0"/>
              <a:t>v</a:t>
            </a:r>
            <a:r>
              <a:rPr lang="is-IS" sz="3200" dirty="0" smtClean="0"/>
              <a:t>ar filter = new SimpleFieldFilter(</a:t>
            </a:r>
          </a:p>
          <a:p>
            <a:r>
              <a:rPr lang="is-IS" sz="3200" dirty="0"/>
              <a:t> </a:t>
            </a:r>
            <a:r>
              <a:rPr lang="is-IS" sz="3200" dirty="0" smtClean="0"/>
              <a:t> CustomerSearchField.CompanyName.ToString(),</a:t>
            </a:r>
          </a:p>
          <a:p>
            <a:r>
              <a:rPr lang="is-IS" sz="3200" dirty="0" smtClean="0"/>
              <a:t>  FieldFilterOperation.StartsWith,</a:t>
            </a:r>
          </a:p>
          <a:p>
            <a:r>
              <a:rPr lang="is-IS" sz="3200" dirty="0"/>
              <a:t> </a:t>
            </a:r>
            <a:r>
              <a:rPr lang="is-IS" sz="3200" dirty="0" smtClean="0"/>
              <a:t> "A")</a:t>
            </a:r>
          </a:p>
          <a:p>
            <a:r>
              <a:rPr lang="is-IS" sz="3200" dirty="0" smtClean="0"/>
              <a:t>);</a:t>
            </a:r>
            <a:endParaRPr lang="is-IS" sz="3200" dirty="0"/>
          </a:p>
          <a:p>
            <a:r>
              <a:rPr lang="is-IS" sz="3200" dirty="0">
                <a:solidFill>
                  <a:srgbClr val="00B050"/>
                </a:solidFill>
              </a:rPr>
              <a:t>// </a:t>
            </a:r>
            <a:r>
              <a:rPr lang="is-IS" sz="3200" dirty="0" smtClean="0">
                <a:solidFill>
                  <a:srgbClr val="00B050"/>
                </a:solidFill>
              </a:rPr>
              <a:t>execute the query</a:t>
            </a:r>
          </a:p>
          <a:p>
            <a:r>
              <a:rPr lang="is-IS" sz="3200" dirty="0" smtClean="0"/>
              <a:t>IQuery </a:t>
            </a:r>
            <a:r>
              <a:rPr lang="is-IS" sz="3200" dirty="0"/>
              <a:t>query = </a:t>
            </a:r>
            <a:endParaRPr lang="is-IS" sz="3200" dirty="0" smtClean="0"/>
          </a:p>
          <a:p>
            <a:r>
              <a:rPr lang="is-IS" sz="3200" dirty="0" smtClean="0"/>
              <a:t>     QueryFactory.Instance.BuildSimpleQuery(filter);</a:t>
            </a:r>
            <a:endParaRPr lang="is-I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11399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32398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Authenticate as </a:t>
            </a:r>
            <a:r>
              <a:rPr lang="en-US" dirty="0" err="1">
                <a:solidFill>
                  <a:srgbClr val="FFFFFF"/>
                </a:solidFill>
              </a:rPr>
              <a:t>app+user</a:t>
            </a:r>
            <a:r>
              <a:rPr lang="en-US" dirty="0">
                <a:solidFill>
                  <a:srgbClr val="FFFFFF"/>
                </a:solidFill>
              </a:rPr>
              <a:t> / app </a:t>
            </a:r>
            <a:r>
              <a:rPr lang="en-US" dirty="0" smtClean="0">
                <a:solidFill>
                  <a:srgbClr val="FFFFFF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Issue HTTP GET to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/v1/customers</a:t>
            </a:r>
            <a:r>
              <a:rPr lang="en-US" dirty="0" smtClean="0">
                <a:solidFill>
                  <a:srgbClr val="FFFFFF"/>
                </a:solidFill>
              </a:rPr>
              <a:t> endpoint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Authentication HTTP request header with partner center token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additional required HTTP request headers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via </a:t>
            </a:r>
            <a:r>
              <a:rPr lang="en-US" dirty="0"/>
              <a:t>Partner Center </a:t>
            </a:r>
            <a:r>
              <a:rPr lang="en-US" dirty="0" smtClean="0"/>
              <a:t>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2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Query REQUEST via REST </a:t>
            </a:r>
            <a:r>
              <a:rPr lang="en-US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5700022"/>
          </a:xfrm>
        </p:spPr>
        <p:txBody>
          <a:bodyPr/>
          <a:lstStyle/>
          <a:p>
            <a:r>
              <a:rPr lang="en-US" sz="2800" dirty="0" smtClean="0"/>
              <a:t>HTTP GET </a:t>
            </a:r>
          </a:p>
          <a:p>
            <a:endParaRPr lang="en-US" sz="2800" dirty="0"/>
          </a:p>
          <a:p>
            <a:r>
              <a:rPr lang="en-US" sz="2800" dirty="0" smtClean="0"/>
              <a:t>https://api.partnercenter.microsoft.com/v1/customers?size=25</a:t>
            </a:r>
          </a:p>
          <a:p>
            <a:endParaRPr lang="en-US" sz="2800" dirty="0" smtClean="0"/>
          </a:p>
          <a:p>
            <a:r>
              <a:rPr lang="en-US" sz="2800" dirty="0" smtClean="0"/>
              <a:t>Authorization</a:t>
            </a:r>
            <a:r>
              <a:rPr lang="en-US" sz="2800" dirty="0"/>
              <a:t>: Bearer </a:t>
            </a:r>
            <a:r>
              <a:rPr lang="en-US" sz="2800" dirty="0" smtClean="0"/>
              <a:t>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Accept</a:t>
            </a:r>
            <a:r>
              <a:rPr lang="en-US" sz="2800" dirty="0"/>
              <a:t>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/>
              <a:t>X-Locale: </a:t>
            </a:r>
            <a:r>
              <a:rPr lang="en-US" sz="2800" dirty="0" smtClean="0"/>
              <a:t>en-US</a:t>
            </a:r>
          </a:p>
          <a:p>
            <a:r>
              <a:rPr lang="en-US" sz="2800" dirty="0" smtClean="0"/>
              <a:t>MS-Contract-Version</a:t>
            </a:r>
            <a:r>
              <a:rPr lang="en-US" sz="2800" dirty="0"/>
              <a:t>: </a:t>
            </a:r>
            <a:r>
              <a:rPr lang="en-US" sz="2800" dirty="0" smtClean="0"/>
              <a:t>v1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RequestId</a:t>
            </a:r>
            <a:r>
              <a:rPr lang="en-US" sz="2800" dirty="0"/>
              <a:t>: </a:t>
            </a:r>
            <a:r>
              <a:rPr lang="en-US" sz="2800" dirty="0" smtClean="0"/>
              <a:t>c4004cc7-55ab-4aa8-a513-504c83d9b10f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CorrelationId</a:t>
            </a:r>
            <a:r>
              <a:rPr lang="en-US" sz="2800" dirty="0"/>
              <a:t>: </a:t>
            </a:r>
            <a:r>
              <a:rPr lang="en-US" sz="2800" dirty="0" smtClean="0"/>
              <a:t>5d886114-1efb-472a-85e9-7c752f2a81b6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3568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&amp; Filtered Query REQUEST via REST </a:t>
            </a:r>
            <a:r>
              <a:rPr lang="en-US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613845"/>
          </a:xfrm>
        </p:spPr>
        <p:txBody>
          <a:bodyPr/>
          <a:lstStyle/>
          <a:p>
            <a:r>
              <a:rPr lang="en-US" sz="2800" dirty="0" smtClean="0"/>
              <a:t>HTTP GET </a:t>
            </a:r>
          </a:p>
          <a:p>
            <a:endParaRPr lang="en-US" sz="2800" dirty="0"/>
          </a:p>
          <a:p>
            <a:r>
              <a:rPr lang="en-US" sz="2800" dirty="0" smtClean="0"/>
              <a:t>https://api.partnercenter.microsoft.com/v1/customers?size=25&amp;filter={"Field":"DisplayName","Value":"A","Operator":"starts_with"} </a:t>
            </a:r>
          </a:p>
          <a:p>
            <a:endParaRPr lang="en-US" sz="2800" dirty="0" smtClean="0"/>
          </a:p>
          <a:p>
            <a:r>
              <a:rPr lang="en-US" sz="2800" dirty="0" smtClean="0"/>
              <a:t>Authorization</a:t>
            </a:r>
            <a:r>
              <a:rPr lang="en-US" sz="2800" dirty="0"/>
              <a:t>: Bearer </a:t>
            </a:r>
            <a:r>
              <a:rPr lang="en-US" sz="2800" dirty="0" smtClean="0"/>
              <a:t>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Accept: application/</a:t>
            </a:r>
            <a:r>
              <a:rPr lang="en-US" sz="2800" dirty="0" err="1"/>
              <a:t>json</a:t>
            </a:r>
            <a:endParaRPr lang="en-US" sz="2800" dirty="0"/>
          </a:p>
          <a:p>
            <a:r>
              <a:rPr lang="en-US" sz="2800" dirty="0" smtClean="0"/>
              <a:t>X-Locale</a:t>
            </a:r>
            <a:r>
              <a:rPr lang="en-US" sz="2800" dirty="0"/>
              <a:t>: en-US</a:t>
            </a:r>
            <a:endParaRPr lang="en-US" sz="2800" dirty="0" smtClean="0"/>
          </a:p>
          <a:p>
            <a:r>
              <a:rPr lang="en-US" sz="2800" dirty="0" smtClean="0"/>
              <a:t>MS-Contract-Version</a:t>
            </a:r>
            <a:r>
              <a:rPr lang="en-US" sz="2800" dirty="0"/>
              <a:t>: </a:t>
            </a:r>
            <a:r>
              <a:rPr lang="en-US" sz="2800" dirty="0" smtClean="0"/>
              <a:t>v1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RequestId</a:t>
            </a:r>
            <a:r>
              <a:rPr lang="en-US" sz="2800" dirty="0"/>
              <a:t>: </a:t>
            </a:r>
            <a:r>
              <a:rPr lang="en-US" sz="2800" dirty="0" smtClean="0"/>
              <a:t>c4004cc7-55ab-4aa8-a513-504c83d9b10f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CorrelationId</a:t>
            </a:r>
            <a:r>
              <a:rPr lang="en-US" sz="2800" dirty="0"/>
              <a:t>: </a:t>
            </a:r>
            <a:r>
              <a:rPr lang="en-US" sz="2800" dirty="0" smtClean="0"/>
              <a:t>5d886114-1efb-472a-85e9-7c752f2a81b6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22554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RESPONSE via </a:t>
            </a:r>
            <a:r>
              <a:rPr lang="en-US" dirty="0"/>
              <a:t>Partner Center REST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12223"/>
          </a:xfrm>
        </p:spPr>
        <p:txBody>
          <a:bodyPr/>
          <a:lstStyle/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items:[{</a:t>
            </a:r>
          </a:p>
          <a:p>
            <a:r>
              <a:rPr lang="en-US" sz="2800" dirty="0" smtClean="0"/>
              <a:t>    id: c4004cc7-55ab-4aa8-a513-504c83d9b10f,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relationshipToPartner</a:t>
            </a:r>
            <a:r>
              <a:rPr lang="en-US" sz="2800" dirty="0" smtClean="0"/>
              <a:t>: reseller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companyProfile</a:t>
            </a:r>
            <a:r>
              <a:rPr lang="en-US" sz="2800" dirty="0" smtClean="0"/>
              <a:t>: {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companyName</a:t>
            </a:r>
            <a:r>
              <a:rPr lang="en-US" sz="2800" dirty="0" smtClean="0"/>
              <a:t>: "Wingtip Toys",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domain: "wingtiptoys.onmicrosoft.com"</a:t>
            </a:r>
          </a:p>
          <a:p>
            <a:r>
              <a:rPr lang="en-US" sz="2800" dirty="0" smtClean="0"/>
              <a:t>    }</a:t>
            </a:r>
          </a:p>
          <a:p>
            <a:r>
              <a:rPr lang="en-US" sz="2800" dirty="0" smtClean="0"/>
              <a:t>  },{..}];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totalCount:2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6630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5312223"/>
          </a:xfrm>
        </p:spPr>
        <p:txBody>
          <a:bodyPr/>
          <a:lstStyle/>
          <a:p>
            <a:r>
              <a:rPr lang="en-US" dirty="0" smtClean="0"/>
              <a:t>Provide URL encoded JSON string with schema:</a:t>
            </a:r>
          </a:p>
          <a:p>
            <a:pPr lvl="1"/>
            <a:r>
              <a:rPr lang="en-US" b="1" dirty="0" smtClean="0"/>
              <a:t>Field</a:t>
            </a:r>
            <a:r>
              <a:rPr lang="en-US" dirty="0" smtClean="0"/>
              <a:t>: field name to filter on</a:t>
            </a:r>
          </a:p>
          <a:p>
            <a:pPr lvl="1"/>
            <a:r>
              <a:rPr lang="en-US" b="1" dirty="0" smtClean="0"/>
              <a:t>Value</a:t>
            </a:r>
            <a:r>
              <a:rPr lang="en-US" dirty="0" smtClean="0"/>
              <a:t>: filter value</a:t>
            </a:r>
          </a:p>
          <a:p>
            <a:pPr lvl="1"/>
            <a:r>
              <a:rPr lang="en-US" b="1" dirty="0" smtClean="0"/>
              <a:t>Operator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Microsoft.Store.PartnerCenter.Models.Query.FilterFieldOperation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342873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Field":"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Value":"A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"Operator":"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Filtering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43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FieldFilterOperation</a:t>
            </a:r>
            <a:r>
              <a:rPr lang="en-US" dirty="0" smtClean="0"/>
              <a:t> Enumeration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3613297"/>
          </a:xfrm>
        </p:spPr>
        <p:txBody>
          <a:bodyPr/>
          <a:lstStyle/>
          <a:p>
            <a:r>
              <a:rPr lang="en-US" dirty="0" smtClean="0"/>
              <a:t>0 : =</a:t>
            </a:r>
          </a:p>
          <a:p>
            <a:r>
              <a:rPr lang="en-US" dirty="0" smtClean="0"/>
              <a:t>1 : &lt;&gt;</a:t>
            </a:r>
          </a:p>
          <a:p>
            <a:r>
              <a:rPr lang="en-US" dirty="0" smtClean="0"/>
              <a:t>2 : &gt;</a:t>
            </a:r>
          </a:p>
          <a:p>
            <a:r>
              <a:rPr lang="en-US" dirty="0" smtClean="0"/>
              <a:t>3 : &gt;=</a:t>
            </a:r>
          </a:p>
          <a:p>
            <a:r>
              <a:rPr lang="en-US" dirty="0" smtClean="0"/>
              <a:t>4 : &lt;</a:t>
            </a:r>
          </a:p>
          <a:p>
            <a:r>
              <a:rPr lang="en-US" dirty="0"/>
              <a:t>5 : </a:t>
            </a:r>
            <a:r>
              <a:rPr lang="en-US" dirty="0" smtClean="0"/>
              <a:t>&lt;=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3613297"/>
          </a:xfrm>
        </p:spPr>
        <p:txBody>
          <a:bodyPr/>
          <a:lstStyle/>
          <a:p>
            <a:r>
              <a:rPr lang="en-US" dirty="0" smtClean="0"/>
              <a:t>6 </a:t>
            </a:r>
            <a:r>
              <a:rPr lang="en-US" dirty="0"/>
              <a:t>: </a:t>
            </a:r>
            <a:r>
              <a:rPr lang="en-US" dirty="0" smtClean="0"/>
              <a:t>substring</a:t>
            </a:r>
            <a:endParaRPr lang="en-US" dirty="0"/>
          </a:p>
          <a:p>
            <a:r>
              <a:rPr lang="en-US" dirty="0"/>
              <a:t>7 : &amp;&amp;</a:t>
            </a:r>
          </a:p>
          <a:p>
            <a:r>
              <a:rPr lang="en-US" dirty="0"/>
              <a:t>8 : ||</a:t>
            </a:r>
          </a:p>
          <a:p>
            <a:r>
              <a:rPr lang="en-US" dirty="0"/>
              <a:t>9 : starts with</a:t>
            </a:r>
          </a:p>
          <a:p>
            <a:r>
              <a:rPr lang="en-US" dirty="0"/>
              <a:t>10 : not starts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24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259628"/>
          </a:xfrm>
        </p:spPr>
        <p:txBody>
          <a:bodyPr/>
          <a:lstStyle/>
          <a:p>
            <a:r>
              <a:rPr lang="en-US" dirty="0" smtClean="0"/>
              <a:t>Identical process as querying for customers</a:t>
            </a:r>
          </a:p>
          <a:p>
            <a:endParaRPr lang="en-US" dirty="0" smtClean="0"/>
          </a:p>
          <a:p>
            <a:r>
              <a:rPr lang="en-US" dirty="0" smtClean="0"/>
              <a:t>Except instead of calling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Query()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IPartner.Customers.Query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(..);</a:t>
            </a:r>
          </a:p>
          <a:p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ById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IPartner.Customers.ById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stringId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).Get();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Specific Customer by ID via </a:t>
            </a:r>
            <a:r>
              <a:rPr lang="en-US" dirty="0"/>
              <a:t>Managed API</a:t>
            </a:r>
          </a:p>
        </p:txBody>
      </p:sp>
    </p:spTree>
    <p:extLst>
      <p:ext uri="{BB962C8B-B14F-4D97-AF65-F5344CB8AC3E}">
        <p14:creationId xmlns:p14="http://schemas.microsoft.com/office/powerpoint/2010/main" val="5574919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Specific Customer by ID via 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3779496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32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3200" dirty="0"/>
              <a:t>IPartner partner = [...]</a:t>
            </a:r>
          </a:p>
          <a:p>
            <a:endParaRPr lang="is-IS" sz="3200" dirty="0" smtClean="0">
              <a:solidFill>
                <a:srgbClr val="00B050"/>
              </a:solidFill>
            </a:endParaRPr>
          </a:p>
          <a:p>
            <a:r>
              <a:rPr lang="is-IS" sz="3200" dirty="0" smtClean="0">
                <a:solidFill>
                  <a:srgbClr val="00B050"/>
                </a:solidFill>
              </a:rPr>
              <a:t>// </a:t>
            </a:r>
            <a:r>
              <a:rPr lang="is-IS" sz="3200" dirty="0">
                <a:solidFill>
                  <a:srgbClr val="00B050"/>
                </a:solidFill>
              </a:rPr>
              <a:t>execute query &amp; get </a:t>
            </a:r>
            <a:r>
              <a:rPr lang="is-IS" sz="3200" dirty="0" smtClean="0">
                <a:solidFill>
                  <a:srgbClr val="00B050"/>
                </a:solidFill>
              </a:rPr>
              <a:t>customer</a:t>
            </a:r>
            <a:endParaRPr lang="is-IS" sz="3200" dirty="0">
              <a:solidFill>
                <a:srgbClr val="00B050"/>
              </a:solidFill>
            </a:endParaRPr>
          </a:p>
          <a:p>
            <a:r>
              <a:rPr lang="is-IS" sz="3200" dirty="0" smtClean="0"/>
              <a:t>Customer customer = </a:t>
            </a:r>
            <a:r>
              <a:rPr lang="is-IS" sz="3200" dirty="0"/>
              <a:t/>
            </a:r>
            <a:br>
              <a:rPr lang="is-IS" sz="3200" dirty="0"/>
            </a:br>
            <a:r>
              <a:rPr lang="is-IS" sz="3200" dirty="0"/>
              <a:t>  </a:t>
            </a:r>
            <a:r>
              <a:rPr lang="is-IS" sz="3200" dirty="0" smtClean="0"/>
              <a:t>partner.Customers.ById(id).Get();</a:t>
            </a:r>
            <a:endParaRPr lang="is-I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227017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853363"/>
          </a:xfrm>
        </p:spPr>
        <p:txBody>
          <a:bodyPr/>
          <a:lstStyle/>
          <a:p>
            <a:r>
              <a:rPr lang="en-US" dirty="0"/>
              <a:t>Identical process as querying for </a:t>
            </a:r>
            <a:r>
              <a:rPr lang="en-US" dirty="0" smtClean="0"/>
              <a:t>customers</a:t>
            </a:r>
          </a:p>
          <a:p>
            <a:endParaRPr lang="en-US" dirty="0"/>
          </a:p>
          <a:p>
            <a:r>
              <a:rPr lang="en-US" dirty="0" smtClean="0"/>
              <a:t>Except include customer ID (GUID) in endpoint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Issue </a:t>
            </a:r>
            <a:r>
              <a:rPr lang="en-US" dirty="0">
                <a:solidFill>
                  <a:srgbClr val="FFFFFF"/>
                </a:solidFill>
              </a:rPr>
              <a:t>HTTP GET to </a:t>
            </a:r>
            <a:r>
              <a:rPr lang="en-US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v1/customers/[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guid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Specific Customer by ID via </a:t>
            </a:r>
            <a:r>
              <a:rPr lang="en-US" dirty="0" smtClean="0"/>
              <a:t>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701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884688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Capabilities </a:t>
            </a:r>
            <a:r>
              <a:rPr lang="en-US" dirty="0" smtClean="0"/>
              <a:t>Partner Center SDK Overview </a:t>
            </a:r>
          </a:p>
          <a:p>
            <a:pPr lvl="1"/>
            <a:r>
              <a:rPr lang="en-US" dirty="0" smtClean="0"/>
              <a:t>Reviewing CREST API Capabilities</a:t>
            </a:r>
          </a:p>
          <a:p>
            <a:r>
              <a:rPr lang="en-US" dirty="0"/>
              <a:t>Scenario: Getting Partner’s Customers</a:t>
            </a:r>
          </a:p>
          <a:p>
            <a:r>
              <a:rPr lang="en-US" dirty="0" smtClean="0"/>
              <a:t>Scenario</a:t>
            </a:r>
            <a:r>
              <a:rPr lang="en-US" dirty="0"/>
              <a:t>: Creating </a:t>
            </a:r>
            <a:r>
              <a:rPr lang="en-US" dirty="0" smtClean="0"/>
              <a:t>Customers</a:t>
            </a:r>
            <a:endParaRPr lang="en-US" dirty="0"/>
          </a:p>
          <a:p>
            <a:r>
              <a:rPr lang="en-US" dirty="0"/>
              <a:t>Scenario: </a:t>
            </a:r>
            <a:r>
              <a:rPr lang="en-US" dirty="0" smtClean="0"/>
              <a:t>Deleting Customers</a:t>
            </a:r>
          </a:p>
          <a:p>
            <a:r>
              <a:rPr lang="en-US" dirty="0" smtClean="0"/>
              <a:t>Scenario: Get Customer Profile</a:t>
            </a:r>
          </a:p>
          <a:p>
            <a:r>
              <a:rPr lang="en-US" dirty="0" smtClean="0"/>
              <a:t>Scenario: Managing Customers</a:t>
            </a:r>
          </a:p>
          <a:p>
            <a:r>
              <a:rPr lang="en-US" dirty="0" smtClean="0"/>
              <a:t>Scenario: Get Customer Subscriptions &amp; Orders</a:t>
            </a:r>
          </a:p>
          <a:p>
            <a:r>
              <a:rPr lang="en-US" dirty="0" smtClean="0"/>
              <a:t>Common Issues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Specific Customer REQUEST via REST </a:t>
            </a:r>
            <a:r>
              <a:rPr lang="en-US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00022"/>
          </a:xfrm>
        </p:spPr>
        <p:txBody>
          <a:bodyPr/>
          <a:lstStyle/>
          <a:p>
            <a:r>
              <a:rPr lang="en-US" sz="2800" dirty="0" smtClean="0"/>
              <a:t>HTTP GET </a:t>
            </a:r>
          </a:p>
          <a:p>
            <a:endParaRPr lang="en-US" sz="2800" dirty="0"/>
          </a:p>
          <a:p>
            <a:r>
              <a:rPr lang="en-US" sz="2800" dirty="0" smtClean="0"/>
              <a:t>https://api.partnercenter.microsoft.com</a:t>
            </a:r>
            <a:br>
              <a:rPr lang="en-US" sz="2800" dirty="0" smtClean="0"/>
            </a:br>
            <a:r>
              <a:rPr lang="en-US" sz="2800" dirty="0" smtClean="0"/>
              <a:t>    /v1/customers/a2103ba4-53ab-4aa8-a513-504c83d9b10f </a:t>
            </a:r>
          </a:p>
          <a:p>
            <a:endParaRPr lang="en-US" sz="2800" dirty="0" smtClean="0"/>
          </a:p>
          <a:p>
            <a:r>
              <a:rPr lang="en-US" sz="2800" dirty="0" smtClean="0"/>
              <a:t>Authorization</a:t>
            </a:r>
            <a:r>
              <a:rPr lang="en-US" sz="2800" dirty="0"/>
              <a:t>: Bearer </a:t>
            </a:r>
            <a:r>
              <a:rPr lang="en-US" sz="2800" dirty="0" smtClean="0"/>
              <a:t>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Accept</a:t>
            </a:r>
            <a:r>
              <a:rPr lang="en-US" sz="2800" dirty="0"/>
              <a:t>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18499917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RESPONSE via </a:t>
            </a:r>
            <a:r>
              <a:rPr lang="en-US" dirty="0"/>
              <a:t>Partner Center REST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364272"/>
          </a:xfrm>
        </p:spPr>
        <p:txBody>
          <a:bodyPr/>
          <a:lstStyle/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id: c4004cc7-55ab-4aa8-a513-504c83d9b10f,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allowDelegatedAccess</a:t>
            </a:r>
            <a:r>
              <a:rPr lang="en-US" sz="2800" dirty="0" smtClean="0"/>
              <a:t>: True,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relationshipToPartner</a:t>
            </a:r>
            <a:r>
              <a:rPr lang="en-US" sz="2800" dirty="0" smtClean="0"/>
              <a:t>: reseller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companyProfile</a:t>
            </a:r>
            <a:r>
              <a:rPr lang="en-US" sz="2800" dirty="0" smtClean="0"/>
              <a:t>: {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companyName</a:t>
            </a:r>
            <a:r>
              <a:rPr lang="en-US" sz="2800" dirty="0" smtClean="0"/>
              <a:t>: "Wingtip Toys",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domain: "wingtiptoys.onmicrosoft.com"</a:t>
            </a:r>
          </a:p>
          <a:p>
            <a:r>
              <a:rPr lang="en-US" sz="2800" dirty="0" smtClean="0"/>
              <a:t> 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98333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Querying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9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Scenario: Creating </a:t>
            </a:r>
            <a:r>
              <a:rPr lang="en-US" dirty="0" smtClean="0"/>
              <a:t>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6770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4530471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Authenticate as </a:t>
            </a:r>
            <a:r>
              <a:rPr lang="en-US" dirty="0" err="1" smtClean="0">
                <a:solidFill>
                  <a:srgbClr val="FFFFFF"/>
                </a:solidFill>
              </a:rPr>
              <a:t>app+user</a:t>
            </a:r>
            <a:r>
              <a:rPr lang="en-US" dirty="0" smtClean="0">
                <a:solidFill>
                  <a:srgbClr val="FFFFFF"/>
                </a:solidFill>
              </a:rPr>
              <a:t> / app 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Create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CompanyProfile</a:t>
            </a:r>
            <a:r>
              <a:rPr lang="en-US" dirty="0" smtClean="0">
                <a:solidFill>
                  <a:srgbClr val="FFFFFF"/>
                </a:solidFill>
              </a:rPr>
              <a:t> object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Create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BillingProfile</a:t>
            </a:r>
            <a:r>
              <a:rPr lang="en-US" dirty="0" smtClean="0">
                <a:solidFill>
                  <a:srgbClr val="FFFFFF"/>
                </a:solidFill>
              </a:rPr>
              <a:t> object</a:t>
            </a:r>
          </a:p>
          <a:p>
            <a:r>
              <a:rPr lang="en-US" dirty="0">
                <a:solidFill>
                  <a:srgbClr val="FFFFFF"/>
                </a:solidFill>
              </a:rPr>
              <a:t>Create new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dirty="0">
                <a:solidFill>
                  <a:srgbClr val="FFFFFF"/>
                </a:solidFill>
              </a:rPr>
              <a:t> object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IPartner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Call: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IPartner.Customers.Create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(customer);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Customers via </a:t>
            </a:r>
            <a:r>
              <a:rPr lang="en-US" dirty="0"/>
              <a:t>Managed API</a:t>
            </a:r>
          </a:p>
        </p:txBody>
      </p:sp>
    </p:spTree>
    <p:extLst>
      <p:ext uri="{BB962C8B-B14F-4D97-AF65-F5344CB8AC3E}">
        <p14:creationId xmlns:p14="http://schemas.microsoft.com/office/powerpoint/2010/main" val="207879042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Customer with </a:t>
            </a:r>
            <a:r>
              <a:rPr lang="en-US" dirty="0"/>
              <a:t>Managed API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 smtClean="0">
                <a:solidFill>
                  <a:srgbClr val="00B050"/>
                </a:solidFill>
              </a:rPr>
              <a:t>// create company profile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companyProfile</a:t>
            </a:r>
            <a:r>
              <a:rPr lang="en-US" sz="2800" dirty="0" smtClean="0"/>
              <a:t> = new </a:t>
            </a:r>
            <a:r>
              <a:rPr lang="en-US" sz="2800" dirty="0" err="1" smtClean="0"/>
              <a:t>CustomerCompanyProfile</a:t>
            </a:r>
            <a:r>
              <a:rPr lang="en-US" sz="2800" dirty="0" smtClean="0"/>
              <a:t>(){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Domain = "</a:t>
            </a:r>
            <a:r>
              <a:rPr lang="en-US" sz="2800" dirty="0" err="1" smtClean="0"/>
              <a:t>wingtiptoys.onmicrosoft.com</a:t>
            </a:r>
            <a:r>
              <a:rPr lang="en-US" sz="2800" dirty="0" smtClean="0"/>
              <a:t>",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CompanyName</a:t>
            </a:r>
            <a:r>
              <a:rPr lang="en-US" sz="2800" dirty="0" smtClean="0"/>
              <a:t> = "Wingtip Toys"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00B050"/>
                </a:solidFill>
              </a:rPr>
              <a:t>// create billing profile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billingProfile</a:t>
            </a:r>
            <a:r>
              <a:rPr lang="en-US" sz="2800" dirty="0" smtClean="0"/>
              <a:t> = new </a:t>
            </a:r>
            <a:r>
              <a:rPr lang="en-US" sz="2800" dirty="0" err="1" smtClean="0"/>
              <a:t>CustomerBillingProfile</a:t>
            </a:r>
            <a:r>
              <a:rPr lang="en-US" sz="2800" dirty="0" smtClean="0"/>
              <a:t>(){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Culture = "EN-US", Language = "EN",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FirstName</a:t>
            </a:r>
            <a:r>
              <a:rPr lang="en-US" sz="2800" dirty="0" smtClean="0"/>
              <a:t> = "Janice", </a:t>
            </a:r>
            <a:r>
              <a:rPr lang="en-US" sz="2800" dirty="0" err="1" smtClean="0"/>
              <a:t>LastName</a:t>
            </a:r>
            <a:r>
              <a:rPr lang="en-US" sz="2800" dirty="0" smtClean="0"/>
              <a:t> = "Galvin",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DefaultAddress</a:t>
            </a:r>
            <a:r>
              <a:rPr lang="en-US" sz="2800" dirty="0" smtClean="0"/>
              <a:t> = new Address() {..}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296009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Customer with 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16141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// create customer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customer = new Customer{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CompanyProfile</a:t>
            </a:r>
            <a:r>
              <a:rPr lang="en-US" dirty="0" smtClean="0"/>
              <a:t> = </a:t>
            </a:r>
            <a:r>
              <a:rPr lang="en-US" dirty="0" err="1" smtClean="0"/>
              <a:t>companyProfile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BillingProfile</a:t>
            </a:r>
            <a:r>
              <a:rPr lang="en-US" dirty="0" smtClean="0"/>
              <a:t> = </a:t>
            </a:r>
            <a:r>
              <a:rPr lang="en-US" dirty="0" err="1" smtClean="0"/>
              <a:t>billingProfile</a:t>
            </a:r>
            <a:r>
              <a:rPr lang="en-US" dirty="0" smtClean="0"/>
              <a:t>,</a:t>
            </a:r>
          </a:p>
          <a:p>
            <a:r>
              <a:rPr lang="en-US" dirty="0" smtClean="0"/>
              <a:t>};</a:t>
            </a:r>
          </a:p>
          <a:p>
            <a:r>
              <a:rPr lang="en-US" dirty="0">
                <a:solidFill>
                  <a:srgbClr val="00B050"/>
                </a:solidFill>
              </a:rPr>
              <a:t>// get scoped partner </a:t>
            </a:r>
            <a:r>
              <a:rPr lang="en-US" dirty="0" smtClean="0">
                <a:solidFill>
                  <a:srgbClr val="00B050"/>
                </a:solidFill>
              </a:rPr>
              <a:t>ops</a:t>
            </a:r>
          </a:p>
          <a:p>
            <a:r>
              <a:rPr lang="is-IS" sz="3600" dirty="0"/>
              <a:t>IPartner </a:t>
            </a:r>
            <a:r>
              <a:rPr lang="is-IS" dirty="0" smtClean="0"/>
              <a:t>partner </a:t>
            </a:r>
            <a:r>
              <a:rPr lang="is-IS" dirty="0"/>
              <a:t>= [...]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newCustomer</a:t>
            </a:r>
            <a:r>
              <a:rPr lang="en-US" dirty="0" smtClean="0"/>
              <a:t> =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partner.Customers.Create</a:t>
            </a:r>
            <a:r>
              <a:rPr lang="en-US" dirty="0" smtClean="0"/>
              <a:t>(customer);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6178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32202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Authenticate as </a:t>
            </a:r>
            <a:r>
              <a:rPr lang="en-US" dirty="0" err="1">
                <a:solidFill>
                  <a:srgbClr val="FFFFFF"/>
                </a:solidFill>
              </a:rPr>
              <a:t>app+user</a:t>
            </a:r>
            <a:r>
              <a:rPr lang="en-US" dirty="0">
                <a:solidFill>
                  <a:srgbClr val="FFFFFF"/>
                </a:solidFill>
              </a:rPr>
              <a:t> / app </a:t>
            </a:r>
            <a:r>
              <a:rPr lang="en-US" dirty="0" smtClean="0">
                <a:solidFill>
                  <a:srgbClr val="FFFFFF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Issue HTTP POST to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/v1/customers</a:t>
            </a:r>
            <a:r>
              <a:rPr lang="en-US" dirty="0" smtClean="0">
                <a:solidFill>
                  <a:srgbClr val="FFFFFF"/>
                </a:solidFill>
              </a:rPr>
              <a:t> endpoint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Authentication HTTP request header with partner center token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Content-Type &amp; Content-Length HTTP request headers describing data submitted in body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</a:t>
            </a:r>
            <a:r>
              <a:rPr lang="en-US" dirty="0">
                <a:solidFill>
                  <a:srgbClr val="FFFFFF"/>
                </a:solidFill>
              </a:rPr>
              <a:t>additional required HTTP request </a:t>
            </a:r>
            <a:r>
              <a:rPr lang="en-US" dirty="0" smtClean="0">
                <a:solidFill>
                  <a:srgbClr val="FFFFFF"/>
                </a:solidFill>
              </a:rPr>
              <a:t>headers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customer as JSON object in body of request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Creating Customers via </a:t>
            </a:r>
            <a:r>
              <a:rPr lang="en-US" sz="4400" dirty="0" smtClean="0"/>
              <a:t>REST API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6698459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Customer REQUEST via REST </a:t>
            </a:r>
            <a:r>
              <a:rPr lang="en-US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 smtClean="0"/>
              <a:t>HTTP POST</a:t>
            </a:r>
            <a:endParaRPr lang="en-US" sz="2800" dirty="0"/>
          </a:p>
          <a:p>
            <a:r>
              <a:rPr lang="en-US" sz="2800" dirty="0" smtClean="0"/>
              <a:t>https://api.partnercenter.microsoft.com/v1/customers </a:t>
            </a:r>
          </a:p>
          <a:p>
            <a:endParaRPr lang="en-US" sz="2800" dirty="0" smtClean="0"/>
          </a:p>
          <a:p>
            <a:r>
              <a:rPr lang="en-US" sz="2800" dirty="0" smtClean="0"/>
              <a:t>Authorization</a:t>
            </a:r>
            <a:r>
              <a:rPr lang="en-US" sz="2800" dirty="0"/>
              <a:t>: Bearer </a:t>
            </a:r>
            <a:r>
              <a:rPr lang="en-US" sz="2800" dirty="0" smtClean="0"/>
              <a:t>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Accept</a:t>
            </a:r>
            <a:r>
              <a:rPr lang="en-US" sz="2800" dirty="0"/>
              <a:t>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/>
              <a:t>X-Locale: en-US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RequestId</a:t>
            </a:r>
            <a:r>
              <a:rPr lang="en-US" sz="2800" dirty="0"/>
              <a:t>: </a:t>
            </a:r>
            <a:r>
              <a:rPr lang="en-US" sz="2800" dirty="0" smtClean="0"/>
              <a:t>c4004cc7-55ab-4aa8-a513-504c83d9b10f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CorrelationId</a:t>
            </a:r>
            <a:r>
              <a:rPr lang="en-US" sz="2800" dirty="0"/>
              <a:t>: </a:t>
            </a:r>
            <a:r>
              <a:rPr lang="en-US" sz="2800" dirty="0" smtClean="0"/>
              <a:t>5d886114-1efb-472a-85e9-7c752f2a81b6</a:t>
            </a:r>
          </a:p>
          <a:p>
            <a:r>
              <a:rPr lang="en-US" sz="2800" dirty="0" smtClean="0"/>
              <a:t>Content-Type: 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 smtClean="0"/>
              <a:t>Content-Length: [#length of JSON payload]</a:t>
            </a:r>
          </a:p>
          <a:p>
            <a:endParaRPr lang="en-US" sz="2800" dirty="0"/>
          </a:p>
          <a:p>
            <a:r>
              <a:rPr lang="en-US" sz="2800" dirty="0" smtClean="0"/>
              <a:t>Body: {JSON OBJECT}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674221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Creating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/>
              <a:t>New Capabilities Partner Center </a:t>
            </a:r>
            <a:r>
              <a:rPr lang="en-US" dirty="0" smtClean="0"/>
              <a:t>SDK Overview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417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Scenario: </a:t>
            </a:r>
            <a:r>
              <a:rPr lang="en-US" dirty="0" smtClean="0"/>
              <a:t>Deleting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0301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3176254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Authenticate as </a:t>
            </a:r>
            <a:r>
              <a:rPr lang="en-US" dirty="0" err="1" smtClean="0">
                <a:solidFill>
                  <a:srgbClr val="FFFFFF"/>
                </a:solidFill>
              </a:rPr>
              <a:t>app+user</a:t>
            </a:r>
            <a:r>
              <a:rPr lang="en-US" dirty="0" smtClean="0">
                <a:solidFill>
                  <a:srgbClr val="FFFFFF"/>
                </a:solidFill>
              </a:rPr>
              <a:t> / app-only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IAggregatePartner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Customer</a:t>
            </a:r>
            <a:r>
              <a:rPr lang="en-US" dirty="0" smtClean="0">
                <a:solidFill>
                  <a:srgbClr val="FFFFFF"/>
                </a:solidFill>
              </a:rPr>
              <a:t> object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Call:</a:t>
            </a:r>
          </a:p>
          <a:p>
            <a:pPr lvl="1"/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IAggregatePartner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.Customers.ById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(id).Delete()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Customers via </a:t>
            </a:r>
            <a:r>
              <a:rPr lang="en-US" dirty="0"/>
              <a:t>Managed API</a:t>
            </a:r>
          </a:p>
        </p:txBody>
      </p:sp>
    </p:spTree>
    <p:extLst>
      <p:ext uri="{BB962C8B-B14F-4D97-AF65-F5344CB8AC3E}">
        <p14:creationId xmlns:p14="http://schemas.microsoft.com/office/powerpoint/2010/main" val="147539462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Customer </a:t>
            </a:r>
            <a:r>
              <a:rPr lang="en-US" dirty="0"/>
              <a:t>with 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2926955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get scoped partner </a:t>
            </a:r>
            <a:r>
              <a:rPr lang="en-US" dirty="0" smtClean="0">
                <a:solidFill>
                  <a:srgbClr val="00B050"/>
                </a:solidFill>
              </a:rPr>
              <a:t>ops</a:t>
            </a:r>
          </a:p>
          <a:p>
            <a:r>
              <a:rPr lang="is-IS" sz="3600" dirty="0"/>
              <a:t>IPartner </a:t>
            </a:r>
            <a:r>
              <a:rPr lang="is-IS" dirty="0" smtClean="0"/>
              <a:t>partner </a:t>
            </a:r>
            <a:r>
              <a:rPr lang="is-IS" dirty="0"/>
              <a:t>= [...]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// delete customer</a:t>
            </a:r>
          </a:p>
          <a:p>
            <a:r>
              <a:rPr lang="en-US" dirty="0" err="1" smtClean="0"/>
              <a:t>partner.Customers.ById</a:t>
            </a:r>
            <a:r>
              <a:rPr lang="en-US" dirty="0" smtClean="0"/>
              <a:t>(id).Delete();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6830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87798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Authenticate as </a:t>
            </a:r>
            <a:r>
              <a:rPr lang="en-US" dirty="0" err="1">
                <a:solidFill>
                  <a:srgbClr val="FFFFFF"/>
                </a:solidFill>
              </a:rPr>
              <a:t>app+user</a:t>
            </a:r>
            <a:r>
              <a:rPr lang="en-US" dirty="0">
                <a:solidFill>
                  <a:srgbClr val="FFFFFF"/>
                </a:solidFill>
              </a:rPr>
              <a:t> / app </a:t>
            </a:r>
            <a:r>
              <a:rPr lang="en-US" dirty="0" smtClean="0">
                <a:solidFill>
                  <a:srgbClr val="FFFFFF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Issue HTTP DELETE to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/v1/customers/{id}</a:t>
            </a:r>
            <a:r>
              <a:rPr lang="en-US" dirty="0" smtClean="0">
                <a:solidFill>
                  <a:srgbClr val="FFFFFF"/>
                </a:solidFill>
              </a:rPr>
              <a:t> endpoint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Authentication HTTP request header with partner center token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</a:t>
            </a:r>
            <a:r>
              <a:rPr lang="en-US" dirty="0">
                <a:solidFill>
                  <a:srgbClr val="FFFFFF"/>
                </a:solidFill>
              </a:rPr>
              <a:t>additional required HTTP request </a:t>
            </a:r>
            <a:r>
              <a:rPr lang="en-US" dirty="0" smtClean="0">
                <a:solidFill>
                  <a:srgbClr val="FFFFFF"/>
                </a:solidFill>
              </a:rPr>
              <a:t>headers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Deleting Customers </a:t>
            </a:r>
            <a:r>
              <a:rPr lang="en-US" sz="4400" dirty="0"/>
              <a:t>via </a:t>
            </a:r>
            <a:r>
              <a:rPr lang="en-US" sz="4400" dirty="0" smtClean="0"/>
              <a:t>REST API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192906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Customer REQUEST via REST </a:t>
            </a:r>
            <a:r>
              <a:rPr lang="en-US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278094"/>
          </a:xfrm>
        </p:spPr>
        <p:txBody>
          <a:bodyPr/>
          <a:lstStyle/>
          <a:p>
            <a:r>
              <a:rPr lang="en-US" sz="2800" dirty="0" smtClean="0"/>
              <a:t>HTTP DELETE</a:t>
            </a:r>
            <a:endParaRPr lang="en-US" sz="2800" dirty="0"/>
          </a:p>
          <a:p>
            <a:r>
              <a:rPr lang="en-US" sz="2800" dirty="0" smtClean="0"/>
              <a:t>https://api.partnercenter.microsoft.com</a:t>
            </a:r>
            <a:br>
              <a:rPr lang="en-US" sz="2800" dirty="0" smtClean="0"/>
            </a:br>
            <a:r>
              <a:rPr lang="en-US" sz="2800" dirty="0" smtClean="0"/>
              <a:t>      /v1/customers/a8492cc7-55ab-4aa8-a513-504c83d9b10f</a:t>
            </a:r>
          </a:p>
          <a:p>
            <a:endParaRPr lang="en-US" sz="2800" dirty="0" smtClean="0"/>
          </a:p>
          <a:p>
            <a:r>
              <a:rPr lang="en-US" sz="2800" dirty="0" smtClean="0"/>
              <a:t>Authorization</a:t>
            </a:r>
            <a:r>
              <a:rPr lang="en-US" sz="2800" dirty="0"/>
              <a:t>: Bearer </a:t>
            </a:r>
            <a:r>
              <a:rPr lang="en-US" sz="2800" dirty="0" smtClean="0"/>
              <a:t>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X-Locale: en-US</a:t>
            </a:r>
          </a:p>
          <a:p>
            <a:r>
              <a:rPr lang="en-US" sz="2800" dirty="0" smtClean="0"/>
              <a:t>Accept</a:t>
            </a:r>
            <a:r>
              <a:rPr lang="en-US" sz="2800" dirty="0"/>
              <a:t>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RequestId</a:t>
            </a:r>
            <a:r>
              <a:rPr lang="en-US" sz="2800" dirty="0"/>
              <a:t>: </a:t>
            </a:r>
            <a:r>
              <a:rPr lang="en-US" sz="2800" dirty="0" smtClean="0"/>
              <a:t>c4004cc7-55ab-4aa8-a513-504c83d9b10f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CorrelationId</a:t>
            </a:r>
            <a:r>
              <a:rPr lang="en-US" sz="2800" dirty="0"/>
              <a:t>: </a:t>
            </a:r>
            <a:r>
              <a:rPr lang="en-US" sz="2800" dirty="0" smtClean="0"/>
              <a:t>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6715143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Deleting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2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Scenario: Managing Customers</a:t>
            </a:r>
          </a:p>
        </p:txBody>
      </p:sp>
    </p:spTree>
    <p:extLst>
      <p:ext uri="{BB962C8B-B14F-4D97-AF65-F5344CB8AC3E}">
        <p14:creationId xmlns:p14="http://schemas.microsoft.com/office/powerpoint/2010/main" val="142691788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3651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Get available customer managed services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Partner </a:t>
            </a:r>
            <a:r>
              <a:rPr lang="en-US" dirty="0"/>
              <a:t>Center SDK enables checking for available initial domains prior to customer account creation</a:t>
            </a:r>
          </a:p>
          <a:p>
            <a:pPr lvl="1"/>
            <a:r>
              <a:rPr lang="en-US" dirty="0"/>
              <a:t>Not available in CREST </a:t>
            </a:r>
            <a:r>
              <a:rPr lang="en-US" dirty="0" smtClean="0"/>
              <a:t>API</a:t>
            </a:r>
            <a:endParaRPr lang="en-US" dirty="0"/>
          </a:p>
          <a:p>
            <a:pPr lvl="1"/>
            <a:r>
              <a:rPr lang="en-US" dirty="0"/>
              <a:t>Only checks the subdomain from *.onmicrosoft.com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Scenarios Supported by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2311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Domain Availability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173450"/>
          </a:xfrm>
        </p:spPr>
        <p:txBody>
          <a:bodyPr/>
          <a:lstStyle/>
          <a:p>
            <a:r>
              <a:rPr lang="en-US" sz="2400" dirty="0" smtClean="0">
                <a:solidFill>
                  <a:srgbClr val="00B050"/>
                </a:solidFill>
              </a:rPr>
              <a:t>// Managed API</a:t>
            </a:r>
          </a:p>
          <a:p>
            <a:r>
              <a:rPr lang="is-IS" sz="2400" dirty="0"/>
              <a:t>IPartner partner = [...]</a:t>
            </a:r>
          </a:p>
          <a:p>
            <a:r>
              <a:rPr lang="is-IS" sz="2400" dirty="0"/>
              <a:t>b</a:t>
            </a:r>
            <a:r>
              <a:rPr lang="is-IS" sz="2400" dirty="0" smtClean="0"/>
              <a:t>ool result = partner.Domains</a:t>
            </a:r>
            <a:r>
              <a:rPr lang="en-US" sz="2400" dirty="0" smtClean="0"/>
              <a:t>.</a:t>
            </a:r>
            <a:r>
              <a:rPr lang="en-US" sz="2400" dirty="0" err="1" smtClean="0"/>
              <a:t>ByDomain</a:t>
            </a:r>
            <a:r>
              <a:rPr lang="en-US" sz="2400" dirty="0" smtClean="0"/>
              <a:t>("</a:t>
            </a:r>
            <a:r>
              <a:rPr lang="en-US" sz="2400" dirty="0" err="1" smtClean="0">
                <a:solidFill>
                  <a:schemeClr val="accent1"/>
                </a:solidFill>
              </a:rPr>
              <a:t>wingtiptoys</a:t>
            </a:r>
            <a:r>
              <a:rPr lang="en-US" sz="2400" dirty="0" smtClean="0"/>
              <a:t>").Exists();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// REST API</a:t>
            </a:r>
          </a:p>
          <a:p>
            <a:r>
              <a:rPr lang="en-US" sz="2400" dirty="0"/>
              <a:t>HTTP </a:t>
            </a:r>
            <a:r>
              <a:rPr lang="en-US" sz="2400" dirty="0" smtClean="0"/>
              <a:t>GET</a:t>
            </a:r>
            <a:endParaRPr lang="en-US" sz="2400" dirty="0"/>
          </a:p>
          <a:p>
            <a:r>
              <a:rPr lang="en-US" sz="2400" dirty="0"/>
              <a:t>https</a:t>
            </a:r>
            <a:r>
              <a:rPr lang="en-US" sz="2400" dirty="0" smtClean="0"/>
              <a:t>://api.partnercenter.microsoft.com/v1/domains/</a:t>
            </a:r>
            <a:r>
              <a:rPr lang="en-US" sz="2400" dirty="0" smtClean="0">
                <a:solidFill>
                  <a:schemeClr val="accent1"/>
                </a:solidFill>
              </a:rPr>
              <a:t>wingtiptoys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Authorization</a:t>
            </a:r>
            <a:r>
              <a:rPr lang="en-US" sz="2400" dirty="0"/>
              <a:t>: Bearer eyJ0eXAiOiJKV1QiLCJhbG[</a:t>
            </a:r>
            <a:r>
              <a:rPr lang="is-IS" sz="2400" dirty="0"/>
              <a:t>…]</a:t>
            </a:r>
            <a:r>
              <a:rPr lang="en-US" sz="2400" dirty="0"/>
              <a:t> </a:t>
            </a:r>
          </a:p>
          <a:p>
            <a:r>
              <a:rPr lang="en-US" sz="2400" dirty="0"/>
              <a:t>Accept: </a:t>
            </a:r>
            <a:r>
              <a:rPr lang="en-US" sz="2400" dirty="0" smtClean="0"/>
              <a:t>application/</a:t>
            </a:r>
            <a:r>
              <a:rPr lang="en-US" sz="2400" dirty="0" err="1" smtClean="0"/>
              <a:t>json</a:t>
            </a:r>
            <a:endParaRPr lang="en-US" sz="2400" dirty="0" smtClean="0"/>
          </a:p>
          <a:p>
            <a:r>
              <a:rPr lang="is-I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058392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Managing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6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67623"/>
          </a:xfrm>
        </p:spPr>
        <p:txBody>
          <a:bodyPr/>
          <a:lstStyle/>
          <a:p>
            <a:r>
              <a:rPr lang="en-US" dirty="0" smtClean="0"/>
              <a:t>Customers are stored in the partner’s </a:t>
            </a:r>
            <a:br>
              <a:rPr lang="en-US" dirty="0" smtClean="0"/>
            </a:br>
            <a:r>
              <a:rPr lang="en-US" dirty="0" smtClean="0"/>
              <a:t>Azure AD tenant</a:t>
            </a:r>
          </a:p>
          <a:p>
            <a:endParaRPr lang="en-US" dirty="0" smtClean="0"/>
          </a:p>
          <a:p>
            <a:r>
              <a:rPr lang="en-US" dirty="0" smtClean="0"/>
              <a:t>CREST API enabled some programmatic functionality</a:t>
            </a:r>
          </a:p>
          <a:p>
            <a:pPr lvl="1"/>
            <a:r>
              <a:rPr lang="en-US" dirty="0" smtClean="0"/>
              <a:t>Some additional APIs were required</a:t>
            </a:r>
          </a:p>
          <a:p>
            <a:pPr lvl="1"/>
            <a:r>
              <a:rPr lang="en-US" dirty="0" smtClean="0"/>
              <a:t>Azure AD Graph REST API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Partner Center SDK make it easy to query &amp; manage a partner’s customers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8178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8468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78204"/>
          </a:xfrm>
        </p:spPr>
        <p:txBody>
          <a:bodyPr/>
          <a:lstStyle/>
          <a:p>
            <a:r>
              <a:rPr lang="en-US" dirty="0" smtClean="0"/>
              <a:t>Over time, things change</a:t>
            </a:r>
          </a:p>
          <a:p>
            <a:pPr lvl="1"/>
            <a:r>
              <a:rPr lang="en-US" dirty="0" smtClean="0"/>
              <a:t>New fields added</a:t>
            </a:r>
          </a:p>
          <a:p>
            <a:pPr lvl="1"/>
            <a:r>
              <a:rPr lang="en-US" dirty="0" smtClean="0"/>
              <a:t>Required flag / validation rules for fields change</a:t>
            </a:r>
          </a:p>
          <a:p>
            <a:r>
              <a:rPr lang="en-US" dirty="0" smtClean="0"/>
              <a:t>Customer records may not reflect current </a:t>
            </a:r>
            <a:br>
              <a:rPr lang="en-US" dirty="0" smtClean="0"/>
            </a:br>
            <a:r>
              <a:rPr lang="en-US" dirty="0" smtClean="0"/>
              <a:t>desired state</a:t>
            </a:r>
          </a:p>
          <a:p>
            <a:pPr lvl="1"/>
            <a:r>
              <a:rPr lang="en-US" dirty="0" smtClean="0"/>
              <a:t>Customer created by another partner</a:t>
            </a:r>
          </a:p>
          <a:p>
            <a:r>
              <a:rPr lang="en-US" dirty="0" smtClean="0"/>
              <a:t>Issues can occur when</a:t>
            </a:r>
          </a:p>
          <a:p>
            <a:pPr lvl="1"/>
            <a:r>
              <a:rPr lang="en-US" dirty="0" smtClean="0"/>
              <a:t>Creating / updating customers</a:t>
            </a:r>
          </a:p>
          <a:p>
            <a:pPr lvl="1"/>
            <a:r>
              <a:rPr lang="en-US" dirty="0" smtClean="0"/>
              <a:t>Working with offers / subscriptions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Challenges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3499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 smtClean="0"/>
              <a:t>Customer Name</a:t>
            </a:r>
          </a:p>
          <a:p>
            <a:pPr lvl="1"/>
            <a:r>
              <a:rPr lang="en-US" dirty="0" smtClean="0"/>
              <a:t>Required field</a:t>
            </a:r>
          </a:p>
          <a:p>
            <a:pPr lvl="1"/>
            <a:r>
              <a:rPr lang="en-US" dirty="0" smtClean="0"/>
              <a:t>At one point, not required</a:t>
            </a:r>
          </a:p>
          <a:p>
            <a:pPr lvl="1"/>
            <a:r>
              <a:rPr lang="en-US" dirty="0" smtClean="0"/>
              <a:t>Guidance: check before placing / updating orders</a:t>
            </a:r>
          </a:p>
          <a:p>
            <a:endParaRPr lang="en-US" dirty="0" smtClean="0"/>
          </a:p>
          <a:p>
            <a:r>
              <a:rPr lang="en-US" dirty="0" smtClean="0"/>
              <a:t>Address Validation</a:t>
            </a:r>
          </a:p>
          <a:p>
            <a:pPr lvl="1"/>
            <a:r>
              <a:rPr lang="en-US" dirty="0" smtClean="0"/>
              <a:t>Customer must have a valid address</a:t>
            </a:r>
          </a:p>
          <a:p>
            <a:pPr lvl="1"/>
            <a:r>
              <a:rPr lang="en-US" dirty="0" smtClean="0"/>
              <a:t>Guidance: get market validation data for assistance in validating address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7113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Validation with Managed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222694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// get scoped partner ops</a:t>
            </a:r>
          </a:p>
          <a:p>
            <a:r>
              <a:rPr lang="is-IS" sz="3200" dirty="0"/>
              <a:t>IPartner partner = [...]</a:t>
            </a:r>
          </a:p>
          <a:p>
            <a:endParaRPr lang="is-IS" sz="3200" dirty="0" smtClean="0"/>
          </a:p>
          <a:p>
            <a:r>
              <a:rPr lang="is-IS" sz="3200" dirty="0" smtClean="0">
                <a:solidFill>
                  <a:srgbClr val="00B050"/>
                </a:solidFill>
              </a:rPr>
              <a:t>// get country validation data</a:t>
            </a:r>
          </a:p>
          <a:p>
            <a:r>
              <a:rPr lang="is-IS" sz="3200" dirty="0" smtClean="0"/>
              <a:t>CountryValidationRules rules =  </a:t>
            </a:r>
          </a:p>
          <a:p>
            <a:r>
              <a:rPr lang="is-IS" sz="3200" dirty="0"/>
              <a:t>  </a:t>
            </a:r>
            <a:r>
              <a:rPr lang="is-IS" sz="3200" dirty="0" smtClean="0"/>
              <a:t>  partner</a:t>
            </a:r>
            <a:r>
              <a:rPr lang="en-US" sz="3200" dirty="0" smtClean="0"/>
              <a:t>.</a:t>
            </a:r>
            <a:r>
              <a:rPr lang="en-US" sz="3200" dirty="0" err="1" smtClean="0"/>
              <a:t>CountryValidationRules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  .</a:t>
            </a:r>
            <a:r>
              <a:rPr lang="en-US" sz="3200" dirty="0" err="1" smtClean="0"/>
              <a:t>ByCountry</a:t>
            </a:r>
            <a:r>
              <a:rPr lang="en-US" sz="3200" dirty="0" smtClean="0"/>
              <a:t>("</a:t>
            </a:r>
            <a:r>
              <a:rPr lang="en-US" sz="3200" dirty="0" smtClean="0">
                <a:solidFill>
                  <a:schemeClr val="accent1"/>
                </a:solidFill>
              </a:rPr>
              <a:t>US</a:t>
            </a:r>
            <a:r>
              <a:rPr lang="en-US" sz="3200" dirty="0" smtClean="0"/>
              <a:t>")</a:t>
            </a:r>
            <a:br>
              <a:rPr lang="en-US" sz="3200" dirty="0" smtClean="0"/>
            </a:br>
            <a:r>
              <a:rPr lang="en-US" sz="3200" dirty="0" smtClean="0"/>
              <a:t>           .Get();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458584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Validation Request with REST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278094"/>
          </a:xfrm>
        </p:spPr>
        <p:txBody>
          <a:bodyPr/>
          <a:lstStyle/>
          <a:p>
            <a:r>
              <a:rPr lang="en-US" sz="2800" dirty="0"/>
              <a:t>HTTP </a:t>
            </a:r>
            <a:r>
              <a:rPr lang="en-US" sz="2800" dirty="0" smtClean="0"/>
              <a:t>GET</a:t>
            </a:r>
            <a:endParaRPr lang="en-US" sz="2800" dirty="0"/>
          </a:p>
          <a:p>
            <a:r>
              <a:rPr lang="en-US" sz="2800" dirty="0"/>
              <a:t>https</a:t>
            </a:r>
            <a:r>
              <a:rPr lang="en-US" sz="2800" dirty="0" smtClean="0"/>
              <a:t>://api.partnercenter.microsoft.com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  /</a:t>
            </a:r>
            <a:r>
              <a:rPr lang="en-US" sz="2800" dirty="0" smtClean="0"/>
              <a:t>v1/</a:t>
            </a:r>
            <a:r>
              <a:rPr lang="en-US" sz="2800" dirty="0" err="1" smtClean="0"/>
              <a:t>countryvalidationrules</a:t>
            </a:r>
            <a:r>
              <a:rPr lang="en-US" sz="2800" dirty="0" smtClean="0"/>
              <a:t>/us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Authorization: Bearer eyJ0eXAiOiJKV1QiLCJhbG[</a:t>
            </a:r>
            <a:r>
              <a:rPr lang="is-IS" sz="2800" dirty="0"/>
              <a:t>…]</a:t>
            </a:r>
            <a:r>
              <a:rPr lang="en-US" sz="2800" dirty="0"/>
              <a:t> </a:t>
            </a:r>
          </a:p>
          <a:p>
            <a:r>
              <a:rPr lang="en-US" sz="2800" dirty="0"/>
              <a:t>Accept: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 smtClean="0"/>
              <a:t>X-Locale</a:t>
            </a:r>
            <a:r>
              <a:rPr lang="en-US" sz="2800" dirty="0"/>
              <a:t>: en-US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1518740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Validation Response with REST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12223"/>
          </a:xfrm>
        </p:spPr>
        <p:txBody>
          <a:bodyPr/>
          <a:lstStyle/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isCityRequired</a:t>
            </a:r>
            <a:r>
              <a:rPr lang="en-US" sz="2800" dirty="0" smtClean="0"/>
              <a:t>: true,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isStateRequired</a:t>
            </a:r>
            <a:r>
              <a:rPr lang="en-US" sz="2800" dirty="0" smtClean="0"/>
              <a:t>: true,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isPostalCodeRequired</a:t>
            </a:r>
            <a:r>
              <a:rPr lang="en-US" sz="2800" dirty="0" smtClean="0"/>
              <a:t>: true,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phoneNumberRegEx</a:t>
            </a:r>
            <a:r>
              <a:rPr lang="en-US" sz="2800" dirty="0" smtClean="0"/>
              <a:t>: “</a:t>
            </a:r>
            <a:r>
              <a:rPr lang="is-IS" sz="2800" dirty="0" smtClean="0"/>
              <a:t>…”, 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postalCodeRegex: “…”,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supportedCulturesList: [“en-US”,”es-US”], 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supportedStatesList: [“AK”,”AL”,…],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taxIdFormat: “US######”, 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taxIdSample: “US999965”</a:t>
            </a:r>
            <a:endParaRPr lang="en-US" sz="2800" dirty="0" smtClean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5096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Common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03" y="1212850"/>
            <a:ext cx="11887200" cy="5884688"/>
          </a:xfrm>
        </p:spPr>
        <p:txBody>
          <a:bodyPr/>
          <a:lstStyle/>
          <a:p>
            <a:r>
              <a:rPr lang="en-US" dirty="0"/>
              <a:t>New Capabilities Partner Center SDK Overview </a:t>
            </a:r>
          </a:p>
          <a:p>
            <a:pPr lvl="1"/>
            <a:r>
              <a:rPr lang="en-US" dirty="0"/>
              <a:t>Reviewing CREST API Capabilities</a:t>
            </a:r>
          </a:p>
          <a:p>
            <a:r>
              <a:rPr lang="en-US" dirty="0"/>
              <a:t>Scenario: Getting Partner’s Customers</a:t>
            </a:r>
          </a:p>
          <a:p>
            <a:r>
              <a:rPr lang="en-US" dirty="0"/>
              <a:t>Scenario: Creating Customers</a:t>
            </a:r>
          </a:p>
          <a:p>
            <a:r>
              <a:rPr lang="en-US" dirty="0"/>
              <a:t>Scenario: Deleting Customers</a:t>
            </a:r>
          </a:p>
          <a:p>
            <a:r>
              <a:rPr lang="en-US" dirty="0"/>
              <a:t>Scenario: Get Customer Profile</a:t>
            </a:r>
          </a:p>
          <a:p>
            <a:r>
              <a:rPr lang="en-US" dirty="0"/>
              <a:t>Scenario: Managing Customers</a:t>
            </a:r>
          </a:p>
          <a:p>
            <a:r>
              <a:rPr lang="en-US" dirty="0"/>
              <a:t>Scenario: Get Customer Subscriptions &amp; </a:t>
            </a:r>
            <a:r>
              <a:rPr lang="en-US" dirty="0" smtClean="0"/>
              <a:t>Orders</a:t>
            </a:r>
          </a:p>
          <a:p>
            <a:r>
              <a:rPr lang="en-US" dirty="0"/>
              <a:t>Common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490734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CREST API enabled many customer related actions: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Create customer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Get customer with specific Azure AD tenant ID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Get customer’s orders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Get &amp; update customer billing profile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Get customer’s subscriptions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Delete customer account from integration sandbox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Had to use Azure Graph REST API to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query for customers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Required additional OAuth2 access token to different API endpoint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CREST API &amp;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487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853363"/>
          </a:xfrm>
        </p:spPr>
        <p:txBody>
          <a:bodyPr/>
          <a:lstStyle/>
          <a:p>
            <a:r>
              <a:rPr lang="en-US" dirty="0" smtClean="0"/>
              <a:t>Get list of customers</a:t>
            </a:r>
          </a:p>
          <a:p>
            <a:pPr lvl="1"/>
            <a:r>
              <a:rPr lang="en-US" dirty="0" smtClean="0"/>
              <a:t>Filtering, sorting &amp; paging options</a:t>
            </a:r>
          </a:p>
          <a:p>
            <a:r>
              <a:rPr lang="en-US" dirty="0" smtClean="0"/>
              <a:t>Search for customer by name</a:t>
            </a:r>
          </a:p>
          <a:p>
            <a:r>
              <a:rPr lang="en-US" dirty="0" smtClean="0"/>
              <a:t>Search for customer by domain</a:t>
            </a:r>
          </a:p>
          <a:p>
            <a:r>
              <a:rPr lang="en-US" dirty="0" smtClean="0"/>
              <a:t>Update customer’s tenant profile / billing profile</a:t>
            </a:r>
          </a:p>
          <a:p>
            <a:r>
              <a:rPr lang="en-US" dirty="0" smtClean="0"/>
              <a:t>Customer address field input validation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What’s New for Customers in Partner Center SDK?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933147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/>
              <a:t>Scenario: </a:t>
            </a:r>
            <a:r>
              <a:rPr lang="en-US" dirty="0" smtClean="0"/>
              <a:t>Querying Partner’s </a:t>
            </a:r>
            <a:r>
              <a:rPr lang="en-US" dirty="0"/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15512427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3120854"/>
          </a:xfrm>
        </p:spPr>
        <p:txBody>
          <a:bodyPr/>
          <a:lstStyle/>
          <a:p>
            <a:r>
              <a:rPr lang="en-US" sz="3600" dirty="0" smtClean="0">
                <a:solidFill>
                  <a:srgbClr val="FFFFFF"/>
                </a:solidFill>
              </a:rPr>
              <a:t>Authenticate as </a:t>
            </a:r>
            <a:r>
              <a:rPr lang="en-US" sz="3600" dirty="0" err="1" smtClean="0">
                <a:solidFill>
                  <a:srgbClr val="FFFFFF"/>
                </a:solidFill>
              </a:rPr>
              <a:t>app+user</a:t>
            </a:r>
            <a:r>
              <a:rPr lang="en-US" sz="3600" dirty="0" smtClean="0">
                <a:solidFill>
                  <a:srgbClr val="FFFFFF"/>
                </a:solidFill>
              </a:rPr>
              <a:t> / app only</a:t>
            </a:r>
          </a:p>
          <a:p>
            <a:r>
              <a:rPr lang="en-US" sz="3600" dirty="0" smtClean="0">
                <a:solidFill>
                  <a:srgbClr val="FFFFFF"/>
                </a:solidFill>
              </a:rPr>
              <a:t>Get instance of </a:t>
            </a:r>
            <a:r>
              <a:rPr lang="en-US" sz="36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IPartner</a:t>
            </a:r>
            <a:endParaRPr lang="en-US" sz="3600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3600" dirty="0" smtClean="0">
                <a:solidFill>
                  <a:srgbClr val="FFFFFF"/>
                </a:solidFill>
              </a:rPr>
              <a:t>Create query object</a:t>
            </a:r>
          </a:p>
          <a:p>
            <a:r>
              <a:rPr lang="en-US" sz="3600" dirty="0" smtClean="0">
                <a:solidFill>
                  <a:srgbClr val="FFFFFF"/>
                </a:solidFill>
              </a:rPr>
              <a:t>Get instance of </a:t>
            </a:r>
            <a:r>
              <a:rPr lang="en-US" sz="36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SeekBasedResourceCollection</a:t>
            </a:r>
            <a:r>
              <a:rPr lang="en-US" sz="36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&lt;T&gt;</a:t>
            </a:r>
          </a:p>
          <a:p>
            <a:r>
              <a:rPr lang="en-US" sz="3600" dirty="0" smtClean="0">
                <a:solidFill>
                  <a:srgbClr val="FFFFFF"/>
                </a:solidFill>
              </a:rPr>
              <a:t>Loop through results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for Customers via Managed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013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Query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12223"/>
          </a:xfrm>
        </p:spPr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// get scoped partner from previous slides </a:t>
            </a:r>
            <a:r>
              <a:rPr lang="is-IS" sz="28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800" dirty="0"/>
              <a:t>IPartner partner = [...]</a:t>
            </a:r>
          </a:p>
          <a:p>
            <a:r>
              <a:rPr lang="is-IS" sz="2800" dirty="0">
                <a:solidFill>
                  <a:srgbClr val="00B050"/>
                </a:solidFill>
              </a:rPr>
              <a:t>// build query for first 25 items</a:t>
            </a:r>
          </a:p>
          <a:p>
            <a:r>
              <a:rPr lang="is-IS" sz="2800" dirty="0"/>
              <a:t>IQuery query = QueryFactory.Instance.BuildIndexedQuery(25);</a:t>
            </a:r>
          </a:p>
          <a:p>
            <a:r>
              <a:rPr lang="is-IS" sz="2800" dirty="0">
                <a:solidFill>
                  <a:srgbClr val="00B050"/>
                </a:solidFill>
              </a:rPr>
              <a:t>// execute query &amp; get results</a:t>
            </a:r>
          </a:p>
          <a:p>
            <a:r>
              <a:rPr lang="is-IS" sz="2800" dirty="0"/>
              <a:t>SeekBasedResourceCollection results = </a:t>
            </a:r>
          </a:p>
          <a:p>
            <a:r>
              <a:rPr lang="is-IS" sz="2800" dirty="0"/>
              <a:t>                            partner.Customers.Query(query);</a:t>
            </a:r>
          </a:p>
          <a:p>
            <a:r>
              <a:rPr lang="is-IS" sz="2800" dirty="0"/>
              <a:t>foreach(var item in results.Items) {</a:t>
            </a:r>
          </a:p>
          <a:p>
            <a:r>
              <a:rPr lang="is-IS" sz="2800" dirty="0"/>
              <a:t>  Console.WriteLine("Customer: {0}", </a:t>
            </a:r>
          </a:p>
          <a:p>
            <a:r>
              <a:rPr lang="is-IS" sz="2800" dirty="0"/>
              <a:t>                    item.CompanyProfile.CompanyName);</a:t>
            </a:r>
          </a:p>
          <a:p>
            <a:r>
              <a:rPr lang="is-I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55121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2a172fe-0250-434a-85cf-03b10810c5e5"/>
    <ds:schemaRef ds:uri="http://schemas.openxmlformats.org/package/2006/metadata/core-properties"/>
    <ds:schemaRef ds:uri="230e9df3-be65-4c73-a93b-d1236ebd677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917</TotalTime>
  <Words>1386</Words>
  <Application>Microsoft Office PowerPoint</Application>
  <PresentationFormat>Custom</PresentationFormat>
  <Paragraphs>345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Consolas</vt:lpstr>
      <vt:lpstr>Courier New</vt:lpstr>
      <vt:lpstr>Segoe UI</vt:lpstr>
      <vt:lpstr>Segoe UI Light</vt:lpstr>
      <vt:lpstr>Wingdings</vt:lpstr>
      <vt:lpstr>5-30610_Microsoft_Ignite_Keynote_Template</vt:lpstr>
      <vt:lpstr>Managing Customers</vt:lpstr>
      <vt:lpstr>Module Overview</vt:lpstr>
      <vt:lpstr>New Capabilities Partner Center SDK Overview </vt:lpstr>
      <vt:lpstr>Customers Overview</vt:lpstr>
      <vt:lpstr>CREST API &amp; Customers</vt:lpstr>
      <vt:lpstr>What’s New for Customers in Partner Center SDK?</vt:lpstr>
      <vt:lpstr>Scenario: Querying Partner’s Customers</vt:lpstr>
      <vt:lpstr>Query for Customers via Managed API</vt:lpstr>
      <vt:lpstr>Paged Query via Managed API</vt:lpstr>
      <vt:lpstr>Filtered Query via Managed API</vt:lpstr>
      <vt:lpstr>Query via Partner Center REST API</vt:lpstr>
      <vt:lpstr>Paged Query REQUEST via REST API</vt:lpstr>
      <vt:lpstr>Paged &amp; Filtered Query REQUEST via REST API</vt:lpstr>
      <vt:lpstr>HTTP RESPONSE via Partner Center REST API</vt:lpstr>
      <vt:lpstr>REST API Filtering Syntax</vt:lpstr>
      <vt:lpstr>FieldFilterOperation Enumeration</vt:lpstr>
      <vt:lpstr>Get Specific Customer by ID via Managed API</vt:lpstr>
      <vt:lpstr>Get Specific Customer by ID via Managed API</vt:lpstr>
      <vt:lpstr>Get Specific Customer by ID via REST API</vt:lpstr>
      <vt:lpstr>Get Specific Customer REQUEST via REST API</vt:lpstr>
      <vt:lpstr>HTTP RESPONSE via Partner Center REST API</vt:lpstr>
      <vt:lpstr>DEMO</vt:lpstr>
      <vt:lpstr>Scenario: Creating Customers</vt:lpstr>
      <vt:lpstr>Creating Customers via Managed API</vt:lpstr>
      <vt:lpstr>Create Customer with Managed API</vt:lpstr>
      <vt:lpstr>Create Customer with Managed API</vt:lpstr>
      <vt:lpstr>Creating Customers via REST API</vt:lpstr>
      <vt:lpstr>Creating Customer REQUEST via REST API</vt:lpstr>
      <vt:lpstr>DEMO</vt:lpstr>
      <vt:lpstr>Scenario: Deleting Customers</vt:lpstr>
      <vt:lpstr>Deleting Customers via Managed API</vt:lpstr>
      <vt:lpstr>Delete Customer with Managed API</vt:lpstr>
      <vt:lpstr>Deleting Customers via REST API</vt:lpstr>
      <vt:lpstr>Delete Customer REQUEST via REST API</vt:lpstr>
      <vt:lpstr>DEMO</vt:lpstr>
      <vt:lpstr>Scenario: Managing Customers</vt:lpstr>
      <vt:lpstr>Additional Scenarios Supported by SDK</vt:lpstr>
      <vt:lpstr>Checking Domain Availability</vt:lpstr>
      <vt:lpstr>DEMO</vt:lpstr>
      <vt:lpstr>Common Issues</vt:lpstr>
      <vt:lpstr>Common Challenges…</vt:lpstr>
      <vt:lpstr>Types of Issues</vt:lpstr>
      <vt:lpstr>Address Validation with Managed API</vt:lpstr>
      <vt:lpstr>Address Validation Request with REST API</vt:lpstr>
      <vt:lpstr>Address Validation Response with REST API</vt:lpstr>
      <vt:lpstr>DEMO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Customers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74</cp:revision>
  <dcterms:created xsi:type="dcterms:W3CDTF">2015-12-02T15:17:01Z</dcterms:created>
  <dcterms:modified xsi:type="dcterms:W3CDTF">2016-03-17T20:58:21Z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