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41"/>
  </p:notesMasterIdLst>
  <p:handoutMasterIdLst>
    <p:handoutMasterId r:id="rId42"/>
  </p:handoutMasterIdLst>
  <p:sldIdLst>
    <p:sldId id="1457" r:id="rId5"/>
    <p:sldId id="1460" r:id="rId6"/>
    <p:sldId id="1459" r:id="rId7"/>
    <p:sldId id="1462" r:id="rId8"/>
    <p:sldId id="1464" r:id="rId9"/>
    <p:sldId id="1465" r:id="rId10"/>
    <p:sldId id="1466" r:id="rId11"/>
    <p:sldId id="1467" r:id="rId12"/>
    <p:sldId id="1468" r:id="rId13"/>
    <p:sldId id="1505" r:id="rId14"/>
    <p:sldId id="1470" r:id="rId15"/>
    <p:sldId id="1472" r:id="rId16"/>
    <p:sldId id="1476" r:id="rId17"/>
    <p:sldId id="1478" r:id="rId18"/>
    <p:sldId id="1484" r:id="rId19"/>
    <p:sldId id="1474" r:id="rId20"/>
    <p:sldId id="1473" r:id="rId21"/>
    <p:sldId id="1475" r:id="rId22"/>
    <p:sldId id="1479" r:id="rId23"/>
    <p:sldId id="1480" r:id="rId24"/>
    <p:sldId id="1502" r:id="rId25"/>
    <p:sldId id="1503" r:id="rId26"/>
    <p:sldId id="1504" r:id="rId27"/>
    <p:sldId id="1486" r:id="rId28"/>
    <p:sldId id="1497" r:id="rId29"/>
    <p:sldId id="1487" r:id="rId30"/>
    <p:sldId id="1492" r:id="rId31"/>
    <p:sldId id="1491" r:id="rId32"/>
    <p:sldId id="1493" r:id="rId33"/>
    <p:sldId id="1489" r:id="rId34"/>
    <p:sldId id="1494" r:id="rId35"/>
    <p:sldId id="1490" r:id="rId36"/>
    <p:sldId id="1495" r:id="rId37"/>
    <p:sldId id="1496" r:id="rId38"/>
    <p:sldId id="1461" r:id="rId39"/>
    <p:sldId id="1458" r:id="rId4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course-into-overview" id="{80234B27-5F29-604F-AB1D-106F724D94A7}">
          <p14:sldIdLst>
            <p14:sldId id="1459"/>
            <p14:sldId id="1462"/>
            <p14:sldId id="1464"/>
            <p14:sldId id="1465"/>
            <p14:sldId id="1466"/>
            <p14:sldId id="1467"/>
          </p14:sldIdLst>
        </p14:section>
        <p14:section name="key-actors" id="{B96DD30B-44FF-434F-8CE1-D237BABC93B5}">
          <p14:sldIdLst>
            <p14:sldId id="1468"/>
            <p14:sldId id="1505"/>
            <p14:sldId id="1470"/>
            <p14:sldId id="1472"/>
          </p14:sldIdLst>
        </p14:section>
        <p14:section name="csp-partner-mgmt" id="{E4947398-E5D2-EE40-A365-6B91D586FEA8}">
          <p14:sldIdLst>
            <p14:sldId id="1476"/>
            <p14:sldId id="1478"/>
            <p14:sldId id="1484"/>
          </p14:sldIdLst>
        </p14:section>
        <p14:section name="azure-ad" id="{FCFBDB62-AD2E-824A-8588-583218825CEF}">
          <p14:sldIdLst>
            <p14:sldId id="1474"/>
            <p14:sldId id="1473"/>
            <p14:sldId id="1475"/>
            <p14:sldId id="1479"/>
          </p14:sldIdLst>
        </p14:section>
        <p14:section name="crest-partercenter-apis" id="{EEF5C7CE-81D2-5449-A6D5-131A8D655586}">
          <p14:sldIdLst>
            <p14:sldId id="1480"/>
            <p14:sldId id="1502"/>
            <p14:sldId id="1503"/>
            <p14:sldId id="1504"/>
          </p14:sldIdLst>
        </p14:section>
        <p14:section name="core-partner-center-concepts" id="{05F53C61-BBA5-0C4B-859A-3B0F9398D247}">
          <p14:sldIdLst>
            <p14:sldId id="1486"/>
            <p14:sldId id="1497"/>
            <p14:sldId id="1487"/>
            <p14:sldId id="1492"/>
            <p14:sldId id="1491"/>
            <p14:sldId id="1493"/>
            <p14:sldId id="1489"/>
            <p14:sldId id="1494"/>
            <p14:sldId id="1490"/>
            <p14:sldId id="1495"/>
            <p14:sldId id="1496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838" autoAdjust="0"/>
    <p:restoredTop sz="95982" autoAdjust="0"/>
  </p:normalViewPr>
  <p:slideViewPr>
    <p:cSldViewPr>
      <p:cViewPr varScale="1">
        <p:scale>
          <a:sx n="87" d="100"/>
          <a:sy n="87" d="100"/>
        </p:scale>
        <p:origin x="30" y="45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732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36458-1325-434C-A13F-7487A5EBB2B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051E5-5404-0547-BE56-3044912B5A78}">
      <dgm:prSet/>
      <dgm:spPr/>
      <dgm:t>
        <a:bodyPr/>
        <a:lstStyle/>
        <a:p>
          <a:pPr rtl="0"/>
          <a:r>
            <a:rPr lang="en-US" baseline="0" dirty="0" smtClean="0"/>
            <a:t>Direct (aka: 1-Tier)</a:t>
          </a:r>
          <a:endParaRPr lang="en-US" dirty="0"/>
        </a:p>
      </dgm:t>
    </dgm:pt>
    <dgm:pt modelId="{D4ECCDD5-CB94-1F4D-A252-B077A6E7C1AC}" type="parTrans" cxnId="{139D7981-6F57-2746-947F-1F817B315800}">
      <dgm:prSet/>
      <dgm:spPr/>
      <dgm:t>
        <a:bodyPr/>
        <a:lstStyle/>
        <a:p>
          <a:endParaRPr lang="en-US"/>
        </a:p>
      </dgm:t>
    </dgm:pt>
    <dgm:pt modelId="{658C270B-FDB2-F643-9525-035C09321A79}" type="sibTrans" cxnId="{139D7981-6F57-2746-947F-1F817B315800}">
      <dgm:prSet/>
      <dgm:spPr/>
      <dgm:t>
        <a:bodyPr/>
        <a:lstStyle/>
        <a:p>
          <a:endParaRPr lang="en-US"/>
        </a:p>
      </dgm:t>
    </dgm:pt>
    <dgm:pt modelId="{64552DCC-23DA-DD43-B859-89DE44B2865A}">
      <dgm:prSet/>
      <dgm:spPr/>
      <dgm:t>
        <a:bodyPr/>
        <a:lstStyle/>
        <a:p>
          <a:pPr rtl="0"/>
          <a:r>
            <a:rPr lang="en-US" baseline="0" smtClean="0"/>
            <a:t>Someone who sells Microsoft services direct to consumers</a:t>
          </a:r>
          <a:endParaRPr lang="en-US"/>
        </a:p>
      </dgm:t>
    </dgm:pt>
    <dgm:pt modelId="{E6FCDDAD-8EDE-CA45-B00A-62F66F5A8D03}" type="parTrans" cxnId="{4B83D75E-B67B-8242-AFDA-E82BAB99F58A}">
      <dgm:prSet/>
      <dgm:spPr/>
      <dgm:t>
        <a:bodyPr/>
        <a:lstStyle/>
        <a:p>
          <a:endParaRPr lang="en-US"/>
        </a:p>
      </dgm:t>
    </dgm:pt>
    <dgm:pt modelId="{42FBA6A0-FDE6-464E-84A9-E1972BAF728A}" type="sibTrans" cxnId="{4B83D75E-B67B-8242-AFDA-E82BAB99F58A}">
      <dgm:prSet/>
      <dgm:spPr/>
      <dgm:t>
        <a:bodyPr/>
        <a:lstStyle/>
        <a:p>
          <a:endParaRPr lang="en-US"/>
        </a:p>
      </dgm:t>
    </dgm:pt>
    <dgm:pt modelId="{224B1480-40F4-AE4D-8177-56DD7C080F2F}">
      <dgm:prSet/>
      <dgm:spPr/>
      <dgm:t>
        <a:bodyPr/>
        <a:lstStyle/>
        <a:p>
          <a:pPr rtl="0"/>
          <a:r>
            <a:rPr lang="en-US" baseline="0" dirty="0" smtClean="0"/>
            <a:t>Indirect (aka: 2-Tier)</a:t>
          </a:r>
          <a:endParaRPr lang="en-US" dirty="0"/>
        </a:p>
      </dgm:t>
    </dgm:pt>
    <dgm:pt modelId="{94838596-4023-5A41-B37E-4481954A4902}" type="parTrans" cxnId="{595106B9-00E4-1F44-9AC5-9C80DD3F8E8F}">
      <dgm:prSet/>
      <dgm:spPr/>
      <dgm:t>
        <a:bodyPr/>
        <a:lstStyle/>
        <a:p>
          <a:endParaRPr lang="en-US"/>
        </a:p>
      </dgm:t>
    </dgm:pt>
    <dgm:pt modelId="{D4AAF295-FF8C-7646-B82B-0F8385846613}" type="sibTrans" cxnId="{595106B9-00E4-1F44-9AC5-9C80DD3F8E8F}">
      <dgm:prSet/>
      <dgm:spPr/>
      <dgm:t>
        <a:bodyPr/>
        <a:lstStyle/>
        <a:p>
          <a:endParaRPr lang="en-US"/>
        </a:p>
      </dgm:t>
    </dgm:pt>
    <dgm:pt modelId="{DEC54D0A-7AB9-654C-93AE-5C39B0E7716E}">
      <dgm:prSet/>
      <dgm:spPr/>
      <dgm:t>
        <a:bodyPr/>
        <a:lstStyle/>
        <a:p>
          <a:pPr rtl="0"/>
          <a:r>
            <a:rPr lang="en-US" baseline="0" smtClean="0"/>
            <a:t>Someone who enables resellers to sell Microsoft services</a:t>
          </a:r>
          <a:endParaRPr lang="en-US"/>
        </a:p>
      </dgm:t>
    </dgm:pt>
    <dgm:pt modelId="{7DA3620C-F3D7-0E45-8FC8-5CC6E6A0D9D2}" type="parTrans" cxnId="{9CF556A2-BB22-7D40-B083-36DF98D1B95D}">
      <dgm:prSet/>
      <dgm:spPr/>
      <dgm:t>
        <a:bodyPr/>
        <a:lstStyle/>
        <a:p>
          <a:endParaRPr lang="en-US"/>
        </a:p>
      </dgm:t>
    </dgm:pt>
    <dgm:pt modelId="{72CD269E-6D94-7B4D-93B5-B0BF727685A8}" type="sibTrans" cxnId="{9CF556A2-BB22-7D40-B083-36DF98D1B95D}">
      <dgm:prSet/>
      <dgm:spPr/>
      <dgm:t>
        <a:bodyPr/>
        <a:lstStyle/>
        <a:p>
          <a:endParaRPr lang="en-US"/>
        </a:p>
      </dgm:t>
    </dgm:pt>
    <dgm:pt modelId="{F4778FC0-5277-AB4A-B122-463E06040A58}">
      <dgm:prSet/>
      <dgm:spPr/>
      <dgm:t>
        <a:bodyPr/>
        <a:lstStyle/>
        <a:p>
          <a:pPr rtl="0"/>
          <a:r>
            <a:rPr lang="en-US" baseline="0" smtClean="0"/>
            <a:t>Usually provides a portal &amp; capabilities to resellers to sell Microsoft services to customers </a:t>
          </a:r>
          <a:endParaRPr lang="en-US"/>
        </a:p>
      </dgm:t>
    </dgm:pt>
    <dgm:pt modelId="{05D0FF91-1F5C-F543-8437-F90931E9308B}" type="parTrans" cxnId="{44A9B630-9ACB-EF41-924D-FEC6DB9A2FA9}">
      <dgm:prSet/>
      <dgm:spPr/>
      <dgm:t>
        <a:bodyPr/>
        <a:lstStyle/>
        <a:p>
          <a:endParaRPr lang="en-US"/>
        </a:p>
      </dgm:t>
    </dgm:pt>
    <dgm:pt modelId="{A4A4B606-69B1-424C-873D-3A6AC89F22CB}" type="sibTrans" cxnId="{44A9B630-9ACB-EF41-924D-FEC6DB9A2FA9}">
      <dgm:prSet/>
      <dgm:spPr/>
      <dgm:t>
        <a:bodyPr/>
        <a:lstStyle/>
        <a:p>
          <a:endParaRPr lang="en-US"/>
        </a:p>
      </dgm:t>
    </dgm:pt>
    <dgm:pt modelId="{84A751E3-70BC-944F-A7B8-892DB1846D05}" type="pres">
      <dgm:prSet presAssocID="{F9036458-1325-434C-A13F-7487A5EBB2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178188-0894-AB42-9297-CAC68C02DF46}" type="pres">
      <dgm:prSet presAssocID="{C35051E5-5404-0547-BE56-3044912B5A7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5F551-C41C-5040-9A75-078DEDB6ED2B}" type="pres">
      <dgm:prSet presAssocID="{C35051E5-5404-0547-BE56-3044912B5A7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3952E-E197-6747-A772-93870DBD07BB}" type="pres">
      <dgm:prSet presAssocID="{224B1480-40F4-AE4D-8177-56DD7C080F2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B84F-B8D7-434D-BD02-9D0C5547A000}" type="pres">
      <dgm:prSet presAssocID="{224B1480-40F4-AE4D-8177-56DD7C080F2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D7981-6F57-2746-947F-1F817B315800}" srcId="{F9036458-1325-434C-A13F-7487A5EBB2B3}" destId="{C35051E5-5404-0547-BE56-3044912B5A78}" srcOrd="0" destOrd="0" parTransId="{D4ECCDD5-CB94-1F4D-A252-B077A6E7C1AC}" sibTransId="{658C270B-FDB2-F643-9525-035C09321A79}"/>
    <dgm:cxn modelId="{B05D557B-EA92-B046-84F9-55E6FF6842FD}" type="presOf" srcId="{DEC54D0A-7AB9-654C-93AE-5C39B0E7716E}" destId="{09C9B84F-B8D7-434D-BD02-9D0C5547A000}" srcOrd="0" destOrd="0" presId="urn:microsoft.com/office/officeart/2005/8/layout/vList2"/>
    <dgm:cxn modelId="{740F01DA-29EF-694E-8D08-4900D4BE0C4C}" type="presOf" srcId="{F9036458-1325-434C-A13F-7487A5EBB2B3}" destId="{84A751E3-70BC-944F-A7B8-892DB1846D05}" srcOrd="0" destOrd="0" presId="urn:microsoft.com/office/officeart/2005/8/layout/vList2"/>
    <dgm:cxn modelId="{10B91155-6F76-FA4A-B87B-15125418456B}" type="presOf" srcId="{64552DCC-23DA-DD43-B859-89DE44B2865A}" destId="{9E95F551-C41C-5040-9A75-078DEDB6ED2B}" srcOrd="0" destOrd="0" presId="urn:microsoft.com/office/officeart/2005/8/layout/vList2"/>
    <dgm:cxn modelId="{9CF556A2-BB22-7D40-B083-36DF98D1B95D}" srcId="{224B1480-40F4-AE4D-8177-56DD7C080F2F}" destId="{DEC54D0A-7AB9-654C-93AE-5C39B0E7716E}" srcOrd="0" destOrd="0" parTransId="{7DA3620C-F3D7-0E45-8FC8-5CC6E6A0D9D2}" sibTransId="{72CD269E-6D94-7B4D-93B5-B0BF727685A8}"/>
    <dgm:cxn modelId="{595106B9-00E4-1F44-9AC5-9C80DD3F8E8F}" srcId="{F9036458-1325-434C-A13F-7487A5EBB2B3}" destId="{224B1480-40F4-AE4D-8177-56DD7C080F2F}" srcOrd="1" destOrd="0" parTransId="{94838596-4023-5A41-B37E-4481954A4902}" sibTransId="{D4AAF295-FF8C-7646-B82B-0F8385846613}"/>
    <dgm:cxn modelId="{2E463F10-D583-5E41-BB8F-2538B2AD264B}" type="presOf" srcId="{F4778FC0-5277-AB4A-B122-463E06040A58}" destId="{09C9B84F-B8D7-434D-BD02-9D0C5547A000}" srcOrd="0" destOrd="1" presId="urn:microsoft.com/office/officeart/2005/8/layout/vList2"/>
    <dgm:cxn modelId="{3F2836ED-7BC2-2B4F-A134-69208BEE5ADB}" type="presOf" srcId="{C35051E5-5404-0547-BE56-3044912B5A78}" destId="{9D178188-0894-AB42-9297-CAC68C02DF46}" srcOrd="0" destOrd="0" presId="urn:microsoft.com/office/officeart/2005/8/layout/vList2"/>
    <dgm:cxn modelId="{4B83D75E-B67B-8242-AFDA-E82BAB99F58A}" srcId="{C35051E5-5404-0547-BE56-3044912B5A78}" destId="{64552DCC-23DA-DD43-B859-89DE44B2865A}" srcOrd="0" destOrd="0" parTransId="{E6FCDDAD-8EDE-CA45-B00A-62F66F5A8D03}" sibTransId="{42FBA6A0-FDE6-464E-84A9-E1972BAF728A}"/>
    <dgm:cxn modelId="{44A9B630-9ACB-EF41-924D-FEC6DB9A2FA9}" srcId="{224B1480-40F4-AE4D-8177-56DD7C080F2F}" destId="{F4778FC0-5277-AB4A-B122-463E06040A58}" srcOrd="1" destOrd="0" parTransId="{05D0FF91-1F5C-F543-8437-F90931E9308B}" sibTransId="{A4A4B606-69B1-424C-873D-3A6AC89F22CB}"/>
    <dgm:cxn modelId="{58B9C6AA-C6A9-C24A-A385-C33BE0BCB155}" type="presOf" srcId="{224B1480-40F4-AE4D-8177-56DD7C080F2F}" destId="{6BD3952E-E197-6747-A772-93870DBD07BB}" srcOrd="0" destOrd="0" presId="urn:microsoft.com/office/officeart/2005/8/layout/vList2"/>
    <dgm:cxn modelId="{34B33306-B2D3-CB4D-BBBA-34A311FCE58D}" type="presParOf" srcId="{84A751E3-70BC-944F-A7B8-892DB1846D05}" destId="{9D178188-0894-AB42-9297-CAC68C02DF46}" srcOrd="0" destOrd="0" presId="urn:microsoft.com/office/officeart/2005/8/layout/vList2"/>
    <dgm:cxn modelId="{13EBCEDB-AB69-3445-B0E2-7F9CF9EEB7A6}" type="presParOf" srcId="{84A751E3-70BC-944F-A7B8-892DB1846D05}" destId="{9E95F551-C41C-5040-9A75-078DEDB6ED2B}" srcOrd="1" destOrd="0" presId="urn:microsoft.com/office/officeart/2005/8/layout/vList2"/>
    <dgm:cxn modelId="{A68E1319-F371-D947-B59F-5081F77F4355}" type="presParOf" srcId="{84A751E3-70BC-944F-A7B8-892DB1846D05}" destId="{6BD3952E-E197-6747-A772-93870DBD07BB}" srcOrd="2" destOrd="0" presId="urn:microsoft.com/office/officeart/2005/8/layout/vList2"/>
    <dgm:cxn modelId="{D7B9CAAC-AB54-0544-8174-F76F77F3E700}" type="presParOf" srcId="{84A751E3-70BC-944F-A7B8-892DB1846D05}" destId="{09C9B84F-B8D7-434D-BD02-9D0C5547A00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8188-0894-AB42-9297-CAC68C02DF46}">
      <dsp:nvSpPr>
        <dsp:cNvPr id="0" name=""/>
        <dsp:cNvSpPr/>
      </dsp:nvSpPr>
      <dsp:spPr>
        <a:xfrm>
          <a:off x="0" y="63165"/>
          <a:ext cx="11887200" cy="1081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baseline="0" dirty="0" smtClean="0"/>
            <a:t>Direct (aka: 1-Tier)</a:t>
          </a:r>
          <a:endParaRPr lang="en-US" sz="4200" kern="1200" dirty="0"/>
        </a:p>
      </dsp:txBody>
      <dsp:txXfrm>
        <a:off x="52774" y="115939"/>
        <a:ext cx="11781652" cy="975532"/>
      </dsp:txXfrm>
    </dsp:sp>
    <dsp:sp modelId="{9E95F551-C41C-5040-9A75-078DEDB6ED2B}">
      <dsp:nvSpPr>
        <dsp:cNvPr id="0" name=""/>
        <dsp:cNvSpPr/>
      </dsp:nvSpPr>
      <dsp:spPr>
        <a:xfrm>
          <a:off x="0" y="1144245"/>
          <a:ext cx="11887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419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baseline="0" smtClean="0"/>
            <a:t>Someone who sells Microsoft services direct to consumers</a:t>
          </a:r>
          <a:endParaRPr lang="en-US" sz="3300" kern="1200"/>
        </a:p>
      </dsp:txBody>
      <dsp:txXfrm>
        <a:off x="0" y="1144245"/>
        <a:ext cx="11887200" cy="695520"/>
      </dsp:txXfrm>
    </dsp:sp>
    <dsp:sp modelId="{6BD3952E-E197-6747-A772-93870DBD07BB}">
      <dsp:nvSpPr>
        <dsp:cNvPr id="0" name=""/>
        <dsp:cNvSpPr/>
      </dsp:nvSpPr>
      <dsp:spPr>
        <a:xfrm>
          <a:off x="0" y="1839765"/>
          <a:ext cx="11887200" cy="1081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baseline="0" dirty="0" smtClean="0"/>
            <a:t>Indirect (aka: 2-Tier)</a:t>
          </a:r>
          <a:endParaRPr lang="en-US" sz="4200" kern="1200" dirty="0"/>
        </a:p>
      </dsp:txBody>
      <dsp:txXfrm>
        <a:off x="52774" y="1892539"/>
        <a:ext cx="11781652" cy="975532"/>
      </dsp:txXfrm>
    </dsp:sp>
    <dsp:sp modelId="{09C9B84F-B8D7-434D-BD02-9D0C5547A000}">
      <dsp:nvSpPr>
        <dsp:cNvPr id="0" name=""/>
        <dsp:cNvSpPr/>
      </dsp:nvSpPr>
      <dsp:spPr>
        <a:xfrm>
          <a:off x="0" y="2920845"/>
          <a:ext cx="11887200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419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baseline="0" smtClean="0"/>
            <a:t>Someone who enables resellers to sell Microsoft services</a:t>
          </a:r>
          <a:endParaRPr lang="en-US" sz="3300" kern="120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baseline="0" smtClean="0"/>
            <a:t>Usually provides a portal &amp; capabilities to resellers to sell Microsoft services to customers </a:t>
          </a:r>
          <a:endParaRPr lang="en-US" sz="3300" kern="1200"/>
        </a:p>
      </dsp:txBody>
      <dsp:txXfrm>
        <a:off x="0" y="2920845"/>
        <a:ext cx="11887200" cy="173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3/14/2016 2:45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3/14/2016 2:45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56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94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3/14/2016 2:45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1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20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9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2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0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18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1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office.com/" TargetMode="External"/><Relationship Id="rId2" Type="http://schemas.openxmlformats.org/officeDocument/2006/relationships/hyperlink" Target="https://partnercenter.microsoft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manage.windowsazur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tnerCenterSamples/training-cours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7"/>
            <a:ext cx="10134535" cy="1828786"/>
          </a:xfrm>
        </p:spPr>
        <p:txBody>
          <a:bodyPr/>
          <a:lstStyle/>
          <a:p>
            <a:r>
              <a:rPr lang="en-US" dirty="0" smtClean="0"/>
              <a:t>Introductory System Concepts</a:t>
            </a:r>
            <a:br>
              <a:rPr lang="en-US" dirty="0" smtClean="0"/>
            </a:br>
            <a:r>
              <a:rPr lang="en-US" dirty="0" smtClean="0"/>
              <a:t>and Getting </a:t>
            </a:r>
            <a:r>
              <a:rPr lang="en-US" smtClean="0"/>
              <a:t>Started with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Partner </a:t>
            </a:r>
            <a:r>
              <a:rPr lang="en-US" smtClean="0"/>
              <a:t>Center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</a:t>
            </a:r>
            <a:r>
              <a:rPr lang="en-US" dirty="0" smtClean="0"/>
              <a:t>Model </a:t>
            </a:r>
            <a:r>
              <a:rPr lang="en-US" dirty="0"/>
              <a:t>Definition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76163" y="1535404"/>
            <a:ext cx="11502842" cy="4919959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b" anchorCtr="0"/>
          <a:lstStyle/>
          <a:p>
            <a:pPr algn="ctr" defTabSz="950961"/>
            <a:endParaRPr lang="en-US" sz="81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87766" y="2666663"/>
            <a:ext cx="5377042" cy="9034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b" anchorCtr="0"/>
          <a:lstStyle/>
          <a:p>
            <a:pPr algn="ctr" defTabSz="950961"/>
            <a:endParaRPr lang="en-US" sz="81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66811" y="2666663"/>
            <a:ext cx="5377042" cy="90346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b" anchorCtr="0"/>
          <a:lstStyle/>
          <a:p>
            <a:pPr algn="ctr" defTabSz="950961"/>
            <a:endParaRPr lang="en-US" sz="81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87767" y="3759557"/>
            <a:ext cx="2283942" cy="84605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b" anchorCtr="0"/>
          <a:lstStyle/>
          <a:p>
            <a:pPr algn="ctr" defTabSz="950961"/>
            <a:endParaRPr lang="en-US" sz="81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796403" y="3759557"/>
            <a:ext cx="2368405" cy="84605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b" anchorCtr="0"/>
          <a:lstStyle/>
          <a:p>
            <a:pPr algn="ctr" defTabSz="950961"/>
            <a:endParaRPr lang="en-US" sz="81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87768" y="4837878"/>
            <a:ext cx="1719486" cy="6703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b" anchorCtr="0"/>
          <a:lstStyle/>
          <a:p>
            <a:pPr algn="ctr" defTabSz="950961"/>
            <a:endParaRPr lang="en-US" sz="81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23830" y="4837878"/>
            <a:ext cx="1719486" cy="6703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b" anchorCtr="0"/>
          <a:lstStyle/>
          <a:p>
            <a:pPr algn="ctr" defTabSz="950961"/>
            <a:endParaRPr lang="en-US" sz="81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445322" y="4837878"/>
            <a:ext cx="1719486" cy="6703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b" anchorCtr="0"/>
          <a:lstStyle/>
          <a:p>
            <a:pPr algn="ctr" defTabSz="950961"/>
            <a:endParaRPr lang="en-US" sz="81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6812" y="4837878"/>
            <a:ext cx="2622946" cy="6703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b" anchorCtr="0"/>
          <a:lstStyle/>
          <a:p>
            <a:pPr algn="ctr" defTabSz="950961"/>
            <a:endParaRPr lang="en-US" sz="81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020907" y="4837878"/>
            <a:ext cx="2622946" cy="6703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3260" tIns="93260" rIns="34977" bIns="34977" rtlCol="0" anchor="b" anchorCtr="0"/>
          <a:lstStyle/>
          <a:p>
            <a:pPr algn="ctr" defTabSz="950961"/>
            <a:endParaRPr lang="en-US" sz="81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61716" y="2214933"/>
            <a:ext cx="1719487" cy="451730"/>
            <a:chOff x="3407570" y="2171700"/>
            <a:chExt cx="1685925" cy="442913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407570" y="2171700"/>
              <a:ext cx="168592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8" idx="0"/>
            </p:cNvCxnSpPr>
            <p:nvPr/>
          </p:nvCxnSpPr>
          <p:spPr>
            <a:xfrm>
              <a:off x="3407570" y="2171700"/>
              <a:ext cx="0" cy="44291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7301420" y="2214932"/>
            <a:ext cx="171948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013622" y="2214933"/>
            <a:ext cx="0" cy="4517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56429" y="3570123"/>
            <a:ext cx="0" cy="128232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325096" y="3570123"/>
            <a:ext cx="0" cy="128232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84669" y="3570124"/>
            <a:ext cx="0" cy="1675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53335" y="3570124"/>
            <a:ext cx="0" cy="1675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47511" y="4663018"/>
            <a:ext cx="0" cy="1675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75560" y="4663018"/>
            <a:ext cx="0" cy="1675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05065" y="4663018"/>
            <a:ext cx="0" cy="1675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23765" y="2854670"/>
            <a:ext cx="2701047" cy="555568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836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Indirect CSP Partner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6" y="2830596"/>
            <a:ext cx="1227651" cy="6156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84" y="2830596"/>
            <a:ext cx="1227651" cy="61566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602810" y="2854670"/>
            <a:ext cx="2701047" cy="555568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836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Direct CSP Partner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1" y="2830596"/>
            <a:ext cx="1227651" cy="61566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30" y="2830596"/>
            <a:ext cx="1227651" cy="61566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" y="3927133"/>
            <a:ext cx="641475" cy="61566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62" y="3927133"/>
            <a:ext cx="641475" cy="61566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95844" y="3841572"/>
            <a:ext cx="1610195" cy="555543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836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Sales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0848" y="3839901"/>
            <a:ext cx="1586673" cy="555543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836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Billing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40110" y="3930572"/>
            <a:ext cx="1814832" cy="809779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836" dirty="0"/>
              <a:t>Sales, Billing Support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88855" y="4174658"/>
            <a:ext cx="1468434" cy="47081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224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Indirect Reseller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12462" y="4141201"/>
            <a:ext cx="1468434" cy="470814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1224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Indirect Reseller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10822" y="5581050"/>
            <a:ext cx="1814832" cy="583819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12"/>
              </a:spcAft>
            </a:pPr>
            <a:r>
              <a:rPr lang="en-US" sz="2040" dirty="0"/>
              <a:t>Customers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787767" y="5858387"/>
            <a:ext cx="4663016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980837" y="5858387"/>
            <a:ext cx="4663016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51" y="5029292"/>
            <a:ext cx="1263527" cy="29987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95" y="5029292"/>
            <a:ext cx="1263527" cy="29987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46" y="5029292"/>
            <a:ext cx="1263527" cy="29987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723" y="5034759"/>
            <a:ext cx="2223158" cy="29843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38" y="5034759"/>
            <a:ext cx="2223158" cy="2984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01" y="2050197"/>
            <a:ext cx="1626471" cy="346688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3461716" y="3570123"/>
            <a:ext cx="0" cy="128232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08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2601405"/>
              </p:ext>
            </p:extLst>
          </p:nvPr>
        </p:nvGraphicFramePr>
        <p:xfrm>
          <a:off x="274638" y="1212850"/>
          <a:ext cx="11887200" cy="472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vs. Indirect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794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78423"/>
          </a:xfrm>
        </p:spPr>
        <p:txBody>
          <a:bodyPr/>
          <a:lstStyle/>
          <a:p>
            <a:r>
              <a:rPr lang="en-US" dirty="0" smtClean="0"/>
              <a:t>Azure AD</a:t>
            </a:r>
          </a:p>
          <a:p>
            <a:r>
              <a:rPr lang="en-US" dirty="0" smtClean="0"/>
              <a:t>CREST API</a:t>
            </a:r>
          </a:p>
          <a:p>
            <a:r>
              <a:rPr lang="en-US" dirty="0" smtClean="0"/>
              <a:t>Partner Center SDK</a:t>
            </a:r>
          </a:p>
          <a:p>
            <a:r>
              <a:rPr lang="en-US" dirty="0"/>
              <a:t>Office 365 Management API</a:t>
            </a:r>
          </a:p>
          <a:p>
            <a:r>
              <a:rPr lang="en-US" dirty="0" smtClean="0"/>
              <a:t>Azure Resource Manager (ARM) </a:t>
            </a:r>
            <a:r>
              <a:rPr lang="en-US" dirty="0"/>
              <a:t>REST API</a:t>
            </a:r>
            <a:endParaRPr lang="en-US" dirty="0" smtClean="0"/>
          </a:p>
          <a:p>
            <a:r>
              <a:rPr lang="en-US" dirty="0" smtClean="0"/>
              <a:t>Azure Graph REST API</a:t>
            </a:r>
          </a:p>
          <a:p>
            <a:r>
              <a:rPr lang="en-US" dirty="0" smtClean="0"/>
              <a:t>Azure Billing Resource Usage API</a:t>
            </a:r>
          </a:p>
          <a:p>
            <a:r>
              <a:rPr lang="en-US" dirty="0" smtClean="0"/>
              <a:t>Azure </a:t>
            </a:r>
            <a:r>
              <a:rPr lang="en-US" dirty="0"/>
              <a:t>Billing Resource </a:t>
            </a:r>
            <a:r>
              <a:rPr lang="en-US" dirty="0" err="1"/>
              <a:t>RateCard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Actors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049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CSP Partner Management Overview</a:t>
            </a:r>
          </a:p>
        </p:txBody>
      </p:sp>
    </p:spTree>
    <p:extLst>
      <p:ext uri="{BB962C8B-B14F-4D97-AF65-F5344CB8AC3E}">
        <p14:creationId xmlns:p14="http://schemas.microsoft.com/office/powerpoint/2010/main" val="15041977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6223242"/>
          </a:xfrm>
        </p:spPr>
        <p:txBody>
          <a:bodyPr/>
          <a:lstStyle/>
          <a:p>
            <a:r>
              <a:rPr lang="en-US" dirty="0" smtClean="0"/>
              <a:t>Partner Center</a:t>
            </a:r>
          </a:p>
          <a:p>
            <a:pPr lvl="1"/>
            <a:r>
              <a:rPr lang="en-US" dirty="0" smtClean="0">
                <a:hlinkClick r:id="rId2"/>
              </a:rPr>
              <a:t>https://partnercenter.microsoft.com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Office 365 Portal</a:t>
            </a:r>
          </a:p>
          <a:p>
            <a:pPr lvl="1"/>
            <a:r>
              <a:rPr lang="en-US" dirty="0" smtClean="0">
                <a:hlinkClick r:id="rId3"/>
              </a:rPr>
              <a:t>https://portal.office.com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Azure Portals</a:t>
            </a:r>
          </a:p>
          <a:p>
            <a:pPr lvl="1"/>
            <a:r>
              <a:rPr lang="en-US" dirty="0" smtClean="0"/>
              <a:t>Azure Management Portal</a:t>
            </a:r>
            <a:endParaRPr lang="en-US" dirty="0" smtClean="0">
              <a:hlinkClick r:id="rId4"/>
            </a:endParaRPr>
          </a:p>
          <a:p>
            <a:pPr lvl="2"/>
            <a:r>
              <a:rPr lang="en-US" dirty="0" smtClean="0">
                <a:hlinkClick r:id="rId4"/>
              </a:rPr>
              <a:t>https://manage.windowsazure.com</a:t>
            </a:r>
            <a:endParaRPr lang="en-US" dirty="0" smtClean="0"/>
          </a:p>
          <a:p>
            <a:pPr lvl="1"/>
            <a:r>
              <a:rPr lang="en-US" dirty="0" smtClean="0"/>
              <a:t>Azure Portal</a:t>
            </a:r>
            <a:endParaRPr lang="en-US" dirty="0" smtClean="0">
              <a:hlinkClick r:id="rId5"/>
            </a:endParaRPr>
          </a:p>
          <a:p>
            <a:pPr lvl="2"/>
            <a:r>
              <a:rPr lang="en-US" dirty="0" smtClean="0">
                <a:hlinkClick r:id="rId5"/>
              </a:rPr>
              <a:t>https://portal.azure.com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Partner Management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505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9" y="4881266"/>
            <a:ext cx="10058401" cy="1181862"/>
          </a:xfrm>
        </p:spPr>
        <p:txBody>
          <a:bodyPr/>
          <a:lstStyle/>
          <a:p>
            <a:r>
              <a:rPr lang="en-US" dirty="0" smtClean="0"/>
              <a:t>Partner Center Website, Office 365 Portal </a:t>
            </a:r>
            <a:br>
              <a:rPr lang="en-US" dirty="0" smtClean="0"/>
            </a:br>
            <a:r>
              <a:rPr lang="en-US" dirty="0" smtClean="0"/>
              <a:t>&amp; Azure Portals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8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 smtClean="0"/>
              <a:t>Azure Active Directory (AAD)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5227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25937"/>
          </a:xfrm>
        </p:spPr>
        <p:txBody>
          <a:bodyPr/>
          <a:lstStyle/>
          <a:p>
            <a:r>
              <a:rPr lang="en-US" dirty="0" smtClean="0"/>
              <a:t>Single source of truth for all user &amp; application authentication (</a:t>
            </a:r>
            <a:r>
              <a:rPr lang="en-US" dirty="0" err="1" smtClean="0"/>
              <a:t>AuthN</a:t>
            </a:r>
            <a:r>
              <a:rPr lang="en-US" dirty="0" smtClean="0"/>
              <a:t>) + authorization (</a:t>
            </a:r>
            <a:r>
              <a:rPr lang="en-US" dirty="0" err="1" smtClean="0"/>
              <a:t>AuthZ</a:t>
            </a:r>
            <a:r>
              <a:rPr lang="en-US" dirty="0" smtClean="0"/>
              <a:t>) in Microsoft Azure</a:t>
            </a:r>
          </a:p>
          <a:p>
            <a:r>
              <a:rPr lang="en-US" dirty="0" smtClean="0"/>
              <a:t>Repository for users</a:t>
            </a:r>
          </a:p>
          <a:p>
            <a:pPr lvl="1"/>
            <a:r>
              <a:rPr lang="en-US" dirty="0" smtClean="0"/>
              <a:t>Credentials</a:t>
            </a:r>
          </a:p>
          <a:p>
            <a:pPr lvl="1"/>
            <a:r>
              <a:rPr lang="en-US" dirty="0" smtClean="0"/>
              <a:t>Profile details</a:t>
            </a:r>
          </a:p>
          <a:p>
            <a:r>
              <a:rPr lang="en-US" dirty="0" smtClean="0"/>
              <a:t>Repository for applications</a:t>
            </a:r>
          </a:p>
          <a:p>
            <a:pPr lvl="1"/>
            <a:r>
              <a:rPr lang="en-US" dirty="0" smtClean="0"/>
              <a:t>Credentials</a:t>
            </a:r>
          </a:p>
          <a:p>
            <a:pPr lvl="1"/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627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65893"/>
          </a:xfrm>
        </p:spPr>
        <p:txBody>
          <a:bodyPr/>
          <a:lstStyle/>
          <a:p>
            <a:r>
              <a:rPr lang="en-US" dirty="0" smtClean="0"/>
              <a:t>Partner tenant</a:t>
            </a:r>
          </a:p>
          <a:p>
            <a:r>
              <a:rPr lang="en-US" dirty="0" smtClean="0"/>
              <a:t>Partner’s integration sandbox</a:t>
            </a:r>
          </a:p>
          <a:p>
            <a:r>
              <a:rPr lang="en-US" dirty="0" smtClean="0"/>
              <a:t>Customer </a:t>
            </a:r>
            <a:r>
              <a:rPr lang="en-US" dirty="0"/>
              <a:t>tenant</a:t>
            </a:r>
            <a:endParaRPr lang="en-US" dirty="0" smtClean="0"/>
          </a:p>
          <a:p>
            <a:r>
              <a:rPr lang="en-US" dirty="0" smtClean="0"/>
              <a:t>Partner roles within a customer </a:t>
            </a:r>
            <a:r>
              <a:rPr lang="en-US" dirty="0"/>
              <a:t>tenant</a:t>
            </a:r>
            <a:endParaRPr lang="en-US" dirty="0" smtClean="0"/>
          </a:p>
          <a:p>
            <a:pPr lvl="1"/>
            <a:r>
              <a:rPr lang="en-US" dirty="0" smtClean="0"/>
              <a:t>Admin agent</a:t>
            </a:r>
          </a:p>
          <a:p>
            <a:pPr lvl="1"/>
            <a:r>
              <a:rPr lang="en-US" dirty="0" smtClean="0"/>
              <a:t>Sales agent</a:t>
            </a:r>
          </a:p>
          <a:p>
            <a:pPr lvl="1"/>
            <a:r>
              <a:rPr lang="en-US" dirty="0" smtClean="0"/>
              <a:t>Helpdesk agent</a:t>
            </a:r>
          </a:p>
          <a:p>
            <a:r>
              <a:rPr lang="en-US" dirty="0" smtClean="0"/>
              <a:t>License assignment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 (AAD) Tenants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893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7820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Initially partners can’t access their AAD tenant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Need to associate the AAD tenant with an existing Azure subscription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Association Process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Login to an Azure subscription a global administrator account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Add existing AAD tenant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Logout of Azure subscription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Login with global administrator account within the AAD tenant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your CSP AAD Tenant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454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/>
              <a:t>Course Introduction &amp; Module Overview</a:t>
            </a:r>
          </a:p>
          <a:p>
            <a:r>
              <a:rPr lang="en-US" dirty="0"/>
              <a:t>Key Actors &amp; Concepts</a:t>
            </a:r>
          </a:p>
          <a:p>
            <a:r>
              <a:rPr lang="en-US" dirty="0"/>
              <a:t>CSP Partner Management Overview</a:t>
            </a:r>
          </a:p>
          <a:p>
            <a:r>
              <a:rPr lang="en-US" dirty="0"/>
              <a:t>Azure AD Tenants</a:t>
            </a:r>
          </a:p>
          <a:p>
            <a:r>
              <a:rPr lang="en-US" dirty="0"/>
              <a:t>CREST API &amp; Partner Center SDK</a:t>
            </a:r>
          </a:p>
          <a:p>
            <a:r>
              <a:rPr lang="en-US" dirty="0"/>
              <a:t>Core Partner Center SDK Concepts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CREST API 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Partner </a:t>
            </a:r>
            <a:r>
              <a:rPr lang="en-US" dirty="0"/>
              <a:t>Center </a:t>
            </a:r>
            <a:r>
              <a:rPr lang="en-US" dirty="0" smtClean="0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0569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78423"/>
          </a:xfrm>
        </p:spPr>
        <p:txBody>
          <a:bodyPr/>
          <a:lstStyle/>
          <a:p>
            <a:r>
              <a:rPr lang="en-US" dirty="0" smtClean="0"/>
              <a:t>Original REST API for CSP partners</a:t>
            </a:r>
          </a:p>
          <a:p>
            <a:endParaRPr lang="en-US" dirty="0" smtClean="0"/>
          </a:p>
          <a:p>
            <a:r>
              <a:rPr lang="en-US" dirty="0" smtClean="0"/>
              <a:t>Used by partners to automate the process of:</a:t>
            </a:r>
          </a:p>
          <a:p>
            <a:pPr lvl="1"/>
            <a:r>
              <a:rPr lang="en-US" dirty="0" smtClean="0"/>
              <a:t>Creating &amp; viewing customers</a:t>
            </a:r>
          </a:p>
          <a:p>
            <a:pPr lvl="1"/>
            <a:r>
              <a:rPr lang="en-US" dirty="0" smtClean="0"/>
              <a:t>Acquiring offers available for customers</a:t>
            </a:r>
          </a:p>
          <a:p>
            <a:pPr lvl="1"/>
            <a:r>
              <a:rPr lang="en-US" dirty="0" smtClean="0"/>
              <a:t>Placing orders for Office 365 subscriptions, offers and increasing seats (licenses)</a:t>
            </a:r>
          </a:p>
          <a:p>
            <a:pPr lvl="1"/>
            <a:r>
              <a:rPr lang="en-US" dirty="0"/>
              <a:t>Placing orders for Office 365 </a:t>
            </a:r>
            <a:r>
              <a:rPr lang="en-US" dirty="0" smtClean="0"/>
              <a:t>offer add-ons</a:t>
            </a:r>
            <a:endParaRPr lang="en-US" dirty="0"/>
          </a:p>
          <a:p>
            <a:pPr lvl="1"/>
            <a:r>
              <a:rPr lang="en-US" dirty="0" smtClean="0"/>
              <a:t>Placing orders for Azure subscriptions &amp; resources</a:t>
            </a:r>
          </a:p>
          <a:p>
            <a:endParaRPr lang="en-US" dirty="0" smtClean="0"/>
          </a:p>
          <a:p>
            <a:r>
              <a:rPr lang="en-US" dirty="0" smtClean="0"/>
              <a:t>Used in conjunction with Azure Graph REST 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Commerce REST (CREST) API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809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01314"/>
          </a:xfrm>
        </p:spPr>
        <p:txBody>
          <a:bodyPr/>
          <a:lstStyle/>
          <a:p>
            <a:r>
              <a:rPr lang="en-US" dirty="0" smtClean="0"/>
              <a:t>New endpoint for CSP customers</a:t>
            </a:r>
          </a:p>
          <a:p>
            <a:r>
              <a:rPr lang="en-US" dirty="0" smtClean="0"/>
              <a:t>Functionality in sync with Partner Center website</a:t>
            </a:r>
          </a:p>
          <a:p>
            <a:r>
              <a:rPr lang="en-US" dirty="0" smtClean="0"/>
              <a:t>Designed to address feedback from CREST API</a:t>
            </a:r>
          </a:p>
          <a:p>
            <a:r>
              <a:rPr lang="en-US" dirty="0" smtClean="0"/>
              <a:t>Addresses common challenges with CREST API</a:t>
            </a:r>
          </a:p>
          <a:p>
            <a:r>
              <a:rPr lang="en-US" dirty="0" smtClean="0"/>
              <a:t>Superset of capabilities in CREST API</a:t>
            </a:r>
          </a:p>
          <a:p>
            <a:r>
              <a:rPr lang="en-US" dirty="0" smtClean="0"/>
              <a:t>Includes Managed API &amp; REST API</a:t>
            </a:r>
          </a:p>
          <a:p>
            <a:r>
              <a:rPr lang="en-US" dirty="0" smtClean="0"/>
              <a:t>Useful for both .NET &amp; non .NET integration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Center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2233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25937"/>
          </a:xfrm>
        </p:spPr>
        <p:txBody>
          <a:bodyPr/>
          <a:lstStyle/>
          <a:p>
            <a:r>
              <a:rPr lang="en-US" dirty="0" smtClean="0"/>
              <a:t>Makes available key complex scenarios with object model (</a:t>
            </a:r>
            <a:r>
              <a:rPr lang="en-US" i="1" dirty="0" smtClean="0"/>
              <a:t>managed API</a:t>
            </a:r>
            <a:r>
              <a:rPr lang="en-US" dirty="0" smtClean="0"/>
              <a:t>) to expedite integration &amp; shorten development cycles</a:t>
            </a:r>
          </a:p>
          <a:p>
            <a:endParaRPr lang="en-US" dirty="0" smtClean="0"/>
          </a:p>
          <a:p>
            <a:r>
              <a:rPr lang="en-US" dirty="0" smtClean="0"/>
              <a:t>Managed API benefits</a:t>
            </a:r>
          </a:p>
          <a:p>
            <a:pPr lvl="1"/>
            <a:r>
              <a:rPr lang="en-US" dirty="0" smtClean="0"/>
              <a:t>Strongly typed objects &amp; collections</a:t>
            </a:r>
          </a:p>
          <a:p>
            <a:pPr lvl="1"/>
            <a:r>
              <a:rPr lang="en-US" dirty="0" smtClean="0"/>
              <a:t>Simplifies authentication and obtaining OAuth2 access tokens</a:t>
            </a:r>
          </a:p>
          <a:p>
            <a:pPr lvl="1"/>
            <a:r>
              <a:rPr lang="en-US" dirty="0" smtClean="0"/>
              <a:t>Abstraction to the REST API</a:t>
            </a:r>
          </a:p>
          <a:p>
            <a:pPr lvl="1"/>
            <a:r>
              <a:rPr lang="en-US" dirty="0" smtClean="0"/>
              <a:t>Makes calls to Partner Center REST 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Center SDK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3765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/>
              <a:t>Core Partner Center SDK </a:t>
            </a:r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8443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48828"/>
          </a:xfrm>
        </p:spPr>
        <p:txBody>
          <a:bodyPr/>
          <a:lstStyle/>
          <a:p>
            <a:r>
              <a:rPr lang="en-US" dirty="0" smtClean="0"/>
              <a:t>Other modules in the course will explore specific areas of the SDK</a:t>
            </a:r>
          </a:p>
          <a:p>
            <a:pPr lvl="1"/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Subscriptions / Offers / Add-ons</a:t>
            </a:r>
          </a:p>
          <a:p>
            <a:pPr lvl="1"/>
            <a:r>
              <a:rPr lang="en-US" dirty="0" smtClean="0"/>
              <a:t>Orders / Invoices</a:t>
            </a:r>
          </a:p>
          <a:p>
            <a:pPr lvl="1"/>
            <a:r>
              <a:rPr lang="en-US" dirty="0" smtClean="0"/>
              <a:t>Support Requests</a:t>
            </a:r>
          </a:p>
          <a:p>
            <a:r>
              <a:rPr lang="en-US" dirty="0" smtClean="0"/>
              <a:t>First, let’s look at how to authenticate &amp; make your first query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SDK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0112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65893"/>
          </a:xfrm>
        </p:spPr>
        <p:txBody>
          <a:bodyPr/>
          <a:lstStyle/>
          <a:p>
            <a:r>
              <a:rPr lang="en-US" dirty="0" smtClean="0"/>
              <a:t>Center of gravity for all SDK requests</a:t>
            </a:r>
          </a:p>
          <a:p>
            <a:r>
              <a:rPr lang="en-US" dirty="0" smtClean="0"/>
              <a:t>Requires instance of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IPartnerCredentials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Authenticate using Azure AD as </a:t>
            </a:r>
            <a:r>
              <a:rPr lang="en-US" dirty="0" err="1" smtClean="0"/>
              <a:t>app+user</a:t>
            </a:r>
            <a:r>
              <a:rPr lang="en-US" dirty="0" smtClean="0"/>
              <a:t> / app-only permissions</a:t>
            </a:r>
          </a:p>
          <a:p>
            <a:r>
              <a:rPr lang="en-US" dirty="0" smtClean="0"/>
              <a:t>Used to create instance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Partner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Scoped requests</a:t>
            </a:r>
          </a:p>
          <a:p>
            <a:pPr lvl="1"/>
            <a:r>
              <a:rPr lang="en-US" dirty="0" smtClean="0"/>
              <a:t>Follow Microsoft’s One API requiring specific HTTP headers in requests:</a:t>
            </a:r>
          </a:p>
          <a:p>
            <a:pPr lvl="2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MS-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CorrelationId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MS-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RequestId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1290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Obtaining Partner Center Credentials: </a:t>
            </a:r>
            <a:r>
              <a:rPr lang="en-US" sz="4400" dirty="0" err="1" smtClean="0"/>
              <a:t>User+App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31398"/>
            <a:ext cx="12161836" cy="4752070"/>
          </a:xfrm>
        </p:spPr>
        <p:txBody>
          <a:bodyPr/>
          <a:lstStyle/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userToken</a:t>
            </a:r>
            <a:r>
              <a:rPr lang="en-US" sz="2800" dirty="0" smtClean="0"/>
              <a:t> = </a:t>
            </a:r>
            <a:r>
              <a:rPr lang="en-US" sz="2800" dirty="0">
                <a:solidFill>
                  <a:srgbClr val="00B050"/>
                </a:solidFill>
              </a:rPr>
              <a:t>// authenticate with </a:t>
            </a:r>
            <a:r>
              <a:rPr lang="en-US" sz="2800" dirty="0" smtClean="0">
                <a:solidFill>
                  <a:srgbClr val="00B050"/>
                </a:solidFill>
              </a:rPr>
              <a:t>AAD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pcToken</a:t>
            </a:r>
            <a:r>
              <a:rPr lang="en-US" sz="2800" dirty="0" smtClean="0"/>
              <a:t> = new </a:t>
            </a:r>
            <a:r>
              <a:rPr lang="en-US" sz="2800" dirty="0" err="1" smtClean="0"/>
              <a:t>AuthenticationToken</a:t>
            </a:r>
            <a:r>
              <a:rPr lang="en-US" sz="2800" dirty="0" smtClean="0"/>
              <a:t>(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userToken.AccessToken</a:t>
            </a:r>
            <a:r>
              <a:rPr lang="en-US" sz="2800" dirty="0" smtClean="0"/>
              <a:t>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userToken.ExpiresOn</a:t>
            </a:r>
            <a:endParaRPr lang="en-US" sz="2800" dirty="0" smtClean="0"/>
          </a:p>
          <a:p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IPartnerCredentials</a:t>
            </a:r>
            <a:r>
              <a:rPr lang="en-US" sz="2800" dirty="0" smtClean="0"/>
              <a:t> </a:t>
            </a:r>
            <a:r>
              <a:rPr lang="en-US" sz="2800" dirty="0" err="1" smtClean="0"/>
              <a:t>pcCred</a:t>
            </a:r>
            <a:r>
              <a:rPr lang="en-US" sz="2800" dirty="0" smtClean="0"/>
              <a:t> =  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PartnerCredentials.Instance.GenerateByUserCredentials</a:t>
            </a:r>
            <a:r>
              <a:rPr lang="en-US" sz="2800" dirty="0" smtClean="0"/>
              <a:t>(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</a:t>
            </a:r>
            <a:r>
              <a:rPr lang="en-US" sz="2800" dirty="0" err="1" smtClean="0"/>
              <a:t>aadAppId</a:t>
            </a:r>
            <a:r>
              <a:rPr lang="en-US" sz="2800" dirty="0" smtClean="0"/>
              <a:t>, </a:t>
            </a:r>
            <a:r>
              <a:rPr lang="en-US" sz="2800" dirty="0" err="1" smtClean="0"/>
              <a:t>pcToken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167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Partner Center Credentials: </a:t>
            </a:r>
            <a:r>
              <a:rPr lang="en-US" dirty="0" err="1" smtClean="0"/>
              <a:t>AppOnly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15798" cy="5053691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// notice no user detail used</a:t>
            </a:r>
          </a:p>
          <a:p>
            <a:r>
              <a:rPr lang="en-US" sz="2800" dirty="0" err="1"/>
              <a:t>IPartnerCredentials</a:t>
            </a:r>
            <a:r>
              <a:rPr lang="en-US" sz="2800" dirty="0"/>
              <a:t> </a:t>
            </a:r>
            <a:r>
              <a:rPr lang="en-US" sz="2800" dirty="0" err="1"/>
              <a:t>creds</a:t>
            </a:r>
            <a:r>
              <a:rPr lang="en-US" sz="2800" dirty="0"/>
              <a:t> = </a:t>
            </a:r>
            <a:r>
              <a:rPr lang="en-US" sz="2800" dirty="0" err="1" smtClean="0"/>
              <a:t>PartnerCredentials.Instance.GenerateByApplicationCredentials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err="1"/>
              <a:t>appId</a:t>
            </a:r>
            <a:r>
              <a:rPr lang="en-US" sz="2800" dirty="0"/>
              <a:t>,     </a:t>
            </a:r>
            <a:r>
              <a:rPr lang="en-US" sz="2800" dirty="0">
                <a:solidFill>
                  <a:srgbClr val="00B050"/>
                </a:solidFill>
              </a:rPr>
              <a:t>// Azure AD application ID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appSecret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// Azure AD application key / password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tenantId</a:t>
            </a:r>
            <a:r>
              <a:rPr lang="en-US" sz="2800" dirty="0"/>
              <a:t>,  </a:t>
            </a:r>
            <a:r>
              <a:rPr lang="en-US" sz="2800" dirty="0">
                <a:solidFill>
                  <a:srgbClr val="00B050"/>
                </a:solidFill>
              </a:rPr>
              <a:t>// Azure AD tenant ID</a:t>
            </a:r>
          </a:p>
          <a:p>
            <a:r>
              <a:rPr lang="en-US" sz="2800" dirty="0"/>
              <a:t>  authority, </a:t>
            </a:r>
            <a:r>
              <a:rPr lang="en-US" sz="2800" dirty="0">
                <a:solidFill>
                  <a:srgbClr val="00B050"/>
                </a:solidFill>
              </a:rPr>
              <a:t>// Azure AD login authority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resourceId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// Partner Center API resource ID</a:t>
            </a:r>
          </a:p>
          <a:p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350008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/>
              <a:t>Aggregate Partner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2942344"/>
          </a:xfrm>
        </p:spPr>
        <p:txBody>
          <a:bodyPr/>
          <a:lstStyle/>
          <a:p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00B050"/>
                </a:solidFill>
              </a:rPr>
              <a:t>// </a:t>
            </a:r>
            <a:r>
              <a:rPr lang="en-US" sz="2800" dirty="0" err="1">
                <a:solidFill>
                  <a:srgbClr val="00B050"/>
                </a:solidFill>
              </a:rPr>
              <a:t>apponly</a:t>
            </a:r>
            <a:r>
              <a:rPr lang="en-US" sz="2800" dirty="0">
                <a:solidFill>
                  <a:srgbClr val="00B050"/>
                </a:solidFill>
              </a:rPr>
              <a:t> or </a:t>
            </a:r>
            <a:r>
              <a:rPr lang="en-US" sz="2800" dirty="0" err="1">
                <a:solidFill>
                  <a:srgbClr val="00B050"/>
                </a:solidFill>
              </a:rPr>
              <a:t>user+app</a:t>
            </a:r>
            <a:r>
              <a:rPr lang="en-US" sz="2800" dirty="0">
                <a:solidFill>
                  <a:srgbClr val="00B050"/>
                </a:solidFill>
              </a:rPr>
              <a:t> created credentials 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err="1" smtClean="0"/>
              <a:t>IPartnerCredentials</a:t>
            </a:r>
            <a:r>
              <a:rPr lang="en-US" sz="2800" dirty="0" smtClean="0"/>
              <a:t> pc = </a:t>
            </a:r>
            <a:r>
              <a:rPr lang="en-US" sz="2800" dirty="0" smtClean="0">
                <a:solidFill>
                  <a:srgbClr val="00B050"/>
                </a:solidFill>
              </a:rPr>
              <a:t>// previous two slides</a:t>
            </a:r>
          </a:p>
          <a:p>
            <a:endParaRPr lang="en-US" sz="2800" dirty="0"/>
          </a:p>
          <a:p>
            <a:r>
              <a:rPr lang="is-IS" sz="2800" dirty="0" smtClean="0"/>
              <a:t>IAggregatePartner </a:t>
            </a:r>
            <a:r>
              <a:rPr lang="en-US" sz="2800" dirty="0" err="1" smtClean="0"/>
              <a:t>partnerOps</a:t>
            </a:r>
            <a:r>
              <a:rPr lang="en-US" sz="2800" dirty="0" smtClean="0"/>
              <a:t> =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PartnerService.Instance.CreatePartnerOperations</a:t>
            </a:r>
            <a:r>
              <a:rPr lang="en-US" sz="2800" dirty="0" smtClean="0"/>
              <a:t>(pc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30967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64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IPartner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7872" y="1212849"/>
            <a:ext cx="6158965" cy="3613297"/>
          </a:xfrm>
        </p:spPr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CountryValidationRules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Credentials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Customers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Domains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Enumerators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Invoices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688672" y="1212849"/>
            <a:ext cx="5486399" cy="3613297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Offers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OfferCategories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Profiles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RequestContext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ServiceRequest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964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Partner Operations 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567678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// get partner from previous slides</a:t>
            </a:r>
            <a:r>
              <a:rPr lang="is-IS" dirty="0" smtClean="0">
                <a:solidFill>
                  <a:srgbClr val="00B050"/>
                </a:solidFill>
              </a:rPr>
              <a:t>…</a:t>
            </a:r>
          </a:p>
          <a:p>
            <a:r>
              <a:rPr lang="is-IS" sz="3600" dirty="0" smtClean="0"/>
              <a:t>IAggregatePartner </a:t>
            </a:r>
            <a:r>
              <a:rPr lang="is-IS" dirty="0" smtClean="0"/>
              <a:t>aggPartner </a:t>
            </a:r>
            <a:r>
              <a:rPr lang="is-IS" dirty="0" smtClean="0"/>
              <a:t>= [...]</a:t>
            </a:r>
          </a:p>
          <a:p>
            <a:endParaRPr lang="is-IS" dirty="0" smtClean="0"/>
          </a:p>
          <a:p>
            <a:r>
              <a:rPr lang="is-IS" dirty="0" smtClean="0">
                <a:solidFill>
                  <a:srgbClr val="00B050"/>
                </a:solidFill>
              </a:rPr>
              <a:t>// define request context</a:t>
            </a:r>
          </a:p>
          <a:p>
            <a:r>
              <a:rPr lang="en-US" dirty="0" smtClean="0"/>
              <a:t>v</a:t>
            </a:r>
            <a:r>
              <a:rPr lang="is-IS" dirty="0" smtClean="0"/>
              <a:t>ar requestContext = RequestContextFactory.Create(</a:t>
            </a:r>
            <a:br>
              <a:rPr lang="is-IS" dirty="0" smtClean="0"/>
            </a:br>
            <a:r>
              <a:rPr lang="is-IS" dirty="0" smtClean="0"/>
              <a:t>  Guid.NewGuid(), Guid.NewGuid(), "en-US");</a:t>
            </a:r>
            <a:endParaRPr lang="is-IS" dirty="0"/>
          </a:p>
          <a:p>
            <a:endParaRPr lang="is-IS" dirty="0" smtClean="0"/>
          </a:p>
          <a:p>
            <a:r>
              <a:rPr lang="is-IS" dirty="0" smtClean="0">
                <a:solidFill>
                  <a:srgbClr val="00B050"/>
                </a:solidFill>
              </a:rPr>
              <a:t>// create partner operations object</a:t>
            </a:r>
          </a:p>
          <a:p>
            <a:r>
              <a:rPr lang="is-IS" dirty="0" smtClean="0"/>
              <a:t>IPartnerOpertions partnerOps = </a:t>
            </a:r>
          </a:p>
          <a:p>
            <a:r>
              <a:rPr lang="is-IS" dirty="0"/>
              <a:t> </a:t>
            </a:r>
            <a:r>
              <a:rPr lang="is-IS" dirty="0" smtClean="0"/>
              <a:t> aggPartnerOps.With(requestContext);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0913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53363"/>
          </a:xfrm>
        </p:spPr>
        <p:txBody>
          <a:bodyPr/>
          <a:lstStyle/>
          <a:p>
            <a:r>
              <a:rPr lang="en-US" dirty="0" smtClean="0"/>
              <a:t>Customers</a:t>
            </a:r>
          </a:p>
          <a:p>
            <a:r>
              <a:rPr lang="en-US" dirty="0"/>
              <a:t>Invoices</a:t>
            </a:r>
          </a:p>
          <a:p>
            <a:r>
              <a:rPr lang="en-US" dirty="0" err="1" smtClean="0"/>
              <a:t>InvoiceLineItems</a:t>
            </a:r>
            <a:endParaRPr lang="en-US" dirty="0" smtClean="0"/>
          </a:p>
          <a:p>
            <a:r>
              <a:rPr lang="en-US" dirty="0" smtClean="0"/>
              <a:t>Offers</a:t>
            </a:r>
          </a:p>
          <a:p>
            <a:r>
              <a:rPr lang="en-US" dirty="0" err="1" smtClean="0"/>
              <a:t>ServiceRequests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IPartner.Enumerators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1266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109091"/>
          </a:xfrm>
        </p:spPr>
        <p:txBody>
          <a:bodyPr/>
          <a:lstStyle/>
          <a:p>
            <a:r>
              <a:rPr lang="en-US" sz="3600" dirty="0" smtClean="0"/>
              <a:t>Contains four (4) methods to build different </a:t>
            </a:r>
            <a:br>
              <a:rPr lang="en-US" sz="3600" dirty="0" smtClean="0"/>
            </a:br>
            <a:r>
              <a:rPr lang="en-US" sz="3600" dirty="0" smtClean="0"/>
              <a:t>types of queries</a:t>
            </a:r>
          </a:p>
          <a:p>
            <a:r>
              <a:rPr lang="en-US" sz="3600" dirty="0" err="1" smtClean="0">
                <a:latin typeface="Courier New" charset="0"/>
                <a:ea typeface="Courier New" charset="0"/>
                <a:cs typeface="Courier New" charset="0"/>
              </a:rPr>
              <a:t>BuildCountQuery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sz="2000" dirty="0" smtClean="0"/>
              <a:t>Apply field-based filtering</a:t>
            </a:r>
          </a:p>
          <a:p>
            <a:r>
              <a:rPr lang="en-US" sz="3600" dirty="0" err="1" smtClean="0">
                <a:latin typeface="Courier New" charset="0"/>
                <a:ea typeface="Courier New" charset="0"/>
                <a:cs typeface="Courier New" charset="0"/>
              </a:rPr>
              <a:t>BuildIndexedQuery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sz="2000" dirty="0" smtClean="0"/>
              <a:t>Apply field-based filtering &amp; sorting with paging options</a:t>
            </a:r>
          </a:p>
          <a:p>
            <a:r>
              <a:rPr lang="en-US" sz="3600" dirty="0" err="1" smtClean="0">
                <a:latin typeface="Courier New" charset="0"/>
                <a:ea typeface="Courier New" charset="0"/>
                <a:cs typeface="Courier New" charset="0"/>
              </a:rPr>
              <a:t>BuildSeekQuery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sz="2000" dirty="0"/>
              <a:t>Apply field-based filtering &amp; sorting with paging </a:t>
            </a:r>
            <a:r>
              <a:rPr lang="en-US" sz="2000" dirty="0" smtClean="0"/>
              <a:t>options + first / last / next / previous</a:t>
            </a:r>
          </a:p>
          <a:p>
            <a:r>
              <a:rPr lang="en-US" sz="3600" dirty="0" err="1" smtClean="0">
                <a:latin typeface="Courier New" charset="0"/>
                <a:ea typeface="Courier New" charset="0"/>
                <a:cs typeface="Courier New" charset="0"/>
              </a:rPr>
              <a:t>BuildSimpleQuery</a:t>
            </a:r>
            <a:r>
              <a:rPr lang="en-US" sz="36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sz="2000" dirty="0" smtClean="0"/>
              <a:t>Apply field-based filtering &amp; sorting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Query Object: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QueryFactory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6891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Query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5312223"/>
          </a:xfrm>
        </p:spPr>
        <p:txBody>
          <a:bodyPr/>
          <a:lstStyle/>
          <a:p>
            <a:r>
              <a:rPr lang="en-US" sz="2800" dirty="0" smtClean="0">
                <a:solidFill>
                  <a:srgbClr val="00B050"/>
                </a:solidFill>
              </a:rPr>
              <a:t>// get scoped partner from previous slides </a:t>
            </a:r>
            <a:r>
              <a:rPr lang="is-IS" sz="2800" dirty="0" smtClean="0">
                <a:solidFill>
                  <a:srgbClr val="00B050"/>
                </a:solidFill>
              </a:rPr>
              <a:t>…</a:t>
            </a:r>
          </a:p>
          <a:p>
            <a:r>
              <a:rPr lang="is-IS" sz="2800" dirty="0"/>
              <a:t>IPartner partner = </a:t>
            </a:r>
            <a:r>
              <a:rPr lang="is-IS" sz="2800" dirty="0" smtClean="0"/>
              <a:t>[...]</a:t>
            </a:r>
            <a:endParaRPr lang="is-IS" sz="2800" dirty="0"/>
          </a:p>
          <a:p>
            <a:r>
              <a:rPr lang="is-IS" sz="2800" dirty="0" smtClean="0">
                <a:solidFill>
                  <a:srgbClr val="00B050"/>
                </a:solidFill>
              </a:rPr>
              <a:t>// build query for first 25 items</a:t>
            </a:r>
          </a:p>
          <a:p>
            <a:r>
              <a:rPr lang="is-IS" sz="2800" dirty="0" smtClean="0"/>
              <a:t>IQuery query = QueryFactory.Instance.BuildIndexedQuery(25);</a:t>
            </a:r>
            <a:endParaRPr lang="is-IS" sz="2800" dirty="0"/>
          </a:p>
          <a:p>
            <a:r>
              <a:rPr lang="is-IS" sz="2800" dirty="0" smtClean="0">
                <a:solidFill>
                  <a:srgbClr val="00B050"/>
                </a:solidFill>
              </a:rPr>
              <a:t>// execute query &amp; get results</a:t>
            </a:r>
          </a:p>
          <a:p>
            <a:r>
              <a:rPr lang="is-IS" sz="2800" dirty="0" smtClean="0"/>
              <a:t>SeekBasedResourceCollection results =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                          partner.Customers.Query(query);</a:t>
            </a:r>
          </a:p>
          <a:p>
            <a:r>
              <a:rPr lang="is-IS" sz="2800" dirty="0" smtClean="0"/>
              <a:t>foreach(var item in results.Items) {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Console.WriteLine("Customer: {0}", </a:t>
            </a:r>
          </a:p>
          <a:p>
            <a:r>
              <a:rPr lang="is-IS" sz="2800" dirty="0"/>
              <a:t> </a:t>
            </a:r>
            <a:r>
              <a:rPr lang="is-IS" sz="2800" dirty="0" smtClean="0"/>
              <a:t>                   item.CompanyProfile.CompanyName);</a:t>
            </a:r>
          </a:p>
          <a:p>
            <a:r>
              <a:rPr lang="is-I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087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124206"/>
          </a:xfrm>
        </p:spPr>
        <p:txBody>
          <a:bodyPr/>
          <a:lstStyle/>
          <a:p>
            <a:r>
              <a:rPr lang="en-US" dirty="0"/>
              <a:t>Course Introduction &amp; Module Overview</a:t>
            </a:r>
          </a:p>
          <a:p>
            <a:r>
              <a:rPr lang="en-US" dirty="0"/>
              <a:t>Key Actors &amp; Concepts</a:t>
            </a:r>
          </a:p>
          <a:p>
            <a:r>
              <a:rPr lang="en-US" dirty="0"/>
              <a:t>CSP Partner Management Overview</a:t>
            </a:r>
          </a:p>
          <a:p>
            <a:r>
              <a:rPr lang="en-US" dirty="0"/>
              <a:t>Azure AD </a:t>
            </a:r>
            <a:r>
              <a:rPr lang="en-US" dirty="0" smtClean="0"/>
              <a:t>Tenants</a:t>
            </a:r>
            <a:endParaRPr lang="en-US" dirty="0"/>
          </a:p>
          <a:p>
            <a:r>
              <a:rPr lang="en-US" dirty="0"/>
              <a:t>CREST API &amp; Partner Center </a:t>
            </a:r>
            <a:r>
              <a:rPr lang="en-US" dirty="0" smtClean="0"/>
              <a:t>SDK</a:t>
            </a:r>
          </a:p>
          <a:p>
            <a:r>
              <a:rPr lang="en-US" dirty="0"/>
              <a:t>Core Partner Center SDK Concepts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546134"/>
          </a:xfrm>
        </p:spPr>
        <p:txBody>
          <a:bodyPr/>
          <a:lstStyle/>
          <a:p>
            <a:r>
              <a:rPr lang="en-US" dirty="0" smtClean="0"/>
              <a:t>Target audience: </a:t>
            </a:r>
          </a:p>
          <a:p>
            <a:pPr lvl="1"/>
            <a:r>
              <a:rPr lang="en-US" dirty="0" smtClean="0"/>
              <a:t>Professional developers</a:t>
            </a:r>
          </a:p>
          <a:p>
            <a:pPr lvl="1"/>
            <a:r>
              <a:rPr lang="en-US" dirty="0" smtClean="0"/>
              <a:t>No / minimal experience with CSP program development</a:t>
            </a:r>
          </a:p>
          <a:p>
            <a:r>
              <a:rPr lang="en-US" dirty="0" smtClean="0"/>
              <a:t>Course focus:</a:t>
            </a:r>
          </a:p>
          <a:p>
            <a:pPr lvl="1"/>
            <a:r>
              <a:rPr lang="en-US" dirty="0" smtClean="0"/>
              <a:t>Partner Center Managed API</a:t>
            </a:r>
          </a:p>
          <a:p>
            <a:pPr lvl="1"/>
            <a:r>
              <a:rPr lang="en-US" dirty="0" smtClean="0"/>
              <a:t>Partner Center REST API</a:t>
            </a:r>
          </a:p>
          <a:p>
            <a:r>
              <a:rPr lang="en-US" dirty="0" smtClean="0"/>
              <a:t>Course requirements:</a:t>
            </a:r>
          </a:p>
          <a:p>
            <a:pPr lvl="1"/>
            <a:r>
              <a:rPr lang="en-US" dirty="0" smtClean="0"/>
              <a:t>Partner Center account &amp; access to Integration Sandbox</a:t>
            </a:r>
          </a:p>
          <a:p>
            <a:pPr lvl="1"/>
            <a:r>
              <a:rPr lang="en-US" dirty="0" smtClean="0"/>
              <a:t>Developer environment using Visual Studio 2015 with Update 1 for hands-on labs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github.com/PartnerCenterSamples/training-course</a:t>
            </a:r>
            <a:r>
              <a:rPr lang="en-US" sz="36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225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979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90931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Introductory System Concepts and Getting Started with Partner Center SDK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Authentication for Partner Center </a:t>
            </a:r>
            <a:r>
              <a:rPr lang="en-US" dirty="0" smtClean="0"/>
              <a:t>SDK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Understanding how Partner Center SDK </a:t>
            </a:r>
            <a:br>
              <a:rPr lang="en-US" dirty="0" smtClean="0"/>
            </a:br>
            <a:r>
              <a:rPr lang="en-US" dirty="0" smtClean="0"/>
              <a:t>works with CREST API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REST + JSON Primer &amp; Debugging API Calls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Getting Started with the Sample Code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Managing Customers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Office 365 Subscriptions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923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78204"/>
          </a:xfrm>
        </p:spPr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en-US" dirty="0" smtClean="0"/>
              <a:t>Managing Invoices</a:t>
            </a:r>
            <a:endParaRPr lang="en-US" dirty="0"/>
          </a:p>
          <a:p>
            <a:pPr marL="742950" indent="-742950">
              <a:buFont typeface="+mj-lt"/>
              <a:buAutoNum type="arabicPeriod" startAt="8"/>
            </a:pPr>
            <a:r>
              <a:rPr lang="en-US" dirty="0" smtClean="0"/>
              <a:t>Microsoft </a:t>
            </a:r>
            <a:r>
              <a:rPr lang="en-US" dirty="0"/>
              <a:t>Azure - Managing Users &amp; Resources with Azure Resource </a:t>
            </a:r>
            <a:r>
              <a:rPr lang="en-US" dirty="0" smtClean="0"/>
              <a:t>Manager</a:t>
            </a:r>
          </a:p>
          <a:p>
            <a:pPr marL="742950" indent="-742950">
              <a:buFont typeface="+mj-lt"/>
              <a:buAutoNum type="arabicPeriod" startAt="8"/>
            </a:pPr>
            <a:r>
              <a:rPr lang="en-US" dirty="0" smtClean="0"/>
              <a:t>Managing Support Tickets</a:t>
            </a:r>
          </a:p>
          <a:p>
            <a:pPr marL="742950" indent="-742950">
              <a:buFont typeface="+mj-lt"/>
              <a:buAutoNum type="arabicPeriod" startAt="8"/>
            </a:pPr>
            <a:r>
              <a:rPr lang="en-US" dirty="0" smtClean="0"/>
              <a:t>Admin on Behalf of (AOBO)</a:t>
            </a:r>
          </a:p>
          <a:p>
            <a:pPr marL="742950" indent="-742950">
              <a:buFont typeface="+mj-lt"/>
              <a:buAutoNum type="arabicPeriod" startAt="8"/>
            </a:pPr>
            <a:r>
              <a:rPr lang="en-US" dirty="0" smtClean="0"/>
              <a:t>Office Subscription Transitions</a:t>
            </a:r>
          </a:p>
          <a:p>
            <a:pPr marL="742950" indent="-742950">
              <a:buFont typeface="+mj-lt"/>
              <a:buAutoNum type="arabicPeriod" startAt="8"/>
            </a:pPr>
            <a:r>
              <a:rPr lang="en-US" dirty="0" smtClean="0"/>
              <a:t>Reviewing Azure Usage Information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Modules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19075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32202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Introduction to the Partner Center SDK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Using the Partner Center SDK with an Existing CREST API Based Application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Implementing Parameter Validation for Create Customer and Create </a:t>
            </a:r>
            <a:r>
              <a:rPr lang="en-US" dirty="0" smtClean="0"/>
              <a:t>Order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Working with Invoices and Invoice Line </a:t>
            </a:r>
            <a:r>
              <a:rPr lang="en-US" dirty="0" smtClean="0"/>
              <a:t>Items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Adding Resources to a new Azure </a:t>
            </a:r>
            <a:r>
              <a:rPr lang="en-US" dirty="0" smtClean="0"/>
              <a:t>Subscription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Working with Rated Usage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Hands-On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367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 smtClean="0"/>
              <a:t>Key Actors &amp;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746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infopath/2007/PartnerControls"/>
    <ds:schemaRef ds:uri="12a172fe-0250-434a-85cf-03b10810c5e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1113</TotalTime>
  <Words>1294</Words>
  <Application>Microsoft Office PowerPoint</Application>
  <PresentationFormat>Custom</PresentationFormat>
  <Paragraphs>277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Introductory System Concepts and Getting Started with the  Partner Center SDK</vt:lpstr>
      <vt:lpstr>Module Overview</vt:lpstr>
      <vt:lpstr>Course Introduction</vt:lpstr>
      <vt:lpstr>Course Introduction</vt:lpstr>
      <vt:lpstr>Module Overview</vt:lpstr>
      <vt:lpstr>Course Modules</vt:lpstr>
      <vt:lpstr>Course Modules</vt:lpstr>
      <vt:lpstr>Course Hands-On Labs</vt:lpstr>
      <vt:lpstr>Key Actors &amp; Concepts</vt:lpstr>
      <vt:lpstr>CSP Model Definition</vt:lpstr>
      <vt:lpstr>Direct vs. Indirect Partners</vt:lpstr>
      <vt:lpstr>Technical Actors Involved</vt:lpstr>
      <vt:lpstr>CSP Partner Management Overview</vt:lpstr>
      <vt:lpstr>CSP Partner Management Resources</vt:lpstr>
      <vt:lpstr>DEMO</vt:lpstr>
      <vt:lpstr>Azure Active Directory (AAD)</vt:lpstr>
      <vt:lpstr>Azure Active Directory</vt:lpstr>
      <vt:lpstr>Azure AD (AAD) Tenants</vt:lpstr>
      <vt:lpstr>Accessing your CSP AAD Tenant</vt:lpstr>
      <vt:lpstr>CREST API &amp;  Partner Center SDK</vt:lpstr>
      <vt:lpstr>Commerce REST (CREST) API Overview</vt:lpstr>
      <vt:lpstr>Partner Center SDK</vt:lpstr>
      <vt:lpstr>Partner Center SDK </vt:lpstr>
      <vt:lpstr>Core Partner Center SDK Concepts</vt:lpstr>
      <vt:lpstr>Overview of SDK Concepts</vt:lpstr>
      <vt:lpstr>IPartner</vt:lpstr>
      <vt:lpstr>Obtaining Partner Center Credentials: User+App</vt:lpstr>
      <vt:lpstr>Obtaining Partner Center Credentials: AppOnly</vt:lpstr>
      <vt:lpstr>Get Aggregate Partner Instance</vt:lpstr>
      <vt:lpstr>IPartner</vt:lpstr>
      <vt:lpstr>Create Partner Operations Object</vt:lpstr>
      <vt:lpstr>IPartner.Enumerators</vt:lpstr>
      <vt:lpstr>Create a Query Object: QueryFactory</vt:lpstr>
      <vt:lpstr>Create Query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Center SDK &amp; REST API –  Introductory System Conceps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61</cp:revision>
  <dcterms:created xsi:type="dcterms:W3CDTF">2015-12-01T16:25:27Z</dcterms:created>
  <dcterms:modified xsi:type="dcterms:W3CDTF">2016-03-14T18:54:00Z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