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57"/>
  </p:notesMasterIdLst>
  <p:handoutMasterIdLst>
    <p:handoutMasterId r:id="rId58"/>
  </p:handoutMasterIdLst>
  <p:sldIdLst>
    <p:sldId id="1457" r:id="rId5"/>
    <p:sldId id="1460" r:id="rId6"/>
    <p:sldId id="1474" r:id="rId7"/>
    <p:sldId id="1473" r:id="rId8"/>
    <p:sldId id="1475" r:id="rId9"/>
    <p:sldId id="1515" r:id="rId10"/>
    <p:sldId id="1513" r:id="rId11"/>
    <p:sldId id="1514" r:id="rId12"/>
    <p:sldId id="1479" r:id="rId13"/>
    <p:sldId id="1498" r:id="rId14"/>
    <p:sldId id="1499" r:id="rId15"/>
    <p:sldId id="1500" r:id="rId16"/>
    <p:sldId id="1501" r:id="rId17"/>
    <p:sldId id="1485" r:id="rId18"/>
    <p:sldId id="1516" r:id="rId19"/>
    <p:sldId id="1517" r:id="rId20"/>
    <p:sldId id="1546" r:id="rId21"/>
    <p:sldId id="1518" r:id="rId22"/>
    <p:sldId id="1520" r:id="rId23"/>
    <p:sldId id="1544" r:id="rId24"/>
    <p:sldId id="1545" r:id="rId25"/>
    <p:sldId id="1511" r:id="rId26"/>
    <p:sldId id="1502" r:id="rId27"/>
    <p:sldId id="1503" r:id="rId28"/>
    <p:sldId id="1504" r:id="rId29"/>
    <p:sldId id="1505" r:id="rId30"/>
    <p:sldId id="1506" r:id="rId31"/>
    <p:sldId id="1507" r:id="rId32"/>
    <p:sldId id="1521" r:id="rId33"/>
    <p:sldId id="1522" r:id="rId34"/>
    <p:sldId id="1523" r:id="rId35"/>
    <p:sldId id="1524" r:id="rId36"/>
    <p:sldId id="1525" r:id="rId37"/>
    <p:sldId id="1527" r:id="rId38"/>
    <p:sldId id="1528" r:id="rId39"/>
    <p:sldId id="1529" r:id="rId40"/>
    <p:sldId id="1530" r:id="rId41"/>
    <p:sldId id="1531" r:id="rId42"/>
    <p:sldId id="1532" r:id="rId43"/>
    <p:sldId id="1533" r:id="rId44"/>
    <p:sldId id="1534" r:id="rId45"/>
    <p:sldId id="1535" r:id="rId46"/>
    <p:sldId id="1536" r:id="rId47"/>
    <p:sldId id="1537" r:id="rId48"/>
    <p:sldId id="1538" r:id="rId49"/>
    <p:sldId id="1539" r:id="rId50"/>
    <p:sldId id="1540" r:id="rId51"/>
    <p:sldId id="1541" r:id="rId52"/>
    <p:sldId id="1542" r:id="rId53"/>
    <p:sldId id="1543" r:id="rId54"/>
    <p:sldId id="1461" r:id="rId55"/>
    <p:sldId id="1458" r:id="rId5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azure-ad" id="{FCFBDB62-AD2E-824A-8588-583218825CEF}">
          <p14:sldIdLst>
            <p14:sldId id="1474"/>
            <p14:sldId id="1473"/>
            <p14:sldId id="1475"/>
            <p14:sldId id="1515"/>
          </p14:sldIdLst>
        </p14:section>
        <p14:section name="setup-azure-ad-tenant-access" id="{2D56F3FA-D9FE-1642-92CC-4A717B6DCD4F}">
          <p14:sldIdLst>
            <p14:sldId id="1513"/>
            <p14:sldId id="1514"/>
            <p14:sldId id="1479"/>
            <p14:sldId id="1498"/>
            <p14:sldId id="1499"/>
            <p14:sldId id="1500"/>
            <p14:sldId id="1501"/>
            <p14:sldId id="1485"/>
          </p14:sldIdLst>
        </p14:section>
        <p14:section name="azure-ad-apps" id="{89E9558F-7DA2-9248-BC29-16F960087E85}">
          <p14:sldIdLst>
            <p14:sldId id="1516"/>
            <p14:sldId id="1517"/>
            <p14:sldId id="1546"/>
            <p14:sldId id="1518"/>
            <p14:sldId id="1520"/>
            <p14:sldId id="1544"/>
            <p14:sldId id="1545"/>
            <p14:sldId id="1511"/>
          </p14:sldIdLst>
        </p14:section>
        <p14:section name="auth-partner-center-sdk" id="{05F53C61-BBA5-0C4B-859A-3B0F9398D247}">
          <p14:sldIdLst>
            <p14:sldId id="1502"/>
            <p14:sldId id="1503"/>
            <p14:sldId id="1504"/>
            <p14:sldId id="1505"/>
            <p14:sldId id="1506"/>
            <p14:sldId id="1507"/>
          </p14:sldIdLst>
        </p14:section>
        <p14:section name="app-types" id="{DF57EB26-1DFA-924B-A28C-607BF9A30908}">
          <p14:sldIdLst>
            <p14:sldId id="1521"/>
            <p14:sldId id="1522"/>
            <p14:sldId id="1523"/>
            <p14:sldId id="1524"/>
            <p14:sldId id="1525"/>
          </p14:sldIdLst>
        </p14:section>
        <p14:section name="OAuth-flows" id="{125406CA-E93D-7B4F-AFAB-A726996CB9A4}">
          <p14:sldIdLst>
            <p14:sldId id="1527"/>
            <p14:sldId id="1528"/>
            <p14:sldId id="1529"/>
            <p14:sldId id="1530"/>
            <p14:sldId id="1531"/>
            <p14:sldId id="1532"/>
            <p14:sldId id="1533"/>
            <p14:sldId id="1534"/>
            <p14:sldId id="1535"/>
            <p14:sldId id="1536"/>
            <p14:sldId id="1537"/>
            <p14:sldId id="1538"/>
            <p14:sldId id="1539"/>
            <p14:sldId id="1540"/>
            <p14:sldId id="1541"/>
            <p14:sldId id="1542"/>
            <p14:sldId id="1543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37" autoAdjust="0"/>
    <p:restoredTop sz="86124" autoAdjust="0"/>
  </p:normalViewPr>
  <p:slideViewPr>
    <p:cSldViewPr>
      <p:cViewPr>
        <p:scale>
          <a:sx n="60" d="100"/>
          <a:sy n="60" d="100"/>
        </p:scale>
        <p:origin x="1173" y="411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5812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DE7F-B486-394A-B37E-8FBFF919D3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0E334-817F-724B-8B80-4BBB69D49AAA}">
      <dgm:prSet/>
      <dgm:spPr/>
      <dgm:t>
        <a:bodyPr/>
        <a:lstStyle/>
        <a:p>
          <a:pPr rtl="0"/>
          <a:r>
            <a:rPr lang="en-US" dirty="0" smtClean="0"/>
            <a:t>Authenticate as a user via Azure AD &amp; obtain access token</a:t>
          </a:r>
          <a:endParaRPr lang="en-US" dirty="0"/>
        </a:p>
      </dgm:t>
    </dgm:pt>
    <dgm:pt modelId="{E385E560-6CF8-DC45-9C5D-469FC276CC75}" type="parTrans" cxnId="{03358713-F6CF-FE4C-B458-DA069F395EF7}">
      <dgm:prSet/>
      <dgm:spPr/>
      <dgm:t>
        <a:bodyPr/>
        <a:lstStyle/>
        <a:p>
          <a:endParaRPr lang="en-US"/>
        </a:p>
      </dgm:t>
    </dgm:pt>
    <dgm:pt modelId="{D0AF75C8-B975-7F48-94F4-F59089EBD8D7}" type="sibTrans" cxnId="{03358713-F6CF-FE4C-B458-DA069F395EF7}">
      <dgm:prSet/>
      <dgm:spPr/>
      <dgm:t>
        <a:bodyPr/>
        <a:lstStyle/>
        <a:p>
          <a:endParaRPr lang="en-US"/>
        </a:p>
      </dgm:t>
    </dgm:pt>
    <dgm:pt modelId="{E1FBC848-8C9D-8E44-A999-864BB77E74AB}">
      <dgm:prSet/>
      <dgm:spPr/>
      <dgm:t>
        <a:bodyPr/>
        <a:lstStyle/>
        <a:p>
          <a:pPr rtl="0"/>
          <a:r>
            <a:rPr lang="en-US" smtClean="0"/>
            <a:t>Obtain access token from Partner Center API, providing user AAD access token for AuthN</a:t>
          </a:r>
          <a:endParaRPr lang="en-US"/>
        </a:p>
      </dgm:t>
    </dgm:pt>
    <dgm:pt modelId="{7D62CEB8-D355-CD48-AC9E-E60ECC1AB42B}" type="parTrans" cxnId="{20E2512E-843A-5840-9D5C-0B048CFCA8CF}">
      <dgm:prSet/>
      <dgm:spPr/>
      <dgm:t>
        <a:bodyPr/>
        <a:lstStyle/>
        <a:p>
          <a:endParaRPr lang="en-US"/>
        </a:p>
      </dgm:t>
    </dgm:pt>
    <dgm:pt modelId="{FA4E638B-B143-D847-AD1D-27EB2DDBC265}" type="sibTrans" cxnId="{20E2512E-843A-5840-9D5C-0B048CFCA8CF}">
      <dgm:prSet/>
      <dgm:spPr/>
      <dgm:t>
        <a:bodyPr/>
        <a:lstStyle/>
        <a:p>
          <a:endParaRPr lang="en-US"/>
        </a:p>
      </dgm:t>
    </dgm:pt>
    <dgm:pt modelId="{0936F946-0AE3-BE4D-9A73-594AB89A2AA6}" type="pres">
      <dgm:prSet presAssocID="{C9F5DE7F-B486-394A-B37E-8FBFF919D3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8684E-92D3-A845-B35C-AD93559B0CC0}" type="pres">
      <dgm:prSet presAssocID="{8EA0E334-817F-724B-8B80-4BBB69D49AA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A6155-DFEC-4C4F-BB49-BAD59225911A}" type="pres">
      <dgm:prSet presAssocID="{D0AF75C8-B975-7F48-94F4-F59089EBD8D7}" presName="parTxOnlySpace" presStyleCnt="0"/>
      <dgm:spPr/>
    </dgm:pt>
    <dgm:pt modelId="{0DD7E241-80AF-B842-9282-A54054E02D20}" type="pres">
      <dgm:prSet presAssocID="{E1FBC848-8C9D-8E44-A999-864BB77E74A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2512E-843A-5840-9D5C-0B048CFCA8CF}" srcId="{C9F5DE7F-B486-394A-B37E-8FBFF919D3AE}" destId="{E1FBC848-8C9D-8E44-A999-864BB77E74AB}" srcOrd="1" destOrd="0" parTransId="{7D62CEB8-D355-CD48-AC9E-E60ECC1AB42B}" sibTransId="{FA4E638B-B143-D847-AD1D-27EB2DDBC265}"/>
    <dgm:cxn modelId="{B17D96DB-1CB5-A445-860C-71A83F657F93}" type="presOf" srcId="{E1FBC848-8C9D-8E44-A999-864BB77E74AB}" destId="{0DD7E241-80AF-B842-9282-A54054E02D20}" srcOrd="0" destOrd="0" presId="urn:microsoft.com/office/officeart/2005/8/layout/chevron1"/>
    <dgm:cxn modelId="{6AD95485-7206-E944-9D33-13BCC94D321F}" type="presOf" srcId="{8EA0E334-817F-724B-8B80-4BBB69D49AAA}" destId="{57F8684E-92D3-A845-B35C-AD93559B0CC0}" srcOrd="0" destOrd="0" presId="urn:microsoft.com/office/officeart/2005/8/layout/chevron1"/>
    <dgm:cxn modelId="{03358713-F6CF-FE4C-B458-DA069F395EF7}" srcId="{C9F5DE7F-B486-394A-B37E-8FBFF919D3AE}" destId="{8EA0E334-817F-724B-8B80-4BBB69D49AAA}" srcOrd="0" destOrd="0" parTransId="{E385E560-6CF8-DC45-9C5D-469FC276CC75}" sibTransId="{D0AF75C8-B975-7F48-94F4-F59089EBD8D7}"/>
    <dgm:cxn modelId="{3096C0FE-B1F7-D44F-B142-10B2A6E6AF50}" type="presOf" srcId="{C9F5DE7F-B486-394A-B37E-8FBFF919D3AE}" destId="{0936F946-0AE3-BE4D-9A73-594AB89A2AA6}" srcOrd="0" destOrd="0" presId="urn:microsoft.com/office/officeart/2005/8/layout/chevron1"/>
    <dgm:cxn modelId="{3F411907-A18D-8B41-A559-34AF5B106AFF}" type="presParOf" srcId="{0936F946-0AE3-BE4D-9A73-594AB89A2AA6}" destId="{57F8684E-92D3-A845-B35C-AD93559B0CC0}" srcOrd="0" destOrd="0" presId="urn:microsoft.com/office/officeart/2005/8/layout/chevron1"/>
    <dgm:cxn modelId="{A2CC7DF8-02A5-7C44-876D-85EDBAA90332}" type="presParOf" srcId="{0936F946-0AE3-BE4D-9A73-594AB89A2AA6}" destId="{8F5A6155-DFEC-4C4F-BB49-BAD59225911A}" srcOrd="1" destOrd="0" presId="urn:microsoft.com/office/officeart/2005/8/layout/chevron1"/>
    <dgm:cxn modelId="{9B2D51EF-FC8F-B043-95E1-21C5380E0EDA}" type="presParOf" srcId="{0936F946-0AE3-BE4D-9A73-594AB89A2AA6}" destId="{0DD7E241-80AF-B842-9282-A54054E02D2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8684E-92D3-A845-B35C-AD93559B0CC0}">
      <dsp:nvSpPr>
        <dsp:cNvPr id="0" name=""/>
        <dsp:cNvSpPr/>
      </dsp:nvSpPr>
      <dsp:spPr>
        <a:xfrm>
          <a:off x="10045" y="0"/>
          <a:ext cx="6005215" cy="1973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Authenticate as a user via Azure AD &amp; obtain access token</a:t>
          </a:r>
          <a:endParaRPr lang="en-US" sz="2800" kern="1200" dirty="0"/>
        </a:p>
      </dsp:txBody>
      <dsp:txXfrm>
        <a:off x="996677" y="0"/>
        <a:ext cx="4031952" cy="1973263"/>
      </dsp:txXfrm>
    </dsp:sp>
    <dsp:sp modelId="{0DD7E241-80AF-B842-9282-A54054E02D20}">
      <dsp:nvSpPr>
        <dsp:cNvPr id="0" name=""/>
        <dsp:cNvSpPr/>
      </dsp:nvSpPr>
      <dsp:spPr>
        <a:xfrm>
          <a:off x="5414739" y="0"/>
          <a:ext cx="6005215" cy="1973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Obtain access token from Partner Center API, providing user AAD access token for AuthN</a:t>
          </a:r>
          <a:endParaRPr lang="en-US" sz="2800" kern="1200"/>
        </a:p>
      </dsp:txBody>
      <dsp:txXfrm>
        <a:off x="6401371" y="0"/>
        <a:ext cx="4031952" cy="197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3:14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3:14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0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6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3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3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2 Placeholder"/>
          <p:cNvSpPr>
            <a:spLocks noGrp="1"/>
          </p:cNvSpPr>
          <p:nvPr>
            <p:ph sz="quarter" idx="23" hasCustomPrompt="1"/>
          </p:nvPr>
        </p:nvSpPr>
        <p:spPr>
          <a:xfrm>
            <a:off x="6382346" y="2725271"/>
            <a:ext cx="5434740" cy="3407111"/>
          </a:xfrm>
        </p:spPr>
        <p:txBody>
          <a:bodyPr>
            <a:normAutofit/>
          </a:bodyPr>
          <a:lstStyle>
            <a:lvl1pPr>
              <a:defRPr sz="2652"/>
            </a:lvl1pPr>
            <a:lvl3pPr>
              <a:defRPr sz="2244"/>
            </a:lvl3pPr>
            <a:lvl4pPr>
              <a:defRPr sz="2040"/>
            </a:lvl4pPr>
            <a:lvl5pPr>
              <a:defRPr sz="1836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body" sz="quarter" idx="18" hasCustomPrompt="1"/>
          </p:nvPr>
        </p:nvSpPr>
        <p:spPr>
          <a:xfrm>
            <a:off x="6382347" y="1803843"/>
            <a:ext cx="5423670" cy="760251"/>
          </a:xfrm>
        </p:spPr>
        <p:txBody>
          <a:bodyPr anchor="ctr">
            <a:normAutofit/>
          </a:bodyPr>
          <a:lstStyle>
            <a:lvl1pPr marL="0" indent="0" algn="l">
              <a:buNone/>
              <a:defRPr sz="2856" b="0" i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Column Title</a:t>
            </a:r>
          </a:p>
        </p:txBody>
      </p:sp>
      <p:sp>
        <p:nvSpPr>
          <p:cNvPr id="4" name="Content 1 Placeholder"/>
          <p:cNvSpPr>
            <a:spLocks noGrp="1"/>
          </p:cNvSpPr>
          <p:nvPr>
            <p:ph sz="quarter" idx="22" hasCustomPrompt="1"/>
          </p:nvPr>
        </p:nvSpPr>
        <p:spPr>
          <a:xfrm>
            <a:off x="617507" y="2725271"/>
            <a:ext cx="5434740" cy="3407111"/>
          </a:xfrm>
        </p:spPr>
        <p:txBody>
          <a:bodyPr>
            <a:normAutofit/>
          </a:bodyPr>
          <a:lstStyle>
            <a:lvl1pPr>
              <a:defRPr sz="2652"/>
            </a:lvl1pPr>
            <a:lvl2pPr>
              <a:defRPr sz="2448"/>
            </a:lvl2pPr>
            <a:lvl3pPr>
              <a:defRPr sz="2244"/>
            </a:lvl3pPr>
            <a:lvl4pPr>
              <a:defRPr sz="2040"/>
            </a:lvl4pPr>
            <a:lvl5pPr>
              <a:defRPr sz="1836"/>
            </a:lvl5pPr>
          </a:lstStyle>
          <a:p>
            <a:pPr lvl="0"/>
            <a:r>
              <a:rPr lang="en-US" dirty="0" smtClean="0"/>
              <a:t>Click to edit text or click the image icon to add a graphic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ubtitle 1"/>
          <p:cNvSpPr>
            <a:spLocks noGrp="1"/>
          </p:cNvSpPr>
          <p:nvPr>
            <p:ph type="body" sz="quarter" idx="17" hasCustomPrompt="1"/>
          </p:nvPr>
        </p:nvSpPr>
        <p:spPr>
          <a:xfrm>
            <a:off x="617508" y="1802269"/>
            <a:ext cx="5431780" cy="7618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56" b="0" i="0" baseline="0">
                <a:solidFill>
                  <a:schemeClr val="accent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 smtClean="0"/>
              <a:t>Click to Edit Column Title</a:t>
            </a:r>
          </a:p>
        </p:txBody>
      </p:sp>
      <p:sp>
        <p:nvSpPr>
          <p:cNvPr id="20" name="Title"/>
          <p:cNvSpPr>
            <a:spLocks noGrp="1"/>
          </p:cNvSpPr>
          <p:nvPr>
            <p:ph type="title" hasCustomPrompt="1"/>
          </p:nvPr>
        </p:nvSpPr>
        <p:spPr>
          <a:xfrm>
            <a:off x="617510" y="190929"/>
            <a:ext cx="11211780" cy="160225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 sz="4488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Slide Title in </a:t>
            </a:r>
            <a:r>
              <a:rPr lang="en-US" dirty="0" err="1" smtClean="0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75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  <p:sldLayoutId id="2147484277" r:id="rId28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active-directory-authentication-scenarios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3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4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1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749-section-1.3.2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va.microsoft.com/en-US/training-courses/onboarding-with-the-csp-partner-center-sdk-15789?l=Y03umf64B_30011588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7"/>
            <a:ext cx="10134535" cy="1828786"/>
          </a:xfrm>
        </p:spPr>
        <p:txBody>
          <a:bodyPr/>
          <a:lstStyle/>
          <a:p>
            <a:r>
              <a:rPr lang="en-US" dirty="0"/>
              <a:t>Authentication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Partner </a:t>
            </a:r>
            <a:r>
              <a:rPr lang="en-US" dirty="0"/>
              <a:t>Center </a:t>
            </a:r>
            <a:r>
              <a:rPr lang="en-US" dirty="0" smtClean="0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8" y="144461"/>
            <a:ext cx="10680638" cy="67822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217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7" y="296862"/>
            <a:ext cx="10210800" cy="6500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53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14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37" y="73461"/>
            <a:ext cx="8839200" cy="6850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7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55681"/>
            <a:ext cx="9677400" cy="67257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3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Exploring Azure AD in Azure Management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10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16758"/>
          </a:xfrm>
        </p:spPr>
        <p:txBody>
          <a:bodyPr/>
          <a:lstStyle/>
          <a:p>
            <a:r>
              <a:rPr lang="en-US" dirty="0" smtClean="0"/>
              <a:t>Any application that authenticates with Azure AD must be registered in the Azure AD tenant</a:t>
            </a:r>
          </a:p>
          <a:p>
            <a:pPr lvl="1"/>
            <a:r>
              <a:rPr lang="en-US" dirty="0" smtClean="0"/>
              <a:t>Console apps, web apps, services, etc.</a:t>
            </a:r>
          </a:p>
          <a:p>
            <a:r>
              <a:rPr lang="en-US" dirty="0" smtClean="0"/>
              <a:t>Applications in Azure AD are assigned credentials</a:t>
            </a:r>
          </a:p>
          <a:p>
            <a:pPr lvl="1"/>
            <a:r>
              <a:rPr lang="en-US" b="1" dirty="0" smtClean="0"/>
              <a:t>Client ID:</a:t>
            </a:r>
            <a:r>
              <a:rPr lang="en-US" dirty="0" smtClean="0"/>
              <a:t> similar to a user’s login / username</a:t>
            </a:r>
          </a:p>
          <a:p>
            <a:pPr lvl="1"/>
            <a:r>
              <a:rPr lang="en-US" b="1" dirty="0" smtClean="0"/>
              <a:t>Key / secret:</a:t>
            </a:r>
            <a:r>
              <a:rPr lang="en-US" dirty="0" smtClean="0"/>
              <a:t> similar to a user’s password</a:t>
            </a:r>
          </a:p>
          <a:p>
            <a:r>
              <a:rPr lang="en-US" dirty="0" smtClean="0"/>
              <a:t>Created &amp; managed using the Azure Portals</a:t>
            </a:r>
          </a:p>
          <a:p>
            <a:pPr lvl="1"/>
            <a:r>
              <a:rPr lang="en-US" dirty="0" smtClean="0"/>
              <a:t>Also managed using Azure’s PowerShell module / Azure CLI x-platform tool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https://azure.microsoft.com/en-us/documentation/articles/active-directory-authentication-scenarios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2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33713"/>
          </a:xfrm>
        </p:spPr>
        <p:txBody>
          <a:bodyPr/>
          <a:lstStyle/>
          <a:p>
            <a:r>
              <a:rPr lang="en-US" dirty="0" smtClean="0"/>
              <a:t>Partner Center dashboard can onboard AAD apps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Create AAD Applications from Partner Center</a:t>
            </a:r>
          </a:p>
          <a:p>
            <a:pPr lvl="2"/>
            <a:r>
              <a:rPr lang="en-US" dirty="0" smtClean="0"/>
              <a:t>Limited to </a:t>
            </a:r>
            <a:r>
              <a:rPr lang="en-US" i="1" dirty="0" smtClean="0"/>
              <a:t>web applications</a:t>
            </a:r>
            <a:r>
              <a:rPr lang="en-US" dirty="0" smtClean="0"/>
              <a:t>, native applications not supported</a:t>
            </a:r>
          </a:p>
          <a:p>
            <a:pPr lvl="1"/>
            <a:r>
              <a:rPr lang="en-US" dirty="0" smtClean="0"/>
              <a:t>Register Existing AAD Applications</a:t>
            </a:r>
          </a:p>
          <a:p>
            <a:pPr lvl="2"/>
            <a:r>
              <a:rPr lang="en-US" dirty="0" smtClean="0"/>
              <a:t>Supports web applications &amp; native applications</a:t>
            </a:r>
          </a:p>
          <a:p>
            <a:r>
              <a:rPr lang="en-US" dirty="0" smtClean="0"/>
              <a:t>Partner Center app registration / creation will</a:t>
            </a:r>
          </a:p>
          <a:p>
            <a:pPr lvl="1"/>
            <a:r>
              <a:rPr lang="en-US" dirty="0" smtClean="0"/>
              <a:t>Register the app, as single-tenant, with Partner Center enabled with </a:t>
            </a:r>
            <a:br>
              <a:rPr lang="en-US" dirty="0" smtClean="0"/>
            </a:br>
            <a:r>
              <a:rPr lang="en-US" dirty="0" smtClean="0"/>
              <a:t>app-only &amp; </a:t>
            </a:r>
            <a:r>
              <a:rPr lang="en-US" dirty="0" err="1" smtClean="0"/>
              <a:t>app+user</a:t>
            </a:r>
            <a:r>
              <a:rPr lang="en-US" dirty="0" smtClean="0"/>
              <a:t> scenarios</a:t>
            </a:r>
          </a:p>
          <a:p>
            <a:pPr lvl="1"/>
            <a:r>
              <a:rPr lang="en-US" dirty="0" smtClean="0"/>
              <a:t>Add the Partner Center role &amp; scope to the AAD application</a:t>
            </a:r>
          </a:p>
          <a:p>
            <a:pPr lvl="1"/>
            <a:r>
              <a:rPr lang="en-US" dirty="0" smtClean="0"/>
              <a:t>Grants the app admin consent to partner’s tenant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Applications &amp; Partner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793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62870"/>
          </a:xfrm>
        </p:spPr>
        <p:txBody>
          <a:bodyPr/>
          <a:lstStyle/>
          <a:p>
            <a:r>
              <a:rPr lang="en-US" dirty="0" smtClean="0"/>
              <a:t>Delegated Permissions</a:t>
            </a:r>
          </a:p>
          <a:p>
            <a:pPr lvl="1"/>
            <a:r>
              <a:rPr lang="en-US" dirty="0" smtClean="0"/>
              <a:t>User of the application consents application specific permission to </a:t>
            </a:r>
            <a:br>
              <a:rPr lang="en-US" dirty="0" smtClean="0"/>
            </a:br>
            <a:r>
              <a:rPr lang="en-US" dirty="0" smtClean="0"/>
              <a:t>act on the user’s behalf</a:t>
            </a:r>
          </a:p>
          <a:p>
            <a:pPr lvl="1"/>
            <a:r>
              <a:rPr lang="en-US" dirty="0" smtClean="0"/>
              <a:t>User must have permissions the app is configured for delegated permission</a:t>
            </a:r>
          </a:p>
          <a:p>
            <a:pPr lvl="1"/>
            <a:r>
              <a:rPr lang="en-US" dirty="0" smtClean="0"/>
              <a:t>Useful in </a:t>
            </a:r>
            <a:r>
              <a:rPr lang="en-US" dirty="0" err="1" smtClean="0"/>
              <a:t>User+App</a:t>
            </a:r>
            <a:r>
              <a:rPr lang="en-US" dirty="0" smtClean="0"/>
              <a:t> Authentication Scenarios (</a:t>
            </a:r>
            <a:r>
              <a:rPr lang="en-US" i="1" dirty="0" smtClean="0"/>
              <a:t>more later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Application Permissions</a:t>
            </a:r>
          </a:p>
          <a:p>
            <a:pPr lvl="1"/>
            <a:r>
              <a:rPr lang="en-US" dirty="0"/>
              <a:t>Apps have permissions</a:t>
            </a:r>
          </a:p>
          <a:p>
            <a:pPr lvl="1"/>
            <a:r>
              <a:rPr lang="en-US" dirty="0"/>
              <a:t>Acts independent of user</a:t>
            </a:r>
          </a:p>
          <a:p>
            <a:pPr lvl="1"/>
            <a:r>
              <a:rPr lang="en-US" dirty="0" smtClean="0"/>
              <a:t>Must be registered with Partner Center to work 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325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vs. Multi-Tenant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4899803"/>
          </a:xfrm>
        </p:spPr>
        <p:txBody>
          <a:bodyPr/>
          <a:lstStyle/>
          <a:p>
            <a:r>
              <a:rPr lang="en-US" sz="4000" dirty="0" smtClean="0"/>
              <a:t>Single Tenant Apps</a:t>
            </a:r>
          </a:p>
          <a:p>
            <a:pPr lvl="1"/>
            <a:r>
              <a:rPr lang="en-US" sz="3200" dirty="0" smtClean="0"/>
              <a:t>Available to all users in your Azure AD directory</a:t>
            </a:r>
          </a:p>
          <a:p>
            <a:pPr lvl="1"/>
            <a:r>
              <a:rPr lang="en-US" sz="3200" dirty="0" smtClean="0"/>
              <a:t>Not available to users outside your Azure AD directory</a:t>
            </a:r>
          </a:p>
          <a:p>
            <a:pPr lvl="1"/>
            <a:r>
              <a:rPr lang="en-US" sz="3200" dirty="0" smtClean="0"/>
              <a:t>Typically internal apps for your organization’s users</a:t>
            </a:r>
          </a:p>
          <a:p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4235006"/>
          </a:xfrm>
        </p:spPr>
        <p:txBody>
          <a:bodyPr/>
          <a:lstStyle/>
          <a:p>
            <a:r>
              <a:rPr lang="en-US" sz="4000" smtClean="0"/>
              <a:t>Multi-Tenant Apps</a:t>
            </a:r>
          </a:p>
          <a:p>
            <a:pPr lvl="1"/>
            <a:r>
              <a:rPr lang="en-US" sz="3200" smtClean="0"/>
              <a:t>Just like single tenant apps except…</a:t>
            </a:r>
          </a:p>
          <a:p>
            <a:pPr lvl="1"/>
            <a:r>
              <a:rPr lang="en-US" sz="3200" smtClean="0"/>
              <a:t>Available to all users in any Azure AD directory</a:t>
            </a:r>
          </a:p>
          <a:p>
            <a:pPr lvl="1"/>
            <a:r>
              <a:rPr lang="en-US" sz="3200" smtClean="0"/>
              <a:t>Typically built by ISVs or as a SaaS offering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140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/>
              <a:t>Azure Active Directory</a:t>
            </a:r>
          </a:p>
          <a:p>
            <a:r>
              <a:rPr lang="en-US" dirty="0"/>
              <a:t>Getting Setup to Manage your Azure AD Tenant</a:t>
            </a:r>
          </a:p>
          <a:p>
            <a:r>
              <a:rPr lang="en-US" dirty="0"/>
              <a:t>Azure AD Applications</a:t>
            </a:r>
          </a:p>
          <a:p>
            <a:r>
              <a:rPr lang="en-US" dirty="0"/>
              <a:t>Authentication with Azure AD</a:t>
            </a:r>
          </a:p>
          <a:p>
            <a:r>
              <a:rPr lang="en-US" dirty="0"/>
              <a:t>Application Types: </a:t>
            </a:r>
            <a:r>
              <a:rPr lang="en-US" dirty="0" err="1"/>
              <a:t>User+App</a:t>
            </a:r>
            <a:r>
              <a:rPr lang="en-US" dirty="0"/>
              <a:t> | </a:t>
            </a:r>
            <a:r>
              <a:rPr lang="en-US" dirty="0" smtClean="0"/>
              <a:t>App-Only</a:t>
            </a:r>
          </a:p>
          <a:p>
            <a:r>
              <a:rPr lang="en-US" dirty="0" smtClean="0"/>
              <a:t>OAuth Flows</a:t>
            </a:r>
            <a:endParaRPr lang="en-US" dirty="0"/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27" y="294214"/>
            <a:ext cx="11887878" cy="917575"/>
          </a:xfrm>
        </p:spPr>
        <p:txBody>
          <a:bodyPr/>
          <a:lstStyle/>
          <a:p>
            <a:r>
              <a:rPr lang="en-US" dirty="0" smtClean="0"/>
              <a:t>Single Tenant Apps</a:t>
            </a:r>
            <a:endParaRPr lang="en-US" dirty="0"/>
          </a:p>
        </p:txBody>
      </p:sp>
      <p:sp>
        <p:nvSpPr>
          <p:cNvPr id="130" name="Triangle 129"/>
          <p:cNvSpPr>
            <a:spLocks noChangeAspect="1"/>
          </p:cNvSpPr>
          <p:nvPr/>
        </p:nvSpPr>
        <p:spPr bwMode="auto">
          <a:xfrm>
            <a:off x="6232854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7562421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7365300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7178780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714284" y="3841609"/>
            <a:ext cx="700939" cy="347289"/>
            <a:chOff x="5752625" y="937302"/>
            <a:chExt cx="687257" cy="340510"/>
          </a:xfrm>
        </p:grpSpPr>
        <p:grpSp>
          <p:nvGrpSpPr>
            <p:cNvPr id="170" name="Group 169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174" name="Rounded Rectangle 1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71" name="Group 170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172" name="Rounded Rectangle 171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5" name="Group 134"/>
          <p:cNvGrpSpPr/>
          <p:nvPr/>
        </p:nvGrpSpPr>
        <p:grpSpPr>
          <a:xfrm>
            <a:off x="7716738" y="3842125"/>
            <a:ext cx="696030" cy="347289"/>
            <a:chOff x="5752371" y="937808"/>
            <a:chExt cx="682444" cy="340510"/>
          </a:xfrm>
        </p:grpSpPr>
        <p:grpSp>
          <p:nvGrpSpPr>
            <p:cNvPr id="164" name="Group 163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168" name="Rounded Rectangle 1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65" name="Group 164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166" name="Rounded Rectangle 16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/>
          <p:cNvGrpSpPr/>
          <p:nvPr/>
        </p:nvGrpSpPr>
        <p:grpSpPr>
          <a:xfrm>
            <a:off x="7539096" y="4645160"/>
            <a:ext cx="1051315" cy="349726"/>
            <a:chOff x="5751028" y="936106"/>
            <a:chExt cx="1030795" cy="342900"/>
          </a:xfrm>
        </p:grpSpPr>
        <p:sp>
          <p:nvSpPr>
            <p:cNvPr id="158" name="Rounded Rectangle 157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7322281" y="5444447"/>
            <a:ext cx="1484944" cy="347289"/>
            <a:chOff x="5369181" y="185351"/>
            <a:chExt cx="1455960" cy="340510"/>
          </a:xfrm>
        </p:grpSpPr>
        <p:sp>
          <p:nvSpPr>
            <p:cNvPr id="156" name="Rounded Rectangle 155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7323464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139" name="TextBox 138"/>
          <p:cNvSpPr txBox="1"/>
          <p:nvPr/>
        </p:nvSpPr>
        <p:spPr>
          <a:xfrm>
            <a:off x="7323464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23464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58520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 err="1"/>
              <a:t>Fabrikam</a:t>
            </a:r>
            <a:endParaRPr lang="en-US" sz="1632" dirty="0"/>
          </a:p>
        </p:txBody>
      </p:sp>
      <p:sp>
        <p:nvSpPr>
          <p:cNvPr id="185" name="Triangle 184"/>
          <p:cNvSpPr>
            <a:spLocks noChangeAspect="1"/>
          </p:cNvSpPr>
          <p:nvPr/>
        </p:nvSpPr>
        <p:spPr bwMode="auto">
          <a:xfrm>
            <a:off x="2526183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6" name="Rounded Rectangle 185"/>
          <p:cNvSpPr/>
          <p:nvPr/>
        </p:nvSpPr>
        <p:spPr bwMode="auto">
          <a:xfrm>
            <a:off x="3855750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7" name="Rounded Rectangle 186"/>
          <p:cNvSpPr/>
          <p:nvPr/>
        </p:nvSpPr>
        <p:spPr bwMode="auto">
          <a:xfrm>
            <a:off x="3658629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3472109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007613" y="3841609"/>
            <a:ext cx="700939" cy="347289"/>
            <a:chOff x="5752625" y="937302"/>
            <a:chExt cx="687257" cy="340510"/>
          </a:xfrm>
        </p:grpSpPr>
        <p:grpSp>
          <p:nvGrpSpPr>
            <p:cNvPr id="225" name="Group 224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29" name="Rounded Rectangle 228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6" name="Group 225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27" name="Rounded Rectangle 226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4010067" y="3842125"/>
            <a:ext cx="696030" cy="347289"/>
            <a:chOff x="5752371" y="937808"/>
            <a:chExt cx="682444" cy="340510"/>
          </a:xfrm>
        </p:grpSpPr>
        <p:grpSp>
          <p:nvGrpSpPr>
            <p:cNvPr id="219" name="Group 218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23" name="Rounded Rectangle 222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21" name="Rounded Rectangle 220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1" name="Group 190"/>
          <p:cNvGrpSpPr/>
          <p:nvPr/>
        </p:nvGrpSpPr>
        <p:grpSpPr>
          <a:xfrm>
            <a:off x="3832425" y="4645160"/>
            <a:ext cx="1051315" cy="349726"/>
            <a:chOff x="5751028" y="936106"/>
            <a:chExt cx="1030795" cy="342900"/>
          </a:xfrm>
        </p:grpSpPr>
        <p:sp>
          <p:nvSpPr>
            <p:cNvPr id="213" name="Rounded Rectangle 212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ounded Rectangle 213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ounded Rectangle 214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3615610" y="5444447"/>
            <a:ext cx="1484944" cy="347289"/>
            <a:chOff x="5369181" y="185351"/>
            <a:chExt cx="1455960" cy="340510"/>
          </a:xfrm>
        </p:grpSpPr>
        <p:sp>
          <p:nvSpPr>
            <p:cNvPr id="211" name="Rounded Rectangle 210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93" name="TextBox 192"/>
          <p:cNvSpPr txBox="1"/>
          <p:nvPr/>
        </p:nvSpPr>
        <p:spPr>
          <a:xfrm>
            <a:off x="3616793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users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16793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616793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97702" y="4014590"/>
            <a:ext cx="1484944" cy="1610580"/>
            <a:chOff x="4797702" y="4014590"/>
            <a:chExt cx="1484944" cy="161058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864043" y="4014590"/>
              <a:ext cx="674943" cy="255238"/>
              <a:chOff x="6588527" y="1106906"/>
              <a:chExt cx="661769" cy="250256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>
              <a:off x="5229551" y="4685584"/>
              <a:ext cx="309435" cy="939586"/>
              <a:chOff x="6946901" y="1764804"/>
              <a:chExt cx="303395" cy="921246"/>
            </a:xfrm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/>
            <p:cNvSpPr txBox="1"/>
            <p:nvPr/>
          </p:nvSpPr>
          <p:spPr>
            <a:xfrm>
              <a:off x="4797702" y="4217369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login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and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74516" y="4784651"/>
            <a:ext cx="1892470" cy="842703"/>
            <a:chOff x="1774516" y="4784651"/>
            <a:chExt cx="1892470" cy="842703"/>
          </a:xfrm>
        </p:grpSpPr>
        <p:sp>
          <p:nvSpPr>
            <p:cNvPr id="199" name="TextBox 198"/>
            <p:cNvSpPr txBox="1"/>
            <p:nvPr/>
          </p:nvSpPr>
          <p:spPr>
            <a:xfrm>
              <a:off x="1774516" y="4956115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access /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manage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516988" y="4784651"/>
              <a:ext cx="1149998" cy="243952"/>
              <a:chOff x="4312106" y="1856621"/>
              <a:chExt cx="1127551" cy="23919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 flipH="1" flipV="1">
              <a:off x="2520992" y="5419405"/>
              <a:ext cx="947564" cy="207949"/>
              <a:chOff x="6588527" y="1106906"/>
              <a:chExt cx="661769" cy="250256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2" name="TextBox 201"/>
          <p:cNvSpPr txBox="1"/>
          <p:nvPr/>
        </p:nvSpPr>
        <p:spPr>
          <a:xfrm>
            <a:off x="3451849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/>
              <a:t>Contoso</a:t>
            </a:r>
          </a:p>
        </p:txBody>
      </p:sp>
      <p:sp>
        <p:nvSpPr>
          <p:cNvPr id="232" name="Triangle 231"/>
          <p:cNvSpPr>
            <a:spLocks noChangeAspect="1"/>
          </p:cNvSpPr>
          <p:nvPr/>
        </p:nvSpPr>
        <p:spPr bwMode="auto">
          <a:xfrm>
            <a:off x="4381880" y="495024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711448" y="797936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5514326" y="1601339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5327806" y="242245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5863311" y="945480"/>
            <a:ext cx="700939" cy="347289"/>
            <a:chOff x="5752625" y="937302"/>
            <a:chExt cx="687257" cy="3405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76" name="Rounded Rectangle 27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73" name="Group 272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74" name="Rounded Rectangle 2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5" name="Picture 2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7" name="Group 236"/>
          <p:cNvGrpSpPr/>
          <p:nvPr/>
        </p:nvGrpSpPr>
        <p:grpSpPr>
          <a:xfrm>
            <a:off x="5865764" y="945996"/>
            <a:ext cx="696030" cy="347289"/>
            <a:chOff x="5752371" y="937808"/>
            <a:chExt cx="682444" cy="340510"/>
          </a:xfrm>
        </p:grpSpPr>
        <p:grpSp>
          <p:nvGrpSpPr>
            <p:cNvPr id="266" name="Group 265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70" name="Rounded Rectangle 269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67" name="Group 266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68" name="Rounded Rectangle 2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8" name="Group 237"/>
          <p:cNvGrpSpPr/>
          <p:nvPr/>
        </p:nvGrpSpPr>
        <p:grpSpPr>
          <a:xfrm>
            <a:off x="5688123" y="1749031"/>
            <a:ext cx="1051315" cy="349726"/>
            <a:chOff x="5751028" y="936106"/>
            <a:chExt cx="1030795" cy="342900"/>
          </a:xfrm>
        </p:grpSpPr>
        <p:sp>
          <p:nvSpPr>
            <p:cNvPr id="260" name="Rounded Rectangle 259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1" name="Rounded Rectangle 260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2" name="Rounded Rectangle 261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5471307" y="2548318"/>
            <a:ext cx="1484944" cy="347289"/>
            <a:chOff x="5369181" y="185351"/>
            <a:chExt cx="1455960" cy="340510"/>
          </a:xfrm>
        </p:grpSpPr>
        <p:sp>
          <p:nvSpPr>
            <p:cNvPr id="258" name="Rounded Rectangle 257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240" name="TextBox 239"/>
          <p:cNvSpPr txBox="1"/>
          <p:nvPr/>
        </p:nvSpPr>
        <p:spPr>
          <a:xfrm>
            <a:off x="5472490" y="1221442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241" name="TextBox 240"/>
          <p:cNvSpPr txBox="1"/>
          <p:nvPr/>
        </p:nvSpPr>
        <p:spPr>
          <a:xfrm>
            <a:off x="5472490" y="2044694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472490" y="283036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3399" y="1118461"/>
            <a:ext cx="1484944" cy="1610580"/>
            <a:chOff x="6653399" y="1118461"/>
            <a:chExt cx="1484944" cy="1610580"/>
          </a:xfrm>
        </p:grpSpPr>
        <p:grpSp>
          <p:nvGrpSpPr>
            <p:cNvPr id="243" name="Group 242"/>
            <p:cNvGrpSpPr/>
            <p:nvPr/>
          </p:nvGrpSpPr>
          <p:grpSpPr>
            <a:xfrm>
              <a:off x="6719740" y="1118461"/>
              <a:ext cx="674943" cy="255238"/>
              <a:chOff x="6588527" y="1106906"/>
              <a:chExt cx="661769" cy="250256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7085248" y="1789455"/>
              <a:ext cx="309435" cy="939586"/>
              <a:chOff x="6946901" y="1764804"/>
              <a:chExt cx="303395" cy="92124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/>
            <p:cNvSpPr txBox="1"/>
            <p:nvPr/>
          </p:nvSpPr>
          <p:spPr>
            <a:xfrm>
              <a:off x="6653399" y="1321240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login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and use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30213" y="1888522"/>
            <a:ext cx="1892470" cy="842703"/>
            <a:chOff x="3630213" y="1888522"/>
            <a:chExt cx="1892470" cy="842703"/>
          </a:xfrm>
        </p:grpSpPr>
        <p:sp>
          <p:nvSpPr>
            <p:cNvPr id="246" name="TextBox 245"/>
            <p:cNvSpPr txBox="1"/>
            <p:nvPr/>
          </p:nvSpPr>
          <p:spPr>
            <a:xfrm>
              <a:off x="3630213" y="2059986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access /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manage</a:t>
              </a: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4372685" y="1888522"/>
              <a:ext cx="1149998" cy="243952"/>
              <a:chOff x="4312106" y="1856621"/>
              <a:chExt cx="1127551" cy="239190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/>
            <p:cNvGrpSpPr/>
            <p:nvPr/>
          </p:nvGrpSpPr>
          <p:grpSpPr>
            <a:xfrm flipH="1" flipV="1">
              <a:off x="4376689" y="2523276"/>
              <a:ext cx="947564" cy="207949"/>
              <a:chOff x="6588527" y="1106906"/>
              <a:chExt cx="661769" cy="250256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6150814" y="4019907"/>
            <a:ext cx="1484944" cy="1610580"/>
            <a:chOff x="6150814" y="4019907"/>
            <a:chExt cx="1484944" cy="1610580"/>
          </a:xfrm>
        </p:grpSpPr>
        <p:sp>
          <p:nvSpPr>
            <p:cNvPr id="143" name="TextBox 142"/>
            <p:cNvSpPr txBox="1"/>
            <p:nvPr/>
          </p:nvSpPr>
          <p:spPr>
            <a:xfrm>
              <a:off x="6150814" y="4217369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login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and use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 flipH="1">
              <a:off x="6887789" y="4019907"/>
              <a:ext cx="666623" cy="255238"/>
              <a:chOff x="6588527" y="1106906"/>
              <a:chExt cx="661769" cy="25025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 flipH="1">
              <a:off x="6887789" y="4690902"/>
              <a:ext cx="305620" cy="939585"/>
              <a:chOff x="6946901" y="1764804"/>
              <a:chExt cx="303395" cy="921246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8736712" y="4789969"/>
            <a:ext cx="1882491" cy="842702"/>
            <a:chOff x="8736712" y="4789969"/>
            <a:chExt cx="1882491" cy="842702"/>
          </a:xfrm>
        </p:grpSpPr>
        <p:sp>
          <p:nvSpPr>
            <p:cNvPr id="144" name="TextBox 143"/>
            <p:cNvSpPr txBox="1"/>
            <p:nvPr/>
          </p:nvSpPr>
          <p:spPr>
            <a:xfrm>
              <a:off x="9134259" y="4956115"/>
              <a:ext cx="1484944" cy="536734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Can access /</a:t>
              </a:r>
            </a:p>
            <a:p>
              <a:pPr algn="ctr" defTabSz="932563">
                <a:lnSpc>
                  <a:spcPct val="50000"/>
                </a:lnSpc>
                <a:spcAft>
                  <a:spcPts val="612"/>
                </a:spcAft>
              </a:pPr>
              <a:r>
                <a:rPr lang="en-US" sz="1020" dirty="0"/>
                <a:t>manage</a:t>
              </a:r>
            </a:p>
          </p:txBody>
        </p:sp>
        <p:grpSp>
          <p:nvGrpSpPr>
            <p:cNvPr id="331" name="Group 330"/>
            <p:cNvGrpSpPr/>
            <p:nvPr/>
          </p:nvGrpSpPr>
          <p:grpSpPr>
            <a:xfrm flipH="1">
              <a:off x="8736712" y="4789969"/>
              <a:ext cx="1135821" cy="243952"/>
              <a:chOff x="4312106" y="1856621"/>
              <a:chExt cx="1127551" cy="23919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/>
            <p:cNvGrpSpPr/>
            <p:nvPr/>
          </p:nvGrpSpPr>
          <p:grpSpPr>
            <a:xfrm flipV="1">
              <a:off x="8932695" y="5424722"/>
              <a:ext cx="935883" cy="207949"/>
              <a:chOff x="6588527" y="1106906"/>
              <a:chExt cx="661769" cy="250256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TextBox 248"/>
          <p:cNvSpPr txBox="1"/>
          <p:nvPr/>
        </p:nvSpPr>
        <p:spPr>
          <a:xfrm>
            <a:off x="5307546" y="3389027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/>
              <a:t>Wingtip</a:t>
            </a:r>
            <a:endParaRPr lang="en-US" sz="1632" dirty="0"/>
          </a:p>
        </p:txBody>
      </p:sp>
      <p:grpSp>
        <p:nvGrpSpPr>
          <p:cNvPr id="10" name="Group 9"/>
          <p:cNvGrpSpPr/>
          <p:nvPr/>
        </p:nvGrpSpPr>
        <p:grpSpPr>
          <a:xfrm>
            <a:off x="4211637" y="2829297"/>
            <a:ext cx="1114333" cy="877322"/>
            <a:chOff x="4211637" y="2829297"/>
            <a:chExt cx="1114333" cy="877322"/>
          </a:xfrm>
        </p:grpSpPr>
        <p:grpSp>
          <p:nvGrpSpPr>
            <p:cNvPr id="353" name="Group 352"/>
            <p:cNvGrpSpPr/>
            <p:nvPr/>
          </p:nvGrpSpPr>
          <p:grpSpPr>
            <a:xfrm>
              <a:off x="4369294" y="2829297"/>
              <a:ext cx="956676" cy="877322"/>
              <a:chOff x="4273171" y="2774073"/>
              <a:chExt cx="938003" cy="860198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 flipH="1" flipV="1">
                <a:off x="4274483" y="2777483"/>
                <a:ext cx="0" cy="856788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4273171" y="2774073"/>
                <a:ext cx="938003" cy="453"/>
              </a:xfrm>
              <a:prstGeom prst="straightConnector1">
                <a:avLst/>
              </a:prstGeom>
              <a:ln w="12700">
                <a:solidFill>
                  <a:srgbClr val="22BD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37" y="3218257"/>
              <a:ext cx="332347" cy="32098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66067" y="3122612"/>
            <a:ext cx="2304348" cy="1827903"/>
            <a:chOff x="5066067" y="3122612"/>
            <a:chExt cx="2304348" cy="1827903"/>
          </a:xfrm>
        </p:grpSpPr>
        <p:grpSp>
          <p:nvGrpSpPr>
            <p:cNvPr id="338" name="Group 337"/>
            <p:cNvGrpSpPr/>
            <p:nvPr/>
          </p:nvGrpSpPr>
          <p:grpSpPr>
            <a:xfrm>
              <a:off x="5066067" y="3122612"/>
              <a:ext cx="2304348" cy="1827903"/>
              <a:chOff x="4981173" y="3072814"/>
              <a:chExt cx="2259370" cy="1783080"/>
            </a:xfrm>
          </p:grpSpPr>
          <p:grpSp>
            <p:nvGrpSpPr>
              <p:cNvPr id="339" name="Group 338"/>
              <p:cNvGrpSpPr/>
              <p:nvPr/>
            </p:nvGrpSpPr>
            <p:grpSpPr>
              <a:xfrm flipH="1">
                <a:off x="6277025" y="3072814"/>
                <a:ext cx="963518" cy="1783080"/>
                <a:chOff x="6946903" y="1764804"/>
                <a:chExt cx="303393" cy="921246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7250296" y="1764804"/>
                  <a:ext cx="0" cy="918071"/>
                </a:xfrm>
                <a:prstGeom prst="line">
                  <a:avLst/>
                </a:prstGeom>
                <a:ln w="12700" cap="rnd">
                  <a:solidFill>
                    <a:srgbClr val="2576BC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6946903" y="2682875"/>
                  <a:ext cx="300922" cy="3175"/>
                </a:xfrm>
                <a:prstGeom prst="straightConnector1">
                  <a:avLst/>
                </a:prstGeom>
                <a:ln w="12700">
                  <a:solidFill>
                    <a:srgbClr val="2576BC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0" name="Group 339"/>
              <p:cNvGrpSpPr/>
              <p:nvPr/>
            </p:nvGrpSpPr>
            <p:grpSpPr>
              <a:xfrm>
                <a:off x="4981173" y="3072814"/>
                <a:ext cx="927518" cy="1783080"/>
                <a:chOff x="6946901" y="1764804"/>
                <a:chExt cx="303395" cy="921246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250296" y="1764804"/>
                  <a:ext cx="0" cy="918071"/>
                </a:xfrm>
                <a:prstGeom prst="line">
                  <a:avLst/>
                </a:prstGeom>
                <a:ln w="12700" cap="rnd">
                  <a:solidFill>
                    <a:srgbClr val="2576BC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flipH="1">
                  <a:off x="6946901" y="2682875"/>
                  <a:ext cx="300922" cy="3175"/>
                </a:xfrm>
                <a:prstGeom prst="straightConnector1">
                  <a:avLst/>
                </a:prstGeom>
                <a:ln w="12700">
                  <a:solidFill>
                    <a:srgbClr val="2576BC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478" y="3218257"/>
              <a:ext cx="332347" cy="320985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266" y="3218257"/>
              <a:ext cx="332347" cy="32098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4117" y="2829297"/>
            <a:ext cx="1159828" cy="877322"/>
            <a:chOff x="7094117" y="2829297"/>
            <a:chExt cx="1159828" cy="877322"/>
          </a:xfrm>
        </p:grpSpPr>
        <p:grpSp>
          <p:nvGrpSpPr>
            <p:cNvPr id="354" name="Group 353"/>
            <p:cNvGrpSpPr/>
            <p:nvPr/>
          </p:nvGrpSpPr>
          <p:grpSpPr>
            <a:xfrm flipH="1">
              <a:off x="7094117" y="2829297"/>
              <a:ext cx="991818" cy="877322"/>
              <a:chOff x="4273171" y="2774073"/>
              <a:chExt cx="938003" cy="860198"/>
            </a:xfrm>
          </p:grpSpPr>
          <p:cxnSp>
            <p:nvCxnSpPr>
              <p:cNvPr id="355" name="Straight Connector 354"/>
              <p:cNvCxnSpPr/>
              <p:nvPr/>
            </p:nvCxnSpPr>
            <p:spPr>
              <a:xfrm flipH="1" flipV="1">
                <a:off x="4274483" y="2777483"/>
                <a:ext cx="0" cy="856788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>
                <a:off x="4273171" y="2774073"/>
                <a:ext cx="938003" cy="453"/>
              </a:xfrm>
              <a:prstGeom prst="straightConnector1">
                <a:avLst/>
              </a:prstGeom>
              <a:ln w="12700">
                <a:solidFill>
                  <a:srgbClr val="22BD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598" y="3218257"/>
              <a:ext cx="332347" cy="320985"/>
            </a:xfrm>
            <a:prstGeom prst="rect">
              <a:avLst/>
            </a:prstGeom>
          </p:spPr>
        </p:pic>
      </p:grpSp>
      <p:grpSp>
        <p:nvGrpSpPr>
          <p:cNvPr id="381" name="Group 380"/>
          <p:cNvGrpSpPr/>
          <p:nvPr/>
        </p:nvGrpSpPr>
        <p:grpSpPr>
          <a:xfrm>
            <a:off x="9438182" y="795731"/>
            <a:ext cx="362106" cy="349726"/>
            <a:chOff x="10005790" y="1501761"/>
            <a:chExt cx="355038" cy="342900"/>
          </a:xfrm>
        </p:grpSpPr>
        <p:sp>
          <p:nvSpPr>
            <p:cNvPr id="375" name="Rounded Rectangle 374"/>
            <p:cNvSpPr/>
            <p:nvPr/>
          </p:nvSpPr>
          <p:spPr bwMode="auto">
            <a:xfrm>
              <a:off x="10011947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790" y="1501761"/>
              <a:ext cx="355038" cy="342900"/>
            </a:xfrm>
            <a:prstGeom prst="rect">
              <a:avLst/>
            </a:prstGeom>
          </p:spPr>
        </p:pic>
      </p:grpSp>
      <p:grpSp>
        <p:nvGrpSpPr>
          <p:cNvPr id="382" name="Group 381"/>
          <p:cNvGrpSpPr/>
          <p:nvPr/>
        </p:nvGrpSpPr>
        <p:grpSpPr>
          <a:xfrm>
            <a:off x="9444463" y="1214960"/>
            <a:ext cx="349546" cy="347289"/>
            <a:chOff x="10351668" y="1502957"/>
            <a:chExt cx="342723" cy="340510"/>
          </a:xfrm>
        </p:grpSpPr>
        <p:sp>
          <p:nvSpPr>
            <p:cNvPr id="376" name="Rounded Rectangle 375"/>
            <p:cNvSpPr/>
            <p:nvPr/>
          </p:nvSpPr>
          <p:spPr bwMode="auto">
            <a:xfrm>
              <a:off x="10351668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0099" y="1515851"/>
              <a:ext cx="325860" cy="314720"/>
            </a:xfrm>
            <a:prstGeom prst="rect">
              <a:avLst/>
            </a:prstGeom>
          </p:spPr>
        </p:pic>
      </p:grpSp>
      <p:grpSp>
        <p:nvGrpSpPr>
          <p:cNvPr id="383" name="Group 382"/>
          <p:cNvGrpSpPr/>
          <p:nvPr/>
        </p:nvGrpSpPr>
        <p:grpSpPr>
          <a:xfrm>
            <a:off x="9444463" y="1646617"/>
            <a:ext cx="349546" cy="347289"/>
            <a:chOff x="10693862" y="1502957"/>
            <a:chExt cx="342723" cy="340510"/>
          </a:xfrm>
        </p:grpSpPr>
        <p:sp>
          <p:nvSpPr>
            <p:cNvPr id="377" name="Rounded Rectangle 376"/>
            <p:cNvSpPr/>
            <p:nvPr/>
          </p:nvSpPr>
          <p:spPr bwMode="auto">
            <a:xfrm>
              <a:off x="10693862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293" y="1515851"/>
              <a:ext cx="325860" cy="314720"/>
            </a:xfrm>
            <a:prstGeom prst="rect">
              <a:avLst/>
            </a:prstGeom>
          </p:spPr>
        </p:pic>
      </p:grpSp>
      <p:sp>
        <p:nvSpPr>
          <p:cNvPr id="385" name="TextBox 384"/>
          <p:cNvSpPr txBox="1"/>
          <p:nvPr/>
        </p:nvSpPr>
        <p:spPr>
          <a:xfrm>
            <a:off x="9778188" y="731136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Partner center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9778188" y="1142094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Office 365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9778188" y="1570573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Azure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349245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27" y="294214"/>
            <a:ext cx="11887878" cy="917575"/>
          </a:xfrm>
        </p:spPr>
        <p:txBody>
          <a:bodyPr/>
          <a:lstStyle/>
          <a:p>
            <a:r>
              <a:rPr lang="en-US" dirty="0" smtClean="0"/>
              <a:t>Multi-Tenant App</a:t>
            </a:r>
            <a:endParaRPr lang="en-US" dirty="0"/>
          </a:p>
        </p:txBody>
      </p:sp>
      <p:sp>
        <p:nvSpPr>
          <p:cNvPr id="130" name="Triangle 129"/>
          <p:cNvSpPr>
            <a:spLocks noChangeAspect="1"/>
          </p:cNvSpPr>
          <p:nvPr/>
        </p:nvSpPr>
        <p:spPr bwMode="auto">
          <a:xfrm>
            <a:off x="6232854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7562421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7365300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7178780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714284" y="3841609"/>
            <a:ext cx="700939" cy="347289"/>
            <a:chOff x="5752625" y="937302"/>
            <a:chExt cx="687257" cy="340510"/>
          </a:xfrm>
        </p:grpSpPr>
        <p:grpSp>
          <p:nvGrpSpPr>
            <p:cNvPr id="170" name="Group 169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174" name="Rounded Rectangle 1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71" name="Group 170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172" name="Rounded Rectangle 171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5" name="Group 134"/>
          <p:cNvGrpSpPr/>
          <p:nvPr/>
        </p:nvGrpSpPr>
        <p:grpSpPr>
          <a:xfrm>
            <a:off x="7716738" y="3842125"/>
            <a:ext cx="696030" cy="347289"/>
            <a:chOff x="5752371" y="937808"/>
            <a:chExt cx="682444" cy="340510"/>
          </a:xfrm>
        </p:grpSpPr>
        <p:grpSp>
          <p:nvGrpSpPr>
            <p:cNvPr id="164" name="Group 163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168" name="Rounded Rectangle 1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165" name="Group 164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166" name="Rounded Rectangle 16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/>
          <p:cNvGrpSpPr/>
          <p:nvPr/>
        </p:nvGrpSpPr>
        <p:grpSpPr>
          <a:xfrm>
            <a:off x="7539096" y="4645160"/>
            <a:ext cx="1051315" cy="349726"/>
            <a:chOff x="5751028" y="936106"/>
            <a:chExt cx="1030795" cy="342900"/>
          </a:xfrm>
        </p:grpSpPr>
        <p:sp>
          <p:nvSpPr>
            <p:cNvPr id="158" name="Rounded Rectangle 157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7322281" y="5444447"/>
            <a:ext cx="1484944" cy="347289"/>
            <a:chOff x="5369181" y="185351"/>
            <a:chExt cx="1455960" cy="340510"/>
          </a:xfrm>
        </p:grpSpPr>
        <p:sp>
          <p:nvSpPr>
            <p:cNvPr id="156" name="Rounded Rectangle 155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7323464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139" name="TextBox 138"/>
          <p:cNvSpPr txBox="1"/>
          <p:nvPr/>
        </p:nvSpPr>
        <p:spPr>
          <a:xfrm>
            <a:off x="7323464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23464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150814" y="4217369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login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and use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134259" y="4956115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access /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manage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158520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 err="1"/>
              <a:t>Fabrikam</a:t>
            </a:r>
            <a:endParaRPr lang="en-US" sz="1632" dirty="0"/>
          </a:p>
        </p:txBody>
      </p:sp>
      <p:sp>
        <p:nvSpPr>
          <p:cNvPr id="185" name="Triangle 184"/>
          <p:cNvSpPr>
            <a:spLocks noChangeAspect="1"/>
          </p:cNvSpPr>
          <p:nvPr/>
        </p:nvSpPr>
        <p:spPr bwMode="auto">
          <a:xfrm>
            <a:off x="2526183" y="3391153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6" name="Rounded Rectangle 185"/>
          <p:cNvSpPr/>
          <p:nvPr/>
        </p:nvSpPr>
        <p:spPr bwMode="auto">
          <a:xfrm>
            <a:off x="3855750" y="3694065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7" name="Rounded Rectangle 186"/>
          <p:cNvSpPr/>
          <p:nvPr/>
        </p:nvSpPr>
        <p:spPr bwMode="auto">
          <a:xfrm>
            <a:off x="3658629" y="4497468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8" name="Rounded Rectangle 187"/>
          <p:cNvSpPr/>
          <p:nvPr/>
        </p:nvSpPr>
        <p:spPr bwMode="auto">
          <a:xfrm>
            <a:off x="3472109" y="531858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007613" y="3841609"/>
            <a:ext cx="700939" cy="347289"/>
            <a:chOff x="5752625" y="937302"/>
            <a:chExt cx="687257" cy="340510"/>
          </a:xfrm>
        </p:grpSpPr>
        <p:grpSp>
          <p:nvGrpSpPr>
            <p:cNvPr id="225" name="Group 224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29" name="Rounded Rectangle 228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6" name="Group 225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27" name="Rounded Rectangle 226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4010067" y="3842125"/>
            <a:ext cx="696030" cy="347289"/>
            <a:chOff x="5752371" y="937808"/>
            <a:chExt cx="682444" cy="340510"/>
          </a:xfrm>
        </p:grpSpPr>
        <p:grpSp>
          <p:nvGrpSpPr>
            <p:cNvPr id="219" name="Group 218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23" name="Rounded Rectangle 222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21" name="Rounded Rectangle 220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191" name="Group 190"/>
          <p:cNvGrpSpPr/>
          <p:nvPr/>
        </p:nvGrpSpPr>
        <p:grpSpPr>
          <a:xfrm>
            <a:off x="3832425" y="4645160"/>
            <a:ext cx="1051315" cy="349726"/>
            <a:chOff x="5751028" y="936106"/>
            <a:chExt cx="1030795" cy="342900"/>
          </a:xfrm>
        </p:grpSpPr>
        <p:sp>
          <p:nvSpPr>
            <p:cNvPr id="213" name="Rounded Rectangle 212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ounded Rectangle 213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ounded Rectangle 214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192" name="Group 191"/>
          <p:cNvGrpSpPr/>
          <p:nvPr/>
        </p:nvGrpSpPr>
        <p:grpSpPr>
          <a:xfrm>
            <a:off x="3615610" y="5444447"/>
            <a:ext cx="1484944" cy="347289"/>
            <a:chOff x="5369181" y="185351"/>
            <a:chExt cx="1455960" cy="340510"/>
          </a:xfrm>
        </p:grpSpPr>
        <p:sp>
          <p:nvSpPr>
            <p:cNvPr id="211" name="Rounded Rectangle 210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193" name="TextBox 192"/>
          <p:cNvSpPr txBox="1"/>
          <p:nvPr/>
        </p:nvSpPr>
        <p:spPr>
          <a:xfrm>
            <a:off x="3616793" y="4117571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users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16793" y="4940823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616793" y="572649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4864043" y="4014590"/>
            <a:ext cx="674943" cy="255238"/>
            <a:chOff x="6588527" y="1106906"/>
            <a:chExt cx="661769" cy="250256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5229551" y="4685584"/>
            <a:ext cx="309435" cy="939586"/>
            <a:chOff x="6946901" y="1764804"/>
            <a:chExt cx="303395" cy="921246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7250296" y="1764804"/>
              <a:ext cx="0" cy="918071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H="1">
              <a:off x="6946901" y="2682875"/>
              <a:ext cx="300922" cy="3175"/>
            </a:xfrm>
            <a:prstGeom prst="straightConnector1">
              <a:avLst/>
            </a:prstGeom>
            <a:ln w="12700">
              <a:solidFill>
                <a:srgbClr val="2576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4797702" y="4217369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login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and use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774516" y="4956115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access /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manage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2516988" y="4784651"/>
            <a:ext cx="1149998" cy="243952"/>
            <a:chOff x="4312106" y="1856621"/>
            <a:chExt cx="1127551" cy="239190"/>
          </a:xfrm>
        </p:grpSpPr>
        <p:cxnSp>
          <p:nvCxnSpPr>
            <p:cNvPr id="205" name="Straight Connector 204"/>
            <p:cNvCxnSpPr/>
            <p:nvPr/>
          </p:nvCxnSpPr>
          <p:spPr>
            <a:xfrm flipH="1" flipV="1">
              <a:off x="4316819" y="1857444"/>
              <a:ext cx="0" cy="238367"/>
            </a:xfrm>
            <a:prstGeom prst="line">
              <a:avLst/>
            </a:prstGeom>
            <a:ln w="12700" cap="rnd">
              <a:solidFill>
                <a:srgbClr val="0CB39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4312106" y="1856621"/>
              <a:ext cx="1127551" cy="8201"/>
            </a:xfrm>
            <a:prstGeom prst="straightConnector1">
              <a:avLst/>
            </a:prstGeom>
            <a:ln w="12700">
              <a:solidFill>
                <a:srgbClr val="0CB39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flipH="1" flipV="1">
            <a:off x="2520992" y="5419405"/>
            <a:ext cx="947564" cy="207949"/>
            <a:chOff x="6588527" y="1106906"/>
            <a:chExt cx="661769" cy="250256"/>
          </a:xfrm>
        </p:grpSpPr>
        <p:cxnSp>
          <p:nvCxnSpPr>
            <p:cNvPr id="203" name="Straight Connector 202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3451849" y="6285156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 dirty="0"/>
              <a:t>Contoso</a:t>
            </a:r>
          </a:p>
        </p:txBody>
      </p:sp>
      <p:sp>
        <p:nvSpPr>
          <p:cNvPr id="232" name="Triangle 231"/>
          <p:cNvSpPr>
            <a:spLocks noChangeAspect="1"/>
          </p:cNvSpPr>
          <p:nvPr/>
        </p:nvSpPr>
        <p:spPr bwMode="auto">
          <a:xfrm>
            <a:off x="4381880" y="495024"/>
            <a:ext cx="3704056" cy="2891070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711448" y="797936"/>
            <a:ext cx="1004665" cy="712488"/>
          </a:xfrm>
          <a:prstGeom prst="roundRect">
            <a:avLst>
              <a:gd name="adj" fmla="val 5875"/>
            </a:avLst>
          </a:prstGeom>
          <a:solidFill>
            <a:srgbClr val="22BD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5514326" y="1601339"/>
            <a:ext cx="1398905" cy="712488"/>
          </a:xfrm>
          <a:prstGeom prst="roundRect">
            <a:avLst>
              <a:gd name="adj" fmla="val 5875"/>
            </a:avLst>
          </a:prstGeom>
          <a:solidFill>
            <a:srgbClr val="0CB39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5327806" y="2422454"/>
            <a:ext cx="1771946" cy="712488"/>
          </a:xfrm>
          <a:prstGeom prst="roundRect">
            <a:avLst>
              <a:gd name="adj" fmla="val 5875"/>
            </a:avLst>
          </a:prstGeom>
          <a:solidFill>
            <a:srgbClr val="2576B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0953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5863311" y="945480"/>
            <a:ext cx="700939" cy="347289"/>
            <a:chOff x="5752625" y="937302"/>
            <a:chExt cx="687257" cy="3405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5752625" y="937302"/>
              <a:ext cx="342723" cy="340510"/>
              <a:chOff x="8135576" y="974929"/>
              <a:chExt cx="373410" cy="370999"/>
            </a:xfrm>
          </p:grpSpPr>
          <p:sp>
            <p:nvSpPr>
              <p:cNvPr id="276" name="Rounded Rectangle 275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73" name="Group 272"/>
            <p:cNvGrpSpPr/>
            <p:nvPr/>
          </p:nvGrpSpPr>
          <p:grpSpPr>
            <a:xfrm>
              <a:off x="6097159" y="937302"/>
              <a:ext cx="342723" cy="340510"/>
              <a:chOff x="8135576" y="974929"/>
              <a:chExt cx="373410" cy="370999"/>
            </a:xfrm>
          </p:grpSpPr>
          <p:sp>
            <p:nvSpPr>
              <p:cNvPr id="274" name="Rounded Rectangle 273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5" name="Picture 2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7" name="Group 236"/>
          <p:cNvGrpSpPr/>
          <p:nvPr/>
        </p:nvGrpSpPr>
        <p:grpSpPr>
          <a:xfrm>
            <a:off x="5865764" y="945996"/>
            <a:ext cx="696030" cy="347289"/>
            <a:chOff x="5752371" y="937808"/>
            <a:chExt cx="682444" cy="340510"/>
          </a:xfrm>
        </p:grpSpPr>
        <p:grpSp>
          <p:nvGrpSpPr>
            <p:cNvPr id="266" name="Group 265"/>
            <p:cNvGrpSpPr/>
            <p:nvPr/>
          </p:nvGrpSpPr>
          <p:grpSpPr>
            <a:xfrm>
              <a:off x="5752371" y="937808"/>
              <a:ext cx="342723" cy="340510"/>
              <a:chOff x="8135576" y="974929"/>
              <a:chExt cx="373410" cy="370999"/>
            </a:xfrm>
          </p:grpSpPr>
          <p:sp>
            <p:nvSpPr>
              <p:cNvPr id="270" name="Rounded Rectangle 269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  <p:grpSp>
          <p:nvGrpSpPr>
            <p:cNvPr id="267" name="Group 266"/>
            <p:cNvGrpSpPr/>
            <p:nvPr/>
          </p:nvGrpSpPr>
          <p:grpSpPr>
            <a:xfrm>
              <a:off x="6092092" y="937808"/>
              <a:ext cx="342723" cy="340510"/>
              <a:chOff x="8135576" y="974929"/>
              <a:chExt cx="373410" cy="370999"/>
            </a:xfrm>
          </p:grpSpPr>
          <p:sp>
            <p:nvSpPr>
              <p:cNvPr id="268" name="Rounded Rectangle 267"/>
              <p:cNvSpPr/>
              <p:nvPr/>
            </p:nvSpPr>
            <p:spPr bwMode="auto">
              <a:xfrm>
                <a:off x="8135576" y="974929"/>
                <a:ext cx="373410" cy="370999"/>
              </a:xfrm>
              <a:prstGeom prst="roundRect">
                <a:avLst>
                  <a:gd name="adj" fmla="val 5875"/>
                </a:avLst>
              </a:prstGeom>
              <a:solidFill>
                <a:srgbClr val="2576BC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7565" rIns="0" bIns="47565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5095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4762" y="988978"/>
                <a:ext cx="355038" cy="342900"/>
              </a:xfrm>
              <a:prstGeom prst="rect">
                <a:avLst/>
              </a:prstGeom>
            </p:spPr>
          </p:pic>
        </p:grpSp>
      </p:grpSp>
      <p:grpSp>
        <p:nvGrpSpPr>
          <p:cNvPr id="238" name="Group 237"/>
          <p:cNvGrpSpPr/>
          <p:nvPr/>
        </p:nvGrpSpPr>
        <p:grpSpPr>
          <a:xfrm>
            <a:off x="5688123" y="1749031"/>
            <a:ext cx="1051315" cy="349726"/>
            <a:chOff x="5751028" y="936106"/>
            <a:chExt cx="1030795" cy="342900"/>
          </a:xfrm>
        </p:grpSpPr>
        <p:sp>
          <p:nvSpPr>
            <p:cNvPr id="260" name="Rounded Rectangle 259"/>
            <p:cNvSpPr/>
            <p:nvPr/>
          </p:nvSpPr>
          <p:spPr bwMode="auto">
            <a:xfrm>
              <a:off x="5757185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1" name="Rounded Rectangle 260"/>
            <p:cNvSpPr/>
            <p:nvPr/>
          </p:nvSpPr>
          <p:spPr bwMode="auto">
            <a:xfrm>
              <a:off x="6096906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2" name="Rounded Rectangle 261"/>
            <p:cNvSpPr/>
            <p:nvPr/>
          </p:nvSpPr>
          <p:spPr bwMode="auto">
            <a:xfrm>
              <a:off x="6439100" y="937302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28" y="936106"/>
              <a:ext cx="355038" cy="3429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337" y="950196"/>
              <a:ext cx="325860" cy="31472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531" y="950196"/>
              <a:ext cx="325860" cy="314720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5471307" y="2548318"/>
            <a:ext cx="1484944" cy="347289"/>
            <a:chOff x="5369181" y="185351"/>
            <a:chExt cx="1455960" cy="340510"/>
          </a:xfrm>
        </p:grpSpPr>
        <p:sp>
          <p:nvSpPr>
            <p:cNvPr id="258" name="Rounded Rectangle 257"/>
            <p:cNvSpPr/>
            <p:nvPr/>
          </p:nvSpPr>
          <p:spPr bwMode="auto">
            <a:xfrm>
              <a:off x="5369181" y="185351"/>
              <a:ext cx="1455960" cy="340510"/>
            </a:xfrm>
            <a:prstGeom prst="roundRect">
              <a:avLst>
                <a:gd name="adj" fmla="val 5875"/>
              </a:avLst>
            </a:prstGeom>
            <a:solidFill>
              <a:srgbClr val="2654A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12" y="198245"/>
              <a:ext cx="325860" cy="314719"/>
            </a:xfrm>
            <a:prstGeom prst="rect">
              <a:avLst/>
            </a:prstGeom>
          </p:spPr>
        </p:pic>
      </p:grpSp>
      <p:sp>
        <p:nvSpPr>
          <p:cNvPr id="240" name="TextBox 239"/>
          <p:cNvSpPr txBox="1"/>
          <p:nvPr/>
        </p:nvSpPr>
        <p:spPr>
          <a:xfrm>
            <a:off x="5472490" y="1221442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/>
              <a:t>users</a:t>
            </a:r>
            <a:endParaRPr lang="en-US" sz="918" dirty="0"/>
          </a:p>
        </p:txBody>
      </p:sp>
      <p:sp>
        <p:nvSpPr>
          <p:cNvPr id="241" name="TextBox 240"/>
          <p:cNvSpPr txBox="1"/>
          <p:nvPr/>
        </p:nvSpPr>
        <p:spPr>
          <a:xfrm>
            <a:off x="5472490" y="2044694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resources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472490" y="2830369"/>
            <a:ext cx="1484944" cy="379782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918" dirty="0"/>
              <a:t>AAD apps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6719740" y="1118461"/>
            <a:ext cx="674943" cy="255238"/>
            <a:chOff x="6588527" y="1106906"/>
            <a:chExt cx="661769" cy="250256"/>
          </a:xfrm>
        </p:grpSpPr>
        <p:cxnSp>
          <p:nvCxnSpPr>
            <p:cNvPr id="256" name="Straight Connector 255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7085248" y="1789455"/>
            <a:ext cx="309435" cy="939586"/>
            <a:chOff x="6946901" y="1764804"/>
            <a:chExt cx="303395" cy="921246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7250296" y="1764804"/>
              <a:ext cx="0" cy="918071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H="1">
              <a:off x="6946901" y="2682875"/>
              <a:ext cx="300922" cy="3175"/>
            </a:xfrm>
            <a:prstGeom prst="straightConnector1">
              <a:avLst/>
            </a:prstGeom>
            <a:ln w="12700">
              <a:solidFill>
                <a:srgbClr val="2576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/>
          <p:cNvSpPr txBox="1"/>
          <p:nvPr/>
        </p:nvSpPr>
        <p:spPr>
          <a:xfrm>
            <a:off x="6653399" y="1321240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login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and use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630213" y="2059986"/>
            <a:ext cx="1484944" cy="53673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Can access /</a:t>
            </a:r>
          </a:p>
          <a:p>
            <a:pPr algn="ctr" defTabSz="932563">
              <a:lnSpc>
                <a:spcPct val="50000"/>
              </a:lnSpc>
              <a:spcAft>
                <a:spcPts val="612"/>
              </a:spcAft>
            </a:pPr>
            <a:r>
              <a:rPr lang="en-US" sz="1020" dirty="0"/>
              <a:t>manage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4372685" y="1888522"/>
            <a:ext cx="1149998" cy="243952"/>
            <a:chOff x="4312106" y="1856621"/>
            <a:chExt cx="1127551" cy="239190"/>
          </a:xfrm>
        </p:grpSpPr>
        <p:cxnSp>
          <p:nvCxnSpPr>
            <p:cNvPr id="252" name="Straight Connector 251"/>
            <p:cNvCxnSpPr/>
            <p:nvPr/>
          </p:nvCxnSpPr>
          <p:spPr>
            <a:xfrm flipH="1" flipV="1">
              <a:off x="4316819" y="1857444"/>
              <a:ext cx="0" cy="238367"/>
            </a:xfrm>
            <a:prstGeom prst="line">
              <a:avLst/>
            </a:prstGeom>
            <a:ln w="12700" cap="rnd">
              <a:solidFill>
                <a:srgbClr val="0CB39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4312106" y="1856621"/>
              <a:ext cx="1127551" cy="8201"/>
            </a:xfrm>
            <a:prstGeom prst="straightConnector1">
              <a:avLst/>
            </a:prstGeom>
            <a:ln w="12700">
              <a:solidFill>
                <a:srgbClr val="0CB393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flipH="1" flipV="1">
            <a:off x="4376689" y="2523276"/>
            <a:ext cx="947564" cy="207949"/>
            <a:chOff x="6588527" y="1106906"/>
            <a:chExt cx="661769" cy="250256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6588527" y="1106906"/>
              <a:ext cx="659296" cy="4813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250296" y="1106906"/>
              <a:ext cx="0" cy="250256"/>
            </a:xfrm>
            <a:prstGeom prst="line">
              <a:avLst/>
            </a:prstGeom>
            <a:ln w="12700" cap="rnd">
              <a:solidFill>
                <a:srgbClr val="2576BC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/>
          <p:cNvGrpSpPr/>
          <p:nvPr/>
        </p:nvGrpSpPr>
        <p:grpSpPr>
          <a:xfrm>
            <a:off x="6887789" y="4019907"/>
            <a:ext cx="2984744" cy="1612764"/>
            <a:chOff x="8798235" y="698802"/>
            <a:chExt cx="2926485" cy="1581285"/>
          </a:xfrm>
        </p:grpSpPr>
        <p:grpSp>
          <p:nvGrpSpPr>
            <p:cNvPr id="325" name="Group 324"/>
            <p:cNvGrpSpPr/>
            <p:nvPr/>
          </p:nvGrpSpPr>
          <p:grpSpPr>
            <a:xfrm flipH="1">
              <a:off x="8798235" y="698802"/>
              <a:ext cx="653611" cy="250256"/>
              <a:chOff x="6588527" y="1106906"/>
              <a:chExt cx="661769" cy="25025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2BDF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 flipH="1">
              <a:off x="8798235" y="1356700"/>
              <a:ext cx="299655" cy="921246"/>
              <a:chOff x="6946901" y="1764804"/>
              <a:chExt cx="303395" cy="921246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/>
            <p:cNvGrpSpPr/>
            <p:nvPr/>
          </p:nvGrpSpPr>
          <p:grpSpPr>
            <a:xfrm flipH="1">
              <a:off x="10611069" y="1453833"/>
              <a:ext cx="1113651" cy="239190"/>
              <a:chOff x="4312106" y="1856621"/>
              <a:chExt cx="1127551" cy="23919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 flipV="1">
                <a:off x="4316819" y="1857444"/>
                <a:ext cx="0" cy="238367"/>
              </a:xfrm>
              <a:prstGeom prst="line">
                <a:avLst/>
              </a:prstGeom>
              <a:ln w="12700" cap="rnd">
                <a:solidFill>
                  <a:srgbClr val="0CB39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4312106" y="1856621"/>
                <a:ext cx="1127551" cy="8201"/>
              </a:xfrm>
              <a:prstGeom prst="straightConnector1">
                <a:avLst/>
              </a:prstGeom>
              <a:ln w="12700">
                <a:solidFill>
                  <a:srgbClr val="0CB39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/>
            <p:cNvGrpSpPr/>
            <p:nvPr/>
          </p:nvGrpSpPr>
          <p:grpSpPr>
            <a:xfrm flipV="1">
              <a:off x="10803227" y="2076197"/>
              <a:ext cx="917616" cy="203890"/>
              <a:chOff x="6588527" y="1106906"/>
              <a:chExt cx="661769" cy="250256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V="1">
                <a:off x="6588527" y="1106906"/>
                <a:ext cx="659296" cy="4813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7250296" y="1106906"/>
                <a:ext cx="0" cy="250256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8" name="Group 337"/>
          <p:cNvGrpSpPr/>
          <p:nvPr/>
        </p:nvGrpSpPr>
        <p:grpSpPr>
          <a:xfrm>
            <a:off x="5066067" y="3122612"/>
            <a:ext cx="2304348" cy="1827903"/>
            <a:chOff x="4981173" y="3072814"/>
            <a:chExt cx="2259370" cy="1783080"/>
          </a:xfrm>
        </p:grpSpPr>
        <p:grpSp>
          <p:nvGrpSpPr>
            <p:cNvPr id="339" name="Group 338"/>
            <p:cNvGrpSpPr/>
            <p:nvPr/>
          </p:nvGrpSpPr>
          <p:grpSpPr>
            <a:xfrm flipH="1">
              <a:off x="6277025" y="3072814"/>
              <a:ext cx="963518" cy="1783080"/>
              <a:chOff x="6946903" y="1764804"/>
              <a:chExt cx="303393" cy="921246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6946903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/>
            <p:cNvGrpSpPr/>
            <p:nvPr/>
          </p:nvGrpSpPr>
          <p:grpSpPr>
            <a:xfrm>
              <a:off x="4981173" y="3072814"/>
              <a:ext cx="927518" cy="1783080"/>
              <a:chOff x="6946901" y="1764804"/>
              <a:chExt cx="303395" cy="921246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7250296" y="1764804"/>
                <a:ext cx="0" cy="918071"/>
              </a:xfrm>
              <a:prstGeom prst="line">
                <a:avLst/>
              </a:prstGeom>
              <a:ln w="12700" cap="rnd">
                <a:solidFill>
                  <a:srgbClr val="2576BC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/>
              <p:nvPr/>
            </p:nvCxnSpPr>
            <p:spPr>
              <a:xfrm flipH="1">
                <a:off x="6946901" y="2682875"/>
                <a:ext cx="300922" cy="3175"/>
              </a:xfrm>
              <a:prstGeom prst="straightConnector1">
                <a:avLst/>
              </a:prstGeom>
              <a:ln w="12700">
                <a:solidFill>
                  <a:srgbClr val="2576BC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TextBox 248"/>
          <p:cNvSpPr txBox="1"/>
          <p:nvPr/>
        </p:nvSpPr>
        <p:spPr>
          <a:xfrm>
            <a:off x="5307546" y="3389027"/>
            <a:ext cx="1814832" cy="527317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632"/>
              <a:t>Wingtip</a:t>
            </a:r>
            <a:endParaRPr lang="en-US" sz="1632" dirty="0"/>
          </a:p>
        </p:txBody>
      </p:sp>
      <p:grpSp>
        <p:nvGrpSpPr>
          <p:cNvPr id="353" name="Group 352"/>
          <p:cNvGrpSpPr/>
          <p:nvPr/>
        </p:nvGrpSpPr>
        <p:grpSpPr>
          <a:xfrm>
            <a:off x="4369294" y="2829297"/>
            <a:ext cx="956676" cy="877322"/>
            <a:chOff x="4273171" y="2774073"/>
            <a:chExt cx="938003" cy="860198"/>
          </a:xfrm>
        </p:grpSpPr>
        <p:cxnSp>
          <p:nvCxnSpPr>
            <p:cNvPr id="346" name="Straight Connector 345"/>
            <p:cNvCxnSpPr/>
            <p:nvPr/>
          </p:nvCxnSpPr>
          <p:spPr>
            <a:xfrm flipH="1" flipV="1">
              <a:off x="4274483" y="2777483"/>
              <a:ext cx="0" cy="856788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4273171" y="2774073"/>
              <a:ext cx="938003" cy="453"/>
            </a:xfrm>
            <a:prstGeom prst="straightConnector1">
              <a:avLst/>
            </a:prstGeom>
            <a:ln w="12700">
              <a:solidFill>
                <a:srgbClr val="22BD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/>
        </p:nvGrpSpPr>
        <p:grpSpPr>
          <a:xfrm flipH="1">
            <a:off x="7094117" y="2829297"/>
            <a:ext cx="991818" cy="877322"/>
            <a:chOff x="4273171" y="2774073"/>
            <a:chExt cx="938003" cy="860198"/>
          </a:xfrm>
        </p:grpSpPr>
        <p:cxnSp>
          <p:nvCxnSpPr>
            <p:cNvPr id="355" name="Straight Connector 354"/>
            <p:cNvCxnSpPr/>
            <p:nvPr/>
          </p:nvCxnSpPr>
          <p:spPr>
            <a:xfrm flipH="1" flipV="1">
              <a:off x="4274483" y="2777483"/>
              <a:ext cx="0" cy="856788"/>
            </a:xfrm>
            <a:prstGeom prst="line">
              <a:avLst/>
            </a:prstGeom>
            <a:ln w="12700" cap="rnd">
              <a:solidFill>
                <a:srgbClr val="22BD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>
              <a:off x="4273171" y="2774073"/>
              <a:ext cx="938003" cy="453"/>
            </a:xfrm>
            <a:prstGeom prst="straightConnector1">
              <a:avLst/>
            </a:prstGeom>
            <a:ln w="12700">
              <a:solidFill>
                <a:srgbClr val="22BD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/>
          <p:cNvGrpSpPr/>
          <p:nvPr/>
        </p:nvGrpSpPr>
        <p:grpSpPr>
          <a:xfrm>
            <a:off x="9438182" y="795731"/>
            <a:ext cx="362106" cy="349726"/>
            <a:chOff x="10005790" y="1501761"/>
            <a:chExt cx="355038" cy="342900"/>
          </a:xfrm>
        </p:grpSpPr>
        <p:sp>
          <p:nvSpPr>
            <p:cNvPr id="375" name="Rounded Rectangle 374"/>
            <p:cNvSpPr/>
            <p:nvPr/>
          </p:nvSpPr>
          <p:spPr bwMode="auto">
            <a:xfrm>
              <a:off x="10011947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790" y="1501761"/>
              <a:ext cx="355038" cy="342900"/>
            </a:xfrm>
            <a:prstGeom prst="rect">
              <a:avLst/>
            </a:prstGeom>
          </p:spPr>
        </p:pic>
      </p:grpSp>
      <p:grpSp>
        <p:nvGrpSpPr>
          <p:cNvPr id="382" name="Group 381"/>
          <p:cNvGrpSpPr/>
          <p:nvPr/>
        </p:nvGrpSpPr>
        <p:grpSpPr>
          <a:xfrm>
            <a:off x="9444463" y="1214960"/>
            <a:ext cx="349546" cy="347289"/>
            <a:chOff x="10351668" y="1502957"/>
            <a:chExt cx="342723" cy="340510"/>
          </a:xfrm>
        </p:grpSpPr>
        <p:sp>
          <p:nvSpPr>
            <p:cNvPr id="376" name="Rounded Rectangle 375"/>
            <p:cNvSpPr/>
            <p:nvPr/>
          </p:nvSpPr>
          <p:spPr bwMode="auto">
            <a:xfrm>
              <a:off x="10351668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0099" y="1515851"/>
              <a:ext cx="325860" cy="314720"/>
            </a:xfrm>
            <a:prstGeom prst="rect">
              <a:avLst/>
            </a:prstGeom>
          </p:spPr>
        </p:pic>
      </p:grpSp>
      <p:grpSp>
        <p:nvGrpSpPr>
          <p:cNvPr id="383" name="Group 382"/>
          <p:cNvGrpSpPr/>
          <p:nvPr/>
        </p:nvGrpSpPr>
        <p:grpSpPr>
          <a:xfrm>
            <a:off x="9444463" y="1646617"/>
            <a:ext cx="349546" cy="347289"/>
            <a:chOff x="10693862" y="1502957"/>
            <a:chExt cx="342723" cy="340510"/>
          </a:xfrm>
        </p:grpSpPr>
        <p:sp>
          <p:nvSpPr>
            <p:cNvPr id="377" name="Rounded Rectangle 376"/>
            <p:cNvSpPr/>
            <p:nvPr/>
          </p:nvSpPr>
          <p:spPr bwMode="auto">
            <a:xfrm>
              <a:off x="10693862" y="1502957"/>
              <a:ext cx="342723" cy="340510"/>
            </a:xfrm>
            <a:prstGeom prst="roundRect">
              <a:avLst>
                <a:gd name="adj" fmla="val 5875"/>
              </a:avLst>
            </a:prstGeom>
            <a:solidFill>
              <a:srgbClr val="0B8273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7565" rIns="0" bIns="4756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50953" fontAlgn="base">
                <a:spcBef>
                  <a:spcPct val="0"/>
                </a:spcBef>
                <a:spcAft>
                  <a:spcPct val="0"/>
                </a:spcAft>
              </a:pPr>
              <a:endParaRPr lang="en-US" sz="204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293" y="1515851"/>
              <a:ext cx="325860" cy="314720"/>
            </a:xfrm>
            <a:prstGeom prst="rect">
              <a:avLst/>
            </a:prstGeom>
          </p:spPr>
        </p:pic>
      </p:grpSp>
      <p:sp>
        <p:nvSpPr>
          <p:cNvPr id="385" name="TextBox 384"/>
          <p:cNvSpPr txBox="1"/>
          <p:nvPr/>
        </p:nvSpPr>
        <p:spPr>
          <a:xfrm>
            <a:off x="9778188" y="731136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Partner center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9778188" y="1142094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Office 365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9778188" y="1570573"/>
            <a:ext cx="2072805" cy="49906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defTabSz="932563">
              <a:lnSpc>
                <a:spcPct val="90000"/>
              </a:lnSpc>
              <a:spcAft>
                <a:spcPts val="612"/>
              </a:spcAft>
            </a:pPr>
            <a:r>
              <a:rPr lang="en-US" sz="1428" dirty="0">
                <a:latin typeface="+mj-lt"/>
              </a:rPr>
              <a:t>Azure subscriptions</a:t>
            </a:r>
          </a:p>
        </p:txBody>
      </p:sp>
    </p:spTree>
    <p:extLst>
      <p:ext uri="{BB962C8B-B14F-4D97-AF65-F5344CB8AC3E}">
        <p14:creationId xmlns:p14="http://schemas.microsoft.com/office/powerpoint/2010/main" val="701706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smtClean="0"/>
              <a:t>Creating Azure AD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Authentication with Azure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7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053144"/>
          </a:xfrm>
        </p:spPr>
        <p:txBody>
          <a:bodyPr/>
          <a:lstStyle/>
          <a:p>
            <a:r>
              <a:rPr lang="en-US" dirty="0" smtClean="0"/>
              <a:t>Partner Center SDK protected by Azure AD</a:t>
            </a:r>
          </a:p>
          <a:p>
            <a:r>
              <a:rPr lang="en-US" dirty="0" smtClean="0"/>
              <a:t>All HTTP requests must include valid OAuth2 access token in the header</a:t>
            </a:r>
          </a:p>
          <a:p>
            <a:pPr lvl="1"/>
            <a:r>
              <a:rPr lang="en-US" dirty="0" smtClean="0"/>
              <a:t>AUTHORIZATION: Bearer &lt;base64 encoded JWT token&gt;</a:t>
            </a:r>
          </a:p>
          <a:p>
            <a:r>
              <a:rPr lang="en-US" dirty="0" smtClean="0"/>
              <a:t>Authentication process: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Azure AD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5164742"/>
              </p:ext>
            </p:extLst>
          </p:nvPr>
        </p:nvGraphicFramePr>
        <p:xfrm>
          <a:off x="503237" y="4411662"/>
          <a:ext cx="11430001" cy="197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6573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with Azure 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570756"/>
          </a:xfrm>
        </p:spPr>
        <p:txBody>
          <a:bodyPr/>
          <a:lstStyle/>
          <a:p>
            <a:r>
              <a:rPr lang="en-US" sz="2000" dirty="0" smtClean="0">
                <a:solidFill>
                  <a:srgbClr val="00B050"/>
                </a:solidFill>
              </a:rPr>
              <a:t>// usually https://</a:t>
            </a:r>
            <a:r>
              <a:rPr lang="en-US" sz="2000" dirty="0" err="1" smtClean="0">
                <a:solidFill>
                  <a:srgbClr val="00B050"/>
                </a:solidFill>
              </a:rPr>
              <a:t>login.microsoftonline.com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addAuthority</a:t>
            </a:r>
            <a:r>
              <a:rPr lang="en-US" sz="2000" dirty="0"/>
              <a:t> = new </a:t>
            </a:r>
            <a:r>
              <a:rPr lang="en-US" sz="2000" dirty="0" err="1"/>
              <a:t>UriBuilder</a:t>
            </a:r>
            <a:r>
              <a:rPr lang="en-US" sz="2000" dirty="0"/>
              <a:t>(</a:t>
            </a:r>
            <a:r>
              <a:rPr lang="en-US" sz="2000" dirty="0" err="1"/>
              <a:t>SettingsHelper.AadAuthority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B050"/>
                </a:solidFill>
              </a:rPr>
              <a:t>// credentials for user’s account within the partners Azure AD tenant</a:t>
            </a: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UserCredential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userCredentials</a:t>
            </a:r>
            <a:r>
              <a:rPr lang="en-US" sz="2000" dirty="0"/>
              <a:t> =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new </a:t>
            </a:r>
            <a:r>
              <a:rPr lang="en-US" sz="2000" dirty="0" err="1">
                <a:solidFill>
                  <a:schemeClr val="accent1"/>
                </a:solidFill>
              </a:rPr>
              <a:t>UserCredential</a:t>
            </a:r>
            <a:r>
              <a:rPr lang="en-US" sz="2000" dirty="0"/>
              <a:t>(</a:t>
            </a:r>
            <a:r>
              <a:rPr lang="en-US" sz="2000" dirty="0" err="1"/>
              <a:t>SettingsHelper.UserId</a:t>
            </a:r>
            <a:r>
              <a:rPr lang="en-US" sz="2000" dirty="0"/>
              <a:t>, </a:t>
            </a:r>
            <a:r>
              <a:rPr lang="en-US" sz="2000" dirty="0" err="1"/>
              <a:t>SettingsHelper.UserPassword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chemeClr val="accent1"/>
                </a:solidFill>
              </a:rPr>
              <a:t>AuthenticationContext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authContext</a:t>
            </a:r>
            <a:r>
              <a:rPr lang="en-US" sz="2000" dirty="0"/>
              <a:t> =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new </a:t>
            </a:r>
            <a:r>
              <a:rPr lang="en-US" sz="2000" dirty="0" err="1">
                <a:solidFill>
                  <a:schemeClr val="accent1"/>
                </a:solidFill>
              </a:rPr>
              <a:t>AuthenticationContext</a:t>
            </a:r>
            <a:r>
              <a:rPr lang="en-US" sz="2000" dirty="0"/>
              <a:t>(</a:t>
            </a:r>
            <a:r>
              <a:rPr lang="en-US" sz="2000" dirty="0" err="1"/>
              <a:t>addAuthority.Uri.AbsoluteUri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50"/>
                </a:solidFill>
              </a:rPr>
              <a:t>// authenticate user with Azure AD with specific Azure AD App for API resource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aadAuthenticationResult</a:t>
            </a:r>
            <a:r>
              <a:rPr lang="en-US" sz="2000" dirty="0"/>
              <a:t> =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await </a:t>
            </a:r>
            <a:r>
              <a:rPr lang="en-US" sz="2000" dirty="0" err="1"/>
              <a:t>authContext.AcquireTokenAsync</a:t>
            </a:r>
            <a:r>
              <a:rPr lang="en-US" sz="2000" dirty="0"/>
              <a:t>(</a:t>
            </a:r>
            <a:r>
              <a:rPr lang="en-US" sz="2000" dirty="0" err="1"/>
              <a:t>SettingsHelper.PartnerCenterApiResourceId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</a:t>
            </a:r>
            <a:r>
              <a:rPr lang="en-US" sz="2000" dirty="0" err="1" smtClean="0"/>
              <a:t>SettingsHelper.ClientId</a:t>
            </a:r>
            <a:r>
              <a:rPr lang="en-US" sz="2000" dirty="0"/>
              <a:t>, </a:t>
            </a:r>
            <a:r>
              <a:rPr lang="en-US" sz="2000" dirty="0" err="1"/>
              <a:t>userCredentials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authToken</a:t>
            </a:r>
            <a:r>
              <a:rPr lang="en-US" sz="2000" dirty="0"/>
              <a:t> = </a:t>
            </a:r>
            <a:r>
              <a:rPr lang="en-US" sz="2000" dirty="0" smtClean="0"/>
              <a:t>new </a:t>
            </a:r>
            <a:r>
              <a:rPr lang="en-US" sz="2000" dirty="0" err="1">
                <a:solidFill>
                  <a:srgbClr val="FF0000"/>
                </a:solidFill>
              </a:rPr>
              <a:t>AuthenticationToken</a:t>
            </a:r>
            <a:r>
              <a:rPr lang="en-US" sz="2000" dirty="0"/>
              <a:t>(</a:t>
            </a:r>
            <a:r>
              <a:rPr lang="en-US" sz="2000" dirty="0" err="1"/>
              <a:t>aadAuthenticationResult.AccessToken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                   </a:t>
            </a:r>
            <a:r>
              <a:rPr lang="en-US" sz="2000" dirty="0" err="1" smtClean="0"/>
              <a:t>aadAuthenticationResult.ExpiresOn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55895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with Azure 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4" y="1223465"/>
            <a:ext cx="8724947" cy="55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6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Authenticated – Access Token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67" y="1135062"/>
            <a:ext cx="4836340" cy="56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3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Authenticated – </a:t>
            </a:r>
            <a:r>
              <a:rPr lang="en-US" dirty="0" err="1" smtClean="0"/>
              <a:t>OpenID</a:t>
            </a:r>
            <a:r>
              <a:rPr lang="en-US" dirty="0" smtClean="0"/>
              <a:t> ID Token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44" y="1107113"/>
            <a:ext cx="5541186" cy="5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31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Application Types:</a:t>
            </a:r>
            <a:br>
              <a:rPr lang="en-US" dirty="0" smtClean="0"/>
            </a:br>
            <a:r>
              <a:rPr lang="en-US" dirty="0" err="1" smtClean="0"/>
              <a:t>User+App</a:t>
            </a:r>
            <a:r>
              <a:rPr lang="en-US" dirty="0" smtClean="0"/>
              <a:t> | App-Only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5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52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49047"/>
          </a:xfrm>
        </p:spPr>
        <p:txBody>
          <a:bodyPr/>
          <a:lstStyle/>
          <a:p>
            <a:r>
              <a:rPr lang="en-US" dirty="0" smtClean="0"/>
              <a:t>User authenticates with their partner Azure AD tenant credentials to use the application</a:t>
            </a:r>
          </a:p>
          <a:p>
            <a:r>
              <a:rPr lang="en-US" dirty="0" smtClean="0"/>
              <a:t>Leverages delegated permissions</a:t>
            </a:r>
          </a:p>
          <a:p>
            <a:r>
              <a:rPr lang="en-US" dirty="0" smtClean="0"/>
              <a:t>Required for some scenarios for auditing</a:t>
            </a:r>
          </a:p>
          <a:p>
            <a:pPr lvl="1"/>
            <a:r>
              <a:rPr lang="en-US" dirty="0" smtClean="0"/>
              <a:t>Deleting user accounts from Azure AD</a:t>
            </a:r>
          </a:p>
          <a:p>
            <a:pPr lvl="1"/>
            <a:r>
              <a:rPr lang="en-US" dirty="0" smtClean="0"/>
              <a:t>Actions need to be tracked to a specific individual</a:t>
            </a:r>
            <a:endParaRPr lang="en-US" dirty="0"/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Management application used by partner employees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Type: </a:t>
            </a:r>
            <a:r>
              <a:rPr lang="en-US" dirty="0" err="1" smtClean="0"/>
              <a:t>User+App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9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19891"/>
          </a:xfrm>
        </p:spPr>
        <p:txBody>
          <a:bodyPr/>
          <a:lstStyle/>
          <a:p>
            <a:r>
              <a:rPr lang="en-US" dirty="0" smtClean="0"/>
              <a:t>Acts on behalf of &amp; independent of user</a:t>
            </a:r>
          </a:p>
          <a:p>
            <a:r>
              <a:rPr lang="en-US" dirty="0" smtClean="0"/>
              <a:t>No user involvement required</a:t>
            </a:r>
          </a:p>
          <a:p>
            <a:r>
              <a:rPr lang="en-US" dirty="0" smtClean="0"/>
              <a:t>Must be registered with Partner Center to use SDK</a:t>
            </a:r>
          </a:p>
          <a:p>
            <a:r>
              <a:rPr lang="en-US" dirty="0" smtClean="0"/>
              <a:t>Commonly needs access to the partner’s customer’s Azure AD tenants</a:t>
            </a:r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Web app to onboard new customers</a:t>
            </a:r>
          </a:p>
          <a:p>
            <a:pPr lvl="1"/>
            <a:r>
              <a:rPr lang="en-US" dirty="0" smtClean="0"/>
              <a:t>Create orders / resources for customers</a:t>
            </a:r>
          </a:p>
          <a:p>
            <a:pPr lvl="1"/>
            <a:r>
              <a:rPr lang="en-US" dirty="0" smtClean="0"/>
              <a:t>Scheduled services / </a:t>
            </a:r>
            <a:r>
              <a:rPr lang="en-US" dirty="0" err="1" smtClean="0"/>
              <a:t>deamon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Type: App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516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79934"/>
          </a:xfrm>
        </p:spPr>
        <p:txBody>
          <a:bodyPr/>
          <a:lstStyle/>
          <a:p>
            <a:r>
              <a:rPr lang="en-US" dirty="0" smtClean="0"/>
              <a:t>App-Only Apps must be registered with Partner Center to access SDK</a:t>
            </a:r>
          </a:p>
          <a:p>
            <a:pPr lvl="1"/>
            <a:r>
              <a:rPr lang="en-US" dirty="0" smtClean="0"/>
              <a:t>Create new customers</a:t>
            </a:r>
          </a:p>
          <a:p>
            <a:pPr lvl="1"/>
            <a:r>
              <a:rPr lang="en-US" dirty="0" smtClean="0"/>
              <a:t>Place orders 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Initial app created &amp; registered when a partner account is created</a:t>
            </a:r>
          </a:p>
          <a:p>
            <a:pPr lvl="1"/>
            <a:r>
              <a:rPr lang="en-US" dirty="0" smtClean="0"/>
              <a:t>Typically just use this app – no need to create new one</a:t>
            </a:r>
          </a:p>
          <a:p>
            <a:r>
              <a:rPr lang="en-US" dirty="0" smtClean="0"/>
              <a:t>If new app created, must be registered with Partner Center using the Partner Center website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App-Only Apps &amp; Partner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520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29179"/>
          </a:xfrm>
        </p:spPr>
        <p:txBody>
          <a:bodyPr/>
          <a:lstStyle/>
          <a:p>
            <a:r>
              <a:rPr lang="en-US" dirty="0" smtClean="0"/>
              <a:t>Apps do not have access to customer tenants</a:t>
            </a:r>
          </a:p>
          <a:p>
            <a:r>
              <a:rPr lang="en-US" dirty="0" smtClean="0"/>
              <a:t>Blocks application from creating Azure resources within customer Azure subscriptions</a:t>
            </a:r>
          </a:p>
          <a:p>
            <a:r>
              <a:rPr lang="en-US" dirty="0" smtClean="0"/>
              <a:t>App must be granted access to a partner’s customer’s tenants</a:t>
            </a:r>
          </a:p>
          <a:p>
            <a:pPr lvl="1"/>
            <a:r>
              <a:rPr lang="en-US" dirty="0" smtClean="0"/>
              <a:t>One-time process</a:t>
            </a:r>
          </a:p>
          <a:p>
            <a:pPr lvl="1"/>
            <a:r>
              <a:rPr lang="en-US" dirty="0" smtClean="0"/>
              <a:t>Applies to current &amp; future customers (no need to re-apply when </a:t>
            </a:r>
            <a:br>
              <a:rPr lang="en-US" dirty="0" smtClean="0"/>
            </a:br>
            <a:r>
              <a:rPr lang="en-US" dirty="0" smtClean="0"/>
              <a:t>creating new customer)</a:t>
            </a:r>
          </a:p>
          <a:p>
            <a:r>
              <a:rPr lang="en-US" dirty="0" smtClean="0"/>
              <a:t>Only possible via Azure AD Graph API</a:t>
            </a:r>
          </a:p>
          <a:p>
            <a:pPr lvl="1"/>
            <a:r>
              <a:rPr lang="en-US" dirty="0" smtClean="0"/>
              <a:t>PowerShell script provided to “pre-consent” your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Apps &amp; Accessing Customer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085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799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Supported OAuth Flows with Partner Center SDK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44513"/>
          </a:xfrm>
        </p:spPr>
        <p:txBody>
          <a:bodyPr/>
          <a:lstStyle/>
          <a:p>
            <a:r>
              <a:rPr lang="en-US" sz="3200" dirty="0" smtClean="0"/>
              <a:t>Partner Center SDK requires all calls include a Partner Center created access token</a:t>
            </a:r>
          </a:p>
          <a:p>
            <a:r>
              <a:rPr lang="en-US" sz="3200" dirty="0" smtClean="0"/>
              <a:t>Partner Center creates access tokens for authenticated &amp; authorized users</a:t>
            </a:r>
          </a:p>
          <a:p>
            <a:r>
              <a:rPr lang="en-US" sz="3200" dirty="0" smtClean="0"/>
              <a:t>Partner Center trusts Azure AD for </a:t>
            </a:r>
            <a:br>
              <a:rPr lang="en-US" sz="3200" dirty="0" smtClean="0"/>
            </a:br>
            <a:r>
              <a:rPr lang="en-US" sz="3200" dirty="0" smtClean="0"/>
              <a:t>establishing identity</a:t>
            </a:r>
          </a:p>
          <a:p>
            <a:r>
              <a:rPr lang="en-US" sz="3200" dirty="0" smtClean="0"/>
              <a:t>Azure AD returns access tokens - include proof of identity</a:t>
            </a:r>
          </a:p>
          <a:p>
            <a:r>
              <a:rPr lang="en-US" sz="3200" dirty="0" smtClean="0"/>
              <a:t>Azure AD supports multiple options for authenticating &amp; obtaining access tokens</a:t>
            </a:r>
          </a:p>
          <a:p>
            <a:pPr lvl="1"/>
            <a:r>
              <a:rPr lang="en-US" sz="1800" dirty="0" smtClean="0"/>
              <a:t>These options are referred to as </a:t>
            </a:r>
            <a:r>
              <a:rPr lang="en-US" sz="1800" i="1" dirty="0" smtClean="0"/>
              <a:t>OAuth Flows</a:t>
            </a:r>
          </a:p>
          <a:p>
            <a:pPr lvl="1"/>
            <a:r>
              <a:rPr lang="en-US" sz="1800" dirty="0" smtClean="0"/>
              <a:t>Each OAuth Flow is applicable for specific scenarios</a:t>
            </a:r>
          </a:p>
        </p:txBody>
      </p:sp>
    </p:spTree>
    <p:extLst>
      <p:ext uri="{BB962C8B-B14F-4D97-AF65-F5344CB8AC3E}">
        <p14:creationId xmlns:p14="http://schemas.microsoft.com/office/powerpoint/2010/main" val="150578046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Resource Owner Password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17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 smtClean="0"/>
              <a:t>User provides app username &amp; password</a:t>
            </a:r>
          </a:p>
          <a:p>
            <a:r>
              <a:rPr lang="en-US" dirty="0" smtClean="0"/>
              <a:t>App authenticates as the user</a:t>
            </a:r>
          </a:p>
          <a:p>
            <a:endParaRPr lang="en-US" dirty="0" smtClean="0"/>
          </a:p>
          <a:p>
            <a:r>
              <a:rPr lang="en-US" dirty="0" smtClean="0"/>
              <a:t>Enables: user + app authentication</a:t>
            </a:r>
          </a:p>
          <a:p>
            <a:r>
              <a:rPr lang="en-US" dirty="0" smtClean="0"/>
              <a:t>Scenarios: native applications with interactive session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https://tools.ietf.org/html/rfc6749-section-1.3.3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Owner Password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77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Password Credentials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70437" y="1517514"/>
            <a:ext cx="27624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488091" y="1555634"/>
            <a:ext cx="23044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https://login.microsoftonline.com/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47238" y="1544872"/>
            <a:ext cx="2743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08185" y="3393921"/>
            <a:ext cx="7182531" cy="118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8184" y="3032760"/>
            <a:ext cx="1022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Request token (Client Id, Username, Password, resource=“https://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partnerapi.store.microsoft.com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11353" y="4085253"/>
            <a:ext cx="7179363" cy="188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7914" y="3722885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Returns AAD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11353" y="4742238"/>
            <a:ext cx="9607484" cy="141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21291" y="4354982"/>
            <a:ext cx="8835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411354" y="5440034"/>
            <a:ext cx="9607483" cy="16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1353" y="50825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427914" y="6164262"/>
            <a:ext cx="9590923" cy="2020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34147" y="5784541"/>
            <a:ext cx="97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363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00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25937"/>
          </a:xfrm>
        </p:spPr>
        <p:txBody>
          <a:bodyPr/>
          <a:lstStyle/>
          <a:p>
            <a:r>
              <a:rPr lang="en-US" dirty="0" smtClean="0"/>
              <a:t>Single source of truth for all user &amp; application authentication (</a:t>
            </a:r>
            <a:r>
              <a:rPr lang="en-US" dirty="0" err="1" smtClean="0"/>
              <a:t>AuthN</a:t>
            </a:r>
            <a:r>
              <a:rPr lang="en-US" dirty="0" smtClean="0"/>
              <a:t>) + authorization (</a:t>
            </a:r>
            <a:r>
              <a:rPr lang="en-US" dirty="0" err="1" smtClean="0"/>
              <a:t>AuthZ</a:t>
            </a:r>
            <a:r>
              <a:rPr lang="en-US" dirty="0" smtClean="0"/>
              <a:t>) in Azure</a:t>
            </a:r>
          </a:p>
          <a:p>
            <a:r>
              <a:rPr lang="en-US" dirty="0" smtClean="0"/>
              <a:t>Repository for users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Profile details</a:t>
            </a:r>
          </a:p>
          <a:p>
            <a:r>
              <a:rPr lang="en-US" dirty="0" smtClean="0"/>
              <a:t>Repository for applications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27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No user involvement required</a:t>
            </a:r>
          </a:p>
          <a:p>
            <a:r>
              <a:rPr lang="en-US" dirty="0" smtClean="0"/>
              <a:t>App authenticates as the app; no user context</a:t>
            </a:r>
          </a:p>
          <a:p>
            <a:endParaRPr lang="en-US" dirty="0" smtClean="0"/>
          </a:p>
          <a:p>
            <a:r>
              <a:rPr lang="en-US" dirty="0" smtClean="0"/>
              <a:t>Enables: app-only authentication</a:t>
            </a:r>
          </a:p>
          <a:p>
            <a:r>
              <a:rPr lang="en-US" dirty="0" smtClean="0"/>
              <a:t>Scenarios: services, daemons, apps with no user identity / interaction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https://tools.ietf.org/html/rfc6749-section-1.3.4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</a:p>
        </p:txBody>
      </p:sp>
    </p:spTree>
    <p:extLst>
      <p:ext uri="{BB962C8B-B14F-4D97-AF65-F5344CB8AC3E}">
        <p14:creationId xmlns:p14="http://schemas.microsoft.com/office/powerpoint/2010/main" val="76491781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0227" y="1517514"/>
            <a:ext cx="30127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https://login.microsoftonline.com/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208837" y="1555634"/>
            <a:ext cx="24845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3458" y="1544872"/>
            <a:ext cx="26404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08185" y="3393921"/>
            <a:ext cx="7182531" cy="118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8184" y="3032760"/>
            <a:ext cx="1022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Request token (Client Id, Client Credential, resource=“https://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partnerapi.store.microsoft.com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11353" y="4085253"/>
            <a:ext cx="7179363" cy="188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7914" y="3722885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Returns AAD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411353" y="4742238"/>
            <a:ext cx="9607484" cy="141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411354" y="5440034"/>
            <a:ext cx="9607483" cy="16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1353" y="50825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427914" y="6164262"/>
            <a:ext cx="9590923" cy="2020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34147" y="5784541"/>
            <a:ext cx="97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1353" y="4384938"/>
            <a:ext cx="936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561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4442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 smtClean="0"/>
              <a:t>App does not store / receive user’s credentials</a:t>
            </a:r>
          </a:p>
          <a:p>
            <a:r>
              <a:rPr lang="en-US" dirty="0" smtClean="0"/>
              <a:t>User authenticates with AAD independent of app</a:t>
            </a:r>
          </a:p>
          <a:p>
            <a:r>
              <a:rPr lang="en-US" dirty="0" smtClean="0"/>
              <a:t>AAD returns code to user; code given to app</a:t>
            </a:r>
          </a:p>
          <a:p>
            <a:r>
              <a:rPr lang="en-US" dirty="0" smtClean="0"/>
              <a:t>App uses code to obtain token on user’s behalf</a:t>
            </a:r>
          </a:p>
          <a:p>
            <a:endParaRPr lang="en-US" dirty="0" smtClean="0"/>
          </a:p>
          <a:p>
            <a:r>
              <a:rPr lang="en-US" dirty="0" smtClean="0"/>
              <a:t>Enables: user + app authentication</a:t>
            </a:r>
          </a:p>
          <a:p>
            <a:r>
              <a:rPr lang="en-US" dirty="0" smtClean="0"/>
              <a:t>Scenarios: web apps with interactive sessions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https://tools.ietf.org/html/rfc6749-section-1.3.1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69280353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</a:t>
            </a:r>
            <a:r>
              <a:rPr lang="en-US" dirty="0" smtClean="0"/>
              <a:t>Code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76864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396" y="1517514"/>
            <a:ext cx="28085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285037" y="1555634"/>
            <a:ext cx="25074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47238" y="1544872"/>
            <a:ext cx="2743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/>
              <a:t>https://api.partnercenter.microsoft.com</a:t>
            </a:r>
            <a:endParaRPr lang="en-US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45900" y="1750294"/>
            <a:ext cx="187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(Confidential Client)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Browser)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11357" y="3081131"/>
            <a:ext cx="2365507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11356" y="2708113"/>
            <a:ext cx="3538333" cy="3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Navigate to site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404732" y="3641035"/>
            <a:ext cx="2365507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4792" y="3268017"/>
            <a:ext cx="7828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Redirects to sign-in and request for auth code (Client ID, Redirect URI)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14671" y="4207569"/>
            <a:ext cx="481053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14670" y="3834551"/>
            <a:ext cx="3538333" cy="3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Sign 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408046" y="4757530"/>
            <a:ext cx="481053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8045" y="4384512"/>
            <a:ext cx="505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Auth Code and ID Token to Redirect URI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6362494" y="4180961"/>
            <a:ext cx="184634" cy="6036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25" name="TextBox 24"/>
          <p:cNvSpPr txBox="1"/>
          <p:nvPr/>
        </p:nvSpPr>
        <p:spPr>
          <a:xfrm>
            <a:off x="6610966" y="4245715"/>
            <a:ext cx="1435008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latin typeface="Consolas" panose="020B0609020204030204" pitchFamily="49" charset="0"/>
                <a:cs typeface="Consolas" panose="020B0609020204030204" pitchFamily="49" charset="0"/>
              </a:rPr>
              <a:t>Might require</a:t>
            </a:r>
          </a:p>
          <a:p>
            <a:r>
              <a:rPr lang="en-US" sz="1372" dirty="0">
                <a:latin typeface="Consolas" panose="020B0609020204030204" pitchFamily="49" charset="0"/>
                <a:cs typeface="Consolas" panose="020B0609020204030204" pitchFamily="49" charset="0"/>
              </a:rPr>
              <a:t>user consent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14670" y="5039137"/>
            <a:ext cx="2375447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08046" y="5741503"/>
            <a:ext cx="2365507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8167" y="5368486"/>
            <a:ext cx="238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 Set session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551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</a:t>
            </a:r>
            <a:r>
              <a:rPr lang="en-US" dirty="0" smtClean="0"/>
              <a:t>Code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76864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8037" y="1517514"/>
            <a:ext cx="2914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361237" y="1555634"/>
            <a:ext cx="23321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92526" y="1544872"/>
            <a:ext cx="264394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5900" y="1750294"/>
            <a:ext cx="1878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(Confidential Client)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Browser)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76864" y="3458813"/>
            <a:ext cx="4813851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6740" y="2926771"/>
            <a:ext cx="759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6. Redeem Auth Code (Auth Code, Client ID, Client Credential, Redirect URI, resource=“https://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partnerapi.store.microsoft.com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76864" y="4078352"/>
            <a:ext cx="4813852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93425" y="3720880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AAD Access Token(JWT), AAD Refresh Token 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76864" y="4716462"/>
            <a:ext cx="724197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6803" y="4329206"/>
            <a:ext cx="864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76864" y="5397543"/>
            <a:ext cx="7241973" cy="1671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6864" y="5056786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93425" y="6316662"/>
            <a:ext cx="724197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99658" y="5758765"/>
            <a:ext cx="799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9. 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1939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389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 smtClean="0"/>
              <a:t>User involvement required</a:t>
            </a:r>
          </a:p>
          <a:p>
            <a:r>
              <a:rPr lang="en-US" dirty="0" smtClean="0"/>
              <a:t>App authenticates as the app; no user context</a:t>
            </a:r>
          </a:p>
          <a:p>
            <a:r>
              <a:rPr lang="en-US" dirty="0" smtClean="0"/>
              <a:t>Slightly less secure (</a:t>
            </a:r>
            <a:r>
              <a:rPr lang="en-US" i="1" dirty="0" smtClean="0"/>
              <a:t>see cautions in spec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Enables: user + app authentication</a:t>
            </a:r>
          </a:p>
          <a:p>
            <a:r>
              <a:rPr lang="en-US" dirty="0" smtClean="0"/>
              <a:t>Scenarios: interactive apps, PowerShell</a:t>
            </a:r>
          </a:p>
          <a:p>
            <a:r>
              <a:rPr lang="en-US" dirty="0" smtClean="0"/>
              <a:t>Spec: </a:t>
            </a:r>
            <a:r>
              <a:rPr lang="en-US" dirty="0" smtClean="0">
                <a:hlinkClick r:id="rId2"/>
              </a:rPr>
              <a:t>https://tools.ietf.org/html/rfc6749-section-1.3.2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</p:spTree>
    <p:extLst>
      <p:ext uri="{BB962C8B-B14F-4D97-AF65-F5344CB8AC3E}">
        <p14:creationId xmlns:p14="http://schemas.microsoft.com/office/powerpoint/2010/main" val="39391753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8037" y="1517514"/>
            <a:ext cx="2914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285037" y="1555634"/>
            <a:ext cx="24083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3340" y="1544872"/>
            <a:ext cx="26970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+ Native Application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08185" y="3405778"/>
            <a:ext cx="4815190" cy="164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8184" y="3032760"/>
            <a:ext cx="1022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Request token (Client Id, resource=“https://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partnerapi.store.microsoft.com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11354" y="4095836"/>
            <a:ext cx="4802158" cy="829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7914" y="3744885"/>
            <a:ext cx="6158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Sign 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411353" y="4411662"/>
            <a:ext cx="4812022" cy="298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411358" y="5322109"/>
            <a:ext cx="4812017" cy="395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1353" y="48688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Code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Redirect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3607517"/>
            <a:ext cx="1324619" cy="2023345"/>
          </a:xfrm>
          <a:prstGeom prst="rect">
            <a:avLst/>
          </a:prstGeom>
        </p:spPr>
      </p:pic>
      <p:sp>
        <p:nvSpPr>
          <p:cNvPr id="32" name="Right Brace 31"/>
          <p:cNvSpPr/>
          <p:nvPr/>
        </p:nvSpPr>
        <p:spPr>
          <a:xfrm>
            <a:off x="6302053" y="3883761"/>
            <a:ext cx="166004" cy="7114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3" name="TextBox 32"/>
          <p:cNvSpPr txBox="1"/>
          <p:nvPr/>
        </p:nvSpPr>
        <p:spPr>
          <a:xfrm>
            <a:off x="6559067" y="3982998"/>
            <a:ext cx="107439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 sees</a:t>
            </a:r>
            <a:br>
              <a:rPr lang="en-US" sz="1372" dirty="0"/>
            </a:br>
            <a:r>
              <a:rPr lang="en-US" sz="1372" dirty="0"/>
              <a:t>web pop </a:t>
            </a:r>
            <a:r>
              <a:rPr lang="en-US" sz="1372" dirty="0" smtClean="0"/>
              <a:t>up</a:t>
            </a:r>
            <a:endParaRPr lang="en-US" sz="1372" dirty="0"/>
          </a:p>
        </p:txBody>
      </p:sp>
    </p:spTree>
    <p:extLst>
      <p:ext uri="{BB962C8B-B14F-4D97-AF65-F5344CB8AC3E}">
        <p14:creationId xmlns:p14="http://schemas.microsoft.com/office/powerpoint/2010/main" val="202744430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2791" y="1322909"/>
            <a:ext cx="7947646" cy="132629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25205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90716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8037" y="1517514"/>
            <a:ext cx="29148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Authorization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300" dirty="0" smtClean="0"/>
              <a:t>https://</a:t>
            </a:r>
            <a:r>
              <a:rPr lang="en-US" sz="1300" dirty="0" err="1" smtClean="0"/>
              <a:t>login.microsoftonline.com</a:t>
            </a:r>
            <a:r>
              <a:rPr lang="en-US" sz="1300" dirty="0" smtClean="0"/>
              <a:t>/</a:t>
            </a:r>
            <a:br>
              <a:rPr lang="en-US" sz="1300" dirty="0" smtClean="0"/>
            </a:br>
            <a:r>
              <a:rPr lang="en-US" sz="1300" dirty="0" smtClean="0"/>
              <a:t>[..]/oauth2/authorize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361237" y="1555634"/>
            <a:ext cx="24845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</a:t>
            </a:r>
            <a:r>
              <a:rPr lang="en-US" sz="1100" dirty="0" err="1" smtClean="0"/>
              <a:t>login.microsoftonline.com</a:t>
            </a:r>
            <a:r>
              <a:rPr lang="en-US" sz="1100" dirty="0" smtClean="0"/>
              <a:t>/</a:t>
            </a:r>
            <a:br>
              <a:rPr lang="en-US" sz="1100" dirty="0" smtClean="0"/>
            </a:br>
            <a:r>
              <a:rPr lang="en-US" sz="1100" dirty="0" smtClean="0"/>
              <a:t>[</a:t>
            </a:r>
            <a:r>
              <a:rPr lang="en-US" sz="1100" dirty="0" err="1" smtClean="0"/>
              <a:t>tenantid</a:t>
            </a:r>
            <a:r>
              <a:rPr lang="en-US" sz="1100" dirty="0" smtClean="0"/>
              <a:t>]/oauth2/token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018837" y="2663678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3340" y="1544872"/>
            <a:ext cx="26970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Partner Center</a:t>
            </a:r>
          </a:p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sz="1100" dirty="0" smtClean="0"/>
              <a:t>https://api.partnercenter.microsoft.com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227" y="1124633"/>
            <a:ext cx="1704978" cy="35702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18288" rtlCol="0">
            <a:spAutoFit/>
          </a:bodyPr>
          <a:lstStyle/>
          <a:p>
            <a:pPr algn="ctr"/>
            <a:r>
              <a:rPr lang="en-US" sz="2200" dirty="0" smtClean="0"/>
              <a:t>Azure AD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4729" y="2647114"/>
            <a:ext cx="0" cy="4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765" y="1753608"/>
            <a:ext cx="18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+ Native Application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04730" y="3330430"/>
            <a:ext cx="7185986" cy="1443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4729" y="2957412"/>
            <a:ext cx="1085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Redeem Auth Code (Auth Code, Client ID, Redirect URI, resource=“https://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partnerapi.store.microsoft.com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04731" y="4007134"/>
            <a:ext cx="7185985" cy="1427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1234" y="36496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5. Returns Access Token(JWT), Refresh Token 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411353" y="4742238"/>
            <a:ext cx="9607484" cy="1418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21291" y="4354982"/>
            <a:ext cx="936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6. Request Partner Center token + AAD Access Token in Authorization Header (Client ID)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354" y="5440034"/>
            <a:ext cx="9607483" cy="161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1353" y="5082562"/>
            <a:ext cx="51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Returns Partner Center Access Token(JWT)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7914" y="6164262"/>
            <a:ext cx="9590923" cy="2020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34147" y="5784541"/>
            <a:ext cx="973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Issue query to Partner Center with Partner Center Access Token in Authorization Header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71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65893"/>
          </a:xfrm>
        </p:spPr>
        <p:txBody>
          <a:bodyPr/>
          <a:lstStyle/>
          <a:p>
            <a:r>
              <a:rPr lang="en-US" dirty="0" smtClean="0"/>
              <a:t>Partner tenant</a:t>
            </a:r>
          </a:p>
          <a:p>
            <a:r>
              <a:rPr lang="en-US" dirty="0" smtClean="0"/>
              <a:t>Partner’s integration sandbox</a:t>
            </a:r>
          </a:p>
          <a:p>
            <a:r>
              <a:rPr lang="en-US" dirty="0" smtClean="0"/>
              <a:t>Customer tenant</a:t>
            </a:r>
          </a:p>
          <a:p>
            <a:r>
              <a:rPr lang="en-US" dirty="0" smtClean="0"/>
              <a:t>Partner roles within a customer tenant</a:t>
            </a:r>
          </a:p>
          <a:p>
            <a:pPr lvl="1"/>
            <a:r>
              <a:rPr lang="en-US" dirty="0" smtClean="0"/>
              <a:t>Admin agent</a:t>
            </a:r>
          </a:p>
          <a:p>
            <a:pPr lvl="1"/>
            <a:r>
              <a:rPr lang="en-US" dirty="0" smtClean="0"/>
              <a:t>Sales agent</a:t>
            </a:r>
          </a:p>
          <a:p>
            <a:pPr lvl="1"/>
            <a:r>
              <a:rPr lang="en-US" dirty="0" smtClean="0"/>
              <a:t>Helpdesk agent</a:t>
            </a:r>
          </a:p>
          <a:p>
            <a:r>
              <a:rPr lang="en-US" dirty="0" smtClean="0"/>
              <a:t>License assignment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8935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Different OAuth Flows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5476" y="1973263"/>
          <a:ext cx="8925522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7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OAuth 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App-Only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User+App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Requires User Involvement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Resource Owner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Client Credentials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Auth</a:t>
                      </a:r>
                      <a:r>
                        <a:rPr lang="en-US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0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Implicit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62621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Azure Active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Getting </a:t>
            </a:r>
            <a:r>
              <a:rPr lang="en-US" dirty="0"/>
              <a:t>Setup to Manage your Azure AD </a:t>
            </a:r>
            <a:r>
              <a:rPr lang="en-US" dirty="0" smtClean="0"/>
              <a:t>Tenant</a:t>
            </a:r>
          </a:p>
          <a:p>
            <a:r>
              <a:rPr lang="en-US" dirty="0" smtClean="0"/>
              <a:t>Azure </a:t>
            </a:r>
            <a:r>
              <a:rPr lang="en-US" dirty="0"/>
              <a:t>AD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Authentication </a:t>
            </a:r>
            <a:r>
              <a:rPr lang="en-US" dirty="0"/>
              <a:t>with Azure </a:t>
            </a:r>
            <a:r>
              <a:rPr lang="en-US" dirty="0" smtClean="0"/>
              <a:t>AD</a:t>
            </a:r>
          </a:p>
          <a:p>
            <a:r>
              <a:rPr lang="en-US" dirty="0" smtClean="0"/>
              <a:t>Application </a:t>
            </a:r>
            <a:r>
              <a:rPr lang="en-US" dirty="0"/>
              <a:t>Types: </a:t>
            </a:r>
            <a:r>
              <a:rPr lang="en-US" dirty="0" err="1"/>
              <a:t>User+App</a:t>
            </a:r>
            <a:r>
              <a:rPr lang="en-US" dirty="0"/>
              <a:t> | </a:t>
            </a:r>
            <a:r>
              <a:rPr lang="en-US" dirty="0" smtClean="0"/>
              <a:t>App-Only</a:t>
            </a:r>
          </a:p>
          <a:p>
            <a:r>
              <a:rPr lang="en-US" dirty="0" smtClean="0"/>
              <a:t>OAuth Flows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55093"/>
          </a:xfrm>
        </p:spPr>
        <p:txBody>
          <a:bodyPr/>
          <a:lstStyle/>
          <a:p>
            <a:r>
              <a:rPr lang="en-US" dirty="0" smtClean="0"/>
              <a:t>Initially Partner users cannot access the tenant administration interface</a:t>
            </a:r>
          </a:p>
          <a:p>
            <a:endParaRPr lang="en-US" dirty="0" smtClean="0"/>
          </a:p>
          <a:p>
            <a:r>
              <a:rPr lang="en-US" dirty="0" smtClean="0"/>
              <a:t>Web management interface for Azure AD tenants only available via existing Azure subscriptions</a:t>
            </a:r>
          </a:p>
          <a:p>
            <a:endParaRPr lang="en-US" dirty="0"/>
          </a:p>
          <a:p>
            <a:r>
              <a:rPr lang="en-US" dirty="0" smtClean="0"/>
              <a:t>Step 1 – Get access to your partner’s Azure AD tenant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Azure AD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74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Getting Setup to Manage your Azure AD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18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36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 the Azure Portal to manage Azure AD tenants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the </a:t>
            </a:r>
            <a:r>
              <a:rPr lang="en-US" b="1" dirty="0" smtClean="0">
                <a:solidFill>
                  <a:schemeClr val="tx1"/>
                </a:solidFill>
              </a:rPr>
              <a:t>Azure Management Portal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https://manage.windowsazure.com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yet available in the new </a:t>
            </a:r>
            <a:r>
              <a:rPr lang="en-US" b="1" dirty="0" smtClean="0">
                <a:solidFill>
                  <a:schemeClr val="tx1"/>
                </a:solidFill>
              </a:rPr>
              <a:t>Azure Portal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https://portal.azure.com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Valid Azure subscription required to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login to the Azure Portals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Initially </a:t>
            </a:r>
            <a:r>
              <a:rPr lang="en-US" dirty="0">
                <a:solidFill>
                  <a:schemeClr val="tx1"/>
                </a:solidFill>
              </a:rPr>
              <a:t>partners can’t access their </a:t>
            </a:r>
            <a:r>
              <a:rPr lang="en-US" dirty="0" smtClean="0">
                <a:solidFill>
                  <a:schemeClr val="tx1"/>
                </a:solidFill>
              </a:rPr>
              <a:t>Azure AD tenant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767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2307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Need to associate the AAD tenant with an existing Azure subscription</a:t>
            </a:r>
          </a:p>
          <a:p>
            <a:pPr lvl="1"/>
            <a:r>
              <a:rPr lang="en-US" sz="2000" i="1" dirty="0" smtClean="0">
                <a:solidFill>
                  <a:schemeClr val="tx1"/>
                </a:solidFill>
              </a:rPr>
              <a:t>Includes Integration Sandbox tenants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Association Process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Login to an Azure subscription with a global administrator account</a:t>
            </a:r>
          </a:p>
          <a:p>
            <a:pPr lvl="2"/>
            <a:r>
              <a:rPr lang="en-US" sz="1800" i="1" dirty="0" smtClean="0">
                <a:solidFill>
                  <a:schemeClr val="tx1"/>
                </a:solidFill>
              </a:rPr>
              <a:t>Only MSA accounts supported, not Azure AD (work / school) accounts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Add existing Azure AD tenant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Logout of Azure subscription</a:t>
            </a:r>
          </a:p>
          <a:p>
            <a:pPr marL="800073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Login with global administrator account within the Azure AD tenant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See MVA: </a:t>
            </a:r>
            <a:r>
              <a:rPr lang="en-US" sz="3600" i="1" dirty="0" smtClean="0">
                <a:solidFill>
                  <a:schemeClr val="tx1"/>
                </a:solidFill>
              </a:rPr>
              <a:t>Onboarding with CSP Partner Center SDK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mva.microsoft.com/en-US/training-courses/onboarding-with-the-csp-partner-center-sdk-15789?l=Y03umf64B_300115881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chemeClr val="tx1"/>
                </a:solidFill>
              </a:rPr>
              <a:t>NOTE: Only </a:t>
            </a:r>
            <a:r>
              <a:rPr lang="en-US" sz="3600" i="1" dirty="0">
                <a:solidFill>
                  <a:schemeClr val="tx1"/>
                </a:solidFill>
              </a:rPr>
              <a:t>need to do this </a:t>
            </a:r>
            <a:r>
              <a:rPr lang="en-US" sz="3600" i="1" dirty="0" smtClean="0">
                <a:solidFill>
                  <a:schemeClr val="tx1"/>
                </a:solidFill>
              </a:rPr>
              <a:t>once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your CSP Azure AD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54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30e9df3-be65-4c73-a93b-d1236ebd677e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12a172fe-0250-434a-85cf-03b10810c5e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1635</TotalTime>
  <Words>1993</Words>
  <Application>Microsoft Office PowerPoint</Application>
  <PresentationFormat>Custom</PresentationFormat>
  <Paragraphs>425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Consolas</vt:lpstr>
      <vt:lpstr>Myriad Pro</vt:lpstr>
      <vt:lpstr>Segoe UI</vt:lpstr>
      <vt:lpstr>Segoe UI Light</vt:lpstr>
      <vt:lpstr>Wingdings</vt:lpstr>
      <vt:lpstr>5-30610_Microsoft_Ignite_Keynote_Template</vt:lpstr>
      <vt:lpstr>Authentication for  Partner Center SDK</vt:lpstr>
      <vt:lpstr>Module Overview</vt:lpstr>
      <vt:lpstr>Azure Active Directory (AAD)</vt:lpstr>
      <vt:lpstr>Azure Active Directory</vt:lpstr>
      <vt:lpstr>Azure AD Tenants</vt:lpstr>
      <vt:lpstr>Managing Azure AD Tenants</vt:lpstr>
      <vt:lpstr>Getting Setup to Manage your Azure AD Tenant</vt:lpstr>
      <vt:lpstr>Overview</vt:lpstr>
      <vt:lpstr>Accessing your CSP Azure AD Tenant</vt:lpstr>
      <vt:lpstr>PowerPoint Presentation</vt:lpstr>
      <vt:lpstr>PowerPoint Presentation</vt:lpstr>
      <vt:lpstr>PowerPoint Presentation</vt:lpstr>
      <vt:lpstr>PowerPoint Presentation</vt:lpstr>
      <vt:lpstr>DEMO</vt:lpstr>
      <vt:lpstr>Azure AD Applications</vt:lpstr>
      <vt:lpstr>Azure AD Applications</vt:lpstr>
      <vt:lpstr>Azure AD Applications &amp; Partner Center</vt:lpstr>
      <vt:lpstr>Application Permissions</vt:lpstr>
      <vt:lpstr>Single vs. Multi-Tenant Applications</vt:lpstr>
      <vt:lpstr>Single Tenant Apps</vt:lpstr>
      <vt:lpstr>Multi-Tenant App</vt:lpstr>
      <vt:lpstr>DEMO</vt:lpstr>
      <vt:lpstr>Authentication with Azure AD</vt:lpstr>
      <vt:lpstr>Authentication with Azure AD</vt:lpstr>
      <vt:lpstr>Authenticating with Azure AD</vt:lpstr>
      <vt:lpstr>Authenticating with Azure AD</vt:lpstr>
      <vt:lpstr>User Authenticated – Access Token</vt:lpstr>
      <vt:lpstr>User Authenticated – OpenID ID Token</vt:lpstr>
      <vt:lpstr>Application Types: User+App | App-Only</vt:lpstr>
      <vt:lpstr>Application Type: User+App App</vt:lpstr>
      <vt:lpstr>Application Type: App Only</vt:lpstr>
      <vt:lpstr>App-Only Apps &amp; Partner Center</vt:lpstr>
      <vt:lpstr>Azure AD Apps &amp; Accessing Customer Tenants</vt:lpstr>
      <vt:lpstr>OAuth Flows</vt:lpstr>
      <vt:lpstr>Supported OAuth Flows with Partner Center SDK</vt:lpstr>
      <vt:lpstr>Resource Owner Password Credentials Flow</vt:lpstr>
      <vt:lpstr>Resource Owner Password Credentials Flow</vt:lpstr>
      <vt:lpstr>Resource Owner Password Credentials Flow</vt:lpstr>
      <vt:lpstr>Client Credentials Flow</vt:lpstr>
      <vt:lpstr>Client Credentials Flow</vt:lpstr>
      <vt:lpstr>Client Credentials Flow</vt:lpstr>
      <vt:lpstr>Authorization Code Flow</vt:lpstr>
      <vt:lpstr>Authorization Code Flow</vt:lpstr>
      <vt:lpstr>Authorization Code Flow</vt:lpstr>
      <vt:lpstr>Authorization Code Flow</vt:lpstr>
      <vt:lpstr>Implicit Flow</vt:lpstr>
      <vt:lpstr>Implicit Flow</vt:lpstr>
      <vt:lpstr>Implicit Flow</vt:lpstr>
      <vt:lpstr>Implicit Flow</vt:lpstr>
      <vt:lpstr>Comparing Different OAuth Flows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Center SDK &amp; REST API –  Introductory System Conceps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91</cp:revision>
  <dcterms:created xsi:type="dcterms:W3CDTF">2015-12-01T16:25:27Z</dcterms:created>
  <dcterms:modified xsi:type="dcterms:W3CDTF">2016-03-14T19:16:47Z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