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277" r:id="rId5"/>
    <p:sldMasterId id="2147484285" r:id="rId6"/>
    <p:sldMasterId id="2147484293" r:id="rId7"/>
  </p:sldMasterIdLst>
  <p:notesMasterIdLst>
    <p:notesMasterId r:id="rId31"/>
  </p:notesMasterIdLst>
  <p:handoutMasterIdLst>
    <p:handoutMasterId r:id="rId32"/>
  </p:handoutMasterIdLst>
  <p:sldIdLst>
    <p:sldId id="1457" r:id="rId8"/>
    <p:sldId id="1460" r:id="rId9"/>
    <p:sldId id="1459" r:id="rId10"/>
    <p:sldId id="1478" r:id="rId11"/>
    <p:sldId id="1479" r:id="rId12"/>
    <p:sldId id="1480" r:id="rId13"/>
    <p:sldId id="1481" r:id="rId14"/>
    <p:sldId id="1490" r:id="rId15"/>
    <p:sldId id="1487" r:id="rId16"/>
    <p:sldId id="1488" r:id="rId17"/>
    <p:sldId id="1489" r:id="rId18"/>
    <p:sldId id="1494" r:id="rId19"/>
    <p:sldId id="1498" r:id="rId20"/>
    <p:sldId id="1495" r:id="rId21"/>
    <p:sldId id="1499" r:id="rId22"/>
    <p:sldId id="1501" r:id="rId23"/>
    <p:sldId id="1502" r:id="rId24"/>
    <p:sldId id="1483" r:id="rId25"/>
    <p:sldId id="1484" r:id="rId26"/>
    <p:sldId id="1492" r:id="rId27"/>
    <p:sldId id="1500" r:id="rId28"/>
    <p:sldId id="1461" r:id="rId29"/>
    <p:sldId id="1458" r:id="rId3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970B588-B535-CC42-A7E5-4D8CE8D2B81C}">
          <p14:sldIdLst>
            <p14:sldId id="1457"/>
            <p14:sldId id="1460"/>
          </p14:sldIdLst>
        </p14:section>
        <p14:section name="crest-api" id="{80234B27-5F29-604F-AB1D-106F724D94A7}">
          <p14:sldIdLst>
            <p14:sldId id="1459"/>
            <p14:sldId id="1478"/>
          </p14:sldIdLst>
        </p14:section>
        <p14:section name="partner-center" id="{902F4509-E79F-0D4B-B3C7-F146B536D740}">
          <p14:sldIdLst>
            <p14:sldId id="1479"/>
            <p14:sldId id="1480"/>
            <p14:sldId id="1481"/>
            <p14:sldId id="1490"/>
            <p14:sldId id="1487"/>
          </p14:sldIdLst>
        </p14:section>
        <p14:section name="authentication" id="{11AE4E99-F78D-4146-BE03-075C9C5ABE31}">
          <p14:sldIdLst>
            <p14:sldId id="1488"/>
            <p14:sldId id="1489"/>
            <p14:sldId id="1494"/>
            <p14:sldId id="1498"/>
            <p14:sldId id="1495"/>
            <p14:sldId id="1499"/>
            <p14:sldId id="1501"/>
            <p14:sldId id="1502"/>
          </p14:sldIdLst>
        </p14:section>
        <p14:section name="interop" id="{327984A0-A127-4C44-8D88-970B881EFA81}">
          <p14:sldIdLst>
            <p14:sldId id="1483"/>
            <p14:sldId id="1484"/>
            <p14:sldId id="1492"/>
            <p14:sldId id="1500"/>
          </p14:sldIdLst>
        </p14:section>
        <p14:section name="outro" id="{94372C01-023E-8440-BAFB-3B6FFC8B5CAC}">
          <p14:sldIdLst>
            <p14:sldId id="1461"/>
            <p14:sldId id="14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7D8FF"/>
    <a:srgbClr val="11CCFF"/>
    <a:srgbClr val="85E5FF"/>
    <a:srgbClr val="43D7FF"/>
    <a:srgbClr val="B4A0FF"/>
    <a:srgbClr val="505050"/>
    <a:srgbClr val="000000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838" autoAdjust="0"/>
    <p:restoredTop sz="94085" autoAdjust="0"/>
  </p:normalViewPr>
  <p:slideViewPr>
    <p:cSldViewPr>
      <p:cViewPr>
        <p:scale>
          <a:sx n="50" d="100"/>
          <a:sy n="50" d="100"/>
        </p:scale>
        <p:origin x="1560" y="792"/>
      </p:cViewPr>
      <p:guideLst/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299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F5DE7F-B486-394A-B37E-8FBFF919D3A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EA0E334-817F-724B-8B80-4BBB69D49AAA}">
      <dgm:prSet/>
      <dgm:spPr/>
      <dgm:t>
        <a:bodyPr/>
        <a:lstStyle/>
        <a:p>
          <a:pPr rtl="0"/>
          <a:r>
            <a:rPr lang="en-US" smtClean="0"/>
            <a:t>Authenticate as a user via AAD &amp; obtain access token</a:t>
          </a:r>
          <a:endParaRPr lang="en-US"/>
        </a:p>
      </dgm:t>
    </dgm:pt>
    <dgm:pt modelId="{E385E560-6CF8-DC45-9C5D-469FC276CC75}" type="parTrans" cxnId="{03358713-F6CF-FE4C-B458-DA069F395EF7}">
      <dgm:prSet/>
      <dgm:spPr/>
      <dgm:t>
        <a:bodyPr/>
        <a:lstStyle/>
        <a:p>
          <a:endParaRPr lang="en-US"/>
        </a:p>
      </dgm:t>
    </dgm:pt>
    <dgm:pt modelId="{D0AF75C8-B975-7F48-94F4-F59089EBD8D7}" type="sibTrans" cxnId="{03358713-F6CF-FE4C-B458-DA069F395EF7}">
      <dgm:prSet/>
      <dgm:spPr/>
      <dgm:t>
        <a:bodyPr/>
        <a:lstStyle/>
        <a:p>
          <a:endParaRPr lang="en-US"/>
        </a:p>
      </dgm:t>
    </dgm:pt>
    <dgm:pt modelId="{E1FBC848-8C9D-8E44-A999-864BB77E74AB}">
      <dgm:prSet/>
      <dgm:spPr/>
      <dgm:t>
        <a:bodyPr/>
        <a:lstStyle/>
        <a:p>
          <a:pPr rtl="0"/>
          <a:r>
            <a:rPr lang="en-US" smtClean="0"/>
            <a:t>Obtain access token from Partner Center API, providing user AAD access token for AuthN</a:t>
          </a:r>
          <a:endParaRPr lang="en-US"/>
        </a:p>
      </dgm:t>
    </dgm:pt>
    <dgm:pt modelId="{7D62CEB8-D355-CD48-AC9E-E60ECC1AB42B}" type="parTrans" cxnId="{20E2512E-843A-5840-9D5C-0B048CFCA8CF}">
      <dgm:prSet/>
      <dgm:spPr/>
      <dgm:t>
        <a:bodyPr/>
        <a:lstStyle/>
        <a:p>
          <a:endParaRPr lang="en-US"/>
        </a:p>
      </dgm:t>
    </dgm:pt>
    <dgm:pt modelId="{FA4E638B-B143-D847-AD1D-27EB2DDBC265}" type="sibTrans" cxnId="{20E2512E-843A-5840-9D5C-0B048CFCA8CF}">
      <dgm:prSet/>
      <dgm:spPr/>
      <dgm:t>
        <a:bodyPr/>
        <a:lstStyle/>
        <a:p>
          <a:endParaRPr lang="en-US"/>
        </a:p>
      </dgm:t>
    </dgm:pt>
    <dgm:pt modelId="{0936F946-0AE3-BE4D-9A73-594AB89A2AA6}" type="pres">
      <dgm:prSet presAssocID="{C9F5DE7F-B486-394A-B37E-8FBFF919D3A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F8684E-92D3-A845-B35C-AD93559B0CC0}" type="pres">
      <dgm:prSet presAssocID="{8EA0E334-817F-724B-8B80-4BBB69D49AAA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A6155-DFEC-4C4F-BB49-BAD59225911A}" type="pres">
      <dgm:prSet presAssocID="{D0AF75C8-B975-7F48-94F4-F59089EBD8D7}" presName="parTxOnlySpace" presStyleCnt="0"/>
      <dgm:spPr/>
    </dgm:pt>
    <dgm:pt modelId="{0DD7E241-80AF-B842-9282-A54054E02D20}" type="pres">
      <dgm:prSet presAssocID="{E1FBC848-8C9D-8E44-A999-864BB77E74AB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E2512E-843A-5840-9D5C-0B048CFCA8CF}" srcId="{C9F5DE7F-B486-394A-B37E-8FBFF919D3AE}" destId="{E1FBC848-8C9D-8E44-A999-864BB77E74AB}" srcOrd="1" destOrd="0" parTransId="{7D62CEB8-D355-CD48-AC9E-E60ECC1AB42B}" sibTransId="{FA4E638B-B143-D847-AD1D-27EB2DDBC265}"/>
    <dgm:cxn modelId="{7A103F07-E621-4443-9380-9D3E32653AB7}" type="presOf" srcId="{8EA0E334-817F-724B-8B80-4BBB69D49AAA}" destId="{57F8684E-92D3-A845-B35C-AD93559B0CC0}" srcOrd="0" destOrd="0" presId="urn:microsoft.com/office/officeart/2005/8/layout/chevron1"/>
    <dgm:cxn modelId="{03358713-F6CF-FE4C-B458-DA069F395EF7}" srcId="{C9F5DE7F-B486-394A-B37E-8FBFF919D3AE}" destId="{8EA0E334-817F-724B-8B80-4BBB69D49AAA}" srcOrd="0" destOrd="0" parTransId="{E385E560-6CF8-DC45-9C5D-469FC276CC75}" sibTransId="{D0AF75C8-B975-7F48-94F4-F59089EBD8D7}"/>
    <dgm:cxn modelId="{3977F78E-5525-A944-B06F-9719286194D2}" type="presOf" srcId="{E1FBC848-8C9D-8E44-A999-864BB77E74AB}" destId="{0DD7E241-80AF-B842-9282-A54054E02D20}" srcOrd="0" destOrd="0" presId="urn:microsoft.com/office/officeart/2005/8/layout/chevron1"/>
    <dgm:cxn modelId="{FBAA7F30-10DC-3446-AD51-0FC08478099C}" type="presOf" srcId="{C9F5DE7F-B486-394A-B37E-8FBFF919D3AE}" destId="{0936F946-0AE3-BE4D-9A73-594AB89A2AA6}" srcOrd="0" destOrd="0" presId="urn:microsoft.com/office/officeart/2005/8/layout/chevron1"/>
    <dgm:cxn modelId="{128A91DC-E3CE-2D44-920A-C5D30F2EE71E}" type="presParOf" srcId="{0936F946-0AE3-BE4D-9A73-594AB89A2AA6}" destId="{57F8684E-92D3-A845-B35C-AD93559B0CC0}" srcOrd="0" destOrd="0" presId="urn:microsoft.com/office/officeart/2005/8/layout/chevron1"/>
    <dgm:cxn modelId="{8216CE3B-48AC-5345-AF43-06D7130CC42A}" type="presParOf" srcId="{0936F946-0AE3-BE4D-9A73-594AB89A2AA6}" destId="{8F5A6155-DFEC-4C4F-BB49-BAD59225911A}" srcOrd="1" destOrd="0" presId="urn:microsoft.com/office/officeart/2005/8/layout/chevron1"/>
    <dgm:cxn modelId="{208D203A-E204-A743-B7AB-84E7F8645FF3}" type="presParOf" srcId="{0936F946-0AE3-BE4D-9A73-594AB89A2AA6}" destId="{0DD7E241-80AF-B842-9282-A54054E02D20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8684E-92D3-A845-B35C-AD93559B0CC0}">
      <dsp:nvSpPr>
        <dsp:cNvPr id="0" name=""/>
        <dsp:cNvSpPr/>
      </dsp:nvSpPr>
      <dsp:spPr>
        <a:xfrm>
          <a:off x="10045" y="0"/>
          <a:ext cx="6005215" cy="19732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Authenticate as a user via AAD &amp; obtain access token</a:t>
          </a:r>
          <a:endParaRPr lang="en-US" sz="2800" kern="1200"/>
        </a:p>
      </dsp:txBody>
      <dsp:txXfrm>
        <a:off x="996677" y="0"/>
        <a:ext cx="4031952" cy="1973263"/>
      </dsp:txXfrm>
    </dsp:sp>
    <dsp:sp modelId="{0DD7E241-80AF-B842-9282-A54054E02D20}">
      <dsp:nvSpPr>
        <dsp:cNvPr id="0" name=""/>
        <dsp:cNvSpPr/>
      </dsp:nvSpPr>
      <dsp:spPr>
        <a:xfrm>
          <a:off x="5414739" y="0"/>
          <a:ext cx="6005215" cy="19732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Obtain access token from Partner Center API, providing user AAD access token for AuthN</a:t>
          </a:r>
          <a:endParaRPr lang="en-US" sz="2800" kern="1200"/>
        </a:p>
      </dsp:txBody>
      <dsp:txXfrm>
        <a:off x="6401371" y="0"/>
        <a:ext cx="4031952" cy="1973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Segoe UI" pitchFamily="34" charset="0"/>
              </a:rPr>
              <a:t>Microsoft Ignite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3/14/2016 3:11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 smtClean="0"/>
              <a:t>Microsoft Ignite 2015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3/14/2016 3:11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3/14/2016 3:11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60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3/14/2016 3:11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13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3/14/2016 3:11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44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3/14/2016 3:11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384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3/14/2016 3:11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05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3/14/2016 3:11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53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Microsoft Ignite 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3/14/2016 3:11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83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3/14/2016 3:11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71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3/14/2016 3:11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815786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587"/>
            <a:ext cx="12430199" cy="69919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19165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93752" y="3040063"/>
            <a:ext cx="4333238" cy="7848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5000" b="0" kern="1200" cap="none" spc="-125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rPr>
              <a:t>Spark the future.</a:t>
            </a:r>
            <a:endParaRPr lang="en-US" sz="5000" b="0" kern="1200" cap="none" spc="-125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j-lt"/>
              <a:ea typeface="+mn-ea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441776" y="4617847"/>
            <a:ext cx="2185214" cy="71558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May 4 – 8, 2015</a:t>
            </a:r>
            <a:b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</a:br>
            <a: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Chicago, IL</a:t>
            </a:r>
            <a:endParaRPr lang="en-US" sz="2250" b="0" kern="1200" cap="none" spc="0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n-lt"/>
              <a:ea typeface="+mn-ea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10" y="4088040"/>
            <a:ext cx="2494315" cy="3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8285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36776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4881266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9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3470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1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7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5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492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2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6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9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1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" y="0"/>
            <a:ext cx="12435840" cy="699516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868863"/>
            <a:ext cx="12436475" cy="212566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589822" y="6294476"/>
            <a:ext cx="45719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32215" eaLnBrk="0" hangingPunct="0"/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0" y="5580859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490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454" indent="-280966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944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526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107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7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_Option 1 - Prefer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8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200" y="6244762"/>
            <a:ext cx="1256648" cy="27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852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8850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5590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3993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55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231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6442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_Option 1 - Preferred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759921"/>
            <a:ext cx="8046632" cy="1828787"/>
          </a:xfrm>
          <a:noFill/>
        </p:spPr>
        <p:txBody>
          <a:bodyPr lIns="146304" tIns="91440" rIns="146304" bIns="91440" anchor="t" anchorCtr="0"/>
          <a:lstStyle>
            <a:lvl1pPr>
              <a:defRPr sz="5400" spc="-101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Lorem ipsum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580" y="6234298"/>
            <a:ext cx="1097269" cy="2099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895" y="936971"/>
            <a:ext cx="4096468" cy="512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9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2_Option 1 - Preferred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759921"/>
            <a:ext cx="8046632" cy="1828787"/>
          </a:xfrm>
          <a:noFill/>
        </p:spPr>
        <p:txBody>
          <a:bodyPr lIns="146304" tIns="91440" rIns="146304" bIns="91440" anchor="t" anchorCtr="0"/>
          <a:lstStyle>
            <a:lvl1pPr>
              <a:defRPr sz="5400" spc="-101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Lorem ipsum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580" y="6234298"/>
            <a:ext cx="1097269" cy="2099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9751" y="1079500"/>
            <a:ext cx="57150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_Option 3 - Org ID tile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580" y="6234298"/>
            <a:ext cx="1097269" cy="2099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79160" y="1622735"/>
            <a:ext cx="3194624" cy="429770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759921"/>
            <a:ext cx="8046632" cy="1828787"/>
          </a:xfrm>
          <a:noFill/>
        </p:spPr>
        <p:txBody>
          <a:bodyPr lIns="146304" tIns="91440" rIns="146304" bIns="91440" anchor="t" anchorCtr="0"/>
          <a:lstStyle>
            <a:lvl1pPr>
              <a:defRPr sz="5400" spc="-101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Lorem 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1819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74" indent="0">
              <a:buNone/>
              <a:defRPr/>
            </a:lvl3pPr>
            <a:lvl4pPr marL="457147" indent="0">
              <a:buNone/>
              <a:defRPr/>
            </a:lvl4pPr>
            <a:lvl5pPr marL="685722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49920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104201"/>
          </a:xfrm>
        </p:spPr>
        <p:txBody>
          <a:bodyPr>
            <a:spAutoFit/>
          </a:bodyPr>
          <a:lstStyle>
            <a:lvl1pPr>
              <a:defRPr sz="3599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9997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9863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1"/>
            <a:ext cx="5486399" cy="1981953"/>
          </a:xfrm>
        </p:spPr>
        <p:txBody>
          <a:bodyPr wrap="square">
            <a:spAutoFit/>
          </a:bodyPr>
          <a:lstStyle>
            <a:lvl1pPr marL="287306" indent="-287306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105" indent="-233167">
              <a:defRPr sz="2400"/>
            </a:lvl2pPr>
            <a:lvl3pPr marL="699505" indent="-168399">
              <a:tabLst/>
              <a:defRPr sz="2000"/>
            </a:lvl3pPr>
            <a:lvl4pPr marL="880856" indent="-181352">
              <a:defRPr/>
            </a:lvl4pPr>
            <a:lvl5pPr marL="1049257" indent="-168399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51"/>
            <a:ext cx="5486399" cy="1981953"/>
          </a:xfrm>
        </p:spPr>
        <p:txBody>
          <a:bodyPr wrap="square">
            <a:spAutoFit/>
          </a:bodyPr>
          <a:lstStyle>
            <a:lvl1pPr marL="287306" indent="-287306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105" indent="-233167">
              <a:defRPr sz="2400"/>
            </a:lvl2pPr>
            <a:lvl3pPr marL="699505" indent="-168399">
              <a:tabLst/>
              <a:defRPr sz="2000"/>
            </a:lvl3pPr>
            <a:lvl4pPr marL="880856" indent="-181352">
              <a:defRPr/>
            </a:lvl4pPr>
            <a:lvl5pPr marL="1049257" indent="-168399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89566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41" y="6294476"/>
            <a:ext cx="11887198" cy="403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defTabSz="932182" eaLnBrk="0" hangingPunct="0">
              <a:defRPr/>
            </a:pPr>
            <a:r>
              <a:rPr lang="en-US" sz="70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9231" y="3145042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04427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_Option 1 - Prefer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8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200" y="6244762"/>
            <a:ext cx="1256648" cy="27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1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52814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679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6234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3993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1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514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800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4000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1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8667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9" Type="http://schemas.openxmlformats.org/officeDocument/2006/relationships/image" Target="../media/image9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2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9" r:id="rId1"/>
    <p:sldLayoutId id="2147484236" r:id="rId2"/>
    <p:sldLayoutId id="2147484240" r:id="rId3"/>
    <p:sldLayoutId id="2147484272" r:id="rId4"/>
    <p:sldLayoutId id="2147484241" r:id="rId5"/>
    <p:sldLayoutId id="2147484273" r:id="rId6"/>
    <p:sldLayoutId id="2147484244" r:id="rId7"/>
    <p:sldLayoutId id="2147484274" r:id="rId8"/>
    <p:sldLayoutId id="2147484245" r:id="rId9"/>
    <p:sldLayoutId id="2147484275" r:id="rId10"/>
    <p:sldLayoutId id="2147484247" r:id="rId11"/>
    <p:sldLayoutId id="2147484249" r:id="rId12"/>
    <p:sldLayoutId id="2147484250" r:id="rId13"/>
    <p:sldLayoutId id="2147484264" r:id="rId14"/>
    <p:sldLayoutId id="2147484251" r:id="rId15"/>
    <p:sldLayoutId id="2147484270" r:id="rId16"/>
    <p:sldLayoutId id="2147484252" r:id="rId17"/>
    <p:sldLayoutId id="2147484253" r:id="rId18"/>
    <p:sldLayoutId id="2147484254" r:id="rId19"/>
    <p:sldLayoutId id="2147484271" r:id="rId20"/>
    <p:sldLayoutId id="2147484257" r:id="rId21"/>
    <p:sldLayoutId id="2147484258" r:id="rId22"/>
    <p:sldLayoutId id="2147484259" r:id="rId23"/>
    <p:sldLayoutId id="2147484260" r:id="rId24"/>
    <p:sldLayoutId id="2147484261" r:id="rId25"/>
    <p:sldLayoutId id="2147484263" r:id="rId26"/>
    <p:sldLayoutId id="2147484276" r:id="rId27"/>
  </p:sldLayoutIdLst>
  <p:transition>
    <p:fade/>
  </p:transition>
  <p:txStyles>
    <p:titleStyle>
      <a:lvl1pPr algn="l" defTabSz="932667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73" marR="0" indent="-342873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154" marR="0" indent="-241281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036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618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199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834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170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503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838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667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01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002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336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 userDrawn="1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 userDrawn="1">
          <p15:clr>
            <a:srgbClr val="5ACBF0"/>
          </p15:clr>
        </p15:guide>
        <p15:guide id="4" pos="1325" userDrawn="1">
          <p15:clr>
            <a:srgbClr val="5ACBF0"/>
          </p15:clr>
        </p15:guide>
        <p15:guide id="5" pos="1901" userDrawn="1">
          <p15:clr>
            <a:srgbClr val="5ACBF0"/>
          </p15:clr>
        </p15:guide>
        <p15:guide id="6" pos="2477" userDrawn="1">
          <p15:clr>
            <a:srgbClr val="5ACBF0"/>
          </p15:clr>
        </p15:guide>
        <p15:guide id="7" pos="3053" userDrawn="1">
          <p15:clr>
            <a:srgbClr val="5ACBF0"/>
          </p15:clr>
        </p15:guide>
        <p15:guide id="8" pos="3629" userDrawn="1">
          <p15:clr>
            <a:srgbClr val="5ACBF0"/>
          </p15:clr>
        </p15:guide>
        <p15:guide id="9" pos="4205" userDrawn="1">
          <p15:clr>
            <a:srgbClr val="5ACBF0"/>
          </p15:clr>
        </p15:guide>
        <p15:guide id="10" pos="4781" userDrawn="1">
          <p15:clr>
            <a:srgbClr val="5ACBF0"/>
          </p15:clr>
        </p15:guide>
        <p15:guide id="11" pos="5357" userDrawn="1">
          <p15:clr>
            <a:srgbClr val="5ACBF0"/>
          </p15:clr>
        </p15:guide>
        <p15:guide id="12" pos="5933" userDrawn="1">
          <p15:clr>
            <a:srgbClr val="5ACBF0"/>
          </p15:clr>
        </p15:guide>
        <p15:guide id="13" pos="6509" userDrawn="1">
          <p15:clr>
            <a:srgbClr val="5ACBF0"/>
          </p15:clr>
        </p15:guide>
        <p15:guide id="14" pos="7085" userDrawn="1">
          <p15:clr>
            <a:srgbClr val="5ACBF0"/>
          </p15:clr>
        </p15:guide>
        <p15:guide id="15" pos="7661" userDrawn="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 userDrawn="1">
          <p15:clr>
            <a:srgbClr val="5ACBF0"/>
          </p15:clr>
        </p15:guide>
        <p15:guide id="19" orient="horz" pos="1339" userDrawn="1">
          <p15:clr>
            <a:srgbClr val="5ACBF0"/>
          </p15:clr>
        </p15:guide>
        <p15:guide id="20" orient="horz" pos="1915" userDrawn="1">
          <p15:clr>
            <a:srgbClr val="5ACBF0"/>
          </p15:clr>
        </p15:guide>
        <p15:guide id="21" orient="horz" pos="2491" userDrawn="1">
          <p15:clr>
            <a:srgbClr val="5ACBF0"/>
          </p15:clr>
        </p15:guide>
        <p15:guide id="22" orient="horz" pos="3067" userDrawn="1">
          <p15:clr>
            <a:srgbClr val="5ACBF0"/>
          </p15:clr>
        </p15:guide>
        <p15:guide id="23" orient="horz" pos="3643" userDrawn="1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3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6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7" cy="215948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50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86" r:id="rId1"/>
    <p:sldLayoutId id="2147484287" r:id="rId2"/>
    <p:sldLayoutId id="2147484288" r:id="rId3"/>
    <p:sldLayoutId id="2147484289" r:id="rId4"/>
    <p:sldLayoutId id="2147484290" r:id="rId5"/>
    <p:sldLayoutId id="2147484291" r:id="rId6"/>
    <p:sldLayoutId id="2147484292" r:id="rId7"/>
  </p:sldLayoutIdLst>
  <p:transition>
    <p:fade/>
  </p:transition>
  <p:txStyles>
    <p:titleStyle>
      <a:lvl1pPr algn="l" defTabSz="932634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60" marR="0" indent="-342860" algn="l" defTabSz="93263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132" marR="0" indent="-241273" algn="l" defTabSz="93263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009" marR="0" indent="-228574" algn="l" defTabSz="93263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81" marR="0" indent="-228574" algn="l" defTabSz="93263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156" marR="0" indent="-228574" algn="l" defTabSz="93263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745" indent="-233159" algn="l" defTabSz="9326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063" indent="-233159" algn="l" defTabSz="9326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381" indent="-233159" algn="l" defTabSz="9326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699" indent="-233159" algn="l" defTabSz="9326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18" algn="l" defTabSz="932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634" algn="l" defTabSz="932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952" algn="l" defTabSz="932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269" algn="l" defTabSz="932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588" algn="l" defTabSz="932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905" algn="l" defTabSz="932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222" algn="l" defTabSz="932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540" algn="l" defTabSz="932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1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4" r:id="rId1"/>
    <p:sldLayoutId id="2147484295" r:id="rId2"/>
    <p:sldLayoutId id="2147484296" r:id="rId3"/>
    <p:sldLayoutId id="2147484297" r:id="rId4"/>
    <p:sldLayoutId id="2147484298" r:id="rId5"/>
    <p:sldLayoutId id="2147484299" r:id="rId6"/>
    <p:sldLayoutId id="2147484300" r:id="rId7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artnerapi.store.microsoft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partnercenter.microsoft.com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get.org/packages/Microsoft.Store.PartnerCenter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how Partner Center SDK works with CREST </a:t>
            </a:r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9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8802"/>
          </a:xfrm>
        </p:spPr>
        <p:txBody>
          <a:bodyPr/>
          <a:lstStyle/>
          <a:p>
            <a:r>
              <a:rPr lang="en-US" dirty="0" smtClean="0"/>
              <a:t>Partner Center SDK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1328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053144"/>
          </a:xfrm>
        </p:spPr>
        <p:txBody>
          <a:bodyPr/>
          <a:lstStyle/>
          <a:p>
            <a:r>
              <a:rPr lang="en-US" dirty="0" smtClean="0"/>
              <a:t>Partner Center API protected by AAD</a:t>
            </a:r>
          </a:p>
          <a:p>
            <a:r>
              <a:rPr lang="en-US" dirty="0" smtClean="0"/>
              <a:t>All HTTP requests must include valid OAuth2 access token in the header</a:t>
            </a:r>
          </a:p>
          <a:p>
            <a:pPr lvl="1"/>
            <a:r>
              <a:rPr lang="en-US" dirty="0" smtClean="0"/>
              <a:t>AUTHORIZATION: Bearer &lt;base64 encoded JWT token&gt;</a:t>
            </a:r>
          </a:p>
          <a:p>
            <a:r>
              <a:rPr lang="en-US" dirty="0" smtClean="0"/>
              <a:t>Authentication process: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Partner Center API Authentication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47019639"/>
              </p:ext>
            </p:extLst>
          </p:nvPr>
        </p:nvGraphicFramePr>
        <p:xfrm>
          <a:off x="503237" y="4411662"/>
          <a:ext cx="11430001" cy="1973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43029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Authenticating with Azure AD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764" y="1223465"/>
            <a:ext cx="8724947" cy="556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7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Partner Center - Access Token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067" y="1135062"/>
            <a:ext cx="4836340" cy="567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7665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 Access Token from Partner Center API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354" y="1058862"/>
            <a:ext cx="9087766" cy="579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6121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924425"/>
          </a:xfrm>
        </p:spPr>
        <p:txBody>
          <a:bodyPr/>
          <a:lstStyle/>
          <a:p>
            <a:r>
              <a:rPr lang="en-US" dirty="0" smtClean="0"/>
              <a:t>User + App</a:t>
            </a:r>
          </a:p>
          <a:p>
            <a:pPr lvl="1"/>
            <a:r>
              <a:rPr lang="en-US" dirty="0" smtClean="0"/>
              <a:t>Ideal when users are involved </a:t>
            </a:r>
          </a:p>
          <a:p>
            <a:pPr lvl="1"/>
            <a:r>
              <a:rPr lang="en-US" dirty="0" smtClean="0"/>
              <a:t>App configured with delegated permissions</a:t>
            </a:r>
          </a:p>
          <a:p>
            <a:pPr lvl="1"/>
            <a:r>
              <a:rPr lang="en-US" dirty="0" smtClean="0"/>
              <a:t>Delegated permissions: app requires user with these permissions grant the app to act on the user’s behalf</a:t>
            </a:r>
          </a:p>
          <a:p>
            <a:pPr lvl="1"/>
            <a:r>
              <a:rPr lang="en-US" dirty="0" smtClean="0"/>
              <a:t>Both user using the app &amp; the app must have desired permissions</a:t>
            </a:r>
          </a:p>
          <a:p>
            <a:r>
              <a:rPr lang="en-US" dirty="0" smtClean="0"/>
              <a:t>App Only</a:t>
            </a:r>
          </a:p>
          <a:p>
            <a:pPr lvl="1"/>
            <a:r>
              <a:rPr lang="en-US" dirty="0" smtClean="0"/>
              <a:t>Ideal in headless (</a:t>
            </a:r>
            <a:r>
              <a:rPr lang="en-US" dirty="0" err="1" smtClean="0"/>
              <a:t>deamon</a:t>
            </a:r>
            <a:r>
              <a:rPr lang="en-US" dirty="0" smtClean="0"/>
              <a:t> / service) based applications</a:t>
            </a:r>
          </a:p>
          <a:p>
            <a:pPr lvl="1"/>
            <a:r>
              <a:rPr lang="en-US" dirty="0" smtClean="0"/>
              <a:t>Requires extra step (“pre-consent”) to configure the AAD application access to the partner’s customer’s AAD tenants</a:t>
            </a:r>
          </a:p>
          <a:p>
            <a:pPr lvl="1"/>
            <a:r>
              <a:rPr lang="en-US" dirty="0" smtClean="0"/>
              <a:t>Pre-consent set via Partner Center dashboard or via Azure AD Graph API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Options for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8524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Obtaining Partner Center Credentials: </a:t>
            </a:r>
            <a:r>
              <a:rPr lang="en-US" sz="4400" dirty="0" err="1" smtClean="0"/>
              <a:t>User+App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31398"/>
            <a:ext cx="12161836" cy="5416868"/>
          </a:xfrm>
        </p:spPr>
        <p:txBody>
          <a:bodyPr/>
          <a:lstStyle/>
          <a:p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userCred</a:t>
            </a:r>
            <a:r>
              <a:rPr lang="en-US" sz="2000" dirty="0" smtClean="0"/>
              <a:t> = new </a:t>
            </a:r>
            <a:r>
              <a:rPr lang="en-US" sz="2000" dirty="0" err="1" smtClean="0"/>
              <a:t>UserCredential</a:t>
            </a:r>
            <a:r>
              <a:rPr lang="en-US" sz="2000" dirty="0" smtClean="0"/>
              <a:t>(username, </a:t>
            </a:r>
            <a:r>
              <a:rPr lang="en-US" sz="2000" dirty="0" err="1" smtClean="0"/>
              <a:t>pwd</a:t>
            </a:r>
            <a:r>
              <a:rPr lang="en-US" sz="2000" dirty="0" smtClean="0"/>
              <a:t>);</a:t>
            </a:r>
          </a:p>
          <a:p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authCtx</a:t>
            </a:r>
            <a:r>
              <a:rPr lang="en-US" sz="2000" dirty="0" smtClean="0"/>
              <a:t> = new </a:t>
            </a:r>
            <a:r>
              <a:rPr lang="en-US" sz="2000" dirty="0" err="1" smtClean="0"/>
              <a:t>AuthenticationContext</a:t>
            </a:r>
            <a:r>
              <a:rPr lang="en-US" sz="2000" dirty="0" smtClean="0"/>
              <a:t>(authority);</a:t>
            </a:r>
          </a:p>
          <a:p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resourceId</a:t>
            </a:r>
            <a:r>
              <a:rPr lang="en-US" sz="2000" dirty="0" smtClean="0"/>
              <a:t> = "</a:t>
            </a:r>
            <a:r>
              <a:rPr lang="en-US" sz="2000" dirty="0" smtClean="0">
                <a:hlinkClick r:id="rId3"/>
              </a:rPr>
              <a:t>https://api.partnercenter.microsoft.com</a:t>
            </a:r>
            <a:r>
              <a:rPr lang="en-US" sz="2000" dirty="0" smtClean="0"/>
              <a:t>";</a:t>
            </a:r>
          </a:p>
          <a:p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en-US" sz="2000" dirty="0" smtClean="0">
                <a:solidFill>
                  <a:srgbClr val="00B050"/>
                </a:solidFill>
              </a:rPr>
              <a:t>// user authenticates with Azure AD</a:t>
            </a:r>
          </a:p>
          <a:p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userToken</a:t>
            </a:r>
            <a:r>
              <a:rPr lang="en-US" sz="2000" dirty="0" smtClean="0"/>
              <a:t> =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err="1" smtClean="0"/>
              <a:t>authCtx.AcquireTokenAsync</a:t>
            </a:r>
            <a:r>
              <a:rPr lang="en-US" sz="2000" dirty="0" smtClean="0"/>
              <a:t>(</a:t>
            </a:r>
            <a:r>
              <a:rPr lang="en-US" sz="2000" dirty="0" err="1" smtClean="0"/>
              <a:t>resourceId</a:t>
            </a:r>
            <a:r>
              <a:rPr lang="en-US" sz="2000" dirty="0"/>
              <a:t>, </a:t>
            </a:r>
            <a:r>
              <a:rPr lang="en-US" sz="2000" dirty="0" err="1" smtClean="0"/>
              <a:t>aadAppId</a:t>
            </a:r>
            <a:r>
              <a:rPr lang="en-US" sz="2000" dirty="0" smtClean="0"/>
              <a:t>, </a:t>
            </a:r>
            <a:r>
              <a:rPr lang="en-US" sz="2000" dirty="0" err="1" smtClean="0"/>
              <a:t>userCred</a:t>
            </a:r>
            <a:r>
              <a:rPr lang="en-US" sz="2000" dirty="0" smtClean="0"/>
              <a:t>);</a:t>
            </a:r>
          </a:p>
          <a:p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en-US" sz="2000" dirty="0" smtClean="0">
                <a:solidFill>
                  <a:srgbClr val="00B050"/>
                </a:solidFill>
              </a:rPr>
              <a:t>// app creates </a:t>
            </a:r>
            <a:r>
              <a:rPr lang="en-US" sz="2000" dirty="0" err="1" smtClean="0">
                <a:solidFill>
                  <a:srgbClr val="00B050"/>
                </a:solidFill>
              </a:rPr>
              <a:t>auth</a:t>
            </a:r>
            <a:r>
              <a:rPr lang="en-US" sz="2000" dirty="0" smtClean="0">
                <a:solidFill>
                  <a:srgbClr val="00B050"/>
                </a:solidFill>
              </a:rPr>
              <a:t> token from user login prompt</a:t>
            </a:r>
          </a:p>
          <a:p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pcToken</a:t>
            </a:r>
            <a:r>
              <a:rPr lang="en-US" sz="2000" dirty="0" smtClean="0"/>
              <a:t> = new </a:t>
            </a:r>
            <a:r>
              <a:rPr lang="en-US" sz="2000" dirty="0" err="1" smtClean="0"/>
              <a:t>AuthenticationToken</a:t>
            </a:r>
            <a:r>
              <a:rPr lang="en-US" sz="2000" dirty="0" smtClean="0"/>
              <a:t>(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userToken.AccessToken</a:t>
            </a:r>
            <a:r>
              <a:rPr lang="en-US" sz="2000" dirty="0" smtClean="0"/>
              <a:t>, </a:t>
            </a:r>
            <a:r>
              <a:rPr lang="en-US" sz="2000" dirty="0" err="1" smtClean="0"/>
              <a:t>userToken.ExpiresOn</a:t>
            </a:r>
            <a:r>
              <a:rPr lang="en-US" sz="2000" dirty="0" smtClean="0"/>
              <a:t>);</a:t>
            </a:r>
          </a:p>
          <a:p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en-US" sz="2000" dirty="0" smtClean="0">
                <a:solidFill>
                  <a:srgbClr val="00B050"/>
                </a:solidFill>
              </a:rPr>
              <a:t>// PC-SDK exchanges AAD token with PC-API to get PC credentials</a:t>
            </a:r>
          </a:p>
          <a:p>
            <a:r>
              <a:rPr lang="en-US" sz="2000" dirty="0" err="1" smtClean="0"/>
              <a:t>IPartnerCredentials</a:t>
            </a:r>
            <a:r>
              <a:rPr lang="en-US" sz="2000" dirty="0" smtClean="0"/>
              <a:t> </a:t>
            </a:r>
            <a:r>
              <a:rPr lang="en-US" sz="2000" dirty="0" err="1" smtClean="0"/>
              <a:t>pcCred</a:t>
            </a:r>
            <a:r>
              <a:rPr lang="en-US" sz="2000" dirty="0" smtClean="0"/>
              <a:t> =  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 err="1" smtClean="0"/>
              <a:t>PartnerCredentials.Instance.GenerateByUserCredentials</a:t>
            </a:r>
            <a:r>
              <a:rPr lang="en-US" sz="2000" dirty="0" smtClean="0"/>
              <a:t>(</a:t>
            </a:r>
            <a:r>
              <a:rPr lang="en-US" sz="2000" dirty="0" err="1" smtClean="0"/>
              <a:t>aadAppId</a:t>
            </a:r>
            <a:r>
              <a:rPr lang="en-US" sz="2000" dirty="0" smtClean="0"/>
              <a:t>, </a:t>
            </a:r>
            <a:br>
              <a:rPr lang="en-US" sz="2000" dirty="0" smtClean="0"/>
            </a:br>
            <a:r>
              <a:rPr lang="en-US" sz="2000" dirty="0" smtClean="0"/>
              <a:t>                                                       </a:t>
            </a:r>
            <a:r>
              <a:rPr lang="en-US" sz="2000" dirty="0" err="1" smtClean="0"/>
              <a:t>pcToken</a:t>
            </a:r>
            <a:r>
              <a:rPr lang="en-US" sz="2000" dirty="0" smtClean="0"/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5814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Partner Center Credentials: </a:t>
            </a:r>
            <a:r>
              <a:rPr lang="en-US" dirty="0" err="1" smtClean="0"/>
              <a:t>AppOnly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2161836" cy="4665893"/>
          </a:xfrm>
        </p:spPr>
        <p:txBody>
          <a:bodyPr/>
          <a:lstStyle/>
          <a:p>
            <a:r>
              <a:rPr lang="en-US" sz="2800" dirty="0" smtClean="0">
                <a:solidFill>
                  <a:srgbClr val="00B050"/>
                </a:solidFill>
              </a:rPr>
              <a:t>// notice no user detail used</a:t>
            </a:r>
          </a:p>
          <a:p>
            <a:r>
              <a:rPr lang="en-US" sz="2800" dirty="0" err="1" smtClean="0"/>
              <a:t>IPartnerCredentials</a:t>
            </a:r>
            <a:r>
              <a:rPr lang="en-US" sz="2800" dirty="0" smtClean="0"/>
              <a:t> </a:t>
            </a:r>
            <a:r>
              <a:rPr lang="en-US" sz="2800" dirty="0" err="1" smtClean="0"/>
              <a:t>creds</a:t>
            </a:r>
            <a:r>
              <a:rPr lang="en-US" sz="2800" dirty="0" smtClean="0"/>
              <a:t> = </a:t>
            </a:r>
            <a:r>
              <a:rPr lang="en-US" sz="2800" dirty="0" err="1" smtClean="0"/>
              <a:t>PartnerCredentials.Instance.GenerateByApplicationCredentials</a:t>
            </a:r>
            <a:r>
              <a:rPr lang="en-US" sz="2800" dirty="0" smtClean="0"/>
              <a:t>(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appId</a:t>
            </a:r>
            <a:r>
              <a:rPr lang="en-US" sz="2800" dirty="0" smtClean="0"/>
              <a:t>,     </a:t>
            </a:r>
            <a:r>
              <a:rPr lang="en-US" sz="2800" dirty="0" smtClean="0">
                <a:solidFill>
                  <a:srgbClr val="00B050"/>
                </a:solidFill>
              </a:rPr>
              <a:t>// Azure AD application ID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appSecret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B050"/>
                </a:solidFill>
              </a:rPr>
              <a:t>// Azure AD application key / password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tenantId</a:t>
            </a:r>
            <a:r>
              <a:rPr lang="en-US" sz="2800" dirty="0" smtClean="0"/>
              <a:t>,  </a:t>
            </a:r>
            <a:r>
              <a:rPr lang="en-US" sz="2800" dirty="0" smtClean="0">
                <a:solidFill>
                  <a:srgbClr val="00B050"/>
                </a:solidFill>
              </a:rPr>
              <a:t>// Azure AD tenant ID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authority, </a:t>
            </a:r>
            <a:r>
              <a:rPr lang="en-US" sz="2800" dirty="0" smtClean="0">
                <a:solidFill>
                  <a:srgbClr val="00B050"/>
                </a:solidFill>
              </a:rPr>
              <a:t>// Azure AD login authority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resourceId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// Partner Center API resource ID</a:t>
            </a:r>
          </a:p>
          <a:p>
            <a:r>
              <a:rPr lang="en-US" sz="28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2024905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3175869"/>
          </a:xfrm>
        </p:spPr>
        <p:txBody>
          <a:bodyPr/>
          <a:lstStyle/>
          <a:p>
            <a:r>
              <a:rPr lang="en-US" dirty="0" smtClean="0"/>
              <a:t>Interop:</a:t>
            </a:r>
            <a:br>
              <a:rPr lang="en-US" dirty="0" smtClean="0"/>
            </a:br>
            <a:r>
              <a:rPr lang="en-US" dirty="0" smtClean="0"/>
              <a:t>Leveraging Partner Center API in CREST API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9815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284250"/>
          </a:xfrm>
        </p:spPr>
        <p:txBody>
          <a:bodyPr/>
          <a:lstStyle/>
          <a:p>
            <a:r>
              <a:rPr lang="en-US" dirty="0" smtClean="0"/>
              <a:t>Existing CREST API applications can use </a:t>
            </a:r>
            <a:br>
              <a:rPr lang="en-US" dirty="0" smtClean="0"/>
            </a:br>
            <a:r>
              <a:rPr lang="en-US" dirty="0" smtClean="0"/>
              <a:t>Partner Center SDK</a:t>
            </a:r>
          </a:p>
          <a:p>
            <a:r>
              <a:rPr lang="en-US" dirty="0" smtClean="0"/>
              <a:t>No changes required to existing CREST API code</a:t>
            </a:r>
          </a:p>
          <a:p>
            <a:r>
              <a:rPr lang="en-US" dirty="0" smtClean="0"/>
              <a:t>Add Partner Center SDK assemblies</a:t>
            </a:r>
          </a:p>
          <a:p>
            <a:pPr lvl="1"/>
            <a:r>
              <a:rPr lang="en-US" dirty="0" smtClean="0"/>
              <a:t>Available in a publically available </a:t>
            </a:r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Must obtain an OAuth2 access token to call the </a:t>
            </a:r>
            <a:br>
              <a:rPr lang="en-US" dirty="0" smtClean="0"/>
            </a:br>
            <a:r>
              <a:rPr lang="en-US" dirty="0" smtClean="0"/>
              <a:t>Partner Center API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Leverage Partner Center SDK in Existing CREST Apps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4648039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769989"/>
          </a:xfrm>
        </p:spPr>
        <p:txBody>
          <a:bodyPr/>
          <a:lstStyle/>
          <a:p>
            <a:r>
              <a:rPr lang="en-US" dirty="0" smtClean="0"/>
              <a:t>CREST API</a:t>
            </a:r>
          </a:p>
          <a:p>
            <a:r>
              <a:rPr lang="en-US" dirty="0" smtClean="0"/>
              <a:t>Partner Center SDK</a:t>
            </a:r>
          </a:p>
          <a:p>
            <a:r>
              <a:rPr lang="en-US" dirty="0" smtClean="0"/>
              <a:t>Partner Center SDK Authentication</a:t>
            </a:r>
          </a:p>
          <a:p>
            <a:r>
              <a:rPr lang="en-US" dirty="0" smtClean="0"/>
              <a:t>Interop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232202"/>
          </a:xfrm>
        </p:spPr>
        <p:txBody>
          <a:bodyPr/>
          <a:lstStyle/>
          <a:p>
            <a:r>
              <a:rPr lang="en-US" dirty="0" smtClean="0"/>
              <a:t>Obtain Azure AD access token for authenticated user</a:t>
            </a:r>
          </a:p>
          <a:p>
            <a:pPr lvl="1"/>
            <a:r>
              <a:rPr lang="en-US" dirty="0" smtClean="0"/>
              <a:t>Same process when using the CREST API</a:t>
            </a:r>
          </a:p>
          <a:p>
            <a:r>
              <a:rPr lang="en-US" dirty="0" smtClean="0"/>
              <a:t>Create AAD application granted permission to </a:t>
            </a:r>
            <a:br>
              <a:rPr lang="en-US" dirty="0" smtClean="0"/>
            </a:br>
            <a:r>
              <a:rPr lang="en-US" dirty="0" smtClean="0"/>
              <a:t>Partner Center SDK &amp; </a:t>
            </a:r>
            <a:r>
              <a:rPr lang="en-US" dirty="0" err="1" smtClean="0"/>
              <a:t>signin</a:t>
            </a:r>
            <a:r>
              <a:rPr lang="en-US" dirty="0" smtClean="0"/>
              <a:t> as the user</a:t>
            </a:r>
          </a:p>
          <a:p>
            <a:r>
              <a:rPr lang="en-US" dirty="0" smtClean="0"/>
              <a:t>Call the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GenerateToken</a:t>
            </a:r>
            <a:r>
              <a:rPr lang="en-US" dirty="0" smtClean="0"/>
              <a:t> endpoint on the </a:t>
            </a:r>
            <a:br>
              <a:rPr lang="en-US" dirty="0" smtClean="0"/>
            </a:br>
            <a:r>
              <a:rPr lang="en-US" dirty="0" smtClean="0"/>
              <a:t>Partner Center SDK</a:t>
            </a:r>
          </a:p>
          <a:p>
            <a:pPr lvl="1"/>
            <a:r>
              <a:rPr lang="en-US" dirty="0" smtClean="0"/>
              <a:t>HTTP POST</a:t>
            </a:r>
          </a:p>
          <a:p>
            <a:pPr lvl="1"/>
            <a:r>
              <a:rPr lang="en-US" dirty="0" smtClean="0"/>
              <a:t>Include AUTHORIZATION HTTP header with AAD access token</a:t>
            </a:r>
          </a:p>
          <a:p>
            <a:pPr lvl="1"/>
            <a:r>
              <a:rPr lang="en-US" dirty="0" smtClean="0"/>
              <a:t>Include grant type &amp; AAD client ID </a:t>
            </a:r>
          </a:p>
          <a:p>
            <a:pPr lvl="1"/>
            <a:r>
              <a:rPr lang="en-US" dirty="0" smtClean="0"/>
              <a:t>Returns OAuth2 access token for authorization to Partner Center SDK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Access Token for Partner Center 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9651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74639" y="4881266"/>
            <a:ext cx="10058401" cy="1181862"/>
          </a:xfrm>
        </p:spPr>
        <p:txBody>
          <a:bodyPr/>
          <a:lstStyle/>
          <a:p>
            <a:r>
              <a:rPr lang="en-US" dirty="0" smtClean="0"/>
              <a:t>Updating CREST API Console App with </a:t>
            </a:r>
            <a:br>
              <a:rPr lang="en-US" dirty="0" smtClean="0"/>
            </a:br>
            <a:r>
              <a:rPr lang="en-US" dirty="0" smtClean="0"/>
              <a:t>Partner Center 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6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769989"/>
          </a:xfrm>
        </p:spPr>
        <p:txBody>
          <a:bodyPr/>
          <a:lstStyle/>
          <a:p>
            <a:r>
              <a:rPr lang="en-US" dirty="0"/>
              <a:t>CREST API</a:t>
            </a:r>
          </a:p>
          <a:p>
            <a:r>
              <a:rPr lang="en-US" dirty="0"/>
              <a:t>Partner Center SDK</a:t>
            </a:r>
          </a:p>
          <a:p>
            <a:r>
              <a:rPr lang="en-US" dirty="0"/>
              <a:t>Partner Center SDK Authentication</a:t>
            </a:r>
          </a:p>
          <a:p>
            <a:r>
              <a:rPr lang="en-US" dirty="0"/>
              <a:t>Interop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74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64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949047"/>
          </a:xfrm>
        </p:spPr>
        <p:txBody>
          <a:bodyPr/>
          <a:lstStyle/>
          <a:p>
            <a:r>
              <a:rPr lang="en-US" sz="3600" dirty="0" smtClean="0"/>
              <a:t>Original API for CSP partners</a:t>
            </a:r>
          </a:p>
          <a:p>
            <a:r>
              <a:rPr lang="en-US" sz="3600" dirty="0" smtClean="0"/>
              <a:t>Used by partners to automate the process of</a:t>
            </a:r>
          </a:p>
          <a:p>
            <a:pPr lvl="1"/>
            <a:r>
              <a:rPr lang="en-US" sz="2000" dirty="0" smtClean="0"/>
              <a:t>Creating &amp; viewing customers</a:t>
            </a:r>
          </a:p>
          <a:p>
            <a:pPr lvl="1"/>
            <a:r>
              <a:rPr lang="en-US" sz="2000" dirty="0" smtClean="0"/>
              <a:t>Acquiring offers available for customers</a:t>
            </a:r>
          </a:p>
          <a:p>
            <a:pPr lvl="1"/>
            <a:r>
              <a:rPr lang="en-US" sz="2000" dirty="0" smtClean="0"/>
              <a:t>Placing orders for Office 365 subscriptions, offers and increasing seats (licenses)</a:t>
            </a:r>
          </a:p>
          <a:p>
            <a:pPr lvl="1"/>
            <a:r>
              <a:rPr lang="en-US" sz="2000" dirty="0"/>
              <a:t>Placing orders for Office 365 </a:t>
            </a:r>
            <a:r>
              <a:rPr lang="en-US" sz="2000" dirty="0" smtClean="0"/>
              <a:t>offer add-ons</a:t>
            </a:r>
            <a:endParaRPr lang="en-US" sz="2000" dirty="0"/>
          </a:p>
          <a:p>
            <a:pPr lvl="1"/>
            <a:r>
              <a:rPr lang="en-US" sz="2000" dirty="0" smtClean="0"/>
              <a:t>Placing orders for Azure subscriptions &amp; resources</a:t>
            </a:r>
          </a:p>
          <a:p>
            <a:r>
              <a:rPr lang="en-US" sz="3600" dirty="0" smtClean="0"/>
              <a:t>Used in conjunction with Azure Graph Endpoint</a:t>
            </a:r>
          </a:p>
          <a:p>
            <a:r>
              <a:rPr lang="en-US" sz="3600" dirty="0" smtClean="0"/>
              <a:t>Available &amp; supported today</a:t>
            </a:r>
          </a:p>
          <a:p>
            <a:pPr lvl="1"/>
            <a:r>
              <a:rPr lang="en-US" sz="2000" dirty="0" smtClean="0"/>
              <a:t>If you already have investments that leverage the CREST API, will continue to work as is</a:t>
            </a:r>
          </a:p>
          <a:p>
            <a:pPr lvl="1"/>
            <a:r>
              <a:rPr lang="en-US" sz="2000" dirty="0" smtClean="0"/>
              <a:t>MSFT will continue to support CREST while partners are using it in production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Commerce REST (CREST) API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31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Partner Center 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71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678204"/>
          </a:xfrm>
        </p:spPr>
        <p:txBody>
          <a:bodyPr/>
          <a:lstStyle/>
          <a:p>
            <a:r>
              <a:rPr lang="en-US" dirty="0" smtClean="0"/>
              <a:t>New API endpoint for CSP customers</a:t>
            </a:r>
          </a:p>
          <a:p>
            <a:r>
              <a:rPr lang="en-US" dirty="0" smtClean="0"/>
              <a:t>Functionality in sync with Partner Center website</a:t>
            </a:r>
          </a:p>
          <a:p>
            <a:r>
              <a:rPr lang="en-US" dirty="0" smtClean="0"/>
              <a:t>Addresses common feedback &amp; challenges </a:t>
            </a:r>
            <a:br>
              <a:rPr lang="en-US" dirty="0" smtClean="0"/>
            </a:br>
            <a:r>
              <a:rPr lang="en-US" dirty="0" smtClean="0"/>
              <a:t>with CREST API</a:t>
            </a:r>
          </a:p>
          <a:p>
            <a:r>
              <a:rPr lang="en-US" dirty="0" smtClean="0"/>
              <a:t>Superset of capabilities in CREST API</a:t>
            </a:r>
          </a:p>
          <a:p>
            <a:r>
              <a:rPr lang="en-US" dirty="0" smtClean="0"/>
              <a:t>Useful for non .NET integration projects</a:t>
            </a:r>
          </a:p>
          <a:p>
            <a:r>
              <a:rPr lang="en-US" b="1" dirty="0" smtClean="0">
                <a:hlinkClick r:id="rId2"/>
              </a:rPr>
              <a:t>https://api.partnercenter.microsoft.com</a:t>
            </a:r>
            <a:r>
              <a:rPr lang="en-US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Partner Center SDK – REST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4289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084469"/>
          </a:xfrm>
        </p:spPr>
        <p:txBody>
          <a:bodyPr/>
          <a:lstStyle/>
          <a:p>
            <a:r>
              <a:rPr lang="en-US" dirty="0" smtClean="0"/>
              <a:t>Makes available key complex scenarios with OM to expedite integration &amp; shorten development cycles</a:t>
            </a:r>
          </a:p>
          <a:p>
            <a:r>
              <a:rPr lang="en-US" dirty="0" smtClean="0"/>
              <a:t>Managed API benefits</a:t>
            </a:r>
          </a:p>
          <a:p>
            <a:pPr lvl="1"/>
            <a:r>
              <a:rPr lang="en-US" dirty="0" smtClean="0"/>
              <a:t>Strongly typed objects &amp; collections</a:t>
            </a:r>
          </a:p>
          <a:p>
            <a:pPr lvl="1"/>
            <a:r>
              <a:rPr lang="en-US" dirty="0" smtClean="0"/>
              <a:t>Simplifies authentication and obtaining OAuth2 access tokens</a:t>
            </a:r>
          </a:p>
          <a:p>
            <a:pPr lvl="1"/>
            <a:r>
              <a:rPr lang="en-US" dirty="0" smtClean="0"/>
              <a:t>Abstraction to the REST API</a:t>
            </a:r>
          </a:p>
          <a:p>
            <a:pPr lvl="1"/>
            <a:r>
              <a:rPr lang="en-US" dirty="0" smtClean="0"/>
              <a:t>Makes calls to Partner Center REST API</a:t>
            </a:r>
          </a:p>
          <a:p>
            <a:pPr lvl="1"/>
            <a:endParaRPr lang="en-US" dirty="0"/>
          </a:p>
          <a:p>
            <a:r>
              <a:rPr lang="en-US" dirty="0" smtClean="0"/>
              <a:t>Available via </a:t>
            </a:r>
            <a:r>
              <a:rPr lang="en-US" dirty="0" err="1" smtClean="0"/>
              <a:t>NuGet</a:t>
            </a:r>
            <a:endParaRPr lang="en-US" dirty="0" smtClean="0"/>
          </a:p>
          <a:p>
            <a:pPr lvl="1"/>
            <a:r>
              <a:rPr lang="en-US" b="1" dirty="0" smtClean="0">
                <a:hlinkClick r:id="rId2"/>
              </a:rPr>
              <a:t>https://www.nuget.org/packages/Microsoft.Store.PartnerCenter</a:t>
            </a:r>
            <a:r>
              <a:rPr lang="en-US" b="1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Partner Center SDK – Managed API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6204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801314"/>
          </a:xfrm>
        </p:spPr>
        <p:txBody>
          <a:bodyPr/>
          <a:lstStyle/>
          <a:p>
            <a:r>
              <a:rPr lang="en-US" dirty="0" smtClean="0"/>
              <a:t>List customers</a:t>
            </a:r>
          </a:p>
          <a:p>
            <a:r>
              <a:rPr lang="en-US" dirty="0" smtClean="0"/>
              <a:t>List available offers</a:t>
            </a:r>
          </a:p>
          <a:p>
            <a:r>
              <a:rPr lang="en-US" dirty="0" smtClean="0"/>
              <a:t>Validate tenant domain name availability</a:t>
            </a:r>
          </a:p>
          <a:p>
            <a:r>
              <a:rPr lang="en-US" dirty="0" smtClean="0"/>
              <a:t>Validate MPN ID &amp; lookup partner name</a:t>
            </a:r>
          </a:p>
          <a:p>
            <a:r>
              <a:rPr lang="en-US" dirty="0" smtClean="0"/>
              <a:t>Raise &amp; manage support tickets</a:t>
            </a:r>
          </a:p>
          <a:p>
            <a:r>
              <a:rPr lang="en-US" dirty="0" smtClean="0"/>
              <a:t>List invoice &amp; invoice details</a:t>
            </a:r>
          </a:p>
          <a:p>
            <a:r>
              <a:rPr lang="en-US" dirty="0" smtClean="0"/>
              <a:t>Get rated usage in one API call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in the Partner Center SDK?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5023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715137"/>
          </a:xfrm>
        </p:spPr>
        <p:txBody>
          <a:bodyPr/>
          <a:lstStyle/>
          <a:p>
            <a:r>
              <a:rPr lang="en-US" dirty="0" smtClean="0"/>
              <a:t>CREST </a:t>
            </a:r>
            <a:r>
              <a:rPr lang="en-US" dirty="0"/>
              <a:t>API </a:t>
            </a:r>
            <a:r>
              <a:rPr lang="en-US" dirty="0" smtClean="0"/>
              <a:t>available </a:t>
            </a:r>
            <a:r>
              <a:rPr lang="en-US" dirty="0"/>
              <a:t>&amp; supported today</a:t>
            </a:r>
          </a:p>
          <a:p>
            <a:pPr lvl="1"/>
            <a:r>
              <a:rPr lang="en-US" dirty="0"/>
              <a:t>If you already have investments that leverage the CREST API, </a:t>
            </a:r>
            <a:br>
              <a:rPr lang="en-US" dirty="0"/>
            </a:br>
            <a:r>
              <a:rPr lang="en-US" dirty="0"/>
              <a:t>they will continue to work as </a:t>
            </a:r>
            <a:r>
              <a:rPr lang="en-US" dirty="0" smtClean="0"/>
              <a:t>is</a:t>
            </a:r>
          </a:p>
          <a:p>
            <a:pPr lvl="1"/>
            <a:r>
              <a:rPr lang="en-US" dirty="0" smtClean="0"/>
              <a:t>You don’t need to rewrite your existing CREST API based projects to use the Partner Center API</a:t>
            </a:r>
            <a:endParaRPr lang="en-US" dirty="0"/>
          </a:p>
          <a:p>
            <a:pPr lvl="1"/>
            <a:r>
              <a:rPr lang="en-US" dirty="0" smtClean="0"/>
              <a:t>Can leverage Partner Center API in CREST API based projects to </a:t>
            </a:r>
            <a:br>
              <a:rPr lang="en-US" dirty="0" smtClean="0"/>
            </a:br>
            <a:r>
              <a:rPr lang="en-US" dirty="0" smtClean="0"/>
              <a:t>leverage new capabilities</a:t>
            </a:r>
          </a:p>
          <a:p>
            <a:endParaRPr lang="en-US" dirty="0" smtClean="0"/>
          </a:p>
          <a:p>
            <a:r>
              <a:rPr lang="en-US" dirty="0" smtClean="0"/>
              <a:t>Use Partner Center API for greenfield projects</a:t>
            </a:r>
          </a:p>
          <a:p>
            <a:pPr lvl="1"/>
            <a:r>
              <a:rPr lang="en-US" dirty="0" smtClean="0"/>
              <a:t>Contains superset of functionality available in CREST API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CREST API or Partner Center API?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18569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SP_Module_Template" id="{6330ED0D-7AC0-EE45-80A3-E17D428C30F1}" vid="{E7AB9C06-52EA-6248-902B-DEEC30F1E7D6}"/>
    </a:ext>
  </a:extLst>
</a:theme>
</file>

<file path=ppt/theme/theme2.xml><?xml version="1.0" encoding="utf-8"?>
<a:theme xmlns:a="http://schemas.openxmlformats.org/drawingml/2006/main" name="2_WHITE TEMPLATE">
  <a:themeElements>
    <a:clrScheme name="MSVID White with Magenta">
      <a:dk1>
        <a:srgbClr val="505050"/>
      </a:dk1>
      <a:lt1>
        <a:srgbClr val="FFFFFF"/>
      </a:lt1>
      <a:dk2>
        <a:srgbClr val="5C005C"/>
      </a:dk2>
      <a:lt2>
        <a:srgbClr val="FEECF8"/>
      </a:lt2>
      <a:accent1>
        <a:srgbClr val="B4009E"/>
      </a:accent1>
      <a:accent2>
        <a:srgbClr val="107C10"/>
      </a:accent2>
      <a:accent3>
        <a:srgbClr val="0078D7"/>
      </a:accent3>
      <a:accent4>
        <a:srgbClr val="5C005C"/>
      </a:accent4>
      <a:accent5>
        <a:srgbClr val="008272"/>
      </a:accent5>
      <a:accent6>
        <a:srgbClr val="D83B01"/>
      </a:accent6>
      <a:hlink>
        <a:srgbClr val="5C005C"/>
      </a:hlink>
      <a:folHlink>
        <a:srgbClr val="5C005C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g_ID_template_16-9_Campus_DARK_MAGENTA_1.potx" id="{3FB27316-BA0E-4915-957A-E4F121A342D1}" vid="{C48F6ED7-75E3-43FB-AD69-506DD3BE73DF}"/>
    </a:ext>
  </a:extLst>
</a:theme>
</file>

<file path=ppt/theme/theme3.xml><?xml version="1.0" encoding="utf-8"?>
<a:theme xmlns:a="http://schemas.openxmlformats.org/drawingml/2006/main" name="1_COLOR TEMPLATE">
  <a:themeElements>
    <a:clrScheme name="MSVID Purple">
      <a:dk1>
        <a:srgbClr val="505050"/>
      </a:dk1>
      <a:lt1>
        <a:srgbClr val="FFFFFF"/>
      </a:lt1>
      <a:dk2>
        <a:srgbClr val="5C2D91"/>
      </a:dk2>
      <a:lt2>
        <a:srgbClr val="E7DCF4"/>
      </a:lt2>
      <a:accent1>
        <a:srgbClr val="32145A"/>
      </a:accent1>
      <a:accent2>
        <a:srgbClr val="B4009E"/>
      </a:accent2>
      <a:accent3>
        <a:srgbClr val="107C10"/>
      </a:accent3>
      <a:accent4>
        <a:srgbClr val="0078D7"/>
      </a:accent4>
      <a:accent5>
        <a:srgbClr val="008272"/>
      </a:accent5>
      <a:accent6>
        <a:srgbClr val="D83B01"/>
      </a:accent6>
      <a:hlink>
        <a:srgbClr val="E7DCF4"/>
      </a:hlink>
      <a:folHlink>
        <a:srgbClr val="E7DCF4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g_ID_template_16-9_Business_PURPLE_1.potx" id="{EA1C931B-0CA8-4C29-AF2A-5CCE0B71BADB}" vid="{779B47EC-C2D9-42C6-B399-0FB5A6F745BF}"/>
    </a:ext>
  </a:extLst>
</a:theme>
</file>

<file path=ppt/theme/theme4.xml><?xml version="1.0" encoding="utf-8"?>
<a:theme xmlns:a="http://schemas.openxmlformats.org/drawingml/2006/main" name="4_WHITE TEMPLATE">
  <a:themeElements>
    <a:clrScheme name="MSVID White with Magenta">
      <a:dk1>
        <a:srgbClr val="505050"/>
      </a:dk1>
      <a:lt1>
        <a:srgbClr val="FFFFFF"/>
      </a:lt1>
      <a:dk2>
        <a:srgbClr val="5C005C"/>
      </a:dk2>
      <a:lt2>
        <a:srgbClr val="FEECF8"/>
      </a:lt2>
      <a:accent1>
        <a:srgbClr val="B4009E"/>
      </a:accent1>
      <a:accent2>
        <a:srgbClr val="107C10"/>
      </a:accent2>
      <a:accent3>
        <a:srgbClr val="0078D7"/>
      </a:accent3>
      <a:accent4>
        <a:srgbClr val="5C005C"/>
      </a:accent4>
      <a:accent5>
        <a:srgbClr val="008272"/>
      </a:accent5>
      <a:accent6>
        <a:srgbClr val="D83B01"/>
      </a:accent6>
      <a:hlink>
        <a:srgbClr val="5C005C"/>
      </a:hlink>
      <a:folHlink>
        <a:srgbClr val="5C005C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g_ID_template_16-9_Campus_DARK_MAGENTA_1.potx" id="{3FB27316-BA0E-4915-957A-E4F121A342D1}" vid="{C48F6ED7-75E3-43FB-AD69-506DD3BE73D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46EBBE4F454C2C47A5E89CD935B1FC7800E83BCD34BAE21044A0567CF64FDFDE54" ma:contentTypeVersion="3" ma:contentTypeDescription="Create a new document." ma:contentTypeScope="" ma:versionID="ad0318b59f0baaa5619a87a276b8590a">
  <xsd:schema xmlns:xsd="http://www.w3.org/2001/XMLSchema" xmlns:xs="http://www.w3.org/2001/XMLSchema" xmlns:p="http://schemas.microsoft.com/office/2006/metadata/properties" xmlns:ns1="http://schemas.microsoft.com/sharepoint/v3" xmlns:ns2="12a172fe-0250-434a-85cf-03b10810c5e5" xmlns:ns3="230e9df3-be65-4c73-a93b-d1236ebd677e" targetNamespace="http://schemas.microsoft.com/office/2006/metadata/properties" ma:root="true" ma:fieldsID="26205b5b46d9ab9d881e0fa75366d1c2" ns1:_="" ns2:_="" ns3:_="">
    <xsd:import namespace="http://schemas.microsoft.com/sharepoint/v3"/>
    <xsd:import namespace="12a172fe-0250-434a-85cf-03b10810c5e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k62f7d35b80b40fb8c27985e50b34fcd" minOccurs="0"/>
                <xsd:element ref="ns3:TaxCatchAll" minOccurs="0"/>
                <xsd:element ref="ns3:TaxCatchAllLabel" minOccurs="0"/>
                <xsd:element ref="ns2:pfbfa50075a04958bd8757dc155d3e08" minOccurs="0"/>
                <xsd:element ref="ns2:h9a868b2ee15488883f623ae5237ecae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72fbe6ee5ae4131af0832c08ec51202" minOccurs="0"/>
                <xsd:element ref="ns2:eb9cf3a3af7b473faa5c9c98148a90a4" minOccurs="0"/>
                <xsd:element ref="ns2:Session_x0020_Code" minOccurs="0"/>
                <xsd:element ref="ns2:MS_x0020_Content_x0020_Owner" minOccurs="0"/>
                <xsd:element ref="ns2:le8386062bd54e24a95c83b32ccbdb34" minOccurs="0"/>
                <xsd:element ref="ns2:j4d4d959795b4220a289a041ed046605" minOccurs="0"/>
                <xsd:element ref="ns3:TaxKeywordTaxHTField" minOccurs="0"/>
                <xsd:element ref="ns1:AverageRating" minOccurs="0"/>
                <xsd:element ref="ns1:RatingCount" minOccurs="0"/>
                <xsd:element ref="ns1:Likes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3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4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5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172fe-0250-434a-85cf-03b10810c5e5" elementFormDefault="qualified">
    <xsd:import namespace="http://schemas.microsoft.com/office/2006/documentManagement/types"/>
    <xsd:import namespace="http://schemas.microsoft.com/office/infopath/2007/PartnerControls"/>
    <xsd:element name="k62f7d35b80b40fb8c27985e50b34fcd" ma:index="8" nillable="true" ma:taxonomy="true" ma:internalName="k62f7d35b80b40fb8c27985e50b34fcd" ma:taxonomyFieldName="Event_x0020_Name" ma:displayName="Event Name" ma:default="" ma:fieldId="{462f7d35-b80b-40fb-8c27-985e50b34fcd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pfbfa50075a04958bd8757dc155d3e08" ma:index="12" nillable="true" ma:taxonomy="true" ma:internalName="pfbfa50075a04958bd8757dc155d3e08" ma:taxonomyFieldName="Event_x0020_Location" ma:displayName="Event Location" ma:default="" ma:fieldId="{9fbfa500-75a0-4958-bd87-57dc155d3e08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9a868b2ee15488883f623ae5237ecae" ma:index="14" nillable="true" ma:taxonomy="true" ma:internalName="h9a868b2ee15488883f623ae5237ecae" ma:taxonomyFieldName="Event_x0020_Venue" ma:displayName="Event Venue" ma:default="" ma:fieldId="{19a868b2-ee15-4888-83f6-23ae5237ecae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72fbe6ee5ae4131af0832c08ec51202" ma:index="21" nillable="true" ma:taxonomy="true" ma:internalName="o72fbe6ee5ae4131af0832c08ec51202" ma:taxonomyFieldName="Product" ma:displayName="Product" ma:default="" ma:fieldId="{872fbe6e-e5ae-4131-af08-32c08ec51202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b9cf3a3af7b473faa5c9c98148a90a4" ma:index="23" nillable="true" ma:taxonomy="true" ma:internalName="eb9cf3a3af7b473faa5c9c98148a90a4" ma:taxonomyFieldName="Campaign" ma:displayName="Campaign" ma:default="" ma:fieldId="{eb9cf3a3-af7b-473f-aa5c-9c98148a90a4}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e8386062bd54e24a95c83b32ccbdb34" ma:index="27" nillable="true" ma:taxonomy="true" ma:internalName="le8386062bd54e24a95c83b32ccbdb34" ma:taxonomyFieldName="Track" ma:displayName="Track" ma:default="" ma:fieldId="{5e838606-2bd5-4e24-a95c-83b32ccbdb34}" ma:sspId="e385fb40-52d4-4fae-9c5b-3e8ff8a5878e" ma:termSetId="043e2b11-12ce-49cc-a347-2f73f2b7fe4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4d4d959795b4220a289a041ed046605" ma:index="29" nillable="true" ma:taxonomy="true" ma:internalName="j4d4d959795b4220a289a041ed046605" ma:taxonomyFieldName="Audience1" ma:displayName="Audience" ma:default="" ma:fieldId="{34d4d959-795b-4220-a289-a041ed046605}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5b797c71-5459-41dc-9095-63a63c56aa91}" ma:internalName="TaxCatchAll" ma:showField="CatchAllData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5b797c71-5459-41dc-9095-63a63c56aa91}" ma:internalName="TaxCatchAllLabel" ma:readOnly="true" ma:showField="CatchAllDataLabel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9a868b2ee15488883f623ae5237ecae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McCormick Place</TermName>
          <TermId xmlns="http://schemas.microsoft.com/office/infopath/2007/PartnerControls">f42e8eaa-659e-42d3-85a5-a4ea6b6d2ed7</TermId>
        </TermInfo>
      </Terms>
    </h9a868b2ee15488883f623ae5237ecae>
    <k62f7d35b80b40fb8c27985e50b34fcd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k62f7d35b80b40fb8c27985e50b34fcd>
    <LikesCount xmlns="http://schemas.microsoft.com/sharepoint/v3" xsi:nil="true"/>
    <pfbfa50075a04958bd8757dc155d3e08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Chicago</TermName>
          <TermId xmlns="http://schemas.microsoft.com/office/infopath/2007/PartnerControls">b2ea4b94-6e68-4e03-872e-ca2dcc35a47e</TermId>
        </TermInfo>
      </Terms>
    </pfbfa50075a04958bd8757dc155d3e08>
    <Presentation_x0020_Date xmlns="12a172fe-0250-434a-85cf-03b10810c5e5" xsi:nil="true"/>
    <o72fbe6ee5ae4131af0832c08ec51202 xmlns="12a172fe-0250-434a-85cf-03b10810c5e5">
      <Terms xmlns="http://schemas.microsoft.com/office/infopath/2007/PartnerControls"/>
    </o72fbe6ee5ae4131af0832c08ec51202>
    <Event_x0020_Start_x0020_Date xmlns="12a172fe-0250-434a-85cf-03b10810c5e5">2015-05-04T07:00:00+00:00</Event_x0020_Start_x0020_Date>
    <MS_x0020_Content_x0020_Owner xmlns="12a172fe-0250-434a-85cf-03b10810c5e5">
      <UserInfo>
        <DisplayName/>
        <AccountId xsi:nil="true"/>
        <AccountType/>
      </UserInfo>
    </MS_x0020_Content_x0020_Owner>
    <MS_x0020_Speaker xmlns="12a172fe-0250-434a-85cf-03b10810c5e5">
      <UserInfo>
        <DisplayName/>
        <AccountId xsi:nil="true"/>
        <AccountType/>
      </UserInfo>
    </MS_x0020_Speaker>
    <External_x0020_Speaker xmlns="12a172fe-0250-434a-85cf-03b10810c5e5" xsi:nil="true"/>
    <Session_x0020_Code xmlns="12a172fe-0250-434a-85cf-03b10810c5e5" xsi:nil="true"/>
    <le8386062bd54e24a95c83b32ccbdb34 xmlns="12a172fe-0250-434a-85cf-03b10810c5e5">
      <Terms xmlns="http://schemas.microsoft.com/office/infopath/2007/PartnerControls"/>
    </le8386062bd54e24a95c83b32ccbdb34>
    <j4d4d959795b4220a289a041ed046605 xmlns="12a172fe-0250-434a-85cf-03b10810c5e5">
      <Terms xmlns="http://schemas.microsoft.com/office/infopath/2007/PartnerControls"/>
    </j4d4d959795b4220a289a041ed046605>
    <Event_x0020_End_x0020_Date xmlns="12a172fe-0250-434a-85cf-03b10810c5e5">2015-05-08T07:00:00+00:00</Event_x0020_End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2015</TermName>
          <TermId xmlns="http://schemas.microsoft.com/office/infopath/2007/PartnerControls">9eb2896f-7457-4443-a47b-f60d2d30355c</TermId>
        </TermInfo>
      </Terms>
    </TaxKeywordTaxHTField>
    <TaxCatchAll xmlns="230e9df3-be65-4c73-a93b-d1236ebd677e">
      <Value>41</Value>
      <Value>44</Value>
      <Value>43</Value>
      <Value>42</Value>
    </TaxCatchAll>
    <eb9cf3a3af7b473faa5c9c98148a90a4 xmlns="12a172fe-0250-434a-85cf-03b10810c5e5">
      <Terms xmlns="http://schemas.microsoft.com/office/infopath/2007/PartnerControls"/>
    </eb9cf3a3af7b473faa5c9c98148a90a4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0DEFCE-63D4-4F88-8228-705C0AA705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2a172fe-0250-434a-85cf-03b10810c5e5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  <ds:schemaRef ds:uri="12a172fe-0250-434a-85cf-03b10810c5e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CSP_Module_Template</Template>
  <TotalTime>544</TotalTime>
  <Words>915</Words>
  <Application>Microsoft Office PowerPoint</Application>
  <PresentationFormat>Custom</PresentationFormat>
  <Paragraphs>150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Consolas</vt:lpstr>
      <vt:lpstr>Courier New</vt:lpstr>
      <vt:lpstr>Segoe UI</vt:lpstr>
      <vt:lpstr>Segoe UI Light</vt:lpstr>
      <vt:lpstr>Wingdings</vt:lpstr>
      <vt:lpstr>5-30610_Microsoft_Ignite_Keynote_Template</vt:lpstr>
      <vt:lpstr>2_WHITE TEMPLATE</vt:lpstr>
      <vt:lpstr>1_COLOR TEMPLATE</vt:lpstr>
      <vt:lpstr>4_WHITE TEMPLATE</vt:lpstr>
      <vt:lpstr>Understanding how Partner Center SDK works with CREST API</vt:lpstr>
      <vt:lpstr>Module Overview</vt:lpstr>
      <vt:lpstr>CREST API</vt:lpstr>
      <vt:lpstr>Commerce REST (CREST) API Overview</vt:lpstr>
      <vt:lpstr>Partner Center SDK</vt:lpstr>
      <vt:lpstr>Partner Center SDK – REST API</vt:lpstr>
      <vt:lpstr>Partner Center SDK – Managed API </vt:lpstr>
      <vt:lpstr>What’s New in the Partner Center SDK?</vt:lpstr>
      <vt:lpstr>When to use CREST API or Partner Center API?</vt:lpstr>
      <vt:lpstr>Partner Center SDK Authentication</vt:lpstr>
      <vt:lpstr>Partner Center API Authentication</vt:lpstr>
      <vt:lpstr>Authenticating with Azure AD</vt:lpstr>
      <vt:lpstr>Partner Center - Access Token</vt:lpstr>
      <vt:lpstr>Obtain Access Token from Partner Center API</vt:lpstr>
      <vt:lpstr>Two Options for Authentication</vt:lpstr>
      <vt:lpstr>Obtaining Partner Center Credentials: User+App</vt:lpstr>
      <vt:lpstr>Obtaining Partner Center Credentials: AppOnly</vt:lpstr>
      <vt:lpstr>Interop: Leveraging Partner Center API in CREST API Applications</vt:lpstr>
      <vt:lpstr>Leverage Partner Center SDK in Existing CREST Apps</vt:lpstr>
      <vt:lpstr>Obtaining Access Token for Partner Center SDK</vt:lpstr>
      <vt:lpstr>DEMO</vt:lpstr>
      <vt:lpstr>Module Summary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subject>Microsoft Ignite 2015</dc:subject>
  <dc:creator>Andrew Connell</dc:creator>
  <cp:keywords>Microsoft Ignite 2015</cp:keywords>
  <dc:description>Template: Mitchell Derrey, Silver Fox Productions
Formatting: 
Audience Type: Internal/External</dc:description>
  <cp:lastModifiedBy>Andrew Connell</cp:lastModifiedBy>
  <cp:revision>39</cp:revision>
  <dcterms:created xsi:type="dcterms:W3CDTF">2015-12-01T19:07:29Z</dcterms:created>
  <dcterms:modified xsi:type="dcterms:W3CDTF">2016-03-14T19:18:40Z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0x01010046EBBE4F454C2C47A5E89CD935B1FC7800E83BCD34BAE21044A0567CF64FDFDE54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44;#McCormick Place|f42e8eaa-659e-42d3-85a5-a4ea6b6d2ed7</vt:lpwstr>
  </property>
  <property fmtid="{D5CDD505-2E9C-101B-9397-08002B2CF9AE}" pid="7" name="Track">
    <vt:lpwstr/>
  </property>
  <property fmtid="{D5CDD505-2E9C-101B-9397-08002B2CF9AE}" pid="8" name="Event Location">
    <vt:lpwstr>43;#Chicago|b2ea4b94-6e68-4e03-872e-ca2dcc35a47e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41;#Microsoft Ignite 2015|9eb2896f-7457-4443-a47b-f60d2d30355c</vt:lpwstr>
  </property>
  <property fmtid="{D5CDD505-2E9C-101B-9397-08002B2CF9AE}" pid="12" name="Audience1">
    <vt:lpwstr/>
  </property>
  <property fmtid="{D5CDD505-2E9C-101B-9397-08002B2CF9AE}" pid="13" name="Event Name">
    <vt:lpwstr>42;#Microsoft Ignite|9323c522-fe4b-4922-816b-10a1920d7afb</vt:lpwstr>
  </property>
</Properties>
</file>