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3"/>
  </p:notesMasterIdLst>
  <p:handoutMasterIdLst>
    <p:handoutMasterId r:id="rId44"/>
  </p:handoutMasterIdLst>
  <p:sldIdLst>
    <p:sldId id="1457" r:id="rId5"/>
    <p:sldId id="1460" r:id="rId6"/>
    <p:sldId id="1459" r:id="rId7"/>
    <p:sldId id="1462" r:id="rId8"/>
    <p:sldId id="1472" r:id="rId9"/>
    <p:sldId id="1463" r:id="rId10"/>
    <p:sldId id="1464" r:id="rId11"/>
    <p:sldId id="1475" r:id="rId12"/>
    <p:sldId id="1474" r:id="rId13"/>
    <p:sldId id="1465" r:id="rId14"/>
    <p:sldId id="1477" r:id="rId15"/>
    <p:sldId id="1476" r:id="rId16"/>
    <p:sldId id="1478" r:id="rId17"/>
    <p:sldId id="1479" r:id="rId18"/>
    <p:sldId id="1480" r:id="rId19"/>
    <p:sldId id="1481" r:id="rId20"/>
    <p:sldId id="1482" r:id="rId21"/>
    <p:sldId id="1466" r:id="rId22"/>
    <p:sldId id="1467" r:id="rId23"/>
    <p:sldId id="1484" r:id="rId24"/>
    <p:sldId id="1485" r:id="rId25"/>
    <p:sldId id="1486" r:id="rId26"/>
    <p:sldId id="1487" r:id="rId27"/>
    <p:sldId id="1468" r:id="rId28"/>
    <p:sldId id="1469" r:id="rId29"/>
    <p:sldId id="1488" r:id="rId30"/>
    <p:sldId id="1489" r:id="rId31"/>
    <p:sldId id="1490" r:id="rId32"/>
    <p:sldId id="1491" r:id="rId33"/>
    <p:sldId id="1492" r:id="rId34"/>
    <p:sldId id="1495" r:id="rId35"/>
    <p:sldId id="1498" r:id="rId36"/>
    <p:sldId id="1496" r:id="rId37"/>
    <p:sldId id="1470" r:id="rId38"/>
    <p:sldId id="1471" r:id="rId39"/>
    <p:sldId id="1497" r:id="rId40"/>
    <p:sldId id="1461" r:id="rId41"/>
    <p:sldId id="1458" r:id="rId4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partner-center-ops" id="{80234B27-5F29-604F-AB1D-106F724D94A7}">
          <p14:sldIdLst>
            <p14:sldId id="1459"/>
            <p14:sldId id="1462"/>
            <p14:sldId id="1472"/>
          </p14:sldIdLst>
        </p14:section>
        <p14:section name="json-overview" id="{91E26C06-1FFF-434D-B68A-4775E7D2883F}">
          <p14:sldIdLst>
            <p14:sldId id="1463"/>
            <p14:sldId id="1464"/>
            <p14:sldId id="1475"/>
            <p14:sldId id="1474"/>
            <p14:sldId id="1465"/>
            <p14:sldId id="1477"/>
            <p14:sldId id="1476"/>
            <p14:sldId id="1478"/>
            <p14:sldId id="1479"/>
            <p14:sldId id="1480"/>
            <p14:sldId id="1481"/>
            <p14:sldId id="1482"/>
          </p14:sldIdLst>
        </p14:section>
        <p14:section name="rest-overview" id="{69947686-8419-9644-B0B0-5C777BAB3A54}">
          <p14:sldIdLst>
            <p14:sldId id="1466"/>
            <p14:sldId id="1467"/>
            <p14:sldId id="1484"/>
            <p14:sldId id="1485"/>
            <p14:sldId id="1486"/>
            <p14:sldId id="1487"/>
          </p14:sldIdLst>
        </p14:section>
        <p14:section name="partner-center-endpoints" id="{793944E2-2F46-EF4A-8767-73E0043895C6}">
          <p14:sldIdLst>
            <p14:sldId id="1468"/>
            <p14:sldId id="1469"/>
            <p14:sldId id="1488"/>
            <p14:sldId id="1489"/>
            <p14:sldId id="1490"/>
            <p14:sldId id="1491"/>
            <p14:sldId id="1492"/>
            <p14:sldId id="1495"/>
            <p14:sldId id="1498"/>
            <p14:sldId id="1496"/>
          </p14:sldIdLst>
        </p14:section>
        <p14:section name="debugging" id="{20B59C2F-327D-E842-9050-8959FEA1B391}">
          <p14:sldIdLst>
            <p14:sldId id="1470"/>
            <p14:sldId id="1471"/>
            <p14:sldId id="1497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373" autoAdjust="0"/>
  </p:normalViewPr>
  <p:slideViewPr>
    <p:cSldViewPr>
      <p:cViewPr>
        <p:scale>
          <a:sx n="70" d="100"/>
          <a:sy n="70" d="100"/>
        </p:scale>
        <p:origin x="786" y="474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136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95272-ED39-D24C-A42C-5075761BE680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1D887-BCD0-5742-A088-1EE23B75FA2E}">
      <dgm:prSet/>
      <dgm:spPr/>
      <dgm:t>
        <a:bodyPr/>
        <a:lstStyle/>
        <a:p>
          <a:pPr rtl="0"/>
          <a:r>
            <a:rPr lang="en-US" baseline="0" dirty="0" smtClean="0"/>
            <a:t>.NET C# Dynamic types</a:t>
          </a:r>
          <a:endParaRPr lang="en-US" dirty="0"/>
        </a:p>
      </dgm:t>
    </dgm:pt>
    <dgm:pt modelId="{FFDAB044-B8A9-1247-BE30-8CAEAACEC8CD}" type="parTrans" cxnId="{D145F707-E669-4843-8198-C86CE35E59DA}">
      <dgm:prSet/>
      <dgm:spPr/>
      <dgm:t>
        <a:bodyPr/>
        <a:lstStyle/>
        <a:p>
          <a:endParaRPr lang="en-US"/>
        </a:p>
      </dgm:t>
    </dgm:pt>
    <dgm:pt modelId="{CC335207-C98B-2545-B845-4D94C3723CAE}" type="sibTrans" cxnId="{D145F707-E669-4843-8198-C86CE35E59DA}">
      <dgm:prSet/>
      <dgm:spPr/>
      <dgm:t>
        <a:bodyPr/>
        <a:lstStyle/>
        <a:p>
          <a:endParaRPr lang="en-US"/>
        </a:p>
      </dgm:t>
    </dgm:pt>
    <dgm:pt modelId="{0AE222BB-5E9F-264A-A413-53F0E514055B}">
      <dgm:prSet/>
      <dgm:spPr/>
      <dgm:t>
        <a:bodyPr/>
        <a:lstStyle/>
        <a:p>
          <a:pPr rtl="0"/>
          <a:r>
            <a:rPr lang="en-US" baseline="0" dirty="0" smtClean="0"/>
            <a:t>JSON =&gt; XML</a:t>
          </a:r>
          <a:endParaRPr lang="en-US" dirty="0"/>
        </a:p>
      </dgm:t>
    </dgm:pt>
    <dgm:pt modelId="{06EE2A8B-B361-3346-BD2E-5292CC764BE8}" type="parTrans" cxnId="{3FE9E69B-CFE9-4A46-AFA3-E1D7B58649B1}">
      <dgm:prSet/>
      <dgm:spPr/>
      <dgm:t>
        <a:bodyPr/>
        <a:lstStyle/>
        <a:p>
          <a:endParaRPr lang="en-US"/>
        </a:p>
      </dgm:t>
    </dgm:pt>
    <dgm:pt modelId="{7F66A3A3-6274-084D-B323-FC0BB089E11F}" type="sibTrans" cxnId="{3FE9E69B-CFE9-4A46-AFA3-E1D7B58649B1}">
      <dgm:prSet/>
      <dgm:spPr/>
      <dgm:t>
        <a:bodyPr/>
        <a:lstStyle/>
        <a:p>
          <a:endParaRPr lang="en-US"/>
        </a:p>
      </dgm:t>
    </dgm:pt>
    <dgm:pt modelId="{162EAA5F-5131-8C42-B506-D8AD8D56D54A}">
      <dgm:prSet/>
      <dgm:spPr/>
      <dgm:t>
        <a:bodyPr/>
        <a:lstStyle/>
        <a:p>
          <a:pPr rtl="0"/>
          <a:r>
            <a:rPr lang="en-US" baseline="0" dirty="0" smtClean="0"/>
            <a:t>JSON.NET</a:t>
          </a:r>
          <a:endParaRPr lang="en-US" dirty="0"/>
        </a:p>
      </dgm:t>
    </dgm:pt>
    <dgm:pt modelId="{23681E3B-2E67-E44D-9AB6-38EBA985C81B}" type="parTrans" cxnId="{D5504536-6996-8E4F-9E35-EE7E89B14CB4}">
      <dgm:prSet/>
      <dgm:spPr/>
      <dgm:t>
        <a:bodyPr/>
        <a:lstStyle/>
        <a:p>
          <a:endParaRPr lang="en-US"/>
        </a:p>
      </dgm:t>
    </dgm:pt>
    <dgm:pt modelId="{DE55AB04-FA48-E342-AFF4-88B67E7E8321}" type="sibTrans" cxnId="{D5504536-6996-8E4F-9E35-EE7E89B14CB4}">
      <dgm:prSet/>
      <dgm:spPr/>
      <dgm:t>
        <a:bodyPr/>
        <a:lstStyle/>
        <a:p>
          <a:endParaRPr lang="en-US"/>
        </a:p>
      </dgm:t>
    </dgm:pt>
    <dgm:pt modelId="{AB00166C-1CBE-9F49-BADC-2C3AB45848DE}" type="pres">
      <dgm:prSet presAssocID="{31095272-ED39-D24C-A42C-5075761BE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EF24BD-436C-0D42-B0CF-BCB1E46B0832}" type="pres">
      <dgm:prSet presAssocID="{2021D887-BCD0-5742-A088-1EE23B75FA2E}" presName="linNode" presStyleCnt="0"/>
      <dgm:spPr/>
    </dgm:pt>
    <dgm:pt modelId="{991C5E90-3A61-BF47-87E2-31A4241C5955}" type="pres">
      <dgm:prSet presAssocID="{2021D887-BCD0-5742-A088-1EE23B75FA2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661EC-174C-254F-A324-B5797D5AEB31}" type="pres">
      <dgm:prSet presAssocID="{CC335207-C98B-2545-B845-4D94C3723CAE}" presName="sp" presStyleCnt="0"/>
      <dgm:spPr/>
    </dgm:pt>
    <dgm:pt modelId="{58607C65-8D6C-684C-821B-C9AE5903EE69}" type="pres">
      <dgm:prSet presAssocID="{0AE222BB-5E9F-264A-A413-53F0E514055B}" presName="linNode" presStyleCnt="0"/>
      <dgm:spPr/>
    </dgm:pt>
    <dgm:pt modelId="{AA7F0BF4-ADBC-6E41-BA33-FAB165872A48}" type="pres">
      <dgm:prSet presAssocID="{0AE222BB-5E9F-264A-A413-53F0E514055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8E033-29A6-C946-9A8D-23644A3335B6}" type="pres">
      <dgm:prSet presAssocID="{7F66A3A3-6274-084D-B323-FC0BB089E11F}" presName="sp" presStyleCnt="0"/>
      <dgm:spPr/>
    </dgm:pt>
    <dgm:pt modelId="{66834F63-1D55-1D47-A557-94FA0E81592A}" type="pres">
      <dgm:prSet presAssocID="{162EAA5F-5131-8C42-B506-D8AD8D56D54A}" presName="linNode" presStyleCnt="0"/>
      <dgm:spPr/>
    </dgm:pt>
    <dgm:pt modelId="{D4525185-A69E-D343-AB46-C8E5BABE29C6}" type="pres">
      <dgm:prSet presAssocID="{162EAA5F-5131-8C42-B506-D8AD8D56D54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E9E69B-CFE9-4A46-AFA3-E1D7B58649B1}" srcId="{31095272-ED39-D24C-A42C-5075761BE680}" destId="{0AE222BB-5E9F-264A-A413-53F0E514055B}" srcOrd="1" destOrd="0" parTransId="{06EE2A8B-B361-3346-BD2E-5292CC764BE8}" sibTransId="{7F66A3A3-6274-084D-B323-FC0BB089E11F}"/>
    <dgm:cxn modelId="{FB7DFA62-953D-344E-B87E-A22A5DADF332}" type="presOf" srcId="{31095272-ED39-D24C-A42C-5075761BE680}" destId="{AB00166C-1CBE-9F49-BADC-2C3AB45848DE}" srcOrd="0" destOrd="0" presId="urn:microsoft.com/office/officeart/2005/8/layout/vList5"/>
    <dgm:cxn modelId="{D145F707-E669-4843-8198-C86CE35E59DA}" srcId="{31095272-ED39-D24C-A42C-5075761BE680}" destId="{2021D887-BCD0-5742-A088-1EE23B75FA2E}" srcOrd="0" destOrd="0" parTransId="{FFDAB044-B8A9-1247-BE30-8CAEAACEC8CD}" sibTransId="{CC335207-C98B-2545-B845-4D94C3723CAE}"/>
    <dgm:cxn modelId="{C93CCC5B-7236-AA4E-9782-7F8B2C5446D0}" type="presOf" srcId="{2021D887-BCD0-5742-A088-1EE23B75FA2E}" destId="{991C5E90-3A61-BF47-87E2-31A4241C5955}" srcOrd="0" destOrd="0" presId="urn:microsoft.com/office/officeart/2005/8/layout/vList5"/>
    <dgm:cxn modelId="{648DAC0D-BA7D-E145-B068-FD089996E438}" type="presOf" srcId="{162EAA5F-5131-8C42-B506-D8AD8D56D54A}" destId="{D4525185-A69E-D343-AB46-C8E5BABE29C6}" srcOrd="0" destOrd="0" presId="urn:microsoft.com/office/officeart/2005/8/layout/vList5"/>
    <dgm:cxn modelId="{5C1E31F9-1475-A94C-8067-7E0DA89CE3B1}" type="presOf" srcId="{0AE222BB-5E9F-264A-A413-53F0E514055B}" destId="{AA7F0BF4-ADBC-6E41-BA33-FAB165872A48}" srcOrd="0" destOrd="0" presId="urn:microsoft.com/office/officeart/2005/8/layout/vList5"/>
    <dgm:cxn modelId="{D5504536-6996-8E4F-9E35-EE7E89B14CB4}" srcId="{31095272-ED39-D24C-A42C-5075761BE680}" destId="{162EAA5F-5131-8C42-B506-D8AD8D56D54A}" srcOrd="2" destOrd="0" parTransId="{23681E3B-2E67-E44D-9AB6-38EBA985C81B}" sibTransId="{DE55AB04-FA48-E342-AFF4-88B67E7E8321}"/>
    <dgm:cxn modelId="{94DEB4DD-05DC-5A45-819C-A5EE49D94820}" type="presParOf" srcId="{AB00166C-1CBE-9F49-BADC-2C3AB45848DE}" destId="{01EF24BD-436C-0D42-B0CF-BCB1E46B0832}" srcOrd="0" destOrd="0" presId="urn:microsoft.com/office/officeart/2005/8/layout/vList5"/>
    <dgm:cxn modelId="{1AAD2AE9-2AD2-B749-A8EE-D21E41834040}" type="presParOf" srcId="{01EF24BD-436C-0D42-B0CF-BCB1E46B0832}" destId="{991C5E90-3A61-BF47-87E2-31A4241C5955}" srcOrd="0" destOrd="0" presId="urn:microsoft.com/office/officeart/2005/8/layout/vList5"/>
    <dgm:cxn modelId="{3A96AE36-7EDD-3E44-B34A-4C4401D625D9}" type="presParOf" srcId="{AB00166C-1CBE-9F49-BADC-2C3AB45848DE}" destId="{852661EC-174C-254F-A324-B5797D5AEB31}" srcOrd="1" destOrd="0" presId="urn:microsoft.com/office/officeart/2005/8/layout/vList5"/>
    <dgm:cxn modelId="{E281C83B-A739-5B43-A8AF-5F3D3F9A04ED}" type="presParOf" srcId="{AB00166C-1CBE-9F49-BADC-2C3AB45848DE}" destId="{58607C65-8D6C-684C-821B-C9AE5903EE69}" srcOrd="2" destOrd="0" presId="urn:microsoft.com/office/officeart/2005/8/layout/vList5"/>
    <dgm:cxn modelId="{DA925A00-48B8-3E42-B45B-C723ADE57CAF}" type="presParOf" srcId="{58607C65-8D6C-684C-821B-C9AE5903EE69}" destId="{AA7F0BF4-ADBC-6E41-BA33-FAB165872A48}" srcOrd="0" destOrd="0" presId="urn:microsoft.com/office/officeart/2005/8/layout/vList5"/>
    <dgm:cxn modelId="{DE04D6A5-5C03-7F45-966C-570A4749A8FC}" type="presParOf" srcId="{AB00166C-1CBE-9F49-BADC-2C3AB45848DE}" destId="{5848E033-29A6-C946-9A8D-23644A3335B6}" srcOrd="3" destOrd="0" presId="urn:microsoft.com/office/officeart/2005/8/layout/vList5"/>
    <dgm:cxn modelId="{337974D5-E7FA-F149-8ACA-C0BAEAE441E4}" type="presParOf" srcId="{AB00166C-1CBE-9F49-BADC-2C3AB45848DE}" destId="{66834F63-1D55-1D47-A557-94FA0E81592A}" srcOrd="4" destOrd="0" presId="urn:microsoft.com/office/officeart/2005/8/layout/vList5"/>
    <dgm:cxn modelId="{752B3EAB-AA28-2640-95E2-FE2267E663BE}" type="presParOf" srcId="{66834F63-1D55-1D47-A557-94FA0E81592A}" destId="{D4525185-A69E-D343-AB46-C8E5BABE29C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698F8-9294-D84A-9797-D13236C8C88A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8B77D2-B0C7-3B4A-9DF3-7F1C642CD204}">
      <dgm:prSet/>
      <dgm:spPr/>
      <dgm:t>
        <a:bodyPr/>
        <a:lstStyle/>
        <a:p>
          <a:pPr rtl="0"/>
          <a:r>
            <a:rPr lang="en-US" smtClean="0"/>
            <a:t>Login &amp; request token from AAD token endpoint</a:t>
          </a:r>
          <a:endParaRPr lang="en-US"/>
        </a:p>
      </dgm:t>
    </dgm:pt>
    <dgm:pt modelId="{70AEF423-C084-7F49-B740-6898732D4E8B}" type="parTrans" cxnId="{D4AB564E-BF19-1240-9202-7D4B27313731}">
      <dgm:prSet/>
      <dgm:spPr/>
      <dgm:t>
        <a:bodyPr/>
        <a:lstStyle/>
        <a:p>
          <a:endParaRPr lang="en-US"/>
        </a:p>
      </dgm:t>
    </dgm:pt>
    <dgm:pt modelId="{806565CE-FA37-D74E-AA8B-A45AB533B7DF}" type="sibTrans" cxnId="{D4AB564E-BF19-1240-9202-7D4B27313731}">
      <dgm:prSet/>
      <dgm:spPr/>
      <dgm:t>
        <a:bodyPr/>
        <a:lstStyle/>
        <a:p>
          <a:endParaRPr lang="en-US"/>
        </a:p>
      </dgm:t>
    </dgm:pt>
    <dgm:pt modelId="{F14EAB1A-7BAD-4F4B-A20C-05ACF2989073}">
      <dgm:prSet/>
      <dgm:spPr/>
      <dgm:t>
        <a:bodyPr/>
        <a:lstStyle/>
        <a:p>
          <a:pPr rtl="0"/>
          <a:r>
            <a:rPr lang="en-US" smtClean="0"/>
            <a:t>Use AAD token to request &amp; obtain token for Partner Center</a:t>
          </a:r>
          <a:endParaRPr lang="en-US"/>
        </a:p>
      </dgm:t>
    </dgm:pt>
    <dgm:pt modelId="{90A147FD-1B71-AD49-A498-76B8B16691DA}" type="parTrans" cxnId="{A815CC4F-8238-5E47-97E4-67718435FD4A}">
      <dgm:prSet/>
      <dgm:spPr/>
      <dgm:t>
        <a:bodyPr/>
        <a:lstStyle/>
        <a:p>
          <a:endParaRPr lang="en-US"/>
        </a:p>
      </dgm:t>
    </dgm:pt>
    <dgm:pt modelId="{0944DEE3-1EC2-7544-9981-A5D8A3B11569}" type="sibTrans" cxnId="{A815CC4F-8238-5E47-97E4-67718435FD4A}">
      <dgm:prSet/>
      <dgm:spPr/>
      <dgm:t>
        <a:bodyPr/>
        <a:lstStyle/>
        <a:p>
          <a:endParaRPr lang="en-US"/>
        </a:p>
      </dgm:t>
    </dgm:pt>
    <dgm:pt modelId="{E5EED363-0D72-E14E-9987-540782FD9230}">
      <dgm:prSet/>
      <dgm:spPr/>
      <dgm:t>
        <a:bodyPr/>
        <a:lstStyle/>
        <a:p>
          <a:pPr rtl="0"/>
          <a:r>
            <a:rPr lang="en-US" smtClean="0"/>
            <a:t>Issue request to Partner Center REST API with token</a:t>
          </a:r>
          <a:endParaRPr lang="en-US"/>
        </a:p>
      </dgm:t>
    </dgm:pt>
    <dgm:pt modelId="{778F4165-8D4F-FE4E-868F-C417840CCA6F}" type="parTrans" cxnId="{F1F2AE54-85C6-EB4A-ACEC-85BD36819F0C}">
      <dgm:prSet/>
      <dgm:spPr/>
      <dgm:t>
        <a:bodyPr/>
        <a:lstStyle/>
        <a:p>
          <a:endParaRPr lang="en-US"/>
        </a:p>
      </dgm:t>
    </dgm:pt>
    <dgm:pt modelId="{E8731900-9533-EC4B-A824-CD9A61D87063}" type="sibTrans" cxnId="{F1F2AE54-85C6-EB4A-ACEC-85BD36819F0C}">
      <dgm:prSet/>
      <dgm:spPr/>
      <dgm:t>
        <a:bodyPr/>
        <a:lstStyle/>
        <a:p>
          <a:endParaRPr lang="en-US"/>
        </a:p>
      </dgm:t>
    </dgm:pt>
    <dgm:pt modelId="{FDF0FFE7-1CA7-BC42-9544-26EEF6AD3F83}" type="pres">
      <dgm:prSet presAssocID="{67B698F8-9294-D84A-9797-D13236C8C88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1AFC81-03F6-4045-85C1-7E176A7C69FB}" type="pres">
      <dgm:prSet presAssocID="{67B698F8-9294-D84A-9797-D13236C8C88A}" presName="arrow" presStyleLbl="bgShp" presStyleIdx="0" presStyleCnt="1"/>
      <dgm:spPr/>
    </dgm:pt>
    <dgm:pt modelId="{9C9E4141-F072-4D4A-900A-DEDBF39CF02C}" type="pres">
      <dgm:prSet presAssocID="{67B698F8-9294-D84A-9797-D13236C8C88A}" presName="linearProcess" presStyleCnt="0"/>
      <dgm:spPr/>
    </dgm:pt>
    <dgm:pt modelId="{7A5B3E63-B64B-C04D-9E0B-0A65A49D4710}" type="pres">
      <dgm:prSet presAssocID="{FF8B77D2-B0C7-3B4A-9DF3-7F1C642CD20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0B7DD-D570-8141-B4C3-906A33873147}" type="pres">
      <dgm:prSet presAssocID="{806565CE-FA37-D74E-AA8B-A45AB533B7DF}" presName="sibTrans" presStyleCnt="0"/>
      <dgm:spPr/>
    </dgm:pt>
    <dgm:pt modelId="{7283B699-AF09-D74D-8DB0-2DBDB9C357C6}" type="pres">
      <dgm:prSet presAssocID="{F14EAB1A-7BAD-4F4B-A20C-05ACF298907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BD673-C1D3-4F4C-913B-B8132AFAC7F3}" type="pres">
      <dgm:prSet presAssocID="{0944DEE3-1EC2-7544-9981-A5D8A3B11569}" presName="sibTrans" presStyleCnt="0"/>
      <dgm:spPr/>
    </dgm:pt>
    <dgm:pt modelId="{A1874896-1704-9B4C-9D71-1BD096DFFCC1}" type="pres">
      <dgm:prSet presAssocID="{E5EED363-0D72-E14E-9987-540782FD923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1A6FEA-CA42-E94F-A41F-6AFBCED905AD}" type="presOf" srcId="{FF8B77D2-B0C7-3B4A-9DF3-7F1C642CD204}" destId="{7A5B3E63-B64B-C04D-9E0B-0A65A49D4710}" srcOrd="0" destOrd="0" presId="urn:microsoft.com/office/officeart/2005/8/layout/hProcess9"/>
    <dgm:cxn modelId="{0374DEF4-6A49-B646-991D-3406FBA74B9C}" type="presOf" srcId="{F14EAB1A-7BAD-4F4B-A20C-05ACF2989073}" destId="{7283B699-AF09-D74D-8DB0-2DBDB9C357C6}" srcOrd="0" destOrd="0" presId="urn:microsoft.com/office/officeart/2005/8/layout/hProcess9"/>
    <dgm:cxn modelId="{4C2BAFCB-C0BC-4741-9B25-C9E0045DE241}" type="presOf" srcId="{67B698F8-9294-D84A-9797-D13236C8C88A}" destId="{FDF0FFE7-1CA7-BC42-9544-26EEF6AD3F83}" srcOrd="0" destOrd="0" presId="urn:microsoft.com/office/officeart/2005/8/layout/hProcess9"/>
    <dgm:cxn modelId="{D4AB564E-BF19-1240-9202-7D4B27313731}" srcId="{67B698F8-9294-D84A-9797-D13236C8C88A}" destId="{FF8B77D2-B0C7-3B4A-9DF3-7F1C642CD204}" srcOrd="0" destOrd="0" parTransId="{70AEF423-C084-7F49-B740-6898732D4E8B}" sibTransId="{806565CE-FA37-D74E-AA8B-A45AB533B7DF}"/>
    <dgm:cxn modelId="{A815CC4F-8238-5E47-97E4-67718435FD4A}" srcId="{67B698F8-9294-D84A-9797-D13236C8C88A}" destId="{F14EAB1A-7BAD-4F4B-A20C-05ACF2989073}" srcOrd="1" destOrd="0" parTransId="{90A147FD-1B71-AD49-A498-76B8B16691DA}" sibTransId="{0944DEE3-1EC2-7544-9981-A5D8A3B11569}"/>
    <dgm:cxn modelId="{1684DDE2-5860-CC4D-8E05-3134893BD8F1}" type="presOf" srcId="{E5EED363-0D72-E14E-9987-540782FD9230}" destId="{A1874896-1704-9B4C-9D71-1BD096DFFCC1}" srcOrd="0" destOrd="0" presId="urn:microsoft.com/office/officeart/2005/8/layout/hProcess9"/>
    <dgm:cxn modelId="{F1F2AE54-85C6-EB4A-ACEC-85BD36819F0C}" srcId="{67B698F8-9294-D84A-9797-D13236C8C88A}" destId="{E5EED363-0D72-E14E-9987-540782FD9230}" srcOrd="2" destOrd="0" parTransId="{778F4165-8D4F-FE4E-868F-C417840CCA6F}" sibTransId="{E8731900-9533-EC4B-A824-CD9A61D87063}"/>
    <dgm:cxn modelId="{F609BD4B-3C77-2E40-AED8-240921B9D5C6}" type="presParOf" srcId="{FDF0FFE7-1CA7-BC42-9544-26EEF6AD3F83}" destId="{BD1AFC81-03F6-4045-85C1-7E176A7C69FB}" srcOrd="0" destOrd="0" presId="urn:microsoft.com/office/officeart/2005/8/layout/hProcess9"/>
    <dgm:cxn modelId="{58BC223E-2D49-1443-B0AE-04BD90E9FD33}" type="presParOf" srcId="{FDF0FFE7-1CA7-BC42-9544-26EEF6AD3F83}" destId="{9C9E4141-F072-4D4A-900A-DEDBF39CF02C}" srcOrd="1" destOrd="0" presId="urn:microsoft.com/office/officeart/2005/8/layout/hProcess9"/>
    <dgm:cxn modelId="{7229DDCA-AB32-FB4C-99F6-44B4F6101CD1}" type="presParOf" srcId="{9C9E4141-F072-4D4A-900A-DEDBF39CF02C}" destId="{7A5B3E63-B64B-C04D-9E0B-0A65A49D4710}" srcOrd="0" destOrd="0" presId="urn:microsoft.com/office/officeart/2005/8/layout/hProcess9"/>
    <dgm:cxn modelId="{00879B3E-7B40-6347-BD27-9DB463D84470}" type="presParOf" srcId="{9C9E4141-F072-4D4A-900A-DEDBF39CF02C}" destId="{CCE0B7DD-D570-8141-B4C3-906A33873147}" srcOrd="1" destOrd="0" presId="urn:microsoft.com/office/officeart/2005/8/layout/hProcess9"/>
    <dgm:cxn modelId="{E5C48965-0F93-EC4B-B011-743E4DFD8555}" type="presParOf" srcId="{9C9E4141-F072-4D4A-900A-DEDBF39CF02C}" destId="{7283B699-AF09-D74D-8DB0-2DBDB9C357C6}" srcOrd="2" destOrd="0" presId="urn:microsoft.com/office/officeart/2005/8/layout/hProcess9"/>
    <dgm:cxn modelId="{13996D8D-38B0-6F47-A70E-9A09289F907A}" type="presParOf" srcId="{9C9E4141-F072-4D4A-900A-DEDBF39CF02C}" destId="{4A4BD673-C1D3-4F4C-913B-B8132AFAC7F3}" srcOrd="3" destOrd="0" presId="urn:microsoft.com/office/officeart/2005/8/layout/hProcess9"/>
    <dgm:cxn modelId="{87BC7196-F8E8-3642-824D-84C6AB9F541C}" type="presParOf" srcId="{9C9E4141-F072-4D4A-900A-DEDBF39CF02C}" destId="{A1874896-1704-9B4C-9D71-1BD096DFFCC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C5E90-3A61-BF47-87E2-31A4241C5955}">
      <dsp:nvSpPr>
        <dsp:cNvPr id="0" name=""/>
        <dsp:cNvSpPr/>
      </dsp:nvSpPr>
      <dsp:spPr>
        <a:xfrm>
          <a:off x="3803903" y="2418"/>
          <a:ext cx="4279392" cy="1596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baseline="0" dirty="0" smtClean="0"/>
            <a:t>.NET C# Dynamic types</a:t>
          </a:r>
          <a:endParaRPr lang="en-US" sz="4200" kern="1200" dirty="0"/>
        </a:p>
      </dsp:txBody>
      <dsp:txXfrm>
        <a:off x="3881822" y="80337"/>
        <a:ext cx="4123554" cy="1440343"/>
      </dsp:txXfrm>
    </dsp:sp>
    <dsp:sp modelId="{AA7F0BF4-ADBC-6E41-BA33-FAB165872A48}">
      <dsp:nvSpPr>
        <dsp:cNvPr id="0" name=""/>
        <dsp:cNvSpPr/>
      </dsp:nvSpPr>
      <dsp:spPr>
        <a:xfrm>
          <a:off x="3803903" y="1678409"/>
          <a:ext cx="4279392" cy="1596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baseline="0" dirty="0" smtClean="0"/>
            <a:t>JSON =&gt; XML</a:t>
          </a:r>
          <a:endParaRPr lang="en-US" sz="4200" kern="1200" dirty="0"/>
        </a:p>
      </dsp:txBody>
      <dsp:txXfrm>
        <a:off x="3881822" y="1756328"/>
        <a:ext cx="4123554" cy="1440343"/>
      </dsp:txXfrm>
    </dsp:sp>
    <dsp:sp modelId="{D4525185-A69E-D343-AB46-C8E5BABE29C6}">
      <dsp:nvSpPr>
        <dsp:cNvPr id="0" name=""/>
        <dsp:cNvSpPr/>
      </dsp:nvSpPr>
      <dsp:spPr>
        <a:xfrm>
          <a:off x="3803903" y="3354399"/>
          <a:ext cx="4279392" cy="1596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baseline="0" dirty="0" smtClean="0"/>
            <a:t>JSON.NET</a:t>
          </a:r>
          <a:endParaRPr lang="en-US" sz="4200" kern="1200" dirty="0"/>
        </a:p>
      </dsp:txBody>
      <dsp:txXfrm>
        <a:off x="3881822" y="3432318"/>
        <a:ext cx="4123554" cy="1440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AFC81-03F6-4045-85C1-7E176A7C69FB}">
      <dsp:nvSpPr>
        <dsp:cNvPr id="0" name=""/>
        <dsp:cNvSpPr/>
      </dsp:nvSpPr>
      <dsp:spPr>
        <a:xfrm>
          <a:off x="851534" y="0"/>
          <a:ext cx="9650730" cy="3124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5B3E63-B64B-C04D-9E0B-0A65A49D4710}">
      <dsp:nvSpPr>
        <dsp:cNvPr id="0" name=""/>
        <dsp:cNvSpPr/>
      </dsp:nvSpPr>
      <dsp:spPr>
        <a:xfrm>
          <a:off x="384743" y="937260"/>
          <a:ext cx="3406140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Login &amp; request token from AAD token endpoint</a:t>
          </a:r>
          <a:endParaRPr lang="en-US" sz="2100" kern="1200"/>
        </a:p>
      </dsp:txBody>
      <dsp:txXfrm>
        <a:off x="445747" y="998264"/>
        <a:ext cx="3284132" cy="1127672"/>
      </dsp:txXfrm>
    </dsp:sp>
    <dsp:sp modelId="{7283B699-AF09-D74D-8DB0-2DBDB9C357C6}">
      <dsp:nvSpPr>
        <dsp:cNvPr id="0" name=""/>
        <dsp:cNvSpPr/>
      </dsp:nvSpPr>
      <dsp:spPr>
        <a:xfrm>
          <a:off x="3973829" y="937260"/>
          <a:ext cx="3406140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Use AAD token to request &amp; obtain token for Partner Center</a:t>
          </a:r>
          <a:endParaRPr lang="en-US" sz="2100" kern="1200"/>
        </a:p>
      </dsp:txBody>
      <dsp:txXfrm>
        <a:off x="4034833" y="998264"/>
        <a:ext cx="3284132" cy="1127672"/>
      </dsp:txXfrm>
    </dsp:sp>
    <dsp:sp modelId="{A1874896-1704-9B4C-9D71-1BD096DFFCC1}">
      <dsp:nvSpPr>
        <dsp:cNvPr id="0" name=""/>
        <dsp:cNvSpPr/>
      </dsp:nvSpPr>
      <dsp:spPr>
        <a:xfrm>
          <a:off x="7562916" y="937260"/>
          <a:ext cx="3406140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Issue request to Partner Center REST API with token</a:t>
          </a:r>
          <a:endParaRPr lang="en-US" sz="2100" kern="1200"/>
        </a:p>
      </dsp:txBody>
      <dsp:txXfrm>
        <a:off x="7623920" y="998264"/>
        <a:ext cx="3284132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3/14/2016 6:10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3/14/2016 6:10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5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2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6:10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1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swebessentials.com/" TargetMode="External"/><Relationship Id="rId2" Type="http://schemas.openxmlformats.org/officeDocument/2006/relationships/hyperlink" Target="http://www.newtonsoft.com/js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ndrewconnell.com/blog/processing-json-responses-server-side-instead-of-x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rotocols/rfc2616/rfc2616-sec9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rotocols/rfc2616/rfc2616-sec10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partnercenter.microsoft.com/v1/customers?size=25&amp;offset=100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partnercenter.microsoft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+ JSON Primer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 </a:t>
            </a:r>
            <a:r>
              <a:rPr lang="en-US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697309"/>
              </p:ext>
            </p:extLst>
          </p:nvPr>
        </p:nvGraphicFramePr>
        <p:xfrm>
          <a:off x="274638" y="1516062"/>
          <a:ext cx="11887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Techniques in Working with JSON in .NET Projects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18647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859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Dynamic</a:t>
            </a:r>
            <a:r>
              <a:rPr lang="en-US" dirty="0">
                <a:solidFill>
                  <a:schemeClr val="tx1"/>
                </a:solidFill>
              </a:rPr>
              <a:t> type in C# bypasses static type checking; functions like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object</a:t>
            </a:r>
          </a:p>
          <a:p>
            <a:r>
              <a:rPr lang="en-US" dirty="0">
                <a:solidFill>
                  <a:schemeClr val="tx1"/>
                </a:solidFill>
              </a:rPr>
              <a:t>Useful when working with JSON objects because no special work needs to be done</a:t>
            </a:r>
          </a:p>
          <a:p>
            <a:r>
              <a:rPr lang="en-US" dirty="0">
                <a:solidFill>
                  <a:schemeClr val="tx1"/>
                </a:solidFill>
              </a:rPr>
              <a:t>Requires developer have intimate knowledge of the object schema in code</a:t>
            </a:r>
          </a:p>
          <a:p>
            <a:r>
              <a:rPr lang="en-US" dirty="0">
                <a:solidFill>
                  <a:schemeClr val="tx1"/>
                </a:solidFill>
              </a:rPr>
              <a:t>Compile time errors not thrown; Schema mismatches exposed as runtime </a:t>
            </a:r>
            <a:r>
              <a:rPr lang="en-US" dirty="0" smtClean="0">
                <a:solidFill>
                  <a:schemeClr val="tx1"/>
                </a:solidFill>
              </a:rPr>
              <a:t>exceptions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dynamic</a:t>
            </a:r>
            <a:r>
              <a:rPr lang="en-US" dirty="0"/>
              <a:t> Objects with JSON</a:t>
            </a:r>
          </a:p>
        </p:txBody>
      </p:sp>
    </p:spTree>
    <p:extLst>
      <p:ext uri="{BB962C8B-B14F-4D97-AF65-F5344CB8AC3E}">
        <p14:creationId xmlns:p14="http://schemas.microsoft.com/office/powerpoint/2010/main" val="1025204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dynamic</a:t>
            </a:r>
            <a:r>
              <a:rPr lang="en-US" dirty="0" smtClean="0"/>
              <a:t> Objects with 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539978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// issue HTTP request &amp; get response from REST service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response = </a:t>
            </a:r>
            <a:r>
              <a:rPr lang="en-US" sz="2000" dirty="0" err="1"/>
              <a:t>request.GetResponse</a:t>
            </a:r>
            <a:r>
              <a:rPr lang="en-US" sz="2000" dirty="0" smtClean="0"/>
              <a:t>();</a:t>
            </a:r>
          </a:p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/>
              <a:t>(</a:t>
            </a:r>
            <a:r>
              <a:rPr lang="en-US" sz="2000" dirty="0" err="1"/>
              <a:t>var</a:t>
            </a:r>
            <a:r>
              <a:rPr lang="en-US" sz="2000" dirty="0"/>
              <a:t> reader = new </a:t>
            </a:r>
            <a:r>
              <a:rPr lang="en-US" sz="2000" dirty="0" err="1"/>
              <a:t>StreamReader</a:t>
            </a:r>
            <a:r>
              <a:rPr lang="en-US" sz="2000" dirty="0"/>
              <a:t>(</a:t>
            </a:r>
            <a:r>
              <a:rPr lang="en-US" sz="2000" dirty="0" err="1"/>
              <a:t>response.GetResponseStream</a:t>
            </a:r>
            <a:r>
              <a:rPr lang="en-US" sz="2000" dirty="0"/>
              <a:t>())) {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responseContentAsJson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reader.ReadToEnd</a:t>
            </a:r>
            <a:r>
              <a:rPr lang="en-US" sz="2000" dirty="0"/>
              <a:t>();  </a:t>
            </a:r>
            <a:r>
              <a:rPr lang="en-US" sz="2000" dirty="0" smtClean="0"/>
              <a:t>    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  // </a:t>
            </a:r>
            <a:r>
              <a:rPr lang="en-US" sz="2000" dirty="0">
                <a:solidFill>
                  <a:srgbClr val="00B050"/>
                </a:solidFill>
              </a:rPr>
              <a:t>convert response to strongly typed [dynamic] object  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dyanmic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offerResponse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JsonConvert.DeserializeObject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chemeClr val="accent1"/>
                </a:solidFill>
              </a:rPr>
              <a:t>dynamic</a:t>
            </a:r>
            <a:r>
              <a:rPr lang="en-US" sz="2000" dirty="0"/>
              <a:t>&gt;(</a:t>
            </a:r>
            <a:r>
              <a:rPr lang="en-US" sz="2000" dirty="0" err="1" smtClean="0"/>
              <a:t>responseContentAsJson</a:t>
            </a:r>
            <a:r>
              <a:rPr lang="en-US" sz="2000" dirty="0" smtClean="0"/>
              <a:t>);  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  // </a:t>
            </a:r>
            <a:r>
              <a:rPr lang="en-US" sz="2000" dirty="0">
                <a:solidFill>
                  <a:srgbClr val="00B050"/>
                </a:solidFill>
              </a:rPr>
              <a:t>loop through each category and write to to the console  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var</a:t>
            </a:r>
            <a:r>
              <a:rPr lang="en-US" sz="2000" dirty="0"/>
              <a:t> offer in </a:t>
            </a:r>
            <a:r>
              <a:rPr lang="en-US" sz="2000" dirty="0" err="1">
                <a:solidFill>
                  <a:schemeClr val="accent1"/>
                </a:solidFill>
              </a:rPr>
              <a:t>offerResponse.items</a:t>
            </a:r>
            <a:r>
              <a:rPr lang="en-US" sz="2000" dirty="0"/>
              <a:t>) { 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PrintOffer</a:t>
            </a:r>
            <a:r>
              <a:rPr lang="en-US" sz="2000" dirty="0" smtClean="0"/>
              <a:t>(offer</a:t>
            </a:r>
            <a:r>
              <a:rPr lang="en-US" sz="2000" dirty="0"/>
              <a:t>);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17163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01095"/>
          </a:xfrm>
        </p:spPr>
        <p:txBody>
          <a:bodyPr/>
          <a:lstStyle/>
          <a:p>
            <a:r>
              <a:rPr lang="en-US" dirty="0" smtClean="0"/>
              <a:t>JSON can be challenging to work with in .NET</a:t>
            </a:r>
          </a:p>
          <a:p>
            <a:endParaRPr lang="en-US" dirty="0" smtClean="0"/>
          </a:p>
          <a:p>
            <a:r>
              <a:rPr lang="en-US" dirty="0" smtClean="0"/>
              <a:t>One technique is to run JSON responses through a processing function to convert to XML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XDocument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Enables LINQ to XML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JSON Responses to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933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XML Converted from 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539978"/>
          </a:xfrm>
        </p:spPr>
        <p:txBody>
          <a:bodyPr/>
          <a:lstStyle/>
          <a:p>
            <a:r>
              <a:rPr lang="en-US" sz="2000" dirty="0" err="1"/>
              <a:t>foreach</a:t>
            </a:r>
            <a:r>
              <a:rPr lang="en-US" sz="2000" dirty="0"/>
              <a:t> (</a:t>
            </a:r>
            <a:r>
              <a:rPr lang="en-US" sz="2000" dirty="0" err="1"/>
              <a:t>XElement</a:t>
            </a:r>
            <a:r>
              <a:rPr lang="en-US" sz="2000" dirty="0"/>
              <a:t> </a:t>
            </a:r>
            <a:r>
              <a:rPr lang="en-US" sz="2000" dirty="0" err="1"/>
              <a:t>entryElement</a:t>
            </a:r>
            <a:r>
              <a:rPr lang="en-US" sz="2000" dirty="0"/>
              <a:t> in </a:t>
            </a:r>
            <a:r>
              <a:rPr lang="en-US" sz="2000" dirty="0" err="1"/>
              <a:t>root.Elements</a:t>
            </a:r>
            <a:r>
              <a:rPr lang="en-US" sz="2000" dirty="0"/>
              <a:t>(a + "entry</a:t>
            </a:r>
            <a:r>
              <a:rPr lang="en-US" sz="2000" dirty="0" smtClean="0"/>
              <a:t>")){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 element = </a:t>
            </a:r>
            <a:r>
              <a:rPr lang="en-US" sz="2000" dirty="0" err="1"/>
              <a:t>entryElement.Descendants</a:t>
            </a:r>
            <a:r>
              <a:rPr lang="en-US" sz="2000" dirty="0"/>
              <a:t>(m + "properties</a:t>
            </a:r>
            <a:r>
              <a:rPr lang="en-US" sz="2000" dirty="0" smtClean="0"/>
              <a:t>");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Task </a:t>
            </a:r>
            <a:r>
              <a:rPr lang="en-US" sz="2000" dirty="0"/>
              <a:t>task = new Task</a:t>
            </a:r>
            <a:r>
              <a:rPr lang="en-US" sz="2000" dirty="0" smtClean="0"/>
              <a:t>();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B050"/>
                </a:solidFill>
              </a:rPr>
              <a:t>  // extract values from XML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task.Id</a:t>
            </a:r>
            <a:r>
              <a:rPr lang="en-US" sz="2000" dirty="0" smtClean="0"/>
              <a:t> = </a:t>
            </a:r>
            <a:r>
              <a:rPr lang="en-US" sz="2000" dirty="0" err="1" smtClean="0"/>
              <a:t>element.Descendants</a:t>
            </a:r>
            <a:r>
              <a:rPr lang="en-US" sz="2000" dirty="0" smtClean="0"/>
              <a:t>(d </a:t>
            </a:r>
            <a:r>
              <a:rPr lang="en-US" sz="2000" dirty="0"/>
              <a:t>+ "Id").First().Value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task.Title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element</a:t>
            </a:r>
            <a:r>
              <a:rPr lang="en-US" sz="2000" dirty="0" err="1" smtClean="0"/>
              <a:t>.Descendants</a:t>
            </a:r>
            <a:r>
              <a:rPr lang="en-US" sz="2000" dirty="0" smtClean="0"/>
              <a:t>(d </a:t>
            </a:r>
            <a:r>
              <a:rPr lang="en-US" sz="2000" dirty="0"/>
              <a:t>+ "Title").First().Value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task.Status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element</a:t>
            </a:r>
            <a:r>
              <a:rPr lang="en-US" sz="2000" dirty="0" err="1" smtClean="0"/>
              <a:t>.Descendants</a:t>
            </a:r>
            <a:r>
              <a:rPr lang="en-US" sz="2000" dirty="0" smtClean="0"/>
              <a:t>(d </a:t>
            </a:r>
            <a:r>
              <a:rPr lang="en-US" sz="2000" dirty="0"/>
              <a:t>+ "Status").First().Value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task.Priority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element</a:t>
            </a:r>
            <a:r>
              <a:rPr lang="en-US" sz="2000" dirty="0" err="1" smtClean="0"/>
              <a:t>.Descendants</a:t>
            </a:r>
            <a:r>
              <a:rPr lang="en-US" sz="2000" dirty="0" smtClean="0"/>
              <a:t>(d </a:t>
            </a:r>
            <a:r>
              <a:rPr lang="en-US" sz="2000" dirty="0"/>
              <a:t>+ "Priority").First().Value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try</a:t>
            </a:r>
            <a:r>
              <a:rPr lang="en-US" sz="2000" dirty="0"/>
              <a:t> {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task.AssignedTo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element</a:t>
            </a:r>
            <a:r>
              <a:rPr lang="en-US" sz="2000" dirty="0" err="1" smtClean="0"/>
              <a:t>.Descendants</a:t>
            </a:r>
            <a:r>
              <a:rPr lang="en-US" sz="2000" dirty="0" smtClean="0"/>
              <a:t>(d </a:t>
            </a:r>
            <a:r>
              <a:rPr lang="en-US" sz="2000" dirty="0"/>
              <a:t>+ "Name").First().Value;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catch</a:t>
            </a:r>
            <a:r>
              <a:rPr lang="en-US" sz="2000" dirty="0"/>
              <a:t> { 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tasks.Add</a:t>
            </a:r>
            <a:r>
              <a:rPr lang="en-US" sz="2000" dirty="0" smtClean="0"/>
              <a:t>(task);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3123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5823133"/>
          </a:xfrm>
        </p:spPr>
        <p:txBody>
          <a:bodyPr/>
          <a:lstStyle/>
          <a:p>
            <a:r>
              <a:rPr lang="en-US" dirty="0" smtClean="0"/>
              <a:t>JSON.NET: open source JSON processor</a:t>
            </a:r>
          </a:p>
          <a:p>
            <a:pPr lvl="1"/>
            <a:r>
              <a:rPr lang="en-US" dirty="0" smtClean="0"/>
              <a:t>Significantly faster &amp; better on performance than JSON processor in .NET Framework 4.x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www.newtonsoft.com/json</a:t>
            </a:r>
            <a:endParaRPr lang="en-US" dirty="0" smtClean="0"/>
          </a:p>
          <a:p>
            <a:r>
              <a:rPr lang="en-US" dirty="0" smtClean="0"/>
              <a:t>Converts JSON </a:t>
            </a:r>
            <a:r>
              <a:rPr lang="en-US" dirty="0" smtClean="0"/>
              <a:t>strings </a:t>
            </a:r>
            <a:r>
              <a:rPr lang="en-US" dirty="0" smtClean="0"/>
              <a:t>=&gt; </a:t>
            </a:r>
            <a:r>
              <a:rPr lang="en-US" dirty="0" smtClean="0"/>
              <a:t>strongly typed objects</a:t>
            </a:r>
          </a:p>
          <a:p>
            <a:pPr lvl="1"/>
            <a:r>
              <a:rPr lang="en-US" dirty="0" smtClean="0"/>
              <a:t>Can do the reverse conversion as well: strongly typed =&gt; JSON string</a:t>
            </a:r>
          </a:p>
          <a:p>
            <a:r>
              <a:rPr lang="en-US" dirty="0" smtClean="0"/>
              <a:t>Requires bit of extra work up front to define object</a:t>
            </a:r>
          </a:p>
          <a:p>
            <a:pPr lvl="1"/>
            <a:r>
              <a:rPr lang="en-US" dirty="0" smtClean="0"/>
              <a:t>One time process</a:t>
            </a:r>
          </a:p>
          <a:p>
            <a:pPr lvl="1"/>
            <a:r>
              <a:rPr lang="en-US" dirty="0" smtClean="0"/>
              <a:t>Use Visual Studio free add-on Web Essentials to build class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vswebessentials.com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www.andrewconnell.com/blog/processing-json-responses-server-side-instead-of-xml</a:t>
            </a:r>
            <a:r>
              <a:rPr lang="en-US" sz="4400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 JSON.NET to Convert JSON to Strongly Typed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07151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JSON Response as Strongly Typed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878532"/>
          </a:xfrm>
        </p:spPr>
        <p:txBody>
          <a:bodyPr/>
          <a:lstStyle/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SpTaskJsonCollection</a:t>
            </a:r>
            <a:r>
              <a:rPr lang="en-US" sz="2000" dirty="0"/>
              <a:t> { </a:t>
            </a:r>
            <a:endParaRPr lang="en-US" sz="2000" dirty="0" smtClean="0"/>
          </a:p>
          <a:p>
            <a:r>
              <a:rPr lang="en-US" sz="2000" dirty="0" smtClean="0"/>
              <a:t>  [</a:t>
            </a:r>
            <a:r>
              <a:rPr lang="en-US" sz="2000" dirty="0" err="1"/>
              <a:t>JsonProperty</a:t>
            </a:r>
            <a:r>
              <a:rPr lang="en-US" sz="2000" dirty="0"/>
              <a:t>(</a:t>
            </a:r>
            <a:r>
              <a:rPr lang="en-US" sz="2000" dirty="0" err="1"/>
              <a:t>PropertyName</a:t>
            </a:r>
            <a:r>
              <a:rPr lang="en-US" sz="2000" dirty="0"/>
              <a:t> = "d")] </a:t>
            </a:r>
            <a:endParaRPr lang="en-US" sz="2000" dirty="0" smtClean="0"/>
          </a:p>
          <a:p>
            <a:r>
              <a:rPr lang="en-US" sz="2000" dirty="0" smtClean="0"/>
              <a:t>  public </a:t>
            </a:r>
            <a:r>
              <a:rPr lang="en-US" sz="2000" dirty="0" err="1"/>
              <a:t>DataCollectionReponse</a:t>
            </a:r>
            <a:r>
              <a:rPr lang="en-US" sz="2000" dirty="0"/>
              <a:t> Data { get; set; </a:t>
            </a:r>
            <a:r>
              <a:rPr lang="en-US" sz="2000" dirty="0" smtClean="0"/>
              <a:t>} 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SpTaskJsonSingle</a:t>
            </a:r>
            <a:r>
              <a:rPr lang="en-US" sz="2000" dirty="0"/>
              <a:t> {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[</a:t>
            </a:r>
            <a:r>
              <a:rPr lang="en-US" sz="2000" dirty="0" err="1"/>
              <a:t>JsonProperty</a:t>
            </a:r>
            <a:r>
              <a:rPr lang="en-US" sz="2000" dirty="0"/>
              <a:t>(</a:t>
            </a:r>
            <a:r>
              <a:rPr lang="en-US" sz="2000" dirty="0" err="1"/>
              <a:t>PropertyName</a:t>
            </a:r>
            <a:r>
              <a:rPr lang="en-US" sz="2000" dirty="0"/>
              <a:t> = "d")]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public </a:t>
            </a:r>
            <a:r>
              <a:rPr lang="en-US" sz="2000" dirty="0" err="1"/>
              <a:t>SpTaskJson</a:t>
            </a:r>
            <a:r>
              <a:rPr lang="en-US" sz="2000" dirty="0"/>
              <a:t> Data { get; set; } </a:t>
            </a:r>
            <a:endParaRPr lang="en-US" sz="2000" dirty="0" smtClean="0"/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DataCollectionReponse</a:t>
            </a:r>
            <a:r>
              <a:rPr lang="en-US" sz="2000" dirty="0"/>
              <a:t> {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[</a:t>
            </a:r>
            <a:r>
              <a:rPr lang="en-US" sz="2000" dirty="0" err="1"/>
              <a:t>JsonProperty</a:t>
            </a:r>
            <a:r>
              <a:rPr lang="en-US" sz="2000" dirty="0"/>
              <a:t>(</a:t>
            </a:r>
            <a:r>
              <a:rPr lang="en-US" sz="2000" dirty="0" err="1"/>
              <a:t>PropertyName</a:t>
            </a:r>
            <a:r>
              <a:rPr lang="en-US" sz="2000" dirty="0"/>
              <a:t> = "results")]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public </a:t>
            </a:r>
            <a:r>
              <a:rPr lang="en-US" sz="2000" dirty="0" err="1"/>
              <a:t>SpTaskJson</a:t>
            </a:r>
            <a:r>
              <a:rPr lang="en-US" sz="2000" dirty="0"/>
              <a:t>[] Results { get; set; } </a:t>
            </a:r>
            <a:endParaRPr lang="en-US" sz="2000" dirty="0" smtClean="0"/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SpTaskJson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public </a:t>
            </a:r>
            <a:r>
              <a:rPr lang="en-US" sz="2000" dirty="0"/>
              <a:t>string Title { get; set; }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public </a:t>
            </a:r>
            <a:r>
              <a:rPr lang="en-US" sz="2000" dirty="0"/>
              <a:t>string Priority { get; set; }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public </a:t>
            </a:r>
            <a:r>
              <a:rPr lang="en-US" sz="2000" dirty="0"/>
              <a:t>string Status { get; set; } 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2022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JSON to Strongly Typed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816977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// convert JSON string (</a:t>
            </a:r>
            <a:r>
              <a:rPr lang="en-US" sz="2000" dirty="0" err="1" smtClean="0">
                <a:solidFill>
                  <a:srgbClr val="00B050"/>
                </a:solidFill>
              </a:rPr>
              <a:t>responseString</a:t>
            </a:r>
            <a:r>
              <a:rPr lang="en-US" sz="2000" dirty="0" smtClean="0">
                <a:solidFill>
                  <a:srgbClr val="00B050"/>
                </a:solidFill>
              </a:rPr>
              <a:t>) to strongly typed object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var</a:t>
            </a:r>
            <a:r>
              <a:rPr lang="en-US" sz="2000" dirty="0"/>
              <a:t> </a:t>
            </a:r>
            <a:r>
              <a:rPr lang="en-US" sz="2000" dirty="0" err="1"/>
              <a:t>spTaskJsonResponse</a:t>
            </a:r>
            <a:r>
              <a:rPr lang="en-US" sz="2000" dirty="0"/>
              <a:t> =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JsonConvert.DeserializeObject</a:t>
            </a:r>
            <a:r>
              <a:rPr lang="en-US" sz="2000" dirty="0" smtClean="0"/>
              <a:t>&lt;</a:t>
            </a:r>
            <a:r>
              <a:rPr lang="en-US" sz="2000" dirty="0" err="1" smtClean="0"/>
              <a:t>SpTaskJsonCollection</a:t>
            </a:r>
            <a:r>
              <a:rPr lang="en-US" sz="2000" dirty="0"/>
              <a:t>&gt;(</a:t>
            </a:r>
            <a:r>
              <a:rPr lang="en-US" sz="2000" dirty="0" err="1"/>
              <a:t>responseString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smtClean="0"/>
              <a:t>List&lt;</a:t>
            </a:r>
            <a:r>
              <a:rPr lang="en-US" sz="2000" dirty="0" err="1" smtClean="0"/>
              <a:t>SpTask</a:t>
            </a:r>
            <a:r>
              <a:rPr lang="en-US" sz="2000" dirty="0"/>
              <a:t>&gt; </a:t>
            </a:r>
            <a:r>
              <a:rPr lang="en-US" sz="2000" dirty="0" smtClean="0"/>
              <a:t>tasks =</a:t>
            </a:r>
            <a:r>
              <a:rPr lang="en-US" sz="2000" dirty="0"/>
              <a:t> new List&lt;</a:t>
            </a:r>
            <a:r>
              <a:rPr lang="en-US" sz="2000" dirty="0" err="1"/>
              <a:t>SpTask</a:t>
            </a:r>
            <a:r>
              <a:rPr lang="en-US" sz="2000" dirty="0" smtClean="0"/>
              <a:t>&gt;();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// loop through strongly typed collection</a:t>
            </a:r>
          </a:p>
          <a:p>
            <a:r>
              <a:rPr lang="en-US" sz="2000" dirty="0" err="1" smtClean="0"/>
              <a:t>foreach</a:t>
            </a:r>
            <a:r>
              <a:rPr lang="en-US" sz="2000" dirty="0"/>
              <a:t> (</a:t>
            </a:r>
            <a:r>
              <a:rPr lang="en-US" sz="2000" dirty="0" err="1"/>
              <a:t>var</a:t>
            </a:r>
            <a:r>
              <a:rPr lang="en-US" sz="2000" dirty="0"/>
              <a:t> </a:t>
            </a:r>
            <a:r>
              <a:rPr lang="en-US" sz="2000" dirty="0" err="1"/>
              <a:t>spListitem</a:t>
            </a:r>
            <a:r>
              <a:rPr lang="en-US" sz="2000" dirty="0"/>
              <a:t> in </a:t>
            </a:r>
            <a:r>
              <a:rPr lang="en-US" sz="2000" dirty="0" err="1"/>
              <a:t>spTaskJsonResponse.Data.Results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SpTask</a:t>
            </a:r>
            <a:r>
              <a:rPr lang="en-US" sz="2000" dirty="0" smtClean="0"/>
              <a:t> </a:t>
            </a:r>
            <a:r>
              <a:rPr lang="en-US" sz="2000" dirty="0"/>
              <a:t>task = new </a:t>
            </a:r>
            <a:r>
              <a:rPr lang="en-US" sz="2000" dirty="0" err="1"/>
              <a:t>SpTask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Title </a:t>
            </a:r>
            <a:r>
              <a:rPr lang="en-US" sz="2000" dirty="0"/>
              <a:t>= </a:t>
            </a:r>
            <a:r>
              <a:rPr lang="en-US" sz="2000" dirty="0" err="1"/>
              <a:t>spListitem.Title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Status </a:t>
            </a:r>
            <a:r>
              <a:rPr lang="en-US" sz="2000" dirty="0"/>
              <a:t>= </a:t>
            </a:r>
            <a:r>
              <a:rPr lang="en-US" sz="2000" dirty="0" err="1"/>
              <a:t>spListitem.Status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Priority </a:t>
            </a:r>
            <a:r>
              <a:rPr lang="en-US" sz="2000" dirty="0"/>
              <a:t>= </a:t>
            </a:r>
            <a:r>
              <a:rPr lang="en-US" sz="2000" dirty="0" err="1" smtClean="0"/>
              <a:t>spListitem.Priority</a:t>
            </a:r>
            <a:endParaRPr lang="en-US" sz="2000" dirty="0" smtClean="0"/>
          </a:p>
          <a:p>
            <a:r>
              <a:rPr lang="en-US" sz="2000" dirty="0" smtClean="0"/>
              <a:t>  };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tasks.Add</a:t>
            </a:r>
            <a:r>
              <a:rPr lang="en-US" sz="2000" dirty="0" smtClean="0"/>
              <a:t>(task);</a:t>
            </a:r>
          </a:p>
          <a:p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05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REST Core </a:t>
            </a:r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381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896999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Each entity / collection has a well defined endpoint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Platform / technology / infrastructure agnostic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Every platform can issue HTTP requests – no limitations on how to use it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HTTP verbs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Defined in before the endpoint in the request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Describes what the request wants to do for the specified endpoint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HTTP request headers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Describes the request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Authentication / authorization information for the request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Type of data being submitted &amp; requested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HTTP status codes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Class of response / error type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Response body contains additional details specific to the triggering request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Core Concepts</a:t>
            </a:r>
          </a:p>
        </p:txBody>
      </p:sp>
    </p:spTree>
    <p:extLst>
      <p:ext uri="{BB962C8B-B14F-4D97-AF65-F5344CB8AC3E}">
        <p14:creationId xmlns:p14="http://schemas.microsoft.com/office/powerpoint/2010/main" val="6485304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259628"/>
          </a:xfrm>
        </p:spPr>
        <p:txBody>
          <a:bodyPr/>
          <a:lstStyle/>
          <a:p>
            <a:r>
              <a:rPr lang="en-US" dirty="0" smtClean="0"/>
              <a:t>Partner Center Options</a:t>
            </a:r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Managed API</a:t>
            </a:r>
          </a:p>
          <a:p>
            <a:r>
              <a:rPr lang="en-US" dirty="0"/>
              <a:t>JSON </a:t>
            </a:r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REST Core Concepts</a:t>
            </a:r>
          </a:p>
          <a:p>
            <a:r>
              <a:rPr lang="en-US" dirty="0" smtClean="0"/>
              <a:t>Calling Partner Center REST Endpoints</a:t>
            </a:r>
          </a:p>
          <a:p>
            <a:r>
              <a:rPr lang="en-US" dirty="0" smtClean="0"/>
              <a:t>Debugging REST Requests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87601"/>
          </a:xfrm>
        </p:spPr>
        <p:txBody>
          <a:bodyPr/>
          <a:lstStyle/>
          <a:p>
            <a:r>
              <a:rPr lang="en-US" dirty="0" smtClean="0"/>
              <a:t>Used to tell the endpoint what action you </a:t>
            </a:r>
            <a:br>
              <a:rPr lang="en-US" dirty="0" smtClean="0"/>
            </a:br>
            <a:r>
              <a:rPr lang="en-US" dirty="0" smtClean="0"/>
              <a:t>want to perform – describes the HTTP request</a:t>
            </a:r>
          </a:p>
          <a:p>
            <a:r>
              <a:rPr lang="en-US" dirty="0" smtClean="0"/>
              <a:t>GET: request data</a:t>
            </a:r>
          </a:p>
          <a:p>
            <a:r>
              <a:rPr lang="en-US" dirty="0" smtClean="0"/>
              <a:t>POST: create new entity in a collection</a:t>
            </a:r>
          </a:p>
          <a:p>
            <a:r>
              <a:rPr lang="en-US" dirty="0" smtClean="0"/>
              <a:t>PUT: update an existing entity</a:t>
            </a:r>
          </a:p>
          <a:p>
            <a:r>
              <a:rPr lang="en-US" dirty="0" smtClean="0"/>
              <a:t>PATCH: update only part of an existing entity</a:t>
            </a:r>
          </a:p>
          <a:p>
            <a:r>
              <a:rPr lang="en-US" dirty="0" smtClean="0"/>
              <a:t>DELETE: delete an entity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www.w3.org/Protocols/rfc2616/rfc2616-sec9.html</a:t>
            </a:r>
            <a:r>
              <a:rPr lang="en-US" sz="36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750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077766"/>
          </a:xfrm>
        </p:spPr>
        <p:txBody>
          <a:bodyPr/>
          <a:lstStyle/>
          <a:p>
            <a:r>
              <a:rPr lang="en-US" sz="2800" dirty="0"/>
              <a:t>Accept</a:t>
            </a:r>
          </a:p>
          <a:p>
            <a:pPr lvl="1"/>
            <a:r>
              <a:rPr lang="en-US" sz="1600" dirty="0"/>
              <a:t>Describes the type of data being requested</a:t>
            </a:r>
          </a:p>
          <a:p>
            <a:r>
              <a:rPr lang="en-US" sz="2800" dirty="0" smtClean="0"/>
              <a:t>Authorization </a:t>
            </a:r>
          </a:p>
          <a:p>
            <a:pPr lvl="1"/>
            <a:r>
              <a:rPr lang="en-US" sz="1600" dirty="0" smtClean="0"/>
              <a:t>OAuth2 token in form of bearer used to authenticate the user / request</a:t>
            </a:r>
          </a:p>
          <a:p>
            <a:r>
              <a:rPr lang="en-US" sz="2800" dirty="0"/>
              <a:t>Content-Type</a:t>
            </a:r>
          </a:p>
          <a:p>
            <a:pPr lvl="1"/>
            <a:r>
              <a:rPr lang="en-US" sz="1600" dirty="0"/>
              <a:t>Describes type of data being submitted</a:t>
            </a:r>
          </a:p>
          <a:p>
            <a:r>
              <a:rPr lang="en-US" sz="2800" dirty="0"/>
              <a:t>IF-Match</a:t>
            </a:r>
          </a:p>
          <a:p>
            <a:pPr lvl="1"/>
            <a:r>
              <a:rPr lang="en-US" sz="1600" dirty="0"/>
              <a:t>Ensure version on server is same version you are </a:t>
            </a:r>
            <a:r>
              <a:rPr lang="en-US" sz="1600" dirty="0" smtClean="0"/>
              <a:t>updating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9832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558445"/>
          </a:xfrm>
        </p:spPr>
        <p:txBody>
          <a:bodyPr/>
          <a:lstStyle/>
          <a:p>
            <a:r>
              <a:rPr lang="en-US" sz="3600" dirty="0" smtClean="0"/>
              <a:t>200: OK / Success – for GET &amp; update</a:t>
            </a:r>
          </a:p>
          <a:p>
            <a:r>
              <a:rPr lang="en-US" sz="3600" dirty="0" smtClean="0"/>
              <a:t>201: Created – for POST</a:t>
            </a:r>
          </a:p>
          <a:p>
            <a:r>
              <a:rPr lang="en-US" sz="3600" dirty="0" smtClean="0"/>
              <a:t>204: No content – for DELETE</a:t>
            </a:r>
          </a:p>
          <a:p>
            <a:r>
              <a:rPr lang="en-US" sz="3600" dirty="0" smtClean="0"/>
              <a:t>400: Bad Request</a:t>
            </a:r>
          </a:p>
          <a:p>
            <a:r>
              <a:rPr lang="en-US" sz="3600" dirty="0" smtClean="0"/>
              <a:t>401: Unauthorized / 403: Forbidden</a:t>
            </a:r>
          </a:p>
          <a:p>
            <a:r>
              <a:rPr lang="en-US" sz="3600" dirty="0" smtClean="0"/>
              <a:t>412: Precondition Failed</a:t>
            </a:r>
          </a:p>
          <a:p>
            <a:r>
              <a:rPr lang="en-US" sz="3600" dirty="0" smtClean="0"/>
              <a:t>500: Server error</a:t>
            </a:r>
          </a:p>
          <a:p>
            <a:pPr marL="0" indent="0">
              <a:buNone/>
            </a:pPr>
            <a:endParaRPr lang="en-US" sz="3600" dirty="0" smtClean="0">
              <a:hlinkClick r:id="rId2"/>
            </a:endParaRPr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www.w3.org/Protocols/rfc2616/rfc2616-sec10.html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8635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896999"/>
          </a:xfrm>
        </p:spPr>
        <p:txBody>
          <a:bodyPr/>
          <a:lstStyle/>
          <a:p>
            <a:r>
              <a:rPr lang="en-US" dirty="0" smtClean="0"/>
              <a:t>Fiddler Tool (Windows)</a:t>
            </a:r>
          </a:p>
          <a:p>
            <a:pPr lvl="1"/>
            <a:r>
              <a:rPr lang="en-US" dirty="0" smtClean="0"/>
              <a:t>HTTP debugging proxy</a:t>
            </a:r>
          </a:p>
          <a:p>
            <a:pPr lvl="1"/>
            <a:r>
              <a:rPr lang="en-US" dirty="0" smtClean="0"/>
              <a:t>Enables deep inspection of all HTTP requests &amp; corresponding responses</a:t>
            </a:r>
          </a:p>
          <a:p>
            <a:pPr lvl="1"/>
            <a:r>
              <a:rPr lang="en-US" dirty="0" smtClean="0"/>
              <a:t>Enables creation of HTTP requests within tool</a:t>
            </a:r>
          </a:p>
          <a:p>
            <a:pPr lvl="1"/>
            <a:r>
              <a:rPr lang="en-US" dirty="0" smtClean="0"/>
              <a:t>Learn how to control the filters!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www.telerik.com/fiddler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Postman (cross-platform)</a:t>
            </a:r>
          </a:p>
          <a:p>
            <a:pPr lvl="1"/>
            <a:r>
              <a:rPr lang="en-US" dirty="0" smtClean="0"/>
              <a:t>HTTP request builder</a:t>
            </a:r>
          </a:p>
          <a:p>
            <a:pPr lvl="1"/>
            <a:r>
              <a:rPr lang="en-US" dirty="0" smtClean="0"/>
              <a:t>View history of requests &amp; create request templates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www.getpostman.com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experience errors in SDK, look at raw error coming back from REST API – usually contains more info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Development &amp; Debugging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538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the Partner </a:t>
            </a:r>
            <a:r>
              <a:rPr lang="en-US" dirty="0"/>
              <a:t>Center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 API Endpoint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1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27193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Specific Partner Center endpoints covered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 other modules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Customers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Offer categories / offers / add-ons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Invoices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Service requests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Selecting, paging and filtering requests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Creating entities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Partner Center </a:t>
            </a:r>
            <a:r>
              <a:rPr lang="en-US" dirty="0" smtClean="0"/>
              <a:t>REST </a:t>
            </a:r>
            <a:r>
              <a:rPr lang="en-US" dirty="0"/>
              <a:t>API Endpoints</a:t>
            </a:r>
          </a:p>
        </p:txBody>
      </p:sp>
    </p:spTree>
    <p:extLst>
      <p:ext uri="{BB962C8B-B14F-4D97-AF65-F5344CB8AC3E}">
        <p14:creationId xmlns:p14="http://schemas.microsoft.com/office/powerpoint/2010/main" val="18786407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698927"/>
          </a:xfrm>
        </p:spPr>
        <p:txBody>
          <a:bodyPr/>
          <a:lstStyle/>
          <a:p>
            <a:r>
              <a:rPr lang="en-US" dirty="0" smtClean="0"/>
              <a:t>All requests to Partner Center related endpoints must include the HTTP Authorization header with token</a:t>
            </a:r>
          </a:p>
          <a:p>
            <a:pPr lvl="1"/>
            <a:r>
              <a:rPr lang="en-US" dirty="0" smtClean="0"/>
              <a:t>Authorization: Bearer &lt;base64 encoded JWT token&gt;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smtClean="0"/>
              <a:t>APIs Authentication / Authorization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36365433"/>
              </p:ext>
            </p:extLst>
          </p:nvPr>
        </p:nvGraphicFramePr>
        <p:xfrm>
          <a:off x="541337" y="3268662"/>
          <a:ext cx="11353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73412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Inspecting the Authentication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01424"/>
          </a:xfrm>
        </p:spPr>
        <p:txBody>
          <a:bodyPr/>
          <a:lstStyle/>
          <a:p>
            <a:r>
              <a:rPr lang="en-US" dirty="0" smtClean="0"/>
              <a:t>Good practice to always group requests in pages</a:t>
            </a:r>
          </a:p>
          <a:p>
            <a:r>
              <a:rPr lang="en-US" dirty="0" smtClean="0"/>
              <a:t>Include two parameters on query string:</a:t>
            </a:r>
          </a:p>
          <a:p>
            <a:pPr lvl="1"/>
            <a:r>
              <a:rPr lang="en-US" dirty="0" smtClean="0"/>
              <a:t>Size: the number of items to include in the page of data</a:t>
            </a:r>
          </a:p>
          <a:p>
            <a:pPr lvl="1"/>
            <a:r>
              <a:rPr lang="en-US" dirty="0" smtClean="0"/>
              <a:t>Offset: number of items to skip</a:t>
            </a:r>
          </a:p>
          <a:p>
            <a:endParaRPr lang="en-US" dirty="0" smtClean="0"/>
          </a:p>
          <a:p>
            <a:r>
              <a:rPr lang="en-US" dirty="0" smtClean="0"/>
              <a:t>Example: page 5 where page sizes are 5</a:t>
            </a:r>
          </a:p>
          <a:p>
            <a:pPr lvl="1"/>
            <a:r>
              <a:rPr lang="en-US" dirty="0" smtClean="0"/>
              <a:t>?size=25&amp;offset=100</a:t>
            </a:r>
          </a:p>
          <a:p>
            <a:pPr lvl="1"/>
            <a:r>
              <a:rPr lang="en-US" dirty="0" smtClean="0"/>
              <a:t>Explained: Get 25 items but skip the first 4 </a:t>
            </a:r>
            <a:r>
              <a:rPr lang="en-US" dirty="0" smtClean="0"/>
              <a:t>pages</a:t>
            </a:r>
            <a:br>
              <a:rPr lang="en-US" dirty="0" smtClean="0"/>
            </a:br>
            <a:r>
              <a:rPr lang="en-US" dirty="0" smtClean="0"/>
              <a:t>(current </a:t>
            </a:r>
            <a:r>
              <a:rPr lang="en-US" dirty="0" smtClean="0"/>
              <a:t>page index – 1 * page size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https://api.partnercenter.microsoft.com/v1/customers?size=25&amp;offset=100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Requests with Partner Center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64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059847"/>
          </a:xfrm>
        </p:spPr>
        <p:txBody>
          <a:bodyPr/>
          <a:lstStyle/>
          <a:p>
            <a:r>
              <a:rPr lang="en-US" dirty="0" smtClean="0"/>
              <a:t>Limit the result set in your request by providing filter criteria to the server</a:t>
            </a:r>
          </a:p>
          <a:p>
            <a:r>
              <a:rPr lang="en-US" dirty="0" smtClean="0"/>
              <a:t>Filter criteria passed as JSON string on query string: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api.partnercenter.microsoft.com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/v1/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customers?size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=25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&amp;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={"Field":"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Value":"A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"Operator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Searching / Filtering with Partner Center REST 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22707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Partner Center Developer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64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5312223"/>
          </a:xfrm>
        </p:spPr>
        <p:txBody>
          <a:bodyPr/>
          <a:lstStyle/>
          <a:p>
            <a:r>
              <a:rPr lang="en-US" dirty="0" smtClean="0"/>
              <a:t>Provide URL encoded JSON string with schema:</a:t>
            </a:r>
          </a:p>
          <a:p>
            <a:pPr lvl="1"/>
            <a:r>
              <a:rPr lang="en-US" b="1" dirty="0" smtClean="0"/>
              <a:t>Field</a:t>
            </a:r>
            <a:r>
              <a:rPr lang="en-US" dirty="0" smtClean="0"/>
              <a:t>: field name to filter on</a:t>
            </a:r>
          </a:p>
          <a:p>
            <a:pPr lvl="1"/>
            <a:r>
              <a:rPr lang="en-US" b="1" dirty="0" smtClean="0"/>
              <a:t>Value</a:t>
            </a:r>
            <a:r>
              <a:rPr lang="en-US" dirty="0" smtClean="0"/>
              <a:t>: filter value</a:t>
            </a:r>
          </a:p>
          <a:p>
            <a:pPr lvl="1"/>
            <a:r>
              <a:rPr lang="en-US" b="1" dirty="0" smtClean="0"/>
              <a:t>Operator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Microsoft.Store.PartnerCenter.Models.Query.FilterFieldOperation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342873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Field":"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Value":"A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Filtering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6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582519"/>
          </a:xfrm>
        </p:spPr>
        <p:txBody>
          <a:bodyPr/>
          <a:lstStyle/>
          <a:p>
            <a:r>
              <a:rPr lang="en-US" dirty="0" smtClean="0"/>
              <a:t>HTTP POST</a:t>
            </a:r>
          </a:p>
          <a:p>
            <a:r>
              <a:rPr lang="en-US" dirty="0" smtClean="0"/>
              <a:t>Endpoint = collection where entity should be created</a:t>
            </a:r>
          </a:p>
          <a:p>
            <a:r>
              <a:rPr lang="en-US" dirty="0" smtClean="0"/>
              <a:t>Specify headers </a:t>
            </a:r>
          </a:p>
          <a:p>
            <a:pPr lvl="1"/>
            <a:r>
              <a:rPr lang="en-US" dirty="0" smtClean="0"/>
              <a:t>Content-Type: type of data being submitted 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application/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Content-Length: length of data being summited (string length in body)</a:t>
            </a:r>
          </a:p>
          <a:p>
            <a:r>
              <a:rPr lang="en-US" dirty="0" smtClean="0"/>
              <a:t>Create entity as JSON object &amp; pass in body of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Entities in Partner Center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3270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10493"/>
          </a:xfrm>
        </p:spPr>
        <p:txBody>
          <a:bodyPr/>
          <a:lstStyle/>
          <a:p>
            <a:r>
              <a:rPr lang="en-US" dirty="0" smtClean="0"/>
              <a:t>All HTTP requests to Partner Center API require the following headers:</a:t>
            </a:r>
          </a:p>
          <a:p>
            <a:pPr lvl="1"/>
            <a:r>
              <a:rPr lang="en-US" b="1" dirty="0" smtClean="0"/>
              <a:t>X-Locale</a:t>
            </a:r>
            <a:r>
              <a:rPr lang="en-US" dirty="0" smtClean="0"/>
              <a:t>: en-US</a:t>
            </a:r>
          </a:p>
          <a:p>
            <a:pPr lvl="2"/>
            <a:r>
              <a:rPr lang="en-US" dirty="0" smtClean="0"/>
              <a:t>Replace with the locale desired</a:t>
            </a:r>
          </a:p>
          <a:p>
            <a:pPr lvl="1"/>
            <a:r>
              <a:rPr lang="en-US" b="1" dirty="0" smtClean="0"/>
              <a:t>MS-Contract-Version</a:t>
            </a:r>
            <a:r>
              <a:rPr lang="en-US" dirty="0" smtClean="0"/>
              <a:t>: v1</a:t>
            </a:r>
          </a:p>
          <a:p>
            <a:pPr lvl="1"/>
            <a:r>
              <a:rPr lang="en-US" b="1" dirty="0" smtClean="0"/>
              <a:t>MS-</a:t>
            </a:r>
            <a:r>
              <a:rPr lang="en-US" b="1" dirty="0" err="1" smtClean="0"/>
              <a:t>CorrelationId</a:t>
            </a:r>
            <a:r>
              <a:rPr lang="en-US" dirty="0" smtClean="0"/>
              <a:t>: GUID</a:t>
            </a:r>
          </a:p>
          <a:p>
            <a:pPr lvl="2"/>
            <a:r>
              <a:rPr lang="en-US" dirty="0" smtClean="0"/>
              <a:t>Unique ID for the request, useful in logs &amp; network traces</a:t>
            </a:r>
          </a:p>
          <a:p>
            <a:pPr lvl="2"/>
            <a:r>
              <a:rPr lang="en-US" dirty="0" smtClean="0"/>
              <a:t>Should be unique for every request</a:t>
            </a:r>
          </a:p>
          <a:p>
            <a:pPr lvl="1"/>
            <a:r>
              <a:rPr lang="en-US" b="1" dirty="0" smtClean="0"/>
              <a:t>MS-</a:t>
            </a:r>
            <a:r>
              <a:rPr lang="en-US" b="1" dirty="0" err="1" smtClean="0"/>
              <a:t>RequestId</a:t>
            </a:r>
            <a:r>
              <a:rPr lang="en-US" dirty="0" smtClean="0"/>
              <a:t>: GUID</a:t>
            </a:r>
          </a:p>
          <a:p>
            <a:pPr lvl="2"/>
            <a:r>
              <a:rPr lang="en-US" dirty="0" smtClean="0"/>
              <a:t>Unique ID for the request, used to ensure </a:t>
            </a:r>
            <a:r>
              <a:rPr lang="en-US" dirty="0" err="1" smtClean="0"/>
              <a:t>idempotency</a:t>
            </a:r>
            <a:endParaRPr lang="en-US" dirty="0" smtClean="0"/>
          </a:p>
          <a:p>
            <a:pPr lvl="2"/>
            <a:r>
              <a:rPr lang="en-US" dirty="0" smtClean="0"/>
              <a:t>In cases where calls timeout, retry logic should include the same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REST API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961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Inspecting Creating Entities with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Debugging REST </a:t>
            </a:r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262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41967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Fiddler!!!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Ideal tool when experiencing errors with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Managed API or REST API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Identify if you have a code problem or if you are using API incorrectly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Many times raw error is more helpful than thrown exceptions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sharing errors in forums, Fiddler traces are most helpful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 careful to not share your passwords / sensitive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REST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74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Using Fiddler as a Debugging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36736"/>
          </a:xfrm>
        </p:spPr>
        <p:txBody>
          <a:bodyPr/>
          <a:lstStyle/>
          <a:p>
            <a:r>
              <a:rPr lang="en-US" dirty="0"/>
              <a:t>Partner Center Options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 smtClean="0"/>
              <a:t>Managed API</a:t>
            </a:r>
            <a:endParaRPr lang="en-US" dirty="0"/>
          </a:p>
          <a:p>
            <a:r>
              <a:rPr lang="en-US" dirty="0"/>
              <a:t>JSON Overview</a:t>
            </a:r>
          </a:p>
          <a:p>
            <a:r>
              <a:rPr lang="en-US" dirty="0"/>
              <a:t>REST Core Concepts</a:t>
            </a:r>
          </a:p>
          <a:p>
            <a:r>
              <a:rPr lang="en-US" dirty="0"/>
              <a:t>Calling Partner Center REST </a:t>
            </a:r>
            <a:r>
              <a:rPr lang="en-US" dirty="0" smtClean="0"/>
              <a:t>Endpoints</a:t>
            </a:r>
          </a:p>
          <a:p>
            <a:r>
              <a:rPr lang="en-US" dirty="0" smtClean="0"/>
              <a:t>Debugging </a:t>
            </a:r>
            <a:r>
              <a:rPr lang="en-US" dirty="0"/>
              <a:t>REST Requests</a:t>
            </a:r>
          </a:p>
          <a:p>
            <a:endParaRPr lang="en-US" dirty="0" smtClean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6913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REST API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Microsoft-hosted endpoint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Requires authenticated requests, proven by passing OAuth2 token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 request header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Accepts &amp; returns JSON formatted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hlinkClick r:id="rId2"/>
              </a:rPr>
              <a:t>https://api.partnercenter.microsoft.com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Managed API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Abstraction of REST API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Collection of .NET managed wrapper libraries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Call REST APIs on your behalf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195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REST API vs. Managed API?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4062651"/>
          </a:xfrm>
        </p:spPr>
        <p:txBody>
          <a:bodyPr/>
          <a:lstStyle/>
          <a:p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Integration project based on non-.NET Framework technology</a:t>
            </a:r>
          </a:p>
          <a:p>
            <a:pPr lvl="1"/>
            <a:r>
              <a:rPr lang="en-US" dirty="0" smtClean="0"/>
              <a:t>Java, PHP, </a:t>
            </a:r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Application hosted on Linux</a:t>
            </a:r>
          </a:p>
          <a:p>
            <a:pPr lvl="1"/>
            <a:r>
              <a:rPr lang="en-US" dirty="0" smtClean="0"/>
              <a:t>Developer environment something other than Visual Studio</a:t>
            </a:r>
          </a:p>
          <a:p>
            <a:pPr lvl="1"/>
            <a:r>
              <a:rPr lang="en-US" dirty="0" smtClean="0"/>
              <a:t>Using tools / libraries designed to work with REST endpoints</a:t>
            </a:r>
          </a:p>
          <a:p>
            <a:pPr lvl="1"/>
            <a:r>
              <a:rPr lang="en-US" dirty="0" smtClean="0"/>
              <a:t>Personal preference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4727448"/>
          </a:xfrm>
        </p:spPr>
        <p:txBody>
          <a:bodyPr/>
          <a:lstStyle/>
          <a:p>
            <a:r>
              <a:rPr lang="en-US" dirty="0" smtClean="0"/>
              <a:t>Managed API</a:t>
            </a:r>
          </a:p>
          <a:p>
            <a:pPr lvl="1"/>
            <a:r>
              <a:rPr lang="en-US" dirty="0" smtClean="0"/>
              <a:t>Integration project based on .NET Framework</a:t>
            </a:r>
          </a:p>
          <a:p>
            <a:pPr lvl="1"/>
            <a:r>
              <a:rPr lang="en-US" dirty="0" smtClean="0"/>
              <a:t>C# / VB.NET</a:t>
            </a:r>
          </a:p>
          <a:p>
            <a:pPr lvl="1"/>
            <a:r>
              <a:rPr lang="en-US" dirty="0" smtClean="0"/>
              <a:t>Visual Studio used as developer environment</a:t>
            </a:r>
          </a:p>
          <a:p>
            <a:pPr lvl="1"/>
            <a:r>
              <a:rPr lang="en-US" dirty="0" smtClean="0"/>
              <a:t>Leverage business logic validation in application rather than test calls and handle error responses from REST API</a:t>
            </a:r>
          </a:p>
          <a:p>
            <a:pPr lvl="1"/>
            <a:r>
              <a:rPr lang="en-US" dirty="0"/>
              <a:t>Personal preference</a:t>
            </a:r>
          </a:p>
          <a:p>
            <a:pPr marL="297947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318" y="5859462"/>
            <a:ext cx="84458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developer? Most likely want to default to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1212774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JSON Overview</a:t>
            </a:r>
          </a:p>
        </p:txBody>
      </p:sp>
    </p:spTree>
    <p:extLst>
      <p:ext uri="{BB962C8B-B14F-4D97-AF65-F5344CB8AC3E}">
        <p14:creationId xmlns:p14="http://schemas.microsoft.com/office/powerpoint/2010/main" val="19596697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49047"/>
          </a:xfrm>
        </p:spPr>
        <p:txBody>
          <a:bodyPr/>
          <a:lstStyle/>
          <a:p>
            <a:r>
              <a:rPr lang="en-US" dirty="0" smtClean="0"/>
              <a:t>JSON: JavaScript Object Notation</a:t>
            </a:r>
          </a:p>
          <a:p>
            <a:r>
              <a:rPr lang="en-US" dirty="0" smtClean="0"/>
              <a:t>Similar to XML</a:t>
            </a:r>
          </a:p>
          <a:p>
            <a:pPr lvl="1"/>
            <a:r>
              <a:rPr lang="en-US" dirty="0" smtClean="0"/>
              <a:t>Name – Value pairs</a:t>
            </a:r>
          </a:p>
          <a:p>
            <a:pPr lvl="1"/>
            <a:r>
              <a:rPr lang="en-US" dirty="0" smtClean="0"/>
              <a:t>Collections</a:t>
            </a:r>
          </a:p>
          <a:p>
            <a:r>
              <a:rPr lang="en-US" dirty="0" smtClean="0"/>
              <a:t>Differs from XML</a:t>
            </a:r>
          </a:p>
          <a:p>
            <a:pPr lvl="1"/>
            <a:r>
              <a:rPr lang="en-US" dirty="0" smtClean="0"/>
              <a:t>Much more concise</a:t>
            </a:r>
          </a:p>
          <a:p>
            <a:pPr lvl="1"/>
            <a:r>
              <a:rPr lang="en-US" dirty="0" smtClean="0"/>
              <a:t>Smaller payloads</a:t>
            </a:r>
          </a:p>
          <a:p>
            <a:r>
              <a:rPr lang="en-US" dirty="0" smtClean="0"/>
              <a:t>Common Format used to exchange data in </a:t>
            </a:r>
            <a:br>
              <a:rPr lang="en-US" dirty="0" smtClean="0"/>
            </a:b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592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072158"/>
          </a:xfrm>
        </p:spPr>
        <p:txBody>
          <a:bodyPr/>
          <a:lstStyle/>
          <a:p>
            <a:r>
              <a:rPr lang="en-US" dirty="0" smtClean="0"/>
              <a:t>Objects: grouped with { }</a:t>
            </a:r>
          </a:p>
          <a:p>
            <a:endParaRPr lang="en-US" dirty="0" smtClean="0"/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Name-value pairs</a:t>
            </a:r>
          </a:p>
          <a:p>
            <a:pPr lvl="1"/>
            <a:r>
              <a:rPr lang="en-US" dirty="0" smtClean="0"/>
              <a:t>Name quoted with double quotes</a:t>
            </a:r>
          </a:p>
          <a:p>
            <a:pPr lvl="1"/>
            <a:r>
              <a:rPr lang="en-US" dirty="0" smtClean="0"/>
              <a:t>Value quoted with double quotes </a:t>
            </a:r>
            <a:r>
              <a:rPr lang="en-US" i="1" dirty="0" smtClean="0"/>
              <a:t>except</a:t>
            </a:r>
            <a:r>
              <a:rPr lang="en-US" dirty="0" smtClean="0"/>
              <a:t> for numeric &amp; Boolean types</a:t>
            </a:r>
          </a:p>
          <a:p>
            <a:pPr lvl="1"/>
            <a:r>
              <a:rPr lang="en-US" dirty="0" smtClean="0"/>
              <a:t>Name &amp; Value separated by colon</a:t>
            </a:r>
          </a:p>
          <a:p>
            <a:endParaRPr lang="en-US" dirty="0" smtClean="0"/>
          </a:p>
          <a:p>
            <a:r>
              <a:rPr lang="en-US" dirty="0" smtClean="0"/>
              <a:t>Collections: grouped with [ 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Concepts</a:t>
            </a:r>
          </a:p>
        </p:txBody>
      </p:sp>
    </p:spTree>
    <p:extLst>
      <p:ext uri="{BB962C8B-B14F-4D97-AF65-F5344CB8AC3E}">
        <p14:creationId xmlns:p14="http://schemas.microsoft.com/office/powerpoint/2010/main" val="6598076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/>
              <a:t>{ 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"</a:t>
            </a:r>
            <a:r>
              <a:rPr lang="en-US" sz="2800" dirty="0"/>
              <a:t>Id": null,  </a:t>
            </a:r>
            <a:endParaRPr lang="en-US" sz="2800" dirty="0" smtClean="0"/>
          </a:p>
          <a:p>
            <a:r>
              <a:rPr lang="en-US" sz="2800" dirty="0" smtClean="0"/>
              <a:t>  "</a:t>
            </a:r>
            <a:r>
              <a:rPr lang="en-US" sz="2800" dirty="0" err="1"/>
              <a:t>CompanyProfile</a:t>
            </a:r>
            <a:r>
              <a:rPr lang="en-US" sz="2800" dirty="0"/>
              <a:t>": {    </a:t>
            </a:r>
            <a:endParaRPr lang="en-US" sz="2800" dirty="0" smtClean="0"/>
          </a:p>
          <a:p>
            <a:r>
              <a:rPr lang="en-US" sz="2800" dirty="0" smtClean="0"/>
              <a:t>    "Domain":</a:t>
            </a:r>
            <a:r>
              <a:rPr lang="en-US" sz="2800" dirty="0"/>
              <a:t>"</a:t>
            </a:r>
            <a:r>
              <a:rPr lang="en-US" sz="2800" dirty="0" err="1" smtClean="0"/>
              <a:t>foo.bar.net</a:t>
            </a:r>
            <a:r>
              <a:rPr lang="en-US" sz="2800" dirty="0"/>
              <a:t>",   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"</a:t>
            </a:r>
            <a:r>
              <a:rPr lang="en-US" sz="2800" dirty="0" err="1"/>
              <a:t>CompanyName</a:t>
            </a:r>
            <a:r>
              <a:rPr lang="en-US" sz="2800" dirty="0"/>
              <a:t>": "</a:t>
            </a:r>
            <a:r>
              <a:rPr lang="en-US" sz="2800" dirty="0" smtClean="0"/>
              <a:t>Foo</a:t>
            </a:r>
            <a:r>
              <a:rPr lang="en-US" sz="2800" dirty="0"/>
              <a:t>"</a:t>
            </a:r>
            <a:r>
              <a:rPr lang="en-US" sz="2800" dirty="0" smtClean="0"/>
              <a:t>    </a:t>
            </a:r>
          </a:p>
          <a:p>
            <a:r>
              <a:rPr lang="en-US" sz="2800" dirty="0" smtClean="0"/>
              <a:t>  },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/>
              <a:t>"</a:t>
            </a:r>
            <a:r>
              <a:rPr lang="en-US" sz="2800" dirty="0" smtClean="0"/>
              <a:t>Emails": [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{ "Address": "</a:t>
            </a:r>
            <a:r>
              <a:rPr lang="en-US" sz="2800" dirty="0" err="1" smtClean="0"/>
              <a:t>SomeEmail@bar.net</a:t>
            </a:r>
            <a:r>
              <a:rPr lang="en-US" sz="2800" dirty="0" smtClean="0"/>
              <a:t>" },</a:t>
            </a:r>
          </a:p>
          <a:p>
            <a:r>
              <a:rPr lang="en-US" sz="2800" dirty="0" smtClean="0"/>
              <a:t>    { </a:t>
            </a:r>
            <a:r>
              <a:rPr lang="en-US" sz="2800" dirty="0"/>
              <a:t>"Address": "</a:t>
            </a:r>
            <a:r>
              <a:rPr lang="en-US" sz="2800" dirty="0" err="1" smtClean="0"/>
              <a:t>SomeOtherEmail@bar.net</a:t>
            </a:r>
            <a:r>
              <a:rPr lang="en-US" sz="2800" dirty="0" smtClean="0"/>
              <a:t>" }</a:t>
            </a:r>
          </a:p>
          <a:p>
            <a:r>
              <a:rPr lang="en-US" sz="2800" dirty="0" smtClean="0"/>
              <a:t>  },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"</a:t>
            </a:r>
            <a:r>
              <a:rPr lang="en-US" sz="2800" dirty="0" err="1"/>
              <a:t>RelationshipToPartner</a:t>
            </a:r>
            <a:r>
              <a:rPr lang="en-US" sz="2800" dirty="0"/>
              <a:t>": </a:t>
            </a:r>
            <a:r>
              <a:rPr lang="en-US" sz="2800" dirty="0" smtClean="0"/>
              <a:t>"reseller"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979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dcmitype/"/>
    <ds:schemaRef ds:uri="230e9df3-be65-4c73-a93b-d1236ebd677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12a172fe-0250-434a-85cf-03b10810c5e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1812</TotalTime>
  <Words>1702</Words>
  <Application>Microsoft Office PowerPoint</Application>
  <PresentationFormat>Custom</PresentationFormat>
  <Paragraphs>339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REST + JSON Primer &amp;  Debugging API Calls</vt:lpstr>
      <vt:lpstr>Module Overview</vt:lpstr>
      <vt:lpstr>Partner Center Developer Options</vt:lpstr>
      <vt:lpstr>Partner Center Options</vt:lpstr>
      <vt:lpstr>When to use REST API vs. Managed API?</vt:lpstr>
      <vt:lpstr>JSON Overview</vt:lpstr>
      <vt:lpstr>JSON Concepts</vt:lpstr>
      <vt:lpstr>JSON Concepts</vt:lpstr>
      <vt:lpstr>JSON Example</vt:lpstr>
      <vt:lpstr>Techniques in Working with JSON in .NET Projects</vt:lpstr>
      <vt:lpstr>Using dynamic Objects with JSON</vt:lpstr>
      <vt:lpstr>Using dynamic Objects with JSON</vt:lpstr>
      <vt:lpstr>Convert JSON Responses to XML</vt:lpstr>
      <vt:lpstr>Process XML Converted from JSON</vt:lpstr>
      <vt:lpstr>Use JSON.NET to Convert JSON to Strongly Typed</vt:lpstr>
      <vt:lpstr>Setup JSON Response as Strongly Typed Class</vt:lpstr>
      <vt:lpstr>Convert JSON to Strongly Typed Class</vt:lpstr>
      <vt:lpstr>REST Core Concepts</vt:lpstr>
      <vt:lpstr>REST Core Concepts</vt:lpstr>
      <vt:lpstr>HTTP Verbs</vt:lpstr>
      <vt:lpstr>HTTP Request Headers</vt:lpstr>
      <vt:lpstr>HTTP Status Codes</vt:lpstr>
      <vt:lpstr>REST Development &amp; Debugging Utilities</vt:lpstr>
      <vt:lpstr>Calling the Partner Center  REST API Endpoint</vt:lpstr>
      <vt:lpstr>Calling the Partner Center REST API Endpoints</vt:lpstr>
      <vt:lpstr>REST APIs Authentication / Authorization</vt:lpstr>
      <vt:lpstr>DEMO</vt:lpstr>
      <vt:lpstr>Paging Requests with Partner Center REST API</vt:lpstr>
      <vt:lpstr>Searching / Filtering with Partner Center REST API</vt:lpstr>
      <vt:lpstr>REST API Filtering Syntax</vt:lpstr>
      <vt:lpstr>Creating Entities in Partner Center REST API</vt:lpstr>
      <vt:lpstr>Partner Center REST API Headers</vt:lpstr>
      <vt:lpstr>DEMO</vt:lpstr>
      <vt:lpstr>Debugging REST Requests</vt:lpstr>
      <vt:lpstr>Debugging REST Requests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+ JSON Primer &amp;  Debugging API Calls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44</cp:revision>
  <dcterms:created xsi:type="dcterms:W3CDTF">2015-12-01T19:35:52Z</dcterms:created>
  <dcterms:modified xsi:type="dcterms:W3CDTF">2016-03-14T22:15:00Z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