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53"/>
  </p:notesMasterIdLst>
  <p:handoutMasterIdLst>
    <p:handoutMasterId r:id="rId54"/>
  </p:handoutMasterIdLst>
  <p:sldIdLst>
    <p:sldId id="1457" r:id="rId5"/>
    <p:sldId id="1460" r:id="rId6"/>
    <p:sldId id="1463" r:id="rId7"/>
    <p:sldId id="1495" r:id="rId8"/>
    <p:sldId id="1464" r:id="rId9"/>
    <p:sldId id="1489" r:id="rId10"/>
    <p:sldId id="1470" r:id="rId11"/>
    <p:sldId id="1472" r:id="rId12"/>
    <p:sldId id="1480" r:id="rId13"/>
    <p:sldId id="1482" r:id="rId14"/>
    <p:sldId id="1473" r:id="rId15"/>
    <p:sldId id="1483" r:id="rId16"/>
    <p:sldId id="1485" r:id="rId17"/>
    <p:sldId id="1484" r:id="rId18"/>
    <p:sldId id="1516" r:id="rId19"/>
    <p:sldId id="1517" r:id="rId20"/>
    <p:sldId id="1490" r:id="rId21"/>
    <p:sldId id="1491" r:id="rId22"/>
    <p:sldId id="1492" r:id="rId23"/>
    <p:sldId id="1493" r:id="rId24"/>
    <p:sldId id="1494" r:id="rId25"/>
    <p:sldId id="1474" r:id="rId26"/>
    <p:sldId id="1465" r:id="rId27"/>
    <p:sldId id="1496" r:id="rId28"/>
    <p:sldId id="1468" r:id="rId29"/>
    <p:sldId id="1497" r:id="rId30"/>
    <p:sldId id="1498" r:id="rId31"/>
    <p:sldId id="1499" r:id="rId32"/>
    <p:sldId id="1467" r:id="rId33"/>
    <p:sldId id="1502" r:id="rId34"/>
    <p:sldId id="1503" r:id="rId35"/>
    <p:sldId id="1505" r:id="rId36"/>
    <p:sldId id="1506" r:id="rId37"/>
    <p:sldId id="1507" r:id="rId38"/>
    <p:sldId id="1508" r:id="rId39"/>
    <p:sldId id="1475" r:id="rId40"/>
    <p:sldId id="1476" r:id="rId41"/>
    <p:sldId id="1501" r:id="rId42"/>
    <p:sldId id="1479" r:id="rId43"/>
    <p:sldId id="1509" r:id="rId44"/>
    <p:sldId id="1513" r:id="rId45"/>
    <p:sldId id="1512" r:id="rId46"/>
    <p:sldId id="1510" r:id="rId47"/>
    <p:sldId id="1514" r:id="rId48"/>
    <p:sldId id="1515" r:id="rId49"/>
    <p:sldId id="1511" r:id="rId50"/>
    <p:sldId id="1461" r:id="rId51"/>
    <p:sldId id="1458" r:id="rId5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970B588-B535-CC42-A7E5-4D8CE8D2B81C}">
          <p14:sldIdLst>
            <p14:sldId id="1457"/>
            <p14:sldId id="1460"/>
          </p14:sldIdLst>
        </p14:section>
        <p14:section name="partner-center-capabilities" id="{4EBCB9D9-DC17-1F45-B65C-0FF0637FCCAF}">
          <p14:sldIdLst>
            <p14:sldId id="1463"/>
            <p14:sldId id="1495"/>
            <p14:sldId id="1464"/>
            <p14:sldId id="1489"/>
          </p14:sldIdLst>
        </p14:section>
        <p14:section name="get-customers" id="{26981691-BB6B-F941-A33A-EC797090440B}">
          <p14:sldIdLst>
            <p14:sldId id="1470"/>
            <p14:sldId id="1472"/>
            <p14:sldId id="1480"/>
            <p14:sldId id="1482"/>
            <p14:sldId id="1473"/>
            <p14:sldId id="1483"/>
            <p14:sldId id="1485"/>
            <p14:sldId id="1484"/>
            <p14:sldId id="1516"/>
            <p14:sldId id="1517"/>
            <p14:sldId id="1490"/>
            <p14:sldId id="1491"/>
            <p14:sldId id="1492"/>
            <p14:sldId id="1493"/>
            <p14:sldId id="1494"/>
            <p14:sldId id="1474"/>
          </p14:sldIdLst>
        </p14:section>
        <p14:section name="create-customer" id="{F1AF8569-D06C-214C-B55C-7489947A82F7}">
          <p14:sldIdLst>
            <p14:sldId id="1465"/>
            <p14:sldId id="1496"/>
            <p14:sldId id="1468"/>
            <p14:sldId id="1497"/>
            <p14:sldId id="1498"/>
            <p14:sldId id="1499"/>
            <p14:sldId id="1467"/>
          </p14:sldIdLst>
        </p14:section>
        <p14:section name="deleting-customers" id="{A446E465-D341-F445-B621-220526EA926D}">
          <p14:sldIdLst>
            <p14:sldId id="1502"/>
            <p14:sldId id="1503"/>
            <p14:sldId id="1505"/>
            <p14:sldId id="1506"/>
            <p14:sldId id="1507"/>
            <p14:sldId id="1508"/>
          </p14:sldIdLst>
        </p14:section>
        <p14:section name="manage-customers" id="{0F1107F7-B544-104E-ADF0-7FB00F4C0C8E}">
          <p14:sldIdLst>
            <p14:sldId id="1475"/>
            <p14:sldId id="1476"/>
            <p14:sldId id="1501"/>
            <p14:sldId id="1479"/>
          </p14:sldIdLst>
        </p14:section>
        <p14:section name="common-issues" id="{BE078FB5-A419-9344-99B3-EDFA1D685A61}">
          <p14:sldIdLst>
            <p14:sldId id="1509"/>
            <p14:sldId id="1513"/>
            <p14:sldId id="1512"/>
            <p14:sldId id="1510"/>
            <p14:sldId id="1514"/>
            <p14:sldId id="1515"/>
            <p14:sldId id="1511"/>
          </p14:sldIdLst>
        </p14:section>
        <p14:section name="outro" id="{94372C01-023E-8440-BAFB-3B6FFC8B5CAC}">
          <p14:sldIdLst>
            <p14:sldId id="1461"/>
            <p14:sldId id="14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7D8FF"/>
    <a:srgbClr val="11CCFF"/>
    <a:srgbClr val="85E5FF"/>
    <a:srgbClr val="43D7FF"/>
    <a:srgbClr val="B4A0FF"/>
    <a:srgbClr val="505050"/>
    <a:srgbClr val="000000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838" autoAdjust="0"/>
    <p:restoredTop sz="90615" autoAdjust="0"/>
  </p:normalViewPr>
  <p:slideViewPr>
    <p:cSldViewPr>
      <p:cViewPr varScale="1">
        <p:scale>
          <a:sx n="81" d="100"/>
          <a:sy n="81" d="100"/>
        </p:scale>
        <p:origin x="225" y="42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2815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Microsoft Ignite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3/14/2016 6:18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/>
              <a:t>Microsoft Ignite 2015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3/14/2016 6:18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3/14/2016 6:18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60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3/14/2016 6:18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71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3/14/2016 6:18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81578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587"/>
            <a:ext cx="12430199" cy="69919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5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93752" y="3040063"/>
            <a:ext cx="4333238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5000" b="0" kern="1200" cap="none" spc="-125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rPr>
              <a:t>Spark the future.</a:t>
            </a:r>
            <a:endParaRPr lang="en-US" sz="5000" b="0" kern="1200" cap="none" spc="-125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j-lt"/>
              <a:ea typeface="+mn-ea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441776" y="4617847"/>
            <a:ext cx="2185214" cy="71558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May 4 – 8, 2015</a:t>
            </a:r>
            <a:b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</a:b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Chicago, IL</a:t>
            </a:r>
            <a:endParaRPr lang="en-US" sz="2250" b="0" kern="1200" cap="none" spc="0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n-lt"/>
              <a:ea typeface="+mn-ea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10" y="4088040"/>
            <a:ext cx="2494315" cy="3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8285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36776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4881266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9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347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1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5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492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2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6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1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" y="0"/>
            <a:ext cx="12435840" cy="699516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868863"/>
            <a:ext cx="12436475" cy="212566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589822" y="6294476"/>
            <a:ext cx="45719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32215" eaLnBrk="0" hangingPunct="0"/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0" y="5580859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490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454" indent="-280966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944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526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107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986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4000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1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8667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2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9" r:id="rId1"/>
    <p:sldLayoutId id="2147484236" r:id="rId2"/>
    <p:sldLayoutId id="2147484240" r:id="rId3"/>
    <p:sldLayoutId id="2147484272" r:id="rId4"/>
    <p:sldLayoutId id="2147484241" r:id="rId5"/>
    <p:sldLayoutId id="2147484273" r:id="rId6"/>
    <p:sldLayoutId id="2147484244" r:id="rId7"/>
    <p:sldLayoutId id="2147484274" r:id="rId8"/>
    <p:sldLayoutId id="2147484245" r:id="rId9"/>
    <p:sldLayoutId id="2147484275" r:id="rId10"/>
    <p:sldLayoutId id="2147484247" r:id="rId11"/>
    <p:sldLayoutId id="2147484249" r:id="rId12"/>
    <p:sldLayoutId id="2147484250" r:id="rId13"/>
    <p:sldLayoutId id="2147484264" r:id="rId14"/>
    <p:sldLayoutId id="2147484251" r:id="rId15"/>
    <p:sldLayoutId id="2147484270" r:id="rId16"/>
    <p:sldLayoutId id="2147484252" r:id="rId17"/>
    <p:sldLayoutId id="2147484253" r:id="rId18"/>
    <p:sldLayoutId id="2147484254" r:id="rId19"/>
    <p:sldLayoutId id="2147484271" r:id="rId20"/>
    <p:sldLayoutId id="2147484257" r:id="rId21"/>
    <p:sldLayoutId id="2147484258" r:id="rId22"/>
    <p:sldLayoutId id="2147484259" r:id="rId23"/>
    <p:sldLayoutId id="2147484260" r:id="rId24"/>
    <p:sldLayoutId id="2147484261" r:id="rId25"/>
    <p:sldLayoutId id="2147484263" r:id="rId26"/>
    <p:sldLayoutId id="2147484276" r:id="rId27"/>
  </p:sldLayoutIdLst>
  <p:transition>
    <p:fade/>
  </p:transition>
  <p:txStyles>
    <p:titleStyle>
      <a:lvl1pPr algn="l" defTabSz="93266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73" marR="0" indent="-342873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154" marR="0" indent="-241281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036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618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199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834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170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503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838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667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01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002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336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 userDrawn="1">
          <p15:clr>
            <a:srgbClr val="5ACBF0"/>
          </p15:clr>
        </p15:guide>
        <p15:guide id="5" pos="1901" userDrawn="1">
          <p15:clr>
            <a:srgbClr val="5ACBF0"/>
          </p15:clr>
        </p15:guide>
        <p15:guide id="6" pos="2477" userDrawn="1">
          <p15:clr>
            <a:srgbClr val="5ACBF0"/>
          </p15:clr>
        </p15:guide>
        <p15:guide id="7" pos="3053" userDrawn="1">
          <p15:clr>
            <a:srgbClr val="5ACBF0"/>
          </p15:clr>
        </p15:guide>
        <p15:guide id="8" pos="3629" userDrawn="1">
          <p15:clr>
            <a:srgbClr val="5ACBF0"/>
          </p15:clr>
        </p15:guide>
        <p15:guide id="9" pos="4205" userDrawn="1">
          <p15:clr>
            <a:srgbClr val="5ACBF0"/>
          </p15:clr>
        </p15:guide>
        <p15:guide id="10" pos="4781" userDrawn="1">
          <p15:clr>
            <a:srgbClr val="5ACBF0"/>
          </p15:clr>
        </p15:guide>
        <p15:guide id="11" pos="5357" userDrawn="1">
          <p15:clr>
            <a:srgbClr val="5ACBF0"/>
          </p15:clr>
        </p15:guide>
        <p15:guide id="12" pos="5933" userDrawn="1">
          <p15:clr>
            <a:srgbClr val="5ACBF0"/>
          </p15:clr>
        </p15:guide>
        <p15:guide id="13" pos="6509" userDrawn="1">
          <p15:clr>
            <a:srgbClr val="5ACBF0"/>
          </p15:clr>
        </p15:guide>
        <p15:guide id="14" pos="7085" userDrawn="1">
          <p15:clr>
            <a:srgbClr val="5ACBF0"/>
          </p15:clr>
        </p15:guide>
        <p15:guide id="15" pos="7661" userDrawn="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Query via </a:t>
            </a:r>
            <a:r>
              <a:rPr lang="en-US" dirty="0"/>
              <a:t>Managed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2161836" cy="5519973"/>
          </a:xfrm>
        </p:spPr>
        <p:txBody>
          <a:bodyPr/>
          <a:lstStyle/>
          <a:p>
            <a:r>
              <a:rPr lang="is-IS" sz="3200" dirty="0">
                <a:solidFill>
                  <a:srgbClr val="00B050"/>
                </a:solidFill>
              </a:rPr>
              <a:t>// build query for </a:t>
            </a:r>
            <a:r>
              <a:rPr lang="is-IS" sz="3200" dirty="0" smtClean="0">
                <a:solidFill>
                  <a:srgbClr val="00B050"/>
                </a:solidFill>
              </a:rPr>
              <a:t>customers starting with “A”</a:t>
            </a:r>
            <a:endParaRPr lang="is-IS" sz="3200" dirty="0">
              <a:solidFill>
                <a:srgbClr val="00B050"/>
              </a:solidFill>
            </a:endParaRPr>
          </a:p>
          <a:p>
            <a:r>
              <a:rPr lang="en-US" sz="3200" dirty="0"/>
              <a:t>v</a:t>
            </a:r>
            <a:r>
              <a:rPr lang="is-IS" sz="3200" dirty="0" smtClean="0"/>
              <a:t>ar filter = new SimpleFieldFilter(</a:t>
            </a:r>
          </a:p>
          <a:p>
            <a:r>
              <a:rPr lang="is-IS" sz="3200" dirty="0"/>
              <a:t> </a:t>
            </a:r>
            <a:r>
              <a:rPr lang="is-IS" sz="3200" dirty="0" smtClean="0"/>
              <a:t> CustomerSearchField.CompanyName.ToString(),</a:t>
            </a:r>
          </a:p>
          <a:p>
            <a:r>
              <a:rPr lang="is-IS" sz="3200" dirty="0" smtClean="0"/>
              <a:t>  FieldFilterOperation.StartsWith,</a:t>
            </a:r>
          </a:p>
          <a:p>
            <a:r>
              <a:rPr lang="is-IS" sz="3200" dirty="0"/>
              <a:t> </a:t>
            </a:r>
            <a:r>
              <a:rPr lang="is-IS" sz="3200" dirty="0" smtClean="0"/>
              <a:t> "A")</a:t>
            </a:r>
          </a:p>
          <a:p>
            <a:r>
              <a:rPr lang="is-IS" sz="3200" dirty="0" smtClean="0"/>
              <a:t>);</a:t>
            </a:r>
            <a:endParaRPr lang="is-IS" sz="3200" dirty="0"/>
          </a:p>
          <a:p>
            <a:r>
              <a:rPr lang="is-IS" sz="3200" dirty="0">
                <a:solidFill>
                  <a:srgbClr val="00B050"/>
                </a:solidFill>
              </a:rPr>
              <a:t>// </a:t>
            </a:r>
            <a:r>
              <a:rPr lang="is-IS" sz="3200" dirty="0" smtClean="0">
                <a:solidFill>
                  <a:srgbClr val="00B050"/>
                </a:solidFill>
              </a:rPr>
              <a:t>execute the query</a:t>
            </a:r>
          </a:p>
          <a:p>
            <a:r>
              <a:rPr lang="is-IS" sz="3200" dirty="0" smtClean="0"/>
              <a:t>IQuery </a:t>
            </a:r>
            <a:r>
              <a:rPr lang="is-IS" sz="3200" dirty="0"/>
              <a:t>query = </a:t>
            </a:r>
            <a:endParaRPr lang="is-IS" sz="3200" dirty="0" smtClean="0"/>
          </a:p>
          <a:p>
            <a:r>
              <a:rPr lang="is-IS" sz="3200" dirty="0" smtClean="0"/>
              <a:t>     QueryFactory.Instance.BuildSimpleQuery(filter);</a:t>
            </a:r>
            <a:endParaRPr lang="is-I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113997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323987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Authenticate as </a:t>
            </a:r>
            <a:r>
              <a:rPr lang="en-US" dirty="0" err="1">
                <a:solidFill>
                  <a:srgbClr val="FFFFFF"/>
                </a:solidFill>
              </a:rPr>
              <a:t>app+user</a:t>
            </a:r>
            <a:r>
              <a:rPr lang="en-US" dirty="0">
                <a:solidFill>
                  <a:srgbClr val="FFFFFF"/>
                </a:solidFill>
              </a:rPr>
              <a:t> / app </a:t>
            </a:r>
            <a:r>
              <a:rPr lang="en-US" dirty="0" smtClean="0">
                <a:solidFill>
                  <a:srgbClr val="FFFFFF"/>
                </a:solidFill>
              </a:rPr>
              <a:t>only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Issue HTTP GET to 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/v1/customers</a:t>
            </a:r>
            <a:r>
              <a:rPr lang="en-US" dirty="0" smtClean="0">
                <a:solidFill>
                  <a:srgbClr val="FFFFFF"/>
                </a:solidFill>
              </a:rPr>
              <a:t> endpoint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Include Authentication HTTP request header with partner center token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Include additional required HTTP request headers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</a:t>
            </a:r>
            <a:r>
              <a:rPr lang="en-US" dirty="0" smtClean="0"/>
              <a:t>via </a:t>
            </a:r>
            <a:r>
              <a:rPr lang="en-US" dirty="0"/>
              <a:t>Partner Center </a:t>
            </a:r>
            <a:r>
              <a:rPr lang="en-US" dirty="0" smtClean="0"/>
              <a:t>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28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Paged Query REQUEST via REST </a:t>
            </a:r>
            <a:r>
              <a:rPr lang="en-US" dirty="0"/>
              <a:t>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2161836" cy="5700022"/>
          </a:xfrm>
        </p:spPr>
        <p:txBody>
          <a:bodyPr/>
          <a:lstStyle/>
          <a:p>
            <a:r>
              <a:rPr lang="en-US" sz="2800" dirty="0" smtClean="0"/>
              <a:t>HTTP GET </a:t>
            </a:r>
          </a:p>
          <a:p>
            <a:endParaRPr lang="en-US" sz="2800" dirty="0"/>
          </a:p>
          <a:p>
            <a:r>
              <a:rPr lang="en-US" sz="2800" dirty="0" smtClean="0"/>
              <a:t>https</a:t>
            </a:r>
            <a:r>
              <a:rPr lang="en-US" sz="2800" dirty="0" smtClean="0"/>
              <a:t>://api.partnercenter.microsoft.com/v1/customers?size=25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Authorization</a:t>
            </a:r>
            <a:r>
              <a:rPr lang="en-US" sz="2800" dirty="0"/>
              <a:t>: Bearer </a:t>
            </a:r>
            <a:r>
              <a:rPr lang="en-US" sz="2800" dirty="0" smtClean="0"/>
              <a:t>eyJ0eXAiOiJKV1QiLCJhbG[</a:t>
            </a:r>
            <a:r>
              <a:rPr lang="is-IS" sz="2800" dirty="0" smtClean="0"/>
              <a:t>…]</a:t>
            </a:r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r>
              <a:rPr lang="en-US" sz="2800" dirty="0" smtClean="0"/>
              <a:t>Accept</a:t>
            </a:r>
            <a:r>
              <a:rPr lang="en-US" sz="2800" dirty="0"/>
              <a:t>: </a:t>
            </a:r>
            <a:r>
              <a:rPr lang="en-US" sz="2800" dirty="0" smtClean="0"/>
              <a:t>application/</a:t>
            </a:r>
            <a:r>
              <a:rPr lang="en-US" sz="2800" dirty="0" err="1" smtClean="0"/>
              <a:t>json</a:t>
            </a:r>
            <a:endParaRPr lang="en-US" sz="2800" dirty="0" smtClean="0"/>
          </a:p>
          <a:p>
            <a:r>
              <a:rPr lang="en-US" sz="2800" dirty="0"/>
              <a:t>X-Locale: </a:t>
            </a:r>
            <a:r>
              <a:rPr lang="en-US" sz="2800" dirty="0" smtClean="0"/>
              <a:t>en-US</a:t>
            </a:r>
          </a:p>
          <a:p>
            <a:r>
              <a:rPr lang="en-US" sz="2800" dirty="0" smtClean="0"/>
              <a:t>MS-Contract-Version</a:t>
            </a:r>
            <a:r>
              <a:rPr lang="en-US" sz="2800" dirty="0"/>
              <a:t>: </a:t>
            </a:r>
            <a:r>
              <a:rPr lang="en-US" sz="2800" dirty="0" smtClean="0"/>
              <a:t>v1</a:t>
            </a:r>
          </a:p>
          <a:p>
            <a:r>
              <a:rPr lang="en-US" sz="2800" dirty="0" smtClean="0"/>
              <a:t>MS-</a:t>
            </a:r>
            <a:r>
              <a:rPr lang="en-US" sz="2800" dirty="0" err="1" smtClean="0"/>
              <a:t>RequestId</a:t>
            </a:r>
            <a:r>
              <a:rPr lang="en-US" sz="2800" dirty="0"/>
              <a:t>: </a:t>
            </a:r>
            <a:r>
              <a:rPr lang="en-US" sz="2800" dirty="0" smtClean="0"/>
              <a:t>c4004cc7-55ab-4aa8-a513-504c83d9b10f</a:t>
            </a:r>
          </a:p>
          <a:p>
            <a:r>
              <a:rPr lang="en-US" sz="2800" dirty="0" smtClean="0"/>
              <a:t>MS-</a:t>
            </a:r>
            <a:r>
              <a:rPr lang="en-US" sz="2800" dirty="0" err="1" smtClean="0"/>
              <a:t>CorrelationId</a:t>
            </a:r>
            <a:r>
              <a:rPr lang="en-US" sz="2800" dirty="0"/>
              <a:t>: </a:t>
            </a:r>
            <a:r>
              <a:rPr lang="en-US" sz="2800" dirty="0" smtClean="0"/>
              <a:t>5d886114-1efb-472a-85e9-7c752f2a81b6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35682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Paged &amp; Filtered Query REQUEST via REST </a:t>
            </a:r>
            <a:r>
              <a:rPr lang="en-US" dirty="0"/>
              <a:t>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613845"/>
          </a:xfrm>
        </p:spPr>
        <p:txBody>
          <a:bodyPr/>
          <a:lstStyle/>
          <a:p>
            <a:r>
              <a:rPr lang="en-US" sz="2800" dirty="0" smtClean="0"/>
              <a:t>HTTP GET </a:t>
            </a:r>
          </a:p>
          <a:p>
            <a:endParaRPr lang="en-US" sz="2800" dirty="0"/>
          </a:p>
          <a:p>
            <a:r>
              <a:rPr lang="en-US" sz="2800" dirty="0" smtClean="0"/>
              <a:t>https</a:t>
            </a:r>
            <a:r>
              <a:rPr lang="en-US" sz="2800" dirty="0" smtClean="0"/>
              <a:t>://api.partnercenter.microsoft.com/v1/customers?size=25&amp;filter={"Field":"DisplayName","Value":"A","Operator":"starts_with"}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Authorization</a:t>
            </a:r>
            <a:r>
              <a:rPr lang="en-US" sz="2800" dirty="0"/>
              <a:t>: Bearer </a:t>
            </a:r>
            <a:r>
              <a:rPr lang="en-US" sz="2800" dirty="0" smtClean="0"/>
              <a:t>eyJ0eXAiOiJKV1QiLCJhbG[</a:t>
            </a:r>
            <a:r>
              <a:rPr lang="is-IS" sz="2800" dirty="0" smtClean="0"/>
              <a:t>…]</a:t>
            </a:r>
            <a:r>
              <a:rPr lang="en-US" sz="2800" dirty="0" smtClean="0"/>
              <a:t> </a:t>
            </a:r>
          </a:p>
          <a:p>
            <a:r>
              <a:rPr lang="en-US" sz="2800" dirty="0"/>
              <a:t>Accept: application/</a:t>
            </a:r>
            <a:r>
              <a:rPr lang="en-US" sz="2800" dirty="0" err="1"/>
              <a:t>json</a:t>
            </a:r>
            <a:endParaRPr lang="en-US" sz="2800" dirty="0"/>
          </a:p>
          <a:p>
            <a:r>
              <a:rPr lang="en-US" sz="2800" dirty="0" smtClean="0"/>
              <a:t>X-Locale</a:t>
            </a:r>
            <a:r>
              <a:rPr lang="en-US" sz="2800" dirty="0"/>
              <a:t>: en-US</a:t>
            </a:r>
            <a:endParaRPr lang="en-US" sz="2800" dirty="0" smtClean="0"/>
          </a:p>
          <a:p>
            <a:r>
              <a:rPr lang="en-US" sz="2800" dirty="0" smtClean="0"/>
              <a:t>MS-Contract-Version</a:t>
            </a:r>
            <a:r>
              <a:rPr lang="en-US" sz="2800" dirty="0"/>
              <a:t>: </a:t>
            </a:r>
            <a:r>
              <a:rPr lang="en-US" sz="2800" dirty="0" smtClean="0"/>
              <a:t>v1</a:t>
            </a:r>
          </a:p>
          <a:p>
            <a:r>
              <a:rPr lang="en-US" sz="2800" dirty="0" smtClean="0"/>
              <a:t>MS-</a:t>
            </a:r>
            <a:r>
              <a:rPr lang="en-US" sz="2800" dirty="0" err="1" smtClean="0"/>
              <a:t>RequestId</a:t>
            </a:r>
            <a:r>
              <a:rPr lang="en-US" sz="2800" dirty="0"/>
              <a:t>: </a:t>
            </a:r>
            <a:r>
              <a:rPr lang="en-US" sz="2800" dirty="0" smtClean="0"/>
              <a:t>c4004cc7-55ab-4aa8-a513-504c83d9b10f</a:t>
            </a:r>
          </a:p>
          <a:p>
            <a:r>
              <a:rPr lang="en-US" sz="2800" dirty="0" smtClean="0"/>
              <a:t>MS-</a:t>
            </a:r>
            <a:r>
              <a:rPr lang="en-US" sz="2800" dirty="0" err="1" smtClean="0"/>
              <a:t>CorrelationId</a:t>
            </a:r>
            <a:r>
              <a:rPr lang="en-US" sz="2800" dirty="0"/>
              <a:t>: </a:t>
            </a:r>
            <a:r>
              <a:rPr lang="en-US" sz="2800" dirty="0" smtClean="0"/>
              <a:t>5d886114-1efb-472a-85e9-7c752f2a81b6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22554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smtClean="0"/>
              <a:t>RESPONSE via </a:t>
            </a:r>
            <a:r>
              <a:rPr lang="en-US" dirty="0"/>
              <a:t>Partner Center REST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312223"/>
          </a:xfrm>
        </p:spPr>
        <p:txBody>
          <a:bodyPr/>
          <a:lstStyle/>
          <a:p>
            <a:r>
              <a:rPr lang="en-US" sz="2800" dirty="0" smtClean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items:[{</a:t>
            </a:r>
          </a:p>
          <a:p>
            <a:r>
              <a:rPr lang="en-US" sz="2800" dirty="0" smtClean="0"/>
              <a:t>    id: c4004cc7-55ab-4aa8-a513-504c83d9b10f,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relationshipToPartner</a:t>
            </a:r>
            <a:r>
              <a:rPr lang="en-US" sz="2800" dirty="0" smtClean="0"/>
              <a:t>: reseller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companyProfile</a:t>
            </a:r>
            <a:r>
              <a:rPr lang="en-US" sz="2800" dirty="0" smtClean="0"/>
              <a:t>: {</a:t>
            </a:r>
          </a:p>
          <a:p>
            <a:r>
              <a:rPr lang="en-US" sz="2800" dirty="0" smtClean="0"/>
              <a:t>      </a:t>
            </a:r>
            <a:r>
              <a:rPr lang="en-US" sz="2800" dirty="0" err="1" smtClean="0"/>
              <a:t>companyName</a:t>
            </a:r>
            <a:r>
              <a:rPr lang="en-US" sz="2800" dirty="0" smtClean="0"/>
              <a:t>: </a:t>
            </a:r>
            <a:r>
              <a:rPr lang="en-US" sz="2800" dirty="0" smtClean="0"/>
              <a:t>"Wingtip Toys",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domain: </a:t>
            </a:r>
            <a:r>
              <a:rPr lang="en-US" sz="2800" dirty="0" smtClean="0"/>
              <a:t>"wingtiptoys.onmicrosoft.com</a:t>
            </a:r>
            <a:r>
              <a:rPr lang="en-US" sz="2800" dirty="0" smtClean="0"/>
              <a:t>"</a:t>
            </a:r>
            <a:endParaRPr lang="en-US" sz="2800" dirty="0" smtClean="0"/>
          </a:p>
          <a:p>
            <a:r>
              <a:rPr lang="en-US" sz="2800" dirty="0" smtClean="0"/>
              <a:t>    }</a:t>
            </a:r>
          </a:p>
          <a:p>
            <a:r>
              <a:rPr lang="en-US" sz="2800" dirty="0" smtClean="0"/>
              <a:t>  },{..}];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totalCount:2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466307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7" y="1212851"/>
            <a:ext cx="12161837" cy="5312223"/>
          </a:xfrm>
        </p:spPr>
        <p:txBody>
          <a:bodyPr/>
          <a:lstStyle/>
          <a:p>
            <a:r>
              <a:rPr lang="en-US" dirty="0" smtClean="0"/>
              <a:t>Provide URL encoded JSON string with schema:</a:t>
            </a:r>
          </a:p>
          <a:p>
            <a:pPr lvl="1"/>
            <a:r>
              <a:rPr lang="en-US" b="1" dirty="0" smtClean="0"/>
              <a:t>Field</a:t>
            </a:r>
            <a:r>
              <a:rPr lang="en-US" dirty="0" smtClean="0"/>
              <a:t>: field name to filter on</a:t>
            </a:r>
          </a:p>
          <a:p>
            <a:pPr lvl="1"/>
            <a:r>
              <a:rPr lang="en-US" b="1" dirty="0" smtClean="0"/>
              <a:t>Value</a:t>
            </a:r>
            <a:r>
              <a:rPr lang="en-US" dirty="0" smtClean="0"/>
              <a:t>: filter value</a:t>
            </a:r>
          </a:p>
          <a:p>
            <a:pPr lvl="1"/>
            <a:r>
              <a:rPr lang="en-US" b="1" dirty="0" smtClean="0"/>
              <a:t>Operator</a:t>
            </a:r>
            <a:r>
              <a:rPr lang="en-US" dirty="0" smtClean="0"/>
              <a:t>: 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Microsoft.Store.PartnerCenter.Models.Query.FilterFieldOperation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342873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Field":"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DisplayName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Value":"A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Operator":"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starts_with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Filtering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433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FieldFilterOperation</a:t>
            </a:r>
            <a:r>
              <a:rPr lang="en-US" dirty="0" smtClean="0"/>
              <a:t> Enumeration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3613297"/>
          </a:xfrm>
        </p:spPr>
        <p:txBody>
          <a:bodyPr/>
          <a:lstStyle/>
          <a:p>
            <a:r>
              <a:rPr lang="en-US" dirty="0" smtClean="0"/>
              <a:t>0 : =</a:t>
            </a:r>
          </a:p>
          <a:p>
            <a:r>
              <a:rPr lang="en-US" dirty="0" smtClean="0"/>
              <a:t>1 : &lt;&gt;</a:t>
            </a:r>
          </a:p>
          <a:p>
            <a:r>
              <a:rPr lang="en-US" dirty="0" smtClean="0"/>
              <a:t>2 : &gt;</a:t>
            </a:r>
          </a:p>
          <a:p>
            <a:r>
              <a:rPr lang="en-US" dirty="0" smtClean="0"/>
              <a:t>3 : &gt;=</a:t>
            </a:r>
          </a:p>
          <a:p>
            <a:r>
              <a:rPr lang="en-US" dirty="0" smtClean="0"/>
              <a:t>4 : &lt;</a:t>
            </a:r>
          </a:p>
          <a:p>
            <a:r>
              <a:rPr lang="en-US" dirty="0"/>
              <a:t>5 : </a:t>
            </a:r>
            <a:r>
              <a:rPr lang="en-US" dirty="0" smtClean="0"/>
              <a:t>&lt;=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3613297"/>
          </a:xfrm>
        </p:spPr>
        <p:txBody>
          <a:bodyPr/>
          <a:lstStyle/>
          <a:p>
            <a:r>
              <a:rPr lang="en-US" dirty="0" smtClean="0"/>
              <a:t>6 </a:t>
            </a:r>
            <a:r>
              <a:rPr lang="en-US" dirty="0"/>
              <a:t>: </a:t>
            </a:r>
            <a:r>
              <a:rPr lang="en-US" dirty="0" smtClean="0"/>
              <a:t>substring</a:t>
            </a:r>
            <a:endParaRPr lang="en-US" dirty="0"/>
          </a:p>
          <a:p>
            <a:r>
              <a:rPr lang="en-US" dirty="0"/>
              <a:t>7 : &amp;&amp;</a:t>
            </a:r>
          </a:p>
          <a:p>
            <a:r>
              <a:rPr lang="en-US" dirty="0"/>
              <a:t>8 : ||</a:t>
            </a:r>
          </a:p>
          <a:p>
            <a:r>
              <a:rPr lang="en-US" dirty="0"/>
              <a:t>9 : starts with</a:t>
            </a:r>
          </a:p>
          <a:p>
            <a:r>
              <a:rPr lang="en-US" dirty="0"/>
              <a:t>10 : not starts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248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259628"/>
          </a:xfrm>
        </p:spPr>
        <p:txBody>
          <a:bodyPr/>
          <a:lstStyle/>
          <a:p>
            <a:r>
              <a:rPr lang="en-US" dirty="0" smtClean="0"/>
              <a:t>Identical process as querying for customers</a:t>
            </a:r>
          </a:p>
          <a:p>
            <a:endParaRPr lang="en-US" dirty="0" smtClean="0"/>
          </a:p>
          <a:p>
            <a:r>
              <a:rPr lang="en-US" dirty="0" smtClean="0"/>
              <a:t>Except instead of calling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Query()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IPartner.Customers.Query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(..);</a:t>
            </a:r>
          </a:p>
          <a:p>
            <a:endParaRPr lang="en-US" dirty="0" smtClean="0"/>
          </a:p>
          <a:p>
            <a:r>
              <a:rPr lang="en-US" dirty="0" smtClean="0"/>
              <a:t>Call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ById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IPartner.Customers.ById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stringId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).Get();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Specific Customer by ID via </a:t>
            </a:r>
            <a:r>
              <a:rPr lang="en-US" dirty="0"/>
              <a:t>Managed API</a:t>
            </a:r>
          </a:p>
        </p:txBody>
      </p:sp>
    </p:spTree>
    <p:extLst>
      <p:ext uri="{BB962C8B-B14F-4D97-AF65-F5344CB8AC3E}">
        <p14:creationId xmlns:p14="http://schemas.microsoft.com/office/powerpoint/2010/main" val="55749195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Specific Customer by ID via Managed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3779496"/>
          </a:xfrm>
        </p:spPr>
        <p:txBody>
          <a:bodyPr/>
          <a:lstStyle/>
          <a:p>
            <a:r>
              <a:rPr lang="en-US" sz="3200" dirty="0">
                <a:solidFill>
                  <a:srgbClr val="00B050"/>
                </a:solidFill>
              </a:rPr>
              <a:t>// get scoped partner ops from previous slides </a:t>
            </a:r>
            <a:r>
              <a:rPr lang="is-IS" sz="32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3200" dirty="0"/>
              <a:t>IPartner partner = [...]</a:t>
            </a:r>
          </a:p>
          <a:p>
            <a:endParaRPr lang="is-IS" sz="3200" dirty="0" smtClean="0">
              <a:solidFill>
                <a:srgbClr val="00B050"/>
              </a:solidFill>
            </a:endParaRPr>
          </a:p>
          <a:p>
            <a:r>
              <a:rPr lang="is-IS" sz="3200" dirty="0" smtClean="0">
                <a:solidFill>
                  <a:srgbClr val="00B050"/>
                </a:solidFill>
              </a:rPr>
              <a:t>// </a:t>
            </a:r>
            <a:r>
              <a:rPr lang="is-IS" sz="3200" dirty="0">
                <a:solidFill>
                  <a:srgbClr val="00B050"/>
                </a:solidFill>
              </a:rPr>
              <a:t>execute query &amp; get </a:t>
            </a:r>
            <a:r>
              <a:rPr lang="is-IS" sz="3200" dirty="0" smtClean="0">
                <a:solidFill>
                  <a:srgbClr val="00B050"/>
                </a:solidFill>
              </a:rPr>
              <a:t>customer</a:t>
            </a:r>
            <a:endParaRPr lang="is-IS" sz="3200" dirty="0">
              <a:solidFill>
                <a:srgbClr val="00B050"/>
              </a:solidFill>
            </a:endParaRPr>
          </a:p>
          <a:p>
            <a:r>
              <a:rPr lang="is-IS" sz="3200" dirty="0" smtClean="0"/>
              <a:t>Customer customer = </a:t>
            </a:r>
            <a:r>
              <a:rPr lang="is-IS" sz="3200" dirty="0"/>
              <a:t/>
            </a:r>
            <a:br>
              <a:rPr lang="is-IS" sz="3200" dirty="0"/>
            </a:br>
            <a:r>
              <a:rPr lang="is-IS" sz="3200" dirty="0"/>
              <a:t>  </a:t>
            </a:r>
            <a:r>
              <a:rPr lang="is-IS" sz="3200" dirty="0" smtClean="0"/>
              <a:t>partner.Customers.ById(id).Get();</a:t>
            </a:r>
            <a:endParaRPr lang="is-I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227017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853363"/>
          </a:xfrm>
        </p:spPr>
        <p:txBody>
          <a:bodyPr/>
          <a:lstStyle/>
          <a:p>
            <a:r>
              <a:rPr lang="en-US" dirty="0"/>
              <a:t>Identical process as querying for </a:t>
            </a:r>
            <a:r>
              <a:rPr lang="en-US" dirty="0" smtClean="0"/>
              <a:t>customers</a:t>
            </a:r>
          </a:p>
          <a:p>
            <a:endParaRPr lang="en-US" dirty="0"/>
          </a:p>
          <a:p>
            <a:r>
              <a:rPr lang="en-US" dirty="0" smtClean="0"/>
              <a:t>Except include customer ID (GUID) in endpoint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Issue </a:t>
            </a:r>
            <a:r>
              <a:rPr lang="en-US" dirty="0">
                <a:solidFill>
                  <a:srgbClr val="FFFFFF"/>
                </a:solidFill>
              </a:rPr>
              <a:t>HTTP GET to </a:t>
            </a:r>
            <a:r>
              <a:rPr lang="en-US" dirty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v1/customers/[</a:t>
            </a:r>
            <a:r>
              <a:rPr lang="en-US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guid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Specific Customer by ID via </a:t>
            </a:r>
            <a:r>
              <a:rPr lang="en-US" dirty="0" smtClean="0"/>
              <a:t>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701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884688"/>
          </a:xfrm>
        </p:spPr>
        <p:txBody>
          <a:bodyPr/>
          <a:lstStyle/>
          <a:p>
            <a:r>
              <a:rPr lang="en-US" dirty="0" smtClean="0"/>
              <a:t>New </a:t>
            </a:r>
            <a:r>
              <a:rPr lang="en-US" dirty="0"/>
              <a:t>Capabilities </a:t>
            </a:r>
            <a:r>
              <a:rPr lang="en-US" dirty="0" smtClean="0"/>
              <a:t>Partner Center SDK Overview </a:t>
            </a:r>
          </a:p>
          <a:p>
            <a:pPr lvl="1"/>
            <a:r>
              <a:rPr lang="en-US" dirty="0" smtClean="0"/>
              <a:t>Reviewing CREST API Capabilities</a:t>
            </a:r>
          </a:p>
          <a:p>
            <a:r>
              <a:rPr lang="en-US" dirty="0"/>
              <a:t>Scenario: Getting Partner’s Customers</a:t>
            </a:r>
          </a:p>
          <a:p>
            <a:r>
              <a:rPr lang="en-US" dirty="0" smtClean="0"/>
              <a:t>Scenario</a:t>
            </a:r>
            <a:r>
              <a:rPr lang="en-US" dirty="0"/>
              <a:t>: Creating </a:t>
            </a:r>
            <a:r>
              <a:rPr lang="en-US" dirty="0" smtClean="0"/>
              <a:t>Customers</a:t>
            </a:r>
            <a:endParaRPr lang="en-US" dirty="0"/>
          </a:p>
          <a:p>
            <a:r>
              <a:rPr lang="en-US" dirty="0"/>
              <a:t>Scenario: </a:t>
            </a:r>
            <a:r>
              <a:rPr lang="en-US" dirty="0" smtClean="0"/>
              <a:t>Deleting Customers</a:t>
            </a:r>
          </a:p>
          <a:p>
            <a:r>
              <a:rPr lang="en-US" dirty="0" smtClean="0"/>
              <a:t>Scenario: Get Customer Profile</a:t>
            </a:r>
          </a:p>
          <a:p>
            <a:r>
              <a:rPr lang="en-US" dirty="0" smtClean="0"/>
              <a:t>Scenario: Managing Customers</a:t>
            </a:r>
          </a:p>
          <a:p>
            <a:r>
              <a:rPr lang="en-US" dirty="0" smtClean="0"/>
              <a:t>Scenario: Get Customer Subscriptions &amp; Orders</a:t>
            </a:r>
          </a:p>
          <a:p>
            <a:r>
              <a:rPr lang="en-US" dirty="0" smtClean="0"/>
              <a:t>Common Issues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Specific Customer REQUEST via REST </a:t>
            </a:r>
            <a:r>
              <a:rPr lang="en-US" dirty="0"/>
              <a:t>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700022"/>
          </a:xfrm>
        </p:spPr>
        <p:txBody>
          <a:bodyPr/>
          <a:lstStyle/>
          <a:p>
            <a:r>
              <a:rPr lang="en-US" sz="2800" dirty="0" smtClean="0"/>
              <a:t>HTTP GET </a:t>
            </a:r>
          </a:p>
          <a:p>
            <a:endParaRPr lang="en-US" sz="2800" dirty="0"/>
          </a:p>
          <a:p>
            <a:r>
              <a:rPr lang="en-US" sz="2800" dirty="0" smtClean="0"/>
              <a:t>https</a:t>
            </a:r>
            <a:r>
              <a:rPr lang="en-US" sz="2800" dirty="0" smtClean="0"/>
              <a:t>://api.partnercenter.microsoft.com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/v1/customers/a2103ba4-53ab-4aa8-a513-504c83d9b10f </a:t>
            </a:r>
          </a:p>
          <a:p>
            <a:endParaRPr lang="en-US" sz="2800" dirty="0" smtClean="0"/>
          </a:p>
          <a:p>
            <a:r>
              <a:rPr lang="en-US" sz="2800" dirty="0" smtClean="0"/>
              <a:t>Authorization</a:t>
            </a:r>
            <a:r>
              <a:rPr lang="en-US" sz="2800" dirty="0"/>
              <a:t>: Bearer </a:t>
            </a:r>
            <a:r>
              <a:rPr lang="en-US" sz="2800" dirty="0" smtClean="0"/>
              <a:t>eyJ0eXAiOiJKV1QiLCJhbG[</a:t>
            </a:r>
            <a:r>
              <a:rPr lang="is-IS" sz="2800" dirty="0" smtClean="0"/>
              <a:t>…]</a:t>
            </a:r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r>
              <a:rPr lang="en-US" sz="2800" dirty="0" smtClean="0"/>
              <a:t>Accept</a:t>
            </a:r>
            <a:r>
              <a:rPr lang="en-US" sz="2800" dirty="0"/>
              <a:t>: </a:t>
            </a:r>
            <a:r>
              <a:rPr lang="en-US" sz="2800" dirty="0" smtClean="0"/>
              <a:t>application/</a:t>
            </a:r>
            <a:r>
              <a:rPr lang="en-US" sz="2800" dirty="0" err="1" smtClean="0"/>
              <a:t>json</a:t>
            </a:r>
            <a:endParaRPr lang="en-US" sz="2800" dirty="0" smtClean="0"/>
          </a:p>
          <a:p>
            <a:r>
              <a:rPr lang="en-US" sz="2800" dirty="0"/>
              <a:t>X-Locale: en-US</a:t>
            </a:r>
          </a:p>
          <a:p>
            <a:r>
              <a:rPr lang="en-US" sz="2800" dirty="0"/>
              <a:t>MS-Contract-Version: v1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RequestId</a:t>
            </a:r>
            <a:r>
              <a:rPr lang="en-US" sz="2800" dirty="0"/>
              <a:t>: c4004cc7-55ab-4aa8-a513-504c83d9b10f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CorrelationId</a:t>
            </a:r>
            <a:r>
              <a:rPr lang="en-US" sz="2800" dirty="0"/>
              <a:t>: 5d886114-1efb-472a-85e9-7c752f2a81b6</a:t>
            </a:r>
          </a:p>
        </p:txBody>
      </p:sp>
    </p:spTree>
    <p:extLst>
      <p:ext uri="{BB962C8B-B14F-4D97-AF65-F5344CB8AC3E}">
        <p14:creationId xmlns:p14="http://schemas.microsoft.com/office/powerpoint/2010/main" val="184999174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smtClean="0"/>
              <a:t>RESPONSE via </a:t>
            </a:r>
            <a:r>
              <a:rPr lang="en-US" dirty="0"/>
              <a:t>Partner Center REST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4364272"/>
          </a:xfrm>
        </p:spPr>
        <p:txBody>
          <a:bodyPr/>
          <a:lstStyle/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  id: c4004cc7-55ab-4aa8-a513-504c83d9b10f,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allowDelegatedAccess</a:t>
            </a:r>
            <a:r>
              <a:rPr lang="en-US" sz="2800" dirty="0" smtClean="0"/>
              <a:t>: True,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relationshipToPartner</a:t>
            </a:r>
            <a:r>
              <a:rPr lang="en-US" sz="2800" dirty="0" smtClean="0"/>
              <a:t>: reseller</a:t>
            </a:r>
          </a:p>
          <a:p>
            <a:r>
              <a:rPr lang="en-US" sz="2800" dirty="0" smtClean="0"/>
              <a:t>  </a:t>
            </a:r>
            <a:r>
              <a:rPr lang="en-US" sz="2800" dirty="0" err="1" smtClean="0"/>
              <a:t>companyProfile</a:t>
            </a:r>
            <a:r>
              <a:rPr lang="en-US" sz="2800" dirty="0" smtClean="0"/>
              <a:t>: {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companyName</a:t>
            </a:r>
            <a:r>
              <a:rPr lang="en-US" sz="2800" dirty="0" smtClean="0"/>
              <a:t>: </a:t>
            </a:r>
            <a:r>
              <a:rPr lang="en-US" sz="2800" dirty="0" smtClean="0"/>
              <a:t>"Wingtip Toys",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domain: </a:t>
            </a:r>
            <a:r>
              <a:rPr lang="en-US" sz="2800" dirty="0" smtClean="0"/>
              <a:t>"wingtiptoys.onmicrosoft.com</a:t>
            </a:r>
            <a:r>
              <a:rPr lang="en-US" sz="2800" dirty="0" smtClean="0"/>
              <a:t>"</a:t>
            </a:r>
            <a:endParaRPr lang="en-US" sz="2800" dirty="0" smtClean="0"/>
          </a:p>
          <a:p>
            <a:r>
              <a:rPr lang="en-US" sz="2800" dirty="0" smtClean="0"/>
              <a:t>  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98333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Querying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9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734"/>
          </a:xfrm>
        </p:spPr>
        <p:txBody>
          <a:bodyPr/>
          <a:lstStyle/>
          <a:p>
            <a:r>
              <a:rPr lang="en-US" dirty="0"/>
              <a:t>Scenario: Creating </a:t>
            </a:r>
            <a:r>
              <a:rPr lang="en-US" dirty="0" smtClean="0"/>
              <a:t>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6770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7" y="1212851"/>
            <a:ext cx="12161837" cy="4530471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Authenticate as </a:t>
            </a:r>
            <a:r>
              <a:rPr lang="en-US" dirty="0" err="1" smtClean="0">
                <a:solidFill>
                  <a:srgbClr val="FFFFFF"/>
                </a:solidFill>
              </a:rPr>
              <a:t>app+user</a:t>
            </a:r>
            <a:r>
              <a:rPr lang="en-US" dirty="0" smtClean="0">
                <a:solidFill>
                  <a:srgbClr val="FFFFFF"/>
                </a:solidFill>
              </a:rPr>
              <a:t> / app only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Create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CompanyProfile</a:t>
            </a:r>
            <a:r>
              <a:rPr lang="en-US" dirty="0" smtClean="0">
                <a:solidFill>
                  <a:srgbClr val="FFFFFF"/>
                </a:solidFill>
              </a:rPr>
              <a:t> object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Create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BillingProfile</a:t>
            </a:r>
            <a:r>
              <a:rPr lang="en-US" dirty="0" smtClean="0">
                <a:solidFill>
                  <a:srgbClr val="FFFFFF"/>
                </a:solidFill>
              </a:rPr>
              <a:t> object</a:t>
            </a:r>
          </a:p>
          <a:p>
            <a:r>
              <a:rPr lang="en-US" dirty="0">
                <a:solidFill>
                  <a:srgbClr val="FFFFFF"/>
                </a:solidFill>
              </a:rPr>
              <a:t>Create new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lang="en-US" dirty="0">
                <a:solidFill>
                  <a:srgbClr val="FFFFFF"/>
                </a:solidFill>
              </a:rPr>
              <a:t> object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Get instance of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IPartner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Call:</a:t>
            </a:r>
          </a:p>
          <a:p>
            <a:pPr lvl="1"/>
            <a:r>
              <a:rPr lang="en-US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IPartner.Customers.Create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(customer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Customers via </a:t>
            </a:r>
            <a:r>
              <a:rPr lang="en-US" dirty="0"/>
              <a:t>Managed API</a:t>
            </a:r>
          </a:p>
        </p:txBody>
      </p:sp>
    </p:spTree>
    <p:extLst>
      <p:ext uri="{BB962C8B-B14F-4D97-AF65-F5344CB8AC3E}">
        <p14:creationId xmlns:p14="http://schemas.microsoft.com/office/powerpoint/2010/main" val="207879042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Customer with </a:t>
            </a:r>
            <a:r>
              <a:rPr lang="en-US" dirty="0"/>
              <a:t>Managed API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786199"/>
          </a:xfrm>
        </p:spPr>
        <p:txBody>
          <a:bodyPr/>
          <a:lstStyle/>
          <a:p>
            <a:r>
              <a:rPr lang="en-US" sz="2800" dirty="0" smtClean="0">
                <a:solidFill>
                  <a:srgbClr val="00B050"/>
                </a:solidFill>
              </a:rPr>
              <a:t>// create company profile</a:t>
            </a:r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companyProfile</a:t>
            </a:r>
            <a:r>
              <a:rPr lang="en-US" sz="2800" dirty="0" smtClean="0"/>
              <a:t> = new </a:t>
            </a:r>
            <a:r>
              <a:rPr lang="en-US" sz="2800" dirty="0" err="1" smtClean="0"/>
              <a:t>CustomerCompanyProfile</a:t>
            </a:r>
            <a:r>
              <a:rPr lang="en-US" sz="2800" dirty="0" smtClean="0"/>
              <a:t>(){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Domain = "</a:t>
            </a:r>
            <a:r>
              <a:rPr lang="en-US" sz="2800" dirty="0" err="1" smtClean="0"/>
              <a:t>wingtiptoys.onmicrosoft.com</a:t>
            </a:r>
            <a:r>
              <a:rPr lang="en-US" sz="2800" dirty="0" smtClean="0"/>
              <a:t>",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CompanyName</a:t>
            </a:r>
            <a:r>
              <a:rPr lang="en-US" sz="2800" dirty="0" smtClean="0"/>
              <a:t> = "Wingtip Toys"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00B050"/>
                </a:solidFill>
              </a:rPr>
              <a:t>// create billing profile</a:t>
            </a:r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billingProfile</a:t>
            </a:r>
            <a:r>
              <a:rPr lang="en-US" sz="2800" dirty="0" smtClean="0"/>
              <a:t> = new </a:t>
            </a:r>
            <a:r>
              <a:rPr lang="en-US" sz="2800" dirty="0" err="1" smtClean="0"/>
              <a:t>CustomerBillingProfile</a:t>
            </a:r>
            <a:r>
              <a:rPr lang="en-US" sz="2800" dirty="0" smtClean="0"/>
              <a:t>(){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Culture = "EN-US", Language = "EN",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FirstName</a:t>
            </a:r>
            <a:r>
              <a:rPr lang="en-US" sz="2800" dirty="0" smtClean="0"/>
              <a:t> = "Janice", </a:t>
            </a:r>
            <a:r>
              <a:rPr lang="en-US" sz="2800" dirty="0" err="1" smtClean="0"/>
              <a:t>LastName</a:t>
            </a:r>
            <a:r>
              <a:rPr lang="en-US" sz="2800" dirty="0" smtClean="0"/>
              <a:t> = "Galvin",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DefaultAddress</a:t>
            </a:r>
            <a:r>
              <a:rPr lang="en-US" sz="2800" dirty="0" smtClean="0"/>
              <a:t> = new Address() {..}</a:t>
            </a:r>
          </a:p>
          <a:p>
            <a:r>
              <a:rPr lang="en-US" sz="2800" dirty="0" smtClean="0"/>
              <a:t>};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296009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Customer with Managed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161413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// create customer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customer = new Customer{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CompanyProfile</a:t>
            </a:r>
            <a:r>
              <a:rPr lang="en-US" dirty="0" smtClean="0"/>
              <a:t> = </a:t>
            </a:r>
            <a:r>
              <a:rPr lang="en-US" dirty="0" err="1" smtClean="0"/>
              <a:t>companyProfile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BillingProfile</a:t>
            </a:r>
            <a:r>
              <a:rPr lang="en-US" dirty="0" smtClean="0"/>
              <a:t> = </a:t>
            </a:r>
            <a:r>
              <a:rPr lang="en-US" dirty="0" err="1" smtClean="0"/>
              <a:t>billingProfile</a:t>
            </a:r>
            <a:r>
              <a:rPr lang="en-US" dirty="0" smtClean="0"/>
              <a:t>,</a:t>
            </a:r>
          </a:p>
          <a:p>
            <a:r>
              <a:rPr lang="en-US" dirty="0" smtClean="0"/>
              <a:t>};</a:t>
            </a:r>
          </a:p>
          <a:p>
            <a:r>
              <a:rPr lang="en-US" dirty="0">
                <a:solidFill>
                  <a:srgbClr val="00B050"/>
                </a:solidFill>
              </a:rPr>
              <a:t>// get scoped partner </a:t>
            </a:r>
            <a:r>
              <a:rPr lang="en-US" dirty="0" smtClean="0">
                <a:solidFill>
                  <a:srgbClr val="00B050"/>
                </a:solidFill>
              </a:rPr>
              <a:t>ops</a:t>
            </a:r>
          </a:p>
          <a:p>
            <a:r>
              <a:rPr lang="is-IS" sz="3600" dirty="0"/>
              <a:t>IPartner </a:t>
            </a:r>
            <a:r>
              <a:rPr lang="is-IS" dirty="0" smtClean="0"/>
              <a:t>partner </a:t>
            </a:r>
            <a:r>
              <a:rPr lang="is-IS" dirty="0"/>
              <a:t>= [...]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newCustomer</a:t>
            </a:r>
            <a:r>
              <a:rPr lang="en-US" dirty="0" smtClean="0"/>
              <a:t> =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partner.Customers.Create</a:t>
            </a:r>
            <a:r>
              <a:rPr lang="en-US" dirty="0" smtClean="0"/>
              <a:t>(customer);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6178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232202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Authenticate as </a:t>
            </a:r>
            <a:r>
              <a:rPr lang="en-US" dirty="0" err="1">
                <a:solidFill>
                  <a:srgbClr val="FFFFFF"/>
                </a:solidFill>
              </a:rPr>
              <a:t>app+user</a:t>
            </a:r>
            <a:r>
              <a:rPr lang="en-US" dirty="0">
                <a:solidFill>
                  <a:srgbClr val="FFFFFF"/>
                </a:solidFill>
              </a:rPr>
              <a:t> / app </a:t>
            </a:r>
            <a:r>
              <a:rPr lang="en-US" dirty="0" smtClean="0">
                <a:solidFill>
                  <a:srgbClr val="FFFFFF"/>
                </a:solidFill>
              </a:rPr>
              <a:t>only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Issue HTTP POST to 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/v1/customers</a:t>
            </a:r>
            <a:r>
              <a:rPr lang="en-US" dirty="0" smtClean="0">
                <a:solidFill>
                  <a:srgbClr val="FFFFFF"/>
                </a:solidFill>
              </a:rPr>
              <a:t> endpoint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Include Authentication HTTP request header with partner center token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Include Content-Type &amp; Content-Length HTTP request headers describing data submitted in body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Include </a:t>
            </a:r>
            <a:r>
              <a:rPr lang="en-US" dirty="0">
                <a:solidFill>
                  <a:srgbClr val="FFFFFF"/>
                </a:solidFill>
              </a:rPr>
              <a:t>additional required HTTP request </a:t>
            </a:r>
            <a:r>
              <a:rPr lang="en-US" dirty="0" smtClean="0">
                <a:solidFill>
                  <a:srgbClr val="FFFFFF"/>
                </a:solidFill>
              </a:rPr>
              <a:t>headers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Include customer as JSON object in body of request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Creating Customers via </a:t>
            </a:r>
            <a:r>
              <a:rPr lang="en-US" sz="4400" dirty="0" smtClean="0"/>
              <a:t>REST API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6698459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Customer REQUEST via REST </a:t>
            </a:r>
            <a:r>
              <a:rPr lang="en-US" dirty="0"/>
              <a:t>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786199"/>
          </a:xfrm>
        </p:spPr>
        <p:txBody>
          <a:bodyPr/>
          <a:lstStyle/>
          <a:p>
            <a:r>
              <a:rPr lang="en-US" sz="2800" dirty="0" smtClean="0"/>
              <a:t>HTTP POST</a:t>
            </a:r>
            <a:endParaRPr lang="en-US" sz="2800" dirty="0"/>
          </a:p>
          <a:p>
            <a:r>
              <a:rPr lang="en-US" sz="2800" dirty="0" smtClean="0"/>
              <a:t>https</a:t>
            </a:r>
            <a:r>
              <a:rPr lang="en-US" sz="2800" dirty="0" smtClean="0"/>
              <a:t>://api.partnercenter.microsoft.com/v1/customers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Authorization</a:t>
            </a:r>
            <a:r>
              <a:rPr lang="en-US" sz="2800" dirty="0"/>
              <a:t>: Bearer </a:t>
            </a:r>
            <a:r>
              <a:rPr lang="en-US" sz="2800" dirty="0" smtClean="0"/>
              <a:t>eyJ0eXAiOiJKV1QiLCJhbG[</a:t>
            </a:r>
            <a:r>
              <a:rPr lang="is-IS" sz="2800" dirty="0" smtClean="0"/>
              <a:t>…]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Accept</a:t>
            </a:r>
            <a:r>
              <a:rPr lang="en-US" sz="2800" dirty="0"/>
              <a:t>: </a:t>
            </a:r>
            <a:r>
              <a:rPr lang="en-US" sz="2800" dirty="0" smtClean="0"/>
              <a:t>application/</a:t>
            </a:r>
            <a:r>
              <a:rPr lang="en-US" sz="2800" dirty="0" err="1" smtClean="0"/>
              <a:t>json</a:t>
            </a:r>
            <a:endParaRPr lang="en-US" sz="2800" dirty="0" smtClean="0"/>
          </a:p>
          <a:p>
            <a:r>
              <a:rPr lang="en-US" sz="2800" dirty="0"/>
              <a:t>X-Locale: en-US</a:t>
            </a:r>
          </a:p>
          <a:p>
            <a:r>
              <a:rPr lang="en-US" sz="2800" dirty="0" smtClean="0"/>
              <a:t>MS-</a:t>
            </a:r>
            <a:r>
              <a:rPr lang="en-US" sz="2800" dirty="0" err="1" smtClean="0"/>
              <a:t>RequestId</a:t>
            </a:r>
            <a:r>
              <a:rPr lang="en-US" sz="2800" dirty="0"/>
              <a:t>: </a:t>
            </a:r>
            <a:r>
              <a:rPr lang="en-US" sz="2800" dirty="0" smtClean="0"/>
              <a:t>c4004cc7-55ab-4aa8-a513-504c83d9b10f</a:t>
            </a:r>
          </a:p>
          <a:p>
            <a:r>
              <a:rPr lang="en-US" sz="2800" dirty="0" smtClean="0"/>
              <a:t>MS-</a:t>
            </a:r>
            <a:r>
              <a:rPr lang="en-US" sz="2800" dirty="0" err="1" smtClean="0"/>
              <a:t>CorrelationId</a:t>
            </a:r>
            <a:r>
              <a:rPr lang="en-US" sz="2800" dirty="0"/>
              <a:t>: </a:t>
            </a:r>
            <a:r>
              <a:rPr lang="en-US" sz="2800" dirty="0" smtClean="0"/>
              <a:t>5d886114-1efb-472a-85e9-7c752f2a81b6</a:t>
            </a:r>
          </a:p>
          <a:p>
            <a:r>
              <a:rPr lang="en-US" sz="2800" dirty="0" smtClean="0"/>
              <a:t>Content-Type: application/</a:t>
            </a:r>
            <a:r>
              <a:rPr lang="en-US" sz="2800" dirty="0" err="1" smtClean="0"/>
              <a:t>json</a:t>
            </a:r>
            <a:endParaRPr lang="en-US" sz="2800" dirty="0" smtClean="0"/>
          </a:p>
          <a:p>
            <a:r>
              <a:rPr lang="en-US" sz="2800" dirty="0" smtClean="0"/>
              <a:t>Content-Length: [#length of JSON payload]</a:t>
            </a:r>
          </a:p>
          <a:p>
            <a:endParaRPr lang="en-US" sz="2800" dirty="0"/>
          </a:p>
          <a:p>
            <a:r>
              <a:rPr lang="en-US" sz="2800" dirty="0" smtClean="0"/>
              <a:t>Body: {JSON OBJECT}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674221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Creating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5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8802"/>
          </a:xfrm>
        </p:spPr>
        <p:txBody>
          <a:bodyPr/>
          <a:lstStyle/>
          <a:p>
            <a:r>
              <a:rPr lang="en-US" dirty="0"/>
              <a:t>New Capabilities Partner Center </a:t>
            </a:r>
            <a:r>
              <a:rPr lang="en-US" dirty="0" smtClean="0"/>
              <a:t>SDK Overview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4174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734"/>
          </a:xfrm>
        </p:spPr>
        <p:txBody>
          <a:bodyPr/>
          <a:lstStyle/>
          <a:p>
            <a:r>
              <a:rPr lang="en-US" dirty="0"/>
              <a:t>Scenario: </a:t>
            </a:r>
            <a:r>
              <a:rPr lang="en-US" dirty="0" smtClean="0"/>
              <a:t>Deleting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0301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7" y="1212851"/>
            <a:ext cx="12161837" cy="3176254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Authenticate as </a:t>
            </a:r>
            <a:r>
              <a:rPr lang="en-US" dirty="0" err="1" smtClean="0">
                <a:solidFill>
                  <a:srgbClr val="FFFFFF"/>
                </a:solidFill>
              </a:rPr>
              <a:t>app+user</a:t>
            </a:r>
            <a:r>
              <a:rPr lang="en-US" dirty="0" smtClean="0">
                <a:solidFill>
                  <a:srgbClr val="FFFFFF"/>
                </a:solidFill>
              </a:rPr>
              <a:t> / app-only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Get instance of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IAggregatePartner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Get instance of 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Customer</a:t>
            </a:r>
            <a:r>
              <a:rPr lang="en-US" dirty="0" smtClean="0">
                <a:solidFill>
                  <a:srgbClr val="FFFFFF"/>
                </a:solidFill>
              </a:rPr>
              <a:t> object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Call:</a:t>
            </a:r>
          </a:p>
          <a:p>
            <a:pPr lvl="1"/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IAggregatePartner</a:t>
            </a:r>
            <a:r>
              <a:rPr lang="en-US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.Customers.ById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(id).Delete()</a:t>
            </a: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Customers via </a:t>
            </a:r>
            <a:r>
              <a:rPr lang="en-US" dirty="0"/>
              <a:t>Managed API</a:t>
            </a:r>
          </a:p>
        </p:txBody>
      </p:sp>
    </p:spTree>
    <p:extLst>
      <p:ext uri="{BB962C8B-B14F-4D97-AF65-F5344CB8AC3E}">
        <p14:creationId xmlns:p14="http://schemas.microsoft.com/office/powerpoint/2010/main" val="147539462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Customer </a:t>
            </a:r>
            <a:r>
              <a:rPr lang="en-US" dirty="0"/>
              <a:t>with Managed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2926955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get scoped partner </a:t>
            </a:r>
            <a:r>
              <a:rPr lang="en-US" dirty="0" smtClean="0">
                <a:solidFill>
                  <a:srgbClr val="00B050"/>
                </a:solidFill>
              </a:rPr>
              <a:t>ops</a:t>
            </a:r>
          </a:p>
          <a:p>
            <a:r>
              <a:rPr lang="is-IS" sz="3600" dirty="0"/>
              <a:t>IPartner </a:t>
            </a:r>
            <a:r>
              <a:rPr lang="is-IS" dirty="0" smtClean="0"/>
              <a:t>partner </a:t>
            </a:r>
            <a:r>
              <a:rPr lang="is-IS" dirty="0"/>
              <a:t>= [...]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// delete customer</a:t>
            </a:r>
          </a:p>
          <a:p>
            <a:r>
              <a:rPr lang="en-US" dirty="0" err="1" smtClean="0"/>
              <a:t>partner.Customers.ById</a:t>
            </a:r>
            <a:r>
              <a:rPr lang="en-US" dirty="0" smtClean="0"/>
              <a:t>(id).Delete();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6830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87798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Authenticate as </a:t>
            </a:r>
            <a:r>
              <a:rPr lang="en-US" dirty="0" err="1">
                <a:solidFill>
                  <a:srgbClr val="FFFFFF"/>
                </a:solidFill>
              </a:rPr>
              <a:t>app+user</a:t>
            </a:r>
            <a:r>
              <a:rPr lang="en-US" dirty="0">
                <a:solidFill>
                  <a:srgbClr val="FFFFFF"/>
                </a:solidFill>
              </a:rPr>
              <a:t> / app </a:t>
            </a:r>
            <a:r>
              <a:rPr lang="en-US" dirty="0" smtClean="0">
                <a:solidFill>
                  <a:srgbClr val="FFFFFF"/>
                </a:solidFill>
              </a:rPr>
              <a:t>only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Issue HTTP DELETE to 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/v1/customers/{id}</a:t>
            </a:r>
            <a:r>
              <a:rPr lang="en-US" dirty="0" smtClean="0">
                <a:solidFill>
                  <a:srgbClr val="FFFFFF"/>
                </a:solidFill>
              </a:rPr>
              <a:t> endpoint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Include Authentication HTTP request header with partner center token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Include </a:t>
            </a:r>
            <a:r>
              <a:rPr lang="en-US" dirty="0">
                <a:solidFill>
                  <a:srgbClr val="FFFFFF"/>
                </a:solidFill>
              </a:rPr>
              <a:t>additional required HTTP request </a:t>
            </a:r>
            <a:r>
              <a:rPr lang="en-US" dirty="0" smtClean="0">
                <a:solidFill>
                  <a:srgbClr val="FFFFFF"/>
                </a:solidFill>
              </a:rPr>
              <a:t>headers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Deleting Customers </a:t>
            </a:r>
            <a:r>
              <a:rPr lang="en-US" sz="4400" dirty="0"/>
              <a:t>via </a:t>
            </a:r>
            <a:r>
              <a:rPr lang="en-US" sz="4400" dirty="0" smtClean="0"/>
              <a:t>REST API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192906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Customer REQUEST via REST </a:t>
            </a:r>
            <a:r>
              <a:rPr lang="en-US" dirty="0"/>
              <a:t>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4278094"/>
          </a:xfrm>
        </p:spPr>
        <p:txBody>
          <a:bodyPr/>
          <a:lstStyle/>
          <a:p>
            <a:r>
              <a:rPr lang="en-US" sz="2800" dirty="0" smtClean="0"/>
              <a:t>HTTP DELETE</a:t>
            </a:r>
            <a:endParaRPr lang="en-US" sz="2800" dirty="0"/>
          </a:p>
          <a:p>
            <a:r>
              <a:rPr lang="en-US" sz="2800" dirty="0" smtClean="0"/>
              <a:t>https</a:t>
            </a:r>
            <a:r>
              <a:rPr lang="en-US" sz="2800" dirty="0" smtClean="0"/>
              <a:t>://api.partnercenter.microsoft.com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  /v1/customers/a8492cc7-55ab-4aa8-a513-504c83d9b10f</a:t>
            </a:r>
          </a:p>
          <a:p>
            <a:endParaRPr lang="en-US" sz="2800" dirty="0" smtClean="0"/>
          </a:p>
          <a:p>
            <a:r>
              <a:rPr lang="en-US" sz="2800" dirty="0" smtClean="0"/>
              <a:t>Authorization</a:t>
            </a:r>
            <a:r>
              <a:rPr lang="en-US" sz="2800" dirty="0"/>
              <a:t>: Bearer </a:t>
            </a:r>
            <a:r>
              <a:rPr lang="en-US" sz="2800" dirty="0" smtClean="0"/>
              <a:t>eyJ0eXAiOiJKV1QiLCJhbG[</a:t>
            </a:r>
            <a:r>
              <a:rPr lang="is-IS" sz="2800" dirty="0" smtClean="0"/>
              <a:t>…]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X-Locale: en-US</a:t>
            </a:r>
          </a:p>
          <a:p>
            <a:r>
              <a:rPr lang="en-US" sz="2800" dirty="0" smtClean="0"/>
              <a:t>Accept</a:t>
            </a:r>
            <a:r>
              <a:rPr lang="en-US" sz="2800" dirty="0"/>
              <a:t>: </a:t>
            </a:r>
            <a:r>
              <a:rPr lang="en-US" sz="2800" dirty="0" smtClean="0"/>
              <a:t>application/</a:t>
            </a:r>
            <a:r>
              <a:rPr lang="en-US" sz="2800" dirty="0" err="1" smtClean="0"/>
              <a:t>json</a:t>
            </a:r>
            <a:endParaRPr lang="en-US" sz="2800" dirty="0" smtClean="0"/>
          </a:p>
          <a:p>
            <a:r>
              <a:rPr lang="en-US" sz="2800" dirty="0" smtClean="0"/>
              <a:t>MS-</a:t>
            </a:r>
            <a:r>
              <a:rPr lang="en-US" sz="2800" dirty="0" err="1" smtClean="0"/>
              <a:t>RequestId</a:t>
            </a:r>
            <a:r>
              <a:rPr lang="en-US" sz="2800" dirty="0"/>
              <a:t>: </a:t>
            </a:r>
            <a:r>
              <a:rPr lang="en-US" sz="2800" dirty="0" smtClean="0"/>
              <a:t>c4004cc7-55ab-4aa8-a513-504c83d9b10f</a:t>
            </a:r>
          </a:p>
          <a:p>
            <a:r>
              <a:rPr lang="en-US" sz="2800" dirty="0" smtClean="0"/>
              <a:t>MS-</a:t>
            </a:r>
            <a:r>
              <a:rPr lang="en-US" sz="2800" dirty="0" err="1" smtClean="0"/>
              <a:t>CorrelationId</a:t>
            </a:r>
            <a:r>
              <a:rPr lang="en-US" sz="2800" dirty="0"/>
              <a:t>: </a:t>
            </a:r>
            <a:r>
              <a:rPr lang="en-US" sz="2800" dirty="0" smtClean="0"/>
              <a:t>5d886114-1efb-472a-85e9-7c752f2a81b6</a:t>
            </a:r>
          </a:p>
        </p:txBody>
      </p:sp>
    </p:spTree>
    <p:extLst>
      <p:ext uri="{BB962C8B-B14F-4D97-AF65-F5344CB8AC3E}">
        <p14:creationId xmlns:p14="http://schemas.microsoft.com/office/powerpoint/2010/main" val="67151438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Deleting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2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734"/>
          </a:xfrm>
        </p:spPr>
        <p:txBody>
          <a:bodyPr/>
          <a:lstStyle/>
          <a:p>
            <a:r>
              <a:rPr lang="en-US" dirty="0"/>
              <a:t>Scenario: Managing Customers</a:t>
            </a:r>
          </a:p>
        </p:txBody>
      </p:sp>
    </p:spTree>
    <p:extLst>
      <p:ext uri="{BB962C8B-B14F-4D97-AF65-F5344CB8AC3E}">
        <p14:creationId xmlns:p14="http://schemas.microsoft.com/office/powerpoint/2010/main" val="142691788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13651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Get available customer managed services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Partner </a:t>
            </a:r>
            <a:r>
              <a:rPr lang="en-US" dirty="0"/>
              <a:t>Center SDK enables checking for available initial domains prior to customer account creation</a:t>
            </a:r>
          </a:p>
          <a:p>
            <a:pPr lvl="1"/>
            <a:r>
              <a:rPr lang="en-US" dirty="0"/>
              <a:t>Not available in CREST </a:t>
            </a:r>
            <a:r>
              <a:rPr lang="en-US" dirty="0" smtClean="0"/>
              <a:t>API</a:t>
            </a:r>
            <a:endParaRPr lang="en-US" dirty="0"/>
          </a:p>
          <a:p>
            <a:pPr lvl="1"/>
            <a:r>
              <a:rPr lang="en-US" dirty="0"/>
              <a:t>Only checks the subdomain from *.onmicrosoft.com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Scenarios Supported by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2311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Domain Availability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4173450"/>
          </a:xfrm>
        </p:spPr>
        <p:txBody>
          <a:bodyPr/>
          <a:lstStyle/>
          <a:p>
            <a:r>
              <a:rPr lang="en-US" sz="2400" dirty="0" smtClean="0">
                <a:solidFill>
                  <a:srgbClr val="00B050"/>
                </a:solidFill>
              </a:rPr>
              <a:t>// Managed API</a:t>
            </a:r>
          </a:p>
          <a:p>
            <a:r>
              <a:rPr lang="is-IS" sz="2400" dirty="0"/>
              <a:t>IPartner partner = [...]</a:t>
            </a:r>
          </a:p>
          <a:p>
            <a:r>
              <a:rPr lang="is-IS" sz="2400" dirty="0"/>
              <a:t>b</a:t>
            </a:r>
            <a:r>
              <a:rPr lang="is-IS" sz="2400" dirty="0" smtClean="0"/>
              <a:t>ool result = partner.Domains</a:t>
            </a:r>
            <a:r>
              <a:rPr lang="en-US" sz="2400" dirty="0" smtClean="0"/>
              <a:t>.</a:t>
            </a:r>
            <a:r>
              <a:rPr lang="en-US" sz="2400" dirty="0" err="1" smtClean="0"/>
              <a:t>ByDomain</a:t>
            </a:r>
            <a:r>
              <a:rPr lang="en-US" sz="2400" dirty="0" smtClean="0"/>
              <a:t>("</a:t>
            </a:r>
            <a:r>
              <a:rPr lang="en-US" sz="2400" dirty="0" err="1" smtClean="0">
                <a:solidFill>
                  <a:schemeClr val="accent1"/>
                </a:solidFill>
              </a:rPr>
              <a:t>wingtiptoys</a:t>
            </a:r>
            <a:r>
              <a:rPr lang="en-US" sz="2400" dirty="0" smtClean="0"/>
              <a:t>").Exists();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// REST API</a:t>
            </a:r>
          </a:p>
          <a:p>
            <a:r>
              <a:rPr lang="en-US" sz="2400" dirty="0"/>
              <a:t>HTTP </a:t>
            </a:r>
            <a:r>
              <a:rPr lang="en-US" sz="2400" dirty="0" smtClean="0"/>
              <a:t>GET</a:t>
            </a:r>
            <a:endParaRPr lang="en-US" sz="2400" dirty="0"/>
          </a:p>
          <a:p>
            <a:r>
              <a:rPr lang="en-US" sz="2400" dirty="0"/>
              <a:t>https</a:t>
            </a:r>
            <a:r>
              <a:rPr lang="en-US" sz="2400" dirty="0" smtClean="0"/>
              <a:t>://api.partnercenter.microsoft.com/v1/domains/</a:t>
            </a:r>
            <a:r>
              <a:rPr lang="en-US" sz="2400" dirty="0" smtClean="0">
                <a:solidFill>
                  <a:schemeClr val="accent1"/>
                </a:solidFill>
              </a:rPr>
              <a:t>wingtiptoys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 smtClean="0"/>
              <a:t>Authorization</a:t>
            </a:r>
            <a:r>
              <a:rPr lang="en-US" sz="2400" dirty="0"/>
              <a:t>: Bearer eyJ0eXAiOiJKV1QiLCJhbG[</a:t>
            </a:r>
            <a:r>
              <a:rPr lang="is-IS" sz="2400" dirty="0"/>
              <a:t>…]</a:t>
            </a:r>
            <a:r>
              <a:rPr lang="en-US" sz="2400" dirty="0"/>
              <a:t> </a:t>
            </a:r>
          </a:p>
          <a:p>
            <a:r>
              <a:rPr lang="en-US" sz="2400" dirty="0"/>
              <a:t>Accept: </a:t>
            </a:r>
            <a:r>
              <a:rPr lang="en-US" sz="2400" dirty="0" smtClean="0"/>
              <a:t>application/</a:t>
            </a:r>
            <a:r>
              <a:rPr lang="en-US" sz="2400" dirty="0" err="1" smtClean="0"/>
              <a:t>json</a:t>
            </a:r>
            <a:endParaRPr lang="en-US" sz="2400" dirty="0" smtClean="0"/>
          </a:p>
          <a:p>
            <a:r>
              <a:rPr lang="is-I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058392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Managing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46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367623"/>
          </a:xfrm>
        </p:spPr>
        <p:txBody>
          <a:bodyPr/>
          <a:lstStyle/>
          <a:p>
            <a:r>
              <a:rPr lang="en-US" dirty="0" smtClean="0"/>
              <a:t>Customers are stored in the partner’s </a:t>
            </a:r>
            <a:br>
              <a:rPr lang="en-US" dirty="0" smtClean="0"/>
            </a:br>
            <a:r>
              <a:rPr lang="en-US" dirty="0" smtClean="0"/>
              <a:t>Azure AD tenant</a:t>
            </a:r>
          </a:p>
          <a:p>
            <a:endParaRPr lang="en-US" dirty="0" smtClean="0"/>
          </a:p>
          <a:p>
            <a:r>
              <a:rPr lang="en-US" dirty="0" smtClean="0"/>
              <a:t>CREST API enabled some programmatic functionality</a:t>
            </a:r>
          </a:p>
          <a:p>
            <a:pPr lvl="1"/>
            <a:r>
              <a:rPr lang="en-US" dirty="0" smtClean="0"/>
              <a:t>Some additional APIs were required</a:t>
            </a:r>
          </a:p>
          <a:p>
            <a:pPr lvl="1"/>
            <a:r>
              <a:rPr lang="en-US" dirty="0" smtClean="0"/>
              <a:t>Azure AD Graph REST API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Partner Center SDK make it easy to query &amp; manage a partner’s customers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8178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84687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678204"/>
          </a:xfrm>
        </p:spPr>
        <p:txBody>
          <a:bodyPr/>
          <a:lstStyle/>
          <a:p>
            <a:r>
              <a:rPr lang="en-US" dirty="0" smtClean="0"/>
              <a:t>Over time, things change</a:t>
            </a:r>
          </a:p>
          <a:p>
            <a:pPr lvl="1"/>
            <a:r>
              <a:rPr lang="en-US" dirty="0" smtClean="0"/>
              <a:t>New fields added</a:t>
            </a:r>
          </a:p>
          <a:p>
            <a:pPr lvl="1"/>
            <a:r>
              <a:rPr lang="en-US" dirty="0" smtClean="0"/>
              <a:t>Required flag / validation rules for fields change</a:t>
            </a:r>
          </a:p>
          <a:p>
            <a:r>
              <a:rPr lang="en-US" dirty="0" smtClean="0"/>
              <a:t>Customer records may not reflect current </a:t>
            </a:r>
            <a:br>
              <a:rPr lang="en-US" dirty="0" smtClean="0"/>
            </a:br>
            <a:r>
              <a:rPr lang="en-US" dirty="0" smtClean="0"/>
              <a:t>desired state</a:t>
            </a:r>
          </a:p>
          <a:p>
            <a:pPr lvl="1"/>
            <a:r>
              <a:rPr lang="en-US" dirty="0" smtClean="0"/>
              <a:t>Customer created by another partner</a:t>
            </a:r>
          </a:p>
          <a:p>
            <a:r>
              <a:rPr lang="en-US" dirty="0" smtClean="0"/>
              <a:t>Issues can occur when</a:t>
            </a:r>
          </a:p>
          <a:p>
            <a:pPr lvl="1"/>
            <a:r>
              <a:rPr lang="en-US" dirty="0" smtClean="0"/>
              <a:t>Creating / updating customers</a:t>
            </a:r>
          </a:p>
          <a:p>
            <a:pPr lvl="1"/>
            <a:r>
              <a:rPr lang="en-US" dirty="0" smtClean="0"/>
              <a:t>Working with offers / subscriptions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Challenges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3499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124206"/>
          </a:xfrm>
        </p:spPr>
        <p:txBody>
          <a:bodyPr/>
          <a:lstStyle/>
          <a:p>
            <a:r>
              <a:rPr lang="en-US" dirty="0" smtClean="0"/>
              <a:t>Customer Name</a:t>
            </a:r>
          </a:p>
          <a:p>
            <a:pPr lvl="1"/>
            <a:r>
              <a:rPr lang="en-US" dirty="0" smtClean="0"/>
              <a:t>Required field</a:t>
            </a:r>
          </a:p>
          <a:p>
            <a:pPr lvl="1"/>
            <a:r>
              <a:rPr lang="en-US" dirty="0" smtClean="0"/>
              <a:t>At one point, not required</a:t>
            </a:r>
          </a:p>
          <a:p>
            <a:pPr lvl="1"/>
            <a:r>
              <a:rPr lang="en-US" dirty="0" smtClean="0"/>
              <a:t>Guidance: check before placing / updating orders</a:t>
            </a:r>
          </a:p>
          <a:p>
            <a:endParaRPr lang="en-US" dirty="0" smtClean="0"/>
          </a:p>
          <a:p>
            <a:r>
              <a:rPr lang="en-US" dirty="0" smtClean="0"/>
              <a:t>Address Validation</a:t>
            </a:r>
          </a:p>
          <a:p>
            <a:pPr lvl="1"/>
            <a:r>
              <a:rPr lang="en-US" dirty="0" smtClean="0"/>
              <a:t>Customer must have a valid address</a:t>
            </a:r>
          </a:p>
          <a:p>
            <a:pPr lvl="1"/>
            <a:r>
              <a:rPr lang="en-US" dirty="0" smtClean="0"/>
              <a:t>Guidance: get market validation data for assistance in validating address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71139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Validation with Managed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4222694"/>
          </a:xfrm>
        </p:spPr>
        <p:txBody>
          <a:bodyPr/>
          <a:lstStyle/>
          <a:p>
            <a:r>
              <a:rPr lang="en-US" sz="3200" dirty="0">
                <a:solidFill>
                  <a:srgbClr val="00B050"/>
                </a:solidFill>
              </a:rPr>
              <a:t>// get scoped partner ops</a:t>
            </a:r>
          </a:p>
          <a:p>
            <a:r>
              <a:rPr lang="is-IS" sz="3200" dirty="0"/>
              <a:t>IPartner partner = [...]</a:t>
            </a:r>
          </a:p>
          <a:p>
            <a:endParaRPr lang="is-IS" sz="3200" dirty="0" smtClean="0"/>
          </a:p>
          <a:p>
            <a:r>
              <a:rPr lang="is-IS" sz="3200" dirty="0" smtClean="0">
                <a:solidFill>
                  <a:srgbClr val="00B050"/>
                </a:solidFill>
              </a:rPr>
              <a:t>// get country validation data</a:t>
            </a:r>
          </a:p>
          <a:p>
            <a:r>
              <a:rPr lang="is-IS" sz="3200" dirty="0" smtClean="0"/>
              <a:t>CountryValidationRules rules =  </a:t>
            </a:r>
          </a:p>
          <a:p>
            <a:r>
              <a:rPr lang="is-IS" sz="3200" dirty="0"/>
              <a:t>  </a:t>
            </a:r>
            <a:r>
              <a:rPr lang="is-IS" sz="3200" dirty="0" smtClean="0"/>
              <a:t>  partner</a:t>
            </a:r>
            <a:r>
              <a:rPr lang="en-US" sz="3200" dirty="0" smtClean="0"/>
              <a:t>.</a:t>
            </a:r>
            <a:r>
              <a:rPr lang="en-US" sz="3200" dirty="0" err="1" smtClean="0"/>
              <a:t>CountryValidationRules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         .</a:t>
            </a:r>
            <a:r>
              <a:rPr lang="en-US" sz="3200" dirty="0" err="1" smtClean="0"/>
              <a:t>ByCountry</a:t>
            </a:r>
            <a:r>
              <a:rPr lang="en-US" sz="3200" dirty="0" smtClean="0"/>
              <a:t>("</a:t>
            </a:r>
            <a:r>
              <a:rPr lang="en-US" sz="3200" dirty="0" smtClean="0">
                <a:solidFill>
                  <a:schemeClr val="accent1"/>
                </a:solidFill>
              </a:rPr>
              <a:t>US</a:t>
            </a:r>
            <a:r>
              <a:rPr lang="en-US" sz="3200" dirty="0" smtClean="0"/>
              <a:t>")</a:t>
            </a:r>
            <a:br>
              <a:rPr lang="en-US" sz="3200" dirty="0" smtClean="0"/>
            </a:br>
            <a:r>
              <a:rPr lang="en-US" sz="3200" dirty="0" smtClean="0"/>
              <a:t>           .Get();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458584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Validation Request with REST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4278094"/>
          </a:xfrm>
        </p:spPr>
        <p:txBody>
          <a:bodyPr/>
          <a:lstStyle/>
          <a:p>
            <a:r>
              <a:rPr lang="en-US" sz="2800" dirty="0"/>
              <a:t>HTTP </a:t>
            </a:r>
            <a:r>
              <a:rPr lang="en-US" sz="2800" dirty="0" smtClean="0"/>
              <a:t>GET</a:t>
            </a:r>
            <a:endParaRPr lang="en-US" sz="2800" dirty="0"/>
          </a:p>
          <a:p>
            <a:r>
              <a:rPr lang="en-US" sz="2800" dirty="0"/>
              <a:t>https</a:t>
            </a:r>
            <a:r>
              <a:rPr lang="en-US" sz="2800" dirty="0" smtClean="0"/>
              <a:t>://api.partnercenter.microsoft.com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    /</a:t>
            </a:r>
            <a:r>
              <a:rPr lang="en-US" sz="2800" dirty="0" smtClean="0"/>
              <a:t>v1/validations/</a:t>
            </a:r>
            <a:r>
              <a:rPr lang="en-US" sz="2800" dirty="0" err="1" smtClean="0"/>
              <a:t>marketspecificvalidationdata</a:t>
            </a:r>
            <a:r>
              <a:rPr lang="en-US" sz="2800" dirty="0" smtClean="0"/>
              <a:t>/us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Authorization: Bearer eyJ0eXAiOiJKV1QiLCJhbG[</a:t>
            </a:r>
            <a:r>
              <a:rPr lang="is-IS" sz="2800" dirty="0"/>
              <a:t>…]</a:t>
            </a:r>
            <a:r>
              <a:rPr lang="en-US" sz="2800" dirty="0"/>
              <a:t> </a:t>
            </a:r>
          </a:p>
          <a:p>
            <a:r>
              <a:rPr lang="en-US" sz="2800" dirty="0"/>
              <a:t>Accept: </a:t>
            </a:r>
            <a:r>
              <a:rPr lang="en-US" sz="2800" dirty="0" smtClean="0"/>
              <a:t>application/</a:t>
            </a:r>
            <a:r>
              <a:rPr lang="en-US" sz="2800" dirty="0" err="1" smtClean="0"/>
              <a:t>json</a:t>
            </a:r>
            <a:endParaRPr lang="en-US" sz="2800" dirty="0" smtClean="0"/>
          </a:p>
          <a:p>
            <a:r>
              <a:rPr lang="en-US" sz="2800" dirty="0" smtClean="0"/>
              <a:t>X-Locale</a:t>
            </a:r>
            <a:r>
              <a:rPr lang="en-US" sz="2800" dirty="0"/>
              <a:t>: en-US</a:t>
            </a:r>
          </a:p>
          <a:p>
            <a:r>
              <a:rPr lang="en-US" sz="2800" dirty="0" smtClean="0"/>
              <a:t>MS-</a:t>
            </a:r>
            <a:r>
              <a:rPr lang="en-US" sz="2800" dirty="0" err="1" smtClean="0"/>
              <a:t>RequestId</a:t>
            </a:r>
            <a:r>
              <a:rPr lang="en-US" sz="2800" dirty="0"/>
              <a:t>: c4004cc7-55ab-4aa8-a513-504c83d9b10f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CorrelationId</a:t>
            </a:r>
            <a:r>
              <a:rPr lang="en-US" sz="2800" dirty="0"/>
              <a:t>: 5d886114-1efb-472a-85e9-7c752f2a81b6</a:t>
            </a:r>
          </a:p>
        </p:txBody>
      </p:sp>
    </p:spTree>
    <p:extLst>
      <p:ext uri="{BB962C8B-B14F-4D97-AF65-F5344CB8AC3E}">
        <p14:creationId xmlns:p14="http://schemas.microsoft.com/office/powerpoint/2010/main" val="1518740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Validation Response with REST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312223"/>
          </a:xfrm>
        </p:spPr>
        <p:txBody>
          <a:bodyPr/>
          <a:lstStyle/>
          <a:p>
            <a:r>
              <a:rPr lang="en-US" sz="2800" dirty="0" smtClean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isCityRequired</a:t>
            </a:r>
            <a:r>
              <a:rPr lang="en-US" sz="2800" dirty="0" smtClean="0"/>
              <a:t>: true,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isStateRequired</a:t>
            </a:r>
            <a:r>
              <a:rPr lang="en-US" sz="2800" dirty="0" smtClean="0"/>
              <a:t>: true,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isPostalCodeRequired</a:t>
            </a:r>
            <a:r>
              <a:rPr lang="en-US" sz="2800" dirty="0" smtClean="0"/>
              <a:t>: true,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phoneNumberRegEx</a:t>
            </a:r>
            <a:r>
              <a:rPr lang="en-US" sz="2800" dirty="0" smtClean="0"/>
              <a:t>: “</a:t>
            </a:r>
            <a:r>
              <a:rPr lang="is-IS" sz="2800" dirty="0" smtClean="0"/>
              <a:t>…”, </a:t>
            </a:r>
          </a:p>
          <a:p>
            <a:r>
              <a:rPr lang="is-IS" sz="2800" dirty="0"/>
              <a:t> </a:t>
            </a:r>
            <a:r>
              <a:rPr lang="is-IS" sz="2800" dirty="0" smtClean="0"/>
              <a:t> postalCodeRegex: “…”,</a:t>
            </a:r>
          </a:p>
          <a:p>
            <a:r>
              <a:rPr lang="is-IS" sz="2800" dirty="0"/>
              <a:t> </a:t>
            </a:r>
            <a:r>
              <a:rPr lang="is-IS" sz="2800" dirty="0" smtClean="0"/>
              <a:t> supportedCulturesList: [“en-US”,”es-US”], </a:t>
            </a:r>
          </a:p>
          <a:p>
            <a:r>
              <a:rPr lang="is-IS" sz="2800" dirty="0"/>
              <a:t> </a:t>
            </a:r>
            <a:r>
              <a:rPr lang="is-IS" sz="2800" dirty="0" smtClean="0"/>
              <a:t> supportedStatesList: [“AK”,”AL”,…],</a:t>
            </a:r>
          </a:p>
          <a:p>
            <a:r>
              <a:rPr lang="is-IS" sz="2800" dirty="0"/>
              <a:t> </a:t>
            </a:r>
            <a:r>
              <a:rPr lang="is-IS" sz="2800" dirty="0" smtClean="0"/>
              <a:t> taxIdFormat: “US######”, </a:t>
            </a:r>
          </a:p>
          <a:p>
            <a:r>
              <a:rPr lang="is-IS" sz="2800" dirty="0"/>
              <a:t> </a:t>
            </a:r>
            <a:r>
              <a:rPr lang="is-IS" sz="2800" dirty="0" smtClean="0"/>
              <a:t> taxIdSample: “US999965”</a:t>
            </a:r>
            <a:endParaRPr lang="en-US" sz="2800" dirty="0" smtClean="0"/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5096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Common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6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7003" y="1212850"/>
            <a:ext cx="11887200" cy="5884688"/>
          </a:xfrm>
        </p:spPr>
        <p:txBody>
          <a:bodyPr/>
          <a:lstStyle/>
          <a:p>
            <a:r>
              <a:rPr lang="en-US" dirty="0"/>
              <a:t>New Capabilities Partner Center SDK Overview </a:t>
            </a:r>
          </a:p>
          <a:p>
            <a:pPr lvl="1"/>
            <a:r>
              <a:rPr lang="en-US" dirty="0"/>
              <a:t>Reviewing CREST API Capabilities</a:t>
            </a:r>
          </a:p>
          <a:p>
            <a:r>
              <a:rPr lang="en-US" dirty="0"/>
              <a:t>Scenario: Getting Partner’s Customers</a:t>
            </a:r>
          </a:p>
          <a:p>
            <a:r>
              <a:rPr lang="en-US" dirty="0"/>
              <a:t>Scenario: Creating Customers</a:t>
            </a:r>
          </a:p>
          <a:p>
            <a:r>
              <a:rPr lang="en-US" dirty="0"/>
              <a:t>Scenario: Deleting Customers</a:t>
            </a:r>
          </a:p>
          <a:p>
            <a:r>
              <a:rPr lang="en-US" dirty="0"/>
              <a:t>Scenario: Get Customer Profile</a:t>
            </a:r>
          </a:p>
          <a:p>
            <a:r>
              <a:rPr lang="en-US" dirty="0"/>
              <a:t>Scenario: Managing Customers</a:t>
            </a:r>
          </a:p>
          <a:p>
            <a:r>
              <a:rPr lang="en-US" dirty="0"/>
              <a:t>Scenario: Get Customer Subscriptions &amp; </a:t>
            </a:r>
            <a:r>
              <a:rPr lang="en-US" dirty="0" smtClean="0"/>
              <a:t>Orders</a:t>
            </a:r>
          </a:p>
          <a:p>
            <a:r>
              <a:rPr lang="en-US" dirty="0"/>
              <a:t>Common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7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490734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CREST API enabled many customer related actions: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Create customer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Get customer with specific Azure AD tenant ID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Get customer’s orders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Get &amp; update customer billing profile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Get customer’s subscriptions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Delete customer account from integration sandbox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Had to use Azure Graph REST API to 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query for customers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Required additional OAuth2 access token to different API endpoint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CREST API &amp;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487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853363"/>
          </a:xfrm>
        </p:spPr>
        <p:txBody>
          <a:bodyPr/>
          <a:lstStyle/>
          <a:p>
            <a:r>
              <a:rPr lang="en-US" dirty="0" smtClean="0"/>
              <a:t>Get list of customers</a:t>
            </a:r>
          </a:p>
          <a:p>
            <a:pPr lvl="1"/>
            <a:r>
              <a:rPr lang="en-US" dirty="0" smtClean="0"/>
              <a:t>Filtering, sorting &amp; paging options</a:t>
            </a:r>
          </a:p>
          <a:p>
            <a:r>
              <a:rPr lang="en-US" dirty="0" smtClean="0"/>
              <a:t>Search for customer by name</a:t>
            </a:r>
          </a:p>
          <a:p>
            <a:r>
              <a:rPr lang="en-US" dirty="0" smtClean="0"/>
              <a:t>Search for customer by domain</a:t>
            </a:r>
          </a:p>
          <a:p>
            <a:r>
              <a:rPr lang="en-US" dirty="0" smtClean="0"/>
              <a:t>Update customer’s tenant profile / billing profile</a:t>
            </a:r>
          </a:p>
          <a:p>
            <a:r>
              <a:rPr lang="en-US" dirty="0" smtClean="0"/>
              <a:t>Customer address field input validation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What’s New for Customers in Partner Center SDK?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9331478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8802"/>
          </a:xfrm>
        </p:spPr>
        <p:txBody>
          <a:bodyPr/>
          <a:lstStyle/>
          <a:p>
            <a:r>
              <a:rPr lang="en-US" dirty="0"/>
              <a:t>Scenario: </a:t>
            </a:r>
            <a:r>
              <a:rPr lang="en-US" dirty="0" smtClean="0"/>
              <a:t>Querying Partner’s </a:t>
            </a:r>
            <a:r>
              <a:rPr lang="en-US" dirty="0"/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15512427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7" y="1212851"/>
            <a:ext cx="12161837" cy="3120854"/>
          </a:xfrm>
        </p:spPr>
        <p:txBody>
          <a:bodyPr/>
          <a:lstStyle/>
          <a:p>
            <a:r>
              <a:rPr lang="en-US" sz="3600" dirty="0" smtClean="0">
                <a:solidFill>
                  <a:srgbClr val="FFFFFF"/>
                </a:solidFill>
              </a:rPr>
              <a:t>Authenticate as </a:t>
            </a:r>
            <a:r>
              <a:rPr lang="en-US" sz="3600" dirty="0" err="1" smtClean="0">
                <a:solidFill>
                  <a:srgbClr val="FFFFFF"/>
                </a:solidFill>
              </a:rPr>
              <a:t>app+user</a:t>
            </a:r>
            <a:r>
              <a:rPr lang="en-US" sz="3600" dirty="0" smtClean="0">
                <a:solidFill>
                  <a:srgbClr val="FFFFFF"/>
                </a:solidFill>
              </a:rPr>
              <a:t> / app only</a:t>
            </a:r>
          </a:p>
          <a:p>
            <a:r>
              <a:rPr lang="en-US" sz="3600" dirty="0" smtClean="0">
                <a:solidFill>
                  <a:srgbClr val="FFFFFF"/>
                </a:solidFill>
              </a:rPr>
              <a:t>Get instance of </a:t>
            </a:r>
            <a:r>
              <a:rPr lang="en-US" sz="36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IPartner</a:t>
            </a:r>
            <a:endParaRPr lang="en-US" sz="3600" dirty="0" smtClean="0">
              <a:solidFill>
                <a:srgbClr val="FFFF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3600" dirty="0" smtClean="0">
                <a:solidFill>
                  <a:srgbClr val="FFFFFF"/>
                </a:solidFill>
              </a:rPr>
              <a:t>Create query object</a:t>
            </a:r>
          </a:p>
          <a:p>
            <a:r>
              <a:rPr lang="en-US" sz="3600" dirty="0" smtClean="0">
                <a:solidFill>
                  <a:srgbClr val="FFFFFF"/>
                </a:solidFill>
              </a:rPr>
              <a:t>Get instance of </a:t>
            </a:r>
            <a:r>
              <a:rPr lang="en-US" sz="36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SeekBasedResourceCollection</a:t>
            </a:r>
            <a:r>
              <a:rPr lang="en-US" sz="36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&lt;T&gt;</a:t>
            </a:r>
          </a:p>
          <a:p>
            <a:r>
              <a:rPr lang="en-US" sz="3600" dirty="0" smtClean="0">
                <a:solidFill>
                  <a:srgbClr val="FFFFFF"/>
                </a:solidFill>
              </a:rPr>
              <a:t>Loop through results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for Customers via Managed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013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Paged Query via </a:t>
            </a:r>
            <a:r>
              <a:rPr lang="en-US" dirty="0"/>
              <a:t>Managed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312223"/>
          </a:xfrm>
        </p:spPr>
        <p:txBody>
          <a:bodyPr/>
          <a:lstStyle/>
          <a:p>
            <a:r>
              <a:rPr lang="en-US" sz="2800" dirty="0">
                <a:solidFill>
                  <a:srgbClr val="00B050"/>
                </a:solidFill>
              </a:rPr>
              <a:t>// get scoped partner from previous slides </a:t>
            </a:r>
            <a:r>
              <a:rPr lang="is-IS" sz="28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2800" dirty="0"/>
              <a:t>IPartner partner = [...]</a:t>
            </a:r>
          </a:p>
          <a:p>
            <a:r>
              <a:rPr lang="is-IS" sz="2800" dirty="0">
                <a:solidFill>
                  <a:srgbClr val="00B050"/>
                </a:solidFill>
              </a:rPr>
              <a:t>// build query for first 25 items</a:t>
            </a:r>
          </a:p>
          <a:p>
            <a:r>
              <a:rPr lang="is-IS" sz="2800" dirty="0"/>
              <a:t>IQuery query = QueryFactory.Instance.BuildIndexedQuery(25);</a:t>
            </a:r>
          </a:p>
          <a:p>
            <a:r>
              <a:rPr lang="is-IS" sz="2800" dirty="0">
                <a:solidFill>
                  <a:srgbClr val="00B050"/>
                </a:solidFill>
              </a:rPr>
              <a:t>// execute query &amp; get results</a:t>
            </a:r>
          </a:p>
          <a:p>
            <a:r>
              <a:rPr lang="is-IS" sz="2800" dirty="0"/>
              <a:t>SeekBasedResourceCollection results = </a:t>
            </a:r>
          </a:p>
          <a:p>
            <a:r>
              <a:rPr lang="is-IS" sz="2800" dirty="0"/>
              <a:t>                            partner.Customers.Query(query);</a:t>
            </a:r>
          </a:p>
          <a:p>
            <a:r>
              <a:rPr lang="is-IS" sz="2800" dirty="0"/>
              <a:t>foreach(var item in results.Items) {</a:t>
            </a:r>
          </a:p>
          <a:p>
            <a:r>
              <a:rPr lang="is-IS" sz="2800" dirty="0"/>
              <a:t>  Console.WriteLine("Customer: {0}", </a:t>
            </a:r>
          </a:p>
          <a:p>
            <a:r>
              <a:rPr lang="is-IS" sz="2800" dirty="0"/>
              <a:t>                    item.CompanyProfile.CompanyName);</a:t>
            </a:r>
          </a:p>
          <a:p>
            <a:r>
              <a:rPr lang="is-I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55121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SP_Module_Template" id="{6330ED0D-7AC0-EE45-80A3-E17D428C30F1}" vid="{E7AB9C06-52EA-6248-902B-DEEC30F1E7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46EBBE4F454C2C47A5E89CD935B1FC7800E83BCD34BAE21044A0567CF64FDFDE54" ma:contentTypeVersion="3" ma:contentTypeDescription="Create a new document." ma:contentTypeScope="" ma:versionID="ad0318b59f0baaa5619a87a276b8590a">
  <xsd:schema xmlns:xsd="http://www.w3.org/2001/XMLSchema" xmlns:xs="http://www.w3.org/2001/XMLSchema" xmlns:p="http://schemas.microsoft.com/office/2006/metadata/properties" xmlns:ns1="http://schemas.microsoft.com/sharepoint/v3" xmlns:ns2="12a172fe-0250-434a-85cf-03b10810c5e5" xmlns:ns3="230e9df3-be65-4c73-a93b-d1236ebd677e" targetNamespace="http://schemas.microsoft.com/office/2006/metadata/properties" ma:root="true" ma:fieldsID="26205b5b46d9ab9d881e0fa75366d1c2" ns1:_="" ns2:_="" ns3:_="">
    <xsd:import namespace="http://schemas.microsoft.com/sharepoint/v3"/>
    <xsd:import namespace="12a172fe-0250-434a-85cf-03b10810c5e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k62f7d35b80b40fb8c27985e50b34fcd" minOccurs="0"/>
                <xsd:element ref="ns3:TaxCatchAll" minOccurs="0"/>
                <xsd:element ref="ns3:TaxCatchAllLabel" minOccurs="0"/>
                <xsd:element ref="ns2:pfbfa50075a04958bd8757dc155d3e08" minOccurs="0"/>
                <xsd:element ref="ns2:h9a868b2ee15488883f623ae5237ecae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72fbe6ee5ae4131af0832c08ec51202" minOccurs="0"/>
                <xsd:element ref="ns2:eb9cf3a3af7b473faa5c9c98148a90a4" minOccurs="0"/>
                <xsd:element ref="ns2:Session_x0020_Code" minOccurs="0"/>
                <xsd:element ref="ns2:MS_x0020_Content_x0020_Owner" minOccurs="0"/>
                <xsd:element ref="ns2:le8386062bd54e24a95c83b32ccbdb34" minOccurs="0"/>
                <xsd:element ref="ns2:j4d4d959795b4220a289a041ed046605" minOccurs="0"/>
                <xsd:element ref="ns3:TaxKeywordTaxHTField" minOccurs="0"/>
                <xsd:element ref="ns1:AverageRating" minOccurs="0"/>
                <xsd:element ref="ns1:RatingCount" minOccurs="0"/>
                <xsd:element ref="ns1:Likes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5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72fe-0250-434a-85cf-03b10810c5e5" elementFormDefault="qualified">
    <xsd:import namespace="http://schemas.microsoft.com/office/2006/documentManagement/types"/>
    <xsd:import namespace="http://schemas.microsoft.com/office/infopath/2007/PartnerControls"/>
    <xsd:element name="k62f7d35b80b40fb8c27985e50b34fcd" ma:index="8" nillable="true" ma:taxonomy="true" ma:internalName="k62f7d35b80b40fb8c27985e50b34fcd" ma:taxonomyFieldName="Event_x0020_Name" ma:displayName="Event Name" ma:default="" ma:fieldId="{462f7d35-b80b-40fb-8c27-985e50b34fcd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pfbfa50075a04958bd8757dc155d3e08" ma:index="12" nillable="true" ma:taxonomy="true" ma:internalName="pfbfa50075a04958bd8757dc155d3e08" ma:taxonomyFieldName="Event_x0020_Location" ma:displayName="Event Location" ma:default="" ma:fieldId="{9fbfa500-75a0-4958-bd87-57dc155d3e08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9a868b2ee15488883f623ae5237ecae" ma:index="14" nillable="true" ma:taxonomy="true" ma:internalName="h9a868b2ee15488883f623ae5237ecae" ma:taxonomyFieldName="Event_x0020_Venue" ma:displayName="Event Venue" ma:default="" ma:fieldId="{19a868b2-ee15-4888-83f6-23ae5237ecae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72fbe6ee5ae4131af0832c08ec51202" ma:index="21" nillable="true" ma:taxonomy="true" ma:internalName="o72fbe6ee5ae4131af0832c08ec51202" ma:taxonomyFieldName="Product" ma:displayName="Product" ma:default="" ma:fieldId="{872fbe6e-e5ae-4131-af08-32c08ec51202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9cf3a3af7b473faa5c9c98148a90a4" ma:index="23" nillable="true" ma:taxonomy="true" ma:internalName="eb9cf3a3af7b473faa5c9c98148a90a4" ma:taxonomyFieldName="Campaign" ma:displayName="Campaign" ma:default="" ma:fieldId="{eb9cf3a3-af7b-473f-aa5c-9c98148a90a4}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e8386062bd54e24a95c83b32ccbdb34" ma:index="27" nillable="true" ma:taxonomy="true" ma:internalName="le8386062bd54e24a95c83b32ccbdb34" ma:taxonomyFieldName="Track" ma:displayName="Track" ma:default="" ma:fieldId="{5e838606-2bd5-4e24-a95c-83b32ccbdb34}" ma:sspId="e385fb40-52d4-4fae-9c5b-3e8ff8a5878e" ma:termSetId="043e2b11-12ce-49cc-a347-2f73f2b7fe4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d4d959795b4220a289a041ed046605" ma:index="29" nillable="true" ma:taxonomy="true" ma:internalName="j4d4d959795b4220a289a041ed046605" ma:taxonomyFieldName="Audience1" ma:displayName="Audience" ma:default="" ma:fieldId="{34d4d959-795b-4220-a289-a041ed046605}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5b797c71-5459-41dc-9095-63a63c56aa91}" ma:internalName="TaxCatchAll" ma:showField="CatchAllData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b797c71-5459-41dc-9095-63a63c56aa91}" ma:internalName="TaxCatchAllLabel" ma:readOnly="true" ma:showField="CatchAllDataLabel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a868b2ee15488883f623ae5237ecae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McCormick Place</TermName>
          <TermId xmlns="http://schemas.microsoft.com/office/infopath/2007/PartnerControls">f42e8eaa-659e-42d3-85a5-a4ea6b6d2ed7</TermId>
        </TermInfo>
      </Terms>
    </h9a868b2ee15488883f623ae5237ecae>
    <k62f7d35b80b40fb8c27985e50b34fcd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k62f7d35b80b40fb8c27985e50b34fcd>
    <LikesCount xmlns="http://schemas.microsoft.com/sharepoint/v3" xsi:nil="true"/>
    <pfbfa50075a04958bd8757dc155d3e08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Chicago</TermName>
          <TermId xmlns="http://schemas.microsoft.com/office/infopath/2007/PartnerControls">b2ea4b94-6e68-4e03-872e-ca2dcc35a47e</TermId>
        </TermInfo>
      </Terms>
    </pfbfa50075a04958bd8757dc155d3e08>
    <Presentation_x0020_Date xmlns="12a172fe-0250-434a-85cf-03b10810c5e5" xsi:nil="true"/>
    <o72fbe6ee5ae4131af0832c08ec51202 xmlns="12a172fe-0250-434a-85cf-03b10810c5e5">
      <Terms xmlns="http://schemas.microsoft.com/office/infopath/2007/PartnerControls"/>
    </o72fbe6ee5ae4131af0832c08ec51202>
    <Event_x0020_Start_x0020_Date xmlns="12a172fe-0250-434a-85cf-03b10810c5e5">2015-05-04T07:00:00+00:00</Event_x0020_Start_x0020_Date>
    <MS_x0020_Content_x0020_Owner xmlns="12a172fe-0250-434a-85cf-03b10810c5e5">
      <UserInfo>
        <DisplayName/>
        <AccountId xsi:nil="true"/>
        <AccountType/>
      </UserInfo>
    </MS_x0020_Content_x0020_Owner>
    <MS_x0020_Speaker xmlns="12a172fe-0250-434a-85cf-03b10810c5e5">
      <UserInfo>
        <DisplayName/>
        <AccountId xsi:nil="true"/>
        <AccountType/>
      </UserInfo>
    </MS_x0020_Speaker>
    <External_x0020_Speaker xmlns="12a172fe-0250-434a-85cf-03b10810c5e5" xsi:nil="true"/>
    <Session_x0020_Code xmlns="12a172fe-0250-434a-85cf-03b10810c5e5" xsi:nil="true"/>
    <le8386062bd54e24a95c83b32ccbdb34 xmlns="12a172fe-0250-434a-85cf-03b10810c5e5">
      <Terms xmlns="http://schemas.microsoft.com/office/infopath/2007/PartnerControls"/>
    </le8386062bd54e24a95c83b32ccbdb34>
    <j4d4d959795b4220a289a041ed046605 xmlns="12a172fe-0250-434a-85cf-03b10810c5e5">
      <Terms xmlns="http://schemas.microsoft.com/office/infopath/2007/PartnerControls"/>
    </j4d4d959795b4220a289a041ed046605>
    <Event_x0020_End_x0020_Date xmlns="12a172fe-0250-434a-85cf-03b10810c5e5">2015-05-08T07:00:00+00:00</Event_x0020_End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2015</TermName>
          <TermId xmlns="http://schemas.microsoft.com/office/infopath/2007/PartnerControls">9eb2896f-7457-4443-a47b-f60d2d30355c</TermId>
        </TermInfo>
      </Terms>
    </TaxKeywordTaxHTField>
    <TaxCatchAll xmlns="230e9df3-be65-4c73-a93b-d1236ebd677e">
      <Value>41</Value>
      <Value>44</Value>
      <Value>43</Value>
      <Value>42</Value>
    </TaxCatchAll>
    <eb9cf3a3af7b473faa5c9c98148a90a4 xmlns="12a172fe-0250-434a-85cf-03b10810c5e5">
      <Terms xmlns="http://schemas.microsoft.com/office/infopath/2007/PartnerControls"/>
    </eb9cf3a3af7b473faa5c9c98148a90a4>
  </documentManagement>
</p:properties>
</file>

<file path=customXml/itemProps1.xml><?xml version="1.0" encoding="utf-8"?>
<ds:datastoreItem xmlns:ds="http://schemas.openxmlformats.org/officeDocument/2006/customXml" ds:itemID="{5D0DEFCE-63D4-4F88-8228-705C0AA705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2a172fe-0250-434a-85cf-03b10810c5e5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sharepoint/v3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12a172fe-0250-434a-85cf-03b10810c5e5"/>
    <ds:schemaRef ds:uri="http://schemas.openxmlformats.org/package/2006/metadata/core-properties"/>
    <ds:schemaRef ds:uri="230e9df3-be65-4c73-a93b-d1236ebd677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CSP_Module_Template</Template>
  <TotalTime>912</TotalTime>
  <Words>1386</Words>
  <Application>Microsoft Office PowerPoint</Application>
  <PresentationFormat>Custom</PresentationFormat>
  <Paragraphs>345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Consolas</vt:lpstr>
      <vt:lpstr>Courier New</vt:lpstr>
      <vt:lpstr>Segoe UI</vt:lpstr>
      <vt:lpstr>Segoe UI Light</vt:lpstr>
      <vt:lpstr>Wingdings</vt:lpstr>
      <vt:lpstr>5-30610_Microsoft_Ignite_Keynote_Template</vt:lpstr>
      <vt:lpstr>Managing Customers</vt:lpstr>
      <vt:lpstr>Module Overview</vt:lpstr>
      <vt:lpstr>New Capabilities Partner Center SDK Overview </vt:lpstr>
      <vt:lpstr>Customers Overview</vt:lpstr>
      <vt:lpstr>CREST API &amp; Customers</vt:lpstr>
      <vt:lpstr>What’s New for Customers in Partner Center SDK?</vt:lpstr>
      <vt:lpstr>Scenario: Querying Partner’s Customers</vt:lpstr>
      <vt:lpstr>Query for Customers via Managed API</vt:lpstr>
      <vt:lpstr>Paged Query via Managed API</vt:lpstr>
      <vt:lpstr>Filtered Query via Managed API</vt:lpstr>
      <vt:lpstr>Query via Partner Center REST API</vt:lpstr>
      <vt:lpstr>Paged Query REQUEST via REST API</vt:lpstr>
      <vt:lpstr>Paged &amp; Filtered Query REQUEST via REST API</vt:lpstr>
      <vt:lpstr>HTTP RESPONSE via Partner Center REST API</vt:lpstr>
      <vt:lpstr>REST API Filtering Syntax</vt:lpstr>
      <vt:lpstr>FieldFilterOperation Enumeration</vt:lpstr>
      <vt:lpstr>Get Specific Customer by ID via Managed API</vt:lpstr>
      <vt:lpstr>Get Specific Customer by ID via Managed API</vt:lpstr>
      <vt:lpstr>Get Specific Customer by ID via REST API</vt:lpstr>
      <vt:lpstr>Get Specific Customer REQUEST via REST API</vt:lpstr>
      <vt:lpstr>HTTP RESPONSE via Partner Center REST API</vt:lpstr>
      <vt:lpstr>DEMO</vt:lpstr>
      <vt:lpstr>Scenario: Creating Customers</vt:lpstr>
      <vt:lpstr>Creating Customers via Managed API</vt:lpstr>
      <vt:lpstr>Create Customer with Managed API</vt:lpstr>
      <vt:lpstr>Create Customer with Managed API</vt:lpstr>
      <vt:lpstr>Creating Customers via REST API</vt:lpstr>
      <vt:lpstr>Creating Customer REQUEST via REST API</vt:lpstr>
      <vt:lpstr>DEMO</vt:lpstr>
      <vt:lpstr>Scenario: Deleting Customers</vt:lpstr>
      <vt:lpstr>Deleting Customers via Managed API</vt:lpstr>
      <vt:lpstr>Delete Customer with Managed API</vt:lpstr>
      <vt:lpstr>Deleting Customers via REST API</vt:lpstr>
      <vt:lpstr>Delete Customer REQUEST via REST API</vt:lpstr>
      <vt:lpstr>DEMO</vt:lpstr>
      <vt:lpstr>Scenario: Managing Customers</vt:lpstr>
      <vt:lpstr>Additional Scenarios Supported by SDK</vt:lpstr>
      <vt:lpstr>Checking Domain Availability</vt:lpstr>
      <vt:lpstr>DEMO</vt:lpstr>
      <vt:lpstr>Common Issues</vt:lpstr>
      <vt:lpstr>Common Challenges…</vt:lpstr>
      <vt:lpstr>Types of Issues</vt:lpstr>
      <vt:lpstr>Address Validation with Managed API</vt:lpstr>
      <vt:lpstr>Address Validation Request with REST API</vt:lpstr>
      <vt:lpstr>Address Validation Response with REST API</vt:lpstr>
      <vt:lpstr>DEMO</vt:lpstr>
      <vt:lpstr>Module 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Customers</dc:title>
  <dc:subject>Microsoft Ignite 2015</dc:subject>
  <dc:creator>Andrew Connell</dc:creator>
  <cp:keywords>Microsoft Ignite 2015</cp:keywords>
  <dc:description>Template: Mitchell Derrey, Silver Fox Productions
Formatting: 
Audience Type: Internal/External</dc:description>
  <cp:lastModifiedBy>Andrew Connell</cp:lastModifiedBy>
  <cp:revision>73</cp:revision>
  <dcterms:created xsi:type="dcterms:W3CDTF">2015-12-02T15:17:01Z</dcterms:created>
  <dcterms:modified xsi:type="dcterms:W3CDTF">2016-03-14T22:25:56Z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0x01010046EBBE4F454C2C47A5E89CD935B1FC7800E83BCD34BAE21044A0567CF64FDFDE54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44;#McCormick Place|f42e8eaa-659e-42d3-85a5-a4ea6b6d2ed7</vt:lpwstr>
  </property>
  <property fmtid="{D5CDD505-2E9C-101B-9397-08002B2CF9AE}" pid="7" name="Track">
    <vt:lpwstr/>
  </property>
  <property fmtid="{D5CDD505-2E9C-101B-9397-08002B2CF9AE}" pid="8" name="Event Location">
    <vt:lpwstr>43;#Chicago|b2ea4b94-6e68-4e03-872e-ca2dcc35a47e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41;#Microsoft Ignite 2015|9eb2896f-7457-4443-a47b-f60d2d30355c</vt:lpwstr>
  </property>
  <property fmtid="{D5CDD505-2E9C-101B-9397-08002B2CF9AE}" pid="12" name="Audience1">
    <vt:lpwstr/>
  </property>
  <property fmtid="{D5CDD505-2E9C-101B-9397-08002B2CF9AE}" pid="13" name="Event Name">
    <vt:lpwstr>42;#Microsoft Ignite|9323c522-fe4b-4922-816b-10a1920d7afb</vt:lpwstr>
  </property>
</Properties>
</file>