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0"/>
  </p:notesMasterIdLst>
  <p:handoutMasterIdLst>
    <p:handoutMasterId r:id="rId51"/>
  </p:handoutMasterIdLst>
  <p:sldIdLst>
    <p:sldId id="1457" r:id="rId5"/>
    <p:sldId id="1460" r:id="rId6"/>
    <p:sldId id="1463" r:id="rId7"/>
    <p:sldId id="1464" r:id="rId8"/>
    <p:sldId id="1465" r:id="rId9"/>
    <p:sldId id="1466" r:id="rId10"/>
    <p:sldId id="1475" r:id="rId11"/>
    <p:sldId id="1479" r:id="rId12"/>
    <p:sldId id="1468" r:id="rId13"/>
    <p:sldId id="1482" r:id="rId14"/>
    <p:sldId id="1480" r:id="rId15"/>
    <p:sldId id="1477" r:id="rId16"/>
    <p:sldId id="1476" r:id="rId17"/>
    <p:sldId id="1467" r:id="rId18"/>
    <p:sldId id="1470" r:id="rId19"/>
    <p:sldId id="1471" r:id="rId20"/>
    <p:sldId id="1483" r:id="rId21"/>
    <p:sldId id="1484" r:id="rId22"/>
    <p:sldId id="1474" r:id="rId23"/>
    <p:sldId id="1485" r:id="rId24"/>
    <p:sldId id="1486" r:id="rId25"/>
    <p:sldId id="1487" r:id="rId26"/>
    <p:sldId id="1488" r:id="rId27"/>
    <p:sldId id="1489" r:id="rId28"/>
    <p:sldId id="1491" r:id="rId29"/>
    <p:sldId id="1492" r:id="rId30"/>
    <p:sldId id="1493" r:id="rId31"/>
    <p:sldId id="1494" r:id="rId32"/>
    <p:sldId id="1495" r:id="rId33"/>
    <p:sldId id="1496" r:id="rId34"/>
    <p:sldId id="1497" r:id="rId35"/>
    <p:sldId id="1500" r:id="rId36"/>
    <p:sldId id="1499" r:id="rId37"/>
    <p:sldId id="1501" r:id="rId38"/>
    <p:sldId id="1503" r:id="rId39"/>
    <p:sldId id="1504" r:id="rId40"/>
    <p:sldId id="1512" r:id="rId41"/>
    <p:sldId id="1506" r:id="rId42"/>
    <p:sldId id="1507" r:id="rId43"/>
    <p:sldId id="1509" r:id="rId44"/>
    <p:sldId id="1510" r:id="rId45"/>
    <p:sldId id="1511" r:id="rId46"/>
    <p:sldId id="1508" r:id="rId47"/>
    <p:sldId id="1461" r:id="rId48"/>
    <p:sldId id="1458" r:id="rId4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365-overview" id="{4EBCB9D9-DC17-1F45-B65C-0FF0637FCCAF}">
          <p14:sldIdLst>
            <p14:sldId id="1463"/>
            <p14:sldId id="1464"/>
          </p14:sldIdLst>
        </p14:section>
        <p14:section name="o365-offers-licenses" id="{F1AF8569-D06C-214C-B55C-7489947A82F7}">
          <p14:sldIdLst>
            <p14:sldId id="1465"/>
            <p14:sldId id="1466"/>
            <p14:sldId id="1475"/>
            <p14:sldId id="1479"/>
            <p14:sldId id="1468"/>
            <p14:sldId id="1482"/>
            <p14:sldId id="1480"/>
            <p14:sldId id="1477"/>
            <p14:sldId id="1476"/>
            <p14:sldId id="1467"/>
          </p14:sldIdLst>
        </p14:section>
        <p14:section name="query-account-balance" id="{F9F1639F-18C0-4A4A-B056-8B629D7CC139}">
          <p14:sldIdLst>
            <p14:sldId id="1470"/>
            <p14:sldId id="1471"/>
            <p14:sldId id="1483"/>
            <p14:sldId id="1484"/>
            <p14:sldId id="1474"/>
          </p14:sldIdLst>
        </p14:section>
        <p14:section name="subscriptions" id="{9800FBEF-7DD7-2A4D-B605-2241F6C7FEFE}">
          <p14:sldIdLst>
            <p14:sldId id="1485"/>
            <p14:sldId id="1486"/>
            <p14:sldId id="1487"/>
            <p14:sldId id="1488"/>
            <p14:sldId id="1489"/>
            <p14:sldId id="1491"/>
            <p14:sldId id="1492"/>
            <p14:sldId id="1493"/>
          </p14:sldIdLst>
        </p14:section>
        <p14:section name="orders" id="{FFA2905C-77FF-3E4C-87AF-6395054EEAE5}">
          <p14:sldIdLst>
            <p14:sldId id="1494"/>
            <p14:sldId id="1495"/>
            <p14:sldId id="1496"/>
            <p14:sldId id="1497"/>
            <p14:sldId id="1500"/>
            <p14:sldId id="1499"/>
          </p14:sldIdLst>
        </p14:section>
        <p14:section name="common-issues" id="{4CC55867-8325-DB41-AEF3-2CFF5CE40D0A}">
          <p14:sldIdLst>
            <p14:sldId id="1501"/>
            <p14:sldId id="1503"/>
            <p14:sldId id="1504"/>
            <p14:sldId id="1512"/>
            <p14:sldId id="1506"/>
            <p14:sldId id="1507"/>
            <p14:sldId id="1509"/>
            <p14:sldId id="1510"/>
            <p14:sldId id="1511"/>
            <p14:sldId id="1508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983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3/15/2016 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3/15/2016 2:27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7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4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3/15/2016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– Offers, </a:t>
            </a:r>
            <a:r>
              <a:rPr lang="en-US" dirty="0" err="1" smtClean="0"/>
              <a:t>AddOns</a:t>
            </a:r>
            <a:r>
              <a:rPr lang="en-US" dirty="0" smtClean="0"/>
              <a:t>, Subscriptions &amp;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</a:t>
            </a:r>
            <a:r>
              <a:rPr lang="en-US" sz="2400" dirty="0" smtClean="0">
                <a:solidFill>
                  <a:srgbClr val="00B050"/>
                </a:solidFill>
              </a:rPr>
              <a:t>offers</a:t>
            </a:r>
          </a:p>
          <a:p>
            <a:r>
              <a:rPr lang="en-US" sz="2400" dirty="0" err="1" smtClean="0"/>
              <a:t>ResourceCollection</a:t>
            </a:r>
            <a:r>
              <a:rPr lang="en-US" sz="2400" dirty="0" smtClean="0"/>
              <a:t>&lt;Offer&gt; </a:t>
            </a:r>
            <a:r>
              <a:rPr lang="en-US" sz="2400" dirty="0" err="1" smtClean="0"/>
              <a:t>offerResults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Offers.ByCountry</a:t>
            </a:r>
            <a:r>
              <a:rPr lang="en-US" sz="2400" dirty="0" smtClean="0"/>
              <a:t>("</a:t>
            </a:r>
            <a:r>
              <a:rPr lang="en-US" sz="2400" dirty="0"/>
              <a:t>US</a:t>
            </a:r>
            <a:r>
              <a:rPr lang="en-US" sz="2400" dirty="0" smtClean="0"/>
              <a:t>").Get(0, </a:t>
            </a:r>
            <a:r>
              <a:rPr lang="en-US" sz="2400" dirty="0" err="1" smtClean="0"/>
              <a:t>pageSize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/>
              <a:t>("Offer </a:t>
            </a:r>
            <a:r>
              <a:rPr lang="en-US" sz="2400" dirty="0" smtClean="0"/>
              <a:t>count</a:t>
            </a:r>
            <a:r>
              <a:rPr lang="en-US" sz="2400" dirty="0"/>
              <a:t>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offerResults.TotalCount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offer </a:t>
            </a:r>
            <a:r>
              <a:rPr lang="en-US" sz="2400" dirty="0"/>
              <a:t>in </a:t>
            </a:r>
            <a:r>
              <a:rPr lang="en-US" sz="2400" dirty="0" err="1" smtClean="0"/>
              <a:t>offerResults.Items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 smtClean="0"/>
              <a:t>offer.Name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37" y="906462"/>
            <a:ext cx="238214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0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239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/v1/offers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02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Offer Categories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 smtClean="0"/>
          </a:p>
          <a:p>
            <a:r>
              <a:rPr lang="en-US" sz="2800" dirty="0" smtClean="0"/>
              <a:t>https://api.partnercenter.microsoft.com/v1</a:t>
            </a:r>
          </a:p>
          <a:p>
            <a:r>
              <a:rPr lang="en-US" sz="2800" dirty="0" smtClean="0"/>
              <a:t>       /</a:t>
            </a:r>
            <a:r>
              <a:rPr lang="en-US" sz="2800" dirty="0" err="1" smtClean="0"/>
              <a:t>offercategories?country</a:t>
            </a:r>
            <a:r>
              <a:rPr lang="en-US" sz="2800" dirty="0" smtClean="0"/>
              <a:t>=US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Authorization: Bearer 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7839267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Offers via Partner Center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://api.partnercenter.microsoft.com/v1</a:t>
            </a:r>
            <a:endParaRPr lang="en-US" sz="2800" dirty="0"/>
          </a:p>
          <a:p>
            <a:r>
              <a:rPr lang="en-US" sz="2800" dirty="0"/>
              <a:t>       /</a:t>
            </a:r>
            <a:r>
              <a:rPr lang="en-US" sz="2800" dirty="0" err="1" smtClean="0"/>
              <a:t>offers?country</a:t>
            </a:r>
            <a:r>
              <a:rPr lang="en-US" sz="2800" dirty="0" smtClean="0"/>
              <a:t>=</a:t>
            </a:r>
            <a:r>
              <a:rPr lang="en-US" sz="2800" dirty="0" err="1" smtClean="0"/>
              <a:t>US&amp;offset</a:t>
            </a:r>
            <a:r>
              <a:rPr lang="en-US" sz="2800" dirty="0" smtClean="0"/>
              <a:t>=0&amp;size=25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756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Office 365 </a:t>
            </a:r>
            <a:r>
              <a:rPr lang="en-US" dirty="0" smtClean="0"/>
              <a:t>Offer Categories </a:t>
            </a:r>
            <a:r>
              <a:rPr lang="en-US" dirty="0"/>
              <a:t>&amp; </a:t>
            </a:r>
            <a:r>
              <a:rPr lang="en-US" dirty="0" smtClean="0"/>
              <a:t>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551242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84688"/>
          </a:xfrm>
        </p:spPr>
        <p:txBody>
          <a:bodyPr/>
          <a:lstStyle/>
          <a:p>
            <a:r>
              <a:rPr lang="en-US" dirty="0" smtClean="0"/>
              <a:t>Some offers have available add-ons</a:t>
            </a:r>
          </a:p>
          <a:p>
            <a:r>
              <a:rPr lang="en-US" dirty="0" smtClean="0"/>
              <a:t>Access offers via:</a:t>
            </a:r>
          </a:p>
          <a:p>
            <a:pPr lvl="1"/>
            <a:r>
              <a:rPr lang="en-US" dirty="0" smtClean="0"/>
              <a:t>SDK: Each Offer object has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AddOns</a:t>
            </a:r>
            <a:r>
              <a:rPr lang="en-US" dirty="0" smtClean="0"/>
              <a:t> collection to query for</a:t>
            </a:r>
          </a:p>
          <a:p>
            <a:pPr lvl="1"/>
            <a:r>
              <a:rPr lang="en-US" dirty="0" smtClean="0"/>
              <a:t>REST API: Get </a:t>
            </a:r>
            <a:r>
              <a:rPr lang="en-US" dirty="0" err="1" smtClean="0"/>
              <a:t>AddOns</a:t>
            </a:r>
            <a:r>
              <a:rPr lang="en-US" dirty="0" smtClean="0"/>
              <a:t> as a </a:t>
            </a:r>
            <a:r>
              <a:rPr lang="en-US" dirty="0" err="1" smtClean="0"/>
              <a:t>subquery</a:t>
            </a:r>
            <a:r>
              <a:rPr lang="en-US" dirty="0" smtClean="0"/>
              <a:t> to an Offer</a:t>
            </a:r>
          </a:p>
          <a:p>
            <a:r>
              <a:rPr lang="en-US" dirty="0" err="1" smtClean="0"/>
              <a:t>AddOns</a:t>
            </a:r>
            <a:r>
              <a:rPr lang="en-US" dirty="0" smtClean="0"/>
              <a:t> treated like Offers in object model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Offer.IsAddOn</a:t>
            </a:r>
            <a:r>
              <a:rPr lang="en-US" dirty="0" smtClean="0"/>
              <a:t>: indicates if it is an add-on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Exchange Online Archiving</a:t>
            </a:r>
          </a:p>
          <a:p>
            <a:pPr lvl="1"/>
            <a:r>
              <a:rPr lang="en-US" dirty="0" smtClean="0"/>
              <a:t>Dynamics CRM Online Instances</a:t>
            </a:r>
            <a:r>
              <a:rPr lang="en-US" dirty="0"/>
              <a:t> </a:t>
            </a:r>
            <a:r>
              <a:rPr lang="en-US" dirty="0" smtClean="0"/>
              <a:t>(Production / Non-Production)</a:t>
            </a:r>
          </a:p>
          <a:p>
            <a:pPr lvl="1"/>
            <a:r>
              <a:rPr lang="en-US" dirty="0" smtClean="0"/>
              <a:t>Office 365 Extra File Storage</a:t>
            </a:r>
          </a:p>
          <a:p>
            <a:pPr lvl="1"/>
            <a:r>
              <a:rPr lang="en-US" dirty="0" smtClean="0"/>
              <a:t>Skype for Business Cloud PBX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284584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</a:t>
            </a:r>
            <a:r>
              <a:rPr lang="en-US" dirty="0" err="1" smtClean="0"/>
              <a:t>Addn-Ons</a:t>
            </a:r>
            <a:r>
              <a:rPr lang="en-US" dirty="0" smtClean="0"/>
              <a:t> via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offer </a:t>
            </a:r>
            <a:r>
              <a:rPr lang="en-US" sz="2400" dirty="0" err="1" smtClean="0">
                <a:solidFill>
                  <a:srgbClr val="00B050"/>
                </a:solidFill>
              </a:rPr>
              <a:t>addons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/>
              <a:t>ResourceCollection</a:t>
            </a:r>
            <a:r>
              <a:rPr lang="en-US" sz="2400" dirty="0" smtClean="0"/>
              <a:t>&lt;Offer&gt; </a:t>
            </a:r>
            <a:r>
              <a:rPr lang="en-US" sz="2400" dirty="0" err="1" smtClean="0"/>
              <a:t>addons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Offers.ByCountry</a:t>
            </a:r>
            <a:r>
              <a:rPr lang="en-US" sz="2400" dirty="0" smtClean="0"/>
              <a:t>("US").</a:t>
            </a:r>
            <a:r>
              <a:rPr lang="en-US" sz="2400" dirty="0" err="1" smtClean="0"/>
              <a:t>ById</a:t>
            </a:r>
            <a:r>
              <a:rPr lang="en-US" sz="2400" dirty="0" smtClean="0"/>
              <a:t>(</a:t>
            </a:r>
            <a:r>
              <a:rPr lang="en-US" sz="2400" dirty="0" err="1" smtClean="0"/>
              <a:t>offerId</a:t>
            </a:r>
            <a:r>
              <a:rPr lang="en-US" sz="2400" dirty="0" smtClean="0"/>
              <a:t>).</a:t>
            </a:r>
            <a:r>
              <a:rPr lang="en-US" sz="2400" dirty="0" err="1" smtClean="0"/>
              <a:t>AddOns.Get</a:t>
            </a:r>
            <a:r>
              <a:rPr lang="en-US" sz="2400" dirty="0" smtClean="0"/>
              <a:t>();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 smtClean="0"/>
              <a:t>(</a:t>
            </a:r>
            <a:r>
              <a:rPr lang="en-US" sz="2400" dirty="0"/>
              <a:t>"</a:t>
            </a:r>
            <a:r>
              <a:rPr lang="en-US" sz="2400" dirty="0" err="1" smtClean="0"/>
              <a:t>AddOns</a:t>
            </a:r>
            <a:r>
              <a:rPr lang="en-US" sz="2400" dirty="0" smtClean="0"/>
              <a:t> count</a:t>
            </a:r>
            <a:r>
              <a:rPr lang="en-US" sz="2400" dirty="0"/>
              <a:t>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addons.TotalCount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addon</a:t>
            </a:r>
            <a:r>
              <a:rPr lang="en-US" sz="2400" dirty="0" smtClean="0"/>
              <a:t> in </a:t>
            </a:r>
            <a:r>
              <a:rPr lang="en-US" sz="2400" dirty="0" err="1" smtClean="0"/>
              <a:t>addons.Items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 smtClean="0"/>
              <a:t>addon.Name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1799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Add-Ons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 smtClean="0"/>
          </a:p>
          <a:p>
            <a:r>
              <a:rPr lang="en-US" sz="2800" dirty="0" smtClean="0"/>
              <a:t>https://api.partnercenter.microsoft.com/v1</a:t>
            </a:r>
          </a:p>
          <a:p>
            <a:r>
              <a:rPr lang="en-US" sz="2800" dirty="0" smtClean="0"/>
              <a:t>       /offer/[offer-</a:t>
            </a:r>
            <a:r>
              <a:rPr lang="en-US" sz="2800" dirty="0" err="1" smtClean="0"/>
              <a:t>guid</a:t>
            </a:r>
            <a:r>
              <a:rPr lang="en-US" sz="2800" dirty="0" smtClean="0"/>
              <a:t>]/</a:t>
            </a:r>
            <a:r>
              <a:rPr lang="en-US" sz="2800" dirty="0" err="1" smtClean="0"/>
              <a:t>addons?country</a:t>
            </a:r>
            <a:r>
              <a:rPr lang="en-US" sz="2800" dirty="0" smtClean="0"/>
              <a:t>=US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Authorization: Bearer 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6238750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Office 365 Add-ons</a:t>
            </a:r>
          </a:p>
        </p:txBody>
      </p:sp>
    </p:spTree>
    <p:extLst>
      <p:ext uri="{BB962C8B-B14F-4D97-AF65-F5344CB8AC3E}">
        <p14:creationId xmlns:p14="http://schemas.microsoft.com/office/powerpoint/2010/main" val="1932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Office 365 Overview</a:t>
            </a:r>
          </a:p>
          <a:p>
            <a:r>
              <a:rPr lang="en-US" dirty="0" smtClean="0"/>
              <a:t>Offer Categories &amp; Offers</a:t>
            </a:r>
          </a:p>
          <a:p>
            <a:r>
              <a:rPr lang="en-US" dirty="0" smtClean="0"/>
              <a:t>Add-ons</a:t>
            </a:r>
            <a:endParaRPr lang="en-US" dirty="0"/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Orders</a:t>
            </a:r>
          </a:p>
          <a:p>
            <a:r>
              <a:rPr lang="en-US" dirty="0" smtClean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67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 smtClean="0"/>
              <a:t>Indicate a commitment for a customer</a:t>
            </a:r>
          </a:p>
          <a:p>
            <a:pPr lvl="1"/>
            <a:r>
              <a:rPr lang="en-US" dirty="0" smtClean="0"/>
              <a:t>Includes Offers &amp; Add-Ons</a:t>
            </a:r>
          </a:p>
          <a:p>
            <a:endParaRPr lang="en-US" dirty="0" smtClean="0"/>
          </a:p>
          <a:p>
            <a:r>
              <a:rPr lang="en-US" dirty="0" smtClean="0"/>
              <a:t>Get subscriptions by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Customer</a:t>
            </a:r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Subscription</a:t>
            </a:r>
            <a:r>
              <a:rPr lang="en-US" dirty="0" smtClean="0"/>
              <a:t> object also has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AddOns</a:t>
            </a:r>
            <a:r>
              <a:rPr lang="en-US" dirty="0" smtClean="0"/>
              <a:t>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41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80131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or collection of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Subscriptions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5361256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Subscriptions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6754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 partnerOps = </a:t>
            </a:r>
            <a:r>
              <a:rPr lang="is-IS" sz="2000" dirty="0" smtClean="0"/>
              <a:t>[...]</a:t>
            </a:r>
          </a:p>
          <a:p>
            <a:r>
              <a:rPr lang="is-IS" sz="2000" dirty="0" smtClean="0">
                <a:solidFill>
                  <a:srgbClr val="00B050"/>
                </a:solidFill>
              </a:rPr>
              <a:t>// get customer</a:t>
            </a:r>
            <a:endParaRPr lang="is-I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Customer customer = </a:t>
            </a:r>
            <a:r>
              <a:rPr lang="is-IS" sz="2000" dirty="0">
                <a:solidFill>
                  <a:schemeClr val="bg1"/>
                </a:solidFill>
              </a:rPr>
              <a:t>partnerOps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</a:rPr>
              <a:t>Customers.ById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custId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>
                <a:solidFill>
                  <a:srgbClr val="00B050"/>
                </a:solidFill>
              </a:rPr>
              <a:t>get all </a:t>
            </a:r>
            <a:r>
              <a:rPr lang="en-US" sz="2000" dirty="0" smtClean="0">
                <a:solidFill>
                  <a:srgbClr val="00B050"/>
                </a:solidFill>
              </a:rPr>
              <a:t>subscriptions</a:t>
            </a:r>
          </a:p>
          <a:p>
            <a:r>
              <a:rPr lang="en-US" sz="2000" dirty="0" err="1" smtClean="0"/>
              <a:t>ResourceCollection</a:t>
            </a:r>
            <a:r>
              <a:rPr lang="en-US" sz="2000" dirty="0" smtClean="0"/>
              <a:t>&lt;Subscription&gt; subscriptions </a:t>
            </a:r>
            <a:r>
              <a:rPr lang="en-US" sz="2000" dirty="0"/>
              <a:t>= </a:t>
            </a:r>
            <a:r>
              <a:rPr lang="en-US" sz="2000" dirty="0" smtClean="0"/>
              <a:t>  </a:t>
            </a:r>
          </a:p>
          <a:p>
            <a:r>
              <a:rPr lang="is-IS" sz="2000" dirty="0" smtClean="0"/>
              <a:t>   </a:t>
            </a:r>
            <a:r>
              <a:rPr lang="en-US" sz="2000" dirty="0" err="1" smtClean="0"/>
              <a:t>customer.Subscriptions.Get</a:t>
            </a:r>
            <a:r>
              <a:rPr lang="en-US" sz="2000" dirty="0" smtClean="0"/>
              <a:t>();          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// get all </a:t>
            </a:r>
            <a:r>
              <a:rPr lang="en-US" sz="2000" dirty="0" smtClean="0">
                <a:solidFill>
                  <a:srgbClr val="00B050"/>
                </a:solidFill>
              </a:rPr>
              <a:t>subscriptions by order id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ResourceCollection</a:t>
            </a:r>
            <a:r>
              <a:rPr lang="en-US" sz="2000" dirty="0" smtClean="0"/>
              <a:t>&lt;Subscription</a:t>
            </a:r>
            <a:r>
              <a:rPr lang="en-US" sz="2000" dirty="0"/>
              <a:t>&gt; subscriptions =  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customer.Subscriptions.ByOrder</a:t>
            </a:r>
            <a:r>
              <a:rPr lang="en-US" sz="2000" dirty="0" smtClean="0"/>
              <a:t>(</a:t>
            </a:r>
            <a:r>
              <a:rPr lang="en-US" sz="2000" dirty="0" err="1" smtClean="0"/>
              <a:t>oid</a:t>
            </a:r>
            <a:r>
              <a:rPr lang="en-US" sz="2000" dirty="0" smtClean="0"/>
              <a:t>).Get();           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smtClean="0"/>
              <a:t>subscription in </a:t>
            </a:r>
            <a:r>
              <a:rPr lang="en-US" sz="2000" dirty="0" err="1" smtClean="0"/>
              <a:t>subscriptions.Items</a:t>
            </a:r>
            <a:r>
              <a:rPr lang="en-US" sz="2000" dirty="0" smtClean="0"/>
              <a:t>) {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Console.Out.WriteLine</a:t>
            </a:r>
            <a:r>
              <a:rPr lang="en-US" sz="2000" dirty="0"/>
              <a:t>("Quantity</a:t>
            </a:r>
            <a:r>
              <a:rPr lang="en-US" sz="2000" dirty="0" smtClean="0"/>
              <a:t>: </a:t>
            </a:r>
            <a:r>
              <a:rPr lang="en-US" sz="2000" dirty="0"/>
              <a:t>{0}", </a:t>
            </a:r>
            <a:r>
              <a:rPr lang="en-US" sz="2000" dirty="0" err="1" smtClean="0"/>
              <a:t>subscription.Quantity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2467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Subscriptions via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://api.partnercenter.microsoft.com/v1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/customers/[customer-</a:t>
            </a:r>
            <a:r>
              <a:rPr lang="en-US" sz="2800" dirty="0" err="1" smtClean="0"/>
              <a:t>guid</a:t>
            </a:r>
            <a:r>
              <a:rPr lang="en-US" sz="2800" dirty="0" smtClean="0"/>
              <a:t>]/</a:t>
            </a:r>
            <a:r>
              <a:rPr lang="en-US" sz="2800" dirty="0" err="1" smtClean="0"/>
              <a:t>subscriptions?offset</a:t>
            </a:r>
            <a:r>
              <a:rPr lang="en-US" sz="2800" dirty="0" smtClean="0"/>
              <a:t>=0&amp;size=2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 smtClean="0"/>
              <a:t>X-Locale: en-US</a:t>
            </a:r>
          </a:p>
          <a:p>
            <a:r>
              <a:rPr lang="en-US" sz="2800" dirty="0"/>
              <a:t>MS-Contract-Version: </a:t>
            </a:r>
            <a:r>
              <a:rPr lang="en-US" sz="2800" dirty="0" smtClean="0"/>
              <a:t>v1</a:t>
            </a:r>
            <a:endParaRPr lang="en-US" sz="2800" dirty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20290624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Subscription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subscription</a:t>
            </a:r>
          </a:p>
          <a:p>
            <a:r>
              <a:rPr lang="en-US" sz="2400" dirty="0" smtClean="0"/>
              <a:t>Subscription subscription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is-IS" sz="2400" dirty="0" smtClean="0"/>
              <a:t>   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Customers.ById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custId</a:t>
            </a:r>
            <a:r>
              <a:rPr lang="en-US" sz="2400" dirty="0" smtClean="0"/>
              <a:t>).</a:t>
            </a:r>
            <a:r>
              <a:rPr lang="en-US" sz="2400" dirty="0" err="1" smtClean="0"/>
              <a:t>Subscriptions.ById</a:t>
            </a:r>
            <a:r>
              <a:rPr lang="en-US" sz="2400" dirty="0" smtClean="0"/>
              <a:t>(</a:t>
            </a:r>
            <a:r>
              <a:rPr lang="en-US" sz="2400" dirty="0" err="1" smtClean="0"/>
              <a:t>subId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subscription.Quantity</a:t>
            </a:r>
            <a:r>
              <a:rPr lang="en-US" sz="2400" dirty="0" smtClean="0"/>
              <a:t> =+ 10;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update subscription</a:t>
            </a:r>
          </a:p>
          <a:p>
            <a:r>
              <a:rPr lang="en-US" sz="2400" dirty="0"/>
              <a:t>Subscription subscription =   </a:t>
            </a:r>
          </a:p>
          <a:p>
            <a:r>
              <a:rPr lang="is-IS" sz="2400" dirty="0"/>
              <a:t> </a:t>
            </a:r>
            <a:r>
              <a:rPr lang="is-IS" sz="2400" dirty="0" smtClean="0"/>
              <a:t>partnerOps</a:t>
            </a:r>
            <a:r>
              <a:rPr lang="en-US" sz="2400" dirty="0"/>
              <a:t>.</a:t>
            </a:r>
            <a:r>
              <a:rPr lang="en-US" sz="2400" dirty="0" err="1"/>
              <a:t>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).</a:t>
            </a:r>
            <a:r>
              <a:rPr lang="en-US" sz="2400" dirty="0" err="1"/>
              <a:t>Subscriptions.ById</a:t>
            </a:r>
            <a:r>
              <a:rPr lang="en-US" sz="2400" dirty="0"/>
              <a:t>(</a:t>
            </a:r>
            <a:r>
              <a:rPr lang="en-US" sz="2400" dirty="0" err="1"/>
              <a:t>subId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.Patch(subscription);         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467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Change Subscription Status via </a:t>
            </a:r>
            <a:r>
              <a:rPr lang="en-US" sz="4400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6272486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subscription</a:t>
            </a:r>
          </a:p>
          <a:p>
            <a:r>
              <a:rPr lang="en-US" sz="2400" dirty="0" smtClean="0"/>
              <a:t>Subscription subscription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is-IS" sz="2400" dirty="0" smtClean="0"/>
              <a:t>   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Customers.ById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custId</a:t>
            </a:r>
            <a:r>
              <a:rPr lang="en-US" sz="2400" dirty="0" smtClean="0"/>
              <a:t>).</a:t>
            </a:r>
            <a:r>
              <a:rPr lang="en-US" sz="2400" dirty="0" err="1" smtClean="0"/>
              <a:t>Subscriptions.ById</a:t>
            </a:r>
            <a:r>
              <a:rPr lang="en-US" sz="2400" dirty="0" smtClean="0"/>
              <a:t>(</a:t>
            </a:r>
            <a:r>
              <a:rPr lang="en-US" sz="2400" dirty="0" err="1" smtClean="0"/>
              <a:t>subId</a:t>
            </a:r>
            <a:r>
              <a:rPr lang="en-US" sz="2400" dirty="0" smtClean="0"/>
              <a:t>);           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suspend the current subscription</a:t>
            </a:r>
            <a:endParaRPr lang="en-US" sz="2400" dirty="0" smtClean="0"/>
          </a:p>
          <a:p>
            <a:r>
              <a:rPr lang="en-US" sz="2400" dirty="0" err="1" smtClean="0"/>
              <a:t>subscription.Status</a:t>
            </a:r>
            <a:r>
              <a:rPr lang="en-US" sz="2400" dirty="0" smtClean="0"/>
              <a:t> = </a:t>
            </a:r>
            <a:r>
              <a:rPr lang="en-US" sz="2400" dirty="0" err="1" smtClean="0"/>
              <a:t>SubscriptionStatus.Suspended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update subscription</a:t>
            </a:r>
          </a:p>
          <a:p>
            <a:r>
              <a:rPr lang="en-US" sz="2400" dirty="0"/>
              <a:t>Subscription subscription =   </a:t>
            </a:r>
          </a:p>
          <a:p>
            <a:r>
              <a:rPr lang="is-IS" sz="2400" dirty="0"/>
              <a:t> </a:t>
            </a:r>
            <a:r>
              <a:rPr lang="is-IS" sz="2400" dirty="0" smtClean="0"/>
              <a:t>partnerOps</a:t>
            </a:r>
            <a:r>
              <a:rPr lang="en-US" sz="2400" dirty="0"/>
              <a:t>.</a:t>
            </a:r>
            <a:r>
              <a:rPr lang="en-US" sz="2400" dirty="0" err="1"/>
              <a:t>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).</a:t>
            </a:r>
            <a:r>
              <a:rPr lang="en-US" sz="2400" dirty="0" err="1"/>
              <a:t>Subscriptions.ById</a:t>
            </a:r>
            <a:r>
              <a:rPr lang="en-US" sz="2400" dirty="0"/>
              <a:t>(</a:t>
            </a:r>
            <a:r>
              <a:rPr lang="en-US" sz="2400" dirty="0" err="1"/>
              <a:t>subId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.Update(subscription);         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5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Office 365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003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 smtClean="0"/>
              <a:t>Vehicle for creating a sales item for a customer</a:t>
            </a:r>
          </a:p>
          <a:p>
            <a:endParaRPr lang="en-US" dirty="0"/>
          </a:p>
          <a:p>
            <a:r>
              <a:rPr lang="en-US" dirty="0" smtClean="0"/>
              <a:t>Add subscriptions to offers &amp; add-ons to orders as </a:t>
            </a:r>
            <a:br>
              <a:rPr lang="en-US" dirty="0" smtClean="0"/>
            </a:br>
            <a:r>
              <a:rPr lang="en-US" dirty="0" smtClean="0"/>
              <a:t>line items</a:t>
            </a:r>
          </a:p>
          <a:p>
            <a:endParaRPr lang="en-US" dirty="0"/>
          </a:p>
          <a:p>
            <a:r>
              <a:rPr lang="en-US" dirty="0" smtClean="0"/>
              <a:t>Submit order for a customer to trigger </a:t>
            </a:r>
            <a:br>
              <a:rPr lang="en-US" dirty="0" smtClean="0"/>
            </a:br>
            <a:r>
              <a:rPr lang="en-US" dirty="0" smtClean="0"/>
              <a:t>commerce action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492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Office 365 Overview</a:t>
            </a:r>
          </a:p>
        </p:txBody>
      </p:sp>
    </p:spTree>
    <p:extLst>
      <p:ext uri="{BB962C8B-B14F-4D97-AF65-F5344CB8AC3E}">
        <p14:creationId xmlns:p14="http://schemas.microsoft.com/office/powerpoint/2010/main" val="19632417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124206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or collection of Orders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Order</a:t>
            </a:r>
            <a:r>
              <a:rPr lang="en-US" dirty="0" smtClean="0">
                <a:solidFill>
                  <a:srgbClr val="FFFFFF"/>
                </a:solidFill>
              </a:rPr>
              <a:t> object +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OrderLineItems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Submit order on a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Orders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5472428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Orders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866221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</a:t>
            </a:r>
            <a:r>
              <a:rPr lang="is-IS" sz="2400" dirty="0" smtClean="0"/>
              <a:t>[...]</a:t>
            </a:r>
          </a:p>
          <a:p>
            <a:r>
              <a:rPr lang="is-IS" sz="2400" dirty="0" smtClean="0"/>
              <a:t>Customer customer = </a:t>
            </a:r>
            <a:r>
              <a:rPr lang="en-US" sz="2400" dirty="0" err="1"/>
              <a:t>partnerOps.Customers.ById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 smtClean="0"/>
              <a:t>);</a:t>
            </a:r>
            <a:endParaRPr lang="is-I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orders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orders = </a:t>
            </a:r>
            <a:r>
              <a:rPr lang="en-US" sz="2400" dirty="0" err="1" smtClean="0"/>
              <a:t>customer.Orders.Get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</a:t>
            </a:r>
            <a:r>
              <a:rPr lang="en-US" sz="2400" dirty="0" smtClean="0">
                <a:solidFill>
                  <a:srgbClr val="00B050"/>
                </a:solidFill>
              </a:rPr>
              <a:t>order by 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/>
              <a:t>var</a:t>
            </a:r>
            <a:r>
              <a:rPr lang="en-US" sz="2400" dirty="0"/>
              <a:t> order = </a:t>
            </a:r>
            <a:r>
              <a:rPr lang="en-US" sz="2400" dirty="0" err="1" smtClean="0"/>
              <a:t>customer.Orders.ById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).Get();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00B050"/>
                </a:solidFill>
              </a:rPr>
              <a:t>// get order </a:t>
            </a:r>
            <a:r>
              <a:rPr lang="en-US" sz="2400" dirty="0" smtClean="0">
                <a:solidFill>
                  <a:srgbClr val="00B050"/>
                </a:solidFill>
              </a:rPr>
              <a:t>line items</a:t>
            </a:r>
            <a:endParaRPr lang="en-US" sz="2400" dirty="0"/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lineItem</a:t>
            </a:r>
            <a:r>
              <a:rPr lang="en-US" sz="2400" dirty="0" smtClean="0"/>
              <a:t> in </a:t>
            </a:r>
            <a:r>
              <a:rPr lang="en-US" sz="2400" dirty="0" err="1" smtClean="0"/>
              <a:t>order.LineItems</a:t>
            </a:r>
            <a:r>
              <a:rPr lang="en-US" sz="2400" dirty="0" smtClean="0"/>
              <a:t>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("{0}: #{1} of {2}", </a:t>
            </a:r>
            <a:r>
              <a:rPr lang="en-US" sz="2400" dirty="0" err="1" smtClean="0"/>
              <a:t>lineItem.LineItemNumber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err="1" smtClean="0"/>
              <a:t>lineItem.Quantity</a:t>
            </a:r>
            <a:r>
              <a:rPr lang="en-US" sz="2400" dirty="0" smtClean="0"/>
              <a:t>, </a:t>
            </a:r>
            <a:r>
              <a:rPr lang="en-US" sz="2400" dirty="0" err="1" smtClean="0"/>
              <a:t>lineItem.FriendlyName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4513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Order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12161836" cy="5336846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 partnerOps = [...]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create order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order = new Order { </a:t>
            </a:r>
            <a:r>
              <a:rPr lang="en-US" sz="2000" dirty="0" err="1" smtClean="0"/>
              <a:t>ReferenceCustomerId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LineItems</a:t>
            </a:r>
            <a:r>
              <a:rPr lang="en-US" sz="2000" dirty="0" smtClean="0"/>
              <a:t> = new List&lt;</a:t>
            </a:r>
            <a:r>
              <a:rPr lang="en-US" sz="2000" dirty="0" err="1" smtClean="0"/>
              <a:t>OrderLineItem</a:t>
            </a:r>
            <a:r>
              <a:rPr lang="en-US" sz="2000" dirty="0" smtClean="0"/>
              <a:t>&gt;() { new </a:t>
            </a:r>
            <a:r>
              <a:rPr lang="en-US" sz="2000" dirty="0" err="1" smtClean="0"/>
              <a:t>OrderLineItem</a:t>
            </a:r>
            <a:r>
              <a:rPr lang="en-US" sz="2000" dirty="0" smtClean="0"/>
              <a:t>()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OfferId</a:t>
            </a:r>
            <a:r>
              <a:rPr lang="en-US" sz="2000" dirty="0" smtClean="0"/>
              <a:t> = </a:t>
            </a:r>
            <a:r>
              <a:rPr lang="en-US" sz="2000" dirty="0" err="1" smtClean="0"/>
              <a:t>offerId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FriendlyName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smtClean="0"/>
              <a:t>Project Foo O365 Dev Tenant",</a:t>
            </a:r>
          </a:p>
          <a:p>
            <a:r>
              <a:rPr lang="en-US" sz="2000" dirty="0" smtClean="0"/>
              <a:t>      Quantity = 15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is-IS" sz="2000" dirty="0" smtClean="0"/>
              <a:t>};</a:t>
            </a:r>
          </a:p>
          <a:p>
            <a:endParaRPr lang="is-IS" sz="2000" dirty="0"/>
          </a:p>
          <a:p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smtClean="0">
                <a:solidFill>
                  <a:srgbClr val="00B050"/>
                </a:solidFill>
              </a:rPr>
              <a:t>submit order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order = </a:t>
            </a:r>
            <a:r>
              <a:rPr lang="en-US" sz="2000" dirty="0" err="1" smtClean="0"/>
              <a:t>partnerOps.Customers.ById</a:t>
            </a:r>
            <a:r>
              <a:rPr lang="en-US" sz="2000" dirty="0" smtClean="0"/>
              <a:t>(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).</a:t>
            </a:r>
            <a:r>
              <a:rPr lang="en-US" sz="2000" dirty="0" err="1" smtClean="0"/>
              <a:t>Orders.Create</a:t>
            </a:r>
            <a:r>
              <a:rPr lang="en-US" sz="2000" dirty="0" smtClean="0"/>
              <a:t>(order);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4434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Office 365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78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Over time, things change</a:t>
            </a:r>
          </a:p>
          <a:p>
            <a:pPr lvl="1"/>
            <a:r>
              <a:rPr lang="en-US" dirty="0" smtClean="0"/>
              <a:t>New fields added</a:t>
            </a:r>
          </a:p>
          <a:p>
            <a:pPr lvl="1"/>
            <a:r>
              <a:rPr lang="en-US" dirty="0" smtClean="0"/>
              <a:t>Required flag / validation rules for fields change</a:t>
            </a:r>
          </a:p>
          <a:p>
            <a:r>
              <a:rPr lang="en-US" dirty="0" smtClean="0"/>
              <a:t>Customer records may not reflect current </a:t>
            </a:r>
            <a:br>
              <a:rPr lang="en-US" dirty="0" smtClean="0"/>
            </a:br>
            <a:r>
              <a:rPr lang="en-US" dirty="0" smtClean="0"/>
              <a:t>desired state</a:t>
            </a:r>
          </a:p>
          <a:p>
            <a:pPr lvl="1"/>
            <a:r>
              <a:rPr lang="en-US" dirty="0" smtClean="0"/>
              <a:t>Customer created by another partner</a:t>
            </a:r>
          </a:p>
          <a:p>
            <a:r>
              <a:rPr lang="en-US" dirty="0" smtClean="0"/>
              <a:t>Issues can occur when</a:t>
            </a:r>
          </a:p>
          <a:p>
            <a:pPr lvl="1"/>
            <a:r>
              <a:rPr lang="en-US" dirty="0" smtClean="0"/>
              <a:t>Creating / updating customers</a:t>
            </a:r>
          </a:p>
          <a:p>
            <a:pPr lvl="1"/>
            <a:r>
              <a:rPr lang="en-US" dirty="0" smtClean="0"/>
              <a:t>Working with offers / subscriptions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326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212850"/>
            <a:ext cx="11887200" cy="4801314"/>
          </a:xfrm>
        </p:spPr>
        <p:txBody>
          <a:bodyPr/>
          <a:lstStyle/>
          <a:p>
            <a:r>
              <a:rPr lang="en-US" dirty="0" smtClean="0"/>
              <a:t>Customer Name</a:t>
            </a:r>
          </a:p>
          <a:p>
            <a:pPr lvl="1"/>
            <a:r>
              <a:rPr lang="en-US" dirty="0" smtClean="0"/>
              <a:t>Required field</a:t>
            </a:r>
          </a:p>
          <a:p>
            <a:pPr lvl="1"/>
            <a:r>
              <a:rPr lang="en-US" dirty="0" smtClean="0"/>
              <a:t>At one point, not required</a:t>
            </a:r>
          </a:p>
          <a:p>
            <a:pPr lvl="1"/>
            <a:r>
              <a:rPr lang="en-US" dirty="0" smtClean="0"/>
              <a:t>Guidance: check before placing / updating orders</a:t>
            </a:r>
          </a:p>
          <a:p>
            <a:r>
              <a:rPr lang="en-US" dirty="0" smtClean="0"/>
              <a:t>Address Validation</a:t>
            </a:r>
          </a:p>
          <a:p>
            <a:pPr lvl="1"/>
            <a:r>
              <a:rPr lang="en-US" dirty="0" smtClean="0"/>
              <a:t>Customer must have a valid address</a:t>
            </a:r>
          </a:p>
          <a:p>
            <a:pPr lvl="1"/>
            <a:r>
              <a:rPr lang="en-US" dirty="0" smtClean="0"/>
              <a:t>Guidance: get market validation data for assistance in validating address</a:t>
            </a:r>
          </a:p>
          <a:p>
            <a:r>
              <a:rPr lang="en-US" dirty="0" smtClean="0"/>
              <a:t>Offer Limit Exceeded</a:t>
            </a:r>
          </a:p>
          <a:p>
            <a:r>
              <a:rPr lang="en-US" dirty="0" smtClean="0"/>
              <a:t>Verifying MPN IDs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151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2269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get country validation data</a:t>
            </a:r>
          </a:p>
          <a:p>
            <a:r>
              <a:rPr lang="is-IS" sz="3200" dirty="0" smtClean="0"/>
              <a:t>CountryValidationRules rules = 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  partner</a:t>
            </a:r>
            <a:r>
              <a:rPr lang="en-US" sz="3200" dirty="0" smtClean="0"/>
              <a:t>.</a:t>
            </a:r>
            <a:r>
              <a:rPr lang="en-US" sz="3200" dirty="0" err="1" smtClean="0"/>
              <a:t>CountryValidationRules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.</a:t>
            </a:r>
            <a:r>
              <a:rPr lang="en-US" sz="3200" dirty="0" err="1" smtClean="0"/>
              <a:t>ByCountry</a:t>
            </a:r>
            <a:r>
              <a:rPr lang="en-US" sz="3200" dirty="0" smtClean="0"/>
              <a:t>("</a:t>
            </a:r>
            <a:r>
              <a:rPr lang="en-US" sz="3200" dirty="0" smtClean="0">
                <a:solidFill>
                  <a:schemeClr val="accent1"/>
                </a:solidFill>
              </a:rPr>
              <a:t>US</a:t>
            </a:r>
            <a:r>
              <a:rPr lang="en-US" sz="3200" dirty="0" smtClean="0"/>
              <a:t>")</a:t>
            </a:r>
            <a:br>
              <a:rPr lang="en-US" sz="3200" dirty="0" smtClean="0"/>
            </a:br>
            <a:r>
              <a:rPr lang="en-US" sz="3200" dirty="0" smtClean="0"/>
              <a:t>           .Get();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1336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52070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</a:t>
            </a:r>
            <a:r>
              <a:rPr lang="en-US" sz="2800" dirty="0" err="1" smtClean="0"/>
              <a:t>countryvalidationrules</a:t>
            </a:r>
            <a:r>
              <a:rPr lang="en-US" sz="2800" dirty="0" smtClean="0"/>
              <a:t>/US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</a:t>
            </a:r>
            <a:r>
              <a:rPr lang="en-US" sz="2800" dirty="0" smtClean="0"/>
              <a:t>en-US</a:t>
            </a:r>
          </a:p>
          <a:p>
            <a:r>
              <a:rPr lang="en-US" sz="2800" dirty="0"/>
              <a:t>MS-Contract-Version: </a:t>
            </a:r>
            <a:r>
              <a:rPr lang="en-US" sz="2800" dirty="0" smtClean="0"/>
              <a:t>v1</a:t>
            </a:r>
            <a:endParaRPr lang="en-US" sz="2800" dirty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51990080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Response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isCityRequired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isStateRequired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isPostalCodeRequired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phoneNumberRegEx</a:t>
            </a:r>
            <a:r>
              <a:rPr lang="en-US" sz="2800" dirty="0" smtClean="0"/>
              <a:t>: “</a:t>
            </a:r>
            <a:r>
              <a:rPr lang="is-IS" sz="2800" dirty="0" smtClean="0"/>
              <a:t>…”,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postalCodeRegex: “…”,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supportedCulturesList: [“en-US”,”es-US”],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supportedStatesList: [“AK”,”AL”,…],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taxIdFormat: “US######”,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taxIdSample: “US999965”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3536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367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Microsoft’s productivity cloud offering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SharePoint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Exchange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Skype for Business (formerly Lync)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OneDrive for Business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Office clients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Sold as offers &amp; add-ons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Easily </a:t>
            </a:r>
            <a:r>
              <a:rPr lang="en-US" dirty="0">
                <a:solidFill>
                  <a:schemeClr val="tx1"/>
                </a:solidFill>
              </a:rPr>
              <a:t>predictable / forecasted pricing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Everything is per-user license based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cost = #users * #licenses * #</a:t>
            </a:r>
            <a:r>
              <a:rPr lang="en-US" dirty="0" smtClean="0">
                <a:solidFill>
                  <a:schemeClr val="tx1"/>
                </a:solidFill>
              </a:rPr>
              <a:t>price-per-license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877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43001"/>
          </a:xfrm>
        </p:spPr>
        <p:txBody>
          <a:bodyPr/>
          <a:lstStyle/>
          <a:p>
            <a:r>
              <a:rPr lang="en-US" dirty="0" smtClean="0"/>
              <a:t>Certain offers have a min &amp; max quantity</a:t>
            </a:r>
          </a:p>
          <a:p>
            <a:pPr marL="558755" lvl="2" indent="-342873"/>
            <a:r>
              <a:rPr lang="en-US" dirty="0"/>
              <a:t>Office 365 Business </a:t>
            </a:r>
            <a:r>
              <a:rPr lang="en-US" dirty="0" smtClean="0"/>
              <a:t>Essentials</a:t>
            </a:r>
          </a:p>
          <a:p>
            <a:pPr marL="787337" lvl="3" indent="-342873"/>
            <a:r>
              <a:rPr lang="en-US" dirty="0" smtClean="0"/>
              <a:t>Min = 1 license</a:t>
            </a:r>
          </a:p>
          <a:p>
            <a:pPr marL="787337" lvl="3" indent="-342873"/>
            <a:r>
              <a:rPr lang="en-US" dirty="0" smtClean="0"/>
              <a:t>Max = 300 licenses</a:t>
            </a:r>
          </a:p>
          <a:p>
            <a:pPr marL="342873" lvl="1" indent="-342873"/>
            <a:endParaRPr lang="en-US" dirty="0" smtClean="0"/>
          </a:p>
          <a:p>
            <a:pPr marL="342873" lvl="1" indent="-342873"/>
            <a:r>
              <a:rPr lang="en-US" dirty="0" smtClean="0"/>
              <a:t>API returns a response of “Offer Limit Exceeded” when exceeding max allowed licenses</a:t>
            </a:r>
          </a:p>
          <a:p>
            <a:pPr marL="342873" lvl="1" indent="-342873"/>
            <a:endParaRPr lang="en-US" dirty="0" smtClean="0"/>
          </a:p>
          <a:p>
            <a:pPr marL="342873" lvl="1" indent="-342873"/>
            <a:r>
              <a:rPr lang="en-US" dirty="0" smtClean="0"/>
              <a:t>Guidance: </a:t>
            </a:r>
          </a:p>
          <a:p>
            <a:pPr marL="558755" lvl="2" indent="-342873"/>
            <a:r>
              <a:rPr lang="en-US" dirty="0" smtClean="0"/>
              <a:t>Check existing / new offers for min &amp; max quantities</a:t>
            </a:r>
          </a:p>
          <a:p>
            <a:pPr marL="558755" lvl="2" indent="-342873"/>
            <a:r>
              <a:rPr lang="en-US" dirty="0" smtClean="0"/>
              <a:t>Ensure order request will not exceed</a:t>
            </a:r>
          </a:p>
          <a:p>
            <a:pPr marL="558755" lvl="2" indent="-342873"/>
            <a:r>
              <a:rPr lang="en-US" dirty="0" smtClean="0"/>
              <a:t>If necessary, transition (aka: upgrade) from one offer to another offer</a:t>
            </a:r>
          </a:p>
          <a:p>
            <a:pPr marL="558755" lvl="2" indent="-342873"/>
            <a:r>
              <a:rPr lang="en-US" dirty="0" smtClean="0"/>
              <a:t>For instance: Office 365 Business Essentials =&gt; Office </a:t>
            </a:r>
            <a:r>
              <a:rPr lang="en-US" dirty="0"/>
              <a:t>365 Enterprise </a:t>
            </a:r>
            <a:r>
              <a:rPr lang="en-US" dirty="0" smtClean="0"/>
              <a:t>E3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Limit Exceeded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13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MPN ID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336298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partnerOps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lookup partner by MPN ID</a:t>
            </a:r>
          </a:p>
          <a:p>
            <a:r>
              <a:rPr lang="en-US" sz="3200" dirty="0" smtClean="0"/>
              <a:t>v</a:t>
            </a:r>
            <a:r>
              <a:rPr lang="is-IS" sz="3200" dirty="0" smtClean="0"/>
              <a:t>ar partnerProfile= partnerOps</a:t>
            </a:r>
            <a:r>
              <a:rPr lang="en-US" sz="3200" dirty="0" smtClean="0"/>
              <a:t>.Profiles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smtClean="0"/>
              <a:t>.</a:t>
            </a:r>
            <a:r>
              <a:rPr lang="en-US" sz="3200" dirty="0" err="1" smtClean="0"/>
              <a:t>MpnProfile.Get</a:t>
            </a:r>
            <a:r>
              <a:rPr lang="en-US" sz="3200" dirty="0" smtClean="0"/>
              <a:t>(id);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879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MPN ID </a:t>
            </a:r>
            <a:r>
              <a:rPr lang="en-US" dirty="0" smtClean="0"/>
              <a:t>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226046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v1/profiles/</a:t>
            </a:r>
            <a:r>
              <a:rPr lang="en-US" sz="2800" dirty="0" err="1" smtClean="0"/>
              <a:t>mpn?mpnid</a:t>
            </a:r>
            <a:r>
              <a:rPr lang="en-US" sz="2800" dirty="0" smtClean="0"/>
              <a:t>=id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B050"/>
                </a:solidFill>
              </a:rPr>
              <a:t>// response is either the profile with status 200 / 404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5820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Office 365 Overview</a:t>
            </a:r>
          </a:p>
          <a:p>
            <a:r>
              <a:rPr lang="en-US" dirty="0"/>
              <a:t>Offer Categories &amp; Offers</a:t>
            </a:r>
          </a:p>
          <a:p>
            <a:r>
              <a:rPr lang="en-US" dirty="0"/>
              <a:t>Add-ons</a:t>
            </a:r>
          </a:p>
          <a:p>
            <a:r>
              <a:rPr lang="en-US" dirty="0"/>
              <a:t>Subscriptions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Office </a:t>
            </a:r>
            <a:r>
              <a:rPr lang="en-US" dirty="0" smtClean="0"/>
              <a:t>365</a:t>
            </a:r>
            <a:br>
              <a:rPr lang="en-US" dirty="0" smtClean="0"/>
            </a:br>
            <a:r>
              <a:rPr lang="en-US" dirty="0" smtClean="0"/>
              <a:t>Offer Categories &amp;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7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95268"/>
          </a:xfrm>
        </p:spPr>
        <p:txBody>
          <a:bodyPr/>
          <a:lstStyle/>
          <a:p>
            <a:r>
              <a:rPr lang="en-US" dirty="0" smtClean="0"/>
              <a:t>Offers are grouped into categories</a:t>
            </a:r>
          </a:p>
          <a:p>
            <a:pPr lvl="1"/>
            <a:r>
              <a:rPr lang="en-US" dirty="0" smtClean="0"/>
              <a:t>Enterprise | Small Business | Government</a:t>
            </a:r>
          </a:p>
          <a:p>
            <a:r>
              <a:rPr lang="en-US" dirty="0" smtClean="0"/>
              <a:t>Offers</a:t>
            </a:r>
          </a:p>
          <a:p>
            <a:pPr lvl="1"/>
            <a:r>
              <a:rPr lang="en-US" dirty="0" smtClean="0"/>
              <a:t>SKU’s for groups of products (E1, E2, E3</a:t>
            </a:r>
            <a:r>
              <a:rPr lang="is-IS" dirty="0" smtClean="0"/>
              <a:t>…) or individual (SharePoint Online Plan 1)</a:t>
            </a:r>
            <a:endParaRPr lang="en-US" dirty="0" smtClean="0"/>
          </a:p>
          <a:p>
            <a:pPr lvl="1"/>
            <a:r>
              <a:rPr lang="en-US" dirty="0" smtClean="0"/>
              <a:t>Azure offers present, but only Azure Subscriptions &amp; O365 related offers such as </a:t>
            </a:r>
            <a:br>
              <a:rPr lang="en-US" dirty="0" smtClean="0"/>
            </a:br>
            <a:r>
              <a:rPr lang="en-US" dirty="0" smtClean="0"/>
              <a:t>Azure Active Directory (basic &amp; premium), Mobility Management </a:t>
            </a:r>
            <a:br>
              <a:rPr lang="en-US" dirty="0" smtClean="0"/>
            </a:br>
            <a:r>
              <a:rPr lang="en-US" dirty="0" smtClean="0"/>
              <a:t>and Rights Management (basic &amp; premium</a:t>
            </a:r>
          </a:p>
          <a:p>
            <a:r>
              <a:rPr lang="en-US" dirty="0" smtClean="0"/>
              <a:t>Quantities</a:t>
            </a:r>
          </a:p>
          <a:p>
            <a:pPr lvl="1"/>
            <a:r>
              <a:rPr lang="en-US" dirty="0" smtClean="0"/>
              <a:t>Some offers have a min &amp; max quantity</a:t>
            </a:r>
          </a:p>
          <a:p>
            <a:pPr lvl="1"/>
            <a:r>
              <a:rPr lang="en-US" dirty="0" smtClean="0"/>
              <a:t>Going over max quantity requires jumping to new plan</a:t>
            </a:r>
          </a:p>
          <a:p>
            <a:pPr lvl="1"/>
            <a:r>
              <a:rPr lang="en-US" dirty="0" smtClean="0"/>
              <a:t>For example: Office 365 Business is for small businesses (1-300 users)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Offers &amp; Licenses</a:t>
            </a:r>
          </a:p>
        </p:txBody>
      </p:sp>
    </p:spTree>
    <p:extLst>
      <p:ext uri="{BB962C8B-B14F-4D97-AF65-F5344CB8AC3E}">
        <p14:creationId xmlns:p14="http://schemas.microsoft.com/office/powerpoint/2010/main" val="6955139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988784"/>
          </a:xfrm>
        </p:spPr>
        <p:txBody>
          <a:bodyPr/>
          <a:lstStyle/>
          <a:p>
            <a:r>
              <a:rPr lang="en-US" dirty="0" smtClean="0"/>
              <a:t>Some offers have qualifications and / or prerequisites</a:t>
            </a:r>
          </a:p>
          <a:p>
            <a:endParaRPr lang="en-US" dirty="0" smtClean="0"/>
          </a:p>
          <a:p>
            <a:r>
              <a:rPr lang="en-US" dirty="0" smtClean="0"/>
              <a:t>Qualifications</a:t>
            </a:r>
          </a:p>
          <a:p>
            <a:pPr lvl="1"/>
            <a:r>
              <a:rPr lang="en-US" dirty="0" smtClean="0"/>
              <a:t>Limitations such as only available for government entities</a:t>
            </a:r>
          </a:p>
          <a:p>
            <a:pPr lvl="1"/>
            <a:endParaRPr lang="en-US" dirty="0"/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Offer only available in conjunction with other offers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 &amp; 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275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44709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Create query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Loop through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Offers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1869461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Offer Categories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792355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get all offer categories</a:t>
            </a:r>
            <a:r>
              <a:rPr lang="en-US" sz="2400" dirty="0"/>
              <a:t>            </a:t>
            </a:r>
            <a:r>
              <a:rPr lang="en-US" sz="2400" dirty="0" err="1"/>
              <a:t>ResourceCollection</a:t>
            </a:r>
            <a:r>
              <a:rPr lang="en-US" sz="2400" dirty="0"/>
              <a:t>&lt;</a:t>
            </a:r>
            <a:r>
              <a:rPr lang="en-US" sz="2400" dirty="0" err="1"/>
              <a:t>OfferCategory</a:t>
            </a:r>
            <a:r>
              <a:rPr lang="en-US" sz="2400" dirty="0"/>
              <a:t>&gt; r</a:t>
            </a:r>
            <a:r>
              <a:rPr lang="en-US" sz="2400" dirty="0" smtClean="0"/>
              <a:t>esults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is-IS" sz="2400" dirty="0" smtClean="0"/>
              <a:t>partnerOps</a:t>
            </a:r>
            <a:r>
              <a:rPr lang="en-US" sz="2400" dirty="0" smtClean="0"/>
              <a:t>.</a:t>
            </a:r>
            <a:r>
              <a:rPr lang="en-US" sz="2400" dirty="0" err="1" smtClean="0"/>
              <a:t>OfferCategories.ByCountry</a:t>
            </a:r>
            <a:r>
              <a:rPr lang="en-US" sz="2400" dirty="0" smtClean="0"/>
              <a:t>("</a:t>
            </a:r>
            <a:r>
              <a:rPr lang="en-US" sz="2400" dirty="0"/>
              <a:t>US</a:t>
            </a:r>
            <a:r>
              <a:rPr lang="en-US" sz="2400" dirty="0" smtClean="0"/>
              <a:t>").Get();          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Console.Out.WriteLine</a:t>
            </a:r>
            <a:r>
              <a:rPr lang="en-US" sz="2400" dirty="0"/>
              <a:t>("Offer Categories count: {0}",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/>
              <a:t>r</a:t>
            </a:r>
            <a:r>
              <a:rPr lang="en-US" sz="2400" dirty="0" err="1" smtClean="0"/>
              <a:t>esults.TotalCount</a:t>
            </a:r>
            <a:r>
              <a:rPr lang="en-US" sz="2400" dirty="0" smtClean="0"/>
              <a:t>);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// loop through results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offerCategory</a:t>
            </a:r>
            <a:r>
              <a:rPr lang="en-US" sz="2400" dirty="0"/>
              <a:t> in </a:t>
            </a:r>
            <a:r>
              <a:rPr lang="en-US" sz="2400" dirty="0" err="1" smtClean="0"/>
              <a:t>results.Items</a:t>
            </a:r>
            <a:r>
              <a:rPr lang="en-US" sz="2400" dirty="0" smtClean="0"/>
              <a:t>) {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Console.Out.WriteLine</a:t>
            </a:r>
            <a:r>
              <a:rPr lang="en-US" sz="2400" dirty="0"/>
              <a:t>("Name: {0}", </a:t>
            </a:r>
            <a:r>
              <a:rPr lang="en-US" sz="2400" dirty="0" err="1"/>
              <a:t>offerCategory.Name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0"/>
          <a:stretch/>
        </p:blipFill>
        <p:spPr>
          <a:xfrm>
            <a:off x="9508115" y="982662"/>
            <a:ext cx="2928360" cy="217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960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670</TotalTime>
  <Words>1786</Words>
  <Application>Microsoft Office PowerPoint</Application>
  <PresentationFormat>Custom</PresentationFormat>
  <Paragraphs>404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Office 365 – Offers, AddOns, Subscriptions &amp; Orders</vt:lpstr>
      <vt:lpstr>Module Overview</vt:lpstr>
      <vt:lpstr>Office 365 Overview</vt:lpstr>
      <vt:lpstr>Office 365 Overview</vt:lpstr>
      <vt:lpstr>Office 365 Offer Categories &amp; Offers</vt:lpstr>
      <vt:lpstr>Office 365 Offers &amp; Licenses</vt:lpstr>
      <vt:lpstr>Qualifications &amp; Prerequisites</vt:lpstr>
      <vt:lpstr>Query for Offers via Managed API</vt:lpstr>
      <vt:lpstr>Get Offer Categories via Managed API</vt:lpstr>
      <vt:lpstr>Get Offers via Managed API</vt:lpstr>
      <vt:lpstr>Query via REST API</vt:lpstr>
      <vt:lpstr>Get Offer Categories via REST API</vt:lpstr>
      <vt:lpstr>Get Offers via Partner Center REST API</vt:lpstr>
      <vt:lpstr>DEMO</vt:lpstr>
      <vt:lpstr>Office 365 Add-ons</vt:lpstr>
      <vt:lpstr>Office 365 Add-ons</vt:lpstr>
      <vt:lpstr>Get Offer Addn-Ons via Managed API</vt:lpstr>
      <vt:lpstr>Get Offer Add-Ons via REST API</vt:lpstr>
      <vt:lpstr>DEMO</vt:lpstr>
      <vt:lpstr>Office 365 Subscriptions</vt:lpstr>
      <vt:lpstr>Office 365 Subscriptions</vt:lpstr>
      <vt:lpstr>Query for Subscriptions via Managed API</vt:lpstr>
      <vt:lpstr>Get Subscriptions via Managed API</vt:lpstr>
      <vt:lpstr>Get Subscriptions via REST API</vt:lpstr>
      <vt:lpstr>Update Subscription via Managed API</vt:lpstr>
      <vt:lpstr>Change Subscription Status via Managed API</vt:lpstr>
      <vt:lpstr>DEMO</vt:lpstr>
      <vt:lpstr>Office 365 Orders</vt:lpstr>
      <vt:lpstr>Office 365 Orders</vt:lpstr>
      <vt:lpstr>Query for Orders via Managed API</vt:lpstr>
      <vt:lpstr>Get Orders via Managed API</vt:lpstr>
      <vt:lpstr>Create Order via Managed API</vt:lpstr>
      <vt:lpstr>DEMO</vt:lpstr>
      <vt:lpstr>Common Issues</vt:lpstr>
      <vt:lpstr>Common Challenges…</vt:lpstr>
      <vt:lpstr>Types of Issues</vt:lpstr>
      <vt:lpstr>Address Validation with Managed API</vt:lpstr>
      <vt:lpstr>Address Validation Request with REST API</vt:lpstr>
      <vt:lpstr>Address Validation Response with REST API</vt:lpstr>
      <vt:lpstr>Offer Limit Exceeded</vt:lpstr>
      <vt:lpstr>Validate MPN ID with Managed API</vt:lpstr>
      <vt:lpstr>Validate MPN ID Request with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55</cp:revision>
  <dcterms:created xsi:type="dcterms:W3CDTF">2015-12-02T15:17:01Z</dcterms:created>
  <dcterms:modified xsi:type="dcterms:W3CDTF">2016-03-15T18:31:49Z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