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6"/>
  </p:notesMasterIdLst>
  <p:handoutMasterIdLst>
    <p:handoutMasterId r:id="rId27"/>
  </p:handoutMasterIdLst>
  <p:sldIdLst>
    <p:sldId id="1457" r:id="rId5"/>
    <p:sldId id="1460" r:id="rId6"/>
    <p:sldId id="1463" r:id="rId7"/>
    <p:sldId id="1464" r:id="rId8"/>
    <p:sldId id="1492" r:id="rId9"/>
    <p:sldId id="1465" r:id="rId10"/>
    <p:sldId id="1480" r:id="rId11"/>
    <p:sldId id="1481" r:id="rId12"/>
    <p:sldId id="1487" r:id="rId13"/>
    <p:sldId id="1488" r:id="rId14"/>
    <p:sldId id="1483" r:id="rId15"/>
    <p:sldId id="1484" r:id="rId16"/>
    <p:sldId id="1486" r:id="rId17"/>
    <p:sldId id="1489" r:id="rId18"/>
    <p:sldId id="1467" r:id="rId19"/>
    <p:sldId id="1470" r:id="rId20"/>
    <p:sldId id="1490" r:id="rId21"/>
    <p:sldId id="1491" r:id="rId22"/>
    <p:sldId id="1474" r:id="rId23"/>
    <p:sldId id="1461" r:id="rId24"/>
    <p:sldId id="1458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partner-center-capabilities" id="{4EBCB9D9-DC17-1F45-B65C-0FF0637FCCAF}">
          <p14:sldIdLst>
            <p14:sldId id="1463"/>
            <p14:sldId id="1464"/>
            <p14:sldId id="1492"/>
          </p14:sldIdLst>
        </p14:section>
        <p14:section name="query-invoice" id="{F1AF8569-D06C-214C-B55C-7489947A82F7}">
          <p14:sldIdLst>
            <p14:sldId id="1465"/>
            <p14:sldId id="1480"/>
            <p14:sldId id="1481"/>
            <p14:sldId id="1487"/>
            <p14:sldId id="1488"/>
            <p14:sldId id="1483"/>
            <p14:sldId id="1484"/>
            <p14:sldId id="1486"/>
            <p14:sldId id="1489"/>
            <p14:sldId id="1467"/>
          </p14:sldIdLst>
        </p14:section>
        <p14:section name="query-account-balance" id="{F9F1639F-18C0-4A4A-B056-8B629D7CC139}">
          <p14:sldIdLst>
            <p14:sldId id="1470"/>
            <p14:sldId id="1490"/>
            <p14:sldId id="1491"/>
            <p14:sldId id="1474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696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8:31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8:31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8:31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library/partnercenter/mt157005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Billing - </a:t>
            </a:r>
            <a:br>
              <a:rPr lang="en-US" dirty="0" smtClean="0"/>
            </a:br>
            <a:r>
              <a:rPr lang="en-US" dirty="0" smtClean="0"/>
              <a:t>Invoices &amp; Reconciliation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Item Objects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1725628"/>
            <a:ext cx="2452688" cy="3903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91" y="504766"/>
            <a:ext cx="3414712" cy="6345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1293443"/>
            <a:ext cx="274320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239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/v1/invoicing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3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Invoices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://api.partnercenter.microsoft.com/v1/invoices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20840290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REST </a:t>
            </a:r>
            <a:r>
              <a:rPr lang="en-US" dirty="0"/>
              <a:t>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201424"/>
          </a:xfrm>
        </p:spPr>
        <p:txBody>
          <a:bodyPr/>
          <a:lstStyle/>
          <a:p>
            <a:r>
              <a:rPr lang="en-US" sz="2000" dirty="0"/>
              <a:t>{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"</a:t>
            </a:r>
            <a:r>
              <a:rPr lang="en-US" sz="2000" dirty="0" err="1"/>
              <a:t>totalCount</a:t>
            </a:r>
            <a:r>
              <a:rPr lang="en-US" sz="2000" dirty="0"/>
              <a:t>": 1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"</a:t>
            </a:r>
            <a:r>
              <a:rPr lang="en-US" sz="2000" dirty="0" smtClean="0"/>
              <a:t>items":[{</a:t>
            </a:r>
          </a:p>
          <a:p>
            <a:r>
              <a:rPr lang="en-US" sz="2000" dirty="0" smtClean="0"/>
              <a:t>    "id":"</a:t>
            </a:r>
            <a:r>
              <a:rPr lang="en-US" sz="2000" dirty="0"/>
              <a:t>D07005YFF7</a:t>
            </a:r>
            <a:r>
              <a:rPr lang="en-US" sz="2000" dirty="0" smtClean="0"/>
              <a:t>",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"invoiceDate":"</a:t>
            </a:r>
            <a:r>
              <a:rPr lang="en-US" sz="2000" dirty="0"/>
              <a:t>2015-03-13T00:00:00",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"</a:t>
            </a:r>
            <a:r>
              <a:rPr lang="en-US" sz="2000" dirty="0" err="1"/>
              <a:t>totalCharges</a:t>
            </a:r>
            <a:r>
              <a:rPr lang="en-US" sz="2000" dirty="0"/>
              <a:t>": 15597.12,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"</a:t>
            </a:r>
            <a:r>
              <a:rPr lang="en-US" sz="2000" dirty="0" err="1"/>
              <a:t>paidAmount</a:t>
            </a:r>
            <a:r>
              <a:rPr lang="en-US" sz="2000" dirty="0"/>
              <a:t>": 0.0,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"</a:t>
            </a:r>
            <a:r>
              <a:rPr lang="en-US" sz="2000" dirty="0" err="1"/>
              <a:t>currencyCode</a:t>
            </a:r>
            <a:r>
              <a:rPr lang="en-US" sz="2000" dirty="0"/>
              <a:t>": "USD",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"</a:t>
            </a:r>
            <a:r>
              <a:rPr lang="en-US" sz="2000" dirty="0" err="1"/>
              <a:t>invoiceDetails</a:t>
            </a:r>
            <a:r>
              <a:rPr lang="en-US" sz="2000" dirty="0"/>
              <a:t>": </a:t>
            </a:r>
            <a:r>
              <a:rPr lang="en-US" sz="2000" dirty="0" smtClean="0"/>
              <a:t>[{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"</a:t>
            </a:r>
            <a:r>
              <a:rPr lang="en-US" sz="2000" dirty="0" err="1" smtClean="0"/>
              <a:t>invoiceLineItemType</a:t>
            </a:r>
            <a:r>
              <a:rPr lang="en-US" sz="2000" dirty="0" smtClean="0"/>
              <a:t>":"</a:t>
            </a:r>
            <a:r>
              <a:rPr lang="en-US" sz="2000" dirty="0" err="1" smtClean="0"/>
              <a:t>billing_line_items</a:t>
            </a:r>
            <a:r>
              <a:rPr lang="en-US" sz="2000" dirty="0"/>
              <a:t>",          </a:t>
            </a:r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"</a:t>
            </a:r>
            <a:r>
              <a:rPr lang="en-US" sz="2000" dirty="0" err="1" smtClean="0"/>
              <a:t>billingProvider</a:t>
            </a:r>
            <a:r>
              <a:rPr lang="en-US" sz="2000" dirty="0" smtClean="0"/>
              <a:t>”:"</a:t>
            </a:r>
            <a:r>
              <a:rPr lang="en-US" sz="2000" dirty="0"/>
              <a:t>office",    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"</a:t>
            </a:r>
            <a:r>
              <a:rPr lang="en-US" sz="2000" dirty="0" err="1"/>
              <a:t>detailLink</a:t>
            </a:r>
            <a:r>
              <a:rPr lang="en-US" sz="2000" dirty="0"/>
              <a:t>": </a:t>
            </a:r>
            <a:r>
              <a:rPr lang="en-US" sz="2000" dirty="0" smtClean="0"/>
              <a:t>{ .. }</a:t>
            </a:r>
          </a:p>
          <a:p>
            <a:r>
              <a:rPr lang="en-US" sz="2000" dirty="0" smtClean="0"/>
              <a:t>    }]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}]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7986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Invoice Line Items Query REQUEST via REST </a:t>
            </a:r>
            <a:r>
              <a:rPr lang="en-US" sz="4400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/v1/invoicing/[id]/products/office/</a:t>
            </a:r>
            <a:r>
              <a:rPr lang="en-US" sz="2800" dirty="0" err="1" smtClean="0"/>
              <a:t>billinglineitems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2281183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Querying </a:t>
            </a:r>
            <a:r>
              <a:rPr lang="en-US" dirty="0"/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2033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Scenario: Querying </a:t>
            </a:r>
            <a:br>
              <a:rPr lang="en-US" dirty="0"/>
            </a:br>
            <a:r>
              <a:rPr lang="en-US" dirty="0" smtClean="0"/>
              <a:t>Account </a:t>
            </a:r>
            <a:r>
              <a:rPr lang="en-US" dirty="0"/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1551242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Account Balance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039598" cy="550304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32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3200" dirty="0"/>
              <a:t>IPartner partnerOps = [...]</a:t>
            </a:r>
          </a:p>
          <a:p>
            <a:r>
              <a:rPr lang="is-IS" sz="3200" dirty="0" smtClean="0">
                <a:solidFill>
                  <a:srgbClr val="00B050"/>
                </a:solidFill>
              </a:rPr>
              <a:t>// </a:t>
            </a:r>
            <a:r>
              <a:rPr lang="is-IS" sz="3200" dirty="0">
                <a:solidFill>
                  <a:srgbClr val="00B050"/>
                </a:solidFill>
              </a:rPr>
              <a:t>execute query &amp; get results</a:t>
            </a:r>
          </a:p>
          <a:p>
            <a:r>
              <a:rPr lang="is-IS" sz="3200" dirty="0" smtClean="0"/>
              <a:t>AccountBalance result </a:t>
            </a:r>
            <a:r>
              <a:rPr lang="is-IS" sz="3200" dirty="0"/>
              <a:t>=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partnerOps.Invoices.Summary.Get();</a:t>
            </a:r>
            <a:endParaRPr lang="is-IS" sz="3200" dirty="0"/>
          </a:p>
          <a:p>
            <a:endParaRPr lang="en-US" sz="3200" dirty="0" smtClean="0"/>
          </a:p>
          <a:p>
            <a:r>
              <a:rPr lang="en-US" sz="3200" dirty="0" err="1" smtClean="0"/>
              <a:t>DateTime</a:t>
            </a:r>
            <a:r>
              <a:rPr lang="en-US" sz="3200" dirty="0" smtClean="0"/>
              <a:t> timestamp = </a:t>
            </a:r>
            <a:r>
              <a:rPr lang="en-US" sz="3200" dirty="0" err="1" smtClean="0"/>
              <a:t>result.AccountingDate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decimal balance = </a:t>
            </a:r>
            <a:r>
              <a:rPr lang="en-US" sz="3200" dirty="0" err="1" smtClean="0"/>
              <a:t>result.BalanceAmount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string </a:t>
            </a:r>
            <a:r>
              <a:rPr lang="en-US" sz="3200" dirty="0" err="1" smtClean="0"/>
              <a:t>currencyCode</a:t>
            </a:r>
            <a:r>
              <a:rPr lang="en-US" sz="3200" dirty="0" smtClean="0"/>
              <a:t> = </a:t>
            </a:r>
            <a:r>
              <a:rPr lang="en-US" sz="3200" dirty="0" err="1" smtClean="0"/>
              <a:t>result.CurrencyCode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DateTime</a:t>
            </a:r>
            <a:r>
              <a:rPr lang="en-US" sz="3200" dirty="0" smtClean="0"/>
              <a:t> </a:t>
            </a:r>
            <a:r>
              <a:rPr lang="en-US" sz="3200" dirty="0" err="1" smtClean="0"/>
              <a:t>firstInv</a:t>
            </a:r>
            <a:r>
              <a:rPr lang="en-US" sz="3200" dirty="0" smtClean="0"/>
              <a:t> = </a:t>
            </a:r>
            <a:r>
              <a:rPr lang="en-US" sz="3200" dirty="0" err="1" smtClean="0"/>
              <a:t>result.FirstInvoiceCreationDate</a:t>
            </a:r>
            <a:r>
              <a:rPr lang="en-US" sz="32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74702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Invoices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00022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</a:t>
            </a:r>
            <a:r>
              <a:rPr lang="en-US" sz="2800" dirty="0" smtClean="0"/>
              <a:t>/v1/invoices/su</a:t>
            </a:r>
            <a:r>
              <a:rPr lang="en-US" sz="2800" dirty="0" smtClean="0"/>
              <a:t>mmary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9712884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Querying Account Balance</a:t>
            </a:r>
          </a:p>
        </p:txBody>
      </p:sp>
    </p:spTree>
    <p:extLst>
      <p:ext uri="{BB962C8B-B14F-4D97-AF65-F5344CB8AC3E}">
        <p14:creationId xmlns:p14="http://schemas.microsoft.com/office/powerpoint/2010/main" val="1932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Partner Center SDK &amp; Invoice Overview</a:t>
            </a:r>
          </a:p>
          <a:p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dirty="0"/>
              <a:t>: </a:t>
            </a:r>
            <a:r>
              <a:rPr lang="en-US" dirty="0" smtClean="0"/>
              <a:t>Querying Invoices</a:t>
            </a:r>
          </a:p>
          <a:p>
            <a:endParaRPr lang="en-US" dirty="0"/>
          </a:p>
          <a:p>
            <a:r>
              <a:rPr lang="en-US" dirty="0" smtClean="0"/>
              <a:t>Scenario: Querying Account Balance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/>
              <a:t>Partner </a:t>
            </a:r>
            <a:r>
              <a:rPr lang="en-US"/>
              <a:t>Center </a:t>
            </a:r>
            <a:r>
              <a:rPr lang="en-US" smtClean="0"/>
              <a:t>SDK &amp; </a:t>
            </a:r>
            <a:r>
              <a:rPr lang="en-US" dirty="0"/>
              <a:t>Invoice Overview</a:t>
            </a:r>
          </a:p>
          <a:p>
            <a:endParaRPr lang="en-US" dirty="0"/>
          </a:p>
          <a:p>
            <a:r>
              <a:rPr lang="en-US" dirty="0"/>
              <a:t>Scenario: Querying Invoices</a:t>
            </a:r>
          </a:p>
          <a:p>
            <a:endParaRPr lang="en-US" dirty="0"/>
          </a:p>
          <a:p>
            <a:r>
              <a:rPr lang="en-US" dirty="0"/>
              <a:t>Scenario: Querying 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Billing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1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12223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Billing data comes from Office 365 &amp; Azure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Office 365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All services billed monthly per user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Easily predictable: subscription &amp; licenses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Azure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Most services billed based on consumption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Difference between reported date &amp; usage date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CSP partners billed monthly by Microsoft on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signup anniversary date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Reconciliation file - detailed line-item view of each charge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msdn.microsoft.com/library/partnercenter/mt157005.aspx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Billing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8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84469"/>
          </a:xfrm>
        </p:spPr>
        <p:txBody>
          <a:bodyPr/>
          <a:lstStyle/>
          <a:p>
            <a:r>
              <a:rPr lang="en-US" dirty="0" smtClean="0"/>
              <a:t>Azure resources have varying cadence for when consumption data sent to billing system</a:t>
            </a:r>
          </a:p>
          <a:p>
            <a:pPr lvl="1"/>
            <a:r>
              <a:rPr lang="en-US" dirty="0" smtClean="0"/>
              <a:t>Invoices reflect data in billing system for specific billing periods</a:t>
            </a:r>
          </a:p>
          <a:p>
            <a:pPr lvl="1"/>
            <a:r>
              <a:rPr lang="en-US" dirty="0" smtClean="0"/>
              <a:t>Azure’s Billing REST API returns both usage &amp; reported time for consumption events</a:t>
            </a:r>
          </a:p>
          <a:p>
            <a:r>
              <a:rPr lang="en-US" dirty="0" smtClean="0"/>
              <a:t>Usage time</a:t>
            </a:r>
          </a:p>
          <a:p>
            <a:pPr lvl="1"/>
            <a:r>
              <a:rPr lang="en-US" dirty="0" smtClean="0"/>
              <a:t>Timestamp of usage event for actual consumption</a:t>
            </a:r>
          </a:p>
          <a:p>
            <a:r>
              <a:rPr lang="en-US" dirty="0" smtClean="0"/>
              <a:t>Reported Time</a:t>
            </a:r>
          </a:p>
          <a:p>
            <a:pPr lvl="1"/>
            <a:r>
              <a:rPr lang="en-US" dirty="0" smtClean="0"/>
              <a:t>Timestamp usage event recorded in Azure’s billing system</a:t>
            </a:r>
          </a:p>
          <a:p>
            <a:pPr lvl="1"/>
            <a:r>
              <a:rPr lang="en-US" dirty="0" smtClean="0"/>
              <a:t>Used to determine if usage event made it into particular billing cycle</a:t>
            </a:r>
          </a:p>
          <a:p>
            <a:pPr lvl="1"/>
            <a:r>
              <a:rPr lang="en-US" dirty="0" smtClean="0"/>
              <a:t>Usage event, if dropped due to lateness, is included in next billing cycle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Reported vs. Usage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428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Querying Invoices</a:t>
            </a:r>
          </a:p>
        </p:txBody>
      </p:sp>
    </p:spTree>
    <p:extLst>
      <p:ext uri="{BB962C8B-B14F-4D97-AF65-F5344CB8AC3E}">
        <p14:creationId xmlns:p14="http://schemas.microsoft.com/office/powerpoint/2010/main" val="723467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276998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Loop through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Invoices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7288317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 smtClean="0"/>
              <a:t>IPartner </a:t>
            </a:r>
            <a:r>
              <a:rPr lang="is-IS" sz="2800" dirty="0"/>
              <a:t>partnerOps = [...]</a:t>
            </a:r>
          </a:p>
          <a:p>
            <a:endParaRPr lang="is-IS" sz="2800" dirty="0"/>
          </a:p>
          <a:p>
            <a:r>
              <a:rPr lang="is-IS" sz="2800" dirty="0" smtClean="0"/>
              <a:t>ResourceCollection </a:t>
            </a:r>
            <a:r>
              <a:rPr lang="is-IS" sz="2800" dirty="0"/>
              <a:t>results </a:t>
            </a:r>
            <a:r>
              <a:rPr lang="is-IS" sz="2800" dirty="0" smtClean="0"/>
              <a:t>= partnerOps.Invoices.Get();</a:t>
            </a:r>
            <a:endParaRPr lang="is-IS" sz="2800" dirty="0"/>
          </a:p>
          <a:p>
            <a:endParaRPr lang="is-IS" sz="2800" dirty="0"/>
          </a:p>
          <a:p>
            <a:r>
              <a:rPr lang="is-IS" sz="2800" dirty="0" smtClean="0"/>
              <a:t>foreach(var </a:t>
            </a:r>
            <a:r>
              <a:rPr lang="is-IS" sz="2800" dirty="0"/>
              <a:t>inv in </a:t>
            </a:r>
            <a:r>
              <a:rPr lang="is-IS" sz="2800" dirty="0" smtClean="0"/>
              <a:t>results.Items) </a:t>
            </a:r>
            <a:r>
              <a:rPr lang="is-IS" sz="2800" dirty="0"/>
              <a:t>{</a:t>
            </a:r>
          </a:p>
          <a:p>
            <a:r>
              <a:rPr lang="is-IS" sz="2800" dirty="0" smtClean="0"/>
              <a:t>  var </a:t>
            </a:r>
            <a:r>
              <a:rPr lang="is-IS" sz="2800" dirty="0"/>
              <a:t>invoiceId = inv.Id;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</a:t>
            </a:r>
            <a:r>
              <a:rPr lang="is-IS" sz="2800" dirty="0"/>
              <a:t>var period = inv.InvoiceDate;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</a:t>
            </a:r>
            <a:r>
              <a:rPr lang="is-IS" sz="2800" dirty="0"/>
              <a:t>var charges = inv.TotalCharges;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</a:t>
            </a:r>
            <a:r>
              <a:rPr lang="is-IS" sz="2800" dirty="0"/>
              <a:t>var paid = inv.PaidAmount;</a:t>
            </a:r>
          </a:p>
          <a:p>
            <a:r>
              <a:rPr lang="is-IS" sz="2800" dirty="0" smtClean="0"/>
              <a:t>}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9825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Line Item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459956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</a:t>
            </a:r>
            <a:r>
              <a:rPr lang="is-IS" sz="2400" dirty="0" smtClean="0"/>
              <a:t>[...]</a:t>
            </a:r>
            <a:endParaRPr lang="is-IS" sz="2400" dirty="0"/>
          </a:p>
          <a:p>
            <a:r>
              <a:rPr lang="is-IS" sz="2400" dirty="0" smtClean="0">
                <a:solidFill>
                  <a:srgbClr val="00B050"/>
                </a:solidFill>
              </a:rPr>
              <a:t>// get invoice object from previous slides ... </a:t>
            </a:r>
          </a:p>
          <a:p>
            <a:r>
              <a:rPr lang="en-US" sz="2400" dirty="0" smtClean="0"/>
              <a:t>I</a:t>
            </a:r>
            <a:r>
              <a:rPr lang="is-IS" sz="2400" dirty="0" smtClean="0"/>
              <a:t>nvoice invoice </a:t>
            </a:r>
            <a:r>
              <a:rPr lang="is-IS" sz="2400" dirty="0"/>
              <a:t>= </a:t>
            </a:r>
            <a:r>
              <a:rPr lang="is-IS" sz="2400" dirty="0" smtClean="0"/>
              <a:t>[...]</a:t>
            </a:r>
          </a:p>
          <a:p>
            <a:r>
              <a:rPr lang="is-IS" sz="2400" dirty="0" smtClean="0">
                <a:solidFill>
                  <a:srgbClr val="00B050"/>
                </a:solidFill>
              </a:rPr>
              <a:t>// loop through invoice details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</a:t>
            </a:r>
            <a:r>
              <a:rPr lang="is-IS" sz="2400" dirty="0" smtClean="0">
                <a:solidFill>
                  <a:schemeClr val="bg1"/>
                </a:solidFill>
              </a:rPr>
              <a:t>oreach(var detail in invoice.invoiceDetails) {</a:t>
            </a:r>
          </a:p>
          <a:p>
            <a:r>
              <a:rPr lang="is-IS" sz="2400" dirty="0">
                <a:solidFill>
                  <a:schemeClr val="bg1"/>
                </a:solidFill>
              </a:rPr>
              <a:t> </a:t>
            </a:r>
            <a:r>
              <a:rPr lang="is-IS" sz="2400" dirty="0" smtClean="0">
                <a:solidFill>
                  <a:schemeClr val="bg1"/>
                </a:solidFill>
              </a:rPr>
              <a:t> var lineItems = invoice.GetInvoiceLineItems(</a:t>
            </a:r>
          </a:p>
          <a:p>
            <a:r>
              <a:rPr lang="is-IS" sz="2400" dirty="0">
                <a:solidFill>
                  <a:schemeClr val="bg1"/>
                </a:solidFill>
              </a:rPr>
              <a:t> </a:t>
            </a:r>
            <a:r>
              <a:rPr lang="is-IS" sz="2400" dirty="0" smtClean="0">
                <a:solidFill>
                  <a:schemeClr val="bg1"/>
                </a:solidFill>
              </a:rPr>
              <a:t>                    detail.BillingProvider,</a:t>
            </a:r>
          </a:p>
          <a:p>
            <a:r>
              <a:rPr lang="is-IS" sz="2400" dirty="0">
                <a:solidFill>
                  <a:schemeClr val="bg1"/>
                </a:solidFill>
              </a:rPr>
              <a:t> </a:t>
            </a:r>
            <a:r>
              <a:rPr lang="is-IS" sz="2400" dirty="0" smtClean="0">
                <a:solidFill>
                  <a:schemeClr val="bg1"/>
                </a:solidFill>
              </a:rPr>
              <a:t>                    </a:t>
            </a:r>
            <a:r>
              <a:rPr lang="is-IS" sz="2400" dirty="0" smtClean="0">
                <a:solidFill>
                  <a:schemeClr val="bg1"/>
                </a:solidFill>
              </a:rPr>
              <a:t>detail.InvoiceLineItemType);</a:t>
            </a:r>
            <a:endParaRPr lang="is-IS" sz="2400" dirty="0" smtClean="0">
              <a:solidFill>
                <a:schemeClr val="bg1"/>
              </a:solidFill>
            </a:endParaRPr>
          </a:p>
          <a:p>
            <a:r>
              <a:rPr lang="is-IS" sz="2400" dirty="0">
                <a:solidFill>
                  <a:schemeClr val="bg1"/>
                </a:solidFill>
              </a:rPr>
              <a:t> </a:t>
            </a:r>
            <a:r>
              <a:rPr lang="is-IS" sz="2400" dirty="0" smtClean="0">
                <a:solidFill>
                  <a:schemeClr val="bg1"/>
                </a:solidFill>
              </a:rPr>
              <a:t> var enumerator = partnerOps.Enumerators.InvoiceLineItems.Create(</a:t>
            </a:r>
          </a:p>
          <a:p>
            <a:r>
              <a:rPr lang="is-IS" sz="2400" dirty="0" smtClean="0">
                <a:solidFill>
                  <a:schemeClr val="bg1"/>
                </a:solidFill>
              </a:rPr>
              <a:t>                                                         lineItems);</a:t>
            </a:r>
          </a:p>
          <a:p>
            <a:r>
              <a:rPr lang="is-IS" sz="2400" dirty="0">
                <a:solidFill>
                  <a:schemeClr val="bg1"/>
                </a:solidFill>
              </a:rPr>
              <a:t> </a:t>
            </a:r>
            <a:r>
              <a:rPr lang="is-IS" sz="2400" dirty="0" smtClean="0">
                <a:solidFill>
                  <a:schemeClr val="bg1"/>
                </a:solidFill>
              </a:rPr>
              <a:t> ...</a:t>
            </a:r>
          </a:p>
          <a:p>
            <a:r>
              <a:rPr lang="is-IS" sz="2400" dirty="0">
                <a:solidFill>
                  <a:schemeClr val="bg1"/>
                </a:solidFill>
              </a:rPr>
              <a:t>}</a:t>
            </a:r>
            <a:endParaRPr lang="is-I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863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184</TotalTime>
  <Words>705</Words>
  <Application>Microsoft Office PowerPoint</Application>
  <PresentationFormat>Custom</PresentationFormat>
  <Paragraphs>155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CSP Billing -  Invoices &amp; Reconciliation Files</vt:lpstr>
      <vt:lpstr>Module Overview</vt:lpstr>
      <vt:lpstr>Billing Overview</vt:lpstr>
      <vt:lpstr>CSP Billing Overview</vt:lpstr>
      <vt:lpstr>Understanding Reported vs. Usage Time</vt:lpstr>
      <vt:lpstr>Scenario: Querying Invoices</vt:lpstr>
      <vt:lpstr>Query for Invoices via Managed API</vt:lpstr>
      <vt:lpstr>Paged Query via Managed API</vt:lpstr>
      <vt:lpstr>Invoice Line Item Query via Managed API</vt:lpstr>
      <vt:lpstr>Line Item Objects</vt:lpstr>
      <vt:lpstr>Query via Partner Center REST API</vt:lpstr>
      <vt:lpstr>Invoices Query REQUEST via REST API</vt:lpstr>
      <vt:lpstr>HTTP RESPONSE via REST API</vt:lpstr>
      <vt:lpstr>Invoice Line Items Query REQUEST via REST API</vt:lpstr>
      <vt:lpstr>DEMO</vt:lpstr>
      <vt:lpstr>Scenario: Querying  Account Balance</vt:lpstr>
      <vt:lpstr>Get Account Balance via Managed API</vt:lpstr>
      <vt:lpstr>Invoices Query REQUEST via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29</cp:revision>
  <dcterms:created xsi:type="dcterms:W3CDTF">2015-12-02T15:17:01Z</dcterms:created>
  <dcterms:modified xsi:type="dcterms:W3CDTF">2016-03-15T00:35:36Z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