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</p:sldMasterIdLst>
  <p:notesMasterIdLst>
    <p:notesMasterId r:id="rId44"/>
  </p:notesMasterIdLst>
  <p:handoutMasterIdLst>
    <p:handoutMasterId r:id="rId45"/>
  </p:handoutMasterIdLst>
  <p:sldIdLst>
    <p:sldId id="1457" r:id="rId5"/>
    <p:sldId id="1460" r:id="rId6"/>
    <p:sldId id="1476" r:id="rId7"/>
    <p:sldId id="1499" r:id="rId8"/>
    <p:sldId id="1502" r:id="rId9"/>
    <p:sldId id="1500" r:id="rId10"/>
    <p:sldId id="1503" r:id="rId11"/>
    <p:sldId id="1486" r:id="rId12"/>
    <p:sldId id="1501" r:id="rId13"/>
    <p:sldId id="1487" r:id="rId14"/>
    <p:sldId id="1516" r:id="rId15"/>
    <p:sldId id="1515" r:id="rId16"/>
    <p:sldId id="1518" r:id="rId17"/>
    <p:sldId id="1519" r:id="rId18"/>
    <p:sldId id="1520" r:id="rId19"/>
    <p:sldId id="1490" r:id="rId20"/>
    <p:sldId id="1488" r:id="rId21"/>
    <p:sldId id="1489" r:id="rId22"/>
    <p:sldId id="1492" r:id="rId23"/>
    <p:sldId id="1493" r:id="rId24"/>
    <p:sldId id="1494" r:id="rId25"/>
    <p:sldId id="1495" r:id="rId26"/>
    <p:sldId id="1496" r:id="rId27"/>
    <p:sldId id="1498" r:id="rId28"/>
    <p:sldId id="1497" r:id="rId29"/>
    <p:sldId id="1504" r:id="rId30"/>
    <p:sldId id="1505" r:id="rId31"/>
    <p:sldId id="1506" r:id="rId32"/>
    <p:sldId id="1507" r:id="rId33"/>
    <p:sldId id="1508" r:id="rId34"/>
    <p:sldId id="1510" r:id="rId35"/>
    <p:sldId id="1511" r:id="rId36"/>
    <p:sldId id="1512" r:id="rId37"/>
    <p:sldId id="1513" r:id="rId38"/>
    <p:sldId id="1514" r:id="rId39"/>
    <p:sldId id="1509" r:id="rId40"/>
    <p:sldId id="1521" r:id="rId41"/>
    <p:sldId id="1461" r:id="rId42"/>
    <p:sldId id="1458" r:id="rId43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970B588-B535-CC42-A7E5-4D8CE8D2B81C}">
          <p14:sldIdLst>
            <p14:sldId id="1457"/>
            <p14:sldId id="1460"/>
          </p14:sldIdLst>
        </p14:section>
        <p14:section name="azure-overview" id="{0A17BC0C-CC57-8146-A3C1-7D513982907A}">
          <p14:sldIdLst>
            <p14:sldId id="1476"/>
            <p14:sldId id="1499"/>
            <p14:sldId id="1502"/>
            <p14:sldId id="1500"/>
            <p14:sldId id="1503"/>
          </p14:sldIdLst>
        </p14:section>
        <p14:section name="managing-users" id="{E45E4FD9-02D1-124C-B436-1D0DAF9F97E6}">
          <p14:sldIdLst>
            <p14:sldId id="1486"/>
            <p14:sldId id="1501"/>
            <p14:sldId id="1487"/>
            <p14:sldId id="1516"/>
            <p14:sldId id="1515"/>
            <p14:sldId id="1518"/>
            <p14:sldId id="1519"/>
            <p14:sldId id="1520"/>
            <p14:sldId id="1490"/>
          </p14:sldIdLst>
        </p14:section>
        <p14:section name="provisioning-resources" id="{72910887-8267-C74C-BE6D-9856ED4801E2}">
          <p14:sldIdLst>
            <p14:sldId id="1488"/>
            <p14:sldId id="1489"/>
          </p14:sldIdLst>
        </p14:section>
        <p14:section name="resources" id="{094DCF2D-7EE4-3E42-B61D-530C24236FD5}">
          <p14:sldIdLst>
            <p14:sldId id="1492"/>
            <p14:sldId id="1493"/>
            <p14:sldId id="1494"/>
            <p14:sldId id="1495"/>
            <p14:sldId id="1496"/>
            <p14:sldId id="1498"/>
            <p14:sldId id="1497"/>
          </p14:sldIdLst>
        </p14:section>
        <p14:section name="arm-templates" id="{337B7B2C-906A-2E4E-9362-6F1FF71B00EF}">
          <p14:sldIdLst>
            <p14:sldId id="1504"/>
            <p14:sldId id="1505"/>
            <p14:sldId id="1506"/>
            <p14:sldId id="1507"/>
            <p14:sldId id="1508"/>
            <p14:sldId id="1510"/>
            <p14:sldId id="1511"/>
            <p14:sldId id="1512"/>
            <p14:sldId id="1513"/>
            <p14:sldId id="1514"/>
            <p14:sldId id="1509"/>
            <p14:sldId id="1521"/>
          </p14:sldIdLst>
        </p14:section>
        <p14:section name="outro" id="{94372C01-023E-8440-BAFB-3B6FFC8B5CAC}">
          <p14:sldIdLst>
            <p14:sldId id="1461"/>
            <p14:sldId id="145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2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7D8FF"/>
    <a:srgbClr val="11CCFF"/>
    <a:srgbClr val="85E5FF"/>
    <a:srgbClr val="43D7FF"/>
    <a:srgbClr val="B4A0FF"/>
    <a:srgbClr val="505050"/>
    <a:srgbClr val="000000"/>
    <a:srgbClr val="00BCF2"/>
    <a:srgbClr val="52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2838" autoAdjust="0"/>
    <p:restoredTop sz="95373" autoAdjust="0"/>
  </p:normalViewPr>
  <p:slideViewPr>
    <p:cSldViewPr>
      <p:cViewPr>
        <p:scale>
          <a:sx n="80" d="100"/>
          <a:sy n="80" d="100"/>
        </p:scale>
        <p:origin x="312" y="255"/>
      </p:cViewPr>
      <p:guideLst/>
    </p:cSldViewPr>
  </p:slideViewPr>
  <p:outlineViewPr>
    <p:cViewPr>
      <p:scale>
        <a:sx n="33" d="100"/>
        <a:sy n="33" d="100"/>
      </p:scale>
      <p:origin x="0" y="-3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299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smtClean="0">
                <a:latin typeface="Segoe UI" pitchFamily="34" charset="0"/>
              </a:rPr>
              <a:t>Microsoft Ignite 2015</a:t>
            </a:r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3/14/2016 3:19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 smtClean="0"/>
              <a:t>Microsoft Ignite 2015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3/14/2016 3:19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/>
              <a:t>3/14/2016 3:19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160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/>
              <a:t>3/14/2016 3:19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571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A17D118-1690-458F-B4D2-F9DA5D6F5033}" type="datetime8">
              <a:rPr lang="en-US" smtClean="0">
                <a:solidFill>
                  <a:prstClr val="black"/>
                </a:solidFill>
              </a:rPr>
              <a:t>3/14/2016 3:19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815786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No ti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0" y="1587"/>
            <a:ext cx="12430199" cy="699198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 userDrawn="1"/>
        </p:nvSpPr>
        <p:spPr bwMode="gray">
          <a:xfrm>
            <a:off x="0" y="6537325"/>
            <a:ext cx="12435840" cy="457200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274638" y="2119165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7" y="6678218"/>
            <a:ext cx="822951" cy="17541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293752" y="3040063"/>
            <a:ext cx="4333238" cy="78483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 defTabSz="1165834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5000" b="0" kern="1200" cap="none" spc="-125" baseline="0" noProof="0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rPr>
              <a:t>Spark the future.</a:t>
            </a:r>
            <a:endParaRPr lang="en-US" sz="5000" b="0" kern="1200" cap="none" spc="-125" baseline="0" dirty="0">
              <a:ln w="3175">
                <a:noFill/>
              </a:ln>
              <a:gradFill>
                <a:gsLst>
                  <a:gs pos="84066">
                    <a:srgbClr val="000000"/>
                  </a:gs>
                  <a:gs pos="57576">
                    <a:srgbClr val="000000"/>
                  </a:gs>
                </a:gsLst>
                <a:lin ang="5400000" scaled="0"/>
              </a:gradFill>
              <a:effectLst/>
              <a:latin typeface="+mj-lt"/>
              <a:ea typeface="+mn-ea"/>
              <a:cs typeface="Segoe UI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2441776" y="4617847"/>
            <a:ext cx="2185214" cy="71558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 defTabSz="1165834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250" b="0" kern="1200" cap="none" spc="0" baseline="0" noProof="0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Segoe UI" pitchFamily="34" charset="0"/>
              </a:rPr>
              <a:t>May 4 – 8, 2015</a:t>
            </a:r>
            <a:br>
              <a:rPr lang="en-US" sz="2250" b="0" kern="1200" cap="none" spc="0" baseline="0" noProof="0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Segoe UI" pitchFamily="34" charset="0"/>
              </a:rPr>
            </a:br>
            <a:r>
              <a:rPr lang="en-US" sz="2250" b="0" kern="1200" cap="none" spc="0" baseline="0" noProof="0" dirty="0" smtClean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Segoe UI" pitchFamily="34" charset="0"/>
              </a:rPr>
              <a:t>Chicago, IL</a:t>
            </a:r>
            <a:endParaRPr lang="en-US" sz="2250" b="0" kern="1200" cap="none" spc="0" baseline="0" dirty="0">
              <a:ln w="3175">
                <a:noFill/>
              </a:ln>
              <a:gradFill>
                <a:gsLst>
                  <a:gs pos="84066">
                    <a:srgbClr val="000000"/>
                  </a:gs>
                  <a:gs pos="57576">
                    <a:srgbClr val="000000"/>
                  </a:gs>
                </a:gsLst>
                <a:lin ang="5400000" scaled="0"/>
              </a:gradFill>
              <a:effectLst/>
              <a:latin typeface="+mn-lt"/>
              <a:ea typeface="+mn-ea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510" y="4088040"/>
            <a:ext cx="2494315" cy="38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62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2425279"/>
          </a:xfrm>
        </p:spPr>
        <p:txBody>
          <a:bodyPr wrap="square">
            <a:spAutoFit/>
          </a:bodyPr>
          <a:lstStyle>
            <a:lvl1pPr marL="287315" indent="-28731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200"/>
            </a:lvl1pPr>
            <a:lvl2pPr marL="531123" indent="-233176">
              <a:buFont typeface="Wingdings" panose="05000000000000000000" pitchFamily="2" charset="2"/>
              <a:buChar char="§"/>
              <a:defRPr sz="2400"/>
            </a:lvl2pPr>
            <a:lvl3pPr marL="699529" indent="-168406">
              <a:buFont typeface="Wingdings" panose="05000000000000000000" pitchFamily="2" charset="2"/>
              <a:buChar char="§"/>
              <a:tabLst/>
              <a:defRPr sz="2000"/>
            </a:lvl3pPr>
            <a:lvl4pPr marL="880887" indent="-181359">
              <a:buFont typeface="Wingdings" panose="05000000000000000000" pitchFamily="2" charset="2"/>
              <a:buChar char="§"/>
              <a:defRPr/>
            </a:lvl4pPr>
            <a:lvl5pPr marL="1049293" indent="-168406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2849"/>
            <a:ext cx="5486399" cy="2425279"/>
          </a:xfrm>
        </p:spPr>
        <p:txBody>
          <a:bodyPr wrap="square">
            <a:spAutoFit/>
          </a:bodyPr>
          <a:lstStyle>
            <a:lvl1pPr marL="287315" indent="-28731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200"/>
            </a:lvl1pPr>
            <a:lvl2pPr marL="531123" indent="-233176">
              <a:buFont typeface="Wingdings" panose="05000000000000000000" pitchFamily="2" charset="2"/>
              <a:buChar char="§"/>
              <a:defRPr sz="2400"/>
            </a:lvl2pPr>
            <a:lvl3pPr marL="699529" indent="-168406">
              <a:buFont typeface="Wingdings" panose="05000000000000000000" pitchFamily="2" charset="2"/>
              <a:buChar char="§"/>
              <a:tabLst/>
              <a:defRPr sz="2000"/>
            </a:lvl3pPr>
            <a:lvl4pPr marL="880887" indent="-181359">
              <a:buFont typeface="Wingdings" panose="05000000000000000000" pitchFamily="2" charset="2"/>
              <a:buChar char="§"/>
              <a:defRPr/>
            </a:lvl4pPr>
            <a:lvl5pPr marL="1049293" indent="-168406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98285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0" y="1090"/>
            <a:ext cx="12430199" cy="69919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36776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9" y="4881266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0" y="6537325"/>
            <a:ext cx="12435840" cy="457200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7" y="6678218"/>
            <a:ext cx="822951" cy="17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0" y="1090"/>
            <a:ext cx="12430199" cy="69919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199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 bwMode="gray">
          <a:xfrm>
            <a:off x="0" y="6537325"/>
            <a:ext cx="12435840" cy="457200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7" y="6678218"/>
            <a:ext cx="822951" cy="17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8259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Ligh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0" y="1090"/>
            <a:ext cx="12430199" cy="69919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83470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291156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0" y="1241426"/>
            <a:ext cx="5486399" cy="2012859"/>
          </a:xfrm>
        </p:spPr>
        <p:txBody>
          <a:bodyPr>
            <a:spAutoFit/>
          </a:bodyPr>
          <a:lstStyle>
            <a:lvl1pPr>
              <a:defRPr sz="659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50/50 photo layout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1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97455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0" y="1090"/>
            <a:ext cx="12430199" cy="699198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7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399" spc="-100" baseline="0">
                <a:gradFill>
                  <a:gsLst>
                    <a:gs pos="99115">
                      <a:schemeClr val="tx1"/>
                    </a:gs>
                    <a:gs pos="7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2" y="3955785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9115">
                      <a:schemeClr val="tx1"/>
                    </a:gs>
                    <a:gs pos="79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6537325"/>
            <a:ext cx="12435840" cy="457200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7" y="6678218"/>
            <a:ext cx="822951" cy="17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231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492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390786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spcBef>
                <a:spcPct val="0"/>
              </a:spcBef>
              <a:spcAft>
                <a:spcPct val="0"/>
              </a:spcAft>
            </a:pPr>
            <a:endParaRPr lang="en-US" sz="22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56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498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1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2" y="0"/>
            <a:ext cx="12435840" cy="699516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4868863"/>
            <a:ext cx="12436475" cy="2125662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398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ext Box 3"/>
          <p:cNvSpPr txBox="1">
            <a:spLocks noChangeArrowheads="1"/>
          </p:cNvSpPr>
          <p:nvPr userDrawn="1"/>
        </p:nvSpPr>
        <p:spPr bwMode="white">
          <a:xfrm>
            <a:off x="7589822" y="6294476"/>
            <a:ext cx="45719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algn="r" defTabSz="932215" eaLnBrk="0" hangingPunct="0"/>
            <a:r>
              <a:rPr lang="en-US" sz="700" dirty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700" dirty="0" smtClean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2015 </a:t>
            </a:r>
            <a:r>
              <a:rPr lang="en-US" sz="700" dirty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30" y="5580859"/>
            <a:ext cx="3291840" cy="70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490" indent="-290490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454" indent="-280966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944" indent="-290490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526" indent="-228582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107" indent="-228582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977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20354">
                      <a:schemeClr val="tx2"/>
                    </a:gs>
                    <a:gs pos="40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82" indent="0">
              <a:buNone/>
              <a:defRPr/>
            </a:lvl3pPr>
            <a:lvl4pPr marL="457163" indent="0">
              <a:buNone/>
              <a:defRPr/>
            </a:lvl4pPr>
            <a:lvl5pPr marL="685745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82" indent="0">
              <a:buNone/>
              <a:defRPr/>
            </a:lvl3pPr>
            <a:lvl4pPr marL="457163" indent="0">
              <a:buNone/>
              <a:defRPr/>
            </a:lvl4pPr>
            <a:lvl5pPr marL="685745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09863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2092881"/>
          </a:xfrm>
        </p:spPr>
        <p:txBody>
          <a:bodyPr>
            <a:spAutoFit/>
          </a:bodyPr>
          <a:lstStyle>
            <a:lvl1pPr>
              <a:buClr>
                <a:schemeClr val="tx2"/>
              </a:buClr>
              <a:defRPr sz="4000">
                <a:gradFill>
                  <a:gsLst>
                    <a:gs pos="7080">
                      <a:schemeClr val="tx2"/>
                    </a:gs>
                    <a:gs pos="36283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14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389">
                      <a:schemeClr val="tx2"/>
                    </a:gs>
                    <a:gs pos="31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57" indent="0">
              <a:buNone/>
              <a:tabLst/>
              <a:defRPr sz="2000"/>
            </a:lvl3pPr>
            <a:lvl4pPr marL="460338" indent="0">
              <a:buNone/>
              <a:defRPr/>
            </a:lvl4pPr>
            <a:lvl5pPr marL="685745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389">
                      <a:schemeClr val="tx2"/>
                    </a:gs>
                    <a:gs pos="31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57" indent="0">
              <a:buNone/>
              <a:tabLst/>
              <a:defRPr sz="2000"/>
            </a:lvl3pPr>
            <a:lvl4pPr marL="460338" indent="0">
              <a:buNone/>
              <a:defRPr/>
            </a:lvl4pPr>
            <a:lvl5pPr marL="685745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57" indent="0">
              <a:buNone/>
              <a:tabLst/>
              <a:defRPr sz="2000"/>
            </a:lvl3pPr>
            <a:lvl4pPr marL="460338" indent="0">
              <a:buNone/>
              <a:defRPr/>
            </a:lvl4pPr>
            <a:lvl5pPr marL="685745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57" indent="0">
              <a:buNone/>
              <a:tabLst/>
              <a:defRPr sz="2000"/>
            </a:lvl3pPr>
            <a:lvl4pPr marL="460338" indent="0">
              <a:buNone/>
              <a:defRPr/>
            </a:lvl4pPr>
            <a:lvl5pPr marL="685745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58667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2425279"/>
          </a:xfrm>
        </p:spPr>
        <p:txBody>
          <a:bodyPr wrap="square">
            <a:spAutoFit/>
          </a:bodyPr>
          <a:lstStyle>
            <a:lvl1pPr marL="287315" indent="-287315">
              <a:spcBef>
                <a:spcPts val="1224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200">
                <a:gradFill>
                  <a:gsLst>
                    <a:gs pos="19469">
                      <a:schemeClr val="tx2"/>
                    </a:gs>
                    <a:gs pos="32000">
                      <a:schemeClr val="tx2"/>
                    </a:gs>
                  </a:gsLst>
                  <a:lin ang="5400000" scaled="0"/>
                </a:gradFill>
              </a:defRPr>
            </a:lvl1pPr>
            <a:lvl2pPr marL="531123" indent="-233176">
              <a:buFont typeface="Wingdings" panose="05000000000000000000" pitchFamily="2" charset="2"/>
              <a:buChar char="§"/>
              <a:defRPr sz="2400"/>
            </a:lvl2pPr>
            <a:lvl3pPr marL="699529" indent="-168406">
              <a:buFont typeface="Wingdings" panose="05000000000000000000" pitchFamily="2" charset="2"/>
              <a:buChar char="§"/>
              <a:tabLst/>
              <a:defRPr sz="2000"/>
            </a:lvl3pPr>
            <a:lvl4pPr marL="880887" indent="-181359">
              <a:buFont typeface="Wingdings" panose="05000000000000000000" pitchFamily="2" charset="2"/>
              <a:buChar char="§"/>
              <a:defRPr/>
            </a:lvl4pPr>
            <a:lvl5pPr marL="1049293" indent="-168406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40" y="1212849"/>
            <a:ext cx="5486399" cy="2425279"/>
          </a:xfrm>
        </p:spPr>
        <p:txBody>
          <a:bodyPr wrap="square">
            <a:spAutoFit/>
          </a:bodyPr>
          <a:lstStyle>
            <a:lvl1pPr marL="287315" indent="-287315">
              <a:spcBef>
                <a:spcPts val="1224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200">
                <a:gradFill>
                  <a:gsLst>
                    <a:gs pos="19469">
                      <a:schemeClr val="tx2"/>
                    </a:gs>
                    <a:gs pos="32000">
                      <a:schemeClr val="tx2"/>
                    </a:gs>
                  </a:gsLst>
                  <a:lin ang="5400000" scaled="0"/>
                </a:gradFill>
              </a:defRPr>
            </a:lvl1pPr>
            <a:lvl2pPr marL="531123" indent="-233176">
              <a:buFont typeface="Wingdings" panose="05000000000000000000" pitchFamily="2" charset="2"/>
              <a:buChar char="§"/>
              <a:defRPr sz="2400"/>
            </a:lvl2pPr>
            <a:lvl3pPr marL="699529" indent="-168406">
              <a:buFont typeface="Wingdings" panose="05000000000000000000" pitchFamily="2" charset="2"/>
              <a:buChar char="§"/>
              <a:tabLst/>
              <a:defRPr sz="2000"/>
            </a:lvl3pPr>
            <a:lvl4pPr marL="880887" indent="-181359">
              <a:buFont typeface="Wingdings" panose="05000000000000000000" pitchFamily="2" charset="2"/>
              <a:buChar char="§"/>
              <a:defRPr/>
            </a:lvl4pPr>
            <a:lvl5pPr marL="1049293" indent="-168406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2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9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9" r:id="rId1"/>
    <p:sldLayoutId id="2147484236" r:id="rId2"/>
    <p:sldLayoutId id="2147484240" r:id="rId3"/>
    <p:sldLayoutId id="2147484272" r:id="rId4"/>
    <p:sldLayoutId id="2147484241" r:id="rId5"/>
    <p:sldLayoutId id="2147484273" r:id="rId6"/>
    <p:sldLayoutId id="2147484244" r:id="rId7"/>
    <p:sldLayoutId id="2147484274" r:id="rId8"/>
    <p:sldLayoutId id="2147484245" r:id="rId9"/>
    <p:sldLayoutId id="2147484275" r:id="rId10"/>
    <p:sldLayoutId id="2147484247" r:id="rId11"/>
    <p:sldLayoutId id="2147484249" r:id="rId12"/>
    <p:sldLayoutId id="2147484250" r:id="rId13"/>
    <p:sldLayoutId id="2147484264" r:id="rId14"/>
    <p:sldLayoutId id="2147484251" r:id="rId15"/>
    <p:sldLayoutId id="2147484270" r:id="rId16"/>
    <p:sldLayoutId id="2147484252" r:id="rId17"/>
    <p:sldLayoutId id="2147484253" r:id="rId18"/>
    <p:sldLayoutId id="2147484254" r:id="rId19"/>
    <p:sldLayoutId id="2147484271" r:id="rId20"/>
    <p:sldLayoutId id="2147484257" r:id="rId21"/>
    <p:sldLayoutId id="2147484258" r:id="rId22"/>
    <p:sldLayoutId id="2147484259" r:id="rId23"/>
    <p:sldLayoutId id="2147484260" r:id="rId24"/>
    <p:sldLayoutId id="2147484261" r:id="rId25"/>
    <p:sldLayoutId id="2147484263" r:id="rId26"/>
    <p:sldLayoutId id="2147484276" r:id="rId27"/>
  </p:sldLayoutIdLst>
  <p:transition>
    <p:fade/>
  </p:transition>
  <p:txStyles>
    <p:titleStyle>
      <a:lvl1pPr algn="l" defTabSz="932667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873" marR="0" indent="-342873" algn="l" defTabSz="9326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154" marR="0" indent="-241281" algn="l" defTabSz="9326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036" marR="0" indent="-228582" algn="l" defTabSz="9326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618" marR="0" indent="-228582" algn="l" defTabSz="9326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199" marR="0" indent="-228582" algn="l" defTabSz="9326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834" indent="-233167" algn="l" defTabSz="93266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170" indent="-233167" algn="l" defTabSz="93266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503" indent="-233167" algn="l" defTabSz="93266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838" indent="-233167" algn="l" defTabSz="93266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34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667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001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334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670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002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336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670" algn="l" defTabSz="9326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 userDrawn="1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 userDrawn="1">
          <p15:clr>
            <a:srgbClr val="5ACBF0"/>
          </p15:clr>
        </p15:guide>
        <p15:guide id="4" pos="1325" userDrawn="1">
          <p15:clr>
            <a:srgbClr val="5ACBF0"/>
          </p15:clr>
        </p15:guide>
        <p15:guide id="5" pos="1901" userDrawn="1">
          <p15:clr>
            <a:srgbClr val="5ACBF0"/>
          </p15:clr>
        </p15:guide>
        <p15:guide id="6" pos="2477" userDrawn="1">
          <p15:clr>
            <a:srgbClr val="5ACBF0"/>
          </p15:clr>
        </p15:guide>
        <p15:guide id="7" pos="3053" userDrawn="1">
          <p15:clr>
            <a:srgbClr val="5ACBF0"/>
          </p15:clr>
        </p15:guide>
        <p15:guide id="8" pos="3629" userDrawn="1">
          <p15:clr>
            <a:srgbClr val="5ACBF0"/>
          </p15:clr>
        </p15:guide>
        <p15:guide id="9" pos="4205" userDrawn="1">
          <p15:clr>
            <a:srgbClr val="5ACBF0"/>
          </p15:clr>
        </p15:guide>
        <p15:guide id="10" pos="4781" userDrawn="1">
          <p15:clr>
            <a:srgbClr val="5ACBF0"/>
          </p15:clr>
        </p15:guide>
        <p15:guide id="11" pos="5357" userDrawn="1">
          <p15:clr>
            <a:srgbClr val="5ACBF0"/>
          </p15:clr>
        </p15:guide>
        <p15:guide id="12" pos="5933" userDrawn="1">
          <p15:clr>
            <a:srgbClr val="5ACBF0"/>
          </p15:clr>
        </p15:guide>
        <p15:guide id="13" pos="6509" userDrawn="1">
          <p15:clr>
            <a:srgbClr val="5ACBF0"/>
          </p15:clr>
        </p15:guide>
        <p15:guide id="14" pos="7085" userDrawn="1">
          <p15:clr>
            <a:srgbClr val="5ACBF0"/>
          </p15:clr>
        </p15:guide>
        <p15:guide id="15" pos="7661" userDrawn="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 userDrawn="1">
          <p15:clr>
            <a:srgbClr val="5ACBF0"/>
          </p15:clr>
        </p15:guide>
        <p15:guide id="19" orient="horz" pos="1339" userDrawn="1">
          <p15:clr>
            <a:srgbClr val="5ACBF0"/>
          </p15:clr>
        </p15:guide>
        <p15:guide id="20" orient="horz" pos="1915" userDrawn="1">
          <p15:clr>
            <a:srgbClr val="5ACBF0"/>
          </p15:clr>
        </p15:guide>
        <p15:guide id="21" orient="horz" pos="2491" userDrawn="1">
          <p15:clr>
            <a:srgbClr val="5ACBF0"/>
          </p15:clr>
        </p15:guide>
        <p15:guide id="22" orient="horz" pos="3067" userDrawn="1">
          <p15:clr>
            <a:srgbClr val="5ACBF0"/>
          </p15:clr>
        </p15:guide>
        <p15:guide id="23" orient="horz" pos="3643" userDrawn="1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resources.azure.com/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us/documentation/articles/xplat-cli-azure-resource-manager/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us/documentation/articles/powershell-azure-resource-manager/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documentation/templates" TargetMode="Externa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azure.com/" TargetMode="External"/><Relationship Id="rId2" Type="http://schemas.openxmlformats.org/officeDocument/2006/relationships/hyperlink" Target="https://manage.windowsazure.com/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Azure</a:t>
            </a:r>
            <a:br>
              <a:rPr lang="en-US" dirty="0" smtClean="0"/>
            </a:br>
            <a:r>
              <a:rPr lang="en-US" dirty="0" smtClean="0"/>
              <a:t>Managing Users &amp; Resources with Azure Resource 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9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533069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Users within a customer’s AAD tenant must be explicitly granted permissions to manage Azure resources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When partners create Azure subscriptions for customers, partner Admin Agents group assigned Azure subscription owner role for customer’s Azure subscription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Partner Admin Agents can manage resources in the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customer’s Azure subscription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Partner can grant users in customer AAD tenant to a Azure tenant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Users in Microsoft Azure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21985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" name="Group 318"/>
          <p:cNvGrpSpPr/>
          <p:nvPr/>
        </p:nvGrpSpPr>
        <p:grpSpPr>
          <a:xfrm>
            <a:off x="9211296" y="933646"/>
            <a:ext cx="2916902" cy="4392416"/>
            <a:chOff x="9211296" y="933646"/>
            <a:chExt cx="2916902" cy="4392416"/>
          </a:xfrm>
        </p:grpSpPr>
        <p:sp>
          <p:nvSpPr>
            <p:cNvPr id="320" name="Rounded Rectangle 319"/>
            <p:cNvSpPr/>
            <p:nvPr/>
          </p:nvSpPr>
          <p:spPr>
            <a:xfrm>
              <a:off x="9211296" y="933646"/>
              <a:ext cx="2916902" cy="4371484"/>
            </a:xfrm>
            <a:prstGeom prst="roundRect">
              <a:avLst>
                <a:gd name="adj" fmla="val 3383"/>
              </a:avLst>
            </a:prstGeom>
            <a:ln>
              <a:solidFill>
                <a:schemeClr val="bg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3260" tIns="46630" rIns="93260" bIns="466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36"/>
            </a:p>
          </p:txBody>
        </p:sp>
        <p:sp>
          <p:nvSpPr>
            <p:cNvPr id="321" name="TextBox 320"/>
            <p:cNvSpPr txBox="1"/>
            <p:nvPr/>
          </p:nvSpPr>
          <p:spPr>
            <a:xfrm>
              <a:off x="9733225" y="2907298"/>
              <a:ext cx="1908729" cy="270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22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CSP Subscription</a:t>
              </a:r>
            </a:p>
          </p:txBody>
        </p:sp>
        <p:grpSp>
          <p:nvGrpSpPr>
            <p:cNvPr id="322" name="Group 321"/>
            <p:cNvGrpSpPr/>
            <p:nvPr/>
          </p:nvGrpSpPr>
          <p:grpSpPr>
            <a:xfrm>
              <a:off x="9441945" y="1099430"/>
              <a:ext cx="2491291" cy="1822024"/>
              <a:chOff x="9441945" y="1099430"/>
              <a:chExt cx="2491291" cy="1822024"/>
            </a:xfrm>
          </p:grpSpPr>
          <p:sp>
            <p:nvSpPr>
              <p:cNvPr id="444" name="Rounded Rectangle 443"/>
              <p:cNvSpPr/>
              <p:nvPr/>
            </p:nvSpPr>
            <p:spPr>
              <a:xfrm>
                <a:off x="9441945" y="1099430"/>
                <a:ext cx="2491291" cy="1822024"/>
              </a:xfrm>
              <a:prstGeom prst="roundRect">
                <a:avLst>
                  <a:gd name="adj" fmla="val 6715"/>
                </a:avLst>
              </a:prstGeom>
              <a:ln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3260" tIns="46630" rIns="93260" bIns="466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36"/>
              </a:p>
            </p:txBody>
          </p:sp>
          <p:sp>
            <p:nvSpPr>
              <p:cNvPr id="445" name="Rounded Rectangle 444"/>
              <p:cNvSpPr/>
              <p:nvPr/>
            </p:nvSpPr>
            <p:spPr>
              <a:xfrm>
                <a:off x="10172382" y="1512717"/>
                <a:ext cx="1399769" cy="24443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6630" tIns="46630" rIns="46630" bIns="46630" rtlCol="0" anchor="ctr"/>
              <a:lstStyle/>
              <a:p>
                <a:r>
                  <a:rPr lang="en-US" sz="1122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Role | Contributor</a:t>
                </a:r>
              </a:p>
            </p:txBody>
          </p:sp>
          <p:sp>
            <p:nvSpPr>
              <p:cNvPr id="446" name="Rounded Rectangle 445"/>
              <p:cNvSpPr/>
              <p:nvPr/>
            </p:nvSpPr>
            <p:spPr>
              <a:xfrm>
                <a:off x="10172383" y="1195426"/>
                <a:ext cx="1399769" cy="24443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6630" tIns="46630" rIns="46630" bIns="46630" rtlCol="0" anchor="ctr"/>
              <a:lstStyle/>
              <a:p>
                <a:r>
                  <a:rPr lang="en-US" sz="1122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Role | Owner</a:t>
                </a:r>
              </a:p>
            </p:txBody>
          </p:sp>
          <p:sp>
            <p:nvSpPr>
              <p:cNvPr id="447" name="Rounded Rectangle 446"/>
              <p:cNvSpPr/>
              <p:nvPr/>
            </p:nvSpPr>
            <p:spPr>
              <a:xfrm>
                <a:off x="10173286" y="1823873"/>
                <a:ext cx="1399769" cy="24443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6630" tIns="46630" rIns="46630" bIns="46630" rtlCol="0" anchor="ctr"/>
              <a:lstStyle/>
              <a:p>
                <a:r>
                  <a:rPr lang="en-US" sz="1122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Role | Reader</a:t>
                </a:r>
              </a:p>
            </p:txBody>
          </p:sp>
          <p:sp>
            <p:nvSpPr>
              <p:cNvPr id="448" name="TextBox 447"/>
              <p:cNvSpPr txBox="1"/>
              <p:nvPr/>
            </p:nvSpPr>
            <p:spPr>
              <a:xfrm>
                <a:off x="10857258" y="2274680"/>
                <a:ext cx="608188" cy="3522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1122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Azure</a:t>
                </a:r>
              </a:p>
              <a:p>
                <a:pPr algn="ctr"/>
                <a:r>
                  <a:rPr lang="en-US" sz="1122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Resources</a:t>
                </a:r>
              </a:p>
            </p:txBody>
          </p:sp>
          <p:grpSp>
            <p:nvGrpSpPr>
              <p:cNvPr id="449" name="Group 448"/>
              <p:cNvGrpSpPr/>
              <p:nvPr/>
            </p:nvGrpSpPr>
            <p:grpSpPr>
              <a:xfrm>
                <a:off x="9803575" y="1166332"/>
                <a:ext cx="327991" cy="317695"/>
                <a:chOff x="3813466" y="5015691"/>
                <a:chExt cx="509049" cy="493069"/>
              </a:xfrm>
            </p:grpSpPr>
            <p:grpSp>
              <p:nvGrpSpPr>
                <p:cNvPr id="489" name="Group 488"/>
                <p:cNvGrpSpPr/>
                <p:nvPr/>
              </p:nvGrpSpPr>
              <p:grpSpPr>
                <a:xfrm>
                  <a:off x="3980819" y="5015691"/>
                  <a:ext cx="173736" cy="493069"/>
                  <a:chOff x="4951808" y="3131259"/>
                  <a:chExt cx="173736" cy="493069"/>
                </a:xfrm>
              </p:grpSpPr>
              <p:sp>
                <p:nvSpPr>
                  <p:cNvPr id="498" name="Oval 497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499" name="Rounded Rectangle 498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500" name="Rounded Rectangle 499"/>
                  <p:cNvSpPr/>
                  <p:nvPr/>
                </p:nvSpPr>
                <p:spPr>
                  <a:xfrm>
                    <a:off x="4988384" y="3391131"/>
                    <a:ext cx="100585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  <p:grpSp>
              <p:nvGrpSpPr>
                <p:cNvPr id="490" name="Group 489"/>
                <p:cNvGrpSpPr/>
                <p:nvPr/>
              </p:nvGrpSpPr>
              <p:grpSpPr>
                <a:xfrm>
                  <a:off x="4183985" y="5060845"/>
                  <a:ext cx="138530" cy="383684"/>
                  <a:chOff x="4951808" y="3131259"/>
                  <a:chExt cx="173736" cy="481194"/>
                </a:xfrm>
              </p:grpSpPr>
              <p:sp>
                <p:nvSpPr>
                  <p:cNvPr id="495" name="Oval 494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496" name="Rounded Rectangle 495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497" name="Rounded Rectangle 496"/>
                  <p:cNvSpPr/>
                  <p:nvPr/>
                </p:nvSpPr>
                <p:spPr>
                  <a:xfrm>
                    <a:off x="4988384" y="3379256"/>
                    <a:ext cx="100584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  <p:grpSp>
              <p:nvGrpSpPr>
                <p:cNvPr id="491" name="Group 490"/>
                <p:cNvGrpSpPr/>
                <p:nvPr/>
              </p:nvGrpSpPr>
              <p:grpSpPr>
                <a:xfrm>
                  <a:off x="3813466" y="5060845"/>
                  <a:ext cx="138530" cy="383684"/>
                  <a:chOff x="4951808" y="3131259"/>
                  <a:chExt cx="173736" cy="481194"/>
                </a:xfrm>
              </p:grpSpPr>
              <p:sp>
                <p:nvSpPr>
                  <p:cNvPr id="492" name="Oval 491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493" name="Rounded Rectangle 492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494" name="Rounded Rectangle 493"/>
                  <p:cNvSpPr/>
                  <p:nvPr/>
                </p:nvSpPr>
                <p:spPr>
                  <a:xfrm>
                    <a:off x="4988384" y="3379256"/>
                    <a:ext cx="100584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</p:grpSp>
          <p:grpSp>
            <p:nvGrpSpPr>
              <p:cNvPr id="450" name="Group 449"/>
              <p:cNvGrpSpPr/>
              <p:nvPr/>
            </p:nvGrpSpPr>
            <p:grpSpPr>
              <a:xfrm>
                <a:off x="10199418" y="2202066"/>
                <a:ext cx="559855" cy="632548"/>
                <a:chOff x="10564003" y="3378810"/>
                <a:chExt cx="559855" cy="632548"/>
              </a:xfrm>
            </p:grpSpPr>
            <p:sp>
              <p:nvSpPr>
                <p:cNvPr id="477" name="Cube 476"/>
                <p:cNvSpPr/>
                <p:nvPr/>
              </p:nvSpPr>
              <p:spPr>
                <a:xfrm>
                  <a:off x="10719437" y="3378810"/>
                  <a:ext cx="263117" cy="403833"/>
                </a:xfrm>
                <a:prstGeom prst="cube">
                  <a:avLst>
                    <a:gd name="adj" fmla="val 3574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3260" tIns="46630" rIns="93260" bIns="4663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36"/>
                </a:p>
              </p:txBody>
            </p:sp>
            <p:cxnSp>
              <p:nvCxnSpPr>
                <p:cNvPr id="478" name="Straight Connector 477"/>
                <p:cNvCxnSpPr/>
                <p:nvPr/>
              </p:nvCxnSpPr>
              <p:spPr>
                <a:xfrm>
                  <a:off x="10756630" y="3524127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9" name="Straight Connector 478"/>
                <p:cNvCxnSpPr/>
                <p:nvPr/>
              </p:nvCxnSpPr>
              <p:spPr>
                <a:xfrm>
                  <a:off x="10756633" y="3575940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Straight Connector 479"/>
                <p:cNvCxnSpPr/>
                <p:nvPr/>
              </p:nvCxnSpPr>
              <p:spPr>
                <a:xfrm>
                  <a:off x="10756636" y="3623043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1" name="Cube 480"/>
                <p:cNvSpPr/>
                <p:nvPr/>
              </p:nvSpPr>
              <p:spPr>
                <a:xfrm>
                  <a:off x="10860741" y="3534244"/>
                  <a:ext cx="263117" cy="403833"/>
                </a:xfrm>
                <a:prstGeom prst="cube">
                  <a:avLst>
                    <a:gd name="adj" fmla="val 3574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3260" tIns="46630" rIns="93260" bIns="4663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36"/>
                </a:p>
              </p:txBody>
            </p:sp>
            <p:cxnSp>
              <p:nvCxnSpPr>
                <p:cNvPr id="482" name="Straight Connector 481"/>
                <p:cNvCxnSpPr/>
                <p:nvPr/>
              </p:nvCxnSpPr>
              <p:spPr>
                <a:xfrm>
                  <a:off x="10897934" y="3679561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3" name="Straight Connector 482"/>
                <p:cNvCxnSpPr/>
                <p:nvPr/>
              </p:nvCxnSpPr>
              <p:spPr>
                <a:xfrm>
                  <a:off x="10897937" y="3731374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4" name="Straight Connector 483"/>
                <p:cNvCxnSpPr/>
                <p:nvPr/>
              </p:nvCxnSpPr>
              <p:spPr>
                <a:xfrm>
                  <a:off x="10897940" y="3778477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5" name="Cube 484"/>
                <p:cNvSpPr/>
                <p:nvPr/>
              </p:nvSpPr>
              <p:spPr>
                <a:xfrm>
                  <a:off x="10564003" y="3607525"/>
                  <a:ext cx="263117" cy="403833"/>
                </a:xfrm>
                <a:prstGeom prst="cube">
                  <a:avLst>
                    <a:gd name="adj" fmla="val 3574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3260" tIns="46630" rIns="93260" bIns="4663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36"/>
                </a:p>
              </p:txBody>
            </p:sp>
            <p:cxnSp>
              <p:nvCxnSpPr>
                <p:cNvPr id="486" name="Straight Connector 485"/>
                <p:cNvCxnSpPr/>
                <p:nvPr/>
              </p:nvCxnSpPr>
              <p:spPr>
                <a:xfrm>
                  <a:off x="10601196" y="3752842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7" name="Straight Connector 486"/>
                <p:cNvCxnSpPr/>
                <p:nvPr/>
              </p:nvCxnSpPr>
              <p:spPr>
                <a:xfrm>
                  <a:off x="10601199" y="3804655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8" name="Straight Connector 487"/>
                <p:cNvCxnSpPr/>
                <p:nvPr/>
              </p:nvCxnSpPr>
              <p:spPr>
                <a:xfrm>
                  <a:off x="10601202" y="3851758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1" name="Group 450"/>
              <p:cNvGrpSpPr/>
              <p:nvPr/>
            </p:nvGrpSpPr>
            <p:grpSpPr>
              <a:xfrm>
                <a:off x="9799637" y="1501135"/>
                <a:ext cx="327991" cy="317695"/>
                <a:chOff x="3813466" y="5015691"/>
                <a:chExt cx="509049" cy="493069"/>
              </a:xfrm>
            </p:grpSpPr>
            <p:grpSp>
              <p:nvGrpSpPr>
                <p:cNvPr id="465" name="Group 464"/>
                <p:cNvGrpSpPr/>
                <p:nvPr/>
              </p:nvGrpSpPr>
              <p:grpSpPr>
                <a:xfrm>
                  <a:off x="3980819" y="5015691"/>
                  <a:ext cx="173736" cy="493069"/>
                  <a:chOff x="4951808" y="3131259"/>
                  <a:chExt cx="173736" cy="493069"/>
                </a:xfrm>
              </p:grpSpPr>
              <p:sp>
                <p:nvSpPr>
                  <p:cNvPr id="474" name="Oval 473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475" name="Rounded Rectangle 474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476" name="Rounded Rectangle 475"/>
                  <p:cNvSpPr/>
                  <p:nvPr/>
                </p:nvSpPr>
                <p:spPr>
                  <a:xfrm>
                    <a:off x="4988384" y="3391131"/>
                    <a:ext cx="100585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  <p:grpSp>
              <p:nvGrpSpPr>
                <p:cNvPr id="466" name="Group 465"/>
                <p:cNvGrpSpPr/>
                <p:nvPr/>
              </p:nvGrpSpPr>
              <p:grpSpPr>
                <a:xfrm>
                  <a:off x="4183985" y="5060845"/>
                  <a:ext cx="138530" cy="383684"/>
                  <a:chOff x="4951808" y="3131259"/>
                  <a:chExt cx="173736" cy="481194"/>
                </a:xfrm>
              </p:grpSpPr>
              <p:sp>
                <p:nvSpPr>
                  <p:cNvPr id="471" name="Oval 470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472" name="Rounded Rectangle 471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473" name="Rounded Rectangle 472"/>
                  <p:cNvSpPr/>
                  <p:nvPr/>
                </p:nvSpPr>
                <p:spPr>
                  <a:xfrm>
                    <a:off x="4988384" y="3379256"/>
                    <a:ext cx="100584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  <p:grpSp>
              <p:nvGrpSpPr>
                <p:cNvPr id="467" name="Group 466"/>
                <p:cNvGrpSpPr/>
                <p:nvPr/>
              </p:nvGrpSpPr>
              <p:grpSpPr>
                <a:xfrm>
                  <a:off x="3813466" y="5060845"/>
                  <a:ext cx="138530" cy="383684"/>
                  <a:chOff x="4951808" y="3131259"/>
                  <a:chExt cx="173736" cy="481194"/>
                </a:xfrm>
              </p:grpSpPr>
              <p:sp>
                <p:nvSpPr>
                  <p:cNvPr id="468" name="Oval 467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469" name="Rounded Rectangle 468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470" name="Rounded Rectangle 469"/>
                  <p:cNvSpPr/>
                  <p:nvPr/>
                </p:nvSpPr>
                <p:spPr>
                  <a:xfrm>
                    <a:off x="4988384" y="3379256"/>
                    <a:ext cx="100584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</p:grpSp>
          <p:grpSp>
            <p:nvGrpSpPr>
              <p:cNvPr id="452" name="Group 451"/>
              <p:cNvGrpSpPr/>
              <p:nvPr/>
            </p:nvGrpSpPr>
            <p:grpSpPr>
              <a:xfrm>
                <a:off x="9803449" y="1829197"/>
                <a:ext cx="327991" cy="317695"/>
                <a:chOff x="3813466" y="5015691"/>
                <a:chExt cx="509049" cy="493069"/>
              </a:xfrm>
            </p:grpSpPr>
            <p:grpSp>
              <p:nvGrpSpPr>
                <p:cNvPr id="453" name="Group 452"/>
                <p:cNvGrpSpPr/>
                <p:nvPr/>
              </p:nvGrpSpPr>
              <p:grpSpPr>
                <a:xfrm>
                  <a:off x="3980819" y="5015691"/>
                  <a:ext cx="173736" cy="493069"/>
                  <a:chOff x="4951808" y="3131259"/>
                  <a:chExt cx="173736" cy="493069"/>
                </a:xfrm>
              </p:grpSpPr>
              <p:sp>
                <p:nvSpPr>
                  <p:cNvPr id="462" name="Oval 461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463" name="Rounded Rectangle 462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464" name="Rounded Rectangle 463"/>
                  <p:cNvSpPr/>
                  <p:nvPr/>
                </p:nvSpPr>
                <p:spPr>
                  <a:xfrm>
                    <a:off x="4988384" y="3391131"/>
                    <a:ext cx="100585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  <p:grpSp>
              <p:nvGrpSpPr>
                <p:cNvPr id="454" name="Group 453"/>
                <p:cNvGrpSpPr/>
                <p:nvPr/>
              </p:nvGrpSpPr>
              <p:grpSpPr>
                <a:xfrm>
                  <a:off x="4183985" y="5060845"/>
                  <a:ext cx="138530" cy="383684"/>
                  <a:chOff x="4951808" y="3131259"/>
                  <a:chExt cx="173736" cy="481194"/>
                </a:xfrm>
              </p:grpSpPr>
              <p:sp>
                <p:nvSpPr>
                  <p:cNvPr id="459" name="Oval 458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460" name="Rounded Rectangle 459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461" name="Rounded Rectangle 460"/>
                  <p:cNvSpPr/>
                  <p:nvPr/>
                </p:nvSpPr>
                <p:spPr>
                  <a:xfrm>
                    <a:off x="4988384" y="3379256"/>
                    <a:ext cx="100584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  <p:grpSp>
              <p:nvGrpSpPr>
                <p:cNvPr id="455" name="Group 454"/>
                <p:cNvGrpSpPr/>
                <p:nvPr/>
              </p:nvGrpSpPr>
              <p:grpSpPr>
                <a:xfrm>
                  <a:off x="3813466" y="5060845"/>
                  <a:ext cx="138530" cy="383684"/>
                  <a:chOff x="4951808" y="3131259"/>
                  <a:chExt cx="173736" cy="481194"/>
                </a:xfrm>
              </p:grpSpPr>
              <p:sp>
                <p:nvSpPr>
                  <p:cNvPr id="456" name="Oval 455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457" name="Rounded Rectangle 456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458" name="Rounded Rectangle 457"/>
                  <p:cNvSpPr/>
                  <p:nvPr/>
                </p:nvSpPr>
                <p:spPr>
                  <a:xfrm>
                    <a:off x="4988384" y="3379256"/>
                    <a:ext cx="100584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</p:grpSp>
        </p:grpSp>
        <p:sp>
          <p:nvSpPr>
            <p:cNvPr id="323" name="TextBox 322"/>
            <p:cNvSpPr txBox="1"/>
            <p:nvPr/>
          </p:nvSpPr>
          <p:spPr>
            <a:xfrm>
              <a:off x="9725922" y="5055777"/>
              <a:ext cx="1908729" cy="270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22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Direct Subscription</a:t>
              </a:r>
            </a:p>
          </p:txBody>
        </p:sp>
        <p:grpSp>
          <p:nvGrpSpPr>
            <p:cNvPr id="324" name="Group 323"/>
            <p:cNvGrpSpPr/>
            <p:nvPr/>
          </p:nvGrpSpPr>
          <p:grpSpPr>
            <a:xfrm>
              <a:off x="9434642" y="3247909"/>
              <a:ext cx="2491291" cy="1822024"/>
              <a:chOff x="9441945" y="1099430"/>
              <a:chExt cx="2491291" cy="1822024"/>
            </a:xfrm>
          </p:grpSpPr>
          <p:sp>
            <p:nvSpPr>
              <p:cNvPr id="325" name="Rounded Rectangle 324"/>
              <p:cNvSpPr/>
              <p:nvPr/>
            </p:nvSpPr>
            <p:spPr>
              <a:xfrm>
                <a:off x="9441945" y="1099430"/>
                <a:ext cx="2491291" cy="1822024"/>
              </a:xfrm>
              <a:prstGeom prst="roundRect">
                <a:avLst>
                  <a:gd name="adj" fmla="val 6715"/>
                </a:avLst>
              </a:prstGeom>
              <a:ln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3260" tIns="46630" rIns="93260" bIns="466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36"/>
              </a:p>
            </p:txBody>
          </p:sp>
          <p:sp>
            <p:nvSpPr>
              <p:cNvPr id="326" name="Rounded Rectangle 325"/>
              <p:cNvSpPr/>
              <p:nvPr/>
            </p:nvSpPr>
            <p:spPr>
              <a:xfrm>
                <a:off x="10172382" y="1512717"/>
                <a:ext cx="1399769" cy="24443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6630" tIns="46630" rIns="46630" bIns="46630" rtlCol="0" anchor="ctr"/>
              <a:lstStyle/>
              <a:p>
                <a:r>
                  <a:rPr lang="en-US" sz="1122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Role | Contributor</a:t>
                </a:r>
              </a:p>
            </p:txBody>
          </p:sp>
          <p:sp>
            <p:nvSpPr>
              <p:cNvPr id="327" name="Rounded Rectangle 326"/>
              <p:cNvSpPr/>
              <p:nvPr/>
            </p:nvSpPr>
            <p:spPr>
              <a:xfrm>
                <a:off x="10172383" y="1195426"/>
                <a:ext cx="1399769" cy="24443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6630" tIns="46630" rIns="46630" bIns="46630" rtlCol="0" anchor="ctr"/>
              <a:lstStyle/>
              <a:p>
                <a:r>
                  <a:rPr lang="en-US" sz="1122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Role | Owner</a:t>
                </a:r>
              </a:p>
            </p:txBody>
          </p:sp>
          <p:sp>
            <p:nvSpPr>
              <p:cNvPr id="328" name="Rounded Rectangle 327"/>
              <p:cNvSpPr/>
              <p:nvPr/>
            </p:nvSpPr>
            <p:spPr>
              <a:xfrm>
                <a:off x="10173286" y="1823873"/>
                <a:ext cx="1399769" cy="24443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6630" tIns="46630" rIns="46630" bIns="46630" rtlCol="0" anchor="ctr"/>
              <a:lstStyle/>
              <a:p>
                <a:r>
                  <a:rPr lang="en-US" sz="1122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Role | Reader</a:t>
                </a:r>
              </a:p>
            </p:txBody>
          </p:sp>
          <p:sp>
            <p:nvSpPr>
              <p:cNvPr id="329" name="TextBox 328"/>
              <p:cNvSpPr txBox="1"/>
              <p:nvPr/>
            </p:nvSpPr>
            <p:spPr>
              <a:xfrm>
                <a:off x="10857258" y="2274680"/>
                <a:ext cx="608188" cy="3522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1122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Azure</a:t>
                </a:r>
              </a:p>
              <a:p>
                <a:pPr algn="ctr"/>
                <a:r>
                  <a:rPr lang="en-US" sz="1122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Resources</a:t>
                </a:r>
              </a:p>
            </p:txBody>
          </p:sp>
          <p:grpSp>
            <p:nvGrpSpPr>
              <p:cNvPr id="330" name="Group 329"/>
              <p:cNvGrpSpPr/>
              <p:nvPr/>
            </p:nvGrpSpPr>
            <p:grpSpPr>
              <a:xfrm>
                <a:off x="9803575" y="1166332"/>
                <a:ext cx="327991" cy="317695"/>
                <a:chOff x="3813466" y="5015691"/>
                <a:chExt cx="509049" cy="493069"/>
              </a:xfrm>
            </p:grpSpPr>
            <p:grpSp>
              <p:nvGrpSpPr>
                <p:cNvPr id="432" name="Group 431"/>
                <p:cNvGrpSpPr/>
                <p:nvPr/>
              </p:nvGrpSpPr>
              <p:grpSpPr>
                <a:xfrm>
                  <a:off x="3980819" y="5015691"/>
                  <a:ext cx="173736" cy="493069"/>
                  <a:chOff x="4951808" y="3131259"/>
                  <a:chExt cx="173736" cy="493069"/>
                </a:xfrm>
              </p:grpSpPr>
              <p:sp>
                <p:nvSpPr>
                  <p:cNvPr id="441" name="Oval 440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442" name="Rounded Rectangle 441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443" name="Rounded Rectangle 442"/>
                  <p:cNvSpPr/>
                  <p:nvPr/>
                </p:nvSpPr>
                <p:spPr>
                  <a:xfrm>
                    <a:off x="4988384" y="3391131"/>
                    <a:ext cx="100585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  <p:grpSp>
              <p:nvGrpSpPr>
                <p:cNvPr id="433" name="Group 432"/>
                <p:cNvGrpSpPr/>
                <p:nvPr/>
              </p:nvGrpSpPr>
              <p:grpSpPr>
                <a:xfrm>
                  <a:off x="4183985" y="5060845"/>
                  <a:ext cx="138530" cy="383684"/>
                  <a:chOff x="4951808" y="3131259"/>
                  <a:chExt cx="173736" cy="481194"/>
                </a:xfrm>
              </p:grpSpPr>
              <p:sp>
                <p:nvSpPr>
                  <p:cNvPr id="438" name="Oval 437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439" name="Rounded Rectangle 438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440" name="Rounded Rectangle 439"/>
                  <p:cNvSpPr/>
                  <p:nvPr/>
                </p:nvSpPr>
                <p:spPr>
                  <a:xfrm>
                    <a:off x="4988384" y="3379256"/>
                    <a:ext cx="100584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  <p:grpSp>
              <p:nvGrpSpPr>
                <p:cNvPr id="434" name="Group 433"/>
                <p:cNvGrpSpPr/>
                <p:nvPr/>
              </p:nvGrpSpPr>
              <p:grpSpPr>
                <a:xfrm>
                  <a:off x="3813466" y="5060845"/>
                  <a:ext cx="138530" cy="383684"/>
                  <a:chOff x="4951808" y="3131259"/>
                  <a:chExt cx="173736" cy="481194"/>
                </a:xfrm>
              </p:grpSpPr>
              <p:sp>
                <p:nvSpPr>
                  <p:cNvPr id="435" name="Oval 434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436" name="Rounded Rectangle 435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437" name="Rounded Rectangle 436"/>
                  <p:cNvSpPr/>
                  <p:nvPr/>
                </p:nvSpPr>
                <p:spPr>
                  <a:xfrm>
                    <a:off x="4988384" y="3379256"/>
                    <a:ext cx="100584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</p:grpSp>
          <p:grpSp>
            <p:nvGrpSpPr>
              <p:cNvPr id="331" name="Group 330"/>
              <p:cNvGrpSpPr/>
              <p:nvPr/>
            </p:nvGrpSpPr>
            <p:grpSpPr>
              <a:xfrm>
                <a:off x="10199418" y="2202066"/>
                <a:ext cx="559855" cy="632548"/>
                <a:chOff x="10564003" y="3378810"/>
                <a:chExt cx="559855" cy="632548"/>
              </a:xfrm>
            </p:grpSpPr>
            <p:sp>
              <p:nvSpPr>
                <p:cNvPr id="420" name="Cube 419"/>
                <p:cNvSpPr/>
                <p:nvPr/>
              </p:nvSpPr>
              <p:spPr>
                <a:xfrm>
                  <a:off x="10719437" y="3378810"/>
                  <a:ext cx="263117" cy="403833"/>
                </a:xfrm>
                <a:prstGeom prst="cube">
                  <a:avLst>
                    <a:gd name="adj" fmla="val 3574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3260" tIns="46630" rIns="93260" bIns="4663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36"/>
                </a:p>
              </p:txBody>
            </p:sp>
            <p:cxnSp>
              <p:nvCxnSpPr>
                <p:cNvPr id="421" name="Straight Connector 420"/>
                <p:cNvCxnSpPr/>
                <p:nvPr/>
              </p:nvCxnSpPr>
              <p:spPr>
                <a:xfrm>
                  <a:off x="10756630" y="3524127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2" name="Straight Connector 421"/>
                <p:cNvCxnSpPr/>
                <p:nvPr/>
              </p:nvCxnSpPr>
              <p:spPr>
                <a:xfrm>
                  <a:off x="10756633" y="3575940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3" name="Straight Connector 422"/>
                <p:cNvCxnSpPr/>
                <p:nvPr/>
              </p:nvCxnSpPr>
              <p:spPr>
                <a:xfrm>
                  <a:off x="10756636" y="3623043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4" name="Cube 423"/>
                <p:cNvSpPr/>
                <p:nvPr/>
              </p:nvSpPr>
              <p:spPr>
                <a:xfrm>
                  <a:off x="10860741" y="3534244"/>
                  <a:ext cx="263117" cy="403833"/>
                </a:xfrm>
                <a:prstGeom prst="cube">
                  <a:avLst>
                    <a:gd name="adj" fmla="val 3574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3260" tIns="46630" rIns="93260" bIns="4663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36"/>
                </a:p>
              </p:txBody>
            </p:sp>
            <p:cxnSp>
              <p:nvCxnSpPr>
                <p:cNvPr id="425" name="Straight Connector 424"/>
                <p:cNvCxnSpPr/>
                <p:nvPr/>
              </p:nvCxnSpPr>
              <p:spPr>
                <a:xfrm>
                  <a:off x="10897934" y="3679561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6" name="Straight Connector 425"/>
                <p:cNvCxnSpPr/>
                <p:nvPr/>
              </p:nvCxnSpPr>
              <p:spPr>
                <a:xfrm>
                  <a:off x="10897937" y="3731374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/>
                <p:cNvCxnSpPr/>
                <p:nvPr/>
              </p:nvCxnSpPr>
              <p:spPr>
                <a:xfrm>
                  <a:off x="10897940" y="3778477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8" name="Cube 427"/>
                <p:cNvSpPr/>
                <p:nvPr/>
              </p:nvSpPr>
              <p:spPr>
                <a:xfrm>
                  <a:off x="10564003" y="3607525"/>
                  <a:ext cx="263117" cy="403833"/>
                </a:xfrm>
                <a:prstGeom prst="cube">
                  <a:avLst>
                    <a:gd name="adj" fmla="val 3574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3260" tIns="46630" rIns="93260" bIns="4663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36"/>
                </a:p>
              </p:txBody>
            </p:sp>
            <p:cxnSp>
              <p:nvCxnSpPr>
                <p:cNvPr id="429" name="Straight Connector 428"/>
                <p:cNvCxnSpPr/>
                <p:nvPr/>
              </p:nvCxnSpPr>
              <p:spPr>
                <a:xfrm>
                  <a:off x="10601196" y="3752842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0" name="Straight Connector 429"/>
                <p:cNvCxnSpPr/>
                <p:nvPr/>
              </p:nvCxnSpPr>
              <p:spPr>
                <a:xfrm>
                  <a:off x="10601199" y="3804655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Straight Connector 430"/>
                <p:cNvCxnSpPr/>
                <p:nvPr/>
              </p:nvCxnSpPr>
              <p:spPr>
                <a:xfrm>
                  <a:off x="10601202" y="3851758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2" name="Group 331"/>
              <p:cNvGrpSpPr/>
              <p:nvPr/>
            </p:nvGrpSpPr>
            <p:grpSpPr>
              <a:xfrm>
                <a:off x="9799637" y="1501135"/>
                <a:ext cx="327991" cy="317695"/>
                <a:chOff x="3813466" y="5015691"/>
                <a:chExt cx="509049" cy="493069"/>
              </a:xfrm>
            </p:grpSpPr>
            <p:grpSp>
              <p:nvGrpSpPr>
                <p:cNvPr id="408" name="Group 407"/>
                <p:cNvGrpSpPr/>
                <p:nvPr/>
              </p:nvGrpSpPr>
              <p:grpSpPr>
                <a:xfrm>
                  <a:off x="3980819" y="5015691"/>
                  <a:ext cx="173736" cy="493069"/>
                  <a:chOff x="4951808" y="3131259"/>
                  <a:chExt cx="173736" cy="493069"/>
                </a:xfrm>
              </p:grpSpPr>
              <p:sp>
                <p:nvSpPr>
                  <p:cNvPr id="417" name="Oval 416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418" name="Rounded Rectangle 417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419" name="Rounded Rectangle 418"/>
                  <p:cNvSpPr/>
                  <p:nvPr/>
                </p:nvSpPr>
                <p:spPr>
                  <a:xfrm>
                    <a:off x="4988384" y="3391131"/>
                    <a:ext cx="100585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  <p:grpSp>
              <p:nvGrpSpPr>
                <p:cNvPr id="409" name="Group 408"/>
                <p:cNvGrpSpPr/>
                <p:nvPr/>
              </p:nvGrpSpPr>
              <p:grpSpPr>
                <a:xfrm>
                  <a:off x="4183985" y="5060845"/>
                  <a:ext cx="138530" cy="383684"/>
                  <a:chOff x="4951808" y="3131259"/>
                  <a:chExt cx="173736" cy="481194"/>
                </a:xfrm>
              </p:grpSpPr>
              <p:sp>
                <p:nvSpPr>
                  <p:cNvPr id="414" name="Oval 413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415" name="Rounded Rectangle 414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416" name="Rounded Rectangle 415"/>
                  <p:cNvSpPr/>
                  <p:nvPr/>
                </p:nvSpPr>
                <p:spPr>
                  <a:xfrm>
                    <a:off x="4988384" y="3379256"/>
                    <a:ext cx="100584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  <p:grpSp>
              <p:nvGrpSpPr>
                <p:cNvPr id="410" name="Group 409"/>
                <p:cNvGrpSpPr/>
                <p:nvPr/>
              </p:nvGrpSpPr>
              <p:grpSpPr>
                <a:xfrm>
                  <a:off x="3813466" y="5060845"/>
                  <a:ext cx="138530" cy="383684"/>
                  <a:chOff x="4951808" y="3131259"/>
                  <a:chExt cx="173736" cy="481194"/>
                </a:xfrm>
              </p:grpSpPr>
              <p:sp>
                <p:nvSpPr>
                  <p:cNvPr id="411" name="Oval 410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412" name="Rounded Rectangle 411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413" name="Rounded Rectangle 412"/>
                  <p:cNvSpPr/>
                  <p:nvPr/>
                </p:nvSpPr>
                <p:spPr>
                  <a:xfrm>
                    <a:off x="4988384" y="3379256"/>
                    <a:ext cx="100584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</p:grpSp>
          <p:grpSp>
            <p:nvGrpSpPr>
              <p:cNvPr id="395" name="Group 394"/>
              <p:cNvGrpSpPr/>
              <p:nvPr/>
            </p:nvGrpSpPr>
            <p:grpSpPr>
              <a:xfrm>
                <a:off x="9803449" y="1829197"/>
                <a:ext cx="327991" cy="317695"/>
                <a:chOff x="3813466" y="5015691"/>
                <a:chExt cx="509049" cy="493069"/>
              </a:xfrm>
            </p:grpSpPr>
            <p:grpSp>
              <p:nvGrpSpPr>
                <p:cNvPr id="396" name="Group 395"/>
                <p:cNvGrpSpPr/>
                <p:nvPr/>
              </p:nvGrpSpPr>
              <p:grpSpPr>
                <a:xfrm>
                  <a:off x="3980819" y="5015691"/>
                  <a:ext cx="173736" cy="493069"/>
                  <a:chOff x="4951808" y="3131259"/>
                  <a:chExt cx="173736" cy="493069"/>
                </a:xfrm>
              </p:grpSpPr>
              <p:sp>
                <p:nvSpPr>
                  <p:cNvPr id="405" name="Oval 404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406" name="Rounded Rectangle 405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407" name="Rounded Rectangle 406"/>
                  <p:cNvSpPr/>
                  <p:nvPr/>
                </p:nvSpPr>
                <p:spPr>
                  <a:xfrm>
                    <a:off x="4988384" y="3391131"/>
                    <a:ext cx="100585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  <p:grpSp>
              <p:nvGrpSpPr>
                <p:cNvPr id="397" name="Group 396"/>
                <p:cNvGrpSpPr/>
                <p:nvPr/>
              </p:nvGrpSpPr>
              <p:grpSpPr>
                <a:xfrm>
                  <a:off x="4183985" y="5060845"/>
                  <a:ext cx="138530" cy="383684"/>
                  <a:chOff x="4951808" y="3131259"/>
                  <a:chExt cx="173736" cy="481194"/>
                </a:xfrm>
              </p:grpSpPr>
              <p:sp>
                <p:nvSpPr>
                  <p:cNvPr id="402" name="Oval 401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403" name="Rounded Rectangle 402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404" name="Rounded Rectangle 403"/>
                  <p:cNvSpPr/>
                  <p:nvPr/>
                </p:nvSpPr>
                <p:spPr>
                  <a:xfrm>
                    <a:off x="4988384" y="3379256"/>
                    <a:ext cx="100584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  <p:grpSp>
              <p:nvGrpSpPr>
                <p:cNvPr id="398" name="Group 397"/>
                <p:cNvGrpSpPr/>
                <p:nvPr/>
              </p:nvGrpSpPr>
              <p:grpSpPr>
                <a:xfrm>
                  <a:off x="3813466" y="5060845"/>
                  <a:ext cx="138530" cy="383684"/>
                  <a:chOff x="4951808" y="3131259"/>
                  <a:chExt cx="173736" cy="481194"/>
                </a:xfrm>
              </p:grpSpPr>
              <p:sp>
                <p:nvSpPr>
                  <p:cNvPr id="399" name="Oval 398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400" name="Rounded Rectangle 399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401" name="Rounded Rectangle 400"/>
                  <p:cNvSpPr/>
                  <p:nvPr/>
                </p:nvSpPr>
                <p:spPr>
                  <a:xfrm>
                    <a:off x="4988384" y="3379256"/>
                    <a:ext cx="100584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</p:grpSp>
        </p:grpSp>
      </p:grpSp>
      <p:sp>
        <p:nvSpPr>
          <p:cNvPr id="59" name="Isosceles Triangle 58"/>
          <p:cNvSpPr/>
          <p:nvPr/>
        </p:nvSpPr>
        <p:spPr>
          <a:xfrm>
            <a:off x="4803865" y="1115600"/>
            <a:ext cx="2552142" cy="4189690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sp>
        <p:nvSpPr>
          <p:cNvPr id="61" name="Rounded Rectangle 60"/>
          <p:cNvSpPr/>
          <p:nvPr/>
        </p:nvSpPr>
        <p:spPr>
          <a:xfrm>
            <a:off x="6401871" y="3008401"/>
            <a:ext cx="1924324" cy="30775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630" tIns="46630" rIns="46630" bIns="46630" rtlCol="0" anchor="ctr"/>
          <a:lstStyle/>
          <a:p>
            <a:r>
              <a:rPr lang="en-US" sz="1326" dirty="0">
                <a:latin typeface="Segoe UI Light" panose="020B0502040204020203" pitchFamily="34" charset="0"/>
                <a:cs typeface="Segoe UI Light" panose="020B0502040204020203" pitchFamily="34" charset="0"/>
              </a:rPr>
              <a:t>Role | Tenant Admin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4621483" y="5305290"/>
            <a:ext cx="2916902" cy="334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30" dirty="0">
                <a:latin typeface="Segoe UI Light" panose="020B0502040204020203" pitchFamily="34" charset="0"/>
                <a:cs typeface="Segoe UI Light" panose="020B0502040204020203" pitchFamily="34" charset="0"/>
              </a:rPr>
              <a:t>Azure AD Tenant for Contoso</a:t>
            </a:r>
          </a:p>
        </p:txBody>
      </p:sp>
      <p:sp>
        <p:nvSpPr>
          <p:cNvPr id="157" name="Rounded Rectangle 156"/>
          <p:cNvSpPr/>
          <p:nvPr/>
        </p:nvSpPr>
        <p:spPr>
          <a:xfrm>
            <a:off x="1264136" y="6129305"/>
            <a:ext cx="9631594" cy="48192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sp>
        <p:nvSpPr>
          <p:cNvPr id="158" name="TextBox 157"/>
          <p:cNvSpPr txBox="1"/>
          <p:nvPr/>
        </p:nvSpPr>
        <p:spPr>
          <a:xfrm>
            <a:off x="1469329" y="5983340"/>
            <a:ext cx="773708" cy="296639"/>
          </a:xfrm>
          <a:prstGeom prst="rect">
            <a:avLst/>
          </a:prstGeom>
          <a:solidFill>
            <a:schemeClr val="bg2"/>
          </a:solidFill>
        </p:spPr>
        <p:txBody>
          <a:bodyPr wrap="none" lIns="93260" tIns="27978" rIns="93260" bIns="27978" rtlCol="0">
            <a:spAutoFit/>
          </a:bodyPr>
          <a:lstStyle/>
          <a:p>
            <a:r>
              <a:rPr lang="en-US" sz="153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Legend</a:t>
            </a:r>
          </a:p>
        </p:txBody>
      </p:sp>
      <p:grpSp>
        <p:nvGrpSpPr>
          <p:cNvPr id="159" name="Group 158"/>
          <p:cNvGrpSpPr/>
          <p:nvPr/>
        </p:nvGrpSpPr>
        <p:grpSpPr>
          <a:xfrm>
            <a:off x="2453598" y="6248101"/>
            <a:ext cx="2399636" cy="302263"/>
            <a:chOff x="500001" y="6205008"/>
            <a:chExt cx="2352798" cy="296363"/>
          </a:xfrm>
        </p:grpSpPr>
        <p:cxnSp>
          <p:nvCxnSpPr>
            <p:cNvPr id="160" name="Straight Arrow Connector 159"/>
            <p:cNvCxnSpPr/>
            <p:nvPr/>
          </p:nvCxnSpPr>
          <p:spPr>
            <a:xfrm>
              <a:off x="500001" y="6366591"/>
              <a:ext cx="863600" cy="0"/>
            </a:xfrm>
            <a:prstGeom prst="straightConnector1">
              <a:avLst/>
            </a:prstGeom>
            <a:ln w="12700">
              <a:solidFill>
                <a:schemeClr val="accent6"/>
              </a:solidFill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TextBox 160"/>
            <p:cNvSpPr txBox="1"/>
            <p:nvPr/>
          </p:nvSpPr>
          <p:spPr>
            <a:xfrm>
              <a:off x="1455799" y="6205008"/>
              <a:ext cx="1397000" cy="29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26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Is member of</a:t>
              </a:r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5008668" y="6248100"/>
            <a:ext cx="2399636" cy="302263"/>
            <a:chOff x="9707501" y="5759733"/>
            <a:chExt cx="2352798" cy="296363"/>
          </a:xfrm>
        </p:grpSpPr>
        <p:cxnSp>
          <p:nvCxnSpPr>
            <p:cNvPr id="163" name="Straight Arrow Connector 162"/>
            <p:cNvCxnSpPr/>
            <p:nvPr/>
          </p:nvCxnSpPr>
          <p:spPr>
            <a:xfrm>
              <a:off x="9707501" y="5921316"/>
              <a:ext cx="863600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prstDash val="dash"/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/>
            <p:cNvSpPr txBox="1"/>
            <p:nvPr/>
          </p:nvSpPr>
          <p:spPr>
            <a:xfrm>
              <a:off x="10663299" y="5759733"/>
              <a:ext cx="1397000" cy="29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26" dirty="0">
                  <a:solidFill>
                    <a:srgbClr val="00B05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Can manage</a:t>
              </a:r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7591136" y="6248100"/>
            <a:ext cx="2399636" cy="302263"/>
            <a:chOff x="9707501" y="5759733"/>
            <a:chExt cx="2352798" cy="296363"/>
          </a:xfrm>
        </p:grpSpPr>
        <p:cxnSp>
          <p:nvCxnSpPr>
            <p:cNvPr id="169" name="Straight Arrow Connector 168"/>
            <p:cNvCxnSpPr/>
            <p:nvPr/>
          </p:nvCxnSpPr>
          <p:spPr>
            <a:xfrm>
              <a:off x="9707501" y="5921316"/>
              <a:ext cx="863600" cy="0"/>
            </a:xfrm>
            <a:prstGeom prst="straightConnector1">
              <a:avLst/>
            </a:prstGeom>
            <a:ln w="63500" cmpd="dbl">
              <a:solidFill>
                <a:schemeClr val="accent1"/>
              </a:solidFill>
              <a:tailEnd type="diamond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Box 169"/>
            <p:cNvSpPr txBox="1"/>
            <p:nvPr/>
          </p:nvSpPr>
          <p:spPr>
            <a:xfrm>
              <a:off x="10663299" y="5759733"/>
              <a:ext cx="1397000" cy="29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26" dirty="0">
                  <a:solidFill>
                    <a:schemeClr val="accent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Is partner of</a:t>
              </a:r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5820654" y="2888037"/>
            <a:ext cx="519183" cy="490773"/>
            <a:chOff x="3813466" y="5015691"/>
            <a:chExt cx="509049" cy="481194"/>
          </a:xfrm>
          <a:solidFill>
            <a:schemeClr val="bg1"/>
          </a:solidFill>
        </p:grpSpPr>
        <p:grpSp>
          <p:nvGrpSpPr>
            <p:cNvPr id="186" name="Group 185"/>
            <p:cNvGrpSpPr/>
            <p:nvPr/>
          </p:nvGrpSpPr>
          <p:grpSpPr>
            <a:xfrm>
              <a:off x="3980819" y="5015691"/>
              <a:ext cx="173736" cy="481194"/>
              <a:chOff x="4951808" y="3131259"/>
              <a:chExt cx="173736" cy="481194"/>
            </a:xfrm>
            <a:grpFill/>
          </p:grpSpPr>
          <p:sp>
            <p:nvSpPr>
              <p:cNvPr id="195" name="Oval 194"/>
              <p:cNvSpPr/>
              <p:nvPr/>
            </p:nvSpPr>
            <p:spPr>
              <a:xfrm>
                <a:off x="4988384" y="3131259"/>
                <a:ext cx="100584" cy="1005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196" name="Rounded Rectangle 195"/>
              <p:cNvSpPr/>
              <p:nvPr/>
            </p:nvSpPr>
            <p:spPr>
              <a:xfrm>
                <a:off x="4951808" y="3242130"/>
                <a:ext cx="173736" cy="219456"/>
              </a:xfrm>
              <a:prstGeom prst="roundRect">
                <a:avLst>
                  <a:gd name="adj" fmla="val 2444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197" name="Rounded Rectangle 196"/>
              <p:cNvSpPr/>
              <p:nvPr/>
            </p:nvSpPr>
            <p:spPr>
              <a:xfrm>
                <a:off x="4988384" y="3379256"/>
                <a:ext cx="100584" cy="233197"/>
              </a:xfrm>
              <a:prstGeom prst="roundRect">
                <a:avLst>
                  <a:gd name="adj" fmla="val 2444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</p:grpSp>
        <p:grpSp>
          <p:nvGrpSpPr>
            <p:cNvPr id="187" name="Group 186"/>
            <p:cNvGrpSpPr/>
            <p:nvPr/>
          </p:nvGrpSpPr>
          <p:grpSpPr>
            <a:xfrm>
              <a:off x="4183985" y="5060845"/>
              <a:ext cx="138530" cy="383684"/>
              <a:chOff x="4951808" y="3131259"/>
              <a:chExt cx="173736" cy="481194"/>
            </a:xfrm>
            <a:grpFill/>
          </p:grpSpPr>
          <p:sp>
            <p:nvSpPr>
              <p:cNvPr id="192" name="Oval 191"/>
              <p:cNvSpPr/>
              <p:nvPr/>
            </p:nvSpPr>
            <p:spPr>
              <a:xfrm>
                <a:off x="4988384" y="3131259"/>
                <a:ext cx="100584" cy="1005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193" name="Rounded Rectangle 192"/>
              <p:cNvSpPr/>
              <p:nvPr/>
            </p:nvSpPr>
            <p:spPr>
              <a:xfrm>
                <a:off x="4951808" y="3242130"/>
                <a:ext cx="173736" cy="219456"/>
              </a:xfrm>
              <a:prstGeom prst="roundRect">
                <a:avLst>
                  <a:gd name="adj" fmla="val 2444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194" name="Rounded Rectangle 193"/>
              <p:cNvSpPr/>
              <p:nvPr/>
            </p:nvSpPr>
            <p:spPr>
              <a:xfrm>
                <a:off x="4988384" y="3379256"/>
                <a:ext cx="100584" cy="233197"/>
              </a:xfrm>
              <a:prstGeom prst="roundRect">
                <a:avLst>
                  <a:gd name="adj" fmla="val 2444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</p:grpSp>
        <p:grpSp>
          <p:nvGrpSpPr>
            <p:cNvPr id="188" name="Group 187"/>
            <p:cNvGrpSpPr/>
            <p:nvPr/>
          </p:nvGrpSpPr>
          <p:grpSpPr>
            <a:xfrm>
              <a:off x="3813466" y="5060845"/>
              <a:ext cx="138530" cy="383684"/>
              <a:chOff x="4951808" y="3131259"/>
              <a:chExt cx="173736" cy="481194"/>
            </a:xfrm>
            <a:grpFill/>
          </p:grpSpPr>
          <p:sp>
            <p:nvSpPr>
              <p:cNvPr id="189" name="Oval 188"/>
              <p:cNvSpPr/>
              <p:nvPr/>
            </p:nvSpPr>
            <p:spPr>
              <a:xfrm>
                <a:off x="4988384" y="3131259"/>
                <a:ext cx="100584" cy="1005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190" name="Rounded Rectangle 189"/>
              <p:cNvSpPr/>
              <p:nvPr/>
            </p:nvSpPr>
            <p:spPr>
              <a:xfrm>
                <a:off x="4951808" y="3242130"/>
                <a:ext cx="173736" cy="219456"/>
              </a:xfrm>
              <a:prstGeom prst="roundRect">
                <a:avLst>
                  <a:gd name="adj" fmla="val 2444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191" name="Rounded Rectangle 190"/>
              <p:cNvSpPr/>
              <p:nvPr/>
            </p:nvSpPr>
            <p:spPr>
              <a:xfrm>
                <a:off x="4988384" y="3379256"/>
                <a:ext cx="100584" cy="233197"/>
              </a:xfrm>
              <a:prstGeom prst="roundRect">
                <a:avLst>
                  <a:gd name="adj" fmla="val 2444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</p:grpSp>
      </p:grpSp>
      <p:sp>
        <p:nvSpPr>
          <p:cNvPr id="76" name="TextBox 75"/>
          <p:cNvSpPr txBox="1"/>
          <p:nvPr/>
        </p:nvSpPr>
        <p:spPr>
          <a:xfrm>
            <a:off x="9211295" y="5317696"/>
            <a:ext cx="2916902" cy="574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30" dirty="0">
                <a:latin typeface="Segoe UI Light" panose="020B0502040204020203" pitchFamily="34" charset="0"/>
                <a:cs typeface="Segoe UI Light" panose="020B0502040204020203" pitchFamily="34" charset="0"/>
              </a:rPr>
              <a:t>Subscriptions belonging to Contoso in Microsoft </a:t>
            </a:r>
            <a:r>
              <a:rPr lang="en-US" sz="153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Azure</a:t>
            </a:r>
            <a:endParaRPr lang="en-US" sz="153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76" name="Group 175"/>
          <p:cNvGrpSpPr/>
          <p:nvPr/>
        </p:nvGrpSpPr>
        <p:grpSpPr>
          <a:xfrm>
            <a:off x="5991338" y="4646952"/>
            <a:ext cx="177195" cy="490773"/>
            <a:chOff x="4951808" y="3131259"/>
            <a:chExt cx="173736" cy="481194"/>
          </a:xfrm>
          <a:solidFill>
            <a:schemeClr val="bg1"/>
          </a:solidFill>
        </p:grpSpPr>
        <p:sp>
          <p:nvSpPr>
            <p:cNvPr id="177" name="Oval 176"/>
            <p:cNvSpPr/>
            <p:nvPr/>
          </p:nvSpPr>
          <p:spPr>
            <a:xfrm>
              <a:off x="4988384" y="3131259"/>
              <a:ext cx="100584" cy="1005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  <p:sp>
          <p:nvSpPr>
            <p:cNvPr id="178" name="Rounded Rectangle 177"/>
            <p:cNvSpPr/>
            <p:nvPr/>
          </p:nvSpPr>
          <p:spPr>
            <a:xfrm>
              <a:off x="4951808" y="3242130"/>
              <a:ext cx="173736" cy="219456"/>
            </a:xfrm>
            <a:prstGeom prst="roundRect">
              <a:avLst>
                <a:gd name="adj" fmla="val 2444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  <p:sp>
          <p:nvSpPr>
            <p:cNvPr id="179" name="Rounded Rectangle 178"/>
            <p:cNvSpPr/>
            <p:nvPr/>
          </p:nvSpPr>
          <p:spPr>
            <a:xfrm>
              <a:off x="4988384" y="3379256"/>
              <a:ext cx="100584" cy="233197"/>
            </a:xfrm>
            <a:prstGeom prst="roundRect">
              <a:avLst>
                <a:gd name="adj" fmla="val 2444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</p:grpSp>
      <p:cxnSp>
        <p:nvCxnSpPr>
          <p:cNvPr id="180" name="Elbow Connector 179"/>
          <p:cNvCxnSpPr/>
          <p:nvPr/>
        </p:nvCxnSpPr>
        <p:spPr>
          <a:xfrm rot="16200000" flipV="1">
            <a:off x="4834174" y="3918445"/>
            <a:ext cx="1810265" cy="141288"/>
          </a:xfrm>
          <a:prstGeom prst="bentConnector4">
            <a:avLst>
              <a:gd name="adj1" fmla="val -53"/>
              <a:gd name="adj2" fmla="val 499958"/>
            </a:avLst>
          </a:prstGeom>
          <a:ln w="12700">
            <a:solidFill>
              <a:schemeClr val="accent6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/>
          <p:nvPr/>
        </p:nvCxnSpPr>
        <p:spPr>
          <a:xfrm flipV="1">
            <a:off x="6286662" y="2484035"/>
            <a:ext cx="3748056" cy="2291350"/>
          </a:xfrm>
          <a:prstGeom prst="bentConnector3">
            <a:avLst>
              <a:gd name="adj1" fmla="val 59360"/>
            </a:avLst>
          </a:prstGeom>
          <a:ln w="12700">
            <a:solidFill>
              <a:srgbClr val="00B050"/>
            </a:solidFill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Elbow Connector 181"/>
          <p:cNvCxnSpPr/>
          <p:nvPr/>
        </p:nvCxnSpPr>
        <p:spPr>
          <a:xfrm flipV="1">
            <a:off x="6286662" y="4702918"/>
            <a:ext cx="3748056" cy="191304"/>
          </a:xfrm>
          <a:prstGeom prst="bentConnector3">
            <a:avLst>
              <a:gd name="adj1" fmla="val 63905"/>
            </a:avLst>
          </a:prstGeom>
          <a:ln w="12700">
            <a:solidFill>
              <a:srgbClr val="00B050"/>
            </a:solidFill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8607683" y="2038287"/>
            <a:ext cx="646648" cy="894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1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8625126" y="4249497"/>
            <a:ext cx="646648" cy="894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1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98" name="Rounded Rectangular Callout 197"/>
          <p:cNvSpPr/>
          <p:nvPr/>
        </p:nvSpPr>
        <p:spPr>
          <a:xfrm>
            <a:off x="2027237" y="1077387"/>
            <a:ext cx="3518301" cy="1276875"/>
          </a:xfrm>
          <a:prstGeom prst="wedgeRoundRectCallout">
            <a:avLst>
              <a:gd name="adj1" fmla="val 58109"/>
              <a:gd name="adj2" fmla="val 85721"/>
              <a:gd name="adj3" fmla="val 16667"/>
            </a:avLst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3260" tIns="46630" rIns="9326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30" dirty="0" smtClean="0">
                <a:latin typeface="+mj-lt"/>
                <a:cs typeface="Segoe UI Light" panose="020B0502040204020203" pitchFamily="34" charset="0"/>
              </a:rPr>
              <a:t>Azure </a:t>
            </a:r>
            <a:r>
              <a:rPr lang="en-US" sz="1530" dirty="0">
                <a:latin typeface="+mj-lt"/>
                <a:cs typeface="Segoe UI Light" panose="020B0502040204020203" pitchFamily="34" charset="0"/>
              </a:rPr>
              <a:t>AD Tenant Admins by default do not have managements over Azure subscriptions in their tenant.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CSP User Management in Microsoft Azure</a:t>
            </a:r>
          </a:p>
        </p:txBody>
      </p:sp>
    </p:spTree>
    <p:extLst>
      <p:ext uri="{BB962C8B-B14F-4D97-AF65-F5344CB8AC3E}">
        <p14:creationId xmlns:p14="http://schemas.microsoft.com/office/powerpoint/2010/main" val="52744001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roup 179"/>
          <p:cNvGrpSpPr/>
          <p:nvPr/>
        </p:nvGrpSpPr>
        <p:grpSpPr>
          <a:xfrm>
            <a:off x="9211296" y="933646"/>
            <a:ext cx="2916902" cy="4392416"/>
            <a:chOff x="9211296" y="933646"/>
            <a:chExt cx="2916902" cy="4392416"/>
          </a:xfrm>
        </p:grpSpPr>
        <p:sp>
          <p:nvSpPr>
            <p:cNvPr id="183" name="Rounded Rectangle 182"/>
            <p:cNvSpPr/>
            <p:nvPr/>
          </p:nvSpPr>
          <p:spPr>
            <a:xfrm>
              <a:off x="9211296" y="933646"/>
              <a:ext cx="2916902" cy="4371484"/>
            </a:xfrm>
            <a:prstGeom prst="roundRect">
              <a:avLst>
                <a:gd name="adj" fmla="val 3383"/>
              </a:avLst>
            </a:prstGeom>
            <a:ln>
              <a:solidFill>
                <a:schemeClr val="bg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3260" tIns="46630" rIns="93260" bIns="466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36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9733225" y="2907298"/>
              <a:ext cx="1908729" cy="270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22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CSP Subscription</a:t>
              </a:r>
            </a:p>
          </p:txBody>
        </p:sp>
        <p:grpSp>
          <p:nvGrpSpPr>
            <p:cNvPr id="198" name="Group 197"/>
            <p:cNvGrpSpPr/>
            <p:nvPr/>
          </p:nvGrpSpPr>
          <p:grpSpPr>
            <a:xfrm>
              <a:off x="9441945" y="1099430"/>
              <a:ext cx="2491291" cy="1822024"/>
              <a:chOff x="9441945" y="1099430"/>
              <a:chExt cx="2491291" cy="1822024"/>
            </a:xfrm>
          </p:grpSpPr>
          <p:sp>
            <p:nvSpPr>
              <p:cNvPr id="259" name="Rounded Rectangle 258"/>
              <p:cNvSpPr/>
              <p:nvPr/>
            </p:nvSpPr>
            <p:spPr>
              <a:xfrm>
                <a:off x="9441945" y="1099430"/>
                <a:ext cx="2491291" cy="1822024"/>
              </a:xfrm>
              <a:prstGeom prst="roundRect">
                <a:avLst>
                  <a:gd name="adj" fmla="val 6715"/>
                </a:avLst>
              </a:prstGeom>
              <a:ln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3260" tIns="46630" rIns="93260" bIns="466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36"/>
              </a:p>
            </p:txBody>
          </p:sp>
          <p:sp>
            <p:nvSpPr>
              <p:cNvPr id="260" name="Rounded Rectangle 259"/>
              <p:cNvSpPr/>
              <p:nvPr/>
            </p:nvSpPr>
            <p:spPr>
              <a:xfrm>
                <a:off x="10172382" y="1512717"/>
                <a:ext cx="1399769" cy="24443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6630" tIns="46630" rIns="46630" bIns="46630" rtlCol="0" anchor="ctr"/>
              <a:lstStyle/>
              <a:p>
                <a:r>
                  <a:rPr lang="en-US" sz="1122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Role | Contributor</a:t>
                </a:r>
              </a:p>
            </p:txBody>
          </p:sp>
          <p:sp>
            <p:nvSpPr>
              <p:cNvPr id="261" name="Rounded Rectangle 260"/>
              <p:cNvSpPr/>
              <p:nvPr/>
            </p:nvSpPr>
            <p:spPr>
              <a:xfrm>
                <a:off x="10172383" y="1195426"/>
                <a:ext cx="1399769" cy="24443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6630" tIns="46630" rIns="46630" bIns="46630" rtlCol="0" anchor="ctr"/>
              <a:lstStyle/>
              <a:p>
                <a:r>
                  <a:rPr lang="en-US" sz="1122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Role | Owner</a:t>
                </a:r>
              </a:p>
            </p:txBody>
          </p:sp>
          <p:sp>
            <p:nvSpPr>
              <p:cNvPr id="262" name="Rounded Rectangle 261"/>
              <p:cNvSpPr/>
              <p:nvPr/>
            </p:nvSpPr>
            <p:spPr>
              <a:xfrm>
                <a:off x="10173286" y="1823873"/>
                <a:ext cx="1399769" cy="24443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6630" tIns="46630" rIns="46630" bIns="46630" rtlCol="0" anchor="ctr"/>
              <a:lstStyle/>
              <a:p>
                <a:r>
                  <a:rPr lang="en-US" sz="1122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Role | Reader</a:t>
                </a:r>
              </a:p>
            </p:txBody>
          </p:sp>
          <p:sp>
            <p:nvSpPr>
              <p:cNvPr id="263" name="TextBox 262"/>
              <p:cNvSpPr txBox="1"/>
              <p:nvPr/>
            </p:nvSpPr>
            <p:spPr>
              <a:xfrm>
                <a:off x="10857258" y="2274680"/>
                <a:ext cx="608188" cy="3522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1122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Azure</a:t>
                </a:r>
              </a:p>
              <a:p>
                <a:pPr algn="ctr"/>
                <a:r>
                  <a:rPr lang="en-US" sz="1122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Resources</a:t>
                </a:r>
              </a:p>
            </p:txBody>
          </p:sp>
          <p:grpSp>
            <p:nvGrpSpPr>
              <p:cNvPr id="264" name="Group 263"/>
              <p:cNvGrpSpPr/>
              <p:nvPr/>
            </p:nvGrpSpPr>
            <p:grpSpPr>
              <a:xfrm>
                <a:off x="9803575" y="1166332"/>
                <a:ext cx="327991" cy="317695"/>
                <a:chOff x="3813466" y="5015691"/>
                <a:chExt cx="509049" cy="493069"/>
              </a:xfrm>
            </p:grpSpPr>
            <p:grpSp>
              <p:nvGrpSpPr>
                <p:cNvPr id="304" name="Group 303"/>
                <p:cNvGrpSpPr/>
                <p:nvPr/>
              </p:nvGrpSpPr>
              <p:grpSpPr>
                <a:xfrm>
                  <a:off x="3980819" y="5015691"/>
                  <a:ext cx="173736" cy="493069"/>
                  <a:chOff x="4951808" y="3131259"/>
                  <a:chExt cx="173736" cy="493069"/>
                </a:xfrm>
              </p:grpSpPr>
              <p:sp>
                <p:nvSpPr>
                  <p:cNvPr id="313" name="Oval 312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314" name="Rounded Rectangle 313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315" name="Rounded Rectangle 314"/>
                  <p:cNvSpPr/>
                  <p:nvPr/>
                </p:nvSpPr>
                <p:spPr>
                  <a:xfrm>
                    <a:off x="4988384" y="3391131"/>
                    <a:ext cx="100585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  <p:grpSp>
              <p:nvGrpSpPr>
                <p:cNvPr id="305" name="Group 304"/>
                <p:cNvGrpSpPr/>
                <p:nvPr/>
              </p:nvGrpSpPr>
              <p:grpSpPr>
                <a:xfrm>
                  <a:off x="4183985" y="5060845"/>
                  <a:ext cx="138530" cy="383684"/>
                  <a:chOff x="4951808" y="3131259"/>
                  <a:chExt cx="173736" cy="481194"/>
                </a:xfrm>
              </p:grpSpPr>
              <p:sp>
                <p:nvSpPr>
                  <p:cNvPr id="310" name="Oval 309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311" name="Rounded Rectangle 310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312" name="Rounded Rectangle 311"/>
                  <p:cNvSpPr/>
                  <p:nvPr/>
                </p:nvSpPr>
                <p:spPr>
                  <a:xfrm>
                    <a:off x="4988384" y="3379256"/>
                    <a:ext cx="100584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  <p:grpSp>
              <p:nvGrpSpPr>
                <p:cNvPr id="306" name="Group 305"/>
                <p:cNvGrpSpPr/>
                <p:nvPr/>
              </p:nvGrpSpPr>
              <p:grpSpPr>
                <a:xfrm>
                  <a:off x="3813466" y="5060845"/>
                  <a:ext cx="138530" cy="383684"/>
                  <a:chOff x="4951808" y="3131259"/>
                  <a:chExt cx="173736" cy="481194"/>
                </a:xfrm>
              </p:grpSpPr>
              <p:sp>
                <p:nvSpPr>
                  <p:cNvPr id="307" name="Oval 306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308" name="Rounded Rectangle 307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309" name="Rounded Rectangle 308"/>
                  <p:cNvSpPr/>
                  <p:nvPr/>
                </p:nvSpPr>
                <p:spPr>
                  <a:xfrm>
                    <a:off x="4988384" y="3379256"/>
                    <a:ext cx="100584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</p:grpSp>
          <p:grpSp>
            <p:nvGrpSpPr>
              <p:cNvPr id="265" name="Group 264"/>
              <p:cNvGrpSpPr/>
              <p:nvPr/>
            </p:nvGrpSpPr>
            <p:grpSpPr>
              <a:xfrm>
                <a:off x="10199418" y="2202066"/>
                <a:ext cx="559855" cy="632548"/>
                <a:chOff x="10564003" y="3378810"/>
                <a:chExt cx="559855" cy="632548"/>
              </a:xfrm>
            </p:grpSpPr>
            <p:sp>
              <p:nvSpPr>
                <p:cNvPr id="292" name="Cube 291"/>
                <p:cNvSpPr/>
                <p:nvPr/>
              </p:nvSpPr>
              <p:spPr>
                <a:xfrm>
                  <a:off x="10719437" y="3378810"/>
                  <a:ext cx="263117" cy="403833"/>
                </a:xfrm>
                <a:prstGeom prst="cube">
                  <a:avLst>
                    <a:gd name="adj" fmla="val 3574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3260" tIns="46630" rIns="93260" bIns="4663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36"/>
                </a:p>
              </p:txBody>
            </p:sp>
            <p:cxnSp>
              <p:nvCxnSpPr>
                <p:cNvPr id="293" name="Straight Connector 292"/>
                <p:cNvCxnSpPr/>
                <p:nvPr/>
              </p:nvCxnSpPr>
              <p:spPr>
                <a:xfrm>
                  <a:off x="10756630" y="3524127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/>
              </p:nvCxnSpPr>
              <p:spPr>
                <a:xfrm>
                  <a:off x="10756633" y="3575940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Straight Connector 294"/>
                <p:cNvCxnSpPr/>
                <p:nvPr/>
              </p:nvCxnSpPr>
              <p:spPr>
                <a:xfrm>
                  <a:off x="10756636" y="3623043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6" name="Cube 295"/>
                <p:cNvSpPr/>
                <p:nvPr/>
              </p:nvSpPr>
              <p:spPr>
                <a:xfrm>
                  <a:off x="10860741" y="3534244"/>
                  <a:ext cx="263117" cy="403833"/>
                </a:xfrm>
                <a:prstGeom prst="cube">
                  <a:avLst>
                    <a:gd name="adj" fmla="val 3574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3260" tIns="46630" rIns="93260" bIns="4663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36"/>
                </a:p>
              </p:txBody>
            </p:sp>
            <p:cxnSp>
              <p:nvCxnSpPr>
                <p:cNvPr id="297" name="Straight Connector 296"/>
                <p:cNvCxnSpPr/>
                <p:nvPr/>
              </p:nvCxnSpPr>
              <p:spPr>
                <a:xfrm>
                  <a:off x="10897934" y="3679561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/>
              </p:nvCxnSpPr>
              <p:spPr>
                <a:xfrm>
                  <a:off x="10897937" y="3731374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Connector 298"/>
                <p:cNvCxnSpPr/>
                <p:nvPr/>
              </p:nvCxnSpPr>
              <p:spPr>
                <a:xfrm>
                  <a:off x="10897940" y="3778477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0" name="Cube 299"/>
                <p:cNvSpPr/>
                <p:nvPr/>
              </p:nvSpPr>
              <p:spPr>
                <a:xfrm>
                  <a:off x="10564003" y="3607525"/>
                  <a:ext cx="263117" cy="403833"/>
                </a:xfrm>
                <a:prstGeom prst="cube">
                  <a:avLst>
                    <a:gd name="adj" fmla="val 3574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3260" tIns="46630" rIns="93260" bIns="4663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36"/>
                </a:p>
              </p:txBody>
            </p:sp>
            <p:cxnSp>
              <p:nvCxnSpPr>
                <p:cNvPr id="301" name="Straight Connector 300"/>
                <p:cNvCxnSpPr/>
                <p:nvPr/>
              </p:nvCxnSpPr>
              <p:spPr>
                <a:xfrm>
                  <a:off x="10601196" y="3752842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/>
                <p:cNvCxnSpPr/>
                <p:nvPr/>
              </p:nvCxnSpPr>
              <p:spPr>
                <a:xfrm>
                  <a:off x="10601199" y="3804655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/>
                <p:cNvCxnSpPr/>
                <p:nvPr/>
              </p:nvCxnSpPr>
              <p:spPr>
                <a:xfrm>
                  <a:off x="10601202" y="3851758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6" name="Group 265"/>
              <p:cNvGrpSpPr/>
              <p:nvPr/>
            </p:nvGrpSpPr>
            <p:grpSpPr>
              <a:xfrm>
                <a:off x="9799637" y="1501135"/>
                <a:ext cx="327991" cy="317695"/>
                <a:chOff x="3813466" y="5015691"/>
                <a:chExt cx="509049" cy="493069"/>
              </a:xfrm>
            </p:grpSpPr>
            <p:grpSp>
              <p:nvGrpSpPr>
                <p:cNvPr id="280" name="Group 279"/>
                <p:cNvGrpSpPr/>
                <p:nvPr/>
              </p:nvGrpSpPr>
              <p:grpSpPr>
                <a:xfrm>
                  <a:off x="3980819" y="5015691"/>
                  <a:ext cx="173736" cy="493069"/>
                  <a:chOff x="4951808" y="3131259"/>
                  <a:chExt cx="173736" cy="493069"/>
                </a:xfrm>
              </p:grpSpPr>
              <p:sp>
                <p:nvSpPr>
                  <p:cNvPr id="289" name="Oval 288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90" name="Rounded Rectangle 289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91" name="Rounded Rectangle 290"/>
                  <p:cNvSpPr/>
                  <p:nvPr/>
                </p:nvSpPr>
                <p:spPr>
                  <a:xfrm>
                    <a:off x="4988384" y="3391131"/>
                    <a:ext cx="100585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  <p:grpSp>
              <p:nvGrpSpPr>
                <p:cNvPr id="281" name="Group 280"/>
                <p:cNvGrpSpPr/>
                <p:nvPr/>
              </p:nvGrpSpPr>
              <p:grpSpPr>
                <a:xfrm>
                  <a:off x="4183985" y="5060845"/>
                  <a:ext cx="138530" cy="383684"/>
                  <a:chOff x="4951808" y="3131259"/>
                  <a:chExt cx="173736" cy="481194"/>
                </a:xfrm>
              </p:grpSpPr>
              <p:sp>
                <p:nvSpPr>
                  <p:cNvPr id="286" name="Oval 285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87" name="Rounded Rectangle 286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88" name="Rounded Rectangle 287"/>
                  <p:cNvSpPr/>
                  <p:nvPr/>
                </p:nvSpPr>
                <p:spPr>
                  <a:xfrm>
                    <a:off x="4988384" y="3379256"/>
                    <a:ext cx="100584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  <p:grpSp>
              <p:nvGrpSpPr>
                <p:cNvPr id="282" name="Group 281"/>
                <p:cNvGrpSpPr/>
                <p:nvPr/>
              </p:nvGrpSpPr>
              <p:grpSpPr>
                <a:xfrm>
                  <a:off x="3813466" y="5060845"/>
                  <a:ext cx="138530" cy="383684"/>
                  <a:chOff x="4951808" y="3131259"/>
                  <a:chExt cx="173736" cy="481194"/>
                </a:xfrm>
              </p:grpSpPr>
              <p:sp>
                <p:nvSpPr>
                  <p:cNvPr id="283" name="Oval 282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84" name="Rounded Rectangle 283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85" name="Rounded Rectangle 284"/>
                  <p:cNvSpPr/>
                  <p:nvPr/>
                </p:nvSpPr>
                <p:spPr>
                  <a:xfrm>
                    <a:off x="4988384" y="3379256"/>
                    <a:ext cx="100584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</p:grpSp>
          <p:grpSp>
            <p:nvGrpSpPr>
              <p:cNvPr id="267" name="Group 266"/>
              <p:cNvGrpSpPr/>
              <p:nvPr/>
            </p:nvGrpSpPr>
            <p:grpSpPr>
              <a:xfrm>
                <a:off x="9803449" y="1829197"/>
                <a:ext cx="327991" cy="317695"/>
                <a:chOff x="3813466" y="5015691"/>
                <a:chExt cx="509049" cy="493069"/>
              </a:xfrm>
            </p:grpSpPr>
            <p:grpSp>
              <p:nvGrpSpPr>
                <p:cNvPr id="268" name="Group 267"/>
                <p:cNvGrpSpPr/>
                <p:nvPr/>
              </p:nvGrpSpPr>
              <p:grpSpPr>
                <a:xfrm>
                  <a:off x="3980819" y="5015691"/>
                  <a:ext cx="173736" cy="493069"/>
                  <a:chOff x="4951808" y="3131259"/>
                  <a:chExt cx="173736" cy="493069"/>
                </a:xfrm>
              </p:grpSpPr>
              <p:sp>
                <p:nvSpPr>
                  <p:cNvPr id="277" name="Oval 276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78" name="Rounded Rectangle 277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79" name="Rounded Rectangle 278"/>
                  <p:cNvSpPr/>
                  <p:nvPr/>
                </p:nvSpPr>
                <p:spPr>
                  <a:xfrm>
                    <a:off x="4988384" y="3391131"/>
                    <a:ext cx="100585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  <p:grpSp>
              <p:nvGrpSpPr>
                <p:cNvPr id="269" name="Group 268"/>
                <p:cNvGrpSpPr/>
                <p:nvPr/>
              </p:nvGrpSpPr>
              <p:grpSpPr>
                <a:xfrm>
                  <a:off x="4183985" y="5060845"/>
                  <a:ext cx="138530" cy="383684"/>
                  <a:chOff x="4951808" y="3131259"/>
                  <a:chExt cx="173736" cy="481194"/>
                </a:xfrm>
              </p:grpSpPr>
              <p:sp>
                <p:nvSpPr>
                  <p:cNvPr id="274" name="Oval 273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75" name="Rounded Rectangle 274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76" name="Rounded Rectangle 275"/>
                  <p:cNvSpPr/>
                  <p:nvPr/>
                </p:nvSpPr>
                <p:spPr>
                  <a:xfrm>
                    <a:off x="4988384" y="3379256"/>
                    <a:ext cx="100584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  <p:grpSp>
              <p:nvGrpSpPr>
                <p:cNvPr id="270" name="Group 269"/>
                <p:cNvGrpSpPr/>
                <p:nvPr/>
              </p:nvGrpSpPr>
              <p:grpSpPr>
                <a:xfrm>
                  <a:off x="3813466" y="5060845"/>
                  <a:ext cx="138530" cy="383684"/>
                  <a:chOff x="4951808" y="3131259"/>
                  <a:chExt cx="173736" cy="481194"/>
                </a:xfrm>
              </p:grpSpPr>
              <p:sp>
                <p:nvSpPr>
                  <p:cNvPr id="271" name="Oval 270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72" name="Rounded Rectangle 271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73" name="Rounded Rectangle 272"/>
                  <p:cNvSpPr/>
                  <p:nvPr/>
                </p:nvSpPr>
                <p:spPr>
                  <a:xfrm>
                    <a:off x="4988384" y="3379256"/>
                    <a:ext cx="100584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</p:grpSp>
        </p:grpSp>
        <p:sp>
          <p:nvSpPr>
            <p:cNvPr id="200" name="TextBox 199"/>
            <p:cNvSpPr txBox="1"/>
            <p:nvPr/>
          </p:nvSpPr>
          <p:spPr>
            <a:xfrm>
              <a:off x="9725922" y="5055777"/>
              <a:ext cx="1908729" cy="270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22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Direct Subscription</a:t>
              </a:r>
            </a:p>
          </p:txBody>
        </p:sp>
        <p:grpSp>
          <p:nvGrpSpPr>
            <p:cNvPr id="201" name="Group 200"/>
            <p:cNvGrpSpPr/>
            <p:nvPr/>
          </p:nvGrpSpPr>
          <p:grpSpPr>
            <a:xfrm>
              <a:off x="9434642" y="3247909"/>
              <a:ext cx="2491291" cy="1822024"/>
              <a:chOff x="9441945" y="1099430"/>
              <a:chExt cx="2491291" cy="1822024"/>
            </a:xfrm>
          </p:grpSpPr>
          <p:sp>
            <p:nvSpPr>
              <p:cNvPr id="202" name="Rounded Rectangle 201"/>
              <p:cNvSpPr/>
              <p:nvPr/>
            </p:nvSpPr>
            <p:spPr>
              <a:xfrm>
                <a:off x="9441945" y="1099430"/>
                <a:ext cx="2491291" cy="1822024"/>
              </a:xfrm>
              <a:prstGeom prst="roundRect">
                <a:avLst>
                  <a:gd name="adj" fmla="val 6715"/>
                </a:avLst>
              </a:prstGeom>
              <a:ln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3260" tIns="46630" rIns="93260" bIns="466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36"/>
              </a:p>
            </p:txBody>
          </p:sp>
          <p:sp>
            <p:nvSpPr>
              <p:cNvPr id="203" name="Rounded Rectangle 202"/>
              <p:cNvSpPr/>
              <p:nvPr/>
            </p:nvSpPr>
            <p:spPr>
              <a:xfrm>
                <a:off x="10172382" y="1512717"/>
                <a:ext cx="1399769" cy="24443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6630" tIns="46630" rIns="46630" bIns="46630" rtlCol="0" anchor="ctr"/>
              <a:lstStyle/>
              <a:p>
                <a:r>
                  <a:rPr lang="en-US" sz="1122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Role | Contributor</a:t>
                </a:r>
              </a:p>
            </p:txBody>
          </p:sp>
          <p:sp>
            <p:nvSpPr>
              <p:cNvPr id="204" name="Rounded Rectangle 203"/>
              <p:cNvSpPr/>
              <p:nvPr/>
            </p:nvSpPr>
            <p:spPr>
              <a:xfrm>
                <a:off x="10172383" y="1195426"/>
                <a:ext cx="1399769" cy="24443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6630" tIns="46630" rIns="46630" bIns="46630" rtlCol="0" anchor="ctr"/>
              <a:lstStyle/>
              <a:p>
                <a:r>
                  <a:rPr lang="en-US" sz="1122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Role | Owner</a:t>
                </a:r>
              </a:p>
            </p:txBody>
          </p:sp>
          <p:sp>
            <p:nvSpPr>
              <p:cNvPr id="205" name="Rounded Rectangle 204"/>
              <p:cNvSpPr/>
              <p:nvPr/>
            </p:nvSpPr>
            <p:spPr>
              <a:xfrm>
                <a:off x="10173286" y="1823873"/>
                <a:ext cx="1399769" cy="24443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6630" tIns="46630" rIns="46630" bIns="46630" rtlCol="0" anchor="ctr"/>
              <a:lstStyle/>
              <a:p>
                <a:r>
                  <a:rPr lang="en-US" sz="1122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Role | Reader</a:t>
                </a:r>
              </a:p>
            </p:txBody>
          </p:sp>
          <p:sp>
            <p:nvSpPr>
              <p:cNvPr id="206" name="TextBox 205"/>
              <p:cNvSpPr txBox="1"/>
              <p:nvPr/>
            </p:nvSpPr>
            <p:spPr>
              <a:xfrm>
                <a:off x="10857258" y="2274680"/>
                <a:ext cx="608188" cy="3522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1122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Azure</a:t>
                </a:r>
              </a:p>
              <a:p>
                <a:pPr algn="ctr"/>
                <a:r>
                  <a:rPr lang="en-US" sz="1122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Resources</a:t>
                </a:r>
              </a:p>
            </p:txBody>
          </p:sp>
          <p:grpSp>
            <p:nvGrpSpPr>
              <p:cNvPr id="207" name="Group 206"/>
              <p:cNvGrpSpPr/>
              <p:nvPr/>
            </p:nvGrpSpPr>
            <p:grpSpPr>
              <a:xfrm>
                <a:off x="9803575" y="1166332"/>
                <a:ext cx="327991" cy="317695"/>
                <a:chOff x="3813466" y="5015691"/>
                <a:chExt cx="509049" cy="493069"/>
              </a:xfrm>
            </p:grpSpPr>
            <p:grpSp>
              <p:nvGrpSpPr>
                <p:cNvPr id="247" name="Group 246"/>
                <p:cNvGrpSpPr/>
                <p:nvPr/>
              </p:nvGrpSpPr>
              <p:grpSpPr>
                <a:xfrm>
                  <a:off x="3980819" y="5015691"/>
                  <a:ext cx="173736" cy="493069"/>
                  <a:chOff x="4951808" y="3131259"/>
                  <a:chExt cx="173736" cy="493069"/>
                </a:xfrm>
              </p:grpSpPr>
              <p:sp>
                <p:nvSpPr>
                  <p:cNvPr id="256" name="Oval 255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57" name="Rounded Rectangle 256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58" name="Rounded Rectangle 257"/>
                  <p:cNvSpPr/>
                  <p:nvPr/>
                </p:nvSpPr>
                <p:spPr>
                  <a:xfrm>
                    <a:off x="4988384" y="3391131"/>
                    <a:ext cx="100585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  <p:grpSp>
              <p:nvGrpSpPr>
                <p:cNvPr id="248" name="Group 247"/>
                <p:cNvGrpSpPr/>
                <p:nvPr/>
              </p:nvGrpSpPr>
              <p:grpSpPr>
                <a:xfrm>
                  <a:off x="4183985" y="5060845"/>
                  <a:ext cx="138530" cy="383684"/>
                  <a:chOff x="4951808" y="3131259"/>
                  <a:chExt cx="173736" cy="481194"/>
                </a:xfrm>
              </p:grpSpPr>
              <p:sp>
                <p:nvSpPr>
                  <p:cNvPr id="253" name="Oval 252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54" name="Rounded Rectangle 253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55" name="Rounded Rectangle 254"/>
                  <p:cNvSpPr/>
                  <p:nvPr/>
                </p:nvSpPr>
                <p:spPr>
                  <a:xfrm>
                    <a:off x="4988384" y="3379256"/>
                    <a:ext cx="100584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  <p:grpSp>
              <p:nvGrpSpPr>
                <p:cNvPr id="249" name="Group 248"/>
                <p:cNvGrpSpPr/>
                <p:nvPr/>
              </p:nvGrpSpPr>
              <p:grpSpPr>
                <a:xfrm>
                  <a:off x="3813466" y="5060845"/>
                  <a:ext cx="138530" cy="383684"/>
                  <a:chOff x="4951808" y="3131259"/>
                  <a:chExt cx="173736" cy="481194"/>
                </a:xfrm>
              </p:grpSpPr>
              <p:sp>
                <p:nvSpPr>
                  <p:cNvPr id="250" name="Oval 249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51" name="Rounded Rectangle 250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52" name="Rounded Rectangle 251"/>
                  <p:cNvSpPr/>
                  <p:nvPr/>
                </p:nvSpPr>
                <p:spPr>
                  <a:xfrm>
                    <a:off x="4988384" y="3379256"/>
                    <a:ext cx="100584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</p:grpSp>
          <p:grpSp>
            <p:nvGrpSpPr>
              <p:cNvPr id="208" name="Group 207"/>
              <p:cNvGrpSpPr/>
              <p:nvPr/>
            </p:nvGrpSpPr>
            <p:grpSpPr>
              <a:xfrm>
                <a:off x="10199418" y="2202066"/>
                <a:ext cx="559855" cy="632548"/>
                <a:chOff x="10564003" y="3378810"/>
                <a:chExt cx="559855" cy="632548"/>
              </a:xfrm>
            </p:grpSpPr>
            <p:sp>
              <p:nvSpPr>
                <p:cNvPr id="235" name="Cube 234"/>
                <p:cNvSpPr/>
                <p:nvPr/>
              </p:nvSpPr>
              <p:spPr>
                <a:xfrm>
                  <a:off x="10719437" y="3378810"/>
                  <a:ext cx="263117" cy="403833"/>
                </a:xfrm>
                <a:prstGeom prst="cube">
                  <a:avLst>
                    <a:gd name="adj" fmla="val 3574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3260" tIns="46630" rIns="93260" bIns="4663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36"/>
                </a:p>
              </p:txBody>
            </p:sp>
            <p:cxnSp>
              <p:nvCxnSpPr>
                <p:cNvPr id="236" name="Straight Connector 235"/>
                <p:cNvCxnSpPr/>
                <p:nvPr/>
              </p:nvCxnSpPr>
              <p:spPr>
                <a:xfrm>
                  <a:off x="10756630" y="3524127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/>
                <p:cNvCxnSpPr/>
                <p:nvPr/>
              </p:nvCxnSpPr>
              <p:spPr>
                <a:xfrm>
                  <a:off x="10756633" y="3575940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/>
                <p:cNvCxnSpPr/>
                <p:nvPr/>
              </p:nvCxnSpPr>
              <p:spPr>
                <a:xfrm>
                  <a:off x="10756636" y="3623043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9" name="Cube 238"/>
                <p:cNvSpPr/>
                <p:nvPr/>
              </p:nvSpPr>
              <p:spPr>
                <a:xfrm>
                  <a:off x="10860741" y="3534244"/>
                  <a:ext cx="263117" cy="403833"/>
                </a:xfrm>
                <a:prstGeom prst="cube">
                  <a:avLst>
                    <a:gd name="adj" fmla="val 3574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3260" tIns="46630" rIns="93260" bIns="4663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36"/>
                </a:p>
              </p:txBody>
            </p:sp>
            <p:cxnSp>
              <p:nvCxnSpPr>
                <p:cNvPr id="240" name="Straight Connector 239"/>
                <p:cNvCxnSpPr/>
                <p:nvPr/>
              </p:nvCxnSpPr>
              <p:spPr>
                <a:xfrm>
                  <a:off x="10897934" y="3679561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/>
                <p:cNvCxnSpPr/>
                <p:nvPr/>
              </p:nvCxnSpPr>
              <p:spPr>
                <a:xfrm>
                  <a:off x="10897937" y="3731374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Connector 241"/>
                <p:cNvCxnSpPr/>
                <p:nvPr/>
              </p:nvCxnSpPr>
              <p:spPr>
                <a:xfrm>
                  <a:off x="10897940" y="3778477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3" name="Cube 242"/>
                <p:cNvSpPr/>
                <p:nvPr/>
              </p:nvSpPr>
              <p:spPr>
                <a:xfrm>
                  <a:off x="10564003" y="3607525"/>
                  <a:ext cx="263117" cy="403833"/>
                </a:xfrm>
                <a:prstGeom prst="cube">
                  <a:avLst>
                    <a:gd name="adj" fmla="val 3574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3260" tIns="46630" rIns="93260" bIns="4663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36"/>
                </a:p>
              </p:txBody>
            </p:sp>
            <p:cxnSp>
              <p:nvCxnSpPr>
                <p:cNvPr id="244" name="Straight Connector 243"/>
                <p:cNvCxnSpPr/>
                <p:nvPr/>
              </p:nvCxnSpPr>
              <p:spPr>
                <a:xfrm>
                  <a:off x="10601196" y="3752842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/>
                <p:nvPr/>
              </p:nvCxnSpPr>
              <p:spPr>
                <a:xfrm>
                  <a:off x="10601199" y="3804655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Connector 245"/>
                <p:cNvCxnSpPr/>
                <p:nvPr/>
              </p:nvCxnSpPr>
              <p:spPr>
                <a:xfrm>
                  <a:off x="10601202" y="3851758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9" name="Group 208"/>
              <p:cNvGrpSpPr/>
              <p:nvPr/>
            </p:nvGrpSpPr>
            <p:grpSpPr>
              <a:xfrm>
                <a:off x="9799637" y="1501135"/>
                <a:ext cx="327991" cy="317695"/>
                <a:chOff x="3813466" y="5015691"/>
                <a:chExt cx="509049" cy="493069"/>
              </a:xfrm>
            </p:grpSpPr>
            <p:grpSp>
              <p:nvGrpSpPr>
                <p:cNvPr id="223" name="Group 222"/>
                <p:cNvGrpSpPr/>
                <p:nvPr/>
              </p:nvGrpSpPr>
              <p:grpSpPr>
                <a:xfrm>
                  <a:off x="3980819" y="5015691"/>
                  <a:ext cx="173736" cy="493069"/>
                  <a:chOff x="4951808" y="3131259"/>
                  <a:chExt cx="173736" cy="493069"/>
                </a:xfrm>
              </p:grpSpPr>
              <p:sp>
                <p:nvSpPr>
                  <p:cNvPr id="232" name="Oval 231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33" name="Rounded Rectangle 232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34" name="Rounded Rectangle 233"/>
                  <p:cNvSpPr/>
                  <p:nvPr/>
                </p:nvSpPr>
                <p:spPr>
                  <a:xfrm>
                    <a:off x="4988384" y="3391131"/>
                    <a:ext cx="100585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  <p:grpSp>
              <p:nvGrpSpPr>
                <p:cNvPr id="224" name="Group 223"/>
                <p:cNvGrpSpPr/>
                <p:nvPr/>
              </p:nvGrpSpPr>
              <p:grpSpPr>
                <a:xfrm>
                  <a:off x="4183985" y="5060845"/>
                  <a:ext cx="138530" cy="383684"/>
                  <a:chOff x="4951808" y="3131259"/>
                  <a:chExt cx="173736" cy="481194"/>
                </a:xfrm>
              </p:grpSpPr>
              <p:sp>
                <p:nvSpPr>
                  <p:cNvPr id="229" name="Oval 228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30" name="Rounded Rectangle 229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31" name="Rounded Rectangle 230"/>
                  <p:cNvSpPr/>
                  <p:nvPr/>
                </p:nvSpPr>
                <p:spPr>
                  <a:xfrm>
                    <a:off x="4988384" y="3379256"/>
                    <a:ext cx="100584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  <p:grpSp>
              <p:nvGrpSpPr>
                <p:cNvPr id="225" name="Group 224"/>
                <p:cNvGrpSpPr/>
                <p:nvPr/>
              </p:nvGrpSpPr>
              <p:grpSpPr>
                <a:xfrm>
                  <a:off x="3813466" y="5060845"/>
                  <a:ext cx="138530" cy="383684"/>
                  <a:chOff x="4951808" y="3131259"/>
                  <a:chExt cx="173736" cy="481194"/>
                </a:xfrm>
              </p:grpSpPr>
              <p:sp>
                <p:nvSpPr>
                  <p:cNvPr id="226" name="Oval 225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27" name="Rounded Rectangle 226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28" name="Rounded Rectangle 227"/>
                  <p:cNvSpPr/>
                  <p:nvPr/>
                </p:nvSpPr>
                <p:spPr>
                  <a:xfrm>
                    <a:off x="4988384" y="3379256"/>
                    <a:ext cx="100584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</p:grpSp>
          <p:grpSp>
            <p:nvGrpSpPr>
              <p:cNvPr id="210" name="Group 209"/>
              <p:cNvGrpSpPr/>
              <p:nvPr/>
            </p:nvGrpSpPr>
            <p:grpSpPr>
              <a:xfrm>
                <a:off x="9803449" y="1829197"/>
                <a:ext cx="327991" cy="317695"/>
                <a:chOff x="3813466" y="5015691"/>
                <a:chExt cx="509049" cy="493069"/>
              </a:xfrm>
            </p:grpSpPr>
            <p:grpSp>
              <p:nvGrpSpPr>
                <p:cNvPr id="211" name="Group 210"/>
                <p:cNvGrpSpPr/>
                <p:nvPr/>
              </p:nvGrpSpPr>
              <p:grpSpPr>
                <a:xfrm>
                  <a:off x="3980819" y="5015691"/>
                  <a:ext cx="173736" cy="493069"/>
                  <a:chOff x="4951808" y="3131259"/>
                  <a:chExt cx="173736" cy="493069"/>
                </a:xfrm>
              </p:grpSpPr>
              <p:sp>
                <p:nvSpPr>
                  <p:cNvPr id="220" name="Oval 219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21" name="Rounded Rectangle 220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22" name="Rounded Rectangle 221"/>
                  <p:cNvSpPr/>
                  <p:nvPr/>
                </p:nvSpPr>
                <p:spPr>
                  <a:xfrm>
                    <a:off x="4988384" y="3391131"/>
                    <a:ext cx="100585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  <p:grpSp>
              <p:nvGrpSpPr>
                <p:cNvPr id="212" name="Group 211"/>
                <p:cNvGrpSpPr/>
                <p:nvPr/>
              </p:nvGrpSpPr>
              <p:grpSpPr>
                <a:xfrm>
                  <a:off x="4183985" y="5060845"/>
                  <a:ext cx="138530" cy="383684"/>
                  <a:chOff x="4951808" y="3131259"/>
                  <a:chExt cx="173736" cy="481194"/>
                </a:xfrm>
              </p:grpSpPr>
              <p:sp>
                <p:nvSpPr>
                  <p:cNvPr id="217" name="Oval 216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18" name="Rounded Rectangle 217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19" name="Rounded Rectangle 218"/>
                  <p:cNvSpPr/>
                  <p:nvPr/>
                </p:nvSpPr>
                <p:spPr>
                  <a:xfrm>
                    <a:off x="4988384" y="3379256"/>
                    <a:ext cx="100584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  <p:grpSp>
              <p:nvGrpSpPr>
                <p:cNvPr id="213" name="Group 212"/>
                <p:cNvGrpSpPr/>
                <p:nvPr/>
              </p:nvGrpSpPr>
              <p:grpSpPr>
                <a:xfrm>
                  <a:off x="3813466" y="5060845"/>
                  <a:ext cx="138530" cy="383684"/>
                  <a:chOff x="4951808" y="3131259"/>
                  <a:chExt cx="173736" cy="481194"/>
                </a:xfrm>
              </p:grpSpPr>
              <p:sp>
                <p:nvSpPr>
                  <p:cNvPr id="214" name="Oval 213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15" name="Rounded Rectangle 214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16" name="Rounded Rectangle 215"/>
                  <p:cNvSpPr/>
                  <p:nvPr/>
                </p:nvSpPr>
                <p:spPr>
                  <a:xfrm>
                    <a:off x="4988384" y="3379256"/>
                    <a:ext cx="100584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</p:grpSp>
        </p:grpSp>
      </p:grpSp>
      <p:sp>
        <p:nvSpPr>
          <p:cNvPr id="59" name="Isosceles Triangle 58"/>
          <p:cNvSpPr/>
          <p:nvPr/>
        </p:nvSpPr>
        <p:spPr>
          <a:xfrm>
            <a:off x="4803865" y="1115600"/>
            <a:ext cx="2552142" cy="4189690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sp>
        <p:nvSpPr>
          <p:cNvPr id="61" name="Rounded Rectangle 60"/>
          <p:cNvSpPr/>
          <p:nvPr/>
        </p:nvSpPr>
        <p:spPr>
          <a:xfrm>
            <a:off x="6401871" y="3008401"/>
            <a:ext cx="1924324" cy="307759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630" tIns="46630" rIns="46630" bIns="46630" rtlCol="0" anchor="ctr"/>
          <a:lstStyle/>
          <a:p>
            <a:r>
              <a:rPr lang="en-US" sz="1326" dirty="0">
                <a:solidFill>
                  <a:schemeClr val="tx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Role | Tenant Admin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4621483" y="5305290"/>
            <a:ext cx="2916902" cy="334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30" dirty="0">
                <a:latin typeface="Segoe UI Light" panose="020B0502040204020203" pitchFamily="34" charset="0"/>
                <a:cs typeface="Segoe UI Light" panose="020B0502040204020203" pitchFamily="34" charset="0"/>
              </a:rPr>
              <a:t>Azure AD Tenant for Contoso</a:t>
            </a:r>
          </a:p>
        </p:txBody>
      </p:sp>
      <p:sp>
        <p:nvSpPr>
          <p:cNvPr id="157" name="Rounded Rectangle 156"/>
          <p:cNvSpPr/>
          <p:nvPr/>
        </p:nvSpPr>
        <p:spPr>
          <a:xfrm>
            <a:off x="1264136" y="6129305"/>
            <a:ext cx="9631594" cy="48192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sp>
        <p:nvSpPr>
          <p:cNvPr id="158" name="TextBox 157"/>
          <p:cNvSpPr txBox="1"/>
          <p:nvPr/>
        </p:nvSpPr>
        <p:spPr>
          <a:xfrm>
            <a:off x="1469329" y="5983340"/>
            <a:ext cx="773708" cy="296639"/>
          </a:xfrm>
          <a:prstGeom prst="rect">
            <a:avLst/>
          </a:prstGeom>
          <a:solidFill>
            <a:schemeClr val="bg2"/>
          </a:solidFill>
        </p:spPr>
        <p:txBody>
          <a:bodyPr wrap="none" lIns="93260" tIns="27978" rIns="93260" bIns="27978" rtlCol="0">
            <a:spAutoFit/>
          </a:bodyPr>
          <a:lstStyle/>
          <a:p>
            <a:r>
              <a:rPr lang="en-US" sz="153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Legend</a:t>
            </a:r>
          </a:p>
        </p:txBody>
      </p:sp>
      <p:grpSp>
        <p:nvGrpSpPr>
          <p:cNvPr id="159" name="Group 158"/>
          <p:cNvGrpSpPr/>
          <p:nvPr/>
        </p:nvGrpSpPr>
        <p:grpSpPr>
          <a:xfrm>
            <a:off x="2453598" y="6248101"/>
            <a:ext cx="2399636" cy="302263"/>
            <a:chOff x="500001" y="6205008"/>
            <a:chExt cx="2352798" cy="296363"/>
          </a:xfrm>
        </p:grpSpPr>
        <p:cxnSp>
          <p:nvCxnSpPr>
            <p:cNvPr id="160" name="Straight Arrow Connector 159"/>
            <p:cNvCxnSpPr/>
            <p:nvPr/>
          </p:nvCxnSpPr>
          <p:spPr>
            <a:xfrm>
              <a:off x="500001" y="6366591"/>
              <a:ext cx="863600" cy="0"/>
            </a:xfrm>
            <a:prstGeom prst="straightConnector1">
              <a:avLst/>
            </a:prstGeom>
            <a:ln w="12700">
              <a:solidFill>
                <a:schemeClr val="accent6"/>
              </a:solidFill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TextBox 160"/>
            <p:cNvSpPr txBox="1"/>
            <p:nvPr/>
          </p:nvSpPr>
          <p:spPr>
            <a:xfrm>
              <a:off x="1455799" y="6205008"/>
              <a:ext cx="1397000" cy="29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26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Is member of</a:t>
              </a:r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5008668" y="6248100"/>
            <a:ext cx="2399636" cy="302263"/>
            <a:chOff x="9707501" y="5759733"/>
            <a:chExt cx="2352798" cy="296363"/>
          </a:xfrm>
        </p:grpSpPr>
        <p:cxnSp>
          <p:nvCxnSpPr>
            <p:cNvPr id="163" name="Straight Arrow Connector 162"/>
            <p:cNvCxnSpPr/>
            <p:nvPr/>
          </p:nvCxnSpPr>
          <p:spPr>
            <a:xfrm>
              <a:off x="9707501" y="5921316"/>
              <a:ext cx="863600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prstDash val="dash"/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/>
            <p:cNvSpPr txBox="1"/>
            <p:nvPr/>
          </p:nvSpPr>
          <p:spPr>
            <a:xfrm>
              <a:off x="10663299" y="5759733"/>
              <a:ext cx="1397000" cy="29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26" dirty="0">
                  <a:solidFill>
                    <a:srgbClr val="00B05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Can manage</a:t>
              </a:r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7591136" y="6248100"/>
            <a:ext cx="2399636" cy="302263"/>
            <a:chOff x="9707501" y="5759733"/>
            <a:chExt cx="2352798" cy="296363"/>
          </a:xfrm>
        </p:grpSpPr>
        <p:cxnSp>
          <p:nvCxnSpPr>
            <p:cNvPr id="169" name="Straight Arrow Connector 168"/>
            <p:cNvCxnSpPr/>
            <p:nvPr/>
          </p:nvCxnSpPr>
          <p:spPr>
            <a:xfrm>
              <a:off x="9707501" y="5921316"/>
              <a:ext cx="863600" cy="0"/>
            </a:xfrm>
            <a:prstGeom prst="straightConnector1">
              <a:avLst/>
            </a:prstGeom>
            <a:ln w="63500" cmpd="dbl">
              <a:solidFill>
                <a:schemeClr val="accent1"/>
              </a:solidFill>
              <a:tailEnd type="diamond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Box 169"/>
            <p:cNvSpPr txBox="1"/>
            <p:nvPr/>
          </p:nvSpPr>
          <p:spPr>
            <a:xfrm>
              <a:off x="10663299" y="5759733"/>
              <a:ext cx="1397000" cy="29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26" dirty="0">
                  <a:solidFill>
                    <a:schemeClr val="accent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Is partner of</a:t>
              </a:r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5820654" y="2888037"/>
            <a:ext cx="519183" cy="490773"/>
            <a:chOff x="3813466" y="5015691"/>
            <a:chExt cx="509049" cy="481194"/>
          </a:xfrm>
          <a:solidFill>
            <a:schemeClr val="tx1">
              <a:lumMod val="85000"/>
            </a:schemeClr>
          </a:solidFill>
        </p:grpSpPr>
        <p:grpSp>
          <p:nvGrpSpPr>
            <p:cNvPr id="186" name="Group 185"/>
            <p:cNvGrpSpPr/>
            <p:nvPr/>
          </p:nvGrpSpPr>
          <p:grpSpPr>
            <a:xfrm>
              <a:off x="3980819" y="5015691"/>
              <a:ext cx="173736" cy="481194"/>
              <a:chOff x="4951808" y="3131259"/>
              <a:chExt cx="173736" cy="481194"/>
            </a:xfrm>
            <a:grpFill/>
          </p:grpSpPr>
          <p:sp>
            <p:nvSpPr>
              <p:cNvPr id="195" name="Oval 194"/>
              <p:cNvSpPr/>
              <p:nvPr/>
            </p:nvSpPr>
            <p:spPr>
              <a:xfrm>
                <a:off x="4988384" y="3131259"/>
                <a:ext cx="100584" cy="1005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6" name="Rounded Rectangle 195"/>
              <p:cNvSpPr/>
              <p:nvPr/>
            </p:nvSpPr>
            <p:spPr>
              <a:xfrm>
                <a:off x="4951808" y="3242130"/>
                <a:ext cx="173736" cy="219456"/>
              </a:xfrm>
              <a:prstGeom prst="roundRect">
                <a:avLst>
                  <a:gd name="adj" fmla="val 2444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7" name="Rounded Rectangle 196"/>
              <p:cNvSpPr/>
              <p:nvPr/>
            </p:nvSpPr>
            <p:spPr>
              <a:xfrm>
                <a:off x="4988384" y="3379256"/>
                <a:ext cx="100584" cy="233197"/>
              </a:xfrm>
              <a:prstGeom prst="roundRect">
                <a:avLst>
                  <a:gd name="adj" fmla="val 2444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187" name="Group 186"/>
            <p:cNvGrpSpPr/>
            <p:nvPr/>
          </p:nvGrpSpPr>
          <p:grpSpPr>
            <a:xfrm>
              <a:off x="4183985" y="5060845"/>
              <a:ext cx="138530" cy="383684"/>
              <a:chOff x="4951808" y="3131259"/>
              <a:chExt cx="173736" cy="481194"/>
            </a:xfrm>
            <a:grpFill/>
          </p:grpSpPr>
          <p:sp>
            <p:nvSpPr>
              <p:cNvPr id="192" name="Oval 191"/>
              <p:cNvSpPr/>
              <p:nvPr/>
            </p:nvSpPr>
            <p:spPr>
              <a:xfrm>
                <a:off x="4988384" y="3131259"/>
                <a:ext cx="100584" cy="1005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3" name="Rounded Rectangle 192"/>
              <p:cNvSpPr/>
              <p:nvPr/>
            </p:nvSpPr>
            <p:spPr>
              <a:xfrm>
                <a:off x="4951808" y="3242130"/>
                <a:ext cx="173736" cy="219456"/>
              </a:xfrm>
              <a:prstGeom prst="roundRect">
                <a:avLst>
                  <a:gd name="adj" fmla="val 2444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4" name="Rounded Rectangle 193"/>
              <p:cNvSpPr/>
              <p:nvPr/>
            </p:nvSpPr>
            <p:spPr>
              <a:xfrm>
                <a:off x="4988384" y="3379256"/>
                <a:ext cx="100584" cy="233197"/>
              </a:xfrm>
              <a:prstGeom prst="roundRect">
                <a:avLst>
                  <a:gd name="adj" fmla="val 2444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188" name="Group 187"/>
            <p:cNvGrpSpPr/>
            <p:nvPr/>
          </p:nvGrpSpPr>
          <p:grpSpPr>
            <a:xfrm>
              <a:off x="3813466" y="5060845"/>
              <a:ext cx="138530" cy="383684"/>
              <a:chOff x="4951808" y="3131259"/>
              <a:chExt cx="173736" cy="481194"/>
            </a:xfrm>
            <a:grpFill/>
          </p:grpSpPr>
          <p:sp>
            <p:nvSpPr>
              <p:cNvPr id="189" name="Oval 188"/>
              <p:cNvSpPr/>
              <p:nvPr/>
            </p:nvSpPr>
            <p:spPr>
              <a:xfrm>
                <a:off x="4988384" y="3131259"/>
                <a:ext cx="100584" cy="1005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0" name="Rounded Rectangle 189"/>
              <p:cNvSpPr/>
              <p:nvPr/>
            </p:nvSpPr>
            <p:spPr>
              <a:xfrm>
                <a:off x="4951808" y="3242130"/>
                <a:ext cx="173736" cy="219456"/>
              </a:xfrm>
              <a:prstGeom prst="roundRect">
                <a:avLst>
                  <a:gd name="adj" fmla="val 2444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1" name="Rounded Rectangle 190"/>
              <p:cNvSpPr/>
              <p:nvPr/>
            </p:nvSpPr>
            <p:spPr>
              <a:xfrm>
                <a:off x="4988384" y="3379256"/>
                <a:ext cx="100584" cy="233197"/>
              </a:xfrm>
              <a:prstGeom prst="roundRect">
                <a:avLst>
                  <a:gd name="adj" fmla="val 2444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p:grpSp>
      </p:grpSp>
      <p:sp>
        <p:nvSpPr>
          <p:cNvPr id="76" name="TextBox 75"/>
          <p:cNvSpPr txBox="1"/>
          <p:nvPr/>
        </p:nvSpPr>
        <p:spPr>
          <a:xfrm>
            <a:off x="9211295" y="5317696"/>
            <a:ext cx="2916902" cy="574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30" dirty="0">
                <a:latin typeface="Segoe UI Light" panose="020B0502040204020203" pitchFamily="34" charset="0"/>
                <a:cs typeface="Segoe UI Light" panose="020B0502040204020203" pitchFamily="34" charset="0"/>
              </a:rPr>
              <a:t>Subscriptions belonging to Contoso in Microsoft </a:t>
            </a:r>
            <a:r>
              <a:rPr lang="en-US" sz="153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Azure</a:t>
            </a:r>
            <a:endParaRPr lang="en-US" sz="153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76" name="Group 175"/>
          <p:cNvGrpSpPr/>
          <p:nvPr/>
        </p:nvGrpSpPr>
        <p:grpSpPr>
          <a:xfrm>
            <a:off x="5991338" y="4646952"/>
            <a:ext cx="177195" cy="490773"/>
            <a:chOff x="4951808" y="3131259"/>
            <a:chExt cx="173736" cy="481194"/>
          </a:xfrm>
          <a:solidFill>
            <a:schemeClr val="bg1"/>
          </a:solidFill>
        </p:grpSpPr>
        <p:sp>
          <p:nvSpPr>
            <p:cNvPr id="177" name="Oval 176"/>
            <p:cNvSpPr/>
            <p:nvPr/>
          </p:nvSpPr>
          <p:spPr>
            <a:xfrm>
              <a:off x="4988384" y="3131259"/>
              <a:ext cx="100584" cy="1005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  <p:sp>
          <p:nvSpPr>
            <p:cNvPr id="178" name="Rounded Rectangle 177"/>
            <p:cNvSpPr/>
            <p:nvPr/>
          </p:nvSpPr>
          <p:spPr>
            <a:xfrm>
              <a:off x="4951808" y="3242130"/>
              <a:ext cx="173736" cy="219456"/>
            </a:xfrm>
            <a:prstGeom prst="roundRect">
              <a:avLst>
                <a:gd name="adj" fmla="val 2444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  <p:sp>
          <p:nvSpPr>
            <p:cNvPr id="179" name="Rounded Rectangle 178"/>
            <p:cNvSpPr/>
            <p:nvPr/>
          </p:nvSpPr>
          <p:spPr>
            <a:xfrm>
              <a:off x="4988384" y="3379256"/>
              <a:ext cx="100584" cy="233197"/>
            </a:xfrm>
            <a:prstGeom prst="roundRect">
              <a:avLst>
                <a:gd name="adj" fmla="val 2444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</p:grpSp>
      <p:cxnSp>
        <p:nvCxnSpPr>
          <p:cNvPr id="181" name="Elbow Connector 180"/>
          <p:cNvCxnSpPr/>
          <p:nvPr/>
        </p:nvCxnSpPr>
        <p:spPr>
          <a:xfrm flipV="1">
            <a:off x="6286662" y="3482254"/>
            <a:ext cx="3360575" cy="1267284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/>
            </a:solidFill>
            <a:prstDash val="solid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Elbow Connector 181"/>
          <p:cNvCxnSpPr/>
          <p:nvPr/>
        </p:nvCxnSpPr>
        <p:spPr>
          <a:xfrm flipV="1">
            <a:off x="6286662" y="4702918"/>
            <a:ext cx="3748056" cy="191304"/>
          </a:xfrm>
          <a:prstGeom prst="bentConnector3">
            <a:avLst>
              <a:gd name="adj1" fmla="val 63905"/>
            </a:avLst>
          </a:prstGeom>
          <a:ln w="12700">
            <a:solidFill>
              <a:srgbClr val="00B050"/>
            </a:solidFill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ounded Rectangular Callout 198"/>
          <p:cNvSpPr/>
          <p:nvPr/>
        </p:nvSpPr>
        <p:spPr>
          <a:xfrm>
            <a:off x="1758053" y="3171201"/>
            <a:ext cx="2856442" cy="1036672"/>
          </a:xfrm>
          <a:prstGeom prst="wedgeRoundRectCallout">
            <a:avLst>
              <a:gd name="adj1" fmla="val 92837"/>
              <a:gd name="adj2" fmla="val 103964"/>
              <a:gd name="adj3" fmla="val 16667"/>
            </a:avLst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3260" tIns="46630" rIns="9326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30" dirty="0">
                <a:latin typeface="+mj-lt"/>
                <a:cs typeface="Segoe UI Light" panose="020B0502040204020203" pitchFamily="34" charset="0"/>
              </a:rPr>
              <a:t>User must be assigned role for a subscription before he/she can manage that subscription.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CSP User Management in Microsoft Azure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18801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Group 222"/>
          <p:cNvGrpSpPr/>
          <p:nvPr/>
        </p:nvGrpSpPr>
        <p:grpSpPr>
          <a:xfrm>
            <a:off x="9211296" y="933646"/>
            <a:ext cx="2916902" cy="4392416"/>
            <a:chOff x="9211296" y="933646"/>
            <a:chExt cx="2916902" cy="4392416"/>
          </a:xfrm>
        </p:grpSpPr>
        <p:sp>
          <p:nvSpPr>
            <p:cNvPr id="224" name="Rounded Rectangle 223"/>
            <p:cNvSpPr/>
            <p:nvPr/>
          </p:nvSpPr>
          <p:spPr>
            <a:xfrm>
              <a:off x="9211296" y="933646"/>
              <a:ext cx="2916902" cy="4371484"/>
            </a:xfrm>
            <a:prstGeom prst="roundRect">
              <a:avLst>
                <a:gd name="adj" fmla="val 3383"/>
              </a:avLst>
            </a:prstGeom>
            <a:ln>
              <a:solidFill>
                <a:schemeClr val="bg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3260" tIns="46630" rIns="93260" bIns="466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36"/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9733225" y="2907298"/>
              <a:ext cx="1908729" cy="270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22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CSP Subscription</a:t>
              </a:r>
            </a:p>
          </p:txBody>
        </p:sp>
        <p:grpSp>
          <p:nvGrpSpPr>
            <p:cNvPr id="226" name="Group 225"/>
            <p:cNvGrpSpPr/>
            <p:nvPr/>
          </p:nvGrpSpPr>
          <p:grpSpPr>
            <a:xfrm>
              <a:off x="9441945" y="1099430"/>
              <a:ext cx="2491291" cy="1822024"/>
              <a:chOff x="9441945" y="1099430"/>
              <a:chExt cx="2491291" cy="1822024"/>
            </a:xfrm>
          </p:grpSpPr>
          <p:sp>
            <p:nvSpPr>
              <p:cNvPr id="288" name="Rounded Rectangle 287"/>
              <p:cNvSpPr/>
              <p:nvPr/>
            </p:nvSpPr>
            <p:spPr>
              <a:xfrm>
                <a:off x="9441945" y="1099430"/>
                <a:ext cx="2491291" cy="1822024"/>
              </a:xfrm>
              <a:prstGeom prst="roundRect">
                <a:avLst>
                  <a:gd name="adj" fmla="val 6715"/>
                </a:avLst>
              </a:prstGeom>
              <a:ln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3260" tIns="46630" rIns="93260" bIns="466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36"/>
              </a:p>
            </p:txBody>
          </p:sp>
          <p:sp>
            <p:nvSpPr>
              <p:cNvPr id="289" name="Rounded Rectangle 288"/>
              <p:cNvSpPr/>
              <p:nvPr/>
            </p:nvSpPr>
            <p:spPr>
              <a:xfrm>
                <a:off x="10172382" y="1512717"/>
                <a:ext cx="1399769" cy="24443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6630" tIns="46630" rIns="46630" bIns="46630" rtlCol="0" anchor="ctr"/>
              <a:lstStyle/>
              <a:p>
                <a:r>
                  <a:rPr lang="en-US" sz="1122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Role | Contributor</a:t>
                </a:r>
              </a:p>
            </p:txBody>
          </p:sp>
          <p:sp>
            <p:nvSpPr>
              <p:cNvPr id="290" name="Rounded Rectangle 289"/>
              <p:cNvSpPr/>
              <p:nvPr/>
            </p:nvSpPr>
            <p:spPr>
              <a:xfrm>
                <a:off x="10172383" y="1195426"/>
                <a:ext cx="1399769" cy="24443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6630" tIns="46630" rIns="46630" bIns="46630" rtlCol="0" anchor="ctr"/>
              <a:lstStyle/>
              <a:p>
                <a:r>
                  <a:rPr lang="en-US" sz="1122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Role | Owner</a:t>
                </a:r>
              </a:p>
            </p:txBody>
          </p:sp>
          <p:sp>
            <p:nvSpPr>
              <p:cNvPr id="291" name="Rounded Rectangle 290"/>
              <p:cNvSpPr/>
              <p:nvPr/>
            </p:nvSpPr>
            <p:spPr>
              <a:xfrm>
                <a:off x="10173286" y="1823873"/>
                <a:ext cx="1399769" cy="24443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6630" tIns="46630" rIns="46630" bIns="46630" rtlCol="0" anchor="ctr"/>
              <a:lstStyle/>
              <a:p>
                <a:r>
                  <a:rPr lang="en-US" sz="1122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Role | Reader</a:t>
                </a:r>
              </a:p>
            </p:txBody>
          </p:sp>
          <p:sp>
            <p:nvSpPr>
              <p:cNvPr id="292" name="TextBox 291"/>
              <p:cNvSpPr txBox="1"/>
              <p:nvPr/>
            </p:nvSpPr>
            <p:spPr>
              <a:xfrm>
                <a:off x="10857258" y="2274680"/>
                <a:ext cx="608188" cy="3522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1122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Azure</a:t>
                </a:r>
              </a:p>
              <a:p>
                <a:pPr algn="ctr"/>
                <a:r>
                  <a:rPr lang="en-US" sz="1122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Resources</a:t>
                </a:r>
              </a:p>
            </p:txBody>
          </p:sp>
          <p:grpSp>
            <p:nvGrpSpPr>
              <p:cNvPr id="293" name="Group 292"/>
              <p:cNvGrpSpPr/>
              <p:nvPr/>
            </p:nvGrpSpPr>
            <p:grpSpPr>
              <a:xfrm>
                <a:off x="9803575" y="1166332"/>
                <a:ext cx="327991" cy="317695"/>
                <a:chOff x="3813466" y="5015691"/>
                <a:chExt cx="509049" cy="493069"/>
              </a:xfrm>
            </p:grpSpPr>
            <p:grpSp>
              <p:nvGrpSpPr>
                <p:cNvPr id="395" name="Group 394"/>
                <p:cNvGrpSpPr/>
                <p:nvPr/>
              </p:nvGrpSpPr>
              <p:grpSpPr>
                <a:xfrm>
                  <a:off x="3980819" y="5015691"/>
                  <a:ext cx="173736" cy="493069"/>
                  <a:chOff x="4951808" y="3131259"/>
                  <a:chExt cx="173736" cy="493069"/>
                </a:xfrm>
              </p:grpSpPr>
              <p:sp>
                <p:nvSpPr>
                  <p:cNvPr id="404" name="Oval 403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405" name="Rounded Rectangle 404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406" name="Rounded Rectangle 405"/>
                  <p:cNvSpPr/>
                  <p:nvPr/>
                </p:nvSpPr>
                <p:spPr>
                  <a:xfrm>
                    <a:off x="4988384" y="3391131"/>
                    <a:ext cx="100585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  <p:grpSp>
              <p:nvGrpSpPr>
                <p:cNvPr id="396" name="Group 395"/>
                <p:cNvGrpSpPr/>
                <p:nvPr/>
              </p:nvGrpSpPr>
              <p:grpSpPr>
                <a:xfrm>
                  <a:off x="4183985" y="5060845"/>
                  <a:ext cx="138530" cy="383684"/>
                  <a:chOff x="4951808" y="3131259"/>
                  <a:chExt cx="173736" cy="481194"/>
                </a:xfrm>
              </p:grpSpPr>
              <p:sp>
                <p:nvSpPr>
                  <p:cNvPr id="401" name="Oval 400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402" name="Rounded Rectangle 401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403" name="Rounded Rectangle 402"/>
                  <p:cNvSpPr/>
                  <p:nvPr/>
                </p:nvSpPr>
                <p:spPr>
                  <a:xfrm>
                    <a:off x="4988384" y="3379256"/>
                    <a:ext cx="100584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  <p:grpSp>
              <p:nvGrpSpPr>
                <p:cNvPr id="397" name="Group 396"/>
                <p:cNvGrpSpPr/>
                <p:nvPr/>
              </p:nvGrpSpPr>
              <p:grpSpPr>
                <a:xfrm>
                  <a:off x="3813466" y="5060845"/>
                  <a:ext cx="138530" cy="383684"/>
                  <a:chOff x="4951808" y="3131259"/>
                  <a:chExt cx="173736" cy="481194"/>
                </a:xfrm>
              </p:grpSpPr>
              <p:sp>
                <p:nvSpPr>
                  <p:cNvPr id="398" name="Oval 397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399" name="Rounded Rectangle 398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400" name="Rounded Rectangle 399"/>
                  <p:cNvSpPr/>
                  <p:nvPr/>
                </p:nvSpPr>
                <p:spPr>
                  <a:xfrm>
                    <a:off x="4988384" y="3379256"/>
                    <a:ext cx="100584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</p:grpSp>
          <p:grpSp>
            <p:nvGrpSpPr>
              <p:cNvPr id="294" name="Group 293"/>
              <p:cNvGrpSpPr/>
              <p:nvPr/>
            </p:nvGrpSpPr>
            <p:grpSpPr>
              <a:xfrm>
                <a:off x="10199418" y="2202066"/>
                <a:ext cx="559855" cy="632548"/>
                <a:chOff x="10564003" y="3378810"/>
                <a:chExt cx="559855" cy="632548"/>
              </a:xfrm>
            </p:grpSpPr>
            <p:sp>
              <p:nvSpPr>
                <p:cNvPr id="321" name="Cube 320"/>
                <p:cNvSpPr/>
                <p:nvPr/>
              </p:nvSpPr>
              <p:spPr>
                <a:xfrm>
                  <a:off x="10719437" y="3378810"/>
                  <a:ext cx="263117" cy="403833"/>
                </a:xfrm>
                <a:prstGeom prst="cube">
                  <a:avLst>
                    <a:gd name="adj" fmla="val 3574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3260" tIns="46630" rIns="93260" bIns="4663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36"/>
                </a:p>
              </p:txBody>
            </p:sp>
            <p:cxnSp>
              <p:nvCxnSpPr>
                <p:cNvPr id="322" name="Straight Connector 321"/>
                <p:cNvCxnSpPr/>
                <p:nvPr/>
              </p:nvCxnSpPr>
              <p:spPr>
                <a:xfrm>
                  <a:off x="10756630" y="3524127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Connector 322"/>
                <p:cNvCxnSpPr/>
                <p:nvPr/>
              </p:nvCxnSpPr>
              <p:spPr>
                <a:xfrm>
                  <a:off x="10756633" y="3575940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/>
                <p:cNvCxnSpPr/>
                <p:nvPr/>
              </p:nvCxnSpPr>
              <p:spPr>
                <a:xfrm>
                  <a:off x="10756636" y="3623043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5" name="Cube 324"/>
                <p:cNvSpPr/>
                <p:nvPr/>
              </p:nvSpPr>
              <p:spPr>
                <a:xfrm>
                  <a:off x="10860741" y="3534244"/>
                  <a:ext cx="263117" cy="403833"/>
                </a:xfrm>
                <a:prstGeom prst="cube">
                  <a:avLst>
                    <a:gd name="adj" fmla="val 3574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3260" tIns="46630" rIns="93260" bIns="4663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36"/>
                </a:p>
              </p:txBody>
            </p:sp>
            <p:cxnSp>
              <p:nvCxnSpPr>
                <p:cNvPr id="326" name="Straight Connector 325"/>
                <p:cNvCxnSpPr/>
                <p:nvPr/>
              </p:nvCxnSpPr>
              <p:spPr>
                <a:xfrm>
                  <a:off x="10897934" y="3679561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Straight Connector 326"/>
                <p:cNvCxnSpPr/>
                <p:nvPr/>
              </p:nvCxnSpPr>
              <p:spPr>
                <a:xfrm>
                  <a:off x="10897937" y="3731374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327"/>
                <p:cNvCxnSpPr/>
                <p:nvPr/>
              </p:nvCxnSpPr>
              <p:spPr>
                <a:xfrm>
                  <a:off x="10897940" y="3778477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9" name="Cube 328"/>
                <p:cNvSpPr/>
                <p:nvPr/>
              </p:nvSpPr>
              <p:spPr>
                <a:xfrm>
                  <a:off x="10564003" y="3607525"/>
                  <a:ext cx="263117" cy="403833"/>
                </a:xfrm>
                <a:prstGeom prst="cube">
                  <a:avLst>
                    <a:gd name="adj" fmla="val 3574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3260" tIns="46630" rIns="93260" bIns="4663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36"/>
                </a:p>
              </p:txBody>
            </p:sp>
            <p:cxnSp>
              <p:nvCxnSpPr>
                <p:cNvPr id="330" name="Straight Connector 329"/>
                <p:cNvCxnSpPr/>
                <p:nvPr/>
              </p:nvCxnSpPr>
              <p:spPr>
                <a:xfrm>
                  <a:off x="10601196" y="3752842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Straight Connector 330"/>
                <p:cNvCxnSpPr/>
                <p:nvPr/>
              </p:nvCxnSpPr>
              <p:spPr>
                <a:xfrm>
                  <a:off x="10601199" y="3804655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Straight Connector 331"/>
                <p:cNvCxnSpPr/>
                <p:nvPr/>
              </p:nvCxnSpPr>
              <p:spPr>
                <a:xfrm>
                  <a:off x="10601202" y="3851758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5" name="Group 294"/>
              <p:cNvGrpSpPr/>
              <p:nvPr/>
            </p:nvGrpSpPr>
            <p:grpSpPr>
              <a:xfrm>
                <a:off x="9799637" y="1501135"/>
                <a:ext cx="327991" cy="317695"/>
                <a:chOff x="3813466" y="5015691"/>
                <a:chExt cx="509049" cy="493069"/>
              </a:xfrm>
            </p:grpSpPr>
            <p:grpSp>
              <p:nvGrpSpPr>
                <p:cNvPr id="309" name="Group 308"/>
                <p:cNvGrpSpPr/>
                <p:nvPr/>
              </p:nvGrpSpPr>
              <p:grpSpPr>
                <a:xfrm>
                  <a:off x="3980819" y="5015691"/>
                  <a:ext cx="173736" cy="493069"/>
                  <a:chOff x="4951808" y="3131259"/>
                  <a:chExt cx="173736" cy="493069"/>
                </a:xfrm>
              </p:grpSpPr>
              <p:sp>
                <p:nvSpPr>
                  <p:cNvPr id="318" name="Oval 317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319" name="Rounded Rectangle 318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320" name="Rounded Rectangle 319"/>
                  <p:cNvSpPr/>
                  <p:nvPr/>
                </p:nvSpPr>
                <p:spPr>
                  <a:xfrm>
                    <a:off x="4988384" y="3391131"/>
                    <a:ext cx="100585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  <p:grpSp>
              <p:nvGrpSpPr>
                <p:cNvPr id="310" name="Group 309"/>
                <p:cNvGrpSpPr/>
                <p:nvPr/>
              </p:nvGrpSpPr>
              <p:grpSpPr>
                <a:xfrm>
                  <a:off x="4183985" y="5060845"/>
                  <a:ext cx="138530" cy="383684"/>
                  <a:chOff x="4951808" y="3131259"/>
                  <a:chExt cx="173736" cy="481194"/>
                </a:xfrm>
              </p:grpSpPr>
              <p:sp>
                <p:nvSpPr>
                  <p:cNvPr id="315" name="Oval 314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316" name="Rounded Rectangle 315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317" name="Rounded Rectangle 316"/>
                  <p:cNvSpPr/>
                  <p:nvPr/>
                </p:nvSpPr>
                <p:spPr>
                  <a:xfrm>
                    <a:off x="4988384" y="3379256"/>
                    <a:ext cx="100584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  <p:grpSp>
              <p:nvGrpSpPr>
                <p:cNvPr id="311" name="Group 310"/>
                <p:cNvGrpSpPr/>
                <p:nvPr/>
              </p:nvGrpSpPr>
              <p:grpSpPr>
                <a:xfrm>
                  <a:off x="3813466" y="5060845"/>
                  <a:ext cx="138530" cy="383684"/>
                  <a:chOff x="4951808" y="3131259"/>
                  <a:chExt cx="173736" cy="481194"/>
                </a:xfrm>
              </p:grpSpPr>
              <p:sp>
                <p:nvSpPr>
                  <p:cNvPr id="312" name="Oval 311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313" name="Rounded Rectangle 312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314" name="Rounded Rectangle 313"/>
                  <p:cNvSpPr/>
                  <p:nvPr/>
                </p:nvSpPr>
                <p:spPr>
                  <a:xfrm>
                    <a:off x="4988384" y="3379256"/>
                    <a:ext cx="100584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</p:grpSp>
          <p:grpSp>
            <p:nvGrpSpPr>
              <p:cNvPr id="296" name="Group 295"/>
              <p:cNvGrpSpPr/>
              <p:nvPr/>
            </p:nvGrpSpPr>
            <p:grpSpPr>
              <a:xfrm>
                <a:off x="9803449" y="1829197"/>
                <a:ext cx="327991" cy="317695"/>
                <a:chOff x="3813466" y="5015691"/>
                <a:chExt cx="509049" cy="493069"/>
              </a:xfrm>
            </p:grpSpPr>
            <p:grpSp>
              <p:nvGrpSpPr>
                <p:cNvPr id="297" name="Group 296"/>
                <p:cNvGrpSpPr/>
                <p:nvPr/>
              </p:nvGrpSpPr>
              <p:grpSpPr>
                <a:xfrm>
                  <a:off x="3980819" y="5015691"/>
                  <a:ext cx="173736" cy="493069"/>
                  <a:chOff x="4951808" y="3131259"/>
                  <a:chExt cx="173736" cy="493069"/>
                </a:xfrm>
              </p:grpSpPr>
              <p:sp>
                <p:nvSpPr>
                  <p:cNvPr id="306" name="Oval 305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307" name="Rounded Rectangle 306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308" name="Rounded Rectangle 307"/>
                  <p:cNvSpPr/>
                  <p:nvPr/>
                </p:nvSpPr>
                <p:spPr>
                  <a:xfrm>
                    <a:off x="4988384" y="3391131"/>
                    <a:ext cx="100585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  <p:grpSp>
              <p:nvGrpSpPr>
                <p:cNvPr id="298" name="Group 297"/>
                <p:cNvGrpSpPr/>
                <p:nvPr/>
              </p:nvGrpSpPr>
              <p:grpSpPr>
                <a:xfrm>
                  <a:off x="4183985" y="5060845"/>
                  <a:ext cx="138530" cy="383684"/>
                  <a:chOff x="4951808" y="3131259"/>
                  <a:chExt cx="173736" cy="481194"/>
                </a:xfrm>
              </p:grpSpPr>
              <p:sp>
                <p:nvSpPr>
                  <p:cNvPr id="303" name="Oval 302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304" name="Rounded Rectangle 303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305" name="Rounded Rectangle 304"/>
                  <p:cNvSpPr/>
                  <p:nvPr/>
                </p:nvSpPr>
                <p:spPr>
                  <a:xfrm>
                    <a:off x="4988384" y="3379256"/>
                    <a:ext cx="100584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  <p:grpSp>
              <p:nvGrpSpPr>
                <p:cNvPr id="299" name="Group 298"/>
                <p:cNvGrpSpPr/>
                <p:nvPr/>
              </p:nvGrpSpPr>
              <p:grpSpPr>
                <a:xfrm>
                  <a:off x="3813466" y="5060845"/>
                  <a:ext cx="138530" cy="383684"/>
                  <a:chOff x="4951808" y="3131259"/>
                  <a:chExt cx="173736" cy="481194"/>
                </a:xfrm>
              </p:grpSpPr>
              <p:sp>
                <p:nvSpPr>
                  <p:cNvPr id="300" name="Oval 299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301" name="Rounded Rectangle 300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302" name="Rounded Rectangle 301"/>
                  <p:cNvSpPr/>
                  <p:nvPr/>
                </p:nvSpPr>
                <p:spPr>
                  <a:xfrm>
                    <a:off x="4988384" y="3379256"/>
                    <a:ext cx="100584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</p:grpSp>
        </p:grpSp>
        <p:sp>
          <p:nvSpPr>
            <p:cNvPr id="227" name="TextBox 226"/>
            <p:cNvSpPr txBox="1"/>
            <p:nvPr/>
          </p:nvSpPr>
          <p:spPr>
            <a:xfrm>
              <a:off x="9725922" y="5055777"/>
              <a:ext cx="1908729" cy="270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22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Direct Subscription</a:t>
              </a:r>
            </a:p>
          </p:txBody>
        </p:sp>
        <p:grpSp>
          <p:nvGrpSpPr>
            <p:cNvPr id="228" name="Group 227"/>
            <p:cNvGrpSpPr/>
            <p:nvPr/>
          </p:nvGrpSpPr>
          <p:grpSpPr>
            <a:xfrm>
              <a:off x="9434642" y="3247909"/>
              <a:ext cx="2491291" cy="1822024"/>
              <a:chOff x="9441945" y="1099430"/>
              <a:chExt cx="2491291" cy="1822024"/>
            </a:xfrm>
          </p:grpSpPr>
          <p:sp>
            <p:nvSpPr>
              <p:cNvPr id="229" name="Rounded Rectangle 228"/>
              <p:cNvSpPr/>
              <p:nvPr/>
            </p:nvSpPr>
            <p:spPr>
              <a:xfrm>
                <a:off x="9441945" y="1099430"/>
                <a:ext cx="2491291" cy="1822024"/>
              </a:xfrm>
              <a:prstGeom prst="roundRect">
                <a:avLst>
                  <a:gd name="adj" fmla="val 6715"/>
                </a:avLst>
              </a:prstGeom>
              <a:ln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3260" tIns="46630" rIns="93260" bIns="466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36"/>
              </a:p>
            </p:txBody>
          </p:sp>
          <p:sp>
            <p:nvSpPr>
              <p:cNvPr id="230" name="Rounded Rectangle 229"/>
              <p:cNvSpPr/>
              <p:nvPr/>
            </p:nvSpPr>
            <p:spPr>
              <a:xfrm>
                <a:off x="10172382" y="1512717"/>
                <a:ext cx="1399769" cy="24443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6630" tIns="46630" rIns="46630" bIns="46630" rtlCol="0" anchor="ctr"/>
              <a:lstStyle/>
              <a:p>
                <a:r>
                  <a:rPr lang="en-US" sz="1122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Role | Contributor</a:t>
                </a:r>
              </a:p>
            </p:txBody>
          </p:sp>
          <p:sp>
            <p:nvSpPr>
              <p:cNvPr id="231" name="Rounded Rectangle 230"/>
              <p:cNvSpPr/>
              <p:nvPr/>
            </p:nvSpPr>
            <p:spPr>
              <a:xfrm>
                <a:off x="10172383" y="1195426"/>
                <a:ext cx="1399769" cy="24443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6630" tIns="46630" rIns="46630" bIns="46630" rtlCol="0" anchor="ctr"/>
              <a:lstStyle/>
              <a:p>
                <a:r>
                  <a:rPr lang="en-US" sz="1122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Role | Owner</a:t>
                </a:r>
              </a:p>
            </p:txBody>
          </p:sp>
          <p:sp>
            <p:nvSpPr>
              <p:cNvPr id="232" name="Rounded Rectangle 231"/>
              <p:cNvSpPr/>
              <p:nvPr/>
            </p:nvSpPr>
            <p:spPr>
              <a:xfrm>
                <a:off x="10173286" y="1823873"/>
                <a:ext cx="1399769" cy="24443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6630" tIns="46630" rIns="46630" bIns="46630" rtlCol="0" anchor="ctr"/>
              <a:lstStyle/>
              <a:p>
                <a:r>
                  <a:rPr lang="en-US" sz="1122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Role | Reader</a:t>
                </a:r>
              </a:p>
            </p:txBody>
          </p:sp>
          <p:sp>
            <p:nvSpPr>
              <p:cNvPr id="233" name="TextBox 232"/>
              <p:cNvSpPr txBox="1"/>
              <p:nvPr/>
            </p:nvSpPr>
            <p:spPr>
              <a:xfrm>
                <a:off x="10857258" y="2274680"/>
                <a:ext cx="608188" cy="3522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1122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Azure</a:t>
                </a:r>
              </a:p>
              <a:p>
                <a:pPr algn="ctr"/>
                <a:r>
                  <a:rPr lang="en-US" sz="1122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Resources</a:t>
                </a:r>
              </a:p>
            </p:txBody>
          </p:sp>
          <p:grpSp>
            <p:nvGrpSpPr>
              <p:cNvPr id="234" name="Group 233"/>
              <p:cNvGrpSpPr/>
              <p:nvPr/>
            </p:nvGrpSpPr>
            <p:grpSpPr>
              <a:xfrm>
                <a:off x="9803575" y="1166332"/>
                <a:ext cx="327991" cy="317695"/>
                <a:chOff x="3813466" y="5015691"/>
                <a:chExt cx="509049" cy="493069"/>
              </a:xfrm>
            </p:grpSpPr>
            <p:grpSp>
              <p:nvGrpSpPr>
                <p:cNvPr id="276" name="Group 275"/>
                <p:cNvGrpSpPr/>
                <p:nvPr/>
              </p:nvGrpSpPr>
              <p:grpSpPr>
                <a:xfrm>
                  <a:off x="3980819" y="5015691"/>
                  <a:ext cx="173736" cy="493069"/>
                  <a:chOff x="4951808" y="3131259"/>
                  <a:chExt cx="173736" cy="493069"/>
                </a:xfrm>
              </p:grpSpPr>
              <p:sp>
                <p:nvSpPr>
                  <p:cNvPr id="285" name="Oval 284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86" name="Rounded Rectangle 285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87" name="Rounded Rectangle 286"/>
                  <p:cNvSpPr/>
                  <p:nvPr/>
                </p:nvSpPr>
                <p:spPr>
                  <a:xfrm>
                    <a:off x="4988384" y="3391131"/>
                    <a:ext cx="100585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  <p:grpSp>
              <p:nvGrpSpPr>
                <p:cNvPr id="277" name="Group 276"/>
                <p:cNvGrpSpPr/>
                <p:nvPr/>
              </p:nvGrpSpPr>
              <p:grpSpPr>
                <a:xfrm>
                  <a:off x="4183985" y="5060845"/>
                  <a:ext cx="138530" cy="383684"/>
                  <a:chOff x="4951808" y="3131259"/>
                  <a:chExt cx="173736" cy="481194"/>
                </a:xfrm>
              </p:grpSpPr>
              <p:sp>
                <p:nvSpPr>
                  <p:cNvPr id="282" name="Oval 281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83" name="Rounded Rectangle 282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84" name="Rounded Rectangle 283"/>
                  <p:cNvSpPr/>
                  <p:nvPr/>
                </p:nvSpPr>
                <p:spPr>
                  <a:xfrm>
                    <a:off x="4988384" y="3379256"/>
                    <a:ext cx="100584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  <p:grpSp>
              <p:nvGrpSpPr>
                <p:cNvPr id="278" name="Group 277"/>
                <p:cNvGrpSpPr/>
                <p:nvPr/>
              </p:nvGrpSpPr>
              <p:grpSpPr>
                <a:xfrm>
                  <a:off x="3813466" y="5060845"/>
                  <a:ext cx="138530" cy="383684"/>
                  <a:chOff x="4951808" y="3131259"/>
                  <a:chExt cx="173736" cy="481194"/>
                </a:xfrm>
              </p:grpSpPr>
              <p:sp>
                <p:nvSpPr>
                  <p:cNvPr id="279" name="Oval 278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80" name="Rounded Rectangle 279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81" name="Rounded Rectangle 280"/>
                  <p:cNvSpPr/>
                  <p:nvPr/>
                </p:nvSpPr>
                <p:spPr>
                  <a:xfrm>
                    <a:off x="4988384" y="3379256"/>
                    <a:ext cx="100584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</p:grpSp>
          <p:grpSp>
            <p:nvGrpSpPr>
              <p:cNvPr id="235" name="Group 234"/>
              <p:cNvGrpSpPr/>
              <p:nvPr/>
            </p:nvGrpSpPr>
            <p:grpSpPr>
              <a:xfrm>
                <a:off x="10199418" y="2202066"/>
                <a:ext cx="559855" cy="632548"/>
                <a:chOff x="10564003" y="3378810"/>
                <a:chExt cx="559855" cy="632548"/>
              </a:xfrm>
            </p:grpSpPr>
            <p:sp>
              <p:nvSpPr>
                <p:cNvPr id="264" name="Cube 263"/>
                <p:cNvSpPr/>
                <p:nvPr/>
              </p:nvSpPr>
              <p:spPr>
                <a:xfrm>
                  <a:off x="10719437" y="3378810"/>
                  <a:ext cx="263117" cy="403833"/>
                </a:xfrm>
                <a:prstGeom prst="cube">
                  <a:avLst>
                    <a:gd name="adj" fmla="val 3574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3260" tIns="46630" rIns="93260" bIns="4663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36"/>
                </a:p>
              </p:txBody>
            </p:sp>
            <p:cxnSp>
              <p:nvCxnSpPr>
                <p:cNvPr id="265" name="Straight Connector 264"/>
                <p:cNvCxnSpPr/>
                <p:nvPr/>
              </p:nvCxnSpPr>
              <p:spPr>
                <a:xfrm>
                  <a:off x="10756630" y="3524127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/>
                <p:cNvCxnSpPr/>
                <p:nvPr/>
              </p:nvCxnSpPr>
              <p:spPr>
                <a:xfrm>
                  <a:off x="10756633" y="3575940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/>
                <p:nvPr/>
              </p:nvCxnSpPr>
              <p:spPr>
                <a:xfrm>
                  <a:off x="10756636" y="3623043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8" name="Cube 267"/>
                <p:cNvSpPr/>
                <p:nvPr/>
              </p:nvSpPr>
              <p:spPr>
                <a:xfrm>
                  <a:off x="10860741" y="3534244"/>
                  <a:ext cx="263117" cy="403833"/>
                </a:xfrm>
                <a:prstGeom prst="cube">
                  <a:avLst>
                    <a:gd name="adj" fmla="val 3574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3260" tIns="46630" rIns="93260" bIns="4663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36"/>
                </a:p>
              </p:txBody>
            </p:sp>
            <p:cxnSp>
              <p:nvCxnSpPr>
                <p:cNvPr id="269" name="Straight Connector 268"/>
                <p:cNvCxnSpPr/>
                <p:nvPr/>
              </p:nvCxnSpPr>
              <p:spPr>
                <a:xfrm>
                  <a:off x="10897934" y="3679561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/>
                <p:cNvCxnSpPr/>
                <p:nvPr/>
              </p:nvCxnSpPr>
              <p:spPr>
                <a:xfrm>
                  <a:off x="10897937" y="3731374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/>
                <p:cNvCxnSpPr/>
                <p:nvPr/>
              </p:nvCxnSpPr>
              <p:spPr>
                <a:xfrm>
                  <a:off x="10897940" y="3778477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2" name="Cube 271"/>
                <p:cNvSpPr/>
                <p:nvPr/>
              </p:nvSpPr>
              <p:spPr>
                <a:xfrm>
                  <a:off x="10564003" y="3607525"/>
                  <a:ext cx="263117" cy="403833"/>
                </a:xfrm>
                <a:prstGeom prst="cube">
                  <a:avLst>
                    <a:gd name="adj" fmla="val 3574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3260" tIns="46630" rIns="93260" bIns="4663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36"/>
                </a:p>
              </p:txBody>
            </p:sp>
            <p:cxnSp>
              <p:nvCxnSpPr>
                <p:cNvPr id="273" name="Straight Connector 272"/>
                <p:cNvCxnSpPr/>
                <p:nvPr/>
              </p:nvCxnSpPr>
              <p:spPr>
                <a:xfrm>
                  <a:off x="10601196" y="3752842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Connector 273"/>
                <p:cNvCxnSpPr/>
                <p:nvPr/>
              </p:nvCxnSpPr>
              <p:spPr>
                <a:xfrm>
                  <a:off x="10601199" y="3804655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Connector 274"/>
                <p:cNvCxnSpPr/>
                <p:nvPr/>
              </p:nvCxnSpPr>
              <p:spPr>
                <a:xfrm>
                  <a:off x="10601202" y="3851758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235"/>
              <p:cNvGrpSpPr/>
              <p:nvPr/>
            </p:nvGrpSpPr>
            <p:grpSpPr>
              <a:xfrm>
                <a:off x="9799637" y="1501135"/>
                <a:ext cx="327991" cy="317695"/>
                <a:chOff x="3813466" y="5015691"/>
                <a:chExt cx="509049" cy="493069"/>
              </a:xfrm>
            </p:grpSpPr>
            <p:grpSp>
              <p:nvGrpSpPr>
                <p:cNvPr id="252" name="Group 251"/>
                <p:cNvGrpSpPr/>
                <p:nvPr/>
              </p:nvGrpSpPr>
              <p:grpSpPr>
                <a:xfrm>
                  <a:off x="3980819" y="5015691"/>
                  <a:ext cx="173736" cy="493069"/>
                  <a:chOff x="4951808" y="3131259"/>
                  <a:chExt cx="173736" cy="493069"/>
                </a:xfrm>
              </p:grpSpPr>
              <p:sp>
                <p:nvSpPr>
                  <p:cNvPr id="261" name="Oval 260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62" name="Rounded Rectangle 261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63" name="Rounded Rectangle 262"/>
                  <p:cNvSpPr/>
                  <p:nvPr/>
                </p:nvSpPr>
                <p:spPr>
                  <a:xfrm>
                    <a:off x="4988384" y="3391131"/>
                    <a:ext cx="100585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  <p:grpSp>
              <p:nvGrpSpPr>
                <p:cNvPr id="253" name="Group 252"/>
                <p:cNvGrpSpPr/>
                <p:nvPr/>
              </p:nvGrpSpPr>
              <p:grpSpPr>
                <a:xfrm>
                  <a:off x="4183985" y="5060845"/>
                  <a:ext cx="138530" cy="383684"/>
                  <a:chOff x="4951808" y="3131259"/>
                  <a:chExt cx="173736" cy="481194"/>
                </a:xfrm>
              </p:grpSpPr>
              <p:sp>
                <p:nvSpPr>
                  <p:cNvPr id="258" name="Oval 257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59" name="Rounded Rectangle 258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60" name="Rounded Rectangle 259"/>
                  <p:cNvSpPr/>
                  <p:nvPr/>
                </p:nvSpPr>
                <p:spPr>
                  <a:xfrm>
                    <a:off x="4988384" y="3379256"/>
                    <a:ext cx="100584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  <p:grpSp>
              <p:nvGrpSpPr>
                <p:cNvPr id="254" name="Group 253"/>
                <p:cNvGrpSpPr/>
                <p:nvPr/>
              </p:nvGrpSpPr>
              <p:grpSpPr>
                <a:xfrm>
                  <a:off x="3813466" y="5060845"/>
                  <a:ext cx="138530" cy="383684"/>
                  <a:chOff x="4951808" y="3131259"/>
                  <a:chExt cx="173736" cy="481194"/>
                </a:xfrm>
              </p:grpSpPr>
              <p:sp>
                <p:nvSpPr>
                  <p:cNvPr id="255" name="Oval 254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56" name="Rounded Rectangle 255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57" name="Rounded Rectangle 256"/>
                  <p:cNvSpPr/>
                  <p:nvPr/>
                </p:nvSpPr>
                <p:spPr>
                  <a:xfrm>
                    <a:off x="4988384" y="3379256"/>
                    <a:ext cx="100584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</p:grpSp>
          <p:grpSp>
            <p:nvGrpSpPr>
              <p:cNvPr id="237" name="Group 236"/>
              <p:cNvGrpSpPr/>
              <p:nvPr/>
            </p:nvGrpSpPr>
            <p:grpSpPr>
              <a:xfrm>
                <a:off x="9803449" y="1829197"/>
                <a:ext cx="327991" cy="317695"/>
                <a:chOff x="3813466" y="5015691"/>
                <a:chExt cx="509049" cy="493069"/>
              </a:xfrm>
            </p:grpSpPr>
            <p:grpSp>
              <p:nvGrpSpPr>
                <p:cNvPr id="240" name="Group 239"/>
                <p:cNvGrpSpPr/>
                <p:nvPr/>
              </p:nvGrpSpPr>
              <p:grpSpPr>
                <a:xfrm>
                  <a:off x="3980819" y="5015691"/>
                  <a:ext cx="173736" cy="493069"/>
                  <a:chOff x="4951808" y="3131259"/>
                  <a:chExt cx="173736" cy="493069"/>
                </a:xfrm>
              </p:grpSpPr>
              <p:sp>
                <p:nvSpPr>
                  <p:cNvPr id="249" name="Oval 248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50" name="Rounded Rectangle 249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51" name="Rounded Rectangle 250"/>
                  <p:cNvSpPr/>
                  <p:nvPr/>
                </p:nvSpPr>
                <p:spPr>
                  <a:xfrm>
                    <a:off x="4988384" y="3391131"/>
                    <a:ext cx="100585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  <p:grpSp>
              <p:nvGrpSpPr>
                <p:cNvPr id="241" name="Group 240"/>
                <p:cNvGrpSpPr/>
                <p:nvPr/>
              </p:nvGrpSpPr>
              <p:grpSpPr>
                <a:xfrm>
                  <a:off x="4183985" y="5060845"/>
                  <a:ext cx="138530" cy="383684"/>
                  <a:chOff x="4951808" y="3131259"/>
                  <a:chExt cx="173736" cy="481194"/>
                </a:xfrm>
              </p:grpSpPr>
              <p:sp>
                <p:nvSpPr>
                  <p:cNvPr id="246" name="Oval 245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47" name="Rounded Rectangle 246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48" name="Rounded Rectangle 247"/>
                  <p:cNvSpPr/>
                  <p:nvPr/>
                </p:nvSpPr>
                <p:spPr>
                  <a:xfrm>
                    <a:off x="4988384" y="3379256"/>
                    <a:ext cx="100584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  <p:grpSp>
              <p:nvGrpSpPr>
                <p:cNvPr id="242" name="Group 241"/>
                <p:cNvGrpSpPr/>
                <p:nvPr/>
              </p:nvGrpSpPr>
              <p:grpSpPr>
                <a:xfrm>
                  <a:off x="3813466" y="5060845"/>
                  <a:ext cx="138530" cy="383684"/>
                  <a:chOff x="4951808" y="3131259"/>
                  <a:chExt cx="173736" cy="481194"/>
                </a:xfrm>
              </p:grpSpPr>
              <p:sp>
                <p:nvSpPr>
                  <p:cNvPr id="243" name="Oval 242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44" name="Rounded Rectangle 243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45" name="Rounded Rectangle 244"/>
                  <p:cNvSpPr/>
                  <p:nvPr/>
                </p:nvSpPr>
                <p:spPr>
                  <a:xfrm>
                    <a:off x="4988384" y="3379256"/>
                    <a:ext cx="100584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</p:grpSp>
        </p:grpSp>
      </p:grpSp>
      <p:sp>
        <p:nvSpPr>
          <p:cNvPr id="59" name="Isosceles Triangle 58"/>
          <p:cNvSpPr/>
          <p:nvPr/>
        </p:nvSpPr>
        <p:spPr>
          <a:xfrm>
            <a:off x="4803865" y="1115600"/>
            <a:ext cx="2552142" cy="4189690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sp>
        <p:nvSpPr>
          <p:cNvPr id="61" name="Rounded Rectangle 60"/>
          <p:cNvSpPr/>
          <p:nvPr/>
        </p:nvSpPr>
        <p:spPr>
          <a:xfrm>
            <a:off x="6401871" y="3008401"/>
            <a:ext cx="1924324" cy="30775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630" tIns="46630" rIns="46630" bIns="46630" rtlCol="0" anchor="ctr"/>
          <a:lstStyle/>
          <a:p>
            <a:r>
              <a:rPr lang="en-US" sz="1326" dirty="0">
                <a:latin typeface="Segoe UI Light" panose="020B0502040204020203" pitchFamily="34" charset="0"/>
                <a:cs typeface="Segoe UI Light" panose="020B0502040204020203" pitchFamily="34" charset="0"/>
              </a:rPr>
              <a:t>Role | Tenant Admin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4621483" y="5305290"/>
            <a:ext cx="2916902" cy="334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30" dirty="0">
                <a:latin typeface="Segoe UI Light" panose="020B0502040204020203" pitchFamily="34" charset="0"/>
                <a:cs typeface="Segoe UI Light" panose="020B0502040204020203" pitchFamily="34" charset="0"/>
              </a:rPr>
              <a:t>Azure AD Tenant for Contoso</a:t>
            </a:r>
          </a:p>
        </p:txBody>
      </p:sp>
      <p:sp>
        <p:nvSpPr>
          <p:cNvPr id="157" name="Rounded Rectangle 156"/>
          <p:cNvSpPr/>
          <p:nvPr/>
        </p:nvSpPr>
        <p:spPr>
          <a:xfrm>
            <a:off x="1264136" y="6129305"/>
            <a:ext cx="9631594" cy="48192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sp>
        <p:nvSpPr>
          <p:cNvPr id="158" name="TextBox 157"/>
          <p:cNvSpPr txBox="1"/>
          <p:nvPr/>
        </p:nvSpPr>
        <p:spPr>
          <a:xfrm>
            <a:off x="1469329" y="5983340"/>
            <a:ext cx="773708" cy="296639"/>
          </a:xfrm>
          <a:prstGeom prst="rect">
            <a:avLst/>
          </a:prstGeom>
          <a:solidFill>
            <a:schemeClr val="bg2"/>
          </a:solidFill>
        </p:spPr>
        <p:txBody>
          <a:bodyPr wrap="none" lIns="93260" tIns="27978" rIns="93260" bIns="27978" rtlCol="0">
            <a:spAutoFit/>
          </a:bodyPr>
          <a:lstStyle/>
          <a:p>
            <a:r>
              <a:rPr lang="en-US" sz="153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Legend</a:t>
            </a:r>
          </a:p>
        </p:txBody>
      </p:sp>
      <p:grpSp>
        <p:nvGrpSpPr>
          <p:cNvPr id="159" name="Group 158"/>
          <p:cNvGrpSpPr/>
          <p:nvPr/>
        </p:nvGrpSpPr>
        <p:grpSpPr>
          <a:xfrm>
            <a:off x="2453598" y="6248101"/>
            <a:ext cx="2399636" cy="302263"/>
            <a:chOff x="500001" y="6205008"/>
            <a:chExt cx="2352798" cy="296363"/>
          </a:xfrm>
        </p:grpSpPr>
        <p:cxnSp>
          <p:nvCxnSpPr>
            <p:cNvPr id="160" name="Straight Arrow Connector 159"/>
            <p:cNvCxnSpPr/>
            <p:nvPr/>
          </p:nvCxnSpPr>
          <p:spPr>
            <a:xfrm>
              <a:off x="500001" y="6366591"/>
              <a:ext cx="863600" cy="0"/>
            </a:xfrm>
            <a:prstGeom prst="straightConnector1">
              <a:avLst/>
            </a:prstGeom>
            <a:ln w="12700">
              <a:solidFill>
                <a:schemeClr val="accent6"/>
              </a:solidFill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TextBox 160"/>
            <p:cNvSpPr txBox="1"/>
            <p:nvPr/>
          </p:nvSpPr>
          <p:spPr>
            <a:xfrm>
              <a:off x="1455799" y="6205008"/>
              <a:ext cx="1397000" cy="29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26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Is member of</a:t>
              </a:r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5008668" y="6248100"/>
            <a:ext cx="2399636" cy="302263"/>
            <a:chOff x="9707501" y="5759733"/>
            <a:chExt cx="2352798" cy="296363"/>
          </a:xfrm>
        </p:grpSpPr>
        <p:cxnSp>
          <p:nvCxnSpPr>
            <p:cNvPr id="163" name="Straight Arrow Connector 162"/>
            <p:cNvCxnSpPr/>
            <p:nvPr/>
          </p:nvCxnSpPr>
          <p:spPr>
            <a:xfrm>
              <a:off x="9707501" y="5921316"/>
              <a:ext cx="863600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prstDash val="dash"/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/>
            <p:cNvSpPr txBox="1"/>
            <p:nvPr/>
          </p:nvSpPr>
          <p:spPr>
            <a:xfrm>
              <a:off x="10663299" y="5759733"/>
              <a:ext cx="1397000" cy="29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26" dirty="0">
                  <a:solidFill>
                    <a:srgbClr val="00B05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Can manage</a:t>
              </a:r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7591136" y="6248100"/>
            <a:ext cx="2399636" cy="302263"/>
            <a:chOff x="9707501" y="5759733"/>
            <a:chExt cx="2352798" cy="296363"/>
          </a:xfrm>
        </p:grpSpPr>
        <p:cxnSp>
          <p:nvCxnSpPr>
            <p:cNvPr id="169" name="Straight Arrow Connector 168"/>
            <p:cNvCxnSpPr/>
            <p:nvPr/>
          </p:nvCxnSpPr>
          <p:spPr>
            <a:xfrm>
              <a:off x="9707501" y="5921316"/>
              <a:ext cx="863600" cy="0"/>
            </a:xfrm>
            <a:prstGeom prst="straightConnector1">
              <a:avLst/>
            </a:prstGeom>
            <a:ln w="63500" cmpd="dbl">
              <a:solidFill>
                <a:schemeClr val="accent1"/>
              </a:solidFill>
              <a:tailEnd type="diamond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Box 169"/>
            <p:cNvSpPr txBox="1"/>
            <p:nvPr/>
          </p:nvSpPr>
          <p:spPr>
            <a:xfrm>
              <a:off x="10663299" y="5759733"/>
              <a:ext cx="1397000" cy="29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26" dirty="0">
                  <a:solidFill>
                    <a:schemeClr val="accent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Is partner of</a:t>
              </a:r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5820654" y="2888037"/>
            <a:ext cx="519183" cy="490773"/>
            <a:chOff x="3813466" y="5015691"/>
            <a:chExt cx="509049" cy="481194"/>
          </a:xfrm>
          <a:solidFill>
            <a:schemeClr val="bg1"/>
          </a:solidFill>
        </p:grpSpPr>
        <p:grpSp>
          <p:nvGrpSpPr>
            <p:cNvPr id="186" name="Group 185"/>
            <p:cNvGrpSpPr/>
            <p:nvPr/>
          </p:nvGrpSpPr>
          <p:grpSpPr>
            <a:xfrm>
              <a:off x="3980819" y="5015691"/>
              <a:ext cx="173736" cy="481194"/>
              <a:chOff x="4951808" y="3131259"/>
              <a:chExt cx="173736" cy="481194"/>
            </a:xfrm>
            <a:grpFill/>
          </p:grpSpPr>
          <p:sp>
            <p:nvSpPr>
              <p:cNvPr id="195" name="Oval 194"/>
              <p:cNvSpPr/>
              <p:nvPr/>
            </p:nvSpPr>
            <p:spPr>
              <a:xfrm>
                <a:off x="4988384" y="3131259"/>
                <a:ext cx="100584" cy="1005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196" name="Rounded Rectangle 195"/>
              <p:cNvSpPr/>
              <p:nvPr/>
            </p:nvSpPr>
            <p:spPr>
              <a:xfrm>
                <a:off x="4951808" y="3242130"/>
                <a:ext cx="173736" cy="219456"/>
              </a:xfrm>
              <a:prstGeom prst="roundRect">
                <a:avLst>
                  <a:gd name="adj" fmla="val 2444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197" name="Rounded Rectangle 196"/>
              <p:cNvSpPr/>
              <p:nvPr/>
            </p:nvSpPr>
            <p:spPr>
              <a:xfrm>
                <a:off x="4988384" y="3379256"/>
                <a:ext cx="100584" cy="233197"/>
              </a:xfrm>
              <a:prstGeom prst="roundRect">
                <a:avLst>
                  <a:gd name="adj" fmla="val 2444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</p:grpSp>
        <p:grpSp>
          <p:nvGrpSpPr>
            <p:cNvPr id="187" name="Group 186"/>
            <p:cNvGrpSpPr/>
            <p:nvPr/>
          </p:nvGrpSpPr>
          <p:grpSpPr>
            <a:xfrm>
              <a:off x="4183985" y="5060845"/>
              <a:ext cx="138530" cy="383684"/>
              <a:chOff x="4951808" y="3131259"/>
              <a:chExt cx="173736" cy="481194"/>
            </a:xfrm>
            <a:grpFill/>
          </p:grpSpPr>
          <p:sp>
            <p:nvSpPr>
              <p:cNvPr id="192" name="Oval 191"/>
              <p:cNvSpPr/>
              <p:nvPr/>
            </p:nvSpPr>
            <p:spPr>
              <a:xfrm>
                <a:off x="4988384" y="3131259"/>
                <a:ext cx="100584" cy="1005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193" name="Rounded Rectangle 192"/>
              <p:cNvSpPr/>
              <p:nvPr/>
            </p:nvSpPr>
            <p:spPr>
              <a:xfrm>
                <a:off x="4951808" y="3242130"/>
                <a:ext cx="173736" cy="219456"/>
              </a:xfrm>
              <a:prstGeom prst="roundRect">
                <a:avLst>
                  <a:gd name="adj" fmla="val 2444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194" name="Rounded Rectangle 193"/>
              <p:cNvSpPr/>
              <p:nvPr/>
            </p:nvSpPr>
            <p:spPr>
              <a:xfrm>
                <a:off x="4988384" y="3379256"/>
                <a:ext cx="100584" cy="233197"/>
              </a:xfrm>
              <a:prstGeom prst="roundRect">
                <a:avLst>
                  <a:gd name="adj" fmla="val 2444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</p:grpSp>
        <p:grpSp>
          <p:nvGrpSpPr>
            <p:cNvPr id="188" name="Group 187"/>
            <p:cNvGrpSpPr/>
            <p:nvPr/>
          </p:nvGrpSpPr>
          <p:grpSpPr>
            <a:xfrm>
              <a:off x="3813466" y="5060845"/>
              <a:ext cx="138530" cy="383684"/>
              <a:chOff x="4951808" y="3131259"/>
              <a:chExt cx="173736" cy="481194"/>
            </a:xfrm>
            <a:grpFill/>
          </p:grpSpPr>
          <p:sp>
            <p:nvSpPr>
              <p:cNvPr id="189" name="Oval 188"/>
              <p:cNvSpPr/>
              <p:nvPr/>
            </p:nvSpPr>
            <p:spPr>
              <a:xfrm>
                <a:off x="4988384" y="3131259"/>
                <a:ext cx="100584" cy="1005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190" name="Rounded Rectangle 189"/>
              <p:cNvSpPr/>
              <p:nvPr/>
            </p:nvSpPr>
            <p:spPr>
              <a:xfrm>
                <a:off x="4951808" y="3242130"/>
                <a:ext cx="173736" cy="219456"/>
              </a:xfrm>
              <a:prstGeom prst="roundRect">
                <a:avLst>
                  <a:gd name="adj" fmla="val 2444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191" name="Rounded Rectangle 190"/>
              <p:cNvSpPr/>
              <p:nvPr/>
            </p:nvSpPr>
            <p:spPr>
              <a:xfrm>
                <a:off x="4988384" y="3379256"/>
                <a:ext cx="100584" cy="233197"/>
              </a:xfrm>
              <a:prstGeom prst="roundRect">
                <a:avLst>
                  <a:gd name="adj" fmla="val 2444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</p:grpSp>
      </p:grpSp>
      <p:sp>
        <p:nvSpPr>
          <p:cNvPr id="76" name="TextBox 75"/>
          <p:cNvSpPr txBox="1"/>
          <p:nvPr/>
        </p:nvSpPr>
        <p:spPr>
          <a:xfrm>
            <a:off x="9211295" y="5317696"/>
            <a:ext cx="2916902" cy="574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30" dirty="0">
                <a:latin typeface="Segoe UI Light" panose="020B0502040204020203" pitchFamily="34" charset="0"/>
                <a:cs typeface="Segoe UI Light" panose="020B0502040204020203" pitchFamily="34" charset="0"/>
              </a:rPr>
              <a:t>Subscriptions belonging to Contoso in Microsoft </a:t>
            </a:r>
            <a:r>
              <a:rPr lang="en-US" sz="153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Azure</a:t>
            </a:r>
            <a:endParaRPr lang="en-US" sz="153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6" name="Isosceles Triangle 175"/>
          <p:cNvSpPr/>
          <p:nvPr/>
        </p:nvSpPr>
        <p:spPr>
          <a:xfrm>
            <a:off x="1118976" y="1115600"/>
            <a:ext cx="2552142" cy="4189690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grpSp>
        <p:nvGrpSpPr>
          <p:cNvPr id="177" name="Group 176"/>
          <p:cNvGrpSpPr/>
          <p:nvPr/>
        </p:nvGrpSpPr>
        <p:grpSpPr>
          <a:xfrm>
            <a:off x="2135765" y="2888037"/>
            <a:ext cx="519183" cy="490773"/>
            <a:chOff x="3813466" y="5015691"/>
            <a:chExt cx="509049" cy="481194"/>
          </a:xfrm>
          <a:solidFill>
            <a:schemeClr val="bg1"/>
          </a:solidFill>
        </p:grpSpPr>
        <p:grpSp>
          <p:nvGrpSpPr>
            <p:cNvPr id="178" name="Group 177"/>
            <p:cNvGrpSpPr/>
            <p:nvPr/>
          </p:nvGrpSpPr>
          <p:grpSpPr>
            <a:xfrm>
              <a:off x="3980819" y="5015691"/>
              <a:ext cx="173736" cy="481194"/>
              <a:chOff x="4951808" y="3131259"/>
              <a:chExt cx="173736" cy="481194"/>
            </a:xfrm>
            <a:grpFill/>
          </p:grpSpPr>
          <p:sp>
            <p:nvSpPr>
              <p:cNvPr id="200" name="Oval 199"/>
              <p:cNvSpPr/>
              <p:nvPr/>
            </p:nvSpPr>
            <p:spPr>
              <a:xfrm>
                <a:off x="4988384" y="3131259"/>
                <a:ext cx="100584" cy="1005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201" name="Rounded Rectangle 200"/>
              <p:cNvSpPr/>
              <p:nvPr/>
            </p:nvSpPr>
            <p:spPr>
              <a:xfrm>
                <a:off x="4951808" y="3242130"/>
                <a:ext cx="173736" cy="219456"/>
              </a:xfrm>
              <a:prstGeom prst="roundRect">
                <a:avLst>
                  <a:gd name="adj" fmla="val 2444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202" name="Rounded Rectangle 201"/>
              <p:cNvSpPr/>
              <p:nvPr/>
            </p:nvSpPr>
            <p:spPr>
              <a:xfrm>
                <a:off x="4988384" y="3379256"/>
                <a:ext cx="100584" cy="233197"/>
              </a:xfrm>
              <a:prstGeom prst="roundRect">
                <a:avLst>
                  <a:gd name="adj" fmla="val 2444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</p:grpSp>
        <p:grpSp>
          <p:nvGrpSpPr>
            <p:cNvPr id="179" name="Group 178"/>
            <p:cNvGrpSpPr/>
            <p:nvPr/>
          </p:nvGrpSpPr>
          <p:grpSpPr>
            <a:xfrm>
              <a:off x="4183985" y="5060845"/>
              <a:ext cx="138530" cy="383684"/>
              <a:chOff x="4951808" y="3131259"/>
              <a:chExt cx="173736" cy="481194"/>
            </a:xfrm>
            <a:grpFill/>
          </p:grpSpPr>
          <p:sp>
            <p:nvSpPr>
              <p:cNvPr id="184" name="Oval 183"/>
              <p:cNvSpPr/>
              <p:nvPr/>
            </p:nvSpPr>
            <p:spPr>
              <a:xfrm>
                <a:off x="4988384" y="3131259"/>
                <a:ext cx="100584" cy="1005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198" name="Rounded Rectangle 197"/>
              <p:cNvSpPr/>
              <p:nvPr/>
            </p:nvSpPr>
            <p:spPr>
              <a:xfrm>
                <a:off x="4951808" y="3242130"/>
                <a:ext cx="173736" cy="219456"/>
              </a:xfrm>
              <a:prstGeom prst="roundRect">
                <a:avLst>
                  <a:gd name="adj" fmla="val 2444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199" name="Rounded Rectangle 198"/>
              <p:cNvSpPr/>
              <p:nvPr/>
            </p:nvSpPr>
            <p:spPr>
              <a:xfrm>
                <a:off x="4988384" y="3379256"/>
                <a:ext cx="100584" cy="233197"/>
              </a:xfrm>
              <a:prstGeom prst="roundRect">
                <a:avLst>
                  <a:gd name="adj" fmla="val 2444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</p:grpSp>
        <p:grpSp>
          <p:nvGrpSpPr>
            <p:cNvPr id="180" name="Group 179"/>
            <p:cNvGrpSpPr/>
            <p:nvPr/>
          </p:nvGrpSpPr>
          <p:grpSpPr>
            <a:xfrm>
              <a:off x="3813466" y="5060845"/>
              <a:ext cx="138530" cy="383684"/>
              <a:chOff x="4951808" y="3131259"/>
              <a:chExt cx="173736" cy="481194"/>
            </a:xfrm>
            <a:grpFill/>
          </p:grpSpPr>
          <p:sp>
            <p:nvSpPr>
              <p:cNvPr id="181" name="Oval 180"/>
              <p:cNvSpPr/>
              <p:nvPr/>
            </p:nvSpPr>
            <p:spPr>
              <a:xfrm>
                <a:off x="4988384" y="3131259"/>
                <a:ext cx="100584" cy="1005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182" name="Rounded Rectangle 181"/>
              <p:cNvSpPr/>
              <p:nvPr/>
            </p:nvSpPr>
            <p:spPr>
              <a:xfrm>
                <a:off x="4951808" y="3242130"/>
                <a:ext cx="173736" cy="219456"/>
              </a:xfrm>
              <a:prstGeom prst="roundRect">
                <a:avLst>
                  <a:gd name="adj" fmla="val 2444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183" name="Rounded Rectangle 182"/>
              <p:cNvSpPr/>
              <p:nvPr/>
            </p:nvSpPr>
            <p:spPr>
              <a:xfrm>
                <a:off x="4988384" y="3379256"/>
                <a:ext cx="100584" cy="233197"/>
              </a:xfrm>
              <a:prstGeom prst="roundRect">
                <a:avLst>
                  <a:gd name="adj" fmla="val 2444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</p:grpSp>
      </p:grpSp>
      <p:sp>
        <p:nvSpPr>
          <p:cNvPr id="203" name="TextBox 202"/>
          <p:cNvSpPr txBox="1"/>
          <p:nvPr/>
        </p:nvSpPr>
        <p:spPr>
          <a:xfrm>
            <a:off x="936595" y="5305290"/>
            <a:ext cx="2916902" cy="56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30" dirty="0">
                <a:latin typeface="Segoe UI Light" panose="020B0502040204020203" pitchFamily="34" charset="0"/>
                <a:cs typeface="Segoe UI Light" panose="020B0502040204020203" pitchFamily="34" charset="0"/>
              </a:rPr>
              <a:t>Azure AD Tenant for Wingtip</a:t>
            </a:r>
            <a:br>
              <a:rPr lang="en-US" sz="153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530" dirty="0">
                <a:latin typeface="Segoe UI Light" panose="020B0502040204020203" pitchFamily="34" charset="0"/>
                <a:cs typeface="Segoe UI Light" panose="020B0502040204020203" pitchFamily="34" charset="0"/>
              </a:rPr>
              <a:t>(CSP Partner)</a:t>
            </a:r>
          </a:p>
        </p:txBody>
      </p:sp>
      <p:sp>
        <p:nvSpPr>
          <p:cNvPr id="204" name="Rounded Rectangle 203"/>
          <p:cNvSpPr/>
          <p:nvPr/>
        </p:nvSpPr>
        <p:spPr>
          <a:xfrm>
            <a:off x="2731492" y="3008402"/>
            <a:ext cx="1924324" cy="30775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630" tIns="46630" rIns="46630" bIns="46630" rtlCol="0" anchor="ctr"/>
          <a:lstStyle/>
          <a:p>
            <a:r>
              <a:rPr lang="en-US" sz="1326" dirty="0">
                <a:latin typeface="Segoe UI Light" panose="020B0502040204020203" pitchFamily="34" charset="0"/>
                <a:cs typeface="Segoe UI Light" panose="020B0502040204020203" pitchFamily="34" charset="0"/>
              </a:rPr>
              <a:t>Group | Admin Agents</a:t>
            </a:r>
          </a:p>
        </p:txBody>
      </p:sp>
      <p:cxnSp>
        <p:nvCxnSpPr>
          <p:cNvPr id="238" name="Straight Arrow Connector 237"/>
          <p:cNvCxnSpPr/>
          <p:nvPr/>
        </p:nvCxnSpPr>
        <p:spPr>
          <a:xfrm>
            <a:off x="3720195" y="5451259"/>
            <a:ext cx="1025864" cy="0"/>
          </a:xfrm>
          <a:prstGeom prst="straightConnector1">
            <a:avLst/>
          </a:prstGeom>
          <a:ln w="63500" cmpd="dbl">
            <a:solidFill>
              <a:schemeClr val="accent1"/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/>
          <p:nvPr/>
        </p:nvCxnSpPr>
        <p:spPr>
          <a:xfrm>
            <a:off x="4719522" y="3162281"/>
            <a:ext cx="978211" cy="0"/>
          </a:xfrm>
          <a:prstGeom prst="straightConnector1">
            <a:avLst/>
          </a:prstGeom>
          <a:ln w="12700">
            <a:solidFill>
              <a:schemeClr val="accent6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Elbow Connector 220"/>
          <p:cNvCxnSpPr/>
          <p:nvPr/>
        </p:nvCxnSpPr>
        <p:spPr>
          <a:xfrm flipV="1">
            <a:off x="2395045" y="1333773"/>
            <a:ext cx="7252192" cy="1507040"/>
          </a:xfrm>
          <a:prstGeom prst="bentConnector3">
            <a:avLst>
              <a:gd name="adj1" fmla="val -38"/>
            </a:avLst>
          </a:prstGeom>
          <a:ln w="12700">
            <a:solidFill>
              <a:schemeClr val="accent6"/>
            </a:solidFill>
            <a:prstDash val="solid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ounded Rectangular Callout 221"/>
          <p:cNvSpPr/>
          <p:nvPr/>
        </p:nvSpPr>
        <p:spPr>
          <a:xfrm>
            <a:off x="2849722" y="1695970"/>
            <a:ext cx="5120350" cy="853754"/>
          </a:xfrm>
          <a:prstGeom prst="wedgeRoundRectCallout">
            <a:avLst>
              <a:gd name="adj1" fmla="val -41550"/>
              <a:gd name="adj2" fmla="val -89297"/>
              <a:gd name="adj3" fmla="val 16667"/>
            </a:avLst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3260" tIns="46630" rIns="9326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30" dirty="0">
                <a:latin typeface="+mj-lt"/>
                <a:cs typeface="Segoe UI Light" panose="020B0502040204020203" pitchFamily="34" charset="0"/>
              </a:rPr>
              <a:t>When a CSP partner creates an Azure subscription for a customer tenant, the partner Admin Agents group is automatically assigned subscription owner role.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CSP User Management in Microsoft Azure</a:t>
            </a:r>
          </a:p>
        </p:txBody>
      </p:sp>
    </p:spTree>
    <p:extLst>
      <p:ext uri="{BB962C8B-B14F-4D97-AF65-F5344CB8AC3E}">
        <p14:creationId xmlns:p14="http://schemas.microsoft.com/office/powerpoint/2010/main" val="147794731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Isosceles Triangle 58"/>
          <p:cNvSpPr/>
          <p:nvPr/>
        </p:nvSpPr>
        <p:spPr>
          <a:xfrm>
            <a:off x="4803865" y="1115600"/>
            <a:ext cx="2552142" cy="4189690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sp>
        <p:nvSpPr>
          <p:cNvPr id="61" name="Rounded Rectangle 60"/>
          <p:cNvSpPr/>
          <p:nvPr/>
        </p:nvSpPr>
        <p:spPr>
          <a:xfrm>
            <a:off x="6401871" y="3008401"/>
            <a:ext cx="1924324" cy="307759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630" tIns="46630" rIns="46630" bIns="46630" rtlCol="0" anchor="ctr"/>
          <a:lstStyle/>
          <a:p>
            <a:r>
              <a:rPr lang="en-US" sz="1326" dirty="0">
                <a:solidFill>
                  <a:schemeClr val="tx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Role | Tenant Admin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4621483" y="5305290"/>
            <a:ext cx="2916902" cy="32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30" dirty="0">
                <a:latin typeface="Segoe UI Light" panose="020B0502040204020203" pitchFamily="34" charset="0"/>
                <a:cs typeface="Segoe UI Light" panose="020B0502040204020203" pitchFamily="34" charset="0"/>
              </a:rPr>
              <a:t>Azure AD Tenant for </a:t>
            </a:r>
            <a:r>
              <a:rPr lang="en-US" sz="153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Contoso</a:t>
            </a:r>
            <a:endParaRPr lang="en-US" sz="153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7" name="Rounded Rectangle 156"/>
          <p:cNvSpPr/>
          <p:nvPr/>
        </p:nvSpPr>
        <p:spPr>
          <a:xfrm>
            <a:off x="1264136" y="6129305"/>
            <a:ext cx="9631594" cy="48192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sp>
        <p:nvSpPr>
          <p:cNvPr id="158" name="TextBox 157"/>
          <p:cNvSpPr txBox="1"/>
          <p:nvPr/>
        </p:nvSpPr>
        <p:spPr>
          <a:xfrm>
            <a:off x="1469329" y="5983340"/>
            <a:ext cx="773708" cy="296639"/>
          </a:xfrm>
          <a:prstGeom prst="rect">
            <a:avLst/>
          </a:prstGeom>
          <a:solidFill>
            <a:schemeClr val="bg2"/>
          </a:solidFill>
        </p:spPr>
        <p:txBody>
          <a:bodyPr wrap="none" lIns="93260" tIns="27978" rIns="93260" bIns="27978" rtlCol="0">
            <a:spAutoFit/>
          </a:bodyPr>
          <a:lstStyle/>
          <a:p>
            <a:r>
              <a:rPr lang="en-US" sz="153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Legend</a:t>
            </a:r>
          </a:p>
        </p:txBody>
      </p:sp>
      <p:grpSp>
        <p:nvGrpSpPr>
          <p:cNvPr id="159" name="Group 158"/>
          <p:cNvGrpSpPr/>
          <p:nvPr/>
        </p:nvGrpSpPr>
        <p:grpSpPr>
          <a:xfrm>
            <a:off x="2453598" y="6248101"/>
            <a:ext cx="2399636" cy="302263"/>
            <a:chOff x="500001" y="6205008"/>
            <a:chExt cx="2352798" cy="296363"/>
          </a:xfrm>
        </p:grpSpPr>
        <p:cxnSp>
          <p:nvCxnSpPr>
            <p:cNvPr id="160" name="Straight Arrow Connector 159"/>
            <p:cNvCxnSpPr/>
            <p:nvPr/>
          </p:nvCxnSpPr>
          <p:spPr>
            <a:xfrm>
              <a:off x="500001" y="6366591"/>
              <a:ext cx="863600" cy="0"/>
            </a:xfrm>
            <a:prstGeom prst="straightConnector1">
              <a:avLst/>
            </a:prstGeom>
            <a:ln w="12700">
              <a:solidFill>
                <a:schemeClr val="accent6"/>
              </a:solidFill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TextBox 160"/>
            <p:cNvSpPr txBox="1"/>
            <p:nvPr/>
          </p:nvSpPr>
          <p:spPr>
            <a:xfrm>
              <a:off x="1455799" y="6205008"/>
              <a:ext cx="1397000" cy="29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26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Is member of</a:t>
              </a:r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5008668" y="6248100"/>
            <a:ext cx="2399636" cy="302263"/>
            <a:chOff x="9707501" y="5759733"/>
            <a:chExt cx="2352798" cy="296363"/>
          </a:xfrm>
        </p:grpSpPr>
        <p:cxnSp>
          <p:nvCxnSpPr>
            <p:cNvPr id="163" name="Straight Arrow Connector 162"/>
            <p:cNvCxnSpPr/>
            <p:nvPr/>
          </p:nvCxnSpPr>
          <p:spPr>
            <a:xfrm>
              <a:off x="9707501" y="5921316"/>
              <a:ext cx="863600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prstDash val="dash"/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/>
            <p:cNvSpPr txBox="1"/>
            <p:nvPr/>
          </p:nvSpPr>
          <p:spPr>
            <a:xfrm>
              <a:off x="10663299" y="5759733"/>
              <a:ext cx="1397000" cy="29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26" dirty="0">
                  <a:solidFill>
                    <a:srgbClr val="00B05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Can manage</a:t>
              </a:r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7591136" y="6248100"/>
            <a:ext cx="2399636" cy="302263"/>
            <a:chOff x="9707501" y="5759733"/>
            <a:chExt cx="2352798" cy="296363"/>
          </a:xfrm>
        </p:grpSpPr>
        <p:cxnSp>
          <p:nvCxnSpPr>
            <p:cNvPr id="169" name="Straight Arrow Connector 168"/>
            <p:cNvCxnSpPr/>
            <p:nvPr/>
          </p:nvCxnSpPr>
          <p:spPr>
            <a:xfrm>
              <a:off x="9707501" y="5921316"/>
              <a:ext cx="863600" cy="0"/>
            </a:xfrm>
            <a:prstGeom prst="straightConnector1">
              <a:avLst/>
            </a:prstGeom>
            <a:ln w="63500" cmpd="dbl">
              <a:solidFill>
                <a:schemeClr val="accent1"/>
              </a:solidFill>
              <a:tailEnd type="diamond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Box 169"/>
            <p:cNvSpPr txBox="1"/>
            <p:nvPr/>
          </p:nvSpPr>
          <p:spPr>
            <a:xfrm>
              <a:off x="10663299" y="5759733"/>
              <a:ext cx="1397000" cy="29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26" dirty="0">
                  <a:solidFill>
                    <a:schemeClr val="accent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Is partner of</a:t>
              </a:r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5820654" y="2888037"/>
            <a:ext cx="519183" cy="490773"/>
            <a:chOff x="3813466" y="5015691"/>
            <a:chExt cx="509049" cy="481194"/>
          </a:xfrm>
          <a:solidFill>
            <a:schemeClr val="tx1">
              <a:lumMod val="85000"/>
            </a:schemeClr>
          </a:solidFill>
        </p:grpSpPr>
        <p:grpSp>
          <p:nvGrpSpPr>
            <p:cNvPr id="186" name="Group 185"/>
            <p:cNvGrpSpPr/>
            <p:nvPr/>
          </p:nvGrpSpPr>
          <p:grpSpPr>
            <a:xfrm>
              <a:off x="3980819" y="5015691"/>
              <a:ext cx="173736" cy="481194"/>
              <a:chOff x="4951808" y="3131259"/>
              <a:chExt cx="173736" cy="481194"/>
            </a:xfrm>
            <a:grpFill/>
          </p:grpSpPr>
          <p:sp>
            <p:nvSpPr>
              <p:cNvPr id="195" name="Oval 194"/>
              <p:cNvSpPr/>
              <p:nvPr/>
            </p:nvSpPr>
            <p:spPr>
              <a:xfrm>
                <a:off x="4988384" y="3131259"/>
                <a:ext cx="100584" cy="1005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6" name="Rounded Rectangle 195"/>
              <p:cNvSpPr/>
              <p:nvPr/>
            </p:nvSpPr>
            <p:spPr>
              <a:xfrm>
                <a:off x="4951808" y="3242130"/>
                <a:ext cx="173736" cy="219456"/>
              </a:xfrm>
              <a:prstGeom prst="roundRect">
                <a:avLst>
                  <a:gd name="adj" fmla="val 2444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7" name="Rounded Rectangle 196"/>
              <p:cNvSpPr/>
              <p:nvPr/>
            </p:nvSpPr>
            <p:spPr>
              <a:xfrm>
                <a:off x="4988384" y="3379256"/>
                <a:ext cx="100584" cy="233197"/>
              </a:xfrm>
              <a:prstGeom prst="roundRect">
                <a:avLst>
                  <a:gd name="adj" fmla="val 2444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187" name="Group 186"/>
            <p:cNvGrpSpPr/>
            <p:nvPr/>
          </p:nvGrpSpPr>
          <p:grpSpPr>
            <a:xfrm>
              <a:off x="4183985" y="5060845"/>
              <a:ext cx="138530" cy="383684"/>
              <a:chOff x="4951808" y="3131259"/>
              <a:chExt cx="173736" cy="481194"/>
            </a:xfrm>
            <a:grpFill/>
          </p:grpSpPr>
          <p:sp>
            <p:nvSpPr>
              <p:cNvPr id="192" name="Oval 191"/>
              <p:cNvSpPr/>
              <p:nvPr/>
            </p:nvSpPr>
            <p:spPr>
              <a:xfrm>
                <a:off x="4988384" y="3131259"/>
                <a:ext cx="100584" cy="1005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3" name="Rounded Rectangle 192"/>
              <p:cNvSpPr/>
              <p:nvPr/>
            </p:nvSpPr>
            <p:spPr>
              <a:xfrm>
                <a:off x="4951808" y="3242130"/>
                <a:ext cx="173736" cy="219456"/>
              </a:xfrm>
              <a:prstGeom prst="roundRect">
                <a:avLst>
                  <a:gd name="adj" fmla="val 2444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4" name="Rounded Rectangle 193"/>
              <p:cNvSpPr/>
              <p:nvPr/>
            </p:nvSpPr>
            <p:spPr>
              <a:xfrm>
                <a:off x="4988384" y="3379256"/>
                <a:ext cx="100584" cy="233197"/>
              </a:xfrm>
              <a:prstGeom prst="roundRect">
                <a:avLst>
                  <a:gd name="adj" fmla="val 2444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188" name="Group 187"/>
            <p:cNvGrpSpPr/>
            <p:nvPr/>
          </p:nvGrpSpPr>
          <p:grpSpPr>
            <a:xfrm>
              <a:off x="3813466" y="5060845"/>
              <a:ext cx="138530" cy="383684"/>
              <a:chOff x="4951808" y="3131259"/>
              <a:chExt cx="173736" cy="481194"/>
            </a:xfrm>
            <a:grpFill/>
          </p:grpSpPr>
          <p:sp>
            <p:nvSpPr>
              <p:cNvPr id="189" name="Oval 188"/>
              <p:cNvSpPr/>
              <p:nvPr/>
            </p:nvSpPr>
            <p:spPr>
              <a:xfrm>
                <a:off x="4988384" y="3131259"/>
                <a:ext cx="100584" cy="1005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0" name="Rounded Rectangle 189"/>
              <p:cNvSpPr/>
              <p:nvPr/>
            </p:nvSpPr>
            <p:spPr>
              <a:xfrm>
                <a:off x="4951808" y="3242130"/>
                <a:ext cx="173736" cy="219456"/>
              </a:xfrm>
              <a:prstGeom prst="roundRect">
                <a:avLst>
                  <a:gd name="adj" fmla="val 2444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1" name="Rounded Rectangle 190"/>
              <p:cNvSpPr/>
              <p:nvPr/>
            </p:nvSpPr>
            <p:spPr>
              <a:xfrm>
                <a:off x="4988384" y="3379256"/>
                <a:ext cx="100584" cy="233197"/>
              </a:xfrm>
              <a:prstGeom prst="roundRect">
                <a:avLst>
                  <a:gd name="adj" fmla="val 2444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p:grpSp>
      </p:grpSp>
      <p:sp>
        <p:nvSpPr>
          <p:cNvPr id="76" name="TextBox 75"/>
          <p:cNvSpPr txBox="1"/>
          <p:nvPr/>
        </p:nvSpPr>
        <p:spPr>
          <a:xfrm>
            <a:off x="9211295" y="5317696"/>
            <a:ext cx="2916902" cy="574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30" dirty="0">
                <a:latin typeface="Segoe UI Light" panose="020B0502040204020203" pitchFamily="34" charset="0"/>
                <a:cs typeface="Segoe UI Light" panose="020B0502040204020203" pitchFamily="34" charset="0"/>
              </a:rPr>
              <a:t>Subscriptions belonging to Contoso in Microsoft </a:t>
            </a:r>
            <a:r>
              <a:rPr lang="en-US" sz="153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Azure</a:t>
            </a:r>
            <a:endParaRPr lang="en-US" sz="153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6" name="Isosceles Triangle 175"/>
          <p:cNvSpPr/>
          <p:nvPr/>
        </p:nvSpPr>
        <p:spPr>
          <a:xfrm>
            <a:off x="1118976" y="1115600"/>
            <a:ext cx="2552142" cy="4189690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grpSp>
        <p:nvGrpSpPr>
          <p:cNvPr id="177" name="Group 176"/>
          <p:cNvGrpSpPr/>
          <p:nvPr/>
        </p:nvGrpSpPr>
        <p:grpSpPr>
          <a:xfrm>
            <a:off x="2135765" y="2888037"/>
            <a:ext cx="519183" cy="490773"/>
            <a:chOff x="3813466" y="5015691"/>
            <a:chExt cx="509049" cy="481194"/>
          </a:xfrm>
          <a:solidFill>
            <a:schemeClr val="bg1"/>
          </a:solidFill>
        </p:grpSpPr>
        <p:grpSp>
          <p:nvGrpSpPr>
            <p:cNvPr id="178" name="Group 177"/>
            <p:cNvGrpSpPr/>
            <p:nvPr/>
          </p:nvGrpSpPr>
          <p:grpSpPr>
            <a:xfrm>
              <a:off x="3980819" y="5015691"/>
              <a:ext cx="173736" cy="481194"/>
              <a:chOff x="4951808" y="3131259"/>
              <a:chExt cx="173736" cy="481194"/>
            </a:xfrm>
            <a:grpFill/>
          </p:grpSpPr>
          <p:sp>
            <p:nvSpPr>
              <p:cNvPr id="200" name="Oval 199"/>
              <p:cNvSpPr/>
              <p:nvPr/>
            </p:nvSpPr>
            <p:spPr>
              <a:xfrm>
                <a:off x="4988384" y="3131259"/>
                <a:ext cx="100584" cy="1005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201" name="Rounded Rectangle 200"/>
              <p:cNvSpPr/>
              <p:nvPr/>
            </p:nvSpPr>
            <p:spPr>
              <a:xfrm>
                <a:off x="4951808" y="3242130"/>
                <a:ext cx="173736" cy="219456"/>
              </a:xfrm>
              <a:prstGeom prst="roundRect">
                <a:avLst>
                  <a:gd name="adj" fmla="val 2444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202" name="Rounded Rectangle 201"/>
              <p:cNvSpPr/>
              <p:nvPr/>
            </p:nvSpPr>
            <p:spPr>
              <a:xfrm>
                <a:off x="4988384" y="3379256"/>
                <a:ext cx="100584" cy="233197"/>
              </a:xfrm>
              <a:prstGeom prst="roundRect">
                <a:avLst>
                  <a:gd name="adj" fmla="val 2444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</p:grpSp>
        <p:grpSp>
          <p:nvGrpSpPr>
            <p:cNvPr id="179" name="Group 178"/>
            <p:cNvGrpSpPr/>
            <p:nvPr/>
          </p:nvGrpSpPr>
          <p:grpSpPr>
            <a:xfrm>
              <a:off x="4183985" y="5060845"/>
              <a:ext cx="138530" cy="383684"/>
              <a:chOff x="4951808" y="3131259"/>
              <a:chExt cx="173736" cy="481194"/>
            </a:xfrm>
            <a:grpFill/>
          </p:grpSpPr>
          <p:sp>
            <p:nvSpPr>
              <p:cNvPr id="184" name="Oval 183"/>
              <p:cNvSpPr/>
              <p:nvPr/>
            </p:nvSpPr>
            <p:spPr>
              <a:xfrm>
                <a:off x="4988384" y="3131259"/>
                <a:ext cx="100584" cy="1005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198" name="Rounded Rectangle 197"/>
              <p:cNvSpPr/>
              <p:nvPr/>
            </p:nvSpPr>
            <p:spPr>
              <a:xfrm>
                <a:off x="4951808" y="3242130"/>
                <a:ext cx="173736" cy="219456"/>
              </a:xfrm>
              <a:prstGeom prst="roundRect">
                <a:avLst>
                  <a:gd name="adj" fmla="val 2444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199" name="Rounded Rectangle 198"/>
              <p:cNvSpPr/>
              <p:nvPr/>
            </p:nvSpPr>
            <p:spPr>
              <a:xfrm>
                <a:off x="4988384" y="3379256"/>
                <a:ext cx="100584" cy="233197"/>
              </a:xfrm>
              <a:prstGeom prst="roundRect">
                <a:avLst>
                  <a:gd name="adj" fmla="val 2444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</p:grpSp>
        <p:grpSp>
          <p:nvGrpSpPr>
            <p:cNvPr id="180" name="Group 179"/>
            <p:cNvGrpSpPr/>
            <p:nvPr/>
          </p:nvGrpSpPr>
          <p:grpSpPr>
            <a:xfrm>
              <a:off x="3813466" y="5060845"/>
              <a:ext cx="138530" cy="383684"/>
              <a:chOff x="4951808" y="3131259"/>
              <a:chExt cx="173736" cy="481194"/>
            </a:xfrm>
            <a:grpFill/>
          </p:grpSpPr>
          <p:sp>
            <p:nvSpPr>
              <p:cNvPr id="181" name="Oval 180"/>
              <p:cNvSpPr/>
              <p:nvPr/>
            </p:nvSpPr>
            <p:spPr>
              <a:xfrm>
                <a:off x="4988384" y="3131259"/>
                <a:ext cx="100584" cy="1005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182" name="Rounded Rectangle 181"/>
              <p:cNvSpPr/>
              <p:nvPr/>
            </p:nvSpPr>
            <p:spPr>
              <a:xfrm>
                <a:off x="4951808" y="3242130"/>
                <a:ext cx="173736" cy="219456"/>
              </a:xfrm>
              <a:prstGeom prst="roundRect">
                <a:avLst>
                  <a:gd name="adj" fmla="val 2444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sp>
            <p:nvSpPr>
              <p:cNvPr id="183" name="Rounded Rectangle 182"/>
              <p:cNvSpPr/>
              <p:nvPr/>
            </p:nvSpPr>
            <p:spPr>
              <a:xfrm>
                <a:off x="4988384" y="3379256"/>
                <a:ext cx="100584" cy="233197"/>
              </a:xfrm>
              <a:prstGeom prst="roundRect">
                <a:avLst>
                  <a:gd name="adj" fmla="val 2444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</p:grpSp>
      </p:grpSp>
      <p:sp>
        <p:nvSpPr>
          <p:cNvPr id="203" name="TextBox 202"/>
          <p:cNvSpPr txBox="1"/>
          <p:nvPr/>
        </p:nvSpPr>
        <p:spPr>
          <a:xfrm>
            <a:off x="936595" y="5305290"/>
            <a:ext cx="2916902" cy="56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30" dirty="0">
                <a:latin typeface="Segoe UI Light" panose="020B0502040204020203" pitchFamily="34" charset="0"/>
                <a:cs typeface="Segoe UI Light" panose="020B0502040204020203" pitchFamily="34" charset="0"/>
              </a:rPr>
              <a:t>Azure AD Tenant for </a:t>
            </a:r>
            <a:r>
              <a:rPr lang="en-US" sz="153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Wingtip</a:t>
            </a:r>
            <a:br>
              <a:rPr lang="en-US" sz="153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53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(CSP Partner)</a:t>
            </a:r>
            <a:endParaRPr lang="en-US" sz="153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4" name="Rounded Rectangle 203"/>
          <p:cNvSpPr/>
          <p:nvPr/>
        </p:nvSpPr>
        <p:spPr>
          <a:xfrm>
            <a:off x="2731492" y="3008402"/>
            <a:ext cx="1924324" cy="30775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630" tIns="46630" rIns="46630" bIns="46630" rtlCol="0" anchor="ctr"/>
          <a:lstStyle/>
          <a:p>
            <a:r>
              <a:rPr lang="en-US" sz="1326" dirty="0">
                <a:latin typeface="Segoe UI Light" panose="020B0502040204020203" pitchFamily="34" charset="0"/>
                <a:cs typeface="Segoe UI Light" panose="020B0502040204020203" pitchFamily="34" charset="0"/>
              </a:rPr>
              <a:t>Group | Admin Agents</a:t>
            </a:r>
          </a:p>
        </p:txBody>
      </p:sp>
      <p:grpSp>
        <p:nvGrpSpPr>
          <p:cNvPr id="233" name="Group 232"/>
          <p:cNvGrpSpPr/>
          <p:nvPr/>
        </p:nvGrpSpPr>
        <p:grpSpPr>
          <a:xfrm>
            <a:off x="2306447" y="4548993"/>
            <a:ext cx="177195" cy="490773"/>
            <a:chOff x="4951808" y="3131259"/>
            <a:chExt cx="173736" cy="481194"/>
          </a:xfrm>
          <a:solidFill>
            <a:schemeClr val="bg1"/>
          </a:solidFill>
        </p:grpSpPr>
        <p:sp>
          <p:nvSpPr>
            <p:cNvPr id="234" name="Oval 233"/>
            <p:cNvSpPr/>
            <p:nvPr/>
          </p:nvSpPr>
          <p:spPr>
            <a:xfrm>
              <a:off x="4988384" y="3131259"/>
              <a:ext cx="100584" cy="1005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  <p:sp>
          <p:nvSpPr>
            <p:cNvPr id="235" name="Rounded Rectangle 234"/>
            <p:cNvSpPr/>
            <p:nvPr/>
          </p:nvSpPr>
          <p:spPr>
            <a:xfrm>
              <a:off x="4951808" y="3242130"/>
              <a:ext cx="173736" cy="219456"/>
            </a:xfrm>
            <a:prstGeom prst="roundRect">
              <a:avLst>
                <a:gd name="adj" fmla="val 2444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  <p:sp>
          <p:nvSpPr>
            <p:cNvPr id="236" name="Rounded Rectangle 235"/>
            <p:cNvSpPr/>
            <p:nvPr/>
          </p:nvSpPr>
          <p:spPr>
            <a:xfrm>
              <a:off x="4988384" y="3379256"/>
              <a:ext cx="100584" cy="233197"/>
            </a:xfrm>
            <a:prstGeom prst="roundRect">
              <a:avLst>
                <a:gd name="adj" fmla="val 2444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</p:grpSp>
      <p:cxnSp>
        <p:nvCxnSpPr>
          <p:cNvPr id="237" name="Elbow Connector 236"/>
          <p:cNvCxnSpPr/>
          <p:nvPr/>
        </p:nvCxnSpPr>
        <p:spPr>
          <a:xfrm rot="10800000">
            <a:off x="1996721" y="3113488"/>
            <a:ext cx="170683" cy="1660495"/>
          </a:xfrm>
          <a:prstGeom prst="bentConnector3">
            <a:avLst>
              <a:gd name="adj1" fmla="val 546841"/>
            </a:avLst>
          </a:prstGeom>
          <a:ln w="12700">
            <a:solidFill>
              <a:schemeClr val="accent6"/>
            </a:solidFill>
            <a:prstDash val="solid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>
            <a:off x="3720195" y="5451259"/>
            <a:ext cx="1025864" cy="0"/>
          </a:xfrm>
          <a:prstGeom prst="straightConnector1">
            <a:avLst/>
          </a:prstGeom>
          <a:ln w="63500" cmpd="dbl">
            <a:solidFill>
              <a:schemeClr val="accent1"/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/>
          <p:nvPr/>
        </p:nvCxnSpPr>
        <p:spPr>
          <a:xfrm>
            <a:off x="4719522" y="3152359"/>
            <a:ext cx="978211" cy="0"/>
          </a:xfrm>
          <a:prstGeom prst="straightConnector1">
            <a:avLst/>
          </a:prstGeom>
          <a:ln w="12700">
            <a:solidFill>
              <a:schemeClr val="tx1">
                <a:lumMod val="85000"/>
              </a:schemeClr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Rounded Rectangular Callout 293"/>
          <p:cNvSpPr/>
          <p:nvPr/>
        </p:nvSpPr>
        <p:spPr>
          <a:xfrm>
            <a:off x="3459721" y="1865566"/>
            <a:ext cx="4514311" cy="853754"/>
          </a:xfrm>
          <a:prstGeom prst="wedgeRoundRectCallout">
            <a:avLst>
              <a:gd name="adj1" fmla="val -51462"/>
              <a:gd name="adj2" fmla="val -105926"/>
              <a:gd name="adj3" fmla="val 16667"/>
            </a:avLst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3260" tIns="46630" rIns="9326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30" dirty="0">
                <a:latin typeface="+mj-lt"/>
                <a:cs typeface="Segoe UI Light" panose="020B0502040204020203" pitchFamily="34" charset="0"/>
              </a:rPr>
              <a:t>Therefore, the partner Admin Agents group is able to manage resources in that subscription.</a:t>
            </a:r>
          </a:p>
        </p:txBody>
      </p:sp>
      <p:grpSp>
        <p:nvGrpSpPr>
          <p:cNvPr id="222" name="Group 221"/>
          <p:cNvGrpSpPr/>
          <p:nvPr/>
        </p:nvGrpSpPr>
        <p:grpSpPr>
          <a:xfrm>
            <a:off x="9211296" y="933646"/>
            <a:ext cx="2916902" cy="4392416"/>
            <a:chOff x="9211296" y="933646"/>
            <a:chExt cx="2916902" cy="4392416"/>
          </a:xfrm>
        </p:grpSpPr>
        <p:sp>
          <p:nvSpPr>
            <p:cNvPr id="223" name="Rounded Rectangle 222"/>
            <p:cNvSpPr/>
            <p:nvPr/>
          </p:nvSpPr>
          <p:spPr>
            <a:xfrm>
              <a:off x="9211296" y="933646"/>
              <a:ext cx="2916902" cy="4371484"/>
            </a:xfrm>
            <a:prstGeom prst="roundRect">
              <a:avLst>
                <a:gd name="adj" fmla="val 3383"/>
              </a:avLst>
            </a:prstGeom>
            <a:ln>
              <a:solidFill>
                <a:schemeClr val="bg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3260" tIns="46630" rIns="93260" bIns="466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36"/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9733225" y="2907298"/>
              <a:ext cx="1908729" cy="270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22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CSP Subscription</a:t>
              </a:r>
            </a:p>
          </p:txBody>
        </p:sp>
        <p:grpSp>
          <p:nvGrpSpPr>
            <p:cNvPr id="225" name="Group 224"/>
            <p:cNvGrpSpPr/>
            <p:nvPr/>
          </p:nvGrpSpPr>
          <p:grpSpPr>
            <a:xfrm>
              <a:off x="9441945" y="1099430"/>
              <a:ext cx="2491291" cy="1822024"/>
              <a:chOff x="9441945" y="1099430"/>
              <a:chExt cx="2491291" cy="1822024"/>
            </a:xfrm>
          </p:grpSpPr>
          <p:sp>
            <p:nvSpPr>
              <p:cNvPr id="293" name="Rounded Rectangle 292"/>
              <p:cNvSpPr/>
              <p:nvPr/>
            </p:nvSpPr>
            <p:spPr>
              <a:xfrm>
                <a:off x="9441945" y="1099430"/>
                <a:ext cx="2491291" cy="1822024"/>
              </a:xfrm>
              <a:prstGeom prst="roundRect">
                <a:avLst>
                  <a:gd name="adj" fmla="val 6715"/>
                </a:avLst>
              </a:prstGeom>
              <a:ln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3260" tIns="46630" rIns="93260" bIns="466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36"/>
              </a:p>
            </p:txBody>
          </p:sp>
          <p:sp>
            <p:nvSpPr>
              <p:cNvPr id="295" name="Rounded Rectangle 294"/>
              <p:cNvSpPr/>
              <p:nvPr/>
            </p:nvSpPr>
            <p:spPr>
              <a:xfrm>
                <a:off x="10172382" y="1512717"/>
                <a:ext cx="1399769" cy="24443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6630" tIns="46630" rIns="46630" bIns="46630" rtlCol="0" anchor="ctr"/>
              <a:lstStyle/>
              <a:p>
                <a:r>
                  <a:rPr lang="en-US" sz="1122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Role | Contributor</a:t>
                </a:r>
              </a:p>
            </p:txBody>
          </p:sp>
          <p:sp>
            <p:nvSpPr>
              <p:cNvPr id="296" name="Rounded Rectangle 295"/>
              <p:cNvSpPr/>
              <p:nvPr/>
            </p:nvSpPr>
            <p:spPr>
              <a:xfrm>
                <a:off x="10172383" y="1195426"/>
                <a:ext cx="1399769" cy="24443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6630" tIns="46630" rIns="46630" bIns="46630" rtlCol="0" anchor="ctr"/>
              <a:lstStyle/>
              <a:p>
                <a:r>
                  <a:rPr lang="en-US" sz="1122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Role | Owner</a:t>
                </a:r>
              </a:p>
            </p:txBody>
          </p:sp>
          <p:sp>
            <p:nvSpPr>
              <p:cNvPr id="297" name="Rounded Rectangle 296"/>
              <p:cNvSpPr/>
              <p:nvPr/>
            </p:nvSpPr>
            <p:spPr>
              <a:xfrm>
                <a:off x="10173286" y="1823873"/>
                <a:ext cx="1399769" cy="24443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6630" tIns="46630" rIns="46630" bIns="46630" rtlCol="0" anchor="ctr"/>
              <a:lstStyle/>
              <a:p>
                <a:r>
                  <a:rPr lang="en-US" sz="1122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Role | Reader</a:t>
                </a:r>
              </a:p>
            </p:txBody>
          </p:sp>
          <p:sp>
            <p:nvSpPr>
              <p:cNvPr id="298" name="TextBox 297"/>
              <p:cNvSpPr txBox="1"/>
              <p:nvPr/>
            </p:nvSpPr>
            <p:spPr>
              <a:xfrm>
                <a:off x="10857258" y="2274680"/>
                <a:ext cx="608188" cy="3522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1122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Azure</a:t>
                </a:r>
              </a:p>
              <a:p>
                <a:pPr algn="ctr"/>
                <a:r>
                  <a:rPr lang="en-US" sz="1122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Resources</a:t>
                </a:r>
              </a:p>
            </p:txBody>
          </p:sp>
          <p:grpSp>
            <p:nvGrpSpPr>
              <p:cNvPr id="299" name="Group 298"/>
              <p:cNvGrpSpPr/>
              <p:nvPr/>
            </p:nvGrpSpPr>
            <p:grpSpPr>
              <a:xfrm>
                <a:off x="9803575" y="1166332"/>
                <a:ext cx="327991" cy="317695"/>
                <a:chOff x="3813466" y="5015691"/>
                <a:chExt cx="509049" cy="493069"/>
              </a:xfrm>
            </p:grpSpPr>
            <p:grpSp>
              <p:nvGrpSpPr>
                <p:cNvPr id="401" name="Group 400"/>
                <p:cNvGrpSpPr/>
                <p:nvPr/>
              </p:nvGrpSpPr>
              <p:grpSpPr>
                <a:xfrm>
                  <a:off x="3980819" y="5015691"/>
                  <a:ext cx="173736" cy="493069"/>
                  <a:chOff x="4951808" y="3131259"/>
                  <a:chExt cx="173736" cy="493069"/>
                </a:xfrm>
              </p:grpSpPr>
              <p:sp>
                <p:nvSpPr>
                  <p:cNvPr id="410" name="Oval 409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411" name="Rounded Rectangle 410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412" name="Rounded Rectangle 411"/>
                  <p:cNvSpPr/>
                  <p:nvPr/>
                </p:nvSpPr>
                <p:spPr>
                  <a:xfrm>
                    <a:off x="4988384" y="3391131"/>
                    <a:ext cx="100585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  <p:grpSp>
              <p:nvGrpSpPr>
                <p:cNvPr id="402" name="Group 401"/>
                <p:cNvGrpSpPr/>
                <p:nvPr/>
              </p:nvGrpSpPr>
              <p:grpSpPr>
                <a:xfrm>
                  <a:off x="4183985" y="5060845"/>
                  <a:ext cx="138530" cy="383684"/>
                  <a:chOff x="4951808" y="3131259"/>
                  <a:chExt cx="173736" cy="481194"/>
                </a:xfrm>
              </p:grpSpPr>
              <p:sp>
                <p:nvSpPr>
                  <p:cNvPr id="407" name="Oval 406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408" name="Rounded Rectangle 407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409" name="Rounded Rectangle 408"/>
                  <p:cNvSpPr/>
                  <p:nvPr/>
                </p:nvSpPr>
                <p:spPr>
                  <a:xfrm>
                    <a:off x="4988384" y="3379256"/>
                    <a:ext cx="100584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  <p:grpSp>
              <p:nvGrpSpPr>
                <p:cNvPr id="403" name="Group 402"/>
                <p:cNvGrpSpPr/>
                <p:nvPr/>
              </p:nvGrpSpPr>
              <p:grpSpPr>
                <a:xfrm>
                  <a:off x="3813466" y="5060845"/>
                  <a:ext cx="138530" cy="383684"/>
                  <a:chOff x="4951808" y="3131259"/>
                  <a:chExt cx="173736" cy="481194"/>
                </a:xfrm>
              </p:grpSpPr>
              <p:sp>
                <p:nvSpPr>
                  <p:cNvPr id="404" name="Oval 403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405" name="Rounded Rectangle 404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406" name="Rounded Rectangle 405"/>
                  <p:cNvSpPr/>
                  <p:nvPr/>
                </p:nvSpPr>
                <p:spPr>
                  <a:xfrm>
                    <a:off x="4988384" y="3379256"/>
                    <a:ext cx="100584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</p:grpSp>
          <p:grpSp>
            <p:nvGrpSpPr>
              <p:cNvPr id="300" name="Group 299"/>
              <p:cNvGrpSpPr/>
              <p:nvPr/>
            </p:nvGrpSpPr>
            <p:grpSpPr>
              <a:xfrm>
                <a:off x="10199418" y="2202066"/>
                <a:ext cx="559855" cy="632548"/>
                <a:chOff x="10564003" y="3378810"/>
                <a:chExt cx="559855" cy="632548"/>
              </a:xfrm>
            </p:grpSpPr>
            <p:sp>
              <p:nvSpPr>
                <p:cNvPr id="327" name="Cube 326"/>
                <p:cNvSpPr/>
                <p:nvPr/>
              </p:nvSpPr>
              <p:spPr>
                <a:xfrm>
                  <a:off x="10719437" y="3378810"/>
                  <a:ext cx="263117" cy="403833"/>
                </a:xfrm>
                <a:prstGeom prst="cube">
                  <a:avLst>
                    <a:gd name="adj" fmla="val 3574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3260" tIns="46630" rIns="93260" bIns="4663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36"/>
                </a:p>
              </p:txBody>
            </p:sp>
            <p:cxnSp>
              <p:nvCxnSpPr>
                <p:cNvPr id="328" name="Straight Connector 327"/>
                <p:cNvCxnSpPr/>
                <p:nvPr/>
              </p:nvCxnSpPr>
              <p:spPr>
                <a:xfrm>
                  <a:off x="10756630" y="3524127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Straight Connector 328"/>
                <p:cNvCxnSpPr/>
                <p:nvPr/>
              </p:nvCxnSpPr>
              <p:spPr>
                <a:xfrm>
                  <a:off x="10756633" y="3575940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/>
                <p:cNvCxnSpPr/>
                <p:nvPr/>
              </p:nvCxnSpPr>
              <p:spPr>
                <a:xfrm>
                  <a:off x="10756636" y="3623043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1" name="Cube 330"/>
                <p:cNvSpPr/>
                <p:nvPr/>
              </p:nvSpPr>
              <p:spPr>
                <a:xfrm>
                  <a:off x="10860741" y="3534244"/>
                  <a:ext cx="263117" cy="403833"/>
                </a:xfrm>
                <a:prstGeom prst="cube">
                  <a:avLst>
                    <a:gd name="adj" fmla="val 3574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3260" tIns="46630" rIns="93260" bIns="4663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36"/>
                </a:p>
              </p:txBody>
            </p:sp>
            <p:cxnSp>
              <p:nvCxnSpPr>
                <p:cNvPr id="332" name="Straight Connector 331"/>
                <p:cNvCxnSpPr/>
                <p:nvPr/>
              </p:nvCxnSpPr>
              <p:spPr>
                <a:xfrm>
                  <a:off x="10897934" y="3679561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5" name="Straight Connector 394"/>
                <p:cNvCxnSpPr/>
                <p:nvPr/>
              </p:nvCxnSpPr>
              <p:spPr>
                <a:xfrm>
                  <a:off x="10897937" y="3731374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/>
                <p:cNvCxnSpPr/>
                <p:nvPr/>
              </p:nvCxnSpPr>
              <p:spPr>
                <a:xfrm>
                  <a:off x="10897940" y="3778477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7" name="Cube 396"/>
                <p:cNvSpPr/>
                <p:nvPr/>
              </p:nvSpPr>
              <p:spPr>
                <a:xfrm>
                  <a:off x="10564003" y="3607525"/>
                  <a:ext cx="263117" cy="403833"/>
                </a:xfrm>
                <a:prstGeom prst="cube">
                  <a:avLst>
                    <a:gd name="adj" fmla="val 3574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3260" tIns="46630" rIns="93260" bIns="4663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36"/>
                </a:p>
              </p:txBody>
            </p:sp>
            <p:cxnSp>
              <p:nvCxnSpPr>
                <p:cNvPr id="398" name="Straight Connector 397"/>
                <p:cNvCxnSpPr/>
                <p:nvPr/>
              </p:nvCxnSpPr>
              <p:spPr>
                <a:xfrm>
                  <a:off x="10601196" y="3752842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9" name="Straight Connector 398"/>
                <p:cNvCxnSpPr/>
                <p:nvPr/>
              </p:nvCxnSpPr>
              <p:spPr>
                <a:xfrm>
                  <a:off x="10601199" y="3804655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0" name="Straight Connector 399"/>
                <p:cNvCxnSpPr/>
                <p:nvPr/>
              </p:nvCxnSpPr>
              <p:spPr>
                <a:xfrm>
                  <a:off x="10601202" y="3851758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1" name="Group 300"/>
              <p:cNvGrpSpPr/>
              <p:nvPr/>
            </p:nvGrpSpPr>
            <p:grpSpPr>
              <a:xfrm>
                <a:off x="9799637" y="1501135"/>
                <a:ext cx="327991" cy="317695"/>
                <a:chOff x="3813466" y="5015691"/>
                <a:chExt cx="509049" cy="493069"/>
              </a:xfrm>
            </p:grpSpPr>
            <p:grpSp>
              <p:nvGrpSpPr>
                <p:cNvPr id="315" name="Group 314"/>
                <p:cNvGrpSpPr/>
                <p:nvPr/>
              </p:nvGrpSpPr>
              <p:grpSpPr>
                <a:xfrm>
                  <a:off x="3980819" y="5015691"/>
                  <a:ext cx="173736" cy="493069"/>
                  <a:chOff x="4951808" y="3131259"/>
                  <a:chExt cx="173736" cy="493069"/>
                </a:xfrm>
              </p:grpSpPr>
              <p:sp>
                <p:nvSpPr>
                  <p:cNvPr id="324" name="Oval 323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325" name="Rounded Rectangle 324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326" name="Rounded Rectangle 325"/>
                  <p:cNvSpPr/>
                  <p:nvPr/>
                </p:nvSpPr>
                <p:spPr>
                  <a:xfrm>
                    <a:off x="4988384" y="3391131"/>
                    <a:ext cx="100585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  <p:grpSp>
              <p:nvGrpSpPr>
                <p:cNvPr id="316" name="Group 315"/>
                <p:cNvGrpSpPr/>
                <p:nvPr/>
              </p:nvGrpSpPr>
              <p:grpSpPr>
                <a:xfrm>
                  <a:off x="4183985" y="5060845"/>
                  <a:ext cx="138530" cy="383684"/>
                  <a:chOff x="4951808" y="3131259"/>
                  <a:chExt cx="173736" cy="481194"/>
                </a:xfrm>
              </p:grpSpPr>
              <p:sp>
                <p:nvSpPr>
                  <p:cNvPr id="321" name="Oval 320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322" name="Rounded Rectangle 321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323" name="Rounded Rectangle 322"/>
                  <p:cNvSpPr/>
                  <p:nvPr/>
                </p:nvSpPr>
                <p:spPr>
                  <a:xfrm>
                    <a:off x="4988384" y="3379256"/>
                    <a:ext cx="100584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  <p:grpSp>
              <p:nvGrpSpPr>
                <p:cNvPr id="317" name="Group 316"/>
                <p:cNvGrpSpPr/>
                <p:nvPr/>
              </p:nvGrpSpPr>
              <p:grpSpPr>
                <a:xfrm>
                  <a:off x="3813466" y="5060845"/>
                  <a:ext cx="138530" cy="383684"/>
                  <a:chOff x="4951808" y="3131259"/>
                  <a:chExt cx="173736" cy="481194"/>
                </a:xfrm>
              </p:grpSpPr>
              <p:sp>
                <p:nvSpPr>
                  <p:cNvPr id="318" name="Oval 317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319" name="Rounded Rectangle 318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320" name="Rounded Rectangle 319"/>
                  <p:cNvSpPr/>
                  <p:nvPr/>
                </p:nvSpPr>
                <p:spPr>
                  <a:xfrm>
                    <a:off x="4988384" y="3379256"/>
                    <a:ext cx="100584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</p:grpSp>
          <p:grpSp>
            <p:nvGrpSpPr>
              <p:cNvPr id="302" name="Group 301"/>
              <p:cNvGrpSpPr/>
              <p:nvPr/>
            </p:nvGrpSpPr>
            <p:grpSpPr>
              <a:xfrm>
                <a:off x="9803449" y="1829197"/>
                <a:ext cx="327991" cy="317695"/>
                <a:chOff x="3813466" y="5015691"/>
                <a:chExt cx="509049" cy="493069"/>
              </a:xfrm>
            </p:grpSpPr>
            <p:grpSp>
              <p:nvGrpSpPr>
                <p:cNvPr id="303" name="Group 302"/>
                <p:cNvGrpSpPr/>
                <p:nvPr/>
              </p:nvGrpSpPr>
              <p:grpSpPr>
                <a:xfrm>
                  <a:off x="3980819" y="5015691"/>
                  <a:ext cx="173736" cy="493069"/>
                  <a:chOff x="4951808" y="3131259"/>
                  <a:chExt cx="173736" cy="493069"/>
                </a:xfrm>
              </p:grpSpPr>
              <p:sp>
                <p:nvSpPr>
                  <p:cNvPr id="312" name="Oval 311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313" name="Rounded Rectangle 312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314" name="Rounded Rectangle 313"/>
                  <p:cNvSpPr/>
                  <p:nvPr/>
                </p:nvSpPr>
                <p:spPr>
                  <a:xfrm>
                    <a:off x="4988384" y="3391131"/>
                    <a:ext cx="100585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  <p:grpSp>
              <p:nvGrpSpPr>
                <p:cNvPr id="304" name="Group 303"/>
                <p:cNvGrpSpPr/>
                <p:nvPr/>
              </p:nvGrpSpPr>
              <p:grpSpPr>
                <a:xfrm>
                  <a:off x="4183985" y="5060845"/>
                  <a:ext cx="138530" cy="383684"/>
                  <a:chOff x="4951808" y="3131259"/>
                  <a:chExt cx="173736" cy="481194"/>
                </a:xfrm>
              </p:grpSpPr>
              <p:sp>
                <p:nvSpPr>
                  <p:cNvPr id="309" name="Oval 308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310" name="Rounded Rectangle 309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311" name="Rounded Rectangle 310"/>
                  <p:cNvSpPr/>
                  <p:nvPr/>
                </p:nvSpPr>
                <p:spPr>
                  <a:xfrm>
                    <a:off x="4988384" y="3379256"/>
                    <a:ext cx="100584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  <p:grpSp>
              <p:nvGrpSpPr>
                <p:cNvPr id="305" name="Group 304"/>
                <p:cNvGrpSpPr/>
                <p:nvPr/>
              </p:nvGrpSpPr>
              <p:grpSpPr>
                <a:xfrm>
                  <a:off x="3813466" y="5060845"/>
                  <a:ext cx="138530" cy="383684"/>
                  <a:chOff x="4951808" y="3131259"/>
                  <a:chExt cx="173736" cy="481194"/>
                </a:xfrm>
              </p:grpSpPr>
              <p:sp>
                <p:nvSpPr>
                  <p:cNvPr id="306" name="Oval 305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307" name="Rounded Rectangle 306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308" name="Rounded Rectangle 307"/>
                  <p:cNvSpPr/>
                  <p:nvPr/>
                </p:nvSpPr>
                <p:spPr>
                  <a:xfrm>
                    <a:off x="4988384" y="3379256"/>
                    <a:ext cx="100584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</p:grpSp>
        </p:grpSp>
        <p:sp>
          <p:nvSpPr>
            <p:cNvPr id="226" name="TextBox 225"/>
            <p:cNvSpPr txBox="1"/>
            <p:nvPr/>
          </p:nvSpPr>
          <p:spPr>
            <a:xfrm>
              <a:off x="9725922" y="5055777"/>
              <a:ext cx="1908729" cy="270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22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Direct Subscription</a:t>
              </a:r>
            </a:p>
          </p:txBody>
        </p:sp>
        <p:grpSp>
          <p:nvGrpSpPr>
            <p:cNvPr id="227" name="Group 226"/>
            <p:cNvGrpSpPr/>
            <p:nvPr/>
          </p:nvGrpSpPr>
          <p:grpSpPr>
            <a:xfrm>
              <a:off x="9434642" y="3247909"/>
              <a:ext cx="2491291" cy="1822024"/>
              <a:chOff x="9441945" y="1099430"/>
              <a:chExt cx="2491291" cy="1822024"/>
            </a:xfrm>
          </p:grpSpPr>
          <p:sp>
            <p:nvSpPr>
              <p:cNvPr id="228" name="Rounded Rectangle 227"/>
              <p:cNvSpPr/>
              <p:nvPr/>
            </p:nvSpPr>
            <p:spPr>
              <a:xfrm>
                <a:off x="9441945" y="1099430"/>
                <a:ext cx="2491291" cy="1822024"/>
              </a:xfrm>
              <a:prstGeom prst="roundRect">
                <a:avLst>
                  <a:gd name="adj" fmla="val 6715"/>
                </a:avLst>
              </a:prstGeom>
              <a:ln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3260" tIns="46630" rIns="93260" bIns="466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36"/>
              </a:p>
            </p:txBody>
          </p:sp>
          <p:sp>
            <p:nvSpPr>
              <p:cNvPr id="229" name="Rounded Rectangle 228"/>
              <p:cNvSpPr/>
              <p:nvPr/>
            </p:nvSpPr>
            <p:spPr>
              <a:xfrm>
                <a:off x="10172382" y="1512717"/>
                <a:ext cx="1399769" cy="24443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6630" tIns="46630" rIns="46630" bIns="46630" rtlCol="0" anchor="ctr"/>
              <a:lstStyle/>
              <a:p>
                <a:r>
                  <a:rPr lang="en-US" sz="1122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Role | Contributor</a:t>
                </a:r>
              </a:p>
            </p:txBody>
          </p:sp>
          <p:sp>
            <p:nvSpPr>
              <p:cNvPr id="230" name="Rounded Rectangle 229"/>
              <p:cNvSpPr/>
              <p:nvPr/>
            </p:nvSpPr>
            <p:spPr>
              <a:xfrm>
                <a:off x="10172383" y="1195426"/>
                <a:ext cx="1399769" cy="24443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6630" tIns="46630" rIns="46630" bIns="46630" rtlCol="0" anchor="ctr"/>
              <a:lstStyle/>
              <a:p>
                <a:r>
                  <a:rPr lang="en-US" sz="1122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Role | Owner</a:t>
                </a:r>
              </a:p>
            </p:txBody>
          </p:sp>
          <p:sp>
            <p:nvSpPr>
              <p:cNvPr id="231" name="Rounded Rectangle 230"/>
              <p:cNvSpPr/>
              <p:nvPr/>
            </p:nvSpPr>
            <p:spPr>
              <a:xfrm>
                <a:off x="10173286" y="1823873"/>
                <a:ext cx="1399769" cy="24443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6630" tIns="46630" rIns="46630" bIns="46630" rtlCol="0" anchor="ctr"/>
              <a:lstStyle/>
              <a:p>
                <a:r>
                  <a:rPr lang="en-US" sz="1122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Role | Reader</a:t>
                </a:r>
              </a:p>
            </p:txBody>
          </p:sp>
          <p:sp>
            <p:nvSpPr>
              <p:cNvPr id="232" name="TextBox 231"/>
              <p:cNvSpPr txBox="1"/>
              <p:nvPr/>
            </p:nvSpPr>
            <p:spPr>
              <a:xfrm>
                <a:off x="10857258" y="2274680"/>
                <a:ext cx="608188" cy="3522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1122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Azure</a:t>
                </a:r>
              </a:p>
              <a:p>
                <a:pPr algn="ctr"/>
                <a:r>
                  <a:rPr lang="en-US" sz="1122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Resources</a:t>
                </a:r>
              </a:p>
            </p:txBody>
          </p:sp>
          <p:grpSp>
            <p:nvGrpSpPr>
              <p:cNvPr id="241" name="Group 240"/>
              <p:cNvGrpSpPr/>
              <p:nvPr/>
            </p:nvGrpSpPr>
            <p:grpSpPr>
              <a:xfrm>
                <a:off x="9803575" y="1166332"/>
                <a:ext cx="327991" cy="317695"/>
                <a:chOff x="3813466" y="5015691"/>
                <a:chExt cx="509049" cy="493069"/>
              </a:xfrm>
            </p:grpSpPr>
            <p:grpSp>
              <p:nvGrpSpPr>
                <p:cNvPr id="281" name="Group 280"/>
                <p:cNvGrpSpPr/>
                <p:nvPr/>
              </p:nvGrpSpPr>
              <p:grpSpPr>
                <a:xfrm>
                  <a:off x="3980819" y="5015691"/>
                  <a:ext cx="173736" cy="493069"/>
                  <a:chOff x="4951808" y="3131259"/>
                  <a:chExt cx="173736" cy="493069"/>
                </a:xfrm>
              </p:grpSpPr>
              <p:sp>
                <p:nvSpPr>
                  <p:cNvPr id="290" name="Oval 289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91" name="Rounded Rectangle 290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92" name="Rounded Rectangle 291"/>
                  <p:cNvSpPr/>
                  <p:nvPr/>
                </p:nvSpPr>
                <p:spPr>
                  <a:xfrm>
                    <a:off x="4988384" y="3391131"/>
                    <a:ext cx="100585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  <p:grpSp>
              <p:nvGrpSpPr>
                <p:cNvPr id="282" name="Group 281"/>
                <p:cNvGrpSpPr/>
                <p:nvPr/>
              </p:nvGrpSpPr>
              <p:grpSpPr>
                <a:xfrm>
                  <a:off x="4183985" y="5060845"/>
                  <a:ext cx="138530" cy="383684"/>
                  <a:chOff x="4951808" y="3131259"/>
                  <a:chExt cx="173736" cy="481194"/>
                </a:xfrm>
              </p:grpSpPr>
              <p:sp>
                <p:nvSpPr>
                  <p:cNvPr id="287" name="Oval 286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88" name="Rounded Rectangle 287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89" name="Rounded Rectangle 288"/>
                  <p:cNvSpPr/>
                  <p:nvPr/>
                </p:nvSpPr>
                <p:spPr>
                  <a:xfrm>
                    <a:off x="4988384" y="3379256"/>
                    <a:ext cx="100584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  <p:grpSp>
              <p:nvGrpSpPr>
                <p:cNvPr id="283" name="Group 282"/>
                <p:cNvGrpSpPr/>
                <p:nvPr/>
              </p:nvGrpSpPr>
              <p:grpSpPr>
                <a:xfrm>
                  <a:off x="3813466" y="5060845"/>
                  <a:ext cx="138530" cy="383684"/>
                  <a:chOff x="4951808" y="3131259"/>
                  <a:chExt cx="173736" cy="481194"/>
                </a:xfrm>
              </p:grpSpPr>
              <p:sp>
                <p:nvSpPr>
                  <p:cNvPr id="284" name="Oval 283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85" name="Rounded Rectangle 284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86" name="Rounded Rectangle 285"/>
                  <p:cNvSpPr/>
                  <p:nvPr/>
                </p:nvSpPr>
                <p:spPr>
                  <a:xfrm>
                    <a:off x="4988384" y="3379256"/>
                    <a:ext cx="100584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</p:grpSp>
          <p:grpSp>
            <p:nvGrpSpPr>
              <p:cNvPr id="242" name="Group 241"/>
              <p:cNvGrpSpPr/>
              <p:nvPr/>
            </p:nvGrpSpPr>
            <p:grpSpPr>
              <a:xfrm>
                <a:off x="10199418" y="2202066"/>
                <a:ext cx="559855" cy="632548"/>
                <a:chOff x="10564003" y="3378810"/>
                <a:chExt cx="559855" cy="632548"/>
              </a:xfrm>
            </p:grpSpPr>
            <p:sp>
              <p:nvSpPr>
                <p:cNvPr id="269" name="Cube 268"/>
                <p:cNvSpPr/>
                <p:nvPr/>
              </p:nvSpPr>
              <p:spPr>
                <a:xfrm>
                  <a:off x="10719437" y="3378810"/>
                  <a:ext cx="263117" cy="403833"/>
                </a:xfrm>
                <a:prstGeom prst="cube">
                  <a:avLst>
                    <a:gd name="adj" fmla="val 3574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3260" tIns="46630" rIns="93260" bIns="4663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36"/>
                </a:p>
              </p:txBody>
            </p:sp>
            <p:cxnSp>
              <p:nvCxnSpPr>
                <p:cNvPr id="270" name="Straight Connector 269"/>
                <p:cNvCxnSpPr/>
                <p:nvPr/>
              </p:nvCxnSpPr>
              <p:spPr>
                <a:xfrm>
                  <a:off x="10756630" y="3524127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/>
                <p:cNvCxnSpPr/>
                <p:nvPr/>
              </p:nvCxnSpPr>
              <p:spPr>
                <a:xfrm>
                  <a:off x="10756633" y="3575940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Connector 271"/>
                <p:cNvCxnSpPr/>
                <p:nvPr/>
              </p:nvCxnSpPr>
              <p:spPr>
                <a:xfrm>
                  <a:off x="10756636" y="3623043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3" name="Cube 272"/>
                <p:cNvSpPr/>
                <p:nvPr/>
              </p:nvSpPr>
              <p:spPr>
                <a:xfrm>
                  <a:off x="10860741" y="3534244"/>
                  <a:ext cx="263117" cy="403833"/>
                </a:xfrm>
                <a:prstGeom prst="cube">
                  <a:avLst>
                    <a:gd name="adj" fmla="val 3574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3260" tIns="46630" rIns="93260" bIns="4663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36"/>
                </a:p>
              </p:txBody>
            </p:sp>
            <p:cxnSp>
              <p:nvCxnSpPr>
                <p:cNvPr id="274" name="Straight Connector 273"/>
                <p:cNvCxnSpPr/>
                <p:nvPr/>
              </p:nvCxnSpPr>
              <p:spPr>
                <a:xfrm>
                  <a:off x="10897934" y="3679561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Connector 274"/>
                <p:cNvCxnSpPr/>
                <p:nvPr/>
              </p:nvCxnSpPr>
              <p:spPr>
                <a:xfrm>
                  <a:off x="10897937" y="3731374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/>
                <p:cNvCxnSpPr/>
                <p:nvPr/>
              </p:nvCxnSpPr>
              <p:spPr>
                <a:xfrm>
                  <a:off x="10897940" y="3778477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7" name="Cube 276"/>
                <p:cNvSpPr/>
                <p:nvPr/>
              </p:nvSpPr>
              <p:spPr>
                <a:xfrm>
                  <a:off x="10564003" y="3607525"/>
                  <a:ext cx="263117" cy="403833"/>
                </a:xfrm>
                <a:prstGeom prst="cube">
                  <a:avLst>
                    <a:gd name="adj" fmla="val 3574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3260" tIns="46630" rIns="93260" bIns="4663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36"/>
                </a:p>
              </p:txBody>
            </p:sp>
            <p:cxnSp>
              <p:nvCxnSpPr>
                <p:cNvPr id="278" name="Straight Connector 277"/>
                <p:cNvCxnSpPr/>
                <p:nvPr/>
              </p:nvCxnSpPr>
              <p:spPr>
                <a:xfrm>
                  <a:off x="10601196" y="3752842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9" name="Straight Connector 278"/>
                <p:cNvCxnSpPr/>
                <p:nvPr/>
              </p:nvCxnSpPr>
              <p:spPr>
                <a:xfrm>
                  <a:off x="10601199" y="3804655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/>
                <p:cNvCxnSpPr/>
                <p:nvPr/>
              </p:nvCxnSpPr>
              <p:spPr>
                <a:xfrm>
                  <a:off x="10601202" y="3851758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42"/>
              <p:cNvGrpSpPr/>
              <p:nvPr/>
            </p:nvGrpSpPr>
            <p:grpSpPr>
              <a:xfrm>
                <a:off x="9799637" y="1501135"/>
                <a:ext cx="327991" cy="317695"/>
                <a:chOff x="3813466" y="5015691"/>
                <a:chExt cx="509049" cy="493069"/>
              </a:xfrm>
            </p:grpSpPr>
            <p:grpSp>
              <p:nvGrpSpPr>
                <p:cNvPr id="257" name="Group 256"/>
                <p:cNvGrpSpPr/>
                <p:nvPr/>
              </p:nvGrpSpPr>
              <p:grpSpPr>
                <a:xfrm>
                  <a:off x="3980819" y="5015691"/>
                  <a:ext cx="173736" cy="493069"/>
                  <a:chOff x="4951808" y="3131259"/>
                  <a:chExt cx="173736" cy="493069"/>
                </a:xfrm>
              </p:grpSpPr>
              <p:sp>
                <p:nvSpPr>
                  <p:cNvPr id="266" name="Oval 265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67" name="Rounded Rectangle 266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68" name="Rounded Rectangle 267"/>
                  <p:cNvSpPr/>
                  <p:nvPr/>
                </p:nvSpPr>
                <p:spPr>
                  <a:xfrm>
                    <a:off x="4988384" y="3391131"/>
                    <a:ext cx="100585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  <p:grpSp>
              <p:nvGrpSpPr>
                <p:cNvPr id="258" name="Group 257"/>
                <p:cNvGrpSpPr/>
                <p:nvPr/>
              </p:nvGrpSpPr>
              <p:grpSpPr>
                <a:xfrm>
                  <a:off x="4183985" y="5060845"/>
                  <a:ext cx="138530" cy="383684"/>
                  <a:chOff x="4951808" y="3131259"/>
                  <a:chExt cx="173736" cy="481194"/>
                </a:xfrm>
              </p:grpSpPr>
              <p:sp>
                <p:nvSpPr>
                  <p:cNvPr id="263" name="Oval 262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64" name="Rounded Rectangle 263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65" name="Rounded Rectangle 264"/>
                  <p:cNvSpPr/>
                  <p:nvPr/>
                </p:nvSpPr>
                <p:spPr>
                  <a:xfrm>
                    <a:off x="4988384" y="3379256"/>
                    <a:ext cx="100584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  <p:grpSp>
              <p:nvGrpSpPr>
                <p:cNvPr id="259" name="Group 258"/>
                <p:cNvGrpSpPr/>
                <p:nvPr/>
              </p:nvGrpSpPr>
              <p:grpSpPr>
                <a:xfrm>
                  <a:off x="3813466" y="5060845"/>
                  <a:ext cx="138530" cy="383684"/>
                  <a:chOff x="4951808" y="3131259"/>
                  <a:chExt cx="173736" cy="481194"/>
                </a:xfrm>
              </p:grpSpPr>
              <p:sp>
                <p:nvSpPr>
                  <p:cNvPr id="260" name="Oval 259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61" name="Rounded Rectangle 260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62" name="Rounded Rectangle 261"/>
                  <p:cNvSpPr/>
                  <p:nvPr/>
                </p:nvSpPr>
                <p:spPr>
                  <a:xfrm>
                    <a:off x="4988384" y="3379256"/>
                    <a:ext cx="100584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</p:grpSp>
          <p:grpSp>
            <p:nvGrpSpPr>
              <p:cNvPr id="244" name="Group 243"/>
              <p:cNvGrpSpPr/>
              <p:nvPr/>
            </p:nvGrpSpPr>
            <p:grpSpPr>
              <a:xfrm>
                <a:off x="9803449" y="1829197"/>
                <a:ext cx="327991" cy="317695"/>
                <a:chOff x="3813466" y="5015691"/>
                <a:chExt cx="509049" cy="493069"/>
              </a:xfrm>
            </p:grpSpPr>
            <p:grpSp>
              <p:nvGrpSpPr>
                <p:cNvPr id="245" name="Group 244"/>
                <p:cNvGrpSpPr/>
                <p:nvPr/>
              </p:nvGrpSpPr>
              <p:grpSpPr>
                <a:xfrm>
                  <a:off x="3980819" y="5015691"/>
                  <a:ext cx="173736" cy="493069"/>
                  <a:chOff x="4951808" y="3131259"/>
                  <a:chExt cx="173736" cy="493069"/>
                </a:xfrm>
              </p:grpSpPr>
              <p:sp>
                <p:nvSpPr>
                  <p:cNvPr id="254" name="Oval 253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55" name="Rounded Rectangle 254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56" name="Rounded Rectangle 255"/>
                  <p:cNvSpPr/>
                  <p:nvPr/>
                </p:nvSpPr>
                <p:spPr>
                  <a:xfrm>
                    <a:off x="4988384" y="3391131"/>
                    <a:ext cx="100585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  <p:grpSp>
              <p:nvGrpSpPr>
                <p:cNvPr id="246" name="Group 245"/>
                <p:cNvGrpSpPr/>
                <p:nvPr/>
              </p:nvGrpSpPr>
              <p:grpSpPr>
                <a:xfrm>
                  <a:off x="4183985" y="5060845"/>
                  <a:ext cx="138530" cy="383684"/>
                  <a:chOff x="4951808" y="3131259"/>
                  <a:chExt cx="173736" cy="481194"/>
                </a:xfrm>
              </p:grpSpPr>
              <p:sp>
                <p:nvSpPr>
                  <p:cNvPr id="251" name="Oval 250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52" name="Rounded Rectangle 251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53" name="Rounded Rectangle 252"/>
                  <p:cNvSpPr/>
                  <p:nvPr/>
                </p:nvSpPr>
                <p:spPr>
                  <a:xfrm>
                    <a:off x="4988384" y="3379256"/>
                    <a:ext cx="100584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  <p:grpSp>
              <p:nvGrpSpPr>
                <p:cNvPr id="247" name="Group 246"/>
                <p:cNvGrpSpPr/>
                <p:nvPr/>
              </p:nvGrpSpPr>
              <p:grpSpPr>
                <a:xfrm>
                  <a:off x="3813466" y="5060845"/>
                  <a:ext cx="138530" cy="383684"/>
                  <a:chOff x="4951808" y="3131259"/>
                  <a:chExt cx="173736" cy="481194"/>
                </a:xfrm>
              </p:grpSpPr>
              <p:sp>
                <p:nvSpPr>
                  <p:cNvPr id="248" name="Oval 247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49" name="Rounded Rectangle 248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50" name="Rounded Rectangle 249"/>
                  <p:cNvSpPr/>
                  <p:nvPr/>
                </p:nvSpPr>
                <p:spPr>
                  <a:xfrm>
                    <a:off x="4988384" y="3379256"/>
                    <a:ext cx="100584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CSP User Management in Microsoft Azure</a:t>
            </a:r>
          </a:p>
        </p:txBody>
      </p:sp>
      <p:cxnSp>
        <p:nvCxnSpPr>
          <p:cNvPr id="240" name="Elbow Connector 239"/>
          <p:cNvCxnSpPr/>
          <p:nvPr/>
        </p:nvCxnSpPr>
        <p:spPr>
          <a:xfrm flipV="1">
            <a:off x="2625203" y="2611326"/>
            <a:ext cx="7409515" cy="2162659"/>
          </a:xfrm>
          <a:prstGeom prst="bentConnector3">
            <a:avLst>
              <a:gd name="adj1" fmla="val 82939"/>
            </a:avLst>
          </a:prstGeom>
          <a:ln w="12700">
            <a:solidFill>
              <a:srgbClr val="00B050"/>
            </a:solidFill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Elbow Connector 220"/>
          <p:cNvCxnSpPr/>
          <p:nvPr/>
        </p:nvCxnSpPr>
        <p:spPr>
          <a:xfrm flipV="1">
            <a:off x="2395045" y="1322836"/>
            <a:ext cx="7252192" cy="1517977"/>
          </a:xfrm>
          <a:prstGeom prst="bentConnector3">
            <a:avLst>
              <a:gd name="adj1" fmla="val 60"/>
            </a:avLst>
          </a:prstGeom>
          <a:ln w="12700">
            <a:solidFill>
              <a:schemeClr val="accent6"/>
            </a:solidFill>
            <a:prstDash val="solid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62838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roup 226"/>
          <p:cNvGrpSpPr/>
          <p:nvPr/>
        </p:nvGrpSpPr>
        <p:grpSpPr>
          <a:xfrm>
            <a:off x="9211296" y="933646"/>
            <a:ext cx="2916902" cy="4392416"/>
            <a:chOff x="9211296" y="933646"/>
            <a:chExt cx="2916902" cy="4392416"/>
          </a:xfrm>
        </p:grpSpPr>
        <p:sp>
          <p:nvSpPr>
            <p:cNvPr id="228" name="Rounded Rectangle 227"/>
            <p:cNvSpPr/>
            <p:nvPr/>
          </p:nvSpPr>
          <p:spPr>
            <a:xfrm>
              <a:off x="9211296" y="933646"/>
              <a:ext cx="2916902" cy="4371484"/>
            </a:xfrm>
            <a:prstGeom prst="roundRect">
              <a:avLst>
                <a:gd name="adj" fmla="val 3383"/>
              </a:avLst>
            </a:prstGeom>
            <a:ln>
              <a:solidFill>
                <a:schemeClr val="bg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3260" tIns="46630" rIns="93260" bIns="466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36"/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9733225" y="2907298"/>
              <a:ext cx="1908729" cy="270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22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CSP Subscription</a:t>
              </a:r>
            </a:p>
          </p:txBody>
        </p:sp>
        <p:grpSp>
          <p:nvGrpSpPr>
            <p:cNvPr id="230" name="Group 229"/>
            <p:cNvGrpSpPr/>
            <p:nvPr/>
          </p:nvGrpSpPr>
          <p:grpSpPr>
            <a:xfrm>
              <a:off x="9441945" y="1099430"/>
              <a:ext cx="2491291" cy="1822024"/>
              <a:chOff x="9441945" y="1099430"/>
              <a:chExt cx="2491291" cy="1822024"/>
            </a:xfrm>
          </p:grpSpPr>
          <p:sp>
            <p:nvSpPr>
              <p:cNvPr id="294" name="Rounded Rectangle 293"/>
              <p:cNvSpPr/>
              <p:nvPr/>
            </p:nvSpPr>
            <p:spPr>
              <a:xfrm>
                <a:off x="9441945" y="1099430"/>
                <a:ext cx="2491291" cy="1822024"/>
              </a:xfrm>
              <a:prstGeom prst="roundRect">
                <a:avLst>
                  <a:gd name="adj" fmla="val 6715"/>
                </a:avLst>
              </a:prstGeom>
              <a:ln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3260" tIns="46630" rIns="93260" bIns="466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36"/>
              </a:p>
            </p:txBody>
          </p:sp>
          <p:sp>
            <p:nvSpPr>
              <p:cNvPr id="295" name="Rounded Rectangle 294"/>
              <p:cNvSpPr/>
              <p:nvPr/>
            </p:nvSpPr>
            <p:spPr>
              <a:xfrm>
                <a:off x="10172382" y="1512717"/>
                <a:ext cx="1399769" cy="24443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6630" tIns="46630" rIns="46630" bIns="46630" rtlCol="0" anchor="ctr"/>
              <a:lstStyle/>
              <a:p>
                <a:r>
                  <a:rPr lang="en-US" sz="1122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Role | Contributor</a:t>
                </a:r>
              </a:p>
            </p:txBody>
          </p:sp>
          <p:sp>
            <p:nvSpPr>
              <p:cNvPr id="296" name="Rounded Rectangle 295"/>
              <p:cNvSpPr/>
              <p:nvPr/>
            </p:nvSpPr>
            <p:spPr>
              <a:xfrm>
                <a:off x="10172383" y="1195426"/>
                <a:ext cx="1399769" cy="24443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6630" tIns="46630" rIns="46630" bIns="46630" rtlCol="0" anchor="ctr"/>
              <a:lstStyle/>
              <a:p>
                <a:r>
                  <a:rPr lang="en-US" sz="1122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Role | Owner</a:t>
                </a:r>
              </a:p>
            </p:txBody>
          </p:sp>
          <p:sp>
            <p:nvSpPr>
              <p:cNvPr id="297" name="Rounded Rectangle 296"/>
              <p:cNvSpPr/>
              <p:nvPr/>
            </p:nvSpPr>
            <p:spPr>
              <a:xfrm>
                <a:off x="10173286" y="1823873"/>
                <a:ext cx="1399769" cy="24443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6630" tIns="46630" rIns="46630" bIns="46630" rtlCol="0" anchor="ctr"/>
              <a:lstStyle/>
              <a:p>
                <a:r>
                  <a:rPr lang="en-US" sz="1122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Role | Reader</a:t>
                </a:r>
              </a:p>
            </p:txBody>
          </p:sp>
          <p:sp>
            <p:nvSpPr>
              <p:cNvPr id="298" name="TextBox 297"/>
              <p:cNvSpPr txBox="1"/>
              <p:nvPr/>
            </p:nvSpPr>
            <p:spPr>
              <a:xfrm>
                <a:off x="10857258" y="2274680"/>
                <a:ext cx="608188" cy="3522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1122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Azure</a:t>
                </a:r>
              </a:p>
              <a:p>
                <a:pPr algn="ctr"/>
                <a:r>
                  <a:rPr lang="en-US" sz="1122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Resources</a:t>
                </a:r>
              </a:p>
            </p:txBody>
          </p:sp>
          <p:grpSp>
            <p:nvGrpSpPr>
              <p:cNvPr id="299" name="Group 298"/>
              <p:cNvGrpSpPr/>
              <p:nvPr/>
            </p:nvGrpSpPr>
            <p:grpSpPr>
              <a:xfrm>
                <a:off x="9803575" y="1166332"/>
                <a:ext cx="327991" cy="317695"/>
                <a:chOff x="3813466" y="5015691"/>
                <a:chExt cx="509049" cy="493069"/>
              </a:xfrm>
            </p:grpSpPr>
            <p:grpSp>
              <p:nvGrpSpPr>
                <p:cNvPr id="401" name="Group 400"/>
                <p:cNvGrpSpPr/>
                <p:nvPr/>
              </p:nvGrpSpPr>
              <p:grpSpPr>
                <a:xfrm>
                  <a:off x="3980819" y="5015691"/>
                  <a:ext cx="173736" cy="493069"/>
                  <a:chOff x="4951808" y="3131259"/>
                  <a:chExt cx="173736" cy="493069"/>
                </a:xfrm>
              </p:grpSpPr>
              <p:sp>
                <p:nvSpPr>
                  <p:cNvPr id="410" name="Oval 409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411" name="Rounded Rectangle 410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412" name="Rounded Rectangle 411"/>
                  <p:cNvSpPr/>
                  <p:nvPr/>
                </p:nvSpPr>
                <p:spPr>
                  <a:xfrm>
                    <a:off x="4988384" y="3391131"/>
                    <a:ext cx="100585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  <p:grpSp>
              <p:nvGrpSpPr>
                <p:cNvPr id="402" name="Group 401"/>
                <p:cNvGrpSpPr/>
                <p:nvPr/>
              </p:nvGrpSpPr>
              <p:grpSpPr>
                <a:xfrm>
                  <a:off x="4183985" y="5060845"/>
                  <a:ext cx="138530" cy="383684"/>
                  <a:chOff x="4951808" y="3131259"/>
                  <a:chExt cx="173736" cy="481194"/>
                </a:xfrm>
              </p:grpSpPr>
              <p:sp>
                <p:nvSpPr>
                  <p:cNvPr id="407" name="Oval 406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408" name="Rounded Rectangle 407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409" name="Rounded Rectangle 408"/>
                  <p:cNvSpPr/>
                  <p:nvPr/>
                </p:nvSpPr>
                <p:spPr>
                  <a:xfrm>
                    <a:off x="4988384" y="3379256"/>
                    <a:ext cx="100584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  <p:grpSp>
              <p:nvGrpSpPr>
                <p:cNvPr id="403" name="Group 402"/>
                <p:cNvGrpSpPr/>
                <p:nvPr/>
              </p:nvGrpSpPr>
              <p:grpSpPr>
                <a:xfrm>
                  <a:off x="3813466" y="5060845"/>
                  <a:ext cx="138530" cy="383684"/>
                  <a:chOff x="4951808" y="3131259"/>
                  <a:chExt cx="173736" cy="481194"/>
                </a:xfrm>
              </p:grpSpPr>
              <p:sp>
                <p:nvSpPr>
                  <p:cNvPr id="404" name="Oval 403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405" name="Rounded Rectangle 404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406" name="Rounded Rectangle 405"/>
                  <p:cNvSpPr/>
                  <p:nvPr/>
                </p:nvSpPr>
                <p:spPr>
                  <a:xfrm>
                    <a:off x="4988384" y="3379256"/>
                    <a:ext cx="100584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</p:grpSp>
          <p:grpSp>
            <p:nvGrpSpPr>
              <p:cNvPr id="300" name="Group 299"/>
              <p:cNvGrpSpPr/>
              <p:nvPr/>
            </p:nvGrpSpPr>
            <p:grpSpPr>
              <a:xfrm>
                <a:off x="10199418" y="2202066"/>
                <a:ext cx="559855" cy="632548"/>
                <a:chOff x="10564003" y="3378810"/>
                <a:chExt cx="559855" cy="632548"/>
              </a:xfrm>
            </p:grpSpPr>
            <p:sp>
              <p:nvSpPr>
                <p:cNvPr id="327" name="Cube 326"/>
                <p:cNvSpPr/>
                <p:nvPr/>
              </p:nvSpPr>
              <p:spPr>
                <a:xfrm>
                  <a:off x="10719437" y="3378810"/>
                  <a:ext cx="263117" cy="403833"/>
                </a:xfrm>
                <a:prstGeom prst="cube">
                  <a:avLst>
                    <a:gd name="adj" fmla="val 3574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3260" tIns="46630" rIns="93260" bIns="4663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36"/>
                </a:p>
              </p:txBody>
            </p:sp>
            <p:cxnSp>
              <p:nvCxnSpPr>
                <p:cNvPr id="328" name="Straight Connector 327"/>
                <p:cNvCxnSpPr/>
                <p:nvPr/>
              </p:nvCxnSpPr>
              <p:spPr>
                <a:xfrm>
                  <a:off x="10756630" y="3524127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Straight Connector 328"/>
                <p:cNvCxnSpPr/>
                <p:nvPr/>
              </p:nvCxnSpPr>
              <p:spPr>
                <a:xfrm>
                  <a:off x="10756633" y="3575940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/>
                <p:cNvCxnSpPr/>
                <p:nvPr/>
              </p:nvCxnSpPr>
              <p:spPr>
                <a:xfrm>
                  <a:off x="10756636" y="3623043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1" name="Cube 330"/>
                <p:cNvSpPr/>
                <p:nvPr/>
              </p:nvSpPr>
              <p:spPr>
                <a:xfrm>
                  <a:off x="10860741" y="3534244"/>
                  <a:ext cx="263117" cy="403833"/>
                </a:xfrm>
                <a:prstGeom prst="cube">
                  <a:avLst>
                    <a:gd name="adj" fmla="val 3574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3260" tIns="46630" rIns="93260" bIns="4663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36"/>
                </a:p>
              </p:txBody>
            </p:sp>
            <p:cxnSp>
              <p:nvCxnSpPr>
                <p:cNvPr id="332" name="Straight Connector 331"/>
                <p:cNvCxnSpPr/>
                <p:nvPr/>
              </p:nvCxnSpPr>
              <p:spPr>
                <a:xfrm>
                  <a:off x="10897934" y="3679561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5" name="Straight Connector 394"/>
                <p:cNvCxnSpPr/>
                <p:nvPr/>
              </p:nvCxnSpPr>
              <p:spPr>
                <a:xfrm>
                  <a:off x="10897937" y="3731374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/>
                <p:cNvCxnSpPr/>
                <p:nvPr/>
              </p:nvCxnSpPr>
              <p:spPr>
                <a:xfrm>
                  <a:off x="10897940" y="3778477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7" name="Cube 396"/>
                <p:cNvSpPr/>
                <p:nvPr/>
              </p:nvSpPr>
              <p:spPr>
                <a:xfrm>
                  <a:off x="10564003" y="3607525"/>
                  <a:ext cx="263117" cy="403833"/>
                </a:xfrm>
                <a:prstGeom prst="cube">
                  <a:avLst>
                    <a:gd name="adj" fmla="val 3574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3260" tIns="46630" rIns="93260" bIns="4663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36"/>
                </a:p>
              </p:txBody>
            </p:sp>
            <p:cxnSp>
              <p:nvCxnSpPr>
                <p:cNvPr id="398" name="Straight Connector 397"/>
                <p:cNvCxnSpPr/>
                <p:nvPr/>
              </p:nvCxnSpPr>
              <p:spPr>
                <a:xfrm>
                  <a:off x="10601196" y="3752842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9" name="Straight Connector 398"/>
                <p:cNvCxnSpPr/>
                <p:nvPr/>
              </p:nvCxnSpPr>
              <p:spPr>
                <a:xfrm>
                  <a:off x="10601199" y="3804655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0" name="Straight Connector 399"/>
                <p:cNvCxnSpPr/>
                <p:nvPr/>
              </p:nvCxnSpPr>
              <p:spPr>
                <a:xfrm>
                  <a:off x="10601202" y="3851758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1" name="Group 300"/>
              <p:cNvGrpSpPr/>
              <p:nvPr/>
            </p:nvGrpSpPr>
            <p:grpSpPr>
              <a:xfrm>
                <a:off x="9799637" y="1501135"/>
                <a:ext cx="327991" cy="317695"/>
                <a:chOff x="3813466" y="5015691"/>
                <a:chExt cx="509049" cy="493069"/>
              </a:xfrm>
            </p:grpSpPr>
            <p:grpSp>
              <p:nvGrpSpPr>
                <p:cNvPr id="315" name="Group 314"/>
                <p:cNvGrpSpPr/>
                <p:nvPr/>
              </p:nvGrpSpPr>
              <p:grpSpPr>
                <a:xfrm>
                  <a:off x="3980819" y="5015691"/>
                  <a:ext cx="173736" cy="493069"/>
                  <a:chOff x="4951808" y="3131259"/>
                  <a:chExt cx="173736" cy="493069"/>
                </a:xfrm>
              </p:grpSpPr>
              <p:sp>
                <p:nvSpPr>
                  <p:cNvPr id="324" name="Oval 323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325" name="Rounded Rectangle 324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326" name="Rounded Rectangle 325"/>
                  <p:cNvSpPr/>
                  <p:nvPr/>
                </p:nvSpPr>
                <p:spPr>
                  <a:xfrm>
                    <a:off x="4988384" y="3391131"/>
                    <a:ext cx="100585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  <p:grpSp>
              <p:nvGrpSpPr>
                <p:cNvPr id="316" name="Group 315"/>
                <p:cNvGrpSpPr/>
                <p:nvPr/>
              </p:nvGrpSpPr>
              <p:grpSpPr>
                <a:xfrm>
                  <a:off x="4183985" y="5060845"/>
                  <a:ext cx="138530" cy="383684"/>
                  <a:chOff x="4951808" y="3131259"/>
                  <a:chExt cx="173736" cy="481194"/>
                </a:xfrm>
              </p:grpSpPr>
              <p:sp>
                <p:nvSpPr>
                  <p:cNvPr id="321" name="Oval 320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322" name="Rounded Rectangle 321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323" name="Rounded Rectangle 322"/>
                  <p:cNvSpPr/>
                  <p:nvPr/>
                </p:nvSpPr>
                <p:spPr>
                  <a:xfrm>
                    <a:off x="4988384" y="3379256"/>
                    <a:ext cx="100584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  <p:grpSp>
              <p:nvGrpSpPr>
                <p:cNvPr id="317" name="Group 316"/>
                <p:cNvGrpSpPr/>
                <p:nvPr/>
              </p:nvGrpSpPr>
              <p:grpSpPr>
                <a:xfrm>
                  <a:off x="3813466" y="5060845"/>
                  <a:ext cx="138530" cy="383684"/>
                  <a:chOff x="4951808" y="3131259"/>
                  <a:chExt cx="173736" cy="481194"/>
                </a:xfrm>
              </p:grpSpPr>
              <p:sp>
                <p:nvSpPr>
                  <p:cNvPr id="318" name="Oval 317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319" name="Rounded Rectangle 318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320" name="Rounded Rectangle 319"/>
                  <p:cNvSpPr/>
                  <p:nvPr/>
                </p:nvSpPr>
                <p:spPr>
                  <a:xfrm>
                    <a:off x="4988384" y="3379256"/>
                    <a:ext cx="100584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</p:grpSp>
          <p:grpSp>
            <p:nvGrpSpPr>
              <p:cNvPr id="302" name="Group 301"/>
              <p:cNvGrpSpPr/>
              <p:nvPr/>
            </p:nvGrpSpPr>
            <p:grpSpPr>
              <a:xfrm>
                <a:off x="9803449" y="1829197"/>
                <a:ext cx="327991" cy="317695"/>
                <a:chOff x="3813466" y="5015691"/>
                <a:chExt cx="509049" cy="493069"/>
              </a:xfrm>
            </p:grpSpPr>
            <p:grpSp>
              <p:nvGrpSpPr>
                <p:cNvPr id="303" name="Group 302"/>
                <p:cNvGrpSpPr/>
                <p:nvPr/>
              </p:nvGrpSpPr>
              <p:grpSpPr>
                <a:xfrm>
                  <a:off x="3980819" y="5015691"/>
                  <a:ext cx="173736" cy="493069"/>
                  <a:chOff x="4951808" y="3131259"/>
                  <a:chExt cx="173736" cy="493069"/>
                </a:xfrm>
              </p:grpSpPr>
              <p:sp>
                <p:nvSpPr>
                  <p:cNvPr id="312" name="Oval 311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313" name="Rounded Rectangle 312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314" name="Rounded Rectangle 313"/>
                  <p:cNvSpPr/>
                  <p:nvPr/>
                </p:nvSpPr>
                <p:spPr>
                  <a:xfrm>
                    <a:off x="4988384" y="3391131"/>
                    <a:ext cx="100585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  <p:grpSp>
              <p:nvGrpSpPr>
                <p:cNvPr id="304" name="Group 303"/>
                <p:cNvGrpSpPr/>
                <p:nvPr/>
              </p:nvGrpSpPr>
              <p:grpSpPr>
                <a:xfrm>
                  <a:off x="4183985" y="5060845"/>
                  <a:ext cx="138530" cy="383684"/>
                  <a:chOff x="4951808" y="3131259"/>
                  <a:chExt cx="173736" cy="481194"/>
                </a:xfrm>
              </p:grpSpPr>
              <p:sp>
                <p:nvSpPr>
                  <p:cNvPr id="309" name="Oval 308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310" name="Rounded Rectangle 309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311" name="Rounded Rectangle 310"/>
                  <p:cNvSpPr/>
                  <p:nvPr/>
                </p:nvSpPr>
                <p:spPr>
                  <a:xfrm>
                    <a:off x="4988384" y="3379256"/>
                    <a:ext cx="100584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  <p:grpSp>
              <p:nvGrpSpPr>
                <p:cNvPr id="305" name="Group 304"/>
                <p:cNvGrpSpPr/>
                <p:nvPr/>
              </p:nvGrpSpPr>
              <p:grpSpPr>
                <a:xfrm>
                  <a:off x="3813466" y="5060845"/>
                  <a:ext cx="138530" cy="383684"/>
                  <a:chOff x="4951808" y="3131259"/>
                  <a:chExt cx="173736" cy="481194"/>
                </a:xfrm>
              </p:grpSpPr>
              <p:sp>
                <p:nvSpPr>
                  <p:cNvPr id="306" name="Oval 305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307" name="Rounded Rectangle 306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308" name="Rounded Rectangle 307"/>
                  <p:cNvSpPr/>
                  <p:nvPr/>
                </p:nvSpPr>
                <p:spPr>
                  <a:xfrm>
                    <a:off x="4988384" y="3379256"/>
                    <a:ext cx="100584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</p:grpSp>
        </p:grpSp>
        <p:sp>
          <p:nvSpPr>
            <p:cNvPr id="231" name="TextBox 230"/>
            <p:cNvSpPr txBox="1"/>
            <p:nvPr/>
          </p:nvSpPr>
          <p:spPr>
            <a:xfrm>
              <a:off x="9725922" y="5055777"/>
              <a:ext cx="1908729" cy="270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22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Direct Subscription</a:t>
              </a:r>
            </a:p>
          </p:txBody>
        </p:sp>
        <p:grpSp>
          <p:nvGrpSpPr>
            <p:cNvPr id="232" name="Group 231"/>
            <p:cNvGrpSpPr/>
            <p:nvPr/>
          </p:nvGrpSpPr>
          <p:grpSpPr>
            <a:xfrm>
              <a:off x="9434642" y="3247909"/>
              <a:ext cx="2491291" cy="1822024"/>
              <a:chOff x="9441945" y="1099430"/>
              <a:chExt cx="2491291" cy="1822024"/>
            </a:xfrm>
          </p:grpSpPr>
          <p:sp>
            <p:nvSpPr>
              <p:cNvPr id="233" name="Rounded Rectangle 232"/>
              <p:cNvSpPr/>
              <p:nvPr/>
            </p:nvSpPr>
            <p:spPr>
              <a:xfrm>
                <a:off x="9441945" y="1099430"/>
                <a:ext cx="2491291" cy="1822024"/>
              </a:xfrm>
              <a:prstGeom prst="roundRect">
                <a:avLst>
                  <a:gd name="adj" fmla="val 6715"/>
                </a:avLst>
              </a:prstGeom>
              <a:ln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3260" tIns="46630" rIns="93260" bIns="4663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36"/>
              </a:p>
            </p:txBody>
          </p:sp>
          <p:sp>
            <p:nvSpPr>
              <p:cNvPr id="234" name="Rounded Rectangle 233"/>
              <p:cNvSpPr/>
              <p:nvPr/>
            </p:nvSpPr>
            <p:spPr>
              <a:xfrm>
                <a:off x="10172382" y="1512717"/>
                <a:ext cx="1399769" cy="24443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6630" tIns="46630" rIns="46630" bIns="46630" rtlCol="0" anchor="ctr"/>
              <a:lstStyle/>
              <a:p>
                <a:r>
                  <a:rPr lang="en-US" sz="1122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Role | Contributor</a:t>
                </a:r>
              </a:p>
            </p:txBody>
          </p:sp>
          <p:sp>
            <p:nvSpPr>
              <p:cNvPr id="235" name="Rounded Rectangle 234"/>
              <p:cNvSpPr/>
              <p:nvPr/>
            </p:nvSpPr>
            <p:spPr>
              <a:xfrm>
                <a:off x="10172383" y="1195426"/>
                <a:ext cx="1399769" cy="24443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6630" tIns="46630" rIns="46630" bIns="46630" rtlCol="0" anchor="ctr"/>
              <a:lstStyle/>
              <a:p>
                <a:r>
                  <a:rPr lang="en-US" sz="1122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Role | Owner</a:t>
                </a:r>
              </a:p>
            </p:txBody>
          </p:sp>
          <p:sp>
            <p:nvSpPr>
              <p:cNvPr id="236" name="Rounded Rectangle 235"/>
              <p:cNvSpPr/>
              <p:nvPr/>
            </p:nvSpPr>
            <p:spPr>
              <a:xfrm>
                <a:off x="10173286" y="1823873"/>
                <a:ext cx="1399769" cy="24443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6630" tIns="46630" rIns="46630" bIns="46630" rtlCol="0" anchor="ctr"/>
              <a:lstStyle/>
              <a:p>
                <a:r>
                  <a:rPr lang="en-US" sz="1122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Role | Reader</a:t>
                </a:r>
              </a:p>
            </p:txBody>
          </p:sp>
          <p:sp>
            <p:nvSpPr>
              <p:cNvPr id="241" name="TextBox 240"/>
              <p:cNvSpPr txBox="1"/>
              <p:nvPr/>
            </p:nvSpPr>
            <p:spPr>
              <a:xfrm>
                <a:off x="10857258" y="2274680"/>
                <a:ext cx="608188" cy="3522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1122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Azure</a:t>
                </a:r>
              </a:p>
              <a:p>
                <a:pPr algn="ctr"/>
                <a:r>
                  <a:rPr lang="en-US" sz="1122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Resources</a:t>
                </a:r>
              </a:p>
            </p:txBody>
          </p:sp>
          <p:grpSp>
            <p:nvGrpSpPr>
              <p:cNvPr id="242" name="Group 241"/>
              <p:cNvGrpSpPr/>
              <p:nvPr/>
            </p:nvGrpSpPr>
            <p:grpSpPr>
              <a:xfrm>
                <a:off x="9803575" y="1166332"/>
                <a:ext cx="327991" cy="317695"/>
                <a:chOff x="3813466" y="5015691"/>
                <a:chExt cx="509049" cy="493069"/>
              </a:xfrm>
            </p:grpSpPr>
            <p:grpSp>
              <p:nvGrpSpPr>
                <p:cNvPr id="282" name="Group 281"/>
                <p:cNvGrpSpPr/>
                <p:nvPr/>
              </p:nvGrpSpPr>
              <p:grpSpPr>
                <a:xfrm>
                  <a:off x="3980819" y="5015691"/>
                  <a:ext cx="173736" cy="493069"/>
                  <a:chOff x="4951808" y="3131259"/>
                  <a:chExt cx="173736" cy="493069"/>
                </a:xfrm>
              </p:grpSpPr>
              <p:sp>
                <p:nvSpPr>
                  <p:cNvPr id="291" name="Oval 290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92" name="Rounded Rectangle 291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93" name="Rounded Rectangle 292"/>
                  <p:cNvSpPr/>
                  <p:nvPr/>
                </p:nvSpPr>
                <p:spPr>
                  <a:xfrm>
                    <a:off x="4988384" y="3391131"/>
                    <a:ext cx="100585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  <p:grpSp>
              <p:nvGrpSpPr>
                <p:cNvPr id="283" name="Group 282"/>
                <p:cNvGrpSpPr/>
                <p:nvPr/>
              </p:nvGrpSpPr>
              <p:grpSpPr>
                <a:xfrm>
                  <a:off x="4183985" y="5060845"/>
                  <a:ext cx="138530" cy="383684"/>
                  <a:chOff x="4951808" y="3131259"/>
                  <a:chExt cx="173736" cy="481194"/>
                </a:xfrm>
              </p:grpSpPr>
              <p:sp>
                <p:nvSpPr>
                  <p:cNvPr id="288" name="Oval 287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89" name="Rounded Rectangle 288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90" name="Rounded Rectangle 289"/>
                  <p:cNvSpPr/>
                  <p:nvPr/>
                </p:nvSpPr>
                <p:spPr>
                  <a:xfrm>
                    <a:off x="4988384" y="3379256"/>
                    <a:ext cx="100584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  <p:grpSp>
              <p:nvGrpSpPr>
                <p:cNvPr id="284" name="Group 283"/>
                <p:cNvGrpSpPr/>
                <p:nvPr/>
              </p:nvGrpSpPr>
              <p:grpSpPr>
                <a:xfrm>
                  <a:off x="3813466" y="5060845"/>
                  <a:ext cx="138530" cy="383684"/>
                  <a:chOff x="4951808" y="3131259"/>
                  <a:chExt cx="173736" cy="481194"/>
                </a:xfrm>
              </p:grpSpPr>
              <p:sp>
                <p:nvSpPr>
                  <p:cNvPr id="285" name="Oval 284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86" name="Rounded Rectangle 285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87" name="Rounded Rectangle 286"/>
                  <p:cNvSpPr/>
                  <p:nvPr/>
                </p:nvSpPr>
                <p:spPr>
                  <a:xfrm>
                    <a:off x="4988384" y="3379256"/>
                    <a:ext cx="100584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</p:grpSp>
          <p:grpSp>
            <p:nvGrpSpPr>
              <p:cNvPr id="243" name="Group 242"/>
              <p:cNvGrpSpPr/>
              <p:nvPr/>
            </p:nvGrpSpPr>
            <p:grpSpPr>
              <a:xfrm>
                <a:off x="10199418" y="2202066"/>
                <a:ext cx="559855" cy="632548"/>
                <a:chOff x="10564003" y="3378810"/>
                <a:chExt cx="559855" cy="632548"/>
              </a:xfrm>
            </p:grpSpPr>
            <p:sp>
              <p:nvSpPr>
                <p:cNvPr id="270" name="Cube 269"/>
                <p:cNvSpPr/>
                <p:nvPr/>
              </p:nvSpPr>
              <p:spPr>
                <a:xfrm>
                  <a:off x="10719437" y="3378810"/>
                  <a:ext cx="263117" cy="403833"/>
                </a:xfrm>
                <a:prstGeom prst="cube">
                  <a:avLst>
                    <a:gd name="adj" fmla="val 3574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3260" tIns="46630" rIns="93260" bIns="4663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36"/>
                </a:p>
              </p:txBody>
            </p:sp>
            <p:cxnSp>
              <p:nvCxnSpPr>
                <p:cNvPr id="271" name="Straight Connector 270"/>
                <p:cNvCxnSpPr/>
                <p:nvPr/>
              </p:nvCxnSpPr>
              <p:spPr>
                <a:xfrm>
                  <a:off x="10756630" y="3524127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Connector 271"/>
                <p:cNvCxnSpPr/>
                <p:nvPr/>
              </p:nvCxnSpPr>
              <p:spPr>
                <a:xfrm>
                  <a:off x="10756633" y="3575940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Connector 272"/>
                <p:cNvCxnSpPr/>
                <p:nvPr/>
              </p:nvCxnSpPr>
              <p:spPr>
                <a:xfrm>
                  <a:off x="10756636" y="3623043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4" name="Cube 273"/>
                <p:cNvSpPr/>
                <p:nvPr/>
              </p:nvSpPr>
              <p:spPr>
                <a:xfrm>
                  <a:off x="10860741" y="3534244"/>
                  <a:ext cx="263117" cy="403833"/>
                </a:xfrm>
                <a:prstGeom prst="cube">
                  <a:avLst>
                    <a:gd name="adj" fmla="val 3574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3260" tIns="46630" rIns="93260" bIns="4663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36"/>
                </a:p>
              </p:txBody>
            </p:sp>
            <p:cxnSp>
              <p:nvCxnSpPr>
                <p:cNvPr id="275" name="Straight Connector 274"/>
                <p:cNvCxnSpPr/>
                <p:nvPr/>
              </p:nvCxnSpPr>
              <p:spPr>
                <a:xfrm>
                  <a:off x="10897934" y="3679561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/>
                <p:cNvCxnSpPr/>
                <p:nvPr/>
              </p:nvCxnSpPr>
              <p:spPr>
                <a:xfrm>
                  <a:off x="10897937" y="3731374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Straight Connector 276"/>
                <p:cNvCxnSpPr/>
                <p:nvPr/>
              </p:nvCxnSpPr>
              <p:spPr>
                <a:xfrm>
                  <a:off x="10897940" y="3778477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8" name="Cube 277"/>
                <p:cNvSpPr/>
                <p:nvPr/>
              </p:nvSpPr>
              <p:spPr>
                <a:xfrm>
                  <a:off x="10564003" y="3607525"/>
                  <a:ext cx="263117" cy="403833"/>
                </a:xfrm>
                <a:prstGeom prst="cube">
                  <a:avLst>
                    <a:gd name="adj" fmla="val 3574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3260" tIns="46630" rIns="93260" bIns="4663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836"/>
                </a:p>
              </p:txBody>
            </p:sp>
            <p:cxnSp>
              <p:nvCxnSpPr>
                <p:cNvPr id="279" name="Straight Connector 278"/>
                <p:cNvCxnSpPr/>
                <p:nvPr/>
              </p:nvCxnSpPr>
              <p:spPr>
                <a:xfrm>
                  <a:off x="10601196" y="3752842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/>
                <p:cNvCxnSpPr/>
                <p:nvPr/>
              </p:nvCxnSpPr>
              <p:spPr>
                <a:xfrm>
                  <a:off x="10601199" y="3804655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1" name="Straight Connector 280"/>
                <p:cNvCxnSpPr/>
                <p:nvPr/>
              </p:nvCxnSpPr>
              <p:spPr>
                <a:xfrm>
                  <a:off x="10601202" y="3851758"/>
                  <a:ext cx="93260" cy="0"/>
                </a:xfrm>
                <a:prstGeom prst="line">
                  <a:avLst/>
                </a:prstGeom>
                <a:solidFill>
                  <a:schemeClr val="bg1"/>
                </a:solidFill>
                <a:ln w="127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" name="Group 243"/>
              <p:cNvGrpSpPr/>
              <p:nvPr/>
            </p:nvGrpSpPr>
            <p:grpSpPr>
              <a:xfrm>
                <a:off x="9799637" y="1501135"/>
                <a:ext cx="327991" cy="317695"/>
                <a:chOff x="3813466" y="5015691"/>
                <a:chExt cx="509049" cy="493069"/>
              </a:xfrm>
            </p:grpSpPr>
            <p:grpSp>
              <p:nvGrpSpPr>
                <p:cNvPr id="258" name="Group 257"/>
                <p:cNvGrpSpPr/>
                <p:nvPr/>
              </p:nvGrpSpPr>
              <p:grpSpPr>
                <a:xfrm>
                  <a:off x="3980819" y="5015691"/>
                  <a:ext cx="173736" cy="493069"/>
                  <a:chOff x="4951808" y="3131259"/>
                  <a:chExt cx="173736" cy="493069"/>
                </a:xfrm>
              </p:grpSpPr>
              <p:sp>
                <p:nvSpPr>
                  <p:cNvPr id="267" name="Oval 266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68" name="Rounded Rectangle 267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69" name="Rounded Rectangle 268"/>
                  <p:cNvSpPr/>
                  <p:nvPr/>
                </p:nvSpPr>
                <p:spPr>
                  <a:xfrm>
                    <a:off x="4988384" y="3391131"/>
                    <a:ext cx="100585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  <p:grpSp>
              <p:nvGrpSpPr>
                <p:cNvPr id="259" name="Group 258"/>
                <p:cNvGrpSpPr/>
                <p:nvPr/>
              </p:nvGrpSpPr>
              <p:grpSpPr>
                <a:xfrm>
                  <a:off x="4183985" y="5060845"/>
                  <a:ext cx="138530" cy="383684"/>
                  <a:chOff x="4951808" y="3131259"/>
                  <a:chExt cx="173736" cy="481194"/>
                </a:xfrm>
              </p:grpSpPr>
              <p:sp>
                <p:nvSpPr>
                  <p:cNvPr id="264" name="Oval 263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65" name="Rounded Rectangle 264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66" name="Rounded Rectangle 265"/>
                  <p:cNvSpPr/>
                  <p:nvPr/>
                </p:nvSpPr>
                <p:spPr>
                  <a:xfrm>
                    <a:off x="4988384" y="3379256"/>
                    <a:ext cx="100584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  <p:grpSp>
              <p:nvGrpSpPr>
                <p:cNvPr id="260" name="Group 259"/>
                <p:cNvGrpSpPr/>
                <p:nvPr/>
              </p:nvGrpSpPr>
              <p:grpSpPr>
                <a:xfrm>
                  <a:off x="3813466" y="5060845"/>
                  <a:ext cx="138530" cy="383684"/>
                  <a:chOff x="4951808" y="3131259"/>
                  <a:chExt cx="173736" cy="481194"/>
                </a:xfrm>
              </p:grpSpPr>
              <p:sp>
                <p:nvSpPr>
                  <p:cNvPr id="261" name="Oval 260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62" name="Rounded Rectangle 261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63" name="Rounded Rectangle 262"/>
                  <p:cNvSpPr/>
                  <p:nvPr/>
                </p:nvSpPr>
                <p:spPr>
                  <a:xfrm>
                    <a:off x="4988384" y="3379256"/>
                    <a:ext cx="100584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</p:grpSp>
          <p:grpSp>
            <p:nvGrpSpPr>
              <p:cNvPr id="245" name="Group 244"/>
              <p:cNvGrpSpPr/>
              <p:nvPr/>
            </p:nvGrpSpPr>
            <p:grpSpPr>
              <a:xfrm>
                <a:off x="9803449" y="1829197"/>
                <a:ext cx="327991" cy="317695"/>
                <a:chOff x="3813466" y="5015691"/>
                <a:chExt cx="509049" cy="493069"/>
              </a:xfrm>
            </p:grpSpPr>
            <p:grpSp>
              <p:nvGrpSpPr>
                <p:cNvPr id="246" name="Group 245"/>
                <p:cNvGrpSpPr/>
                <p:nvPr/>
              </p:nvGrpSpPr>
              <p:grpSpPr>
                <a:xfrm>
                  <a:off x="3980819" y="5015691"/>
                  <a:ext cx="173736" cy="493069"/>
                  <a:chOff x="4951808" y="3131259"/>
                  <a:chExt cx="173736" cy="493069"/>
                </a:xfrm>
              </p:grpSpPr>
              <p:sp>
                <p:nvSpPr>
                  <p:cNvPr id="255" name="Oval 254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56" name="Rounded Rectangle 255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57" name="Rounded Rectangle 256"/>
                  <p:cNvSpPr/>
                  <p:nvPr/>
                </p:nvSpPr>
                <p:spPr>
                  <a:xfrm>
                    <a:off x="4988384" y="3391131"/>
                    <a:ext cx="100585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  <p:grpSp>
              <p:nvGrpSpPr>
                <p:cNvPr id="247" name="Group 246"/>
                <p:cNvGrpSpPr/>
                <p:nvPr/>
              </p:nvGrpSpPr>
              <p:grpSpPr>
                <a:xfrm>
                  <a:off x="4183985" y="5060845"/>
                  <a:ext cx="138530" cy="383684"/>
                  <a:chOff x="4951808" y="3131259"/>
                  <a:chExt cx="173736" cy="481194"/>
                </a:xfrm>
              </p:grpSpPr>
              <p:sp>
                <p:nvSpPr>
                  <p:cNvPr id="252" name="Oval 251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53" name="Rounded Rectangle 252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54" name="Rounded Rectangle 253"/>
                  <p:cNvSpPr/>
                  <p:nvPr/>
                </p:nvSpPr>
                <p:spPr>
                  <a:xfrm>
                    <a:off x="4988384" y="3379256"/>
                    <a:ext cx="100584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  <p:grpSp>
              <p:nvGrpSpPr>
                <p:cNvPr id="248" name="Group 247"/>
                <p:cNvGrpSpPr/>
                <p:nvPr/>
              </p:nvGrpSpPr>
              <p:grpSpPr>
                <a:xfrm>
                  <a:off x="3813466" y="5060845"/>
                  <a:ext cx="138530" cy="383684"/>
                  <a:chOff x="4951808" y="3131259"/>
                  <a:chExt cx="173736" cy="481194"/>
                </a:xfrm>
              </p:grpSpPr>
              <p:sp>
                <p:nvSpPr>
                  <p:cNvPr id="249" name="Oval 248"/>
                  <p:cNvSpPr/>
                  <p:nvPr/>
                </p:nvSpPr>
                <p:spPr>
                  <a:xfrm>
                    <a:off x="4988384" y="3131259"/>
                    <a:ext cx="100584" cy="1005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50" name="Rounded Rectangle 249"/>
                  <p:cNvSpPr/>
                  <p:nvPr/>
                </p:nvSpPr>
                <p:spPr>
                  <a:xfrm>
                    <a:off x="4951808" y="3242130"/>
                    <a:ext cx="173736" cy="219456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  <p:sp>
                <p:nvSpPr>
                  <p:cNvPr id="251" name="Rounded Rectangle 250"/>
                  <p:cNvSpPr/>
                  <p:nvPr/>
                </p:nvSpPr>
                <p:spPr>
                  <a:xfrm>
                    <a:off x="4988384" y="3379256"/>
                    <a:ext cx="100584" cy="233197"/>
                  </a:xfrm>
                  <a:prstGeom prst="roundRect">
                    <a:avLst>
                      <a:gd name="adj" fmla="val 2444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36"/>
                  </a:p>
                </p:txBody>
              </p:sp>
            </p:grpSp>
          </p:grpSp>
        </p:grpSp>
      </p:grpSp>
      <p:sp>
        <p:nvSpPr>
          <p:cNvPr id="59" name="Isosceles Triangle 58"/>
          <p:cNvSpPr/>
          <p:nvPr/>
        </p:nvSpPr>
        <p:spPr>
          <a:xfrm>
            <a:off x="4803865" y="1115600"/>
            <a:ext cx="2552142" cy="4189690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sp>
        <p:nvSpPr>
          <p:cNvPr id="61" name="Rounded Rectangle 60"/>
          <p:cNvSpPr/>
          <p:nvPr/>
        </p:nvSpPr>
        <p:spPr>
          <a:xfrm>
            <a:off x="6401871" y="3008401"/>
            <a:ext cx="1924324" cy="307759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630" tIns="46630" rIns="46630" bIns="46630" rtlCol="0" anchor="ctr"/>
          <a:lstStyle/>
          <a:p>
            <a:r>
              <a:rPr lang="en-US" sz="1326" dirty="0">
                <a:solidFill>
                  <a:schemeClr val="tx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Role | Tenant Admin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4621483" y="5305290"/>
            <a:ext cx="2916902" cy="334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30" dirty="0">
                <a:latin typeface="Segoe UI Light" panose="020B0502040204020203" pitchFamily="34" charset="0"/>
                <a:cs typeface="Segoe UI Light" panose="020B0502040204020203" pitchFamily="34" charset="0"/>
              </a:rPr>
              <a:t>Azure AD Tenant for Contoso</a:t>
            </a:r>
          </a:p>
        </p:txBody>
      </p:sp>
      <p:sp>
        <p:nvSpPr>
          <p:cNvPr id="157" name="Rounded Rectangle 156"/>
          <p:cNvSpPr/>
          <p:nvPr/>
        </p:nvSpPr>
        <p:spPr>
          <a:xfrm>
            <a:off x="1264136" y="6129305"/>
            <a:ext cx="9631594" cy="48192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sp>
        <p:nvSpPr>
          <p:cNvPr id="158" name="TextBox 157"/>
          <p:cNvSpPr txBox="1"/>
          <p:nvPr/>
        </p:nvSpPr>
        <p:spPr>
          <a:xfrm>
            <a:off x="1469329" y="5983340"/>
            <a:ext cx="773708" cy="296639"/>
          </a:xfrm>
          <a:prstGeom prst="rect">
            <a:avLst/>
          </a:prstGeom>
          <a:solidFill>
            <a:schemeClr val="bg2"/>
          </a:solidFill>
        </p:spPr>
        <p:txBody>
          <a:bodyPr wrap="none" lIns="93260" tIns="27978" rIns="93260" bIns="27978" rtlCol="0">
            <a:spAutoFit/>
          </a:bodyPr>
          <a:lstStyle/>
          <a:p>
            <a:r>
              <a:rPr lang="en-US" sz="153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Legend</a:t>
            </a:r>
          </a:p>
        </p:txBody>
      </p:sp>
      <p:grpSp>
        <p:nvGrpSpPr>
          <p:cNvPr id="159" name="Group 158"/>
          <p:cNvGrpSpPr/>
          <p:nvPr/>
        </p:nvGrpSpPr>
        <p:grpSpPr>
          <a:xfrm>
            <a:off x="2453598" y="6248101"/>
            <a:ext cx="2399636" cy="302263"/>
            <a:chOff x="500001" y="6205008"/>
            <a:chExt cx="2352798" cy="296363"/>
          </a:xfrm>
        </p:grpSpPr>
        <p:cxnSp>
          <p:nvCxnSpPr>
            <p:cNvPr id="160" name="Straight Arrow Connector 159"/>
            <p:cNvCxnSpPr/>
            <p:nvPr/>
          </p:nvCxnSpPr>
          <p:spPr>
            <a:xfrm>
              <a:off x="500001" y="6366591"/>
              <a:ext cx="863600" cy="0"/>
            </a:xfrm>
            <a:prstGeom prst="straightConnector1">
              <a:avLst/>
            </a:prstGeom>
            <a:ln w="12700">
              <a:solidFill>
                <a:schemeClr val="accent6"/>
              </a:solidFill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TextBox 160"/>
            <p:cNvSpPr txBox="1"/>
            <p:nvPr/>
          </p:nvSpPr>
          <p:spPr>
            <a:xfrm>
              <a:off x="1455799" y="6205008"/>
              <a:ext cx="1397000" cy="29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26" dirty="0">
                  <a:solidFill>
                    <a:schemeClr val="accent6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Is member of</a:t>
              </a:r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5008668" y="6248100"/>
            <a:ext cx="2399636" cy="302263"/>
            <a:chOff x="9707501" y="5759733"/>
            <a:chExt cx="2352798" cy="296363"/>
          </a:xfrm>
        </p:grpSpPr>
        <p:cxnSp>
          <p:nvCxnSpPr>
            <p:cNvPr id="163" name="Straight Arrow Connector 162"/>
            <p:cNvCxnSpPr/>
            <p:nvPr/>
          </p:nvCxnSpPr>
          <p:spPr>
            <a:xfrm>
              <a:off x="9707501" y="5921316"/>
              <a:ext cx="863600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prstDash val="dash"/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/>
            <p:cNvSpPr txBox="1"/>
            <p:nvPr/>
          </p:nvSpPr>
          <p:spPr>
            <a:xfrm>
              <a:off x="10663299" y="5759733"/>
              <a:ext cx="1397000" cy="29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26" dirty="0">
                  <a:solidFill>
                    <a:srgbClr val="00B05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Can manage</a:t>
              </a:r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7591136" y="6248100"/>
            <a:ext cx="2399636" cy="302263"/>
            <a:chOff x="9707501" y="5759733"/>
            <a:chExt cx="2352798" cy="296363"/>
          </a:xfrm>
        </p:grpSpPr>
        <p:cxnSp>
          <p:nvCxnSpPr>
            <p:cNvPr id="169" name="Straight Arrow Connector 168"/>
            <p:cNvCxnSpPr/>
            <p:nvPr/>
          </p:nvCxnSpPr>
          <p:spPr>
            <a:xfrm>
              <a:off x="9707501" y="5921316"/>
              <a:ext cx="863600" cy="0"/>
            </a:xfrm>
            <a:prstGeom prst="straightConnector1">
              <a:avLst/>
            </a:prstGeom>
            <a:ln w="63500" cmpd="dbl">
              <a:solidFill>
                <a:schemeClr val="accent1"/>
              </a:solidFill>
              <a:tailEnd type="diamond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Box 169"/>
            <p:cNvSpPr txBox="1"/>
            <p:nvPr/>
          </p:nvSpPr>
          <p:spPr>
            <a:xfrm>
              <a:off x="10663299" y="5759733"/>
              <a:ext cx="1397000" cy="29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26" dirty="0">
                  <a:solidFill>
                    <a:schemeClr val="accent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Is partner of</a:t>
              </a:r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5820654" y="2888037"/>
            <a:ext cx="519183" cy="490773"/>
            <a:chOff x="3813466" y="5015691"/>
            <a:chExt cx="509049" cy="481194"/>
          </a:xfrm>
          <a:solidFill>
            <a:schemeClr val="tx1">
              <a:lumMod val="85000"/>
            </a:schemeClr>
          </a:solidFill>
        </p:grpSpPr>
        <p:grpSp>
          <p:nvGrpSpPr>
            <p:cNvPr id="186" name="Group 185"/>
            <p:cNvGrpSpPr/>
            <p:nvPr/>
          </p:nvGrpSpPr>
          <p:grpSpPr>
            <a:xfrm>
              <a:off x="3980819" y="5015691"/>
              <a:ext cx="173736" cy="481194"/>
              <a:chOff x="4951808" y="3131259"/>
              <a:chExt cx="173736" cy="481194"/>
            </a:xfrm>
            <a:grpFill/>
          </p:grpSpPr>
          <p:sp>
            <p:nvSpPr>
              <p:cNvPr id="195" name="Oval 194"/>
              <p:cNvSpPr/>
              <p:nvPr/>
            </p:nvSpPr>
            <p:spPr>
              <a:xfrm>
                <a:off x="4988384" y="3131259"/>
                <a:ext cx="100584" cy="1005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6" name="Rounded Rectangle 195"/>
              <p:cNvSpPr/>
              <p:nvPr/>
            </p:nvSpPr>
            <p:spPr>
              <a:xfrm>
                <a:off x="4951808" y="3242130"/>
                <a:ext cx="173736" cy="219456"/>
              </a:xfrm>
              <a:prstGeom prst="roundRect">
                <a:avLst>
                  <a:gd name="adj" fmla="val 2444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7" name="Rounded Rectangle 196"/>
              <p:cNvSpPr/>
              <p:nvPr/>
            </p:nvSpPr>
            <p:spPr>
              <a:xfrm>
                <a:off x="4988384" y="3379256"/>
                <a:ext cx="100584" cy="233197"/>
              </a:xfrm>
              <a:prstGeom prst="roundRect">
                <a:avLst>
                  <a:gd name="adj" fmla="val 2444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187" name="Group 186"/>
            <p:cNvGrpSpPr/>
            <p:nvPr/>
          </p:nvGrpSpPr>
          <p:grpSpPr>
            <a:xfrm>
              <a:off x="4183985" y="5060845"/>
              <a:ext cx="138530" cy="383684"/>
              <a:chOff x="4951808" y="3131259"/>
              <a:chExt cx="173736" cy="481194"/>
            </a:xfrm>
            <a:grpFill/>
          </p:grpSpPr>
          <p:sp>
            <p:nvSpPr>
              <p:cNvPr id="192" name="Oval 191"/>
              <p:cNvSpPr/>
              <p:nvPr/>
            </p:nvSpPr>
            <p:spPr>
              <a:xfrm>
                <a:off x="4988384" y="3131259"/>
                <a:ext cx="100584" cy="1005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3" name="Rounded Rectangle 192"/>
              <p:cNvSpPr/>
              <p:nvPr/>
            </p:nvSpPr>
            <p:spPr>
              <a:xfrm>
                <a:off x="4951808" y="3242130"/>
                <a:ext cx="173736" cy="219456"/>
              </a:xfrm>
              <a:prstGeom prst="roundRect">
                <a:avLst>
                  <a:gd name="adj" fmla="val 2444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4" name="Rounded Rectangle 193"/>
              <p:cNvSpPr/>
              <p:nvPr/>
            </p:nvSpPr>
            <p:spPr>
              <a:xfrm>
                <a:off x="4988384" y="3379256"/>
                <a:ext cx="100584" cy="233197"/>
              </a:xfrm>
              <a:prstGeom prst="roundRect">
                <a:avLst>
                  <a:gd name="adj" fmla="val 2444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188" name="Group 187"/>
            <p:cNvGrpSpPr/>
            <p:nvPr/>
          </p:nvGrpSpPr>
          <p:grpSpPr>
            <a:xfrm>
              <a:off x="3813466" y="5060845"/>
              <a:ext cx="138530" cy="383684"/>
              <a:chOff x="4951808" y="3131259"/>
              <a:chExt cx="173736" cy="481194"/>
            </a:xfrm>
            <a:grpFill/>
          </p:grpSpPr>
          <p:sp>
            <p:nvSpPr>
              <p:cNvPr id="189" name="Oval 188"/>
              <p:cNvSpPr/>
              <p:nvPr/>
            </p:nvSpPr>
            <p:spPr>
              <a:xfrm>
                <a:off x="4988384" y="3131259"/>
                <a:ext cx="100584" cy="1005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0" name="Rounded Rectangle 189"/>
              <p:cNvSpPr/>
              <p:nvPr/>
            </p:nvSpPr>
            <p:spPr>
              <a:xfrm>
                <a:off x="4951808" y="3242130"/>
                <a:ext cx="173736" cy="219456"/>
              </a:xfrm>
              <a:prstGeom prst="roundRect">
                <a:avLst>
                  <a:gd name="adj" fmla="val 2444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1" name="Rounded Rectangle 190"/>
              <p:cNvSpPr/>
              <p:nvPr/>
            </p:nvSpPr>
            <p:spPr>
              <a:xfrm>
                <a:off x="4988384" y="3379256"/>
                <a:ext cx="100584" cy="233197"/>
              </a:xfrm>
              <a:prstGeom prst="roundRect">
                <a:avLst>
                  <a:gd name="adj" fmla="val 2444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p:grpSp>
      </p:grpSp>
      <p:sp>
        <p:nvSpPr>
          <p:cNvPr id="76" name="TextBox 75"/>
          <p:cNvSpPr txBox="1"/>
          <p:nvPr/>
        </p:nvSpPr>
        <p:spPr>
          <a:xfrm>
            <a:off x="9211295" y="5317696"/>
            <a:ext cx="2916902" cy="574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30" dirty="0">
                <a:latin typeface="Segoe UI Light" panose="020B0502040204020203" pitchFamily="34" charset="0"/>
                <a:cs typeface="Segoe UI Light" panose="020B0502040204020203" pitchFamily="34" charset="0"/>
              </a:rPr>
              <a:t>Subscriptions belonging to Contoso in Microsoft </a:t>
            </a:r>
            <a:r>
              <a:rPr lang="en-US" sz="153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Azure</a:t>
            </a:r>
            <a:endParaRPr lang="en-US" sz="153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6" name="Isosceles Triangle 175"/>
          <p:cNvSpPr/>
          <p:nvPr/>
        </p:nvSpPr>
        <p:spPr>
          <a:xfrm>
            <a:off x="1118976" y="1115600"/>
            <a:ext cx="2552142" cy="4189690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grpSp>
        <p:nvGrpSpPr>
          <p:cNvPr id="177" name="Group 176"/>
          <p:cNvGrpSpPr/>
          <p:nvPr/>
        </p:nvGrpSpPr>
        <p:grpSpPr>
          <a:xfrm>
            <a:off x="2135765" y="2888037"/>
            <a:ext cx="519183" cy="490773"/>
            <a:chOff x="3813466" y="5015691"/>
            <a:chExt cx="509049" cy="481194"/>
          </a:xfrm>
          <a:solidFill>
            <a:schemeClr val="tx1">
              <a:lumMod val="85000"/>
            </a:schemeClr>
          </a:solidFill>
        </p:grpSpPr>
        <p:grpSp>
          <p:nvGrpSpPr>
            <p:cNvPr id="178" name="Group 177"/>
            <p:cNvGrpSpPr/>
            <p:nvPr/>
          </p:nvGrpSpPr>
          <p:grpSpPr>
            <a:xfrm>
              <a:off x="3980819" y="5015691"/>
              <a:ext cx="173736" cy="481194"/>
              <a:chOff x="4951808" y="3131259"/>
              <a:chExt cx="173736" cy="481194"/>
            </a:xfrm>
            <a:grpFill/>
          </p:grpSpPr>
          <p:sp>
            <p:nvSpPr>
              <p:cNvPr id="200" name="Oval 199"/>
              <p:cNvSpPr/>
              <p:nvPr/>
            </p:nvSpPr>
            <p:spPr>
              <a:xfrm>
                <a:off x="4988384" y="3131259"/>
                <a:ext cx="100584" cy="1005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1" name="Rounded Rectangle 200"/>
              <p:cNvSpPr/>
              <p:nvPr/>
            </p:nvSpPr>
            <p:spPr>
              <a:xfrm>
                <a:off x="4951808" y="3242130"/>
                <a:ext cx="173736" cy="219456"/>
              </a:xfrm>
              <a:prstGeom prst="roundRect">
                <a:avLst>
                  <a:gd name="adj" fmla="val 2444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2" name="Rounded Rectangle 201"/>
              <p:cNvSpPr/>
              <p:nvPr/>
            </p:nvSpPr>
            <p:spPr>
              <a:xfrm>
                <a:off x="4988384" y="3379256"/>
                <a:ext cx="100584" cy="233197"/>
              </a:xfrm>
              <a:prstGeom prst="roundRect">
                <a:avLst>
                  <a:gd name="adj" fmla="val 2444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179" name="Group 178"/>
            <p:cNvGrpSpPr/>
            <p:nvPr/>
          </p:nvGrpSpPr>
          <p:grpSpPr>
            <a:xfrm>
              <a:off x="4183985" y="5060845"/>
              <a:ext cx="138530" cy="383684"/>
              <a:chOff x="4951808" y="3131259"/>
              <a:chExt cx="173736" cy="481194"/>
            </a:xfrm>
            <a:grpFill/>
          </p:grpSpPr>
          <p:sp>
            <p:nvSpPr>
              <p:cNvPr id="184" name="Oval 183"/>
              <p:cNvSpPr/>
              <p:nvPr/>
            </p:nvSpPr>
            <p:spPr>
              <a:xfrm>
                <a:off x="4988384" y="3131259"/>
                <a:ext cx="100584" cy="1005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8" name="Rounded Rectangle 197"/>
              <p:cNvSpPr/>
              <p:nvPr/>
            </p:nvSpPr>
            <p:spPr>
              <a:xfrm>
                <a:off x="4951808" y="3242130"/>
                <a:ext cx="173736" cy="219456"/>
              </a:xfrm>
              <a:prstGeom prst="roundRect">
                <a:avLst>
                  <a:gd name="adj" fmla="val 2444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9" name="Rounded Rectangle 198"/>
              <p:cNvSpPr/>
              <p:nvPr/>
            </p:nvSpPr>
            <p:spPr>
              <a:xfrm>
                <a:off x="4988384" y="3379256"/>
                <a:ext cx="100584" cy="233197"/>
              </a:xfrm>
              <a:prstGeom prst="roundRect">
                <a:avLst>
                  <a:gd name="adj" fmla="val 2444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180" name="Group 179"/>
            <p:cNvGrpSpPr/>
            <p:nvPr/>
          </p:nvGrpSpPr>
          <p:grpSpPr>
            <a:xfrm>
              <a:off x="3813466" y="5060845"/>
              <a:ext cx="138530" cy="383684"/>
              <a:chOff x="4951808" y="3131259"/>
              <a:chExt cx="173736" cy="481194"/>
            </a:xfrm>
            <a:grpFill/>
          </p:grpSpPr>
          <p:sp>
            <p:nvSpPr>
              <p:cNvPr id="181" name="Oval 180"/>
              <p:cNvSpPr/>
              <p:nvPr/>
            </p:nvSpPr>
            <p:spPr>
              <a:xfrm>
                <a:off x="4988384" y="3131259"/>
                <a:ext cx="100584" cy="10058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2" name="Rounded Rectangle 181"/>
              <p:cNvSpPr/>
              <p:nvPr/>
            </p:nvSpPr>
            <p:spPr>
              <a:xfrm>
                <a:off x="4951808" y="3242130"/>
                <a:ext cx="173736" cy="219456"/>
              </a:xfrm>
              <a:prstGeom prst="roundRect">
                <a:avLst>
                  <a:gd name="adj" fmla="val 2444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3" name="Rounded Rectangle 182"/>
              <p:cNvSpPr/>
              <p:nvPr/>
            </p:nvSpPr>
            <p:spPr>
              <a:xfrm>
                <a:off x="4988384" y="3379256"/>
                <a:ext cx="100584" cy="233197"/>
              </a:xfrm>
              <a:prstGeom prst="roundRect">
                <a:avLst>
                  <a:gd name="adj" fmla="val 2444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p:grpSp>
      </p:grpSp>
      <p:sp>
        <p:nvSpPr>
          <p:cNvPr id="203" name="TextBox 202"/>
          <p:cNvSpPr txBox="1"/>
          <p:nvPr/>
        </p:nvSpPr>
        <p:spPr>
          <a:xfrm>
            <a:off x="936595" y="5305290"/>
            <a:ext cx="2916902" cy="56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30" dirty="0">
                <a:latin typeface="Segoe UI Light" panose="020B0502040204020203" pitchFamily="34" charset="0"/>
                <a:cs typeface="Segoe UI Light" panose="020B0502040204020203" pitchFamily="34" charset="0"/>
              </a:rPr>
              <a:t>Azure AD Tenant for Wingtip</a:t>
            </a:r>
            <a:br>
              <a:rPr lang="en-US" sz="153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530" dirty="0">
                <a:latin typeface="Segoe UI Light" panose="020B0502040204020203" pitchFamily="34" charset="0"/>
                <a:cs typeface="Segoe UI Light" panose="020B0502040204020203" pitchFamily="34" charset="0"/>
              </a:rPr>
              <a:t>(CSP Partner)</a:t>
            </a:r>
          </a:p>
        </p:txBody>
      </p:sp>
      <p:sp>
        <p:nvSpPr>
          <p:cNvPr id="204" name="Rounded Rectangle 203"/>
          <p:cNvSpPr/>
          <p:nvPr/>
        </p:nvSpPr>
        <p:spPr>
          <a:xfrm>
            <a:off x="2731492" y="3008402"/>
            <a:ext cx="1924324" cy="307759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630" tIns="46630" rIns="46630" bIns="46630" rtlCol="0" anchor="ctr"/>
          <a:lstStyle/>
          <a:p>
            <a:r>
              <a:rPr lang="en-US" sz="1326" dirty="0">
                <a:solidFill>
                  <a:schemeClr val="tx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Group | Admin Agents</a:t>
            </a:r>
          </a:p>
        </p:txBody>
      </p:sp>
      <p:cxnSp>
        <p:nvCxnSpPr>
          <p:cNvPr id="238" name="Straight Arrow Connector 237"/>
          <p:cNvCxnSpPr/>
          <p:nvPr/>
        </p:nvCxnSpPr>
        <p:spPr>
          <a:xfrm>
            <a:off x="3720195" y="5451259"/>
            <a:ext cx="1025864" cy="0"/>
          </a:xfrm>
          <a:prstGeom prst="straightConnector1">
            <a:avLst/>
          </a:prstGeom>
          <a:ln w="63500" cmpd="dbl">
            <a:solidFill>
              <a:schemeClr val="accent1"/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/>
          <p:nvPr/>
        </p:nvCxnSpPr>
        <p:spPr>
          <a:xfrm>
            <a:off x="4719522" y="3152359"/>
            <a:ext cx="978211" cy="0"/>
          </a:xfrm>
          <a:prstGeom prst="straightConnector1">
            <a:avLst/>
          </a:prstGeom>
          <a:ln w="12700">
            <a:noFill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Elbow Connector 220"/>
          <p:cNvCxnSpPr/>
          <p:nvPr/>
        </p:nvCxnSpPr>
        <p:spPr>
          <a:xfrm flipV="1">
            <a:off x="2395045" y="1333773"/>
            <a:ext cx="7252192" cy="1507040"/>
          </a:xfrm>
          <a:prstGeom prst="bentConnector3">
            <a:avLst>
              <a:gd name="adj1" fmla="val 121"/>
            </a:avLst>
          </a:prstGeom>
          <a:ln w="12700">
            <a:solidFill>
              <a:schemeClr val="tx1">
                <a:lumMod val="75000"/>
              </a:schemeClr>
            </a:solidFill>
            <a:prstDash val="solid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Elbow Connector 239"/>
          <p:cNvCxnSpPr/>
          <p:nvPr/>
        </p:nvCxnSpPr>
        <p:spPr>
          <a:xfrm flipV="1">
            <a:off x="6310092" y="2611327"/>
            <a:ext cx="3724626" cy="2288559"/>
          </a:xfrm>
          <a:prstGeom prst="bentConnector3">
            <a:avLst>
              <a:gd name="adj1" fmla="val 67048"/>
            </a:avLst>
          </a:prstGeom>
          <a:ln w="12700">
            <a:solidFill>
              <a:srgbClr val="00B050"/>
            </a:solidFill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2" name="Group 221"/>
          <p:cNvGrpSpPr/>
          <p:nvPr/>
        </p:nvGrpSpPr>
        <p:grpSpPr>
          <a:xfrm>
            <a:off x="5991338" y="4646952"/>
            <a:ext cx="177195" cy="490773"/>
            <a:chOff x="4951808" y="3131259"/>
            <a:chExt cx="173736" cy="481194"/>
          </a:xfrm>
          <a:solidFill>
            <a:schemeClr val="bg1"/>
          </a:solidFill>
        </p:grpSpPr>
        <p:sp>
          <p:nvSpPr>
            <p:cNvPr id="223" name="Oval 222"/>
            <p:cNvSpPr/>
            <p:nvPr/>
          </p:nvSpPr>
          <p:spPr>
            <a:xfrm>
              <a:off x="4988384" y="3131259"/>
              <a:ext cx="100584" cy="1005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  <p:sp>
          <p:nvSpPr>
            <p:cNvPr id="224" name="Rounded Rectangle 223"/>
            <p:cNvSpPr/>
            <p:nvPr/>
          </p:nvSpPr>
          <p:spPr>
            <a:xfrm>
              <a:off x="4951808" y="3242130"/>
              <a:ext cx="173736" cy="219456"/>
            </a:xfrm>
            <a:prstGeom prst="roundRect">
              <a:avLst>
                <a:gd name="adj" fmla="val 2444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  <p:sp>
          <p:nvSpPr>
            <p:cNvPr id="225" name="Rounded Rectangle 224"/>
            <p:cNvSpPr/>
            <p:nvPr/>
          </p:nvSpPr>
          <p:spPr>
            <a:xfrm>
              <a:off x="4988384" y="3379256"/>
              <a:ext cx="100584" cy="233197"/>
            </a:xfrm>
            <a:prstGeom prst="roundRect">
              <a:avLst>
                <a:gd name="adj" fmla="val 2444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</p:grpSp>
      <p:cxnSp>
        <p:nvCxnSpPr>
          <p:cNvPr id="237" name="Elbow Connector 236"/>
          <p:cNvCxnSpPr/>
          <p:nvPr/>
        </p:nvCxnSpPr>
        <p:spPr>
          <a:xfrm flipV="1">
            <a:off x="6310092" y="1657639"/>
            <a:ext cx="3337145" cy="3091900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/>
            </a:solidFill>
            <a:prstDash val="solid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Rounded Rectangular Callout 225"/>
          <p:cNvSpPr/>
          <p:nvPr/>
        </p:nvSpPr>
        <p:spPr>
          <a:xfrm>
            <a:off x="3491951" y="1680154"/>
            <a:ext cx="3501777" cy="1006812"/>
          </a:xfrm>
          <a:prstGeom prst="wedgeRoundRectCallout">
            <a:avLst>
              <a:gd name="adj1" fmla="val 77158"/>
              <a:gd name="adj2" fmla="val -21488"/>
              <a:gd name="adj3" fmla="val 16667"/>
            </a:avLst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3260" tIns="46630" rIns="9326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30" dirty="0">
                <a:latin typeface="+mj-lt"/>
                <a:cs typeface="Segoe UI Light" panose="020B0502040204020203" pitchFamily="34" charset="0"/>
              </a:rPr>
              <a:t>Partner can grant customer access to the Azure subscription by assigning customer a role to the subscription.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CSP User Management in Microsoft Azure</a:t>
            </a:r>
          </a:p>
        </p:txBody>
      </p:sp>
    </p:spTree>
    <p:extLst>
      <p:ext uri="{BB962C8B-B14F-4D97-AF65-F5344CB8AC3E}">
        <p14:creationId xmlns:p14="http://schemas.microsoft.com/office/powerpoint/2010/main" val="116856569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4639" y="4881266"/>
            <a:ext cx="10058401" cy="738664"/>
          </a:xfrm>
        </p:spPr>
        <p:txBody>
          <a:bodyPr/>
          <a:lstStyle/>
          <a:p>
            <a:r>
              <a:rPr lang="en-US" dirty="0" smtClean="0"/>
              <a:t>Managing Users</a:t>
            </a:r>
            <a:r>
              <a:rPr lang="en-US" dirty="0"/>
              <a:t> with the Azure ARM REST </a:t>
            </a:r>
            <a:r>
              <a:rPr lang="en-US" dirty="0" smtClean="0"/>
              <a:t>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04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Provisioning Azure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2554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5207579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All Azure offerings are referred to as resources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Virtual Machine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Storage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Website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Database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Some resources have dependencies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SQL databases need a SQL server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Virtual machine needs a virtual disk in a storage account, virtual network, IP, </a:t>
            </a:r>
            <a:r>
              <a:rPr lang="en-US" dirty="0" err="1" smtClean="0">
                <a:solidFill>
                  <a:schemeClr val="tx1"/>
                </a:solidFill>
              </a:rPr>
              <a:t>etc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Unique billing per resource, per unit &amp; per region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Resources are added to resource groups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Provisioning Azure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07044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1181734"/>
          </a:xfrm>
        </p:spPr>
        <p:txBody>
          <a:bodyPr/>
          <a:lstStyle/>
          <a:p>
            <a:r>
              <a:rPr lang="en-US" dirty="0"/>
              <a:t>ARM Tools &amp; Resources </a:t>
            </a:r>
          </a:p>
        </p:txBody>
      </p:sp>
    </p:spTree>
    <p:extLst>
      <p:ext uri="{BB962C8B-B14F-4D97-AF65-F5344CB8AC3E}">
        <p14:creationId xmlns:p14="http://schemas.microsoft.com/office/powerpoint/2010/main" val="185682123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3447098"/>
          </a:xfrm>
        </p:spPr>
        <p:txBody>
          <a:bodyPr/>
          <a:lstStyle/>
          <a:p>
            <a:r>
              <a:rPr lang="en-US" dirty="0" smtClean="0"/>
              <a:t>Overview of Microsoft Azure</a:t>
            </a:r>
          </a:p>
          <a:p>
            <a:r>
              <a:rPr lang="en-US" dirty="0"/>
              <a:t>Managing </a:t>
            </a:r>
            <a:r>
              <a:rPr lang="en-US" dirty="0" smtClean="0"/>
              <a:t>Users in Azure</a:t>
            </a:r>
            <a:endParaRPr lang="en-US" dirty="0"/>
          </a:p>
          <a:p>
            <a:r>
              <a:rPr lang="en-US" dirty="0" smtClean="0"/>
              <a:t>P</a:t>
            </a:r>
            <a:r>
              <a:rPr lang="en-US" dirty="0"/>
              <a:t>rovisioning Resources</a:t>
            </a:r>
          </a:p>
          <a:p>
            <a:r>
              <a:rPr lang="en-US" dirty="0" smtClean="0"/>
              <a:t>ARM </a:t>
            </a:r>
            <a:r>
              <a:rPr lang="en-US" dirty="0"/>
              <a:t>Tools &amp; Resources </a:t>
            </a:r>
            <a:endParaRPr lang="en-US" dirty="0" smtClean="0"/>
          </a:p>
          <a:p>
            <a:r>
              <a:rPr lang="en-US" dirty="0" smtClean="0"/>
              <a:t>Azure ARM Templates 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8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5355312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resources.azure.com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Discover the ARM APIs</a:t>
            </a:r>
          </a:p>
          <a:p>
            <a:endParaRPr lang="en-US" dirty="0" smtClean="0"/>
          </a:p>
          <a:p>
            <a:r>
              <a:rPr lang="en-US" dirty="0" smtClean="0"/>
              <a:t>Get API documentation</a:t>
            </a:r>
          </a:p>
          <a:p>
            <a:endParaRPr lang="en-US" dirty="0" smtClean="0"/>
          </a:p>
          <a:p>
            <a:r>
              <a:rPr lang="en-US" dirty="0" smtClean="0"/>
              <a:t>Make actual API calls directly in your own subscriptions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Resource Explorer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044042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Azure Resource Explorer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059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4555093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azure.microsoft.com/documentation/articles/xplat-cli-azure-resource-manager/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Command-line interface</a:t>
            </a:r>
          </a:p>
          <a:p>
            <a:r>
              <a:rPr lang="en-US" dirty="0" smtClean="0"/>
              <a:t>Works on Windows &amp; cross platform</a:t>
            </a:r>
          </a:p>
          <a:p>
            <a:r>
              <a:rPr lang="en-US" dirty="0" smtClean="0"/>
              <a:t>Scriptable with batch script (*.bat | *.</a:t>
            </a:r>
            <a:r>
              <a:rPr lang="en-US" dirty="0" err="1" smtClean="0"/>
              <a:t>cmd</a:t>
            </a:r>
            <a:r>
              <a:rPr lang="en-US" dirty="0" smtClean="0"/>
              <a:t>) </a:t>
            </a:r>
            <a:br>
              <a:rPr lang="en-US" dirty="0" smtClean="0"/>
            </a:br>
            <a:r>
              <a:rPr lang="en-US" dirty="0" smtClean="0"/>
              <a:t>or shell script (*.</a:t>
            </a:r>
            <a:r>
              <a:rPr lang="en-US" dirty="0" err="1" smtClean="0"/>
              <a:t>sh</a:t>
            </a:r>
            <a:r>
              <a:rPr lang="en-US" dirty="0" smtClean="0"/>
              <a:t>) files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CLI with ARM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69132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Azure CLI and Azure Resource 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512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4001095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azure.microsoft.com/documentation/articles/powershell-azure-resource-manager/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Windows PowerShell interface</a:t>
            </a:r>
          </a:p>
          <a:p>
            <a:endParaRPr lang="en-US" dirty="0" smtClean="0"/>
          </a:p>
          <a:p>
            <a:r>
              <a:rPr lang="en-US" dirty="0" smtClean="0"/>
              <a:t>Scriptable </a:t>
            </a:r>
            <a:r>
              <a:rPr lang="en-US" dirty="0"/>
              <a:t>with </a:t>
            </a:r>
            <a:r>
              <a:rPr lang="en-US" dirty="0" smtClean="0"/>
              <a:t>script (*.ps1) files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PowerShell with ARM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20996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Azure PowerShell and Azure Resource 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60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1181734"/>
          </a:xfrm>
        </p:spPr>
        <p:txBody>
          <a:bodyPr/>
          <a:lstStyle/>
          <a:p>
            <a:r>
              <a:rPr lang="en-US" dirty="0" smtClean="0"/>
              <a:t>Azure ARM Templates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05271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5367623"/>
          </a:xfrm>
        </p:spPr>
        <p:txBody>
          <a:bodyPr/>
          <a:lstStyle/>
          <a:p>
            <a:r>
              <a:rPr lang="en-US" dirty="0" smtClean="0"/>
              <a:t>Azure based applications commonly require combination of resources</a:t>
            </a:r>
          </a:p>
          <a:p>
            <a:pPr lvl="1"/>
            <a:r>
              <a:rPr lang="en-US" dirty="0" smtClean="0"/>
              <a:t>Database server &amp; database </a:t>
            </a:r>
          </a:p>
          <a:p>
            <a:pPr lvl="1"/>
            <a:r>
              <a:rPr lang="en-US" dirty="0" smtClean="0"/>
              <a:t>Web server, storage,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ARM templates enables provisioned deployment in a single, coordinated operation</a:t>
            </a:r>
          </a:p>
          <a:p>
            <a:endParaRPr lang="en-US" dirty="0"/>
          </a:p>
          <a:p>
            <a:r>
              <a:rPr lang="en-US" dirty="0" smtClean="0"/>
              <a:t>Greatly simplifies provisioning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ARM Templates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10214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6032421"/>
          </a:xfrm>
        </p:spPr>
        <p:txBody>
          <a:bodyPr/>
          <a:lstStyle/>
          <a:p>
            <a:r>
              <a:rPr lang="en-US" dirty="0" smtClean="0"/>
              <a:t>Templates are JSON files &lt;1MB</a:t>
            </a:r>
          </a:p>
          <a:p>
            <a:endParaRPr lang="en-US" dirty="0" smtClean="0"/>
          </a:p>
          <a:p>
            <a:r>
              <a:rPr lang="en-US" dirty="0" smtClean="0"/>
              <a:t>Specify resources needed for the deployment</a:t>
            </a:r>
          </a:p>
          <a:p>
            <a:endParaRPr lang="en-US" dirty="0" smtClean="0"/>
          </a:p>
          <a:p>
            <a:r>
              <a:rPr lang="en-US" dirty="0" smtClean="0"/>
              <a:t>Specify input parameters to define variability</a:t>
            </a:r>
          </a:p>
          <a:p>
            <a:endParaRPr lang="en-US" dirty="0" smtClean="0"/>
          </a:p>
          <a:p>
            <a:r>
              <a:rPr lang="en-US" dirty="0" smtClean="0"/>
              <a:t>Visual Studio provides tools to assist </a:t>
            </a:r>
            <a:br>
              <a:rPr lang="en-US" dirty="0" smtClean="0"/>
            </a:br>
            <a:r>
              <a:rPr lang="en-US" dirty="0" smtClean="0"/>
              <a:t>template authoring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Azure ARM Templates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95135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ARM Template Schema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2161836" cy="5923160"/>
          </a:xfrm>
        </p:spPr>
        <p:txBody>
          <a:bodyPr/>
          <a:lstStyle/>
          <a:p>
            <a:r>
              <a:rPr lang="en-US" dirty="0"/>
              <a:t>{ "$schema": "http://</a:t>
            </a:r>
            <a:r>
              <a:rPr lang="en-US" dirty="0" err="1"/>
              <a:t>schema.management.azure.com</a:t>
            </a:r>
            <a:r>
              <a:rPr lang="en-US" dirty="0"/>
              <a:t>/schemas/2015-01-01/</a:t>
            </a:r>
            <a:r>
              <a:rPr lang="en-US" dirty="0" err="1"/>
              <a:t>deploymentTemplate.json</a:t>
            </a:r>
            <a:r>
              <a:rPr lang="en-US" dirty="0"/>
              <a:t>#",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"</a:t>
            </a:r>
            <a:r>
              <a:rPr lang="en-US" dirty="0" err="1"/>
              <a:t>contentVersion</a:t>
            </a:r>
            <a:r>
              <a:rPr lang="en-US" dirty="0"/>
              <a:t>": "",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"</a:t>
            </a:r>
            <a:r>
              <a:rPr lang="en-US" dirty="0"/>
              <a:t>parameters": { },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"</a:t>
            </a:r>
            <a:r>
              <a:rPr lang="en-US" dirty="0"/>
              <a:t>variables": { },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"</a:t>
            </a:r>
            <a:r>
              <a:rPr lang="en-US" dirty="0"/>
              <a:t>resources": [ ],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"</a:t>
            </a:r>
            <a:r>
              <a:rPr lang="en-US" dirty="0"/>
              <a:t>outputs": { } </a:t>
            </a:r>
            <a:endParaRPr lang="en-US" dirty="0" smtClean="0"/>
          </a:p>
          <a:p>
            <a:r>
              <a:rPr lang="en-US" dirty="0" smtClean="0"/>
              <a:t>}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https</a:t>
            </a:r>
            <a:r>
              <a:rPr lang="en-US" dirty="0">
                <a:solidFill>
                  <a:srgbClr val="00B050"/>
                </a:solidFill>
              </a:rPr>
              <a:t>://</a:t>
            </a:r>
            <a:r>
              <a:rPr lang="en-US" dirty="0" err="1" smtClean="0">
                <a:solidFill>
                  <a:srgbClr val="00B050"/>
                </a:solidFill>
              </a:rPr>
              <a:t>azure.microsoft.com</a:t>
            </a:r>
            <a:r>
              <a:rPr lang="en-US" dirty="0" smtClean="0">
                <a:solidFill>
                  <a:srgbClr val="00B050"/>
                </a:solidFill>
              </a:rPr>
              <a:t>/documentation/articles</a:t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smtClean="0">
                <a:solidFill>
                  <a:srgbClr val="00B050"/>
                </a:solidFill>
              </a:rPr>
              <a:t>               /resource-group-authoring-templates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364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1181734"/>
          </a:xfrm>
        </p:spPr>
        <p:txBody>
          <a:bodyPr/>
          <a:lstStyle/>
          <a:p>
            <a:r>
              <a:rPr lang="en-US" dirty="0"/>
              <a:t>Overview of Microsoft Azure</a:t>
            </a:r>
          </a:p>
        </p:txBody>
      </p:sp>
    </p:spTree>
    <p:extLst>
      <p:ext uri="{BB962C8B-B14F-4D97-AF65-F5344CB8AC3E}">
        <p14:creationId xmlns:p14="http://schemas.microsoft.com/office/powerpoint/2010/main" val="975120912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Provisioning Templates with PowerShell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5441490"/>
          </a:xfrm>
        </p:spPr>
        <p:txBody>
          <a:bodyPr/>
          <a:lstStyle/>
          <a:p>
            <a:r>
              <a:rPr lang="en-US" sz="2800" dirty="0" smtClean="0">
                <a:solidFill>
                  <a:srgbClr val="00B050"/>
                </a:solidFill>
              </a:rPr>
              <a:t>// </a:t>
            </a:r>
            <a:r>
              <a:rPr lang="en-US" sz="2800" dirty="0" err="1" smtClean="0">
                <a:solidFill>
                  <a:srgbClr val="00B050"/>
                </a:solidFill>
              </a:rPr>
              <a:t>config</a:t>
            </a:r>
            <a:r>
              <a:rPr lang="en-US" sz="2800" dirty="0" smtClean="0">
                <a:solidFill>
                  <a:srgbClr val="00B050"/>
                </a:solidFill>
              </a:rPr>
              <a:t> variables</a:t>
            </a:r>
          </a:p>
          <a:p>
            <a:r>
              <a:rPr lang="en-US" sz="2800" dirty="0" smtClean="0"/>
              <a:t>$</a:t>
            </a:r>
            <a:r>
              <a:rPr lang="en-US" sz="2800" dirty="0" err="1" smtClean="0"/>
              <a:t>deployName</a:t>
            </a:r>
            <a:r>
              <a:rPr lang="en-US" sz="2800" dirty="0" smtClean="0"/>
              <a:t>  = "Test Deployment" </a:t>
            </a:r>
            <a:br>
              <a:rPr lang="en-US" sz="2800" dirty="0" smtClean="0"/>
            </a:br>
            <a:r>
              <a:rPr lang="en-US" sz="2800" dirty="0" smtClean="0"/>
              <a:t>$</a:t>
            </a:r>
            <a:r>
              <a:rPr lang="en-US" sz="2800" dirty="0" err="1" smtClean="0"/>
              <a:t>RGName</a:t>
            </a:r>
            <a:r>
              <a:rPr lang="en-US" sz="2800" dirty="0" smtClean="0"/>
              <a:t>      = "Contoso Corp Dev VM" </a:t>
            </a:r>
            <a:br>
              <a:rPr lang="en-US" sz="2800" dirty="0" smtClean="0"/>
            </a:br>
            <a:r>
              <a:rPr lang="en-US" sz="2800" dirty="0" smtClean="0"/>
              <a:t>$</a:t>
            </a:r>
            <a:r>
              <a:rPr lang="en-US" sz="2800" dirty="0" err="1" smtClean="0"/>
              <a:t>locname</a:t>
            </a:r>
            <a:r>
              <a:rPr lang="en-US" sz="2800" dirty="0" smtClean="0"/>
              <a:t>     = "East </a:t>
            </a:r>
            <a:r>
              <a:rPr lang="en-US" sz="2800" dirty="0"/>
              <a:t>US"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$</a:t>
            </a:r>
            <a:r>
              <a:rPr lang="en-US" sz="2800" dirty="0" err="1" smtClean="0"/>
              <a:t>templateURI</a:t>
            </a:r>
            <a:r>
              <a:rPr lang="en-US" sz="2800" dirty="0" smtClean="0"/>
              <a:t> = "https:/</a:t>
            </a:r>
            <a:r>
              <a:rPr lang="is-IS" sz="2800" dirty="0" smtClean="0"/>
              <a:t>…/template.json</a:t>
            </a:r>
            <a:r>
              <a:rPr lang="en-US" sz="2800" dirty="0" smtClean="0"/>
              <a:t>" </a:t>
            </a:r>
          </a:p>
          <a:p>
            <a:r>
              <a:rPr lang="en-US" sz="2800" dirty="0" smtClean="0">
                <a:solidFill>
                  <a:srgbClr val="00B050"/>
                </a:solidFill>
              </a:rPr>
              <a:t>// create a new resource group &amp; provision a virtual</a:t>
            </a:r>
          </a:p>
          <a:p>
            <a:r>
              <a:rPr lang="en-US" sz="2800" dirty="0" smtClean="0">
                <a:solidFill>
                  <a:srgbClr val="00B050"/>
                </a:solidFill>
              </a:rPr>
              <a:t>// machine with dependencies</a:t>
            </a:r>
          </a:p>
          <a:p>
            <a:r>
              <a:rPr lang="en-US" sz="2800" dirty="0" smtClean="0"/>
              <a:t>New-</a:t>
            </a:r>
            <a:r>
              <a:rPr lang="en-US" sz="2800" dirty="0" err="1" smtClean="0"/>
              <a:t>AzureRmResourceGroup</a:t>
            </a:r>
            <a:r>
              <a:rPr lang="en-US" sz="2800" dirty="0" smtClean="0"/>
              <a:t> </a:t>
            </a:r>
            <a:r>
              <a:rPr lang="en-US" sz="2800" dirty="0"/>
              <a:t>–Name </a:t>
            </a:r>
            <a:r>
              <a:rPr lang="en-US" sz="2800" dirty="0" smtClean="0"/>
              <a:t>$</a:t>
            </a:r>
            <a:r>
              <a:rPr lang="en-US" sz="2800" dirty="0" err="1"/>
              <a:t>RGName</a:t>
            </a:r>
            <a:r>
              <a:rPr lang="en-US" sz="2800" dirty="0"/>
              <a:t> </a:t>
            </a:r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                        –</a:t>
            </a:r>
            <a:r>
              <a:rPr lang="en-US" sz="2800" dirty="0"/>
              <a:t>Location </a:t>
            </a:r>
            <a:r>
              <a:rPr lang="en-US" sz="2800" dirty="0" smtClean="0"/>
              <a:t>$</a:t>
            </a:r>
            <a:r>
              <a:rPr lang="en-US" sz="2800" dirty="0" err="1"/>
              <a:t>locName</a:t>
            </a:r>
            <a:r>
              <a:rPr lang="en-US" sz="2800" dirty="0"/>
              <a:t> </a:t>
            </a:r>
            <a:endParaRPr lang="en-US" sz="2800" dirty="0" smtClean="0"/>
          </a:p>
          <a:p>
            <a:r>
              <a:rPr lang="en-US" sz="2800" dirty="0" smtClean="0"/>
              <a:t>New-</a:t>
            </a:r>
            <a:r>
              <a:rPr lang="en-US" sz="2800" dirty="0" err="1" smtClean="0"/>
              <a:t>AzureRmResourceGroupDeployment</a:t>
            </a:r>
            <a:r>
              <a:rPr lang="en-US" sz="2800" dirty="0" smtClean="0"/>
              <a:t> </a:t>
            </a:r>
            <a:r>
              <a:rPr lang="en-US" sz="2800" dirty="0"/>
              <a:t>-Name </a:t>
            </a:r>
            <a:r>
              <a:rPr lang="en-US" sz="2800" dirty="0" smtClean="0"/>
              <a:t>$</a:t>
            </a:r>
            <a:r>
              <a:rPr lang="en-US" sz="2800" dirty="0" err="1"/>
              <a:t>deployName</a:t>
            </a:r>
            <a:r>
              <a:rPr lang="en-US" sz="2800" dirty="0"/>
              <a:t>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                                -</a:t>
            </a:r>
            <a:r>
              <a:rPr lang="en-US" sz="2800" dirty="0" err="1"/>
              <a:t>ResourceGroupName</a:t>
            </a:r>
            <a:r>
              <a:rPr lang="en-US" sz="2800" dirty="0"/>
              <a:t> </a:t>
            </a:r>
            <a:r>
              <a:rPr lang="en-US" sz="2800" dirty="0" smtClean="0"/>
              <a:t>$</a:t>
            </a:r>
            <a:r>
              <a:rPr lang="en-US" sz="2800" dirty="0" err="1"/>
              <a:t>RGName</a:t>
            </a:r>
            <a:r>
              <a:rPr lang="en-US" sz="2800" dirty="0"/>
              <a:t> </a:t>
            </a:r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                                -</a:t>
            </a:r>
            <a:r>
              <a:rPr lang="en-US" sz="2800" dirty="0" err="1"/>
              <a:t>TemplateUri</a:t>
            </a:r>
            <a:r>
              <a:rPr lang="en-US" sz="2800" dirty="0"/>
              <a:t> $</a:t>
            </a:r>
            <a:r>
              <a:rPr lang="en-US" sz="2800" dirty="0" err="1"/>
              <a:t>templateURI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2005191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Provisioning Templates with Azure CLI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5441490"/>
          </a:xfrm>
        </p:spPr>
        <p:txBody>
          <a:bodyPr/>
          <a:lstStyle/>
          <a:p>
            <a:r>
              <a:rPr lang="en-US" sz="2800" dirty="0" smtClean="0">
                <a:solidFill>
                  <a:srgbClr val="00B050"/>
                </a:solidFill>
              </a:rPr>
              <a:t>// </a:t>
            </a:r>
            <a:r>
              <a:rPr lang="en-US" sz="2800" dirty="0" err="1" smtClean="0">
                <a:solidFill>
                  <a:srgbClr val="00B050"/>
                </a:solidFill>
              </a:rPr>
              <a:t>config</a:t>
            </a:r>
            <a:r>
              <a:rPr lang="en-US" sz="2800" dirty="0" smtClean="0">
                <a:solidFill>
                  <a:srgbClr val="00B050"/>
                </a:solidFill>
              </a:rPr>
              <a:t> variables</a:t>
            </a:r>
          </a:p>
          <a:p>
            <a:r>
              <a:rPr lang="en-US" sz="2800" dirty="0" smtClean="0"/>
              <a:t>$</a:t>
            </a:r>
            <a:r>
              <a:rPr lang="en-US" sz="2800" dirty="0" err="1" smtClean="0"/>
              <a:t>deployName</a:t>
            </a:r>
            <a:r>
              <a:rPr lang="en-US" sz="2800" dirty="0" smtClean="0"/>
              <a:t>  = "Test Deployment" </a:t>
            </a:r>
            <a:br>
              <a:rPr lang="en-US" sz="2800" dirty="0" smtClean="0"/>
            </a:br>
            <a:r>
              <a:rPr lang="en-US" sz="2800" dirty="0" smtClean="0"/>
              <a:t>$</a:t>
            </a:r>
            <a:r>
              <a:rPr lang="en-US" sz="2800" dirty="0" err="1" smtClean="0"/>
              <a:t>RGName</a:t>
            </a:r>
            <a:r>
              <a:rPr lang="en-US" sz="2800" dirty="0" smtClean="0"/>
              <a:t>      = "Contoso Corp Dev VM" </a:t>
            </a:r>
            <a:br>
              <a:rPr lang="en-US" sz="2800" dirty="0" smtClean="0"/>
            </a:br>
            <a:r>
              <a:rPr lang="en-US" sz="2800" dirty="0" smtClean="0"/>
              <a:t>$</a:t>
            </a:r>
            <a:r>
              <a:rPr lang="en-US" sz="2800" dirty="0" err="1" smtClean="0"/>
              <a:t>locname</a:t>
            </a:r>
            <a:r>
              <a:rPr lang="en-US" sz="2800" dirty="0" smtClean="0"/>
              <a:t>     = "East </a:t>
            </a:r>
            <a:r>
              <a:rPr lang="en-US" sz="2800" dirty="0"/>
              <a:t>US"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$</a:t>
            </a:r>
            <a:r>
              <a:rPr lang="en-US" sz="2800" dirty="0" err="1" smtClean="0"/>
              <a:t>templateURI</a:t>
            </a:r>
            <a:r>
              <a:rPr lang="en-US" sz="2800" dirty="0" smtClean="0"/>
              <a:t> = "https:/</a:t>
            </a:r>
            <a:r>
              <a:rPr lang="is-IS" sz="2800" dirty="0" smtClean="0"/>
              <a:t>…/template.json</a:t>
            </a:r>
            <a:r>
              <a:rPr lang="en-US" sz="2800" dirty="0" smtClean="0"/>
              <a:t>" </a:t>
            </a:r>
          </a:p>
          <a:p>
            <a:r>
              <a:rPr lang="en-US" sz="2800" dirty="0" smtClean="0">
                <a:solidFill>
                  <a:srgbClr val="00B050"/>
                </a:solidFill>
              </a:rPr>
              <a:t>// create a new resource group &amp; provision a virtual</a:t>
            </a:r>
          </a:p>
          <a:p>
            <a:r>
              <a:rPr lang="en-US" sz="2800" dirty="0" smtClean="0">
                <a:solidFill>
                  <a:srgbClr val="00B050"/>
                </a:solidFill>
              </a:rPr>
              <a:t>// machine with dependencies</a:t>
            </a:r>
          </a:p>
          <a:p>
            <a:r>
              <a:rPr lang="en-US" sz="2800" dirty="0" smtClean="0"/>
              <a:t>azure group create –n $</a:t>
            </a:r>
            <a:r>
              <a:rPr lang="en-US" sz="2800" dirty="0" err="1"/>
              <a:t>RGName</a:t>
            </a:r>
            <a:r>
              <a:rPr lang="en-US" sz="2800" dirty="0"/>
              <a:t> </a:t>
            </a:r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                  –l $</a:t>
            </a:r>
            <a:r>
              <a:rPr lang="en-US" sz="2800" dirty="0" err="1"/>
              <a:t>locName</a:t>
            </a:r>
            <a:r>
              <a:rPr lang="en-US" sz="2800" dirty="0"/>
              <a:t> </a:t>
            </a:r>
            <a:endParaRPr lang="en-US" sz="2800" dirty="0" smtClean="0"/>
          </a:p>
          <a:p>
            <a:r>
              <a:rPr lang="en-US" sz="2800" dirty="0" smtClean="0"/>
              <a:t>azure group deployment create –n $</a:t>
            </a:r>
            <a:r>
              <a:rPr lang="en-US" sz="2800" dirty="0" err="1" smtClean="0"/>
              <a:t>deployName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>                              -g $</a:t>
            </a:r>
            <a:r>
              <a:rPr lang="en-US" sz="2800" dirty="0" err="1"/>
              <a:t>RGName</a:t>
            </a:r>
            <a:r>
              <a:rPr lang="en-US" sz="2800" dirty="0"/>
              <a:t> </a:t>
            </a:r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                             -f </a:t>
            </a:r>
            <a:r>
              <a:rPr lang="en-US" sz="2800" dirty="0"/>
              <a:t>$</a:t>
            </a:r>
            <a:r>
              <a:rPr lang="en-US" sz="2800" dirty="0" err="1"/>
              <a:t>templateURI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62658076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Provisioning Templates with REST API: Request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5669244"/>
          </a:xfrm>
        </p:spPr>
        <p:txBody>
          <a:bodyPr/>
          <a:lstStyle/>
          <a:p>
            <a:r>
              <a:rPr lang="en-US" dirty="0" smtClean="0"/>
              <a:t>HTTP PUT</a:t>
            </a:r>
          </a:p>
          <a:p>
            <a:r>
              <a:rPr lang="en-US" dirty="0"/>
              <a:t>https://</a:t>
            </a:r>
            <a:r>
              <a:rPr lang="en-US" dirty="0" err="1" smtClean="0"/>
              <a:t>management.azure.com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/</a:t>
            </a:r>
            <a:r>
              <a:rPr lang="en-US" dirty="0"/>
              <a:t>subscriptions/</a:t>
            </a:r>
            <a:r>
              <a:rPr lang="en-US" dirty="0">
                <a:solidFill>
                  <a:schemeClr val="accent1"/>
                </a:solidFill>
              </a:rPr>
              <a:t>{subscription-id</a:t>
            </a:r>
            <a:r>
              <a:rPr lang="en-US" dirty="0" smtClean="0">
                <a:solidFill>
                  <a:schemeClr val="accent1"/>
                </a:solidFill>
              </a:rPr>
              <a:t>}</a:t>
            </a:r>
          </a:p>
          <a:p>
            <a:r>
              <a:rPr lang="en-US" dirty="0"/>
              <a:t> </a:t>
            </a:r>
            <a:r>
              <a:rPr lang="en-US" dirty="0" smtClean="0"/>
              <a:t> /</a:t>
            </a:r>
            <a:r>
              <a:rPr lang="en-US" dirty="0" err="1"/>
              <a:t>resourcegroups</a:t>
            </a:r>
            <a:r>
              <a:rPr lang="en-US" dirty="0"/>
              <a:t>/</a:t>
            </a:r>
            <a:r>
              <a:rPr lang="en-US" dirty="0">
                <a:solidFill>
                  <a:schemeClr val="accent1"/>
                </a:solidFill>
              </a:rPr>
              <a:t>{resource-group-name</a:t>
            </a:r>
            <a:r>
              <a:rPr lang="en-US" dirty="0" smtClean="0">
                <a:solidFill>
                  <a:schemeClr val="accent1"/>
                </a:solidFill>
              </a:rPr>
              <a:t>}</a:t>
            </a:r>
          </a:p>
          <a:p>
            <a:r>
              <a:rPr lang="en-US" dirty="0" smtClean="0"/>
              <a:t>  /providers/</a:t>
            </a:r>
            <a:r>
              <a:rPr lang="en-US" dirty="0" err="1" smtClean="0"/>
              <a:t>microsoft.resources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/</a:t>
            </a:r>
            <a:r>
              <a:rPr lang="en-US" dirty="0"/>
              <a:t>deployments/</a:t>
            </a:r>
            <a:r>
              <a:rPr lang="en-US" dirty="0">
                <a:solidFill>
                  <a:schemeClr val="accent1"/>
                </a:solidFill>
              </a:rPr>
              <a:t>{deployment-name</a:t>
            </a:r>
            <a:r>
              <a:rPr lang="en-US" dirty="0" smtClean="0">
                <a:solidFill>
                  <a:schemeClr val="accent1"/>
                </a:solidFill>
              </a:rPr>
              <a:t>}</a:t>
            </a:r>
          </a:p>
          <a:p>
            <a:r>
              <a:rPr lang="en-US" dirty="0"/>
              <a:t> </a:t>
            </a:r>
            <a:r>
              <a:rPr lang="en-US" dirty="0" smtClean="0"/>
              <a:t> ?</a:t>
            </a:r>
            <a:r>
              <a:rPr lang="en-US" dirty="0" err="1"/>
              <a:t>api</a:t>
            </a:r>
            <a:r>
              <a:rPr lang="en-US" dirty="0"/>
              <a:t>-version=</a:t>
            </a:r>
            <a:r>
              <a:rPr lang="en-US" dirty="0">
                <a:solidFill>
                  <a:schemeClr val="accent1"/>
                </a:solidFill>
              </a:rPr>
              <a:t>{</a:t>
            </a:r>
            <a:r>
              <a:rPr lang="en-US" dirty="0" err="1">
                <a:solidFill>
                  <a:schemeClr val="accent1"/>
                </a:solidFill>
              </a:rPr>
              <a:t>api</a:t>
            </a:r>
            <a:r>
              <a:rPr lang="en-US" dirty="0">
                <a:solidFill>
                  <a:schemeClr val="accent1"/>
                </a:solidFill>
              </a:rPr>
              <a:t>-version</a:t>
            </a:r>
            <a:r>
              <a:rPr lang="en-US" dirty="0" smtClean="0">
                <a:solidFill>
                  <a:schemeClr val="accent1"/>
                </a:solidFill>
              </a:rPr>
              <a:t>}</a:t>
            </a:r>
          </a:p>
          <a:p>
            <a:endParaRPr lang="en-US" dirty="0"/>
          </a:p>
          <a:p>
            <a:r>
              <a:rPr lang="en-US" b="1" dirty="0" smtClean="0"/>
              <a:t>HTTP REQUEST BODY:</a:t>
            </a:r>
          </a:p>
          <a:p>
            <a:r>
              <a:rPr lang="en-US" dirty="0" smtClean="0"/>
              <a:t>Includes either link to template / actual template</a:t>
            </a:r>
          </a:p>
        </p:txBody>
      </p:sp>
    </p:spTree>
    <p:extLst>
      <p:ext uri="{BB962C8B-B14F-4D97-AF65-F5344CB8AC3E}">
        <p14:creationId xmlns:p14="http://schemas.microsoft.com/office/powerpoint/2010/main" val="2009100203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Provisioning Templates with REST API: </a:t>
            </a:r>
            <a:r>
              <a:rPr lang="en-US" dirty="0" smtClean="0"/>
              <a:t>Payload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5392245"/>
          </a:xfrm>
        </p:spPr>
        <p:txBody>
          <a:bodyPr/>
          <a:lstStyle/>
          <a:p>
            <a:r>
              <a:rPr lang="ro-RO" sz="2400" dirty="0"/>
              <a:t>{  </a:t>
            </a:r>
            <a:endParaRPr lang="ro-RO" sz="2400" dirty="0" smtClean="0"/>
          </a:p>
          <a:p>
            <a:r>
              <a:rPr lang="ro-RO" sz="2400" dirty="0"/>
              <a:t> </a:t>
            </a:r>
            <a:r>
              <a:rPr lang="ro-RO" sz="2400" dirty="0" smtClean="0"/>
              <a:t> "</a:t>
            </a:r>
            <a:r>
              <a:rPr lang="ro-RO" sz="2400" dirty="0" err="1"/>
              <a:t>properties</a:t>
            </a:r>
            <a:r>
              <a:rPr lang="ro-RO" sz="2400" dirty="0"/>
              <a:t>": </a:t>
            </a:r>
            <a:r>
              <a:rPr lang="ro-RO" sz="2400" dirty="0" smtClean="0"/>
              <a:t>{</a:t>
            </a:r>
          </a:p>
          <a:p>
            <a:r>
              <a:rPr lang="ro-RO" sz="2400" dirty="0" smtClean="0"/>
              <a:t>    </a:t>
            </a:r>
            <a:r>
              <a:rPr lang="ro-RO" sz="2400" dirty="0">
                <a:solidFill>
                  <a:schemeClr val="accent1"/>
                </a:solidFill>
              </a:rPr>
              <a:t>"</a:t>
            </a:r>
            <a:r>
              <a:rPr lang="ro-RO" sz="2400" dirty="0" err="1">
                <a:solidFill>
                  <a:schemeClr val="accent1"/>
                </a:solidFill>
              </a:rPr>
              <a:t>templateLink</a:t>
            </a:r>
            <a:r>
              <a:rPr lang="ro-RO" sz="2400" dirty="0">
                <a:solidFill>
                  <a:schemeClr val="accent1"/>
                </a:solidFill>
              </a:rPr>
              <a:t>"</a:t>
            </a:r>
            <a:r>
              <a:rPr lang="ro-RO" sz="2400" dirty="0"/>
              <a:t>: </a:t>
            </a:r>
            <a:r>
              <a:rPr lang="ro-RO" sz="2400" dirty="0" smtClean="0"/>
              <a:t>{</a:t>
            </a:r>
          </a:p>
          <a:p>
            <a:r>
              <a:rPr lang="ro-RO" sz="2400" dirty="0" smtClean="0"/>
              <a:t>      </a:t>
            </a:r>
            <a:r>
              <a:rPr lang="ro-RO" sz="2400" dirty="0">
                <a:solidFill>
                  <a:schemeClr val="accent1"/>
                </a:solidFill>
              </a:rPr>
              <a:t>"uri": "[..]/</a:t>
            </a:r>
            <a:r>
              <a:rPr lang="ro-RO" sz="2400" dirty="0" err="1">
                <a:solidFill>
                  <a:schemeClr val="accent1"/>
                </a:solidFill>
              </a:rPr>
              <a:t>template.json</a:t>
            </a:r>
            <a:r>
              <a:rPr lang="ro-RO" sz="2400" dirty="0">
                <a:solidFill>
                  <a:schemeClr val="accent1"/>
                </a:solidFill>
              </a:rPr>
              <a:t>"</a:t>
            </a:r>
            <a:r>
              <a:rPr lang="ro-RO" sz="2400" dirty="0"/>
              <a:t>,      </a:t>
            </a:r>
            <a:endParaRPr lang="ro-RO" sz="2400" dirty="0" smtClean="0"/>
          </a:p>
          <a:p>
            <a:r>
              <a:rPr lang="ro-RO" sz="2400" dirty="0"/>
              <a:t> </a:t>
            </a:r>
            <a:r>
              <a:rPr lang="ro-RO" sz="2400" dirty="0" smtClean="0"/>
              <a:t>     "</a:t>
            </a:r>
            <a:r>
              <a:rPr lang="ro-RO" sz="2400" dirty="0" err="1"/>
              <a:t>contentVersion</a:t>
            </a:r>
            <a:r>
              <a:rPr lang="ro-RO" sz="2400" dirty="0"/>
              <a:t>": "1.0.0.0</a:t>
            </a:r>
            <a:r>
              <a:rPr lang="ro-RO" sz="2400" dirty="0" smtClean="0"/>
              <a:t>",</a:t>
            </a:r>
          </a:p>
          <a:p>
            <a:r>
              <a:rPr lang="ro-RO" sz="2400" dirty="0" smtClean="0"/>
              <a:t>    },</a:t>
            </a:r>
          </a:p>
          <a:p>
            <a:r>
              <a:rPr lang="ro-RO" sz="2400" dirty="0" smtClean="0"/>
              <a:t>    </a:t>
            </a:r>
            <a:r>
              <a:rPr lang="ro-RO" sz="2400" dirty="0"/>
              <a:t>"mode": "Incremental</a:t>
            </a:r>
            <a:r>
              <a:rPr lang="ro-RO" sz="2400" dirty="0" smtClean="0"/>
              <a:t>",</a:t>
            </a:r>
          </a:p>
          <a:p>
            <a:r>
              <a:rPr lang="ro-RO" sz="2400" dirty="0" smtClean="0"/>
              <a:t>    </a:t>
            </a:r>
            <a:r>
              <a:rPr lang="ro-RO" sz="2400" dirty="0">
                <a:solidFill>
                  <a:schemeClr val="accent1"/>
                </a:solidFill>
              </a:rPr>
              <a:t>"</a:t>
            </a:r>
            <a:r>
              <a:rPr lang="ro-RO" sz="2400" dirty="0" err="1">
                <a:solidFill>
                  <a:schemeClr val="accent1"/>
                </a:solidFill>
              </a:rPr>
              <a:t>parametersLink</a:t>
            </a:r>
            <a:r>
              <a:rPr lang="ro-RO" sz="2400" dirty="0">
                <a:solidFill>
                  <a:schemeClr val="accent1"/>
                </a:solidFill>
              </a:rPr>
              <a:t>"</a:t>
            </a:r>
            <a:r>
              <a:rPr lang="ro-RO" sz="2400" dirty="0"/>
              <a:t>: </a:t>
            </a:r>
            <a:r>
              <a:rPr lang="ro-RO" sz="2400" dirty="0" smtClean="0"/>
              <a:t>{</a:t>
            </a:r>
          </a:p>
          <a:p>
            <a:r>
              <a:rPr lang="ro-RO" sz="2400" dirty="0" smtClean="0"/>
              <a:t>      </a:t>
            </a:r>
            <a:r>
              <a:rPr lang="ro-RO" sz="2400" dirty="0">
                <a:solidFill>
                  <a:schemeClr val="accent1"/>
                </a:solidFill>
              </a:rPr>
              <a:t>"uri": "</a:t>
            </a:r>
            <a:r>
              <a:rPr lang="ro-RO" sz="2400" dirty="0" err="1">
                <a:solidFill>
                  <a:schemeClr val="accent1"/>
                </a:solidFill>
              </a:rPr>
              <a:t>http</a:t>
            </a:r>
            <a:r>
              <a:rPr lang="ro-RO" sz="2400" dirty="0">
                <a:solidFill>
                  <a:schemeClr val="accent1"/>
                </a:solidFill>
              </a:rPr>
              <a:t>://[..]/</a:t>
            </a:r>
            <a:r>
              <a:rPr lang="ro-RO" sz="2400" dirty="0" err="1">
                <a:solidFill>
                  <a:schemeClr val="accent1"/>
                </a:solidFill>
              </a:rPr>
              <a:t>parameters.json</a:t>
            </a:r>
            <a:r>
              <a:rPr lang="ro-RO" sz="2400" dirty="0">
                <a:solidFill>
                  <a:schemeClr val="accent1"/>
                </a:solidFill>
              </a:rPr>
              <a:t>"</a:t>
            </a:r>
            <a:r>
              <a:rPr lang="ro-RO" sz="2400" dirty="0"/>
              <a:t>,      </a:t>
            </a:r>
            <a:endParaRPr lang="ro-RO" sz="2400" dirty="0" smtClean="0"/>
          </a:p>
          <a:p>
            <a:r>
              <a:rPr lang="ro-RO" sz="2400" dirty="0"/>
              <a:t> </a:t>
            </a:r>
            <a:r>
              <a:rPr lang="ro-RO" sz="2400" dirty="0" smtClean="0"/>
              <a:t>     "</a:t>
            </a:r>
            <a:r>
              <a:rPr lang="ro-RO" sz="2400" dirty="0" err="1"/>
              <a:t>contentVersion</a:t>
            </a:r>
            <a:r>
              <a:rPr lang="ro-RO" sz="2400" dirty="0"/>
              <a:t>": "1.0.0.0</a:t>
            </a:r>
            <a:r>
              <a:rPr lang="ro-RO" sz="2400" dirty="0" smtClean="0"/>
              <a:t>",</a:t>
            </a:r>
          </a:p>
          <a:p>
            <a:r>
              <a:rPr lang="ro-RO" sz="2400" dirty="0" smtClean="0"/>
              <a:t>    }  </a:t>
            </a:r>
          </a:p>
          <a:p>
            <a:r>
              <a:rPr lang="ro-RO" sz="2400" dirty="0"/>
              <a:t> </a:t>
            </a:r>
            <a:r>
              <a:rPr lang="ro-RO" sz="2400" dirty="0" smtClean="0"/>
              <a:t> }</a:t>
            </a:r>
          </a:p>
          <a:p>
            <a:r>
              <a:rPr lang="ro-RO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3058280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Provisioning Templates with REST API: Payload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3993401"/>
          </a:xfrm>
        </p:spPr>
        <p:txBody>
          <a:bodyPr/>
          <a:lstStyle/>
          <a:p>
            <a:endParaRPr lang="ro-RO" dirty="0" smtClean="0"/>
          </a:p>
          <a:p>
            <a:r>
              <a:rPr lang="ro-RO" dirty="0" smtClean="0"/>
              <a:t>{  </a:t>
            </a:r>
          </a:p>
          <a:p>
            <a:r>
              <a:rPr lang="ro-RO" dirty="0" smtClean="0"/>
              <a:t>  "</a:t>
            </a:r>
            <a:r>
              <a:rPr lang="ro-RO" dirty="0" err="1" smtClean="0"/>
              <a:t>properties</a:t>
            </a:r>
            <a:r>
              <a:rPr lang="ro-RO" dirty="0" smtClean="0"/>
              <a:t>": {</a:t>
            </a:r>
          </a:p>
          <a:p>
            <a:r>
              <a:rPr lang="ro-RO" dirty="0" smtClean="0"/>
              <a:t>    </a:t>
            </a:r>
            <a:r>
              <a:rPr lang="ro-RO" dirty="0" smtClean="0">
                <a:solidFill>
                  <a:schemeClr val="accent1"/>
                </a:solidFill>
              </a:rPr>
              <a:t>"</a:t>
            </a:r>
            <a:r>
              <a:rPr lang="ro-RO" dirty="0" err="1" smtClean="0">
                <a:solidFill>
                  <a:schemeClr val="accent1"/>
                </a:solidFill>
              </a:rPr>
              <a:t>template</a:t>
            </a:r>
            <a:r>
              <a:rPr lang="ro-RO" dirty="0" smtClean="0">
                <a:solidFill>
                  <a:schemeClr val="accent1"/>
                </a:solidFill>
              </a:rPr>
              <a:t>"</a:t>
            </a:r>
            <a:r>
              <a:rPr lang="ro-RO" dirty="0" smtClean="0"/>
              <a:t>: {</a:t>
            </a:r>
          </a:p>
          <a:p>
            <a:r>
              <a:rPr lang="ro-RO" dirty="0" smtClean="0"/>
              <a:t>      </a:t>
            </a:r>
            <a:r>
              <a:rPr lang="ro-RO" dirty="0" smtClean="0">
                <a:solidFill>
                  <a:srgbClr val="00B050"/>
                </a:solidFill>
              </a:rPr>
              <a:t>// </a:t>
            </a:r>
            <a:r>
              <a:rPr lang="ro-RO" dirty="0" err="1" smtClean="0">
                <a:solidFill>
                  <a:srgbClr val="00B050"/>
                </a:solidFill>
              </a:rPr>
              <a:t>entire</a:t>
            </a:r>
            <a:r>
              <a:rPr lang="ro-RO" dirty="0" smtClean="0">
                <a:solidFill>
                  <a:srgbClr val="00B050"/>
                </a:solidFill>
              </a:rPr>
              <a:t> </a:t>
            </a:r>
            <a:r>
              <a:rPr lang="ro-RO" dirty="0" err="1" smtClean="0">
                <a:solidFill>
                  <a:srgbClr val="00B050"/>
                </a:solidFill>
              </a:rPr>
              <a:t>contents</a:t>
            </a:r>
            <a:r>
              <a:rPr lang="ro-RO" dirty="0" smtClean="0">
                <a:solidFill>
                  <a:srgbClr val="00B050"/>
                </a:solidFill>
              </a:rPr>
              <a:t> of a ARM </a:t>
            </a:r>
            <a:r>
              <a:rPr lang="ro-RO" dirty="0" err="1" smtClean="0">
                <a:solidFill>
                  <a:srgbClr val="00B050"/>
                </a:solidFill>
              </a:rPr>
              <a:t>template</a:t>
            </a:r>
            <a:endParaRPr lang="ro-RO" dirty="0" smtClean="0">
              <a:solidFill>
                <a:srgbClr val="00B050"/>
              </a:solidFill>
            </a:endParaRPr>
          </a:p>
          <a:p>
            <a:r>
              <a:rPr lang="ro-RO" dirty="0" smtClean="0"/>
              <a:t>  }</a:t>
            </a:r>
          </a:p>
          <a:p>
            <a:r>
              <a:rPr lang="ro-RO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507317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Status of Template Deployment Operations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9" y="1221158"/>
            <a:ext cx="11887199" cy="4552015"/>
          </a:xfrm>
        </p:spPr>
        <p:txBody>
          <a:bodyPr/>
          <a:lstStyle/>
          <a:p>
            <a:r>
              <a:rPr lang="en-US" dirty="0"/>
              <a:t>HTTP </a:t>
            </a:r>
            <a:r>
              <a:rPr lang="en-US" dirty="0" smtClean="0"/>
              <a:t>GET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management.azure.com</a:t>
            </a:r>
            <a:endParaRPr lang="en-US" dirty="0"/>
          </a:p>
          <a:p>
            <a:r>
              <a:rPr lang="en-US" dirty="0"/>
              <a:t>  /subscriptions/</a:t>
            </a:r>
            <a:r>
              <a:rPr lang="en-US" dirty="0">
                <a:solidFill>
                  <a:schemeClr val="accent1"/>
                </a:solidFill>
              </a:rPr>
              <a:t>{subscription-id}</a:t>
            </a:r>
          </a:p>
          <a:p>
            <a:r>
              <a:rPr lang="en-US" dirty="0"/>
              <a:t>  /</a:t>
            </a:r>
            <a:r>
              <a:rPr lang="en-US" dirty="0" err="1"/>
              <a:t>resourcegroups</a:t>
            </a:r>
            <a:r>
              <a:rPr lang="en-US" dirty="0"/>
              <a:t>/</a:t>
            </a:r>
            <a:r>
              <a:rPr lang="en-US" dirty="0">
                <a:solidFill>
                  <a:schemeClr val="accent1"/>
                </a:solidFill>
              </a:rPr>
              <a:t>{resource-group-name}</a:t>
            </a:r>
          </a:p>
          <a:p>
            <a:r>
              <a:rPr lang="en-US" dirty="0"/>
              <a:t>  /providers/</a:t>
            </a:r>
            <a:r>
              <a:rPr lang="en-US" dirty="0" err="1"/>
              <a:t>microsoft.resources</a:t>
            </a:r>
            <a:endParaRPr lang="en-US" dirty="0"/>
          </a:p>
          <a:p>
            <a:r>
              <a:rPr lang="en-US" dirty="0"/>
              <a:t>  /deployments/</a:t>
            </a:r>
            <a:r>
              <a:rPr lang="en-US" dirty="0">
                <a:solidFill>
                  <a:schemeClr val="accent1"/>
                </a:solidFill>
              </a:rPr>
              <a:t>{deployment-name</a:t>
            </a:r>
            <a:r>
              <a:rPr lang="en-US" dirty="0" smtClean="0">
                <a:solidFill>
                  <a:schemeClr val="accent1"/>
                </a:solidFill>
              </a:rPr>
              <a:t>}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  </a:t>
            </a:r>
            <a:r>
              <a:rPr lang="en-US" dirty="0" smtClean="0">
                <a:solidFill>
                  <a:schemeClr val="accent6"/>
                </a:solidFill>
              </a:rPr>
              <a:t>/operations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n-US" dirty="0"/>
              <a:t>  ?</a:t>
            </a:r>
            <a:r>
              <a:rPr lang="en-US" dirty="0" err="1"/>
              <a:t>api</a:t>
            </a:r>
            <a:r>
              <a:rPr lang="en-US" dirty="0"/>
              <a:t>-version=</a:t>
            </a:r>
            <a:r>
              <a:rPr lang="en-US" dirty="0">
                <a:solidFill>
                  <a:schemeClr val="accent1"/>
                </a:solidFill>
              </a:rPr>
              <a:t>{</a:t>
            </a:r>
            <a:r>
              <a:rPr lang="en-US" dirty="0" err="1">
                <a:solidFill>
                  <a:schemeClr val="accent1"/>
                </a:solidFill>
              </a:rPr>
              <a:t>api</a:t>
            </a:r>
            <a:r>
              <a:rPr lang="en-US" dirty="0">
                <a:solidFill>
                  <a:schemeClr val="accent1"/>
                </a:solidFill>
              </a:rPr>
              <a:t>-version}</a:t>
            </a:r>
          </a:p>
        </p:txBody>
      </p:sp>
    </p:spTree>
    <p:extLst>
      <p:ext uri="{BB962C8B-B14F-4D97-AF65-F5344CB8AC3E}">
        <p14:creationId xmlns:p14="http://schemas.microsoft.com/office/powerpoint/2010/main" val="560423556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4961358"/>
          </a:xfrm>
        </p:spPr>
        <p:txBody>
          <a:bodyPr/>
          <a:lstStyle/>
          <a:p>
            <a:r>
              <a:rPr lang="en-US" dirty="0" smtClean="0"/>
              <a:t>Microsoft &amp; community created templates</a:t>
            </a:r>
          </a:p>
          <a:p>
            <a:endParaRPr lang="en-US" dirty="0" smtClean="0"/>
          </a:p>
          <a:p>
            <a:r>
              <a:rPr lang="en-US" dirty="0" smtClean="0"/>
              <a:t>Provision resources by changing input parameters &amp; deploying template straight from the GitHub repo</a:t>
            </a:r>
          </a:p>
          <a:p>
            <a:endParaRPr lang="en-US" dirty="0" smtClean="0"/>
          </a:p>
          <a:p>
            <a:r>
              <a:rPr lang="en-US" dirty="0" smtClean="0"/>
              <a:t>Public GitHub repository with searchable index on the Microsoft Azure site: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azure.microsoft.com/documentation/templates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ARM </a:t>
            </a:r>
            <a:r>
              <a:rPr lang="en-US" dirty="0" err="1" smtClean="0"/>
              <a:t>Quickstart</a:t>
            </a:r>
            <a:r>
              <a:rPr lang="en-US" dirty="0" smtClean="0"/>
              <a:t> Templates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810138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Provisioning Azure Resources with ARM Templates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84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3447098"/>
          </a:xfrm>
        </p:spPr>
        <p:txBody>
          <a:bodyPr/>
          <a:lstStyle/>
          <a:p>
            <a:r>
              <a:rPr lang="en-US" dirty="0"/>
              <a:t>Overview of Microsoft Azure</a:t>
            </a:r>
          </a:p>
          <a:p>
            <a:r>
              <a:rPr lang="en-US" dirty="0"/>
              <a:t>Managing Users in Azure</a:t>
            </a:r>
          </a:p>
          <a:p>
            <a:r>
              <a:rPr lang="en-US" dirty="0"/>
              <a:t>Provisioning Resources</a:t>
            </a:r>
          </a:p>
          <a:p>
            <a:r>
              <a:rPr lang="en-US" dirty="0"/>
              <a:t>ARM Tools &amp; Resources </a:t>
            </a:r>
          </a:p>
          <a:p>
            <a:r>
              <a:rPr lang="en-US" dirty="0"/>
              <a:t>Azure ARM Templates 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76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974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4813625"/>
          </a:xfrm>
        </p:spPr>
        <p:txBody>
          <a:bodyPr/>
          <a:lstStyle/>
          <a:p>
            <a:r>
              <a:rPr lang="en-US" dirty="0" smtClean="0"/>
              <a:t>Azure resources are usage-based</a:t>
            </a:r>
          </a:p>
          <a:p>
            <a:pPr lvl="1"/>
            <a:r>
              <a:rPr lang="en-US" dirty="0" smtClean="0"/>
              <a:t>Office 365 is license based</a:t>
            </a:r>
          </a:p>
          <a:p>
            <a:endParaRPr lang="en-US" dirty="0" smtClean="0"/>
          </a:p>
          <a:p>
            <a:r>
              <a:rPr lang="en-US" dirty="0" smtClean="0"/>
              <a:t>Azure subscription</a:t>
            </a:r>
          </a:p>
          <a:p>
            <a:pPr lvl="1"/>
            <a:r>
              <a:rPr lang="en-US" dirty="0" smtClean="0"/>
              <a:t>Account within Azure for a customer that can contain resources</a:t>
            </a:r>
          </a:p>
          <a:p>
            <a:endParaRPr lang="en-US" dirty="0" smtClean="0"/>
          </a:p>
          <a:p>
            <a:r>
              <a:rPr lang="en-US" dirty="0" smtClean="0"/>
              <a:t>Once a subscription exists, resources can be provisioned within that subscription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Azure Resources</a:t>
            </a:r>
          </a:p>
        </p:txBody>
      </p:sp>
    </p:spTree>
    <p:extLst>
      <p:ext uri="{BB962C8B-B14F-4D97-AF65-F5344CB8AC3E}">
        <p14:creationId xmlns:p14="http://schemas.microsoft.com/office/powerpoint/2010/main" val="18909909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5404556"/>
          </a:xfrm>
        </p:spPr>
        <p:txBody>
          <a:bodyPr/>
          <a:lstStyle/>
          <a:p>
            <a:r>
              <a:rPr lang="en-US" dirty="0" smtClean="0"/>
              <a:t>Resource Groups</a:t>
            </a:r>
          </a:p>
          <a:p>
            <a:pPr lvl="1"/>
            <a:r>
              <a:rPr lang="en-US" dirty="0" smtClean="0"/>
              <a:t>Organize multiple resources </a:t>
            </a:r>
          </a:p>
          <a:p>
            <a:pPr lvl="1"/>
            <a:r>
              <a:rPr lang="en-US" dirty="0" smtClean="0"/>
              <a:t>Commonly used for projects</a:t>
            </a:r>
          </a:p>
          <a:p>
            <a:pPr lvl="1"/>
            <a:r>
              <a:rPr lang="en-US" dirty="0" smtClean="0"/>
              <a:t>Ex: Corporate website might include website, database, storage, </a:t>
            </a:r>
            <a:br>
              <a:rPr lang="en-US" dirty="0" smtClean="0"/>
            </a:br>
            <a:r>
              <a:rPr lang="en-US" dirty="0" smtClean="0"/>
              <a:t>CDN &amp; an AAD tenant</a:t>
            </a:r>
          </a:p>
          <a:p>
            <a:pPr lvl="1"/>
            <a:r>
              <a:rPr lang="en-US" dirty="0" smtClean="0"/>
              <a:t>Useful for billing</a:t>
            </a:r>
          </a:p>
          <a:p>
            <a:r>
              <a:rPr lang="en-US" dirty="0" smtClean="0"/>
              <a:t>Tags</a:t>
            </a:r>
          </a:p>
          <a:p>
            <a:pPr lvl="1"/>
            <a:r>
              <a:rPr lang="en-US" dirty="0" smtClean="0"/>
              <a:t>Name-value pair</a:t>
            </a:r>
          </a:p>
          <a:p>
            <a:pPr lvl="1"/>
            <a:r>
              <a:rPr lang="en-US" dirty="0" smtClean="0"/>
              <a:t>Can be applied to resources</a:t>
            </a:r>
          </a:p>
          <a:p>
            <a:pPr lvl="1"/>
            <a:r>
              <a:rPr lang="en-US" dirty="0" smtClean="0"/>
              <a:t>Max 15 tags per resource</a:t>
            </a:r>
          </a:p>
          <a:p>
            <a:pPr lvl="1"/>
            <a:r>
              <a:rPr lang="en-US" dirty="0" smtClean="0"/>
              <a:t>Viewing resources by tag will span across all resource groups</a:t>
            </a:r>
          </a:p>
          <a:p>
            <a:pPr lvl="1"/>
            <a:r>
              <a:rPr lang="en-US" dirty="0" smtClean="0"/>
              <a:t>Useful for billing or management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Organizing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67327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5219891"/>
          </a:xfrm>
        </p:spPr>
        <p:txBody>
          <a:bodyPr/>
          <a:lstStyle/>
          <a:p>
            <a:r>
              <a:rPr lang="en-US" dirty="0" smtClean="0"/>
              <a:t>All Azure resources are consumption based</a:t>
            </a:r>
          </a:p>
          <a:p>
            <a:pPr lvl="1"/>
            <a:r>
              <a:rPr lang="en-US" dirty="0" smtClean="0"/>
              <a:t>Pay for what you use</a:t>
            </a:r>
          </a:p>
          <a:p>
            <a:r>
              <a:rPr lang="en-US" dirty="0" smtClean="0"/>
              <a:t>Resources may have different rates for different usage and different regions</a:t>
            </a:r>
          </a:p>
          <a:p>
            <a:r>
              <a:rPr lang="en-US" dirty="0" smtClean="0"/>
              <a:t>Example: blob storage</a:t>
            </a:r>
          </a:p>
          <a:p>
            <a:pPr lvl="1"/>
            <a:r>
              <a:rPr lang="en-US" dirty="0" smtClean="0"/>
              <a:t>EAST US region: </a:t>
            </a:r>
          </a:p>
          <a:p>
            <a:pPr lvl="2"/>
            <a:r>
              <a:rPr lang="en-US" dirty="0" smtClean="0"/>
              <a:t>$0.0240/GB for first 1TB</a:t>
            </a:r>
          </a:p>
          <a:p>
            <a:pPr lvl="2"/>
            <a:r>
              <a:rPr lang="en-US" dirty="0" smtClean="0"/>
              <a:t>$0.0236/GB for next 49TB</a:t>
            </a:r>
          </a:p>
          <a:p>
            <a:pPr lvl="1"/>
            <a:r>
              <a:rPr lang="en-US" dirty="0" smtClean="0"/>
              <a:t>BRAZIL SOUTH region:</a:t>
            </a:r>
          </a:p>
          <a:p>
            <a:pPr lvl="2"/>
            <a:r>
              <a:rPr lang="en-US" dirty="0" smtClean="0"/>
              <a:t>$0.0326/GB </a:t>
            </a:r>
            <a:r>
              <a:rPr lang="en-US" dirty="0"/>
              <a:t>for first </a:t>
            </a:r>
            <a:r>
              <a:rPr lang="en-US" dirty="0" smtClean="0"/>
              <a:t>1TB</a:t>
            </a:r>
          </a:p>
          <a:p>
            <a:pPr lvl="2"/>
            <a:r>
              <a:rPr lang="en-US" dirty="0"/>
              <a:t>$</a:t>
            </a:r>
            <a:r>
              <a:rPr lang="en-US" dirty="0" smtClean="0"/>
              <a:t>0.0320/GB </a:t>
            </a:r>
            <a:r>
              <a:rPr lang="en-US" dirty="0"/>
              <a:t>for next </a:t>
            </a:r>
            <a:r>
              <a:rPr lang="en-US" dirty="0" smtClean="0"/>
              <a:t>49TB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Azure Billing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47862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5343001"/>
          </a:xfrm>
        </p:spPr>
        <p:txBody>
          <a:bodyPr/>
          <a:lstStyle/>
          <a:p>
            <a:r>
              <a:rPr lang="en-US" dirty="0" smtClean="0"/>
              <a:t>Azure Service Management (ASM)</a:t>
            </a:r>
          </a:p>
          <a:p>
            <a:pPr lvl="1"/>
            <a:r>
              <a:rPr lang="en-US" dirty="0" smtClean="0"/>
              <a:t>Classic model </a:t>
            </a:r>
          </a:p>
          <a:p>
            <a:pPr lvl="1"/>
            <a:r>
              <a:rPr lang="en-US" dirty="0" smtClean="0"/>
              <a:t>New resources added to Azure do not support this model</a:t>
            </a:r>
          </a:p>
          <a:p>
            <a:pPr lvl="1"/>
            <a:r>
              <a:rPr lang="en-US" dirty="0" smtClean="0">
                <a:hlinkClick r:id="rId2"/>
              </a:rPr>
              <a:t>https://manage.windowsazure.com</a:t>
            </a:r>
            <a:endParaRPr lang="en-US" dirty="0" smtClean="0"/>
          </a:p>
          <a:p>
            <a:r>
              <a:rPr lang="en-US" dirty="0" smtClean="0"/>
              <a:t>Azure Resource Management (ARM)</a:t>
            </a:r>
          </a:p>
          <a:p>
            <a:pPr lvl="1"/>
            <a:r>
              <a:rPr lang="en-US" dirty="0" smtClean="0"/>
              <a:t>Current management model</a:t>
            </a:r>
          </a:p>
          <a:p>
            <a:pPr lvl="1"/>
            <a:r>
              <a:rPr lang="en-US" dirty="0" smtClean="0"/>
              <a:t>Enables templated provisioning of resources</a:t>
            </a:r>
          </a:p>
          <a:p>
            <a:pPr lvl="1"/>
            <a:r>
              <a:rPr lang="en-US" dirty="0" smtClean="0">
                <a:hlinkClick r:id="rId3"/>
              </a:rPr>
              <a:t>https://portal.azure.com</a:t>
            </a:r>
            <a:r>
              <a:rPr lang="en-US" dirty="0" smtClean="0"/>
              <a:t> </a:t>
            </a:r>
          </a:p>
          <a:p>
            <a:r>
              <a:rPr lang="en-US" dirty="0" smtClean="0"/>
              <a:t>Both have REST APIs you can call</a:t>
            </a:r>
            <a:r>
              <a:rPr lang="is-IS" dirty="0" smtClean="0"/>
              <a:t>…</a:t>
            </a:r>
            <a:endParaRPr lang="en-US" dirty="0" smtClean="0"/>
          </a:p>
          <a:p>
            <a:pPr lvl="1"/>
            <a:r>
              <a:rPr lang="en-US" i="1" dirty="0" smtClean="0"/>
              <a:t>Directly </a:t>
            </a:r>
            <a:r>
              <a:rPr lang="en-US" dirty="0" smtClean="0"/>
              <a:t>using REST</a:t>
            </a:r>
            <a:r>
              <a:rPr lang="is-IS" dirty="0" smtClean="0"/>
              <a:t> or</a:t>
            </a:r>
            <a:endParaRPr lang="en-US" dirty="0" smtClean="0"/>
          </a:p>
          <a:p>
            <a:pPr lvl="1"/>
            <a:r>
              <a:rPr lang="en-US" i="1" dirty="0" smtClean="0"/>
              <a:t>Indirectly </a:t>
            </a:r>
            <a:r>
              <a:rPr lang="en-US" dirty="0" smtClean="0"/>
              <a:t>using web portals, PowerShell or the CLI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Management: ASM &amp; ARM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5267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Users in Azure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19965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1"/>
            <a:ext cx="11887200" cy="5109091"/>
          </a:xfrm>
        </p:spPr>
        <p:txBody>
          <a:bodyPr/>
          <a:lstStyle/>
          <a:p>
            <a:r>
              <a:rPr lang="en-US" sz="3600" dirty="0" smtClean="0"/>
              <a:t>Enables fine-grained access management</a:t>
            </a:r>
          </a:p>
          <a:p>
            <a:r>
              <a:rPr lang="en-US" sz="3600" dirty="0" smtClean="0"/>
              <a:t>Users &amp; groups within a subscription’s AAD can be added to roles</a:t>
            </a:r>
          </a:p>
          <a:p>
            <a:r>
              <a:rPr lang="en-US" sz="3600" dirty="0" smtClean="0"/>
              <a:t>Roles can be applied at various levels:</a:t>
            </a:r>
          </a:p>
          <a:p>
            <a:pPr lvl="1"/>
            <a:r>
              <a:rPr lang="en-US" sz="2000" dirty="0" smtClean="0"/>
              <a:t>Subscriptions</a:t>
            </a:r>
          </a:p>
          <a:p>
            <a:pPr lvl="1"/>
            <a:r>
              <a:rPr lang="en-US" sz="2000" dirty="0" smtClean="0"/>
              <a:t>Resource Groups</a:t>
            </a:r>
          </a:p>
          <a:p>
            <a:pPr lvl="1"/>
            <a:r>
              <a:rPr lang="en-US" sz="2000" dirty="0" smtClean="0"/>
              <a:t>Resource (websites / virtual machines / </a:t>
            </a:r>
            <a:r>
              <a:rPr lang="en-US" sz="2000" dirty="0" err="1" smtClean="0"/>
              <a:t>etc</a:t>
            </a:r>
            <a:r>
              <a:rPr lang="en-US" sz="2000" dirty="0" smtClean="0"/>
              <a:t>)</a:t>
            </a:r>
          </a:p>
          <a:p>
            <a:r>
              <a:rPr lang="en-US" sz="3600" dirty="0" smtClean="0"/>
              <a:t>Built-in roles</a:t>
            </a:r>
          </a:p>
          <a:p>
            <a:pPr lvl="1"/>
            <a:r>
              <a:rPr lang="en-US" sz="2000" dirty="0" smtClean="0"/>
              <a:t>Owner: full access &amp; can manage delegated access &amp; membership to other roles</a:t>
            </a:r>
          </a:p>
          <a:p>
            <a:pPr lvl="1"/>
            <a:r>
              <a:rPr lang="en-US" sz="2000" dirty="0" smtClean="0"/>
              <a:t>Contributor: create &amp; manage all types of resources, but not manage role membership</a:t>
            </a:r>
          </a:p>
          <a:p>
            <a:pPr lvl="1"/>
            <a:r>
              <a:rPr lang="en-US" sz="2000" dirty="0" smtClean="0"/>
              <a:t>Reader: can view resources, but not make any changes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Based Access Control (RBAC)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94364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30610_Microsoft_Ignite_Keynote_Template">
  <a:themeElements>
    <a:clrScheme name="Ignite - Breakout - Gray Back">
      <a:dk1>
        <a:srgbClr val="000000"/>
      </a:dk1>
      <a:lt1>
        <a:srgbClr val="FFFFFF"/>
      </a:lt1>
      <a:dk2>
        <a:srgbClr val="505050"/>
      </a:dk2>
      <a:lt2>
        <a:srgbClr val="47D8FF"/>
      </a:lt2>
      <a:accent1>
        <a:srgbClr val="0078D7"/>
      </a:accent1>
      <a:accent2>
        <a:srgbClr val="5C2D91"/>
      </a:accent2>
      <a:accent3>
        <a:srgbClr val="B4009E"/>
      </a:accent3>
      <a:accent4>
        <a:srgbClr val="00BCF2"/>
      </a:accent4>
      <a:accent5>
        <a:srgbClr val="BAD80A"/>
      </a:accent5>
      <a:accent6>
        <a:srgbClr val="FF8C00"/>
      </a:accent6>
      <a:hlink>
        <a:srgbClr val="47D8FF"/>
      </a:hlink>
      <a:folHlink>
        <a:srgbClr val="47D8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398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16814">
                  <a:srgbClr val="FFFFFF"/>
                </a:gs>
                <a:gs pos="46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SP_Module_Template" id="{6330ED0D-7AC0-EE45-80A3-E17D428C30F1}" vid="{E7AB9C06-52EA-6248-902B-DEEC30F1E7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9a868b2ee15488883f623ae5237ecae xmlns="12a172fe-0250-434a-85cf-03b10810c5e5">
      <Terms xmlns="http://schemas.microsoft.com/office/infopath/2007/PartnerControls">
        <TermInfo xmlns="http://schemas.microsoft.com/office/infopath/2007/PartnerControls">
          <TermName xmlns="http://schemas.microsoft.com/office/infopath/2007/PartnerControls">McCormick Place</TermName>
          <TermId xmlns="http://schemas.microsoft.com/office/infopath/2007/PartnerControls">f42e8eaa-659e-42d3-85a5-a4ea6b6d2ed7</TermId>
        </TermInfo>
      </Terms>
    </h9a868b2ee15488883f623ae5237ecae>
    <k62f7d35b80b40fb8c27985e50b34fcd xmlns="12a172fe-0250-434a-85cf-03b10810c5e5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k62f7d35b80b40fb8c27985e50b34fcd>
    <LikesCount xmlns="http://schemas.microsoft.com/sharepoint/v3" xsi:nil="true"/>
    <pfbfa50075a04958bd8757dc155d3e08 xmlns="12a172fe-0250-434a-85cf-03b10810c5e5">
      <Terms xmlns="http://schemas.microsoft.com/office/infopath/2007/PartnerControls">
        <TermInfo xmlns="http://schemas.microsoft.com/office/infopath/2007/PartnerControls">
          <TermName xmlns="http://schemas.microsoft.com/office/infopath/2007/PartnerControls">Chicago</TermName>
          <TermId xmlns="http://schemas.microsoft.com/office/infopath/2007/PartnerControls">b2ea4b94-6e68-4e03-872e-ca2dcc35a47e</TermId>
        </TermInfo>
      </Terms>
    </pfbfa50075a04958bd8757dc155d3e08>
    <Presentation_x0020_Date xmlns="12a172fe-0250-434a-85cf-03b10810c5e5" xsi:nil="true"/>
    <o72fbe6ee5ae4131af0832c08ec51202 xmlns="12a172fe-0250-434a-85cf-03b10810c5e5">
      <Terms xmlns="http://schemas.microsoft.com/office/infopath/2007/PartnerControls"/>
    </o72fbe6ee5ae4131af0832c08ec51202>
    <Event_x0020_Start_x0020_Date xmlns="12a172fe-0250-434a-85cf-03b10810c5e5">2015-05-04T07:00:00+00:00</Event_x0020_Start_x0020_Date>
    <MS_x0020_Content_x0020_Owner xmlns="12a172fe-0250-434a-85cf-03b10810c5e5">
      <UserInfo>
        <DisplayName/>
        <AccountId xsi:nil="true"/>
        <AccountType/>
      </UserInfo>
    </MS_x0020_Content_x0020_Owner>
    <MS_x0020_Speaker xmlns="12a172fe-0250-434a-85cf-03b10810c5e5">
      <UserInfo>
        <DisplayName/>
        <AccountId xsi:nil="true"/>
        <AccountType/>
      </UserInfo>
    </MS_x0020_Speaker>
    <External_x0020_Speaker xmlns="12a172fe-0250-434a-85cf-03b10810c5e5" xsi:nil="true"/>
    <Session_x0020_Code xmlns="12a172fe-0250-434a-85cf-03b10810c5e5" xsi:nil="true"/>
    <le8386062bd54e24a95c83b32ccbdb34 xmlns="12a172fe-0250-434a-85cf-03b10810c5e5">
      <Terms xmlns="http://schemas.microsoft.com/office/infopath/2007/PartnerControls"/>
    </le8386062bd54e24a95c83b32ccbdb34>
    <j4d4d959795b4220a289a041ed046605 xmlns="12a172fe-0250-434a-85cf-03b10810c5e5">
      <Terms xmlns="http://schemas.microsoft.com/office/infopath/2007/PartnerControls"/>
    </j4d4d959795b4220a289a041ed046605>
    <Event_x0020_End_x0020_Date xmlns="12a172fe-0250-434a-85cf-03b10810c5e5">2015-05-08T07:00:00+00:00</Event_x0020_End_x0020_Date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2015</TermName>
          <TermId xmlns="http://schemas.microsoft.com/office/infopath/2007/PartnerControls">9eb2896f-7457-4443-a47b-f60d2d30355c</TermId>
        </TermInfo>
      </Terms>
    </TaxKeywordTaxHTField>
    <TaxCatchAll xmlns="230e9df3-be65-4c73-a93b-d1236ebd677e">
      <Value>41</Value>
      <Value>44</Value>
      <Value>43</Value>
      <Value>42</Value>
    </TaxCatchAll>
    <eb9cf3a3af7b473faa5c9c98148a90a4 xmlns="12a172fe-0250-434a-85cf-03b10810c5e5">
      <Terms xmlns="http://schemas.microsoft.com/office/infopath/2007/PartnerControls"/>
    </eb9cf3a3af7b473faa5c9c98148a90a4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46EBBE4F454C2C47A5E89CD935B1FC7800E83BCD34BAE21044A0567CF64FDFDE54" ma:contentTypeVersion="3" ma:contentTypeDescription="Create a new document." ma:contentTypeScope="" ma:versionID="ad0318b59f0baaa5619a87a276b8590a">
  <xsd:schema xmlns:xsd="http://www.w3.org/2001/XMLSchema" xmlns:xs="http://www.w3.org/2001/XMLSchema" xmlns:p="http://schemas.microsoft.com/office/2006/metadata/properties" xmlns:ns1="http://schemas.microsoft.com/sharepoint/v3" xmlns:ns2="12a172fe-0250-434a-85cf-03b10810c5e5" xmlns:ns3="230e9df3-be65-4c73-a93b-d1236ebd677e" targetNamespace="http://schemas.microsoft.com/office/2006/metadata/properties" ma:root="true" ma:fieldsID="26205b5b46d9ab9d881e0fa75366d1c2" ns1:_="" ns2:_="" ns3:_="">
    <xsd:import namespace="http://schemas.microsoft.com/sharepoint/v3"/>
    <xsd:import namespace="12a172fe-0250-434a-85cf-03b10810c5e5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k62f7d35b80b40fb8c27985e50b34fcd" minOccurs="0"/>
                <xsd:element ref="ns3:TaxCatchAll" minOccurs="0"/>
                <xsd:element ref="ns3:TaxCatchAllLabel" minOccurs="0"/>
                <xsd:element ref="ns2:pfbfa50075a04958bd8757dc155d3e08" minOccurs="0"/>
                <xsd:element ref="ns2:h9a868b2ee15488883f623ae5237ecae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72fbe6ee5ae4131af0832c08ec51202" minOccurs="0"/>
                <xsd:element ref="ns2:eb9cf3a3af7b473faa5c9c98148a90a4" minOccurs="0"/>
                <xsd:element ref="ns2:Session_x0020_Code" minOccurs="0"/>
                <xsd:element ref="ns2:MS_x0020_Content_x0020_Owner" minOccurs="0"/>
                <xsd:element ref="ns2:le8386062bd54e24a95c83b32ccbdb34" minOccurs="0"/>
                <xsd:element ref="ns2:j4d4d959795b4220a289a041ed046605" minOccurs="0"/>
                <xsd:element ref="ns3:TaxKeywordTaxHTField" minOccurs="0"/>
                <xsd:element ref="ns1:AverageRating" minOccurs="0"/>
                <xsd:element ref="ns1:RatingCount" minOccurs="0"/>
                <xsd:element ref="ns1:Likes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3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4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5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a172fe-0250-434a-85cf-03b10810c5e5" elementFormDefault="qualified">
    <xsd:import namespace="http://schemas.microsoft.com/office/2006/documentManagement/types"/>
    <xsd:import namespace="http://schemas.microsoft.com/office/infopath/2007/PartnerControls"/>
    <xsd:element name="k62f7d35b80b40fb8c27985e50b34fcd" ma:index="8" nillable="true" ma:taxonomy="true" ma:internalName="k62f7d35b80b40fb8c27985e50b34fcd" ma:taxonomyFieldName="Event_x0020_Name" ma:displayName="Event Name" ma:default="" ma:fieldId="{462f7d35-b80b-40fb-8c27-985e50b34fcd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pfbfa50075a04958bd8757dc155d3e08" ma:index="12" nillable="true" ma:taxonomy="true" ma:internalName="pfbfa50075a04958bd8757dc155d3e08" ma:taxonomyFieldName="Event_x0020_Location" ma:displayName="Event Location" ma:default="" ma:fieldId="{9fbfa500-75a0-4958-bd87-57dc155d3e08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9a868b2ee15488883f623ae5237ecae" ma:index="14" nillable="true" ma:taxonomy="true" ma:internalName="h9a868b2ee15488883f623ae5237ecae" ma:taxonomyFieldName="Event_x0020_Venue" ma:displayName="Event Venue" ma:default="" ma:fieldId="{19a868b2-ee15-4888-83f6-23ae5237ecae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72fbe6ee5ae4131af0832c08ec51202" ma:index="21" nillable="true" ma:taxonomy="true" ma:internalName="o72fbe6ee5ae4131af0832c08ec51202" ma:taxonomyFieldName="Product" ma:displayName="Product" ma:default="" ma:fieldId="{872fbe6e-e5ae-4131-af08-32c08ec51202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b9cf3a3af7b473faa5c9c98148a90a4" ma:index="23" nillable="true" ma:taxonomy="true" ma:internalName="eb9cf3a3af7b473faa5c9c98148a90a4" ma:taxonomyFieldName="Campaign" ma:displayName="Campaign" ma:default="" ma:fieldId="{eb9cf3a3-af7b-473f-aa5c-9c98148a90a4}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e8386062bd54e24a95c83b32ccbdb34" ma:index="27" nillable="true" ma:taxonomy="true" ma:internalName="le8386062bd54e24a95c83b32ccbdb34" ma:taxonomyFieldName="Track" ma:displayName="Track" ma:default="" ma:fieldId="{5e838606-2bd5-4e24-a95c-83b32ccbdb34}" ma:sspId="e385fb40-52d4-4fae-9c5b-3e8ff8a5878e" ma:termSetId="043e2b11-12ce-49cc-a347-2f73f2b7fe4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4d4d959795b4220a289a041ed046605" ma:index="29" nillable="true" ma:taxonomy="true" ma:internalName="j4d4d959795b4220a289a041ed046605" ma:taxonomyFieldName="Audience1" ma:displayName="Audience" ma:default="" ma:fieldId="{34d4d959-795b-4220-a289-a041ed046605}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hidden="true" ma:list="{5b797c71-5459-41dc-9095-63a63c56aa91}" ma:internalName="TaxCatchAll" ma:showField="CatchAllData" ma:web="12a172fe-0250-434a-85cf-03b10810c5e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5b797c71-5459-41dc-9095-63a63c56aa91}" ma:internalName="TaxCatchAllLabel" ma:readOnly="true" ma:showField="CatchAllDataLabel" ma:web="12a172fe-0250-434a-85cf-03b10810c5e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1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schemas.microsoft.com/office/2006/metadata/properties"/>
    <ds:schemaRef ds:uri="http://schemas.microsoft.com/office/infopath/2007/PartnerControls"/>
    <ds:schemaRef ds:uri="12a172fe-0250-434a-85cf-03b10810c5e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D0DEFCE-63D4-4F88-8228-705C0AA705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2a172fe-0250-434a-85cf-03b10810c5e5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CSP_Module_Template</Template>
  <TotalTime>672</TotalTime>
  <Words>1390</Words>
  <Application>Microsoft Office PowerPoint</Application>
  <PresentationFormat>Custom</PresentationFormat>
  <Paragraphs>332</Paragraphs>
  <Slides>39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Consolas</vt:lpstr>
      <vt:lpstr>Segoe UI</vt:lpstr>
      <vt:lpstr>Segoe UI Light</vt:lpstr>
      <vt:lpstr>Verdana</vt:lpstr>
      <vt:lpstr>Wingdings</vt:lpstr>
      <vt:lpstr>5-30610_Microsoft_Ignite_Keynote_Template</vt:lpstr>
      <vt:lpstr>Microsoft Azure Managing Users &amp; Resources with Azure Resource Manager</vt:lpstr>
      <vt:lpstr>Module Overview</vt:lpstr>
      <vt:lpstr>Overview of Microsoft Azure</vt:lpstr>
      <vt:lpstr>Understanding Azure Resources</vt:lpstr>
      <vt:lpstr>Organizing Resources</vt:lpstr>
      <vt:lpstr>Understanding Azure Billing</vt:lpstr>
      <vt:lpstr>Resource Management: ASM &amp; ARM</vt:lpstr>
      <vt:lpstr>Managing Users in Azure</vt:lpstr>
      <vt:lpstr>Role Based Access Control (RBAC)</vt:lpstr>
      <vt:lpstr>Understanding Users in Microsoft Azure</vt:lpstr>
      <vt:lpstr>CSP User Management in Microsoft Azure</vt:lpstr>
      <vt:lpstr>CSP User Management in Microsoft Azure</vt:lpstr>
      <vt:lpstr>CSP User Management in Microsoft Azure</vt:lpstr>
      <vt:lpstr>CSP User Management in Microsoft Azure</vt:lpstr>
      <vt:lpstr>CSP User Management in Microsoft Azure</vt:lpstr>
      <vt:lpstr>DEMO</vt:lpstr>
      <vt:lpstr>Provisioning Azure Resources</vt:lpstr>
      <vt:lpstr>Provisioning Azure Resources</vt:lpstr>
      <vt:lpstr>ARM Tools &amp; Resources </vt:lpstr>
      <vt:lpstr>Azure Resource Explorer</vt:lpstr>
      <vt:lpstr>DEMO</vt:lpstr>
      <vt:lpstr>Azure CLI with ARM</vt:lpstr>
      <vt:lpstr>DEMO</vt:lpstr>
      <vt:lpstr>Azure PowerShell with ARM </vt:lpstr>
      <vt:lpstr>DEMO</vt:lpstr>
      <vt:lpstr>Azure ARM Templates</vt:lpstr>
      <vt:lpstr>Azure ARM Templates</vt:lpstr>
      <vt:lpstr>Creating Azure ARM Templates</vt:lpstr>
      <vt:lpstr>ARM Template Schema</vt:lpstr>
      <vt:lpstr>Provisioning Templates with PowerShell</vt:lpstr>
      <vt:lpstr>Provisioning Templates with Azure CLI</vt:lpstr>
      <vt:lpstr>Provisioning Templates with REST API: Request</vt:lpstr>
      <vt:lpstr>Provisioning Templates with REST API: Payload</vt:lpstr>
      <vt:lpstr>Provisioning Templates with REST API: Payload</vt:lpstr>
      <vt:lpstr>Get Status of Template Deployment Operations</vt:lpstr>
      <vt:lpstr>Azure ARM Quickstart Templates</vt:lpstr>
      <vt:lpstr>DEMO</vt:lpstr>
      <vt:lpstr>Module Summary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Customers</dc:title>
  <dc:subject>Microsoft Ignite 2015</dc:subject>
  <dc:creator>Andrew Connell</dc:creator>
  <cp:keywords>Microsoft Ignite 2015</cp:keywords>
  <dc:description>Template: Mitchell Derrey, Silver Fox Productions
Formatting: 
Audience Type: Internal/External</dc:description>
  <cp:lastModifiedBy>Andrew Connell</cp:lastModifiedBy>
  <cp:revision>57</cp:revision>
  <dcterms:created xsi:type="dcterms:W3CDTF">2015-12-02T15:17:01Z</dcterms:created>
  <dcterms:modified xsi:type="dcterms:W3CDTF">2016-03-14T19:19:52Z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0x01010046EBBE4F454C2C47A5E89CD935B1FC7800E83BCD34BAE21044A0567CF64FDFDE54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44;#McCormick Place|f42e8eaa-659e-42d3-85a5-a4ea6b6d2ed7</vt:lpwstr>
  </property>
  <property fmtid="{D5CDD505-2E9C-101B-9397-08002B2CF9AE}" pid="7" name="Track">
    <vt:lpwstr/>
  </property>
  <property fmtid="{D5CDD505-2E9C-101B-9397-08002B2CF9AE}" pid="8" name="Event Location">
    <vt:lpwstr>43;#Chicago|b2ea4b94-6e68-4e03-872e-ca2dcc35a47e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41;#Microsoft Ignite 2015|9eb2896f-7457-4443-a47b-f60d2d30355c</vt:lpwstr>
  </property>
  <property fmtid="{D5CDD505-2E9C-101B-9397-08002B2CF9AE}" pid="12" name="Audience1">
    <vt:lpwstr/>
  </property>
  <property fmtid="{D5CDD505-2E9C-101B-9397-08002B2CF9AE}" pid="13" name="Event Name">
    <vt:lpwstr>42;#Microsoft Ignite|9323c522-fe4b-4922-816b-10a1920d7afb</vt:lpwstr>
  </property>
</Properties>
</file>