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0"/>
  </p:notesMasterIdLst>
  <p:handoutMasterIdLst>
    <p:handoutMasterId r:id="rId31"/>
  </p:handoutMasterIdLst>
  <p:sldIdLst>
    <p:sldId id="1457" r:id="rId5"/>
    <p:sldId id="1460" r:id="rId6"/>
    <p:sldId id="1483" r:id="rId7"/>
    <p:sldId id="1462" r:id="rId8"/>
    <p:sldId id="1477" r:id="rId9"/>
    <p:sldId id="1465" r:id="rId10"/>
    <p:sldId id="1474" r:id="rId11"/>
    <p:sldId id="1463" r:id="rId12"/>
    <p:sldId id="1464" r:id="rId13"/>
    <p:sldId id="1467" r:id="rId14"/>
    <p:sldId id="1468" r:id="rId15"/>
    <p:sldId id="1469" r:id="rId16"/>
    <p:sldId id="1470" r:id="rId17"/>
    <p:sldId id="1471" r:id="rId18"/>
    <p:sldId id="1472" r:id="rId19"/>
    <p:sldId id="1473" r:id="rId20"/>
    <p:sldId id="1475" r:id="rId21"/>
    <p:sldId id="1476" r:id="rId22"/>
    <p:sldId id="1478" r:id="rId23"/>
    <p:sldId id="1479" r:id="rId24"/>
    <p:sldId id="1480" r:id="rId25"/>
    <p:sldId id="1481" r:id="rId26"/>
    <p:sldId id="1482" r:id="rId27"/>
    <p:sldId id="1461" r:id="rId28"/>
    <p:sldId id="1458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service-request" id="{BC9286D1-C927-B04D-9FC9-B56A7F994FBC}">
          <p14:sldIdLst>
            <p14:sldId id="1483"/>
            <p14:sldId id="1462"/>
            <p14:sldId id="1477"/>
            <p14:sldId id="1465"/>
            <p14:sldId id="1474"/>
          </p14:sldIdLst>
        </p14:section>
        <p14:section name="query-service-request" id="{664DC040-8B91-0E4E-BCE1-D96143D4A75F}">
          <p14:sldIdLst>
            <p14:sldId id="1463"/>
            <p14:sldId id="1464"/>
            <p14:sldId id="1467"/>
            <p14:sldId id="1468"/>
            <p14:sldId id="1469"/>
            <p14:sldId id="1470"/>
            <p14:sldId id="1471"/>
            <p14:sldId id="1472"/>
            <p14:sldId id="1473"/>
            <p14:sldId id="1475"/>
          </p14:sldIdLst>
        </p14:section>
        <p14:section name="create-service-request" id="{6A3F841D-A4C8-9345-80E4-B964D9FAAEF3}">
          <p14:sldIdLst>
            <p14:sldId id="1476"/>
            <p14:sldId id="1478"/>
            <p14:sldId id="1479"/>
            <p14:sldId id="1480"/>
            <p14:sldId id="1481"/>
            <p14:sldId id="1482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373" autoAdjust="0"/>
  </p:normalViewPr>
  <p:slideViewPr>
    <p:cSldViewPr>
      <p:cViewPr>
        <p:scale>
          <a:sx n="70" d="100"/>
          <a:sy n="70" d="100"/>
        </p:scale>
        <p:origin x="786" y="474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112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3/14/2016 8:35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3/14/2016 8:35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8:35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8:35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8:35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3/14/2016 8:35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Support Tickets</a:t>
            </a:r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Query via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6389441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32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3200" dirty="0" smtClean="0"/>
              <a:t>IPartner </a:t>
            </a:r>
            <a:r>
              <a:rPr lang="is-IS" sz="3200" dirty="0"/>
              <a:t>partnerOps = [...]</a:t>
            </a:r>
          </a:p>
          <a:p>
            <a:r>
              <a:rPr lang="is-IS" sz="3200" dirty="0">
                <a:solidFill>
                  <a:srgbClr val="00B050"/>
                </a:solidFill>
              </a:rPr>
              <a:t>// build query for first 25 items</a:t>
            </a:r>
          </a:p>
          <a:p>
            <a:r>
              <a:rPr lang="is-IS" sz="3200" dirty="0"/>
              <a:t>IQuery query = </a:t>
            </a:r>
            <a:endParaRPr lang="is-IS" sz="3200" dirty="0" smtClean="0"/>
          </a:p>
          <a:p>
            <a:r>
              <a:rPr lang="is-IS" sz="3200" dirty="0"/>
              <a:t> </a:t>
            </a:r>
            <a:r>
              <a:rPr lang="is-IS" sz="3200" dirty="0" smtClean="0"/>
              <a:t>      </a:t>
            </a:r>
            <a:r>
              <a:rPr lang="is-IS" sz="3200" dirty="0" smtClean="0"/>
              <a:t>QueryFactory.Instance.BuildIndexedQuery(25</a:t>
            </a:r>
            <a:r>
              <a:rPr lang="is-IS" sz="3200" dirty="0"/>
              <a:t>);</a:t>
            </a:r>
          </a:p>
          <a:p>
            <a:r>
              <a:rPr lang="is-IS" sz="3200" dirty="0">
                <a:solidFill>
                  <a:srgbClr val="00B050"/>
                </a:solidFill>
              </a:rPr>
              <a:t>// execute query &amp; get results</a:t>
            </a:r>
          </a:p>
          <a:p>
            <a:r>
              <a:rPr lang="is-IS" sz="3200" dirty="0" smtClean="0"/>
              <a:t>ResourceCollection </a:t>
            </a:r>
            <a:r>
              <a:rPr lang="is-IS" sz="3200" dirty="0"/>
              <a:t>results = </a:t>
            </a:r>
          </a:p>
          <a:p>
            <a:r>
              <a:rPr lang="is-IS" sz="3200" dirty="0"/>
              <a:t>  </a:t>
            </a:r>
            <a:r>
              <a:rPr lang="is-IS" sz="3200" dirty="0" smtClean="0"/>
              <a:t>partnerOps.ServiceRequests.Query(query</a:t>
            </a:r>
            <a:r>
              <a:rPr lang="is-IS" sz="3200" dirty="0"/>
              <a:t>);</a:t>
            </a:r>
          </a:p>
          <a:p>
            <a:r>
              <a:rPr lang="is-IS" sz="3200" dirty="0"/>
              <a:t>IResourceCollectionEnumerator&lt;T&gt; enumurator = </a:t>
            </a:r>
            <a:br>
              <a:rPr lang="is-IS" sz="3200" dirty="0"/>
            </a:br>
            <a:r>
              <a:rPr lang="is-IS" sz="3200" dirty="0"/>
              <a:t>  </a:t>
            </a:r>
            <a:r>
              <a:rPr lang="is-IS" sz="3200" dirty="0" smtClean="0"/>
              <a:t>partnerOps.Enumerators.ServiceRequests</a:t>
            </a:r>
            <a:br>
              <a:rPr lang="is-IS" sz="3200" dirty="0" smtClean="0"/>
            </a:br>
            <a:r>
              <a:rPr lang="is-IS" sz="3200" dirty="0" smtClean="0"/>
              <a:t>                        .Create(results</a:t>
            </a:r>
            <a:r>
              <a:rPr lang="is-IS" sz="3200" dirty="0"/>
              <a:t>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5655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Query </a:t>
            </a:r>
            <a:r>
              <a:rPr lang="en-US" dirty="0"/>
              <a:t>Results - Managed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6044732"/>
          </a:xfrm>
        </p:spPr>
        <p:txBody>
          <a:bodyPr/>
          <a:lstStyle/>
          <a:p>
            <a:r>
              <a:rPr lang="is-IS" sz="3200" dirty="0"/>
              <a:t>while(enumerator.HasValue</a:t>
            </a:r>
            <a:r>
              <a:rPr lang="is-IS" sz="3200" dirty="0" smtClean="0"/>
              <a:t>) { </a:t>
            </a:r>
          </a:p>
          <a:p>
            <a:r>
              <a:rPr lang="is-IS" sz="3200" dirty="0" smtClean="0"/>
              <a:t>  var count = enumerator.Current.TotalCount;</a:t>
            </a:r>
          </a:p>
          <a:p>
            <a:endParaRPr lang="is-IS" sz="3200" dirty="0" smtClean="0"/>
          </a:p>
          <a:p>
            <a:r>
              <a:rPr lang="is-IS" sz="3200" dirty="0" smtClean="0"/>
              <a:t>  foreach(var request in enumerator.Current.Items) {</a:t>
            </a:r>
          </a:p>
          <a:p>
            <a:r>
              <a:rPr lang="is-IS" sz="3200" dirty="0" smtClean="0"/>
              <a:t>    var requestId = request.Id;</a:t>
            </a:r>
          </a:p>
          <a:p>
            <a:r>
              <a:rPr lang="is-IS" sz="3200" dirty="0" smtClean="0"/>
              <a:t>    var title = request.Title;</a:t>
            </a:r>
          </a:p>
          <a:p>
            <a:r>
              <a:rPr lang="is-IS" sz="3200" dirty="0"/>
              <a:t> </a:t>
            </a:r>
            <a:r>
              <a:rPr lang="is-IS" sz="3200" dirty="0" smtClean="0"/>
              <a:t>   var reqCreateDate = request.CreateDate;</a:t>
            </a:r>
          </a:p>
          <a:p>
            <a:r>
              <a:rPr lang="is-IS" sz="3200" dirty="0" smtClean="0"/>
              <a:t>  }  </a:t>
            </a:r>
          </a:p>
          <a:p>
            <a:r>
              <a:rPr lang="is-IS" sz="3200" dirty="0"/>
              <a:t> </a:t>
            </a:r>
            <a:r>
              <a:rPr lang="is-IS" sz="3200" dirty="0" smtClean="0"/>
              <a:t> enumerator.Next();</a:t>
            </a:r>
          </a:p>
          <a:p>
            <a:r>
              <a:rPr lang="is-IS" sz="3200" dirty="0" smtClean="0"/>
              <a:t>}</a:t>
            </a:r>
            <a:endParaRPr lang="is-I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1004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Query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3779496"/>
          </a:xfrm>
        </p:spPr>
        <p:txBody>
          <a:bodyPr/>
          <a:lstStyle/>
          <a:p>
            <a:r>
              <a:rPr lang="is-IS" sz="3200" dirty="0">
                <a:solidFill>
                  <a:srgbClr val="00B050"/>
                </a:solidFill>
              </a:rPr>
              <a:t>// build query for </a:t>
            </a:r>
            <a:r>
              <a:rPr lang="is-IS" sz="3200" dirty="0" smtClean="0">
                <a:solidFill>
                  <a:srgbClr val="00B050"/>
                </a:solidFill>
              </a:rPr>
              <a:t>open requests</a:t>
            </a:r>
          </a:p>
          <a:p>
            <a:r>
              <a:rPr lang="en-US" sz="3200" dirty="0" smtClean="0"/>
              <a:t>v</a:t>
            </a:r>
            <a:r>
              <a:rPr lang="is-IS" sz="3200" dirty="0" smtClean="0"/>
              <a:t>ar query = </a:t>
            </a:r>
            <a:br>
              <a:rPr lang="is-IS" sz="3200" dirty="0" smtClean="0"/>
            </a:br>
            <a:r>
              <a:rPr lang="is-IS" sz="3200" dirty="0" smtClean="0"/>
              <a:t>  new QueryFactory.Instance.BuildIndexedQuery(...);</a:t>
            </a:r>
            <a:endParaRPr lang="is-IS" sz="3200" dirty="0"/>
          </a:p>
          <a:p>
            <a:endParaRPr lang="is-IS" sz="3200" dirty="0" smtClean="0">
              <a:solidFill>
                <a:srgbClr val="00B050"/>
              </a:solidFill>
            </a:endParaRPr>
          </a:p>
          <a:p>
            <a:r>
              <a:rPr lang="is-IS" sz="3200" dirty="0" smtClean="0">
                <a:solidFill>
                  <a:srgbClr val="00B050"/>
                </a:solidFill>
              </a:rPr>
              <a:t>// execute the query</a:t>
            </a:r>
          </a:p>
          <a:p>
            <a:r>
              <a:rPr lang="is-IS" sz="3200" dirty="0" smtClean="0"/>
              <a:t>ResourceCollection </a:t>
            </a:r>
            <a:r>
              <a:rPr lang="is-IS" sz="3200" dirty="0"/>
              <a:t>results = </a:t>
            </a:r>
          </a:p>
          <a:p>
            <a:r>
              <a:rPr lang="is-IS" sz="3200" dirty="0"/>
              <a:t>  partnerOps.ServiceRequests.Query(query</a:t>
            </a:r>
            <a:r>
              <a:rPr lang="is-IS" sz="3200" dirty="0" smtClean="0"/>
              <a:t>);</a:t>
            </a:r>
            <a:endParaRPr lang="is-IS" sz="3200" dirty="0"/>
          </a:p>
        </p:txBody>
      </p:sp>
    </p:spTree>
    <p:extLst>
      <p:ext uri="{BB962C8B-B14F-4D97-AF65-F5344CB8AC3E}">
        <p14:creationId xmlns:p14="http://schemas.microsoft.com/office/powerpoint/2010/main" val="9130094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7798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GET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servicerequests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additional required HTTP request 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via </a:t>
            </a:r>
            <a:r>
              <a:rPr lang="en-US" dirty="0"/>
              <a:t>Partner Center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670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 smtClean="0"/>
              <a:t>/v1/servicerequests/my-org</a:t>
            </a:r>
            <a:r>
              <a:rPr lang="en-US" sz="2800" dirty="0" smtClean="0"/>
              <a:t>/?size=25 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6369987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&amp; Filtered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576911"/>
          </a:xfrm>
        </p:spPr>
        <p:txBody>
          <a:bodyPr/>
          <a:lstStyle/>
          <a:p>
            <a:r>
              <a:rPr lang="en-US" sz="2400" dirty="0" smtClean="0"/>
              <a:t>HTTP GET </a:t>
            </a:r>
          </a:p>
          <a:p>
            <a:endParaRPr lang="en-US" sz="2400" dirty="0"/>
          </a:p>
          <a:p>
            <a:r>
              <a:rPr lang="en-US" sz="2400" dirty="0" smtClean="0"/>
              <a:t>https</a:t>
            </a:r>
            <a:r>
              <a:rPr lang="en-US" sz="2400" dirty="0" smtClean="0"/>
              <a:t>://api.partnercenter.microsoft.com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/v1/</a:t>
            </a:r>
            <a:r>
              <a:rPr lang="en-US" sz="2400" dirty="0" err="1" smtClean="0"/>
              <a:t>servicerequests</a:t>
            </a:r>
            <a:r>
              <a:rPr lang="en-US" sz="2400" dirty="0" smtClean="0"/>
              <a:t>/my-org</a:t>
            </a:r>
            <a:br>
              <a:rPr lang="en-US" sz="2400" dirty="0" smtClean="0"/>
            </a:br>
            <a:r>
              <a:rPr lang="en-US" sz="2400" dirty="0" smtClean="0"/>
              <a:t>?size=25</a:t>
            </a:r>
            <a:br>
              <a:rPr lang="en-US" sz="2400" dirty="0" smtClean="0"/>
            </a:br>
            <a:r>
              <a:rPr lang="en-US" sz="2400" dirty="0" smtClean="0"/>
              <a:t>&amp;filter={“</a:t>
            </a:r>
            <a:r>
              <a:rPr lang="en-US" sz="2400" dirty="0" err="1" smtClean="0"/>
              <a:t>Field”:”Status”,”Value”:”Open”,”Operator”:”equals</a:t>
            </a:r>
            <a:r>
              <a:rPr lang="en-US" sz="2400" dirty="0" smtClean="0"/>
              <a:t>”} </a:t>
            </a:r>
          </a:p>
          <a:p>
            <a:endParaRPr lang="en-US" sz="2400" dirty="0" smtClean="0"/>
          </a:p>
          <a:p>
            <a:r>
              <a:rPr lang="en-US" sz="2400" dirty="0" smtClean="0"/>
              <a:t>Authorization</a:t>
            </a:r>
            <a:r>
              <a:rPr lang="en-US" sz="2400" dirty="0"/>
              <a:t>: Bearer </a:t>
            </a:r>
            <a:r>
              <a:rPr lang="en-US" sz="2400" dirty="0" smtClean="0"/>
              <a:t>eyJ0eXAiOiJKV1QiLCJhbG[</a:t>
            </a:r>
            <a:r>
              <a:rPr lang="is-IS" sz="2400" dirty="0" smtClean="0"/>
              <a:t>…]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Accept</a:t>
            </a:r>
            <a:r>
              <a:rPr lang="en-US" sz="2400" dirty="0"/>
              <a:t>: </a:t>
            </a:r>
            <a:r>
              <a:rPr lang="en-US" sz="2400" dirty="0" smtClean="0"/>
              <a:t>application/</a:t>
            </a:r>
            <a:r>
              <a:rPr lang="en-US" sz="2400" dirty="0" err="1" smtClean="0"/>
              <a:t>json</a:t>
            </a:r>
            <a:endParaRPr lang="en-US" sz="2400" dirty="0" smtClean="0"/>
          </a:p>
          <a:p>
            <a:r>
              <a:rPr lang="en-US" sz="2400" dirty="0"/>
              <a:t>X-Locale: en-US</a:t>
            </a:r>
          </a:p>
          <a:p>
            <a:r>
              <a:rPr lang="en-US" sz="2400" dirty="0"/>
              <a:t>MS-Contract-Version: v1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RequestId</a:t>
            </a:r>
            <a:r>
              <a:rPr lang="en-US" sz="2400" dirty="0"/>
              <a:t>: c4004cc7-55ab-4aa8-a513-504c83d9b10f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CorrelationId</a:t>
            </a:r>
            <a:r>
              <a:rPr lang="en-US" sz="24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8317252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RESPONSE via </a:t>
            </a:r>
            <a:r>
              <a:rPr lang="en-US" dirty="0"/>
              <a:t>Partner Center 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items:[{</a:t>
            </a:r>
          </a:p>
          <a:p>
            <a:r>
              <a:rPr lang="en-US" sz="2800" dirty="0" smtClean="0"/>
              <a:t>    id: [</a:t>
            </a:r>
            <a:r>
              <a:rPr lang="is-IS" sz="2800" dirty="0" smtClean="0"/>
              <a:t>…]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createdDate</a:t>
            </a:r>
            <a:r>
              <a:rPr lang="en-US" sz="2800" dirty="0" smtClean="0"/>
              <a:t>=2015-12-04T14:44:07.143,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lastModifiedDate</a:t>
            </a:r>
            <a:r>
              <a:rPr lang="en-US" sz="2800" dirty="0"/>
              <a:t>=2015-12-04T14:44:07.143,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lastClosedDate</a:t>
            </a:r>
            <a:r>
              <a:rPr lang="en-US" sz="2800" dirty="0" smtClean="0"/>
              <a:t>=0001-01-01T00:00:00,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status=1, severity=0, title=”My First Request”,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primaryContact</a:t>
            </a:r>
            <a:r>
              <a:rPr lang="en-US" sz="2800" dirty="0" smtClean="0"/>
              <a:t>: { </a:t>
            </a:r>
            <a:r>
              <a:rPr lang="en-US" sz="2800" dirty="0" err="1" smtClean="0"/>
              <a:t>fistName</a:t>
            </a:r>
            <a:r>
              <a:rPr lang="en-US" sz="2800" dirty="0" smtClean="0"/>
              <a:t>=“John”, </a:t>
            </a:r>
            <a:r>
              <a:rPr lang="en-US" sz="2800" dirty="0" err="1" smtClean="0"/>
              <a:t>lastName</a:t>
            </a:r>
            <a:r>
              <a:rPr lang="en-US" sz="2800" dirty="0" smtClean="0"/>
              <a:t>=“Doe” }</a:t>
            </a:r>
          </a:p>
          <a:p>
            <a:r>
              <a:rPr lang="en-US" sz="2800" dirty="0" smtClean="0"/>
              <a:t>},{..}];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totalCount:1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9831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Querying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Scenario: Creating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209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38533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reference to request’s topic category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Create </a:t>
            </a:r>
            <a:r>
              <a:rPr lang="en-US" dirty="0">
                <a:solidFill>
                  <a:srgbClr val="FFFFFF"/>
                </a:solidFill>
              </a:rPr>
              <a:t>new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ServiceRequest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IPartnerOperations</a:t>
            </a:r>
            <a:endParaRPr lang="en-US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Call: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IPartnerOperations.ServiceRequests.Create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svcRequest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 Requests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783032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01095"/>
          </a:xfrm>
        </p:spPr>
        <p:txBody>
          <a:bodyPr/>
          <a:lstStyle/>
          <a:p>
            <a:r>
              <a:rPr lang="en-US" dirty="0"/>
              <a:t>Service Request </a:t>
            </a:r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Scenario</a:t>
            </a:r>
            <a:r>
              <a:rPr lang="en-US" dirty="0"/>
              <a:t>: Getting, Querying &amp; Filtering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 Requests</a:t>
            </a:r>
          </a:p>
          <a:p>
            <a:endParaRPr lang="en-US" dirty="0" smtClean="0"/>
          </a:p>
          <a:p>
            <a:r>
              <a:rPr lang="en-US" dirty="0" smtClean="0"/>
              <a:t>Scenario</a:t>
            </a:r>
            <a:r>
              <a:rPr lang="en-US" dirty="0"/>
              <a:t>: Creating Service Requests</a:t>
            </a:r>
            <a:endParaRPr lang="en-US" dirty="0" smtClean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Support Topics</a:t>
            </a:r>
            <a:r>
              <a:rPr lang="en-US" dirty="0"/>
              <a:t> via Managed 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11063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// get scoped partner ops</a:t>
            </a:r>
          </a:p>
          <a:p>
            <a:r>
              <a:rPr lang="is-IS" dirty="0" smtClean="0"/>
              <a:t>IPartner </a:t>
            </a:r>
            <a:r>
              <a:rPr lang="is-IS" dirty="0"/>
              <a:t>partnerOps = [...]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// get support topic options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topics = </a:t>
            </a:r>
            <a:r>
              <a:rPr lang="en-US" dirty="0" err="1" smtClean="0"/>
              <a:t>partnerOps.ServiceRequests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.</a:t>
            </a:r>
            <a:r>
              <a:rPr lang="en-US" dirty="0" err="1" smtClean="0"/>
              <a:t>SupportTopics.Get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topic =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logic </a:t>
            </a:r>
            <a:r>
              <a:rPr lang="en-US" dirty="0" smtClean="0">
                <a:solidFill>
                  <a:srgbClr val="00B050"/>
                </a:solidFill>
              </a:rPr>
              <a:t>for user to select </a:t>
            </a:r>
            <a:r>
              <a:rPr lang="en-US" dirty="0">
                <a:solidFill>
                  <a:srgbClr val="00B050"/>
                </a:solidFill>
              </a:rPr>
              <a:t>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07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Service Request</a:t>
            </a:r>
            <a:r>
              <a:rPr lang="en-US" dirty="0"/>
              <a:t> via Managed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364272"/>
          </a:xfrm>
        </p:spPr>
        <p:txBody>
          <a:bodyPr/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svcRequest</a:t>
            </a:r>
            <a:r>
              <a:rPr lang="en-US" sz="2800" dirty="0" smtClean="0"/>
              <a:t> = </a:t>
            </a:r>
            <a:r>
              <a:rPr lang="is-IS" sz="2800" dirty="0" smtClean="0"/>
              <a:t>new ServiceRequest() {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Title = “Error creating customer”,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Description = “..”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Severity = ServiceRequestSeverity.Critical,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SupportTopicId = topic.Id</a:t>
            </a:r>
          </a:p>
          <a:p>
            <a:r>
              <a:rPr lang="is-IS" sz="2800" dirty="0" smtClean="0"/>
              <a:t>};</a:t>
            </a:r>
          </a:p>
          <a:p>
            <a:endParaRPr lang="is-IS" sz="2800" dirty="0"/>
          </a:p>
          <a:p>
            <a:r>
              <a:rPr lang="is-IS" sz="2800" dirty="0" smtClean="0">
                <a:solidFill>
                  <a:srgbClr val="00B050"/>
                </a:solidFill>
              </a:rPr>
              <a:t>// create request</a:t>
            </a:r>
          </a:p>
          <a:p>
            <a:r>
              <a:rPr lang="is-IS" sz="2800" dirty="0" smtClean="0"/>
              <a:t>partnerOps.ServiceRequests.Create(svcRequest, "en-US");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9433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6038576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Authenticate as </a:t>
            </a:r>
            <a:r>
              <a:rPr lang="en-US" sz="3600" dirty="0" err="1">
                <a:solidFill>
                  <a:srgbClr val="FFFFFF"/>
                </a:solidFill>
              </a:rPr>
              <a:t>app+user</a:t>
            </a:r>
            <a:r>
              <a:rPr lang="en-US" sz="3600" dirty="0">
                <a:solidFill>
                  <a:srgbClr val="FFFFFF"/>
                </a:solidFill>
              </a:rPr>
              <a:t> / app </a:t>
            </a:r>
            <a:r>
              <a:rPr lang="en-US" sz="3600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Issue HTTP GET to </a:t>
            </a:r>
            <a:r>
              <a:rPr lang="en-US" sz="36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</a:t>
            </a:r>
            <a:r>
              <a:rPr lang="en-US" sz="36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servicerequests</a:t>
            </a:r>
            <a:r>
              <a:rPr lang="en-US" sz="36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36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supporttopics</a:t>
            </a:r>
            <a:r>
              <a:rPr lang="en-US" sz="3600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sz="3600" dirty="0">
                <a:solidFill>
                  <a:srgbClr val="FFFFFF"/>
                </a:solidFill>
              </a:rPr>
              <a:t>Include Content-Type &amp; Content-Length HTTP request headers describing data submitted in body</a:t>
            </a:r>
          </a:p>
          <a:p>
            <a:r>
              <a:rPr lang="en-US" sz="3600" dirty="0">
                <a:solidFill>
                  <a:srgbClr val="FFFFFF"/>
                </a:solidFill>
              </a:rPr>
              <a:t>Include additional required HTTP request headers</a:t>
            </a:r>
          </a:p>
          <a:p>
            <a:r>
              <a:rPr lang="en-US" sz="3600" dirty="0">
                <a:solidFill>
                  <a:srgbClr val="FFFFFF"/>
                </a:solidFill>
              </a:rPr>
              <a:t>Include </a:t>
            </a:r>
            <a:r>
              <a:rPr lang="en-US" sz="3600" dirty="0" smtClean="0">
                <a:solidFill>
                  <a:srgbClr val="FFFFFF"/>
                </a:solidFill>
              </a:rPr>
              <a:t>service request as </a:t>
            </a:r>
            <a:r>
              <a:rPr lang="en-US" sz="3600" dirty="0">
                <a:solidFill>
                  <a:srgbClr val="FFFFFF"/>
                </a:solidFill>
              </a:rPr>
              <a:t>JSON object in body of request</a:t>
            </a:r>
          </a:p>
          <a:p>
            <a:endParaRPr lang="en-US" sz="3600" dirty="0" smtClean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via </a:t>
            </a:r>
            <a:r>
              <a:rPr lang="en-US" dirty="0"/>
              <a:t>Partner Center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75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&amp; Updating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/>
              <a:t>Service Request Overview</a:t>
            </a:r>
          </a:p>
          <a:p>
            <a:endParaRPr lang="en-US" dirty="0"/>
          </a:p>
          <a:p>
            <a:r>
              <a:rPr lang="en-US" dirty="0"/>
              <a:t>Scenario: Getting, Querying &amp; Filtering </a:t>
            </a:r>
            <a:br>
              <a:rPr lang="en-US" dirty="0"/>
            </a:br>
            <a:r>
              <a:rPr lang="en-US" dirty="0"/>
              <a:t>Service Requests</a:t>
            </a:r>
          </a:p>
          <a:p>
            <a:endParaRPr lang="en-US" dirty="0"/>
          </a:p>
          <a:p>
            <a:r>
              <a:rPr lang="en-US" dirty="0"/>
              <a:t>Scenario: Creating Service Requests</a:t>
            </a:r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Service Request </a:t>
            </a:r>
            <a:r>
              <a:rPr lang="en-US" dirty="0" smtClean="0"/>
              <a:t>in the </a:t>
            </a:r>
            <a:br>
              <a:rPr lang="en-US" dirty="0" smtClean="0"/>
            </a:br>
            <a:r>
              <a:rPr lang="en-US" dirty="0" smtClean="0"/>
              <a:t>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61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13406"/>
          </a:xfrm>
        </p:spPr>
        <p:txBody>
          <a:bodyPr/>
          <a:lstStyle/>
          <a:p>
            <a:r>
              <a:rPr lang="en-US" dirty="0" smtClean="0"/>
              <a:t>Partners have delegated admin permissions to their customer accounts</a:t>
            </a:r>
          </a:p>
          <a:p>
            <a:r>
              <a:rPr lang="en-US" dirty="0" smtClean="0"/>
              <a:t>Enables partners to directly view health status &amp; interact with service requests </a:t>
            </a:r>
          </a:p>
          <a:p>
            <a:r>
              <a:rPr lang="en-US" dirty="0" smtClean="0"/>
              <a:t>Two types of service requests</a:t>
            </a:r>
          </a:p>
          <a:p>
            <a:pPr lvl="1"/>
            <a:r>
              <a:rPr lang="en-US" dirty="0" smtClean="0"/>
              <a:t>Partner Service Request</a:t>
            </a:r>
          </a:p>
          <a:p>
            <a:pPr lvl="1"/>
            <a:r>
              <a:rPr lang="en-US" dirty="0" smtClean="0"/>
              <a:t>Customer Service Request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23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13625"/>
          </a:xfrm>
        </p:spPr>
        <p:txBody>
          <a:bodyPr/>
          <a:lstStyle/>
          <a:p>
            <a:r>
              <a:rPr lang="en-US" dirty="0" smtClean="0"/>
              <a:t>Each request has basic metadata </a:t>
            </a:r>
            <a:br>
              <a:rPr lang="en-US" dirty="0" smtClean="0"/>
            </a:br>
            <a:r>
              <a:rPr lang="en-US" dirty="0" smtClean="0"/>
              <a:t>about the request</a:t>
            </a:r>
          </a:p>
          <a:p>
            <a:pPr lvl="1"/>
            <a:r>
              <a:rPr lang="en-US" dirty="0"/>
              <a:t>Title &amp; descriptions</a:t>
            </a:r>
          </a:p>
          <a:p>
            <a:pPr lvl="1"/>
            <a:r>
              <a:rPr lang="en-US" dirty="0" smtClean="0"/>
              <a:t>Timestamps</a:t>
            </a:r>
          </a:p>
          <a:p>
            <a:pPr lvl="1"/>
            <a:r>
              <a:rPr lang="en-US" dirty="0" smtClean="0"/>
              <a:t>Status &amp; severity of the request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Noteworthy properties:</a:t>
            </a:r>
          </a:p>
          <a:p>
            <a:pPr lvl="1"/>
            <a:r>
              <a:rPr lang="en-US" dirty="0" smtClean="0"/>
              <a:t>Product ID &amp; Name</a:t>
            </a:r>
          </a:p>
          <a:p>
            <a:pPr lvl="1"/>
            <a:r>
              <a:rPr lang="en-US" dirty="0" smtClean="0"/>
              <a:t>Support Topics: categories of support questions</a:t>
            </a:r>
          </a:p>
          <a:p>
            <a:pPr lvl="1"/>
            <a:r>
              <a:rPr lang="en-US" dirty="0" smtClean="0"/>
              <a:t>Notes / </a:t>
            </a:r>
            <a:r>
              <a:rPr lang="en-US" dirty="0" err="1" smtClean="0"/>
              <a:t>NewNote</a:t>
            </a:r>
            <a:r>
              <a:rPr lang="en-US" dirty="0" smtClean="0"/>
              <a:t>: Add comments to the support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37" y="525461"/>
            <a:ext cx="3324225" cy="59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853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730252"/>
          </a:xfrm>
        </p:spPr>
        <p:txBody>
          <a:bodyPr/>
          <a:lstStyle/>
          <a:p>
            <a:r>
              <a:rPr lang="en-US" dirty="0" smtClean="0"/>
              <a:t>Partner Center SDK &amp; API support following scenarios for both partner &amp; customer service requests:</a:t>
            </a:r>
          </a:p>
          <a:p>
            <a:pPr lvl="1"/>
            <a:r>
              <a:rPr lang="en-US" dirty="0" smtClean="0"/>
              <a:t>Search search</a:t>
            </a:r>
          </a:p>
          <a:p>
            <a:pPr lvl="1"/>
            <a:r>
              <a:rPr lang="en-US" dirty="0" smtClean="0"/>
              <a:t>Paging results</a:t>
            </a:r>
          </a:p>
          <a:p>
            <a:pPr lvl="1"/>
            <a:r>
              <a:rPr lang="en-US" dirty="0" smtClean="0"/>
              <a:t>Filtering results</a:t>
            </a:r>
          </a:p>
          <a:p>
            <a:pPr lvl="1"/>
            <a:r>
              <a:rPr lang="en-US" dirty="0" smtClean="0"/>
              <a:t>Get specific service request</a:t>
            </a:r>
          </a:p>
          <a:p>
            <a:pPr lvl="1"/>
            <a:r>
              <a:rPr lang="en-US" dirty="0" smtClean="0"/>
              <a:t>Create service request (</a:t>
            </a:r>
            <a:r>
              <a:rPr lang="en-US" i="1" dirty="0" smtClean="0"/>
              <a:t>partner service request only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Update service </a:t>
            </a:r>
            <a:r>
              <a:rPr lang="en-US" dirty="0"/>
              <a:t>request (</a:t>
            </a:r>
            <a:r>
              <a:rPr lang="en-US" i="1" dirty="0"/>
              <a:t>partner service request only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962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32202"/>
          </a:xfrm>
        </p:spPr>
        <p:txBody>
          <a:bodyPr/>
          <a:lstStyle/>
          <a:p>
            <a:r>
              <a:rPr lang="en-US" dirty="0" smtClean="0"/>
              <a:t>Access partner service requests from partner operations object: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Partner.ServiceRequests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Partner Center SDK enables READ &amp; WRITE</a:t>
            </a:r>
          </a:p>
          <a:p>
            <a:endParaRPr lang="en-US" dirty="0" smtClean="0"/>
          </a:p>
          <a:p>
            <a:r>
              <a:rPr lang="en-US" dirty="0" smtClean="0"/>
              <a:t>Access customer service requests from </a:t>
            </a:r>
            <a:br>
              <a:rPr lang="en-US" dirty="0" smtClean="0"/>
            </a:br>
            <a:r>
              <a:rPr lang="en-US" dirty="0" smtClean="0"/>
              <a:t>customer object: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ICustomer.ServiceRequests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Partner Center SDK enables READ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Write operations handled by each product (Office 365 / Azure)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vs. Customer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64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Scenario: Getting, Querying &amp; Filtering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880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 smtClean="0"/>
              <a:t>Authenticate as </a:t>
            </a:r>
            <a:r>
              <a:rPr lang="en-US" dirty="0" err="1" smtClean="0"/>
              <a:t>app+user</a:t>
            </a:r>
            <a:r>
              <a:rPr lang="en-US" dirty="0" smtClean="0"/>
              <a:t> / app only</a:t>
            </a:r>
          </a:p>
          <a:p>
            <a:r>
              <a:rPr lang="en-US" dirty="0" smtClean="0"/>
              <a:t>Get instance of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Create query object</a:t>
            </a:r>
          </a:p>
          <a:p>
            <a:r>
              <a:rPr lang="en-US" dirty="0" smtClean="0"/>
              <a:t>Get instance of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ResourceCollection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&lt;T&gt;</a:t>
            </a:r>
          </a:p>
          <a:p>
            <a:r>
              <a:rPr lang="en-US" dirty="0" smtClean="0"/>
              <a:t>Get enumeration of results</a:t>
            </a:r>
          </a:p>
          <a:p>
            <a:r>
              <a:rPr lang="en-US" dirty="0" smtClean="0"/>
              <a:t>Loop through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Query for Partner’s Service Requests with </a:t>
            </a:r>
            <a:r>
              <a:rPr lang="en-US" sz="4000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8456703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425</TotalTime>
  <Words>742</Words>
  <Application>Microsoft Office PowerPoint</Application>
  <PresentationFormat>Custom</PresentationFormat>
  <Paragraphs>176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Managing Support Tickets</vt:lpstr>
      <vt:lpstr>Module Overview</vt:lpstr>
      <vt:lpstr>Service Request in the  Partner Center SDK</vt:lpstr>
      <vt:lpstr>Service Request Overview</vt:lpstr>
      <vt:lpstr>Service Request Object</vt:lpstr>
      <vt:lpstr>Partner Center SDK</vt:lpstr>
      <vt:lpstr>Partner vs. Customer Service Requests</vt:lpstr>
      <vt:lpstr>Scenario: Getting, Querying &amp; Filtering Service Requests</vt:lpstr>
      <vt:lpstr>Query for Partner’s Service Requests with Managed API</vt:lpstr>
      <vt:lpstr>Paged Query via Managed API</vt:lpstr>
      <vt:lpstr>Process Query Results - Managed API</vt:lpstr>
      <vt:lpstr>Filtered Query via Managed API</vt:lpstr>
      <vt:lpstr>Query via Partner Center REST API</vt:lpstr>
      <vt:lpstr>Paged Query REQUEST via REST API</vt:lpstr>
      <vt:lpstr>Paged &amp; Filtered Query REQUEST via REST API</vt:lpstr>
      <vt:lpstr>HTTP RESPONSE via Partner Center REST API</vt:lpstr>
      <vt:lpstr>DEMO</vt:lpstr>
      <vt:lpstr>Scenario: Creating Service Requests</vt:lpstr>
      <vt:lpstr>Creating Service Requests via Managed API</vt:lpstr>
      <vt:lpstr>Get Support Topics via Managed API</vt:lpstr>
      <vt:lpstr>Create Service Request via Managed API</vt:lpstr>
      <vt:lpstr>Create via Partner Center REST API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41</cp:revision>
  <dcterms:created xsi:type="dcterms:W3CDTF">2015-12-02T15:17:01Z</dcterms:created>
  <dcterms:modified xsi:type="dcterms:W3CDTF">2016-03-15T00:40:58Z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