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2"/>
  </p:notesMasterIdLst>
  <p:handoutMasterIdLst>
    <p:handoutMasterId r:id="rId53"/>
  </p:handoutMasterIdLst>
  <p:sldIdLst>
    <p:sldId id="1457" r:id="rId5"/>
    <p:sldId id="1460" r:id="rId6"/>
    <p:sldId id="1463" r:id="rId7"/>
    <p:sldId id="1470" r:id="rId8"/>
    <p:sldId id="1488" r:id="rId9"/>
    <p:sldId id="1476" r:id="rId10"/>
    <p:sldId id="1477" r:id="rId11"/>
    <p:sldId id="1478" r:id="rId12"/>
    <p:sldId id="1479" r:id="rId13"/>
    <p:sldId id="1480" r:id="rId14"/>
    <p:sldId id="1481" r:id="rId15"/>
    <p:sldId id="1509" r:id="rId16"/>
    <p:sldId id="1506" r:id="rId17"/>
    <p:sldId id="1483" r:id="rId18"/>
    <p:sldId id="1510" r:id="rId19"/>
    <p:sldId id="1484" r:id="rId20"/>
    <p:sldId id="1487" r:id="rId21"/>
    <p:sldId id="1507" r:id="rId22"/>
    <p:sldId id="1485" r:id="rId23"/>
    <p:sldId id="1520" r:id="rId24"/>
    <p:sldId id="1521" r:id="rId25"/>
    <p:sldId id="1522" r:id="rId26"/>
    <p:sldId id="1486" r:id="rId27"/>
    <p:sldId id="1489" r:id="rId28"/>
    <p:sldId id="1490" r:id="rId29"/>
    <p:sldId id="1491" r:id="rId30"/>
    <p:sldId id="1492" r:id="rId31"/>
    <p:sldId id="1493" r:id="rId32"/>
    <p:sldId id="1494" r:id="rId33"/>
    <p:sldId id="1495" r:id="rId34"/>
    <p:sldId id="1496" r:id="rId35"/>
    <p:sldId id="1511" r:id="rId36"/>
    <p:sldId id="1503" r:id="rId37"/>
    <p:sldId id="1498" r:id="rId38"/>
    <p:sldId id="1512" r:id="rId39"/>
    <p:sldId id="1504" r:id="rId40"/>
    <p:sldId id="1499" r:id="rId41"/>
    <p:sldId id="1500" r:id="rId42"/>
    <p:sldId id="1501" r:id="rId43"/>
    <p:sldId id="1505" r:id="rId44"/>
    <p:sldId id="1523" r:id="rId45"/>
    <p:sldId id="1513" r:id="rId46"/>
    <p:sldId id="1514" r:id="rId47"/>
    <p:sldId id="1515" r:id="rId48"/>
    <p:sldId id="1517" r:id="rId49"/>
    <p:sldId id="1461" r:id="rId50"/>
    <p:sldId id="1458"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70B588-B535-CC42-A7E5-4D8CE8D2B81C}">
          <p14:sldIdLst>
            <p14:sldId id="1457"/>
            <p14:sldId id="1460"/>
          </p14:sldIdLst>
        </p14:section>
        <p14:section name="overview" id="{A65D799A-E908-9E4F-810C-655EFD58D6F3}">
          <p14:sldIdLst>
            <p14:sldId id="1463"/>
            <p14:sldId id="1470"/>
          </p14:sldIdLst>
        </p14:section>
        <p14:section name="aobo-o365" id="{2CB24485-186D-F44A-8395-6738E804AA8F}">
          <p14:sldIdLst>
            <p14:sldId id="1488"/>
            <p14:sldId id="1476"/>
            <p14:sldId id="1477"/>
            <p14:sldId id="1478"/>
            <p14:sldId id="1479"/>
            <p14:sldId id="1480"/>
            <p14:sldId id="1481"/>
            <p14:sldId id="1509"/>
            <p14:sldId id="1506"/>
            <p14:sldId id="1483"/>
            <p14:sldId id="1510"/>
            <p14:sldId id="1484"/>
            <p14:sldId id="1487"/>
            <p14:sldId id="1507"/>
            <p14:sldId id="1485"/>
            <p14:sldId id="1520"/>
            <p14:sldId id="1521"/>
            <p14:sldId id="1522"/>
            <p14:sldId id="1486"/>
          </p14:sldIdLst>
        </p14:section>
        <p14:section name="aobo-azure" id="{406CF6E8-7445-6D4E-8D4F-60E35785B87F}">
          <p14:sldIdLst>
            <p14:sldId id="1489"/>
            <p14:sldId id="1490"/>
            <p14:sldId id="1491"/>
            <p14:sldId id="1492"/>
            <p14:sldId id="1493"/>
            <p14:sldId id="1494"/>
            <p14:sldId id="1495"/>
            <p14:sldId id="1496"/>
            <p14:sldId id="1511"/>
            <p14:sldId id="1503"/>
            <p14:sldId id="1498"/>
            <p14:sldId id="1512"/>
            <p14:sldId id="1504"/>
            <p14:sldId id="1499"/>
            <p14:sldId id="1500"/>
            <p14:sldId id="1501"/>
            <p14:sldId id="1505"/>
            <p14:sldId id="1523"/>
          </p14:sldIdLst>
        </p14:section>
        <p14:section name="custom-apps" id="{7AF113E2-912C-BC48-B0CD-8D72D3027CF2}">
          <p14:sldIdLst>
            <p14:sldId id="1513"/>
            <p14:sldId id="1514"/>
            <p14:sldId id="1515"/>
            <p14:sldId id="1517"/>
          </p14:sldIdLst>
        </p14:section>
        <p14:section name="outro" id="{94372C01-023E-8440-BAFB-3B6FFC8B5CAC}">
          <p14:sldIdLst>
            <p14:sldId id="1461"/>
            <p14:sldId id="14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838" autoAdjust="0"/>
    <p:restoredTop sz="95491" autoAdjust="0"/>
  </p:normalViewPr>
  <p:slideViewPr>
    <p:cSldViewPr>
      <p:cViewPr varScale="1">
        <p:scale>
          <a:sx n="87" d="100"/>
          <a:sy n="87" d="100"/>
        </p:scale>
        <p:origin x="30" y="45"/>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varScale="1">
      <p:scale>
        <a:sx n="1" d="1"/>
        <a:sy n="1" d="1"/>
      </p:scale>
      <p:origin x="0" y="-7935"/>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3/14/2016 6:26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3/14/2016 6:26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3/14/2016 6:26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4216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3/14/2016 6:26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3138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3/14/2016 6:26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778571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3/14/2016 6:26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15786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smtClean="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s://login.microsoftonline.com/%7b%7baad-tenant-guid%7d%7d/oauth2/token/" TargetMode="External"/><Relationship Id="rId2" Type="http://schemas.openxmlformats.org/officeDocument/2006/relationships/hyperlink" Target="https://login.microsoftonline.com/common" TargetMode="External"/><Relationship Id="rId1" Type="http://schemas.openxmlformats.org/officeDocument/2006/relationships/slideLayout" Target="../slideLayouts/slideLayout6.xml"/><Relationship Id="rId4" Type="http://schemas.openxmlformats.org/officeDocument/2006/relationships/hyperlink" Target="https://login.microsoftonline.com/%7baad-tenant-guid%7d/oauth2/toke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 On Behalf Of (AOBO)</a:t>
            </a:r>
            <a:endParaRPr lang="en-US" dirty="0"/>
          </a:p>
        </p:txBody>
      </p:sp>
    </p:spTree>
    <p:extLst>
      <p:ext uri="{BB962C8B-B14F-4D97-AF65-F5344CB8AC3E}">
        <p14:creationId xmlns:p14="http://schemas.microsoft.com/office/powerpoint/2010/main" val="10207945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2888037"/>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p>
        </p:txBody>
      </p:sp>
      <p:sp>
        <p:nvSpPr>
          <p:cNvPr id="90" name="Rounded Rectangle 89"/>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91" name="Group 90"/>
          <p:cNvGrpSpPr/>
          <p:nvPr/>
        </p:nvGrpSpPr>
        <p:grpSpPr>
          <a:xfrm>
            <a:off x="2135765" y="3441681"/>
            <a:ext cx="519183" cy="490773"/>
            <a:chOff x="3813466" y="5015691"/>
            <a:chExt cx="509049" cy="481194"/>
          </a:xfrm>
          <a:solidFill>
            <a:schemeClr val="bg1"/>
          </a:solidFill>
        </p:grpSpPr>
        <p:grpSp>
          <p:nvGrpSpPr>
            <p:cNvPr id="92" name="Group 91"/>
            <p:cNvGrpSpPr/>
            <p:nvPr/>
          </p:nvGrpSpPr>
          <p:grpSpPr>
            <a:xfrm>
              <a:off x="3980819" y="5015691"/>
              <a:ext cx="173736" cy="481194"/>
              <a:chOff x="4951808" y="3131259"/>
              <a:chExt cx="173736" cy="481194"/>
            </a:xfrm>
            <a:grpFill/>
          </p:grpSpPr>
          <p:sp>
            <p:nvSpPr>
              <p:cNvPr id="101" name="Oval 10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2" name="Rounded Rectangle 10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3" name="Rounded Rectangle 10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93" name="Group 92"/>
            <p:cNvGrpSpPr/>
            <p:nvPr/>
          </p:nvGrpSpPr>
          <p:grpSpPr>
            <a:xfrm>
              <a:off x="4183985" y="5060845"/>
              <a:ext cx="138530" cy="383684"/>
              <a:chOff x="4951808" y="3131259"/>
              <a:chExt cx="173736" cy="481194"/>
            </a:xfrm>
            <a:grpFill/>
          </p:grpSpPr>
          <p:sp>
            <p:nvSpPr>
              <p:cNvPr id="98" name="Oval 9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9" name="Rounded Rectangle 9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0" name="Rounded Rectangle 9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94" name="Group 93"/>
            <p:cNvGrpSpPr/>
            <p:nvPr/>
          </p:nvGrpSpPr>
          <p:grpSpPr>
            <a:xfrm>
              <a:off x="3813466" y="5060845"/>
              <a:ext cx="138530" cy="383684"/>
              <a:chOff x="4951808" y="3131259"/>
              <a:chExt cx="173736" cy="481194"/>
            </a:xfrm>
            <a:grpFill/>
          </p:grpSpPr>
          <p:sp>
            <p:nvSpPr>
              <p:cNvPr id="95" name="Oval 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6" name="Rounded Rectangle 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7" name="Rounded Rectangle 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04" name="Rounded Rectangle 103"/>
          <p:cNvSpPr/>
          <p:nvPr/>
        </p:nvSpPr>
        <p:spPr>
          <a:xfrm>
            <a:off x="2731492" y="356204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Helpdesk Agents</a:t>
            </a:r>
          </a:p>
        </p:txBody>
      </p:sp>
      <p:grpSp>
        <p:nvGrpSpPr>
          <p:cNvPr id="105" name="Group 104"/>
          <p:cNvGrpSpPr/>
          <p:nvPr/>
        </p:nvGrpSpPr>
        <p:grpSpPr>
          <a:xfrm>
            <a:off x="2135765" y="3995612"/>
            <a:ext cx="519183" cy="490773"/>
            <a:chOff x="3813466" y="5015691"/>
            <a:chExt cx="509049" cy="481194"/>
          </a:xfrm>
          <a:solidFill>
            <a:schemeClr val="bg1"/>
          </a:solidFill>
        </p:grpSpPr>
        <p:grpSp>
          <p:nvGrpSpPr>
            <p:cNvPr id="106" name="Group 105"/>
            <p:cNvGrpSpPr/>
            <p:nvPr/>
          </p:nvGrpSpPr>
          <p:grpSpPr>
            <a:xfrm>
              <a:off x="3980819" y="5015691"/>
              <a:ext cx="173736" cy="481194"/>
              <a:chOff x="4951808" y="3131259"/>
              <a:chExt cx="173736" cy="481194"/>
            </a:xfrm>
            <a:grpFill/>
          </p:grpSpPr>
          <p:sp>
            <p:nvSpPr>
              <p:cNvPr id="115" name="Oval 11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6" name="Rounded Rectangle 11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7" name="Rounded Rectangle 11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7" name="Group 106"/>
            <p:cNvGrpSpPr/>
            <p:nvPr/>
          </p:nvGrpSpPr>
          <p:grpSpPr>
            <a:xfrm>
              <a:off x="4183985" y="5060845"/>
              <a:ext cx="138530" cy="383684"/>
              <a:chOff x="4951808" y="3131259"/>
              <a:chExt cx="173736" cy="481194"/>
            </a:xfrm>
            <a:grpFill/>
          </p:grpSpPr>
          <p:sp>
            <p:nvSpPr>
              <p:cNvPr id="112" name="Oval 11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3" name="Rounded Rectangle 11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4" name="Rounded Rectangle 11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8" name="Group 107"/>
            <p:cNvGrpSpPr/>
            <p:nvPr/>
          </p:nvGrpSpPr>
          <p:grpSpPr>
            <a:xfrm>
              <a:off x="3813466" y="5060845"/>
              <a:ext cx="138530" cy="383684"/>
              <a:chOff x="4951808" y="3131259"/>
              <a:chExt cx="173736" cy="481194"/>
            </a:xfrm>
            <a:grpFill/>
          </p:grpSpPr>
          <p:sp>
            <p:nvSpPr>
              <p:cNvPr id="109" name="Oval 10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0" name="Rounded Rectangle 10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1" name="Rounded Rectangle 11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18" name="Rounded Rectangle 117"/>
          <p:cNvSpPr/>
          <p:nvPr/>
        </p:nvSpPr>
        <p:spPr>
          <a:xfrm>
            <a:off x="2731492" y="4115978"/>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Sales Agents</a:t>
            </a:r>
          </a:p>
        </p:txBody>
      </p:sp>
      <p:cxnSp>
        <p:nvCxnSpPr>
          <p:cNvPr id="119" name="Straight Arrow Connector 118"/>
          <p:cNvCxnSpPr/>
          <p:nvPr/>
        </p:nvCxnSpPr>
        <p:spPr>
          <a:xfrm>
            <a:off x="4719522" y="3162281"/>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20" name="Rounded Rectangle 119"/>
          <p:cNvSpPr/>
          <p:nvPr/>
        </p:nvSpPr>
        <p:spPr>
          <a:xfrm>
            <a:off x="6401871" y="356204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Helpdesk Admin</a:t>
            </a:r>
          </a:p>
        </p:txBody>
      </p:sp>
      <p:grpSp>
        <p:nvGrpSpPr>
          <p:cNvPr id="121" name="Group 120"/>
          <p:cNvGrpSpPr/>
          <p:nvPr/>
        </p:nvGrpSpPr>
        <p:grpSpPr>
          <a:xfrm>
            <a:off x="5820654" y="3441682"/>
            <a:ext cx="519183" cy="490773"/>
            <a:chOff x="3813466" y="5015691"/>
            <a:chExt cx="509049" cy="481194"/>
          </a:xfrm>
          <a:solidFill>
            <a:schemeClr val="bg1"/>
          </a:solidFill>
        </p:grpSpPr>
        <p:grpSp>
          <p:nvGrpSpPr>
            <p:cNvPr id="122" name="Group 121"/>
            <p:cNvGrpSpPr/>
            <p:nvPr/>
          </p:nvGrpSpPr>
          <p:grpSpPr>
            <a:xfrm>
              <a:off x="3980819" y="5015691"/>
              <a:ext cx="173736" cy="481194"/>
              <a:chOff x="4951808" y="3131259"/>
              <a:chExt cx="173736" cy="481194"/>
            </a:xfrm>
            <a:grpFill/>
          </p:grpSpPr>
          <p:sp>
            <p:nvSpPr>
              <p:cNvPr id="131" name="Oval 13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2" name="Rounded Rectangle 13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3" name="Rounded Rectangle 13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3" name="Group 122"/>
            <p:cNvGrpSpPr/>
            <p:nvPr/>
          </p:nvGrpSpPr>
          <p:grpSpPr>
            <a:xfrm>
              <a:off x="4183985" y="5060845"/>
              <a:ext cx="138530" cy="383684"/>
              <a:chOff x="4951808" y="3131259"/>
              <a:chExt cx="173736" cy="481194"/>
            </a:xfrm>
            <a:grpFill/>
          </p:grpSpPr>
          <p:sp>
            <p:nvSpPr>
              <p:cNvPr id="128" name="Oval 12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9" name="Rounded Rectangle 12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0" name="Rounded Rectangle 12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4" name="Group 123"/>
            <p:cNvGrpSpPr/>
            <p:nvPr/>
          </p:nvGrpSpPr>
          <p:grpSpPr>
            <a:xfrm>
              <a:off x="3813466" y="5060845"/>
              <a:ext cx="138530" cy="383684"/>
              <a:chOff x="4951808" y="3131259"/>
              <a:chExt cx="173736" cy="481194"/>
            </a:xfrm>
            <a:grpFill/>
          </p:grpSpPr>
          <p:sp>
            <p:nvSpPr>
              <p:cNvPr id="125" name="Oval 12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6" name="Rounded Rectangle 12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7" name="Rounded Rectangle 12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cxnSp>
        <p:nvCxnSpPr>
          <p:cNvPr id="134" name="Straight Arrow Connector 133"/>
          <p:cNvCxnSpPr/>
          <p:nvPr/>
        </p:nvCxnSpPr>
        <p:spPr>
          <a:xfrm>
            <a:off x="4719522" y="3715926"/>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53" name="Rounded Rectangular Callout 152"/>
          <p:cNvSpPr/>
          <p:nvPr/>
        </p:nvSpPr>
        <p:spPr>
          <a:xfrm>
            <a:off x="1137515" y="1054731"/>
            <a:ext cx="3518301" cy="1276875"/>
          </a:xfrm>
          <a:prstGeom prst="wedgeRoundRectCallout">
            <a:avLst>
              <a:gd name="adj1" fmla="val 24174"/>
              <a:gd name="adj2" fmla="val 91373"/>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When CSP partner becomes partner for a customer tenant, by default the agents groups are assigned certain roles in the customer tenant.</a:t>
            </a:r>
          </a:p>
        </p:txBody>
      </p:sp>
      <p:sp>
        <p:nvSpPr>
          <p:cNvPr id="154" name="Rounded Rectangular Callout 153"/>
          <p:cNvSpPr/>
          <p:nvPr/>
        </p:nvSpPr>
        <p:spPr>
          <a:xfrm>
            <a:off x="6891601" y="932455"/>
            <a:ext cx="3518301" cy="1276875"/>
          </a:xfrm>
          <a:prstGeom prst="wedgeRoundRectCallout">
            <a:avLst>
              <a:gd name="adj1" fmla="val -129711"/>
              <a:gd name="adj2" fmla="val 96232"/>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Partnership is established when the partner creates a new Azure AD tenant for the customer, or when the admin of an existing Azure AD tenant accepts partnership invite. </a:t>
            </a:r>
          </a:p>
        </p:txBody>
      </p:sp>
      <p:sp>
        <p:nvSpPr>
          <p:cNvPr id="2" name="Title 1"/>
          <p:cNvSpPr>
            <a:spLocks noGrp="1"/>
          </p:cNvSpPr>
          <p:nvPr>
            <p:ph type="title"/>
          </p:nvPr>
        </p:nvSpPr>
        <p:spPr/>
        <p:txBody>
          <a:bodyPr/>
          <a:lstStyle/>
          <a:p>
            <a:r>
              <a:rPr lang="en-US" dirty="0"/>
              <a:t>AOBO for Office 365 (Direct)</a:t>
            </a:r>
          </a:p>
        </p:txBody>
      </p:sp>
      <p:sp>
        <p:nvSpPr>
          <p:cNvPr id="136" name="Rounded Rectangle 135"/>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37" name="Group 136"/>
          <p:cNvGrpSpPr/>
          <p:nvPr/>
        </p:nvGrpSpPr>
        <p:grpSpPr>
          <a:xfrm>
            <a:off x="9830960" y="2870160"/>
            <a:ext cx="519183" cy="490773"/>
            <a:chOff x="3813466" y="5015691"/>
            <a:chExt cx="509049" cy="481194"/>
          </a:xfrm>
          <a:solidFill>
            <a:schemeClr val="bg1"/>
          </a:solidFill>
        </p:grpSpPr>
        <p:grpSp>
          <p:nvGrpSpPr>
            <p:cNvPr id="139" name="Group 138"/>
            <p:cNvGrpSpPr/>
            <p:nvPr/>
          </p:nvGrpSpPr>
          <p:grpSpPr>
            <a:xfrm>
              <a:off x="3980819" y="5015691"/>
              <a:ext cx="173736" cy="481194"/>
              <a:chOff x="4951808" y="3131259"/>
              <a:chExt cx="173736" cy="481194"/>
            </a:xfrm>
            <a:grpFill/>
          </p:grpSpPr>
          <p:sp>
            <p:nvSpPr>
              <p:cNvPr id="148" name="Oval 14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9" name="Rounded Rectangle 14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0" name="Rounded Rectangle 14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0" name="Group 139"/>
            <p:cNvGrpSpPr/>
            <p:nvPr/>
          </p:nvGrpSpPr>
          <p:grpSpPr>
            <a:xfrm>
              <a:off x="4183985" y="5060845"/>
              <a:ext cx="138530" cy="383684"/>
              <a:chOff x="4951808" y="3131259"/>
              <a:chExt cx="173736" cy="481194"/>
            </a:xfrm>
            <a:grpFill/>
          </p:grpSpPr>
          <p:sp>
            <p:nvSpPr>
              <p:cNvPr id="145" name="Oval 14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6" name="Rounded Rectangle 14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7" name="Rounded Rectangle 14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1" name="Group 140"/>
            <p:cNvGrpSpPr/>
            <p:nvPr/>
          </p:nvGrpSpPr>
          <p:grpSpPr>
            <a:xfrm>
              <a:off x="3813466" y="5060845"/>
              <a:ext cx="138530" cy="383684"/>
              <a:chOff x="4951808" y="3131259"/>
              <a:chExt cx="173736" cy="481194"/>
            </a:xfrm>
            <a:grpFill/>
          </p:grpSpPr>
          <p:sp>
            <p:nvSpPr>
              <p:cNvPr id="142" name="Oval 14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3" name="Rounded Rectangle 14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4" name="Rounded Rectangle 14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51" name="Rounded Rectangle 150"/>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55" name="Group 154"/>
          <p:cNvGrpSpPr/>
          <p:nvPr/>
        </p:nvGrpSpPr>
        <p:grpSpPr>
          <a:xfrm>
            <a:off x="9851083" y="3378810"/>
            <a:ext cx="1996230" cy="830686"/>
            <a:chOff x="7994661" y="1206920"/>
            <a:chExt cx="1957266" cy="814472"/>
          </a:xfrm>
          <a:solidFill>
            <a:schemeClr val="bg1"/>
          </a:solidFill>
        </p:grpSpPr>
        <p:grpSp>
          <p:nvGrpSpPr>
            <p:cNvPr id="156" name="Group 155"/>
            <p:cNvGrpSpPr/>
            <p:nvPr/>
          </p:nvGrpSpPr>
          <p:grpSpPr>
            <a:xfrm>
              <a:off x="8693666" y="1206920"/>
              <a:ext cx="548927" cy="620201"/>
              <a:chOff x="8693666" y="1206920"/>
              <a:chExt cx="548927" cy="620201"/>
            </a:xfrm>
            <a:grpFill/>
          </p:grpSpPr>
          <p:grpSp>
            <p:nvGrpSpPr>
              <p:cNvPr id="166" name="Group 165"/>
              <p:cNvGrpSpPr/>
              <p:nvPr/>
            </p:nvGrpSpPr>
            <p:grpSpPr>
              <a:xfrm>
                <a:off x="8846066" y="1206920"/>
                <a:ext cx="257981" cy="395950"/>
                <a:chOff x="8361394" y="1628219"/>
                <a:chExt cx="257981" cy="395950"/>
              </a:xfrm>
              <a:grpFill/>
            </p:grpSpPr>
            <p:sp>
              <p:nvSpPr>
                <p:cNvPr id="180" name="Cube 179"/>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81" name="Straight Connector 180"/>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8984612" y="1359320"/>
                <a:ext cx="257981" cy="395950"/>
                <a:chOff x="8361394" y="1628219"/>
                <a:chExt cx="257981" cy="395950"/>
              </a:xfrm>
              <a:grpFill/>
            </p:grpSpPr>
            <p:sp>
              <p:nvSpPr>
                <p:cNvPr id="176" name="Cube 175"/>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7" name="Straight Connector 176"/>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8693666" y="1431171"/>
                <a:ext cx="257981" cy="395950"/>
                <a:chOff x="8361394" y="1628219"/>
                <a:chExt cx="257981" cy="395950"/>
              </a:xfrm>
              <a:grpFill/>
            </p:grpSpPr>
            <p:sp>
              <p:nvSpPr>
                <p:cNvPr id="172" name="Cube 171"/>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3" name="Straight Connector 172"/>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65" name="TextBox 164"/>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6290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2888037"/>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p>
        </p:txBody>
      </p:sp>
      <p:sp>
        <p:nvSpPr>
          <p:cNvPr id="90" name="Rounded Rectangle 89"/>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91" name="Group 90"/>
          <p:cNvGrpSpPr/>
          <p:nvPr/>
        </p:nvGrpSpPr>
        <p:grpSpPr>
          <a:xfrm>
            <a:off x="2135765" y="3441681"/>
            <a:ext cx="519183" cy="490773"/>
            <a:chOff x="3813466" y="5015691"/>
            <a:chExt cx="509049" cy="481194"/>
          </a:xfrm>
          <a:solidFill>
            <a:schemeClr val="tx1">
              <a:lumMod val="85000"/>
            </a:schemeClr>
          </a:solidFill>
        </p:grpSpPr>
        <p:grpSp>
          <p:nvGrpSpPr>
            <p:cNvPr id="92" name="Group 91"/>
            <p:cNvGrpSpPr/>
            <p:nvPr/>
          </p:nvGrpSpPr>
          <p:grpSpPr>
            <a:xfrm>
              <a:off x="3980819" y="5015691"/>
              <a:ext cx="173736" cy="481194"/>
              <a:chOff x="4951808" y="3131259"/>
              <a:chExt cx="173736" cy="481194"/>
            </a:xfrm>
            <a:grpFill/>
          </p:grpSpPr>
          <p:sp>
            <p:nvSpPr>
              <p:cNvPr id="101" name="Oval 100"/>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02" name="Rounded Rectangle 101"/>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03" name="Rounded Rectangle 102"/>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93" name="Group 92"/>
            <p:cNvGrpSpPr/>
            <p:nvPr/>
          </p:nvGrpSpPr>
          <p:grpSpPr>
            <a:xfrm>
              <a:off x="4183985" y="5060845"/>
              <a:ext cx="138530" cy="383684"/>
              <a:chOff x="4951808" y="3131259"/>
              <a:chExt cx="173736" cy="481194"/>
            </a:xfrm>
            <a:grpFill/>
          </p:grpSpPr>
          <p:sp>
            <p:nvSpPr>
              <p:cNvPr id="98" name="Oval 97"/>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99" name="Rounded Rectangle 98"/>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00" name="Rounded Rectangle 99"/>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94" name="Group 93"/>
            <p:cNvGrpSpPr/>
            <p:nvPr/>
          </p:nvGrpSpPr>
          <p:grpSpPr>
            <a:xfrm>
              <a:off x="3813466" y="5060845"/>
              <a:ext cx="138530" cy="383684"/>
              <a:chOff x="4951808" y="3131259"/>
              <a:chExt cx="173736" cy="481194"/>
            </a:xfrm>
            <a:grpFill/>
          </p:grpSpPr>
          <p:sp>
            <p:nvSpPr>
              <p:cNvPr id="95" name="Oval 94"/>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96" name="Rounded Rectangle 95"/>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97" name="Rounded Rectangle 96"/>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104" name="Rounded Rectangle 103"/>
          <p:cNvSpPr/>
          <p:nvPr/>
        </p:nvSpPr>
        <p:spPr>
          <a:xfrm>
            <a:off x="2731492" y="3562047"/>
            <a:ext cx="1924324" cy="307759"/>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Group | Helpdesk Agents</a:t>
            </a:r>
          </a:p>
        </p:txBody>
      </p:sp>
      <p:grpSp>
        <p:nvGrpSpPr>
          <p:cNvPr id="105" name="Group 104"/>
          <p:cNvGrpSpPr/>
          <p:nvPr/>
        </p:nvGrpSpPr>
        <p:grpSpPr>
          <a:xfrm>
            <a:off x="2135765" y="3995612"/>
            <a:ext cx="519183" cy="490773"/>
            <a:chOff x="3813466" y="5015691"/>
            <a:chExt cx="509049" cy="481194"/>
          </a:xfrm>
          <a:solidFill>
            <a:schemeClr val="tx1">
              <a:lumMod val="85000"/>
            </a:schemeClr>
          </a:solidFill>
        </p:grpSpPr>
        <p:grpSp>
          <p:nvGrpSpPr>
            <p:cNvPr id="106" name="Group 105"/>
            <p:cNvGrpSpPr/>
            <p:nvPr/>
          </p:nvGrpSpPr>
          <p:grpSpPr>
            <a:xfrm>
              <a:off x="3980819" y="5015691"/>
              <a:ext cx="173736" cy="481194"/>
              <a:chOff x="4951808" y="3131259"/>
              <a:chExt cx="173736" cy="481194"/>
            </a:xfrm>
            <a:grpFill/>
          </p:grpSpPr>
          <p:sp>
            <p:nvSpPr>
              <p:cNvPr id="115" name="Oval 114"/>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6" name="Rounded Rectangle 115"/>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7" name="Rounded Rectangle 116"/>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07" name="Group 106"/>
            <p:cNvGrpSpPr/>
            <p:nvPr/>
          </p:nvGrpSpPr>
          <p:grpSpPr>
            <a:xfrm>
              <a:off x="4183985" y="5060845"/>
              <a:ext cx="138530" cy="383684"/>
              <a:chOff x="4951808" y="3131259"/>
              <a:chExt cx="173736" cy="481194"/>
            </a:xfrm>
            <a:grpFill/>
          </p:grpSpPr>
          <p:sp>
            <p:nvSpPr>
              <p:cNvPr id="112" name="Oval 111"/>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3" name="Rounded Rectangle 112"/>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4" name="Rounded Rectangle 113"/>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08" name="Group 107"/>
            <p:cNvGrpSpPr/>
            <p:nvPr/>
          </p:nvGrpSpPr>
          <p:grpSpPr>
            <a:xfrm>
              <a:off x="3813466" y="5060845"/>
              <a:ext cx="138530" cy="383684"/>
              <a:chOff x="4951808" y="3131259"/>
              <a:chExt cx="173736" cy="481194"/>
            </a:xfrm>
            <a:grpFill/>
          </p:grpSpPr>
          <p:sp>
            <p:nvSpPr>
              <p:cNvPr id="109" name="Oval 108"/>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0" name="Rounded Rectangle 109"/>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11" name="Rounded Rectangle 110"/>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118" name="Rounded Rectangle 117"/>
          <p:cNvSpPr/>
          <p:nvPr/>
        </p:nvSpPr>
        <p:spPr>
          <a:xfrm>
            <a:off x="2731492" y="4115978"/>
            <a:ext cx="1924324" cy="307759"/>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Group | Sales Agents</a:t>
            </a:r>
          </a:p>
        </p:txBody>
      </p:sp>
      <p:cxnSp>
        <p:nvCxnSpPr>
          <p:cNvPr id="119" name="Straight Arrow Connector 118"/>
          <p:cNvCxnSpPr/>
          <p:nvPr/>
        </p:nvCxnSpPr>
        <p:spPr>
          <a:xfrm>
            <a:off x="4719522" y="3162281"/>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20" name="Rounded Rectangle 119"/>
          <p:cNvSpPr/>
          <p:nvPr/>
        </p:nvSpPr>
        <p:spPr>
          <a:xfrm>
            <a:off x="6401871" y="3562047"/>
            <a:ext cx="1924324" cy="307759"/>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Role | Helpdesk Admin</a:t>
            </a:r>
          </a:p>
        </p:txBody>
      </p:sp>
      <p:grpSp>
        <p:nvGrpSpPr>
          <p:cNvPr id="121" name="Group 120"/>
          <p:cNvGrpSpPr/>
          <p:nvPr/>
        </p:nvGrpSpPr>
        <p:grpSpPr>
          <a:xfrm>
            <a:off x="5820654" y="3441682"/>
            <a:ext cx="519183" cy="490773"/>
            <a:chOff x="3813466" y="5015691"/>
            <a:chExt cx="509049" cy="481194"/>
          </a:xfrm>
          <a:solidFill>
            <a:schemeClr val="tx1">
              <a:lumMod val="85000"/>
            </a:schemeClr>
          </a:solidFill>
        </p:grpSpPr>
        <p:grpSp>
          <p:nvGrpSpPr>
            <p:cNvPr id="122" name="Group 121"/>
            <p:cNvGrpSpPr/>
            <p:nvPr/>
          </p:nvGrpSpPr>
          <p:grpSpPr>
            <a:xfrm>
              <a:off x="3980819" y="5015691"/>
              <a:ext cx="173736" cy="481194"/>
              <a:chOff x="4951808" y="3131259"/>
              <a:chExt cx="173736" cy="481194"/>
            </a:xfrm>
            <a:grpFill/>
          </p:grpSpPr>
          <p:sp>
            <p:nvSpPr>
              <p:cNvPr id="131" name="Oval 130"/>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32" name="Rounded Rectangle 131"/>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33" name="Rounded Rectangle 132"/>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23" name="Group 122"/>
            <p:cNvGrpSpPr/>
            <p:nvPr/>
          </p:nvGrpSpPr>
          <p:grpSpPr>
            <a:xfrm>
              <a:off x="4183985" y="5060845"/>
              <a:ext cx="138530" cy="383684"/>
              <a:chOff x="4951808" y="3131259"/>
              <a:chExt cx="173736" cy="481194"/>
            </a:xfrm>
            <a:grpFill/>
          </p:grpSpPr>
          <p:sp>
            <p:nvSpPr>
              <p:cNvPr id="128" name="Oval 127"/>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29" name="Rounded Rectangle 128"/>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30" name="Rounded Rectangle 129"/>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24" name="Group 123"/>
            <p:cNvGrpSpPr/>
            <p:nvPr/>
          </p:nvGrpSpPr>
          <p:grpSpPr>
            <a:xfrm>
              <a:off x="3813466" y="5060845"/>
              <a:ext cx="138530" cy="383684"/>
              <a:chOff x="4951808" y="3131259"/>
              <a:chExt cx="173736" cy="481194"/>
            </a:xfrm>
            <a:grpFill/>
          </p:grpSpPr>
          <p:sp>
            <p:nvSpPr>
              <p:cNvPr id="125" name="Oval 124"/>
              <p:cNvSpPr/>
              <p:nvPr/>
            </p:nvSpPr>
            <p:spPr>
              <a:xfrm>
                <a:off x="4988384" y="3131259"/>
                <a:ext cx="100584" cy="100584"/>
              </a:xfrm>
              <a:prstGeom prst="ellips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26" name="Rounded Rectangle 125"/>
              <p:cNvSpPr/>
              <p:nvPr/>
            </p:nvSpPr>
            <p:spPr>
              <a:xfrm>
                <a:off x="4951808" y="3242130"/>
                <a:ext cx="173736" cy="219456"/>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27" name="Rounded Rectangle 126"/>
              <p:cNvSpPr/>
              <p:nvPr/>
            </p:nvSpPr>
            <p:spPr>
              <a:xfrm>
                <a:off x="4988384" y="3379256"/>
                <a:ext cx="100584" cy="233197"/>
              </a:xfrm>
              <a:prstGeom prst="roundRect">
                <a:avLst>
                  <a:gd name="adj" fmla="val 24442"/>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cxnSp>
        <p:nvCxnSpPr>
          <p:cNvPr id="134" name="Straight Arrow Connector 133"/>
          <p:cNvCxnSpPr/>
          <p:nvPr/>
        </p:nvCxnSpPr>
        <p:spPr>
          <a:xfrm>
            <a:off x="4719522" y="3725862"/>
            <a:ext cx="978211" cy="0"/>
          </a:xfrm>
          <a:prstGeom prst="straightConnector1">
            <a:avLst/>
          </a:prstGeom>
          <a:ln w="12700">
            <a:solidFill>
              <a:schemeClr val="tx1">
                <a:lumMod val="85000"/>
              </a:schemeClr>
            </a:solidFill>
            <a:tailEnd type="diamond" w="lg" len="lg"/>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2306447" y="4548993"/>
            <a:ext cx="177195" cy="490773"/>
            <a:chOff x="4951808" y="3131259"/>
            <a:chExt cx="173736" cy="481194"/>
          </a:xfrm>
          <a:solidFill>
            <a:schemeClr val="bg1"/>
          </a:solidFill>
        </p:grpSpPr>
        <p:sp>
          <p:nvSpPr>
            <p:cNvPr id="136" name="Oval 13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7" name="Rounded Rectangle 13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9" name="Rounded Rectangle 13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141" name="Elbow Connector 140"/>
          <p:cNvCxnSpPr/>
          <p:nvPr/>
        </p:nvCxnSpPr>
        <p:spPr>
          <a:xfrm rot="10800000">
            <a:off x="1996721" y="3113488"/>
            <a:ext cx="170683" cy="1660495"/>
          </a:xfrm>
          <a:prstGeom prst="bentConnector3">
            <a:avLst>
              <a:gd name="adj1" fmla="val 546841"/>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43" name="Rounded Rectangular Callout 142"/>
          <p:cNvSpPr/>
          <p:nvPr/>
        </p:nvSpPr>
        <p:spPr>
          <a:xfrm>
            <a:off x="315375" y="1027637"/>
            <a:ext cx="3518301" cy="1276875"/>
          </a:xfrm>
          <a:prstGeom prst="wedgeRoundRectCallout">
            <a:avLst>
              <a:gd name="adj1" fmla="val -21426"/>
              <a:gd name="adj2" fmla="val 103225"/>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Because Admin Agents group is now a member of Tenant Admin role, members of the Admin group can manage O365 services on behalf of the customer.</a:t>
            </a:r>
          </a:p>
        </p:txBody>
      </p:sp>
      <p:sp>
        <p:nvSpPr>
          <p:cNvPr id="2" name="Title 1"/>
          <p:cNvSpPr>
            <a:spLocks noGrp="1"/>
          </p:cNvSpPr>
          <p:nvPr>
            <p:ph type="title"/>
          </p:nvPr>
        </p:nvSpPr>
        <p:spPr/>
        <p:txBody>
          <a:bodyPr/>
          <a:lstStyle/>
          <a:p>
            <a:r>
              <a:rPr lang="en-US" dirty="0"/>
              <a:t>AOBO for Office 365 (Direct)</a:t>
            </a:r>
          </a:p>
        </p:txBody>
      </p:sp>
      <p:sp>
        <p:nvSpPr>
          <p:cNvPr id="144" name="Rounded Rectangle 143"/>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45" name="Group 144"/>
          <p:cNvGrpSpPr/>
          <p:nvPr/>
        </p:nvGrpSpPr>
        <p:grpSpPr>
          <a:xfrm>
            <a:off x="9830960" y="2870160"/>
            <a:ext cx="519183" cy="490773"/>
            <a:chOff x="3813466" y="5015691"/>
            <a:chExt cx="509049" cy="481194"/>
          </a:xfrm>
          <a:solidFill>
            <a:schemeClr val="bg1"/>
          </a:solidFill>
        </p:grpSpPr>
        <p:grpSp>
          <p:nvGrpSpPr>
            <p:cNvPr id="146" name="Group 145"/>
            <p:cNvGrpSpPr/>
            <p:nvPr/>
          </p:nvGrpSpPr>
          <p:grpSpPr>
            <a:xfrm>
              <a:off x="3980819" y="5015691"/>
              <a:ext cx="173736" cy="481194"/>
              <a:chOff x="4951808" y="3131259"/>
              <a:chExt cx="173736" cy="481194"/>
            </a:xfrm>
            <a:grpFill/>
          </p:grpSpPr>
          <p:sp>
            <p:nvSpPr>
              <p:cNvPr id="155" name="Oval 15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6" name="Rounded Rectangle 15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5" name="Rounded Rectangle 16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7" name="Group 146"/>
            <p:cNvGrpSpPr/>
            <p:nvPr/>
          </p:nvGrpSpPr>
          <p:grpSpPr>
            <a:xfrm>
              <a:off x="4183985" y="5060845"/>
              <a:ext cx="138530" cy="383684"/>
              <a:chOff x="4951808" y="3131259"/>
              <a:chExt cx="173736" cy="481194"/>
            </a:xfrm>
            <a:grpFill/>
          </p:grpSpPr>
          <p:sp>
            <p:nvSpPr>
              <p:cNvPr id="152" name="Oval 15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3" name="Rounded Rectangle 15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4" name="Rounded Rectangle 15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8" name="Group 147"/>
            <p:cNvGrpSpPr/>
            <p:nvPr/>
          </p:nvGrpSpPr>
          <p:grpSpPr>
            <a:xfrm>
              <a:off x="3813466" y="5060845"/>
              <a:ext cx="138530" cy="383684"/>
              <a:chOff x="4951808" y="3131259"/>
              <a:chExt cx="173736" cy="481194"/>
            </a:xfrm>
            <a:grpFill/>
          </p:grpSpPr>
          <p:sp>
            <p:nvSpPr>
              <p:cNvPr id="149" name="Oval 14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0" name="Rounded Rectangle 14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1" name="Rounded Rectangle 15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66" name="Rounded Rectangle 165"/>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67" name="Group 166"/>
          <p:cNvGrpSpPr/>
          <p:nvPr/>
        </p:nvGrpSpPr>
        <p:grpSpPr>
          <a:xfrm>
            <a:off x="9851083" y="3378810"/>
            <a:ext cx="1996230" cy="830686"/>
            <a:chOff x="7994661" y="1206920"/>
            <a:chExt cx="1957266" cy="814472"/>
          </a:xfrm>
          <a:solidFill>
            <a:schemeClr val="bg1"/>
          </a:solidFill>
        </p:grpSpPr>
        <p:grpSp>
          <p:nvGrpSpPr>
            <p:cNvPr id="171" name="Group 170"/>
            <p:cNvGrpSpPr/>
            <p:nvPr/>
          </p:nvGrpSpPr>
          <p:grpSpPr>
            <a:xfrm>
              <a:off x="8693666" y="1206920"/>
              <a:ext cx="548927" cy="620201"/>
              <a:chOff x="8693666" y="1206920"/>
              <a:chExt cx="548927" cy="620201"/>
            </a:xfrm>
            <a:grpFill/>
          </p:grpSpPr>
          <p:grpSp>
            <p:nvGrpSpPr>
              <p:cNvPr id="173" name="Group 172"/>
              <p:cNvGrpSpPr/>
              <p:nvPr/>
            </p:nvGrpSpPr>
            <p:grpSpPr>
              <a:xfrm>
                <a:off x="8846066" y="1206920"/>
                <a:ext cx="257981" cy="395950"/>
                <a:chOff x="8361394" y="1628219"/>
                <a:chExt cx="257981" cy="395950"/>
              </a:xfrm>
              <a:grpFill/>
            </p:grpSpPr>
            <p:sp>
              <p:nvSpPr>
                <p:cNvPr id="198" name="Cube 197"/>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99" name="Straight Connector 198"/>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a:off x="8984612" y="1359320"/>
                <a:ext cx="257981" cy="395950"/>
                <a:chOff x="8361394" y="1628219"/>
                <a:chExt cx="257981" cy="395950"/>
              </a:xfrm>
              <a:grpFill/>
            </p:grpSpPr>
            <p:sp>
              <p:nvSpPr>
                <p:cNvPr id="180" name="Cube 179"/>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81" name="Straight Connector 180"/>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8693666" y="1431171"/>
                <a:ext cx="257981" cy="395950"/>
                <a:chOff x="8361394" y="1628219"/>
                <a:chExt cx="257981" cy="395950"/>
              </a:xfrm>
              <a:grpFill/>
            </p:grpSpPr>
            <p:sp>
              <p:nvSpPr>
                <p:cNvPr id="176" name="Cube 175"/>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7" name="Straight Connector 176"/>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72" name="TextBox 171"/>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140" name="Elbow Connector 139"/>
          <p:cNvCxnSpPr/>
          <p:nvPr/>
        </p:nvCxnSpPr>
        <p:spPr>
          <a:xfrm flipV="1">
            <a:off x="2654948" y="3776862"/>
            <a:ext cx="7754955" cy="1017617"/>
          </a:xfrm>
          <a:prstGeom prst="bentConnector3">
            <a:avLst>
              <a:gd name="adj1" fmla="val 8132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1757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5869"/>
          </a:xfrm>
        </p:spPr>
        <p:txBody>
          <a:bodyPr/>
          <a:lstStyle/>
          <a:p>
            <a:r>
              <a:rPr lang="en-US" dirty="0" smtClean="0"/>
              <a:t>AOBO for </a:t>
            </a:r>
            <a:br>
              <a:rPr lang="en-US" dirty="0" smtClean="0"/>
            </a:br>
            <a:r>
              <a:rPr lang="en-US" dirty="0" smtClean="0"/>
              <a:t>Office 365 (Indirect) – </a:t>
            </a:r>
            <a:br>
              <a:rPr lang="en-US" dirty="0" smtClean="0"/>
            </a:br>
            <a:r>
              <a:rPr lang="en-US" dirty="0" smtClean="0"/>
              <a:t>How it Works</a:t>
            </a:r>
            <a:r>
              <a:rPr lang="is-IS" dirty="0" smtClean="0"/>
              <a:t>…</a:t>
            </a:r>
            <a:endParaRPr lang="en-US" dirty="0"/>
          </a:p>
        </p:txBody>
      </p:sp>
    </p:spTree>
    <p:extLst>
      <p:ext uri="{BB962C8B-B14F-4D97-AF65-F5344CB8AC3E}">
        <p14:creationId xmlns:p14="http://schemas.microsoft.com/office/powerpoint/2010/main" val="19293930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899803"/>
          </a:xfrm>
        </p:spPr>
        <p:txBody>
          <a:bodyPr/>
          <a:lstStyle/>
          <a:p>
            <a:r>
              <a:rPr lang="en-US" dirty="0" smtClean="0"/>
              <a:t>Distributor creates an Azure subscription for the customer</a:t>
            </a:r>
          </a:p>
          <a:p>
            <a:pPr lvl="1"/>
            <a:r>
              <a:rPr lang="en-US" dirty="0" smtClean="0"/>
              <a:t>Distributor’s “Admin Agents” group seen as a member of customer’s Azure AD tenant’s “Tenant Admin” group</a:t>
            </a:r>
          </a:p>
          <a:p>
            <a:pPr lvl="1"/>
            <a:r>
              <a:rPr lang="en-US" dirty="0" smtClean="0"/>
              <a:t>Members of “Tenant Admin” can manage Office 365 subscriptions &amp; licenses</a:t>
            </a:r>
          </a:p>
          <a:p>
            <a:r>
              <a:rPr lang="en-US" dirty="0" smtClean="0"/>
              <a:t>Distributor can manage customer’s Office 365 subscriptions &amp; licenses</a:t>
            </a:r>
          </a:p>
          <a:p>
            <a:r>
              <a:rPr lang="en-US" dirty="0" smtClean="0"/>
              <a:t>Reseller does not yet have access to the Customer’s Office 365 subscriptions &amp; licenses</a:t>
            </a:r>
          </a:p>
        </p:txBody>
      </p:sp>
      <p:sp>
        <p:nvSpPr>
          <p:cNvPr id="2" name="Title 1"/>
          <p:cNvSpPr>
            <a:spLocks noGrp="1"/>
          </p:cNvSpPr>
          <p:nvPr>
            <p:ph type="title"/>
          </p:nvPr>
        </p:nvSpPr>
        <p:spPr/>
        <p:txBody>
          <a:bodyPr/>
          <a:lstStyle/>
          <a:p>
            <a:r>
              <a:rPr lang="en-US" sz="4400" dirty="0" smtClean="0"/>
              <a:t>Differences Between Direct &amp; Indirect – Office 365</a:t>
            </a:r>
            <a:endParaRPr lang="en-US" sz="4400" dirty="0"/>
          </a:p>
        </p:txBody>
      </p:sp>
    </p:spTree>
    <p:extLst>
      <p:ext uri="{BB962C8B-B14F-4D97-AF65-F5344CB8AC3E}">
        <p14:creationId xmlns:p14="http://schemas.microsoft.com/office/powerpoint/2010/main" val="6973776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solidFill>
            <a:schemeClr val="tx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sp>
        <p:nvSpPr>
          <p:cNvPr id="113" name="Rounded Rectangular Callout 112"/>
          <p:cNvSpPr/>
          <p:nvPr/>
        </p:nvSpPr>
        <p:spPr>
          <a:xfrm>
            <a:off x="7108855" y="1080463"/>
            <a:ext cx="3518301" cy="1276875"/>
          </a:xfrm>
          <a:prstGeom prst="wedgeRoundRectCallout">
            <a:avLst>
              <a:gd name="adj1" fmla="val -73792"/>
              <a:gd name="adj2" fmla="val 75896"/>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In the </a:t>
            </a:r>
            <a:r>
              <a:rPr lang="en-US" sz="1530" dirty="0" smtClean="0">
                <a:latin typeface="+mj-lt"/>
                <a:cs typeface="Segoe UI Light" panose="020B0502040204020203" pitchFamily="34" charset="0"/>
              </a:rPr>
              <a:t>Indirect model</a:t>
            </a:r>
            <a:r>
              <a:rPr lang="en-US" sz="1530" dirty="0">
                <a:latin typeface="+mj-lt"/>
                <a:cs typeface="Segoe UI Light" panose="020B0502040204020203" pitchFamily="34" charset="0"/>
              </a:rPr>
              <a:t>, the distributor must first establish partnership with the customer tenant in order to create subscriptions for the customer.</a:t>
            </a:r>
          </a:p>
        </p:txBody>
      </p:sp>
      <p:sp>
        <p:nvSpPr>
          <p:cNvPr id="2" name="Title 1"/>
          <p:cNvSpPr>
            <a:spLocks noGrp="1"/>
          </p:cNvSpPr>
          <p:nvPr>
            <p:ph type="title"/>
          </p:nvPr>
        </p:nvSpPr>
        <p:spPr/>
        <p:txBody>
          <a:bodyPr/>
          <a:lstStyle/>
          <a:p>
            <a:r>
              <a:rPr lang="en-US" dirty="0"/>
              <a:t>AOBO for Office 365 </a:t>
            </a:r>
            <a:r>
              <a:rPr lang="en-US" dirty="0" smtClean="0"/>
              <a:t>(Indirect)</a:t>
            </a:r>
            <a:endParaRPr lang="en-US" dirty="0"/>
          </a:p>
        </p:txBody>
      </p:sp>
      <p:sp>
        <p:nvSpPr>
          <p:cNvPr id="134" name="Rounded Rectangle 133"/>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35" name="Group 134"/>
          <p:cNvGrpSpPr/>
          <p:nvPr/>
        </p:nvGrpSpPr>
        <p:grpSpPr>
          <a:xfrm>
            <a:off x="9830960" y="2870160"/>
            <a:ext cx="519183" cy="490773"/>
            <a:chOff x="3813466" y="5015691"/>
            <a:chExt cx="509049" cy="481194"/>
          </a:xfrm>
          <a:solidFill>
            <a:schemeClr val="bg1"/>
          </a:solidFill>
        </p:grpSpPr>
        <p:grpSp>
          <p:nvGrpSpPr>
            <p:cNvPr id="136" name="Group 135"/>
            <p:cNvGrpSpPr/>
            <p:nvPr/>
          </p:nvGrpSpPr>
          <p:grpSpPr>
            <a:xfrm>
              <a:off x="3980819" y="5015691"/>
              <a:ext cx="173736" cy="481194"/>
              <a:chOff x="4951808" y="3131259"/>
              <a:chExt cx="173736" cy="481194"/>
            </a:xfrm>
            <a:grpFill/>
          </p:grpSpPr>
          <p:sp>
            <p:nvSpPr>
              <p:cNvPr id="148" name="Oval 14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9" name="Rounded Rectangle 14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0" name="Rounded Rectangle 14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37" name="Group 136"/>
            <p:cNvGrpSpPr/>
            <p:nvPr/>
          </p:nvGrpSpPr>
          <p:grpSpPr>
            <a:xfrm>
              <a:off x="4183985" y="5060845"/>
              <a:ext cx="138530" cy="383684"/>
              <a:chOff x="4951808" y="3131259"/>
              <a:chExt cx="173736" cy="481194"/>
            </a:xfrm>
            <a:grpFill/>
          </p:grpSpPr>
          <p:sp>
            <p:nvSpPr>
              <p:cNvPr id="145" name="Oval 14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6" name="Rounded Rectangle 14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7" name="Rounded Rectangle 14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39" name="Group 138"/>
            <p:cNvGrpSpPr/>
            <p:nvPr/>
          </p:nvGrpSpPr>
          <p:grpSpPr>
            <a:xfrm>
              <a:off x="3813466" y="5060845"/>
              <a:ext cx="138530" cy="383684"/>
              <a:chOff x="4951808" y="3131259"/>
              <a:chExt cx="173736" cy="481194"/>
            </a:xfrm>
            <a:grpFill/>
          </p:grpSpPr>
          <p:sp>
            <p:nvSpPr>
              <p:cNvPr id="140" name="Oval 13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1" name="Rounded Rectangle 14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3" name="Rounded Rectangle 14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51" name="Rounded Rectangle 150"/>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52" name="Group 151"/>
          <p:cNvGrpSpPr/>
          <p:nvPr/>
        </p:nvGrpSpPr>
        <p:grpSpPr>
          <a:xfrm>
            <a:off x="9851083" y="3378810"/>
            <a:ext cx="1996230" cy="830686"/>
            <a:chOff x="7994661" y="1206920"/>
            <a:chExt cx="1957266" cy="814472"/>
          </a:xfrm>
          <a:solidFill>
            <a:schemeClr val="bg1"/>
          </a:solidFill>
        </p:grpSpPr>
        <p:grpSp>
          <p:nvGrpSpPr>
            <p:cNvPr id="153" name="Group 152"/>
            <p:cNvGrpSpPr/>
            <p:nvPr/>
          </p:nvGrpSpPr>
          <p:grpSpPr>
            <a:xfrm>
              <a:off x="8693666" y="1206920"/>
              <a:ext cx="548927" cy="620201"/>
              <a:chOff x="8693666" y="1206920"/>
              <a:chExt cx="548927" cy="620201"/>
            </a:xfrm>
            <a:grpFill/>
          </p:grpSpPr>
          <p:grpSp>
            <p:nvGrpSpPr>
              <p:cNvPr id="155" name="Group 154"/>
              <p:cNvGrpSpPr/>
              <p:nvPr/>
            </p:nvGrpSpPr>
            <p:grpSpPr>
              <a:xfrm>
                <a:off x="8846066" y="1206920"/>
                <a:ext cx="257981" cy="395950"/>
                <a:chOff x="8361394" y="1628219"/>
                <a:chExt cx="257981" cy="395950"/>
              </a:xfrm>
              <a:grpFill/>
            </p:grpSpPr>
            <p:sp>
              <p:nvSpPr>
                <p:cNvPr id="177" name="Cube 176"/>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8" name="Straight Connector 177"/>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8984612" y="1359320"/>
                <a:ext cx="257981" cy="395950"/>
                <a:chOff x="8361394" y="1628219"/>
                <a:chExt cx="257981" cy="395950"/>
              </a:xfrm>
              <a:grpFill/>
            </p:grpSpPr>
            <p:sp>
              <p:nvSpPr>
                <p:cNvPr id="173" name="Cube 172"/>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4" name="Straight Connector 173"/>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8693666" y="1431171"/>
                <a:ext cx="257981" cy="395950"/>
                <a:chOff x="8361394" y="1628219"/>
                <a:chExt cx="257981" cy="395950"/>
              </a:xfrm>
              <a:grpFill/>
            </p:grpSpPr>
            <p:sp>
              <p:nvSpPr>
                <p:cNvPr id="166" name="Cube 165"/>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67" name="Straight Connector 166"/>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54" name="TextBox 153"/>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833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5869"/>
          </a:xfrm>
        </p:spPr>
        <p:txBody>
          <a:bodyPr/>
          <a:lstStyle/>
          <a:p>
            <a:r>
              <a:rPr lang="en-US" dirty="0" smtClean="0"/>
              <a:t>AOBO for </a:t>
            </a:r>
            <a:br>
              <a:rPr lang="en-US" dirty="0" smtClean="0"/>
            </a:br>
            <a:r>
              <a:rPr lang="en-US" dirty="0" smtClean="0"/>
              <a:t>Office 365 (Indirect) – </a:t>
            </a:r>
            <a:br>
              <a:rPr lang="en-US" dirty="0" smtClean="0"/>
            </a:br>
            <a:r>
              <a:rPr lang="en-US" dirty="0" smtClean="0"/>
              <a:t>How to Enable it</a:t>
            </a:r>
            <a:r>
              <a:rPr lang="is-IS" dirty="0" smtClean="0"/>
              <a:t>…</a:t>
            </a:r>
            <a:endParaRPr lang="en-US" dirty="0"/>
          </a:p>
        </p:txBody>
      </p:sp>
    </p:spTree>
    <p:extLst>
      <p:ext uri="{BB962C8B-B14F-4D97-AF65-F5344CB8AC3E}">
        <p14:creationId xmlns:p14="http://schemas.microsoft.com/office/powerpoint/2010/main" val="19345474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a:ln>
              <a:noFill/>
            </a:ln>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00" name="Straight Arrow Connector 99"/>
          <p:cNvCxnSpPr/>
          <p:nvPr/>
        </p:nvCxnSpPr>
        <p:spPr>
          <a:xfrm>
            <a:off x="3730494" y="5295245"/>
            <a:ext cx="925321"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flipV="1">
            <a:off x="4744487" y="3487147"/>
            <a:ext cx="1335446" cy="863357"/>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115" name="Rounded Rectangular Callout 114"/>
          <p:cNvSpPr/>
          <p:nvPr/>
        </p:nvSpPr>
        <p:spPr>
          <a:xfrm>
            <a:off x="6179150" y="4592244"/>
            <a:ext cx="3518301" cy="1276875"/>
          </a:xfrm>
          <a:prstGeom prst="wedgeRoundRectCallout">
            <a:avLst>
              <a:gd name="adj1" fmla="val -50752"/>
              <a:gd name="adj2" fmla="val -98018"/>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In order for Reseller to be able to manage O365 services for the customer, the customer has to accept partnership invite from the Reseller.</a:t>
            </a:r>
          </a:p>
        </p:txBody>
      </p:sp>
      <p:sp>
        <p:nvSpPr>
          <p:cNvPr id="2" name="Title 1"/>
          <p:cNvSpPr>
            <a:spLocks noGrp="1"/>
          </p:cNvSpPr>
          <p:nvPr>
            <p:ph type="title"/>
          </p:nvPr>
        </p:nvSpPr>
        <p:spPr/>
        <p:txBody>
          <a:bodyPr/>
          <a:lstStyle/>
          <a:p>
            <a:r>
              <a:rPr lang="en-US" dirty="0"/>
              <a:t>AOBO for Office 365 </a:t>
            </a:r>
            <a:r>
              <a:rPr lang="en-US" dirty="0" smtClean="0"/>
              <a:t>(Indirect)</a:t>
            </a:r>
            <a:endParaRPr lang="en-US" dirty="0"/>
          </a:p>
        </p:txBody>
      </p:sp>
      <p:sp>
        <p:nvSpPr>
          <p:cNvPr id="103" name="Rounded Rectangle 102"/>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04" name="Group 103"/>
          <p:cNvGrpSpPr/>
          <p:nvPr/>
        </p:nvGrpSpPr>
        <p:grpSpPr>
          <a:xfrm>
            <a:off x="9830960" y="2870160"/>
            <a:ext cx="519183" cy="490773"/>
            <a:chOff x="3813466" y="5015691"/>
            <a:chExt cx="509049" cy="481194"/>
          </a:xfrm>
          <a:solidFill>
            <a:schemeClr val="bg1"/>
          </a:solidFill>
        </p:grpSpPr>
        <p:grpSp>
          <p:nvGrpSpPr>
            <p:cNvPr id="105" name="Group 104"/>
            <p:cNvGrpSpPr/>
            <p:nvPr/>
          </p:nvGrpSpPr>
          <p:grpSpPr>
            <a:xfrm>
              <a:off x="3980819" y="5015691"/>
              <a:ext cx="173736" cy="481194"/>
              <a:chOff x="4951808" y="3131259"/>
              <a:chExt cx="173736" cy="481194"/>
            </a:xfrm>
            <a:grpFill/>
          </p:grpSpPr>
          <p:sp>
            <p:nvSpPr>
              <p:cNvPr id="114" name="Oval 11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6" name="Rounded Rectangle 11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7" name="Rounded Rectangle 11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6" name="Group 105"/>
            <p:cNvGrpSpPr/>
            <p:nvPr/>
          </p:nvGrpSpPr>
          <p:grpSpPr>
            <a:xfrm>
              <a:off x="4183985" y="5060845"/>
              <a:ext cx="138530" cy="383684"/>
              <a:chOff x="4951808" y="3131259"/>
              <a:chExt cx="173736" cy="481194"/>
            </a:xfrm>
            <a:grpFill/>
          </p:grpSpPr>
          <p:sp>
            <p:nvSpPr>
              <p:cNvPr id="111" name="Oval 11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2" name="Rounded Rectangle 11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3" name="Rounded Rectangle 11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7" name="Group 106"/>
            <p:cNvGrpSpPr/>
            <p:nvPr/>
          </p:nvGrpSpPr>
          <p:grpSpPr>
            <a:xfrm>
              <a:off x="3813466" y="5060845"/>
              <a:ext cx="138530" cy="383684"/>
              <a:chOff x="4951808" y="3131259"/>
              <a:chExt cx="173736" cy="481194"/>
            </a:xfrm>
            <a:grpFill/>
          </p:grpSpPr>
          <p:sp>
            <p:nvSpPr>
              <p:cNvPr id="108" name="Oval 10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9" name="Rounded Rectangle 10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0" name="Rounded Rectangle 10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18" name="Rounded Rectangle 117"/>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19" name="Group 118"/>
          <p:cNvGrpSpPr/>
          <p:nvPr/>
        </p:nvGrpSpPr>
        <p:grpSpPr>
          <a:xfrm>
            <a:off x="9851083" y="3378810"/>
            <a:ext cx="1996230" cy="830686"/>
            <a:chOff x="7994661" y="1206920"/>
            <a:chExt cx="1957266" cy="814472"/>
          </a:xfrm>
          <a:solidFill>
            <a:schemeClr val="bg1"/>
          </a:solidFill>
        </p:grpSpPr>
        <p:grpSp>
          <p:nvGrpSpPr>
            <p:cNvPr id="120" name="Group 119"/>
            <p:cNvGrpSpPr/>
            <p:nvPr/>
          </p:nvGrpSpPr>
          <p:grpSpPr>
            <a:xfrm>
              <a:off x="8693666" y="1206920"/>
              <a:ext cx="548927" cy="620201"/>
              <a:chOff x="8693666" y="1206920"/>
              <a:chExt cx="548927" cy="620201"/>
            </a:xfrm>
            <a:grpFill/>
          </p:grpSpPr>
          <p:grpSp>
            <p:nvGrpSpPr>
              <p:cNvPr id="122" name="Group 121"/>
              <p:cNvGrpSpPr/>
              <p:nvPr/>
            </p:nvGrpSpPr>
            <p:grpSpPr>
              <a:xfrm>
                <a:off x="8846066" y="1206920"/>
                <a:ext cx="257981" cy="395950"/>
                <a:chOff x="8361394" y="1628219"/>
                <a:chExt cx="257981" cy="395950"/>
              </a:xfrm>
              <a:grpFill/>
            </p:grpSpPr>
            <p:sp>
              <p:nvSpPr>
                <p:cNvPr id="133" name="Cube 132"/>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4" name="Straight Connector 133"/>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8984612" y="1359320"/>
                <a:ext cx="257981" cy="395950"/>
                <a:chOff x="8361394" y="1628219"/>
                <a:chExt cx="257981" cy="395950"/>
              </a:xfrm>
              <a:grpFill/>
            </p:grpSpPr>
            <p:sp>
              <p:nvSpPr>
                <p:cNvPr id="129" name="Cube 128"/>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0" name="Straight Connector 129"/>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8693666" y="1431171"/>
                <a:ext cx="257981" cy="395950"/>
                <a:chOff x="8361394" y="1628219"/>
                <a:chExt cx="257981" cy="395950"/>
              </a:xfrm>
              <a:grpFill/>
            </p:grpSpPr>
            <p:sp>
              <p:nvSpPr>
                <p:cNvPr id="125" name="Cube 124"/>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26" name="Straight Connector 125"/>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21" name="TextBox 120"/>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352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a:ln>
              <a:noFill/>
            </a:ln>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26092"/>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58831"/>
            <a:ext cx="519183" cy="490773"/>
            <a:chOff x="3813466" y="5015691"/>
            <a:chExt cx="509049" cy="481194"/>
          </a:xfrm>
          <a:solidFill>
            <a:schemeClr val="bg2">
              <a:lumMod val="60000"/>
              <a:lumOff val="40000"/>
            </a:schemeClr>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bg2"/>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bg2">
                <a:lumMod val="60000"/>
                <a:lumOff val="40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00" name="Straight Arrow Connector 99"/>
          <p:cNvCxnSpPr/>
          <p:nvPr/>
        </p:nvCxnSpPr>
        <p:spPr>
          <a:xfrm>
            <a:off x="3730494" y="5295245"/>
            <a:ext cx="925321"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flipV="1">
            <a:off x="4744487" y="3487147"/>
            <a:ext cx="1335446" cy="863357"/>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2306447" y="4700184"/>
            <a:ext cx="177195" cy="490773"/>
            <a:chOff x="4951808" y="3131259"/>
            <a:chExt cx="173736" cy="481194"/>
          </a:xfrm>
          <a:solidFill>
            <a:schemeClr val="bg1"/>
          </a:solidFill>
        </p:grpSpPr>
        <p:sp>
          <p:nvSpPr>
            <p:cNvPr id="103" name="Oval 10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4" name="Rounded Rectangle 10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5" name="Rounded Rectangle 10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107" name="Elbow Connector 106"/>
          <p:cNvCxnSpPr/>
          <p:nvPr/>
        </p:nvCxnSpPr>
        <p:spPr>
          <a:xfrm rot="10800000">
            <a:off x="2026427" y="4328225"/>
            <a:ext cx="170683" cy="596951"/>
          </a:xfrm>
          <a:prstGeom prst="bentConnector3">
            <a:avLst>
              <a:gd name="adj1" fmla="val 236599"/>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108" name="Rounded Rectangular Callout 107"/>
          <p:cNvSpPr/>
          <p:nvPr/>
        </p:nvSpPr>
        <p:spPr>
          <a:xfrm>
            <a:off x="4571222" y="1409980"/>
            <a:ext cx="6419971" cy="912365"/>
          </a:xfrm>
          <a:prstGeom prst="wedgeRoundRectCallout">
            <a:avLst>
              <a:gd name="adj1" fmla="val -62122"/>
              <a:gd name="adj2" fmla="val 245479"/>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Once the partnership is established, members of the Reseller’s Admin Agents group by default is granted Tenant Admin rights in the customer tenant and can therefore manage O365 services on behalf of the customer.</a:t>
            </a:r>
          </a:p>
        </p:txBody>
      </p:sp>
      <p:sp>
        <p:nvSpPr>
          <p:cNvPr id="2" name="Title 1"/>
          <p:cNvSpPr>
            <a:spLocks noGrp="1"/>
          </p:cNvSpPr>
          <p:nvPr>
            <p:ph type="title"/>
          </p:nvPr>
        </p:nvSpPr>
        <p:spPr/>
        <p:txBody>
          <a:bodyPr/>
          <a:lstStyle/>
          <a:p>
            <a:r>
              <a:rPr lang="en-US" dirty="0"/>
              <a:t>AOBO for Office 365 </a:t>
            </a:r>
            <a:r>
              <a:rPr lang="en-US" dirty="0" smtClean="0"/>
              <a:t>(Indirect)</a:t>
            </a:r>
            <a:endParaRPr lang="en-US" dirty="0"/>
          </a:p>
        </p:txBody>
      </p:sp>
      <p:sp>
        <p:nvSpPr>
          <p:cNvPr id="109" name="Rounded Rectangle 108"/>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grpSp>
        <p:nvGrpSpPr>
          <p:cNvPr id="110" name="Group 109"/>
          <p:cNvGrpSpPr/>
          <p:nvPr/>
        </p:nvGrpSpPr>
        <p:grpSpPr>
          <a:xfrm>
            <a:off x="9830960" y="2870160"/>
            <a:ext cx="519183" cy="490773"/>
            <a:chOff x="3813466" y="5015691"/>
            <a:chExt cx="509049" cy="481194"/>
          </a:xfrm>
          <a:solidFill>
            <a:schemeClr val="bg1"/>
          </a:solidFill>
        </p:grpSpPr>
        <p:grpSp>
          <p:nvGrpSpPr>
            <p:cNvPr id="111" name="Group 110"/>
            <p:cNvGrpSpPr/>
            <p:nvPr/>
          </p:nvGrpSpPr>
          <p:grpSpPr>
            <a:xfrm>
              <a:off x="3980819" y="5015691"/>
              <a:ext cx="173736" cy="481194"/>
              <a:chOff x="4951808" y="3131259"/>
              <a:chExt cx="173736" cy="481194"/>
            </a:xfrm>
            <a:grpFill/>
          </p:grpSpPr>
          <p:sp>
            <p:nvSpPr>
              <p:cNvPr id="120" name="Oval 11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1" name="Rounded Rectangle 12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2" name="Rounded Rectangle 12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12" name="Group 111"/>
            <p:cNvGrpSpPr/>
            <p:nvPr/>
          </p:nvGrpSpPr>
          <p:grpSpPr>
            <a:xfrm>
              <a:off x="4183985" y="5060845"/>
              <a:ext cx="138530" cy="383684"/>
              <a:chOff x="4951808" y="3131259"/>
              <a:chExt cx="173736" cy="481194"/>
            </a:xfrm>
            <a:grpFill/>
          </p:grpSpPr>
          <p:sp>
            <p:nvSpPr>
              <p:cNvPr id="117" name="Oval 11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8" name="Rounded Rectangle 11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9" name="Rounded Rectangle 11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13" name="Group 112"/>
            <p:cNvGrpSpPr/>
            <p:nvPr/>
          </p:nvGrpSpPr>
          <p:grpSpPr>
            <a:xfrm>
              <a:off x="3813466" y="5060845"/>
              <a:ext cx="138530" cy="383684"/>
              <a:chOff x="4951808" y="3131259"/>
              <a:chExt cx="173736" cy="481194"/>
            </a:xfrm>
            <a:grpFill/>
          </p:grpSpPr>
          <p:sp>
            <p:nvSpPr>
              <p:cNvPr id="114" name="Oval 11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5" name="Rounded Rectangle 11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6" name="Rounded Rectangle 11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23" name="Rounded Rectangle 122"/>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24" name="Group 123"/>
          <p:cNvGrpSpPr/>
          <p:nvPr/>
        </p:nvGrpSpPr>
        <p:grpSpPr>
          <a:xfrm>
            <a:off x="9851083" y="3378810"/>
            <a:ext cx="1996230" cy="830686"/>
            <a:chOff x="7994661" y="1206920"/>
            <a:chExt cx="1957266" cy="814472"/>
          </a:xfrm>
          <a:solidFill>
            <a:schemeClr val="bg1"/>
          </a:solidFill>
        </p:grpSpPr>
        <p:grpSp>
          <p:nvGrpSpPr>
            <p:cNvPr id="125" name="Group 124"/>
            <p:cNvGrpSpPr/>
            <p:nvPr/>
          </p:nvGrpSpPr>
          <p:grpSpPr>
            <a:xfrm>
              <a:off x="8693666" y="1206920"/>
              <a:ext cx="548927" cy="620201"/>
              <a:chOff x="8693666" y="1206920"/>
              <a:chExt cx="548927" cy="620201"/>
            </a:xfrm>
            <a:grpFill/>
          </p:grpSpPr>
          <p:grpSp>
            <p:nvGrpSpPr>
              <p:cNvPr id="127" name="Group 126"/>
              <p:cNvGrpSpPr/>
              <p:nvPr/>
            </p:nvGrpSpPr>
            <p:grpSpPr>
              <a:xfrm>
                <a:off x="8846066" y="1206920"/>
                <a:ext cx="257981" cy="395950"/>
                <a:chOff x="8361394" y="1628219"/>
                <a:chExt cx="257981" cy="395950"/>
              </a:xfrm>
              <a:grpFill/>
            </p:grpSpPr>
            <p:sp>
              <p:nvSpPr>
                <p:cNvPr id="139" name="Cube 138"/>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40" name="Straight Connector 139"/>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84612" y="1359320"/>
                <a:ext cx="257981" cy="395950"/>
                <a:chOff x="8361394" y="1628219"/>
                <a:chExt cx="257981" cy="395950"/>
              </a:xfrm>
              <a:grpFill/>
            </p:grpSpPr>
            <p:sp>
              <p:nvSpPr>
                <p:cNvPr id="134" name="Cube 133"/>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5" name="Straight Connector 134"/>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8693666" y="1431171"/>
                <a:ext cx="257981" cy="395950"/>
                <a:chOff x="8361394" y="1628219"/>
                <a:chExt cx="257981" cy="395950"/>
              </a:xfrm>
              <a:grpFill/>
            </p:grpSpPr>
            <p:sp>
              <p:nvSpPr>
                <p:cNvPr id="130" name="Cube 129"/>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1" name="Straight Connector 130"/>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26" name="TextBox 125"/>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106" name="Elbow Connector 105"/>
          <p:cNvCxnSpPr/>
          <p:nvPr/>
        </p:nvCxnSpPr>
        <p:spPr>
          <a:xfrm flipV="1">
            <a:off x="2654950" y="3736477"/>
            <a:ext cx="7695192" cy="1188699"/>
          </a:xfrm>
          <a:prstGeom prst="bentConnector3">
            <a:avLst>
              <a:gd name="adj1" fmla="val 5000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14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961358"/>
          </a:xfrm>
        </p:spPr>
        <p:txBody>
          <a:bodyPr/>
          <a:lstStyle/>
          <a:p>
            <a:r>
              <a:rPr lang="en-US" dirty="0" smtClean="0"/>
              <a:t>Customer must first accept Reseller as a partner</a:t>
            </a:r>
          </a:p>
          <a:p>
            <a:endParaRPr lang="en-US" dirty="0" smtClean="0"/>
          </a:p>
          <a:p>
            <a:pPr marL="742950" indent="-742950">
              <a:buFont typeface="+mj-lt"/>
              <a:buAutoNum type="arabicPeriod"/>
            </a:pPr>
            <a:r>
              <a:rPr lang="en-US" dirty="0" smtClean="0"/>
              <a:t>Reseller generates partnership invite from their Partner Center Admin dashboard</a:t>
            </a:r>
          </a:p>
          <a:p>
            <a:pPr marL="742950" indent="-742950">
              <a:buFont typeface="+mj-lt"/>
              <a:buAutoNum type="arabicPeriod"/>
            </a:pPr>
            <a:r>
              <a:rPr lang="en-US" dirty="0" smtClean="0"/>
              <a:t>Reseller sends invite to customer</a:t>
            </a:r>
          </a:p>
          <a:p>
            <a:pPr marL="742950" indent="-742950">
              <a:buFont typeface="+mj-lt"/>
              <a:buAutoNum type="arabicPeriod"/>
            </a:pPr>
            <a:r>
              <a:rPr lang="en-US" dirty="0" smtClean="0"/>
              <a:t>Customer clicks invite link to accept Reseller </a:t>
            </a:r>
            <a:br>
              <a:rPr lang="en-US" dirty="0" smtClean="0"/>
            </a:br>
            <a:r>
              <a:rPr lang="en-US" dirty="0" smtClean="0"/>
              <a:t>as a partner</a:t>
            </a:r>
          </a:p>
          <a:p>
            <a:pPr lvl="1"/>
            <a:r>
              <a:rPr lang="en-US" i="1" dirty="0" smtClean="0"/>
              <a:t>This must be done by a member of customer’s Tenant Admin group</a:t>
            </a:r>
          </a:p>
        </p:txBody>
      </p:sp>
      <p:sp>
        <p:nvSpPr>
          <p:cNvPr id="3" name="Title 2"/>
          <p:cNvSpPr>
            <a:spLocks noGrp="1"/>
          </p:cNvSpPr>
          <p:nvPr>
            <p:ph type="title"/>
          </p:nvPr>
        </p:nvSpPr>
        <p:spPr/>
        <p:txBody>
          <a:bodyPr/>
          <a:lstStyle/>
          <a:p>
            <a:r>
              <a:rPr lang="en-US" sz="4000" dirty="0" smtClean="0"/>
              <a:t>Enable Reseller access to Customer’s Office 365</a:t>
            </a:r>
            <a:endParaRPr lang="en-US" sz="4000" dirty="0"/>
          </a:p>
        </p:txBody>
      </p:sp>
    </p:spTree>
    <p:extLst>
      <p:ext uri="{BB962C8B-B14F-4D97-AF65-F5344CB8AC3E}">
        <p14:creationId xmlns:p14="http://schemas.microsoft.com/office/powerpoint/2010/main" val="15758557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smtClean="0"/>
              <a:t>Reseller generates a partnership invitation from Partner Admin Center</a:t>
            </a:r>
          </a:p>
          <a:p>
            <a:r>
              <a:rPr lang="en-US" dirty="0" smtClean="0"/>
              <a:t>Reseller sends the invitation to the customer</a:t>
            </a:r>
            <a:endParaRPr lang="en-US" dirty="0"/>
          </a:p>
        </p:txBody>
      </p:sp>
      <p:sp>
        <p:nvSpPr>
          <p:cNvPr id="2" name="Title 1"/>
          <p:cNvSpPr>
            <a:spLocks noGrp="1"/>
          </p:cNvSpPr>
          <p:nvPr>
            <p:ph type="title"/>
          </p:nvPr>
        </p:nvSpPr>
        <p:spPr/>
        <p:txBody>
          <a:bodyPr/>
          <a:lstStyle/>
          <a:p>
            <a:r>
              <a:rPr lang="en-US" smtClean="0"/>
              <a:t>Reseller Generates Partner Invite</a:t>
            </a:r>
            <a:endParaRPr lang="en-US" dirty="0"/>
          </a:p>
        </p:txBody>
      </p:sp>
      <p:pic>
        <p:nvPicPr>
          <p:cNvPr id="5" name="Picture 4"/>
          <p:cNvPicPr>
            <a:picLocks noChangeAspect="1"/>
          </p:cNvPicPr>
          <p:nvPr/>
        </p:nvPicPr>
        <p:blipFill>
          <a:blip r:embed="rId2"/>
          <a:stretch>
            <a:fillRect/>
          </a:stretch>
        </p:blipFill>
        <p:spPr>
          <a:xfrm>
            <a:off x="2516822" y="3210314"/>
            <a:ext cx="7402830" cy="3487348"/>
          </a:xfrm>
          <a:prstGeom prst="rect">
            <a:avLst/>
          </a:prstGeom>
          <a:ln>
            <a:solidFill>
              <a:schemeClr val="accent5"/>
            </a:solidFill>
          </a:ln>
        </p:spPr>
      </p:pic>
    </p:spTree>
    <p:extLst>
      <p:ext uri="{BB962C8B-B14F-4D97-AF65-F5344CB8AC3E}">
        <p14:creationId xmlns:p14="http://schemas.microsoft.com/office/powerpoint/2010/main" val="20350148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801314"/>
          </a:xfrm>
        </p:spPr>
        <p:txBody>
          <a:bodyPr/>
          <a:lstStyle/>
          <a:p>
            <a:r>
              <a:rPr lang="en-US" dirty="0" smtClean="0"/>
              <a:t>Admin on Behalf of (AOBO) Overview</a:t>
            </a:r>
          </a:p>
          <a:p>
            <a:endParaRPr lang="en-US" dirty="0" smtClean="0"/>
          </a:p>
          <a:p>
            <a:r>
              <a:rPr lang="en-US" dirty="0" smtClean="0"/>
              <a:t>AOBO for Office 365</a:t>
            </a:r>
          </a:p>
          <a:p>
            <a:endParaRPr lang="en-US" dirty="0" smtClean="0"/>
          </a:p>
          <a:p>
            <a:r>
              <a:rPr lang="en-US" dirty="0" smtClean="0"/>
              <a:t>AOBO for Microsoft Azure</a:t>
            </a:r>
          </a:p>
          <a:p>
            <a:endParaRPr lang="en-US" dirty="0" smtClean="0"/>
          </a:p>
          <a:p>
            <a:r>
              <a:rPr lang="en-US" dirty="0" smtClean="0"/>
              <a:t>AOBO </a:t>
            </a:r>
            <a:r>
              <a:rPr lang="en-US" dirty="0"/>
              <a:t>Considerations with </a:t>
            </a:r>
            <a:r>
              <a:rPr lang="en-US" dirty="0" smtClean="0"/>
              <a:t>Custom </a:t>
            </a:r>
            <a:r>
              <a:rPr lang="en-US" dirty="0"/>
              <a:t>Applications</a:t>
            </a:r>
            <a:endParaRPr lang="en-US" dirty="0" smtClean="0"/>
          </a:p>
        </p:txBody>
      </p:sp>
      <p:sp>
        <p:nvSpPr>
          <p:cNvPr id="17" name="Title 16"/>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23398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Partner Relationship Request via </a:t>
            </a:r>
            <a:r>
              <a:rPr lang="en-US" dirty="0"/>
              <a:t>Managed API</a:t>
            </a:r>
          </a:p>
        </p:txBody>
      </p:sp>
      <p:sp>
        <p:nvSpPr>
          <p:cNvPr id="5" name="Text Placeholder 4"/>
          <p:cNvSpPr>
            <a:spLocks noGrp="1"/>
          </p:cNvSpPr>
          <p:nvPr>
            <p:ph type="body" sz="quarter" idx="10"/>
          </p:nvPr>
        </p:nvSpPr>
        <p:spPr>
          <a:xfrm>
            <a:off x="274639" y="1221158"/>
            <a:ext cx="11887199" cy="5404556"/>
          </a:xfrm>
        </p:spPr>
        <p:txBody>
          <a:bodyPr/>
          <a:lstStyle/>
          <a:p>
            <a:r>
              <a:rPr lang="en-US" sz="3200" dirty="0">
                <a:solidFill>
                  <a:srgbClr val="00B050"/>
                </a:solidFill>
              </a:rPr>
              <a:t>// get scoped partner ops from previous slides </a:t>
            </a:r>
            <a:r>
              <a:rPr lang="is-IS" sz="3200" dirty="0">
                <a:solidFill>
                  <a:srgbClr val="00B050"/>
                </a:solidFill>
              </a:rPr>
              <a:t>…</a:t>
            </a:r>
          </a:p>
          <a:p>
            <a:r>
              <a:rPr lang="is-IS" sz="3200" dirty="0"/>
              <a:t>IPartnerOpertions partnerOps = [...]</a:t>
            </a:r>
          </a:p>
          <a:p>
            <a:r>
              <a:rPr lang="is-IS" sz="3200" dirty="0">
                <a:solidFill>
                  <a:srgbClr val="00B050"/>
                </a:solidFill>
              </a:rPr>
              <a:t>// build query for first 25 items</a:t>
            </a:r>
          </a:p>
          <a:p>
            <a:r>
              <a:rPr lang="is-IS" sz="3200" dirty="0"/>
              <a:t>IQuery query = </a:t>
            </a:r>
            <a:r>
              <a:rPr lang="is-IS" sz="3200" dirty="0" smtClean="0"/>
              <a:t/>
            </a:r>
            <a:br>
              <a:rPr lang="is-IS" sz="3200" dirty="0" smtClean="0"/>
            </a:br>
            <a:r>
              <a:rPr lang="is-IS" sz="3200" dirty="0" smtClean="0"/>
              <a:t>       QueryFactory.Instance.BuildIndexedQuery(25</a:t>
            </a:r>
            <a:r>
              <a:rPr lang="is-IS" sz="3200" dirty="0"/>
              <a:t>);</a:t>
            </a:r>
          </a:p>
          <a:p>
            <a:r>
              <a:rPr lang="is-IS" sz="3200" dirty="0">
                <a:solidFill>
                  <a:srgbClr val="00B050"/>
                </a:solidFill>
              </a:rPr>
              <a:t>// execute query &amp; get results</a:t>
            </a:r>
          </a:p>
          <a:p>
            <a:r>
              <a:rPr lang="is-IS" sz="3200" dirty="0" smtClean="0"/>
              <a:t>CustomerRelationshipRequest result </a:t>
            </a:r>
            <a:r>
              <a:rPr lang="is-IS" sz="3200" dirty="0"/>
              <a:t>= </a:t>
            </a:r>
          </a:p>
          <a:p>
            <a:r>
              <a:rPr lang="is-IS" sz="3200" dirty="0"/>
              <a:t>  </a:t>
            </a:r>
            <a:r>
              <a:rPr lang="is-IS" sz="3200" dirty="0" smtClean="0"/>
              <a:t>partnerOps.Customers.RelationshipRequest.Get()</a:t>
            </a:r>
            <a:endParaRPr lang="is-IS" sz="3200" dirty="0"/>
          </a:p>
          <a:p>
            <a:r>
              <a:rPr lang="is-IS" sz="3200" dirty="0" smtClean="0"/>
              <a:t>Console.WriteLine("Relationship request link: {0}", </a:t>
            </a:r>
          </a:p>
          <a:p>
            <a:r>
              <a:rPr lang="is-IS" sz="3200" dirty="0" smtClean="0"/>
              <a:t>                  result.Url);</a:t>
            </a:r>
            <a:endParaRPr lang="is-IS" sz="3200" dirty="0"/>
          </a:p>
        </p:txBody>
      </p:sp>
    </p:spTree>
    <p:extLst>
      <p:ext uri="{BB962C8B-B14F-4D97-AF65-F5344CB8AC3E}">
        <p14:creationId xmlns:p14="http://schemas.microsoft.com/office/powerpoint/2010/main" val="9576847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Partner Relationship </a:t>
            </a:r>
            <a:r>
              <a:rPr lang="en-US" dirty="0" smtClean="0"/>
              <a:t>REQUEST via REST </a:t>
            </a:r>
            <a:r>
              <a:rPr lang="en-US" dirty="0"/>
              <a:t>API</a:t>
            </a:r>
          </a:p>
        </p:txBody>
      </p:sp>
      <p:sp>
        <p:nvSpPr>
          <p:cNvPr id="5" name="Text Placeholder 4"/>
          <p:cNvSpPr>
            <a:spLocks noGrp="1"/>
          </p:cNvSpPr>
          <p:nvPr>
            <p:ph type="body" sz="quarter" idx="10"/>
          </p:nvPr>
        </p:nvSpPr>
        <p:spPr>
          <a:xfrm>
            <a:off x="274639" y="1221158"/>
            <a:ext cx="11887199" cy="5786199"/>
          </a:xfrm>
        </p:spPr>
        <p:txBody>
          <a:bodyPr/>
          <a:lstStyle/>
          <a:p>
            <a:r>
              <a:rPr lang="en-US" sz="2800" dirty="0" smtClean="0"/>
              <a:t>HTTP GET </a:t>
            </a:r>
          </a:p>
          <a:p>
            <a:endParaRPr lang="en-US" sz="2800" dirty="0"/>
          </a:p>
          <a:p>
            <a:r>
              <a:rPr lang="en-US" sz="2800" dirty="0" smtClean="0"/>
              <a:t>https</a:t>
            </a:r>
            <a:r>
              <a:rPr lang="en-US" sz="2800" dirty="0" smtClean="0"/>
              <a:t>://api.partnercenter.microsoft.com/v1/customers</a:t>
            </a:r>
            <a:endParaRPr lang="en-US" sz="2800" dirty="0" smtClean="0"/>
          </a:p>
          <a:p>
            <a:r>
              <a:rPr lang="en-US" sz="2800" dirty="0"/>
              <a:t> </a:t>
            </a:r>
            <a:r>
              <a:rPr lang="en-US" sz="2800" dirty="0" smtClean="0"/>
              <a:t>                                     /</a:t>
            </a:r>
            <a:r>
              <a:rPr lang="en-US" sz="2800" dirty="0" err="1" smtClean="0"/>
              <a:t>relationshiprequests</a:t>
            </a:r>
            <a:endParaRPr lang="en-US" sz="2800" dirty="0" smtClean="0"/>
          </a:p>
          <a:p>
            <a:endParaRPr lang="en-US" sz="2800" dirty="0" smtClean="0"/>
          </a:p>
          <a:p>
            <a:r>
              <a:rPr lang="en-US" sz="2800" dirty="0" smtClean="0"/>
              <a:t>Authorization</a:t>
            </a:r>
            <a:r>
              <a:rPr lang="en-US" sz="2800" dirty="0"/>
              <a:t>: Bearer </a:t>
            </a:r>
            <a:r>
              <a:rPr lang="en-US" sz="2800" dirty="0" smtClean="0"/>
              <a:t>eyJ0eXAiOiJKV1QiLCJhbG[</a:t>
            </a:r>
            <a:r>
              <a:rPr lang="is-IS" sz="2800" dirty="0" smtClean="0"/>
              <a:t>…]</a:t>
            </a:r>
            <a:r>
              <a:rPr lang="en-US" sz="2800" dirty="0" smtClean="0"/>
              <a:t> </a:t>
            </a:r>
          </a:p>
          <a:p>
            <a:endParaRPr lang="en-US" sz="2800" dirty="0" smtClean="0"/>
          </a:p>
          <a:p>
            <a:r>
              <a:rPr lang="en-US" sz="2800" dirty="0" smtClean="0"/>
              <a:t>Accept</a:t>
            </a:r>
            <a:r>
              <a:rPr lang="en-US" sz="2800" dirty="0"/>
              <a:t>: </a:t>
            </a:r>
            <a:r>
              <a:rPr lang="en-US" sz="2800" dirty="0" smtClean="0"/>
              <a:t>application/</a:t>
            </a:r>
            <a:r>
              <a:rPr lang="en-US" sz="2800" dirty="0" err="1" smtClean="0"/>
              <a:t>json</a:t>
            </a:r>
            <a:endParaRPr lang="en-US" sz="2800" dirty="0" smtClean="0"/>
          </a:p>
          <a:p>
            <a:r>
              <a:rPr lang="en-US" sz="2800" dirty="0" smtClean="0"/>
              <a:t>X-Locale: en-US</a:t>
            </a:r>
          </a:p>
          <a:p>
            <a:r>
              <a:rPr lang="en-US" sz="2800" dirty="0" smtClean="0"/>
              <a:t>MS-Contract-Version</a:t>
            </a:r>
            <a:r>
              <a:rPr lang="en-US" sz="2800" dirty="0"/>
              <a:t>: </a:t>
            </a:r>
            <a:r>
              <a:rPr lang="en-US" sz="2800" dirty="0" smtClean="0"/>
              <a:t>v1</a:t>
            </a:r>
          </a:p>
          <a:p>
            <a:r>
              <a:rPr lang="en-US" sz="2800" dirty="0" smtClean="0"/>
              <a:t>MS-</a:t>
            </a:r>
            <a:r>
              <a:rPr lang="en-US" sz="2800" dirty="0" err="1" smtClean="0"/>
              <a:t>RequestId</a:t>
            </a:r>
            <a:r>
              <a:rPr lang="en-US" sz="2800" dirty="0"/>
              <a:t>: </a:t>
            </a:r>
            <a:r>
              <a:rPr lang="en-US" sz="2800" dirty="0" smtClean="0"/>
              <a:t>c4004cc7-55ab-4aa8-a513-504c83d9b10f</a:t>
            </a:r>
          </a:p>
          <a:p>
            <a:r>
              <a:rPr lang="en-US" sz="2800" dirty="0" smtClean="0"/>
              <a:t>MS-</a:t>
            </a:r>
            <a:r>
              <a:rPr lang="en-US" sz="2800" dirty="0" err="1" smtClean="0"/>
              <a:t>CorrelationId</a:t>
            </a:r>
            <a:r>
              <a:rPr lang="en-US" sz="2800" dirty="0"/>
              <a:t>: </a:t>
            </a:r>
            <a:r>
              <a:rPr lang="en-US" sz="2800" dirty="0" smtClean="0"/>
              <a:t>5d886114-1efb-472a-85e9-7c752f2a81b6</a:t>
            </a:r>
            <a:endParaRPr lang="en-US" sz="2800" dirty="0"/>
          </a:p>
        </p:txBody>
      </p:sp>
    </p:spTree>
    <p:extLst>
      <p:ext uri="{BB962C8B-B14F-4D97-AF65-F5344CB8AC3E}">
        <p14:creationId xmlns:p14="http://schemas.microsoft.com/office/powerpoint/2010/main" val="13365146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Relationship </a:t>
            </a:r>
            <a:r>
              <a:rPr lang="en-US" dirty="0" smtClean="0"/>
              <a:t>RESPONSE via REST </a:t>
            </a:r>
            <a:r>
              <a:rPr lang="en-US" dirty="0"/>
              <a:t>API</a:t>
            </a:r>
          </a:p>
        </p:txBody>
      </p:sp>
      <p:sp>
        <p:nvSpPr>
          <p:cNvPr id="3" name="Text Placeholder 2"/>
          <p:cNvSpPr>
            <a:spLocks noGrp="1"/>
          </p:cNvSpPr>
          <p:nvPr>
            <p:ph type="body" sz="quarter" idx="10"/>
          </p:nvPr>
        </p:nvSpPr>
        <p:spPr>
          <a:xfrm>
            <a:off x="274639" y="1221158"/>
            <a:ext cx="11887199" cy="4665893"/>
          </a:xfrm>
        </p:spPr>
        <p:txBody>
          <a:bodyPr/>
          <a:lstStyle/>
          <a:p>
            <a:endParaRPr lang="en-US" sz="3200" dirty="0" smtClean="0"/>
          </a:p>
          <a:p>
            <a:r>
              <a:rPr lang="en-US" sz="3200" dirty="0" smtClean="0"/>
              <a:t>{</a:t>
            </a:r>
          </a:p>
          <a:p>
            <a:r>
              <a:rPr lang="en-US" sz="3200" dirty="0" smtClean="0"/>
              <a:t>   url: “http://portal.office.com</a:t>
            </a:r>
            <a:br>
              <a:rPr lang="en-US" sz="3200" dirty="0" smtClean="0"/>
            </a:br>
            <a:r>
              <a:rPr lang="en-US" sz="3200" dirty="0" smtClean="0"/>
              <a:t>                   /partner/signup.aspx</a:t>
            </a:r>
            <a:br>
              <a:rPr lang="en-US" sz="3200" dirty="0" smtClean="0"/>
            </a:br>
            <a:r>
              <a:rPr lang="en-US" sz="3200" dirty="0" smtClean="0"/>
              <a:t>         </a:t>
            </a:r>
            <a:r>
              <a:rPr lang="en-US" sz="3200" dirty="0" smtClean="0"/>
              <a:t>?</a:t>
            </a:r>
            <a:r>
              <a:rPr lang="en-US" sz="3200" dirty="0" smtClean="0"/>
              <a:t>type=</a:t>
            </a:r>
            <a:r>
              <a:rPr lang="en-US" sz="3200" dirty="0" err="1" smtClean="0"/>
              <a:t>ResellerRelationship</a:t>
            </a:r>
            <a:r>
              <a:rPr lang="en-US" sz="3200" dirty="0" smtClean="0"/>
              <a:t/>
            </a:r>
            <a:br>
              <a:rPr lang="en-US" sz="3200" dirty="0" smtClean="0"/>
            </a:br>
            <a:r>
              <a:rPr lang="en-US" sz="3200" dirty="0" smtClean="0"/>
              <a:t>         </a:t>
            </a:r>
            <a:r>
              <a:rPr lang="en-US" sz="3200" dirty="0" smtClean="0"/>
              <a:t> &amp;</a:t>
            </a:r>
            <a:r>
              <a:rPr lang="en-US" sz="3200" dirty="0" smtClean="0"/>
              <a:t>id={GUID}</a:t>
            </a:r>
          </a:p>
          <a:p>
            <a:r>
              <a:rPr lang="en-US" sz="3200" dirty="0" smtClean="0"/>
              <a:t>         </a:t>
            </a:r>
            <a:r>
              <a:rPr lang="en-US" sz="3200" dirty="0" smtClean="0"/>
              <a:t> &amp;</a:t>
            </a:r>
            <a:r>
              <a:rPr lang="en-US" sz="3200" dirty="0" err="1" smtClean="0"/>
              <a:t>csp</a:t>
            </a:r>
            <a:r>
              <a:rPr lang="en-US" sz="3200" dirty="0" smtClean="0"/>
              <a:t>=1</a:t>
            </a:r>
          </a:p>
          <a:p>
            <a:r>
              <a:rPr lang="en-US" sz="3200" dirty="0" smtClean="0"/>
              <a:t>         </a:t>
            </a:r>
            <a:r>
              <a:rPr lang="en-US" sz="3200" dirty="0" smtClean="0"/>
              <a:t> &amp;</a:t>
            </a:r>
            <a:r>
              <a:rPr lang="en-US" sz="3200" dirty="0" err="1" smtClean="0"/>
              <a:t>msppid</a:t>
            </a:r>
            <a:r>
              <a:rPr lang="en-US" sz="3200" dirty="0" smtClean="0"/>
              <a:t>=0</a:t>
            </a:r>
            <a:endParaRPr lang="en-US" sz="3200" dirty="0" smtClean="0"/>
          </a:p>
          <a:p>
            <a:r>
              <a:rPr lang="en-US" sz="3200" dirty="0" smtClean="0"/>
              <a:t>}</a:t>
            </a:r>
            <a:endParaRPr lang="en-US" sz="3200" dirty="0"/>
          </a:p>
        </p:txBody>
      </p:sp>
    </p:spTree>
    <p:extLst>
      <p:ext uri="{BB962C8B-B14F-4D97-AF65-F5344CB8AC3E}">
        <p14:creationId xmlns:p14="http://schemas.microsoft.com/office/powerpoint/2010/main" val="1235984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708434"/>
          </a:xfrm>
        </p:spPr>
        <p:txBody>
          <a:bodyPr/>
          <a:lstStyle/>
          <a:p>
            <a:r>
              <a:rPr lang="en-US" dirty="0" smtClean="0"/>
              <a:t>Customer clicks on the invitation link</a:t>
            </a:r>
          </a:p>
          <a:p>
            <a:r>
              <a:rPr lang="en-US" dirty="0" smtClean="0"/>
              <a:t>Customer logs in as Tenant Admin &amp; accepts the partnership invitation:</a:t>
            </a:r>
          </a:p>
          <a:p>
            <a:pPr lvl="1"/>
            <a:r>
              <a:rPr lang="en-US" dirty="0" smtClean="0"/>
              <a:t>CSP partner cannot perform this step on behalf of the customer, even though the CSP partner is granted admin tenant rights to the customer’s AAD tenant</a:t>
            </a:r>
            <a:endParaRPr lang="en-US" dirty="0"/>
          </a:p>
        </p:txBody>
      </p:sp>
      <p:sp>
        <p:nvSpPr>
          <p:cNvPr id="2" name="Title 1"/>
          <p:cNvSpPr>
            <a:spLocks noGrp="1"/>
          </p:cNvSpPr>
          <p:nvPr>
            <p:ph type="title"/>
          </p:nvPr>
        </p:nvSpPr>
        <p:spPr/>
        <p:txBody>
          <a:bodyPr/>
          <a:lstStyle/>
          <a:p>
            <a:r>
              <a:rPr lang="en-US" dirty="0" smtClean="0"/>
              <a:t>Customer Accepts Partner Invite</a:t>
            </a:r>
            <a:endParaRPr lang="en-US" dirty="0"/>
          </a:p>
        </p:txBody>
      </p:sp>
      <p:pic>
        <p:nvPicPr>
          <p:cNvPr id="5" name="Picture 4"/>
          <p:cNvPicPr>
            <a:picLocks noChangeAspect="1"/>
          </p:cNvPicPr>
          <p:nvPr/>
        </p:nvPicPr>
        <p:blipFill>
          <a:blip r:embed="rId2"/>
          <a:stretch>
            <a:fillRect/>
          </a:stretch>
        </p:blipFill>
        <p:spPr>
          <a:xfrm>
            <a:off x="1232217" y="4028714"/>
            <a:ext cx="9972040" cy="2668948"/>
          </a:xfrm>
          <a:prstGeom prst="rect">
            <a:avLst/>
          </a:prstGeom>
          <a:ln>
            <a:solidFill>
              <a:schemeClr val="tx1">
                <a:lumMod val="50000"/>
                <a:lumOff val="50000"/>
              </a:schemeClr>
            </a:solidFill>
          </a:ln>
        </p:spPr>
      </p:pic>
    </p:spTree>
    <p:extLst>
      <p:ext uri="{BB962C8B-B14F-4D97-AF65-F5344CB8AC3E}">
        <p14:creationId xmlns:p14="http://schemas.microsoft.com/office/powerpoint/2010/main" val="167039158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AOBO for Microsoft Azure</a:t>
            </a:r>
            <a:endParaRPr lang="en-US" dirty="0"/>
          </a:p>
        </p:txBody>
      </p:sp>
    </p:spTree>
    <p:extLst>
      <p:ext uri="{BB962C8B-B14F-4D97-AF65-F5344CB8AC3E}">
        <p14:creationId xmlns:p14="http://schemas.microsoft.com/office/powerpoint/2010/main" val="11596781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6" name="Group 5"/>
          <p:cNvGrpSpPr/>
          <p:nvPr/>
        </p:nvGrpSpPr>
        <p:grpSpPr>
          <a:xfrm>
            <a:off x="5808169" y="2904808"/>
            <a:ext cx="519183" cy="490773"/>
            <a:chOff x="5808169" y="2904808"/>
            <a:chExt cx="519183" cy="490773"/>
          </a:xfrm>
        </p:grpSpPr>
        <p:grpSp>
          <p:nvGrpSpPr>
            <p:cNvPr id="186" name="Group 185"/>
            <p:cNvGrpSpPr/>
            <p:nvPr/>
          </p:nvGrpSpPr>
          <p:grpSpPr>
            <a:xfrm>
              <a:off x="5978854" y="2904808"/>
              <a:ext cx="177195" cy="490773"/>
              <a:chOff x="4951808" y="3131259"/>
              <a:chExt cx="173736" cy="481194"/>
            </a:xfrm>
            <a:solidFill>
              <a:schemeClr val="bg1"/>
            </a:solid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6186064" y="2950861"/>
              <a:ext cx="141288" cy="391322"/>
              <a:chOff x="4951808" y="3131259"/>
              <a:chExt cx="173736" cy="481194"/>
            </a:xfrm>
            <a:solidFill>
              <a:schemeClr val="bg1"/>
            </a:solid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5808169" y="2950861"/>
              <a:ext cx="141288" cy="391322"/>
              <a:chOff x="4951808" y="3131259"/>
              <a:chExt cx="173736" cy="481194"/>
            </a:xfrm>
            <a:solidFill>
              <a:schemeClr val="bg1"/>
            </a:solid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a:t>
            </a:r>
            <a:r>
              <a:rPr lang="en-US" sz="1530" dirty="0" smtClean="0">
                <a:latin typeface="Segoe UI Light" panose="020B0502040204020203" pitchFamily="34" charset="0"/>
                <a:cs typeface="Segoe UI Light" panose="020B0502040204020203" pitchFamily="34" charset="0"/>
              </a:rPr>
              <a:t>Microsoft Azure</a:t>
            </a:r>
            <a:endParaRPr lang="en-US" sz="1530" dirty="0">
              <a:latin typeface="Segoe UI Light" panose="020B0502040204020203" pitchFamily="34" charset="0"/>
              <a:cs typeface="Segoe UI Light" panose="020B0502040204020203" pitchFamily="34" charset="0"/>
            </a:endParaRPr>
          </a:p>
        </p:txBody>
      </p:sp>
      <p:sp>
        <p:nvSpPr>
          <p:cNvPr id="395" name="Rounded Rectangular Callout 394"/>
          <p:cNvSpPr/>
          <p:nvPr/>
        </p:nvSpPr>
        <p:spPr>
          <a:xfrm>
            <a:off x="5573843" y="1077387"/>
            <a:ext cx="3518301" cy="1276875"/>
          </a:xfrm>
          <a:prstGeom prst="wedgeRoundRectCallout">
            <a:avLst>
              <a:gd name="adj1" fmla="val 51492"/>
              <a:gd name="adj2" fmla="val 97091"/>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Subscription is the default scope in Azure. Each subscription has its own set of roles. Resources and permissions do not bleed across subscriptions.</a:t>
            </a:r>
          </a:p>
        </p:txBody>
      </p:sp>
      <p:grpSp>
        <p:nvGrpSpPr>
          <p:cNvPr id="7" name="Group 6"/>
          <p:cNvGrpSpPr/>
          <p:nvPr/>
        </p:nvGrpSpPr>
        <p:grpSpPr>
          <a:xfrm>
            <a:off x="9211296" y="933646"/>
            <a:ext cx="2916902" cy="4392416"/>
            <a:chOff x="9211296" y="933646"/>
            <a:chExt cx="2916902" cy="4392416"/>
          </a:xfrm>
        </p:grpSpPr>
        <p:sp>
          <p:nvSpPr>
            <p:cNvPr id="75" name="Rounded Rectangle 74"/>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81" name="TextBox 80"/>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5" name="Group 4"/>
            <p:cNvGrpSpPr/>
            <p:nvPr/>
          </p:nvGrpSpPr>
          <p:grpSpPr>
            <a:xfrm>
              <a:off x="9441945" y="1099430"/>
              <a:ext cx="2491291" cy="1822024"/>
              <a:chOff x="9441945" y="1099430"/>
              <a:chExt cx="2491291" cy="1822024"/>
            </a:xfrm>
          </p:grpSpPr>
          <p:sp>
            <p:nvSpPr>
              <p:cNvPr id="82" name="Rounded Rectangle 81"/>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83" name="Rounded Rectangle 82"/>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84" name="Rounded Rectangle 83"/>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85" name="Rounded Rectangle 84"/>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79" name="TextBox 78"/>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125" name="Group 124"/>
              <p:cNvGrpSpPr/>
              <p:nvPr/>
            </p:nvGrpSpPr>
            <p:grpSpPr>
              <a:xfrm>
                <a:off x="9803575" y="1166332"/>
                <a:ext cx="327991" cy="317695"/>
                <a:chOff x="3813466" y="5015691"/>
                <a:chExt cx="509049" cy="493069"/>
              </a:xfrm>
            </p:grpSpPr>
            <p:grpSp>
              <p:nvGrpSpPr>
                <p:cNvPr id="126" name="Group 125"/>
                <p:cNvGrpSpPr/>
                <p:nvPr/>
              </p:nvGrpSpPr>
              <p:grpSpPr>
                <a:xfrm>
                  <a:off x="3980819" y="5015691"/>
                  <a:ext cx="173736" cy="493069"/>
                  <a:chOff x="4951808" y="3131259"/>
                  <a:chExt cx="173736" cy="493069"/>
                </a:xfrm>
              </p:grpSpPr>
              <p:sp>
                <p:nvSpPr>
                  <p:cNvPr id="135" name="Oval 13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6" name="Rounded Rectangle 13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7" name="Rounded Rectangle 13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7" name="Group 126"/>
                <p:cNvGrpSpPr/>
                <p:nvPr/>
              </p:nvGrpSpPr>
              <p:grpSpPr>
                <a:xfrm>
                  <a:off x="4183985" y="5060845"/>
                  <a:ext cx="138530" cy="383684"/>
                  <a:chOff x="4951808" y="3131259"/>
                  <a:chExt cx="173736" cy="481194"/>
                </a:xfrm>
              </p:grpSpPr>
              <p:sp>
                <p:nvSpPr>
                  <p:cNvPr id="132" name="Oval 13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3" name="Rounded Rectangle 13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4" name="Rounded Rectangle 13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8" name="Group 127"/>
                <p:cNvGrpSpPr/>
                <p:nvPr/>
              </p:nvGrpSpPr>
              <p:grpSpPr>
                <a:xfrm>
                  <a:off x="3813466" y="5060845"/>
                  <a:ext cx="138530" cy="383684"/>
                  <a:chOff x="4951808" y="3131259"/>
                  <a:chExt cx="173736" cy="481194"/>
                </a:xfrm>
              </p:grpSpPr>
              <p:sp>
                <p:nvSpPr>
                  <p:cNvPr id="129" name="Oval 12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0" name="Rounded Rectangle 12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1" name="Rounded Rectangle 13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 name="Group 2"/>
              <p:cNvGrpSpPr/>
              <p:nvPr/>
            </p:nvGrpSpPr>
            <p:grpSpPr>
              <a:xfrm>
                <a:off x="10199418" y="2202066"/>
                <a:ext cx="559855" cy="632548"/>
                <a:chOff x="10564003" y="3378810"/>
                <a:chExt cx="559855" cy="632548"/>
              </a:xfrm>
            </p:grpSpPr>
            <p:sp>
              <p:nvSpPr>
                <p:cNvPr id="176" name="Cube 175"/>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7" name="Straight Connector 176"/>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80" name="Cube 179"/>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81" name="Straight Connector 180"/>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84" name="Cube 183"/>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98" name="Straight Connector 19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a:off x="9799637" y="1501135"/>
                <a:ext cx="327991" cy="317695"/>
                <a:chOff x="3813466" y="5015691"/>
                <a:chExt cx="509049" cy="493069"/>
              </a:xfrm>
            </p:grpSpPr>
            <p:grpSp>
              <p:nvGrpSpPr>
                <p:cNvPr id="202" name="Group 201"/>
                <p:cNvGrpSpPr/>
                <p:nvPr/>
              </p:nvGrpSpPr>
              <p:grpSpPr>
                <a:xfrm>
                  <a:off x="3980819" y="5015691"/>
                  <a:ext cx="173736" cy="493069"/>
                  <a:chOff x="4951808" y="3131259"/>
                  <a:chExt cx="173736" cy="493069"/>
                </a:xfrm>
              </p:grpSpPr>
              <p:sp>
                <p:nvSpPr>
                  <p:cNvPr id="211" name="Oval 21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2" name="Rounded Rectangle 21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3" name="Rounded Rectangle 21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03" name="Group 202"/>
                <p:cNvGrpSpPr/>
                <p:nvPr/>
              </p:nvGrpSpPr>
              <p:grpSpPr>
                <a:xfrm>
                  <a:off x="4183985" y="5060845"/>
                  <a:ext cx="138530" cy="383684"/>
                  <a:chOff x="4951808" y="3131259"/>
                  <a:chExt cx="173736" cy="481194"/>
                </a:xfrm>
              </p:grpSpPr>
              <p:sp>
                <p:nvSpPr>
                  <p:cNvPr id="208" name="Oval 20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9" name="Rounded Rectangle 20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0" name="Rounded Rectangle 20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04" name="Group 203"/>
                <p:cNvGrpSpPr/>
                <p:nvPr/>
              </p:nvGrpSpPr>
              <p:grpSpPr>
                <a:xfrm>
                  <a:off x="3813466" y="5060845"/>
                  <a:ext cx="138530" cy="383684"/>
                  <a:chOff x="4951808" y="3131259"/>
                  <a:chExt cx="173736" cy="481194"/>
                </a:xfrm>
              </p:grpSpPr>
              <p:sp>
                <p:nvSpPr>
                  <p:cNvPr id="205" name="Oval 20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6" name="Rounded Rectangle 20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7" name="Rounded Rectangle 20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14" name="Group 213"/>
              <p:cNvGrpSpPr/>
              <p:nvPr/>
            </p:nvGrpSpPr>
            <p:grpSpPr>
              <a:xfrm>
                <a:off x="9803449" y="1829197"/>
                <a:ext cx="327991" cy="317695"/>
                <a:chOff x="3813466" y="5015691"/>
                <a:chExt cx="509049" cy="493069"/>
              </a:xfrm>
            </p:grpSpPr>
            <p:grpSp>
              <p:nvGrpSpPr>
                <p:cNvPr id="215" name="Group 214"/>
                <p:cNvGrpSpPr/>
                <p:nvPr/>
              </p:nvGrpSpPr>
              <p:grpSpPr>
                <a:xfrm>
                  <a:off x="3980819" y="5015691"/>
                  <a:ext cx="173736" cy="493069"/>
                  <a:chOff x="4951808" y="3131259"/>
                  <a:chExt cx="173736" cy="493069"/>
                </a:xfrm>
              </p:grpSpPr>
              <p:sp>
                <p:nvSpPr>
                  <p:cNvPr id="224" name="Oval 22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5" name="Rounded Rectangle 22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6" name="Rounded Rectangle 22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6" name="Group 215"/>
                <p:cNvGrpSpPr/>
                <p:nvPr/>
              </p:nvGrpSpPr>
              <p:grpSpPr>
                <a:xfrm>
                  <a:off x="4183985" y="5060845"/>
                  <a:ext cx="138530" cy="383684"/>
                  <a:chOff x="4951808" y="3131259"/>
                  <a:chExt cx="173736" cy="481194"/>
                </a:xfrm>
              </p:grpSpPr>
              <p:sp>
                <p:nvSpPr>
                  <p:cNvPr id="221" name="Oval 22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2" name="Rounded Rectangle 22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3" name="Rounded Rectangle 22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7" name="Group 216"/>
                <p:cNvGrpSpPr/>
                <p:nvPr/>
              </p:nvGrpSpPr>
              <p:grpSpPr>
                <a:xfrm>
                  <a:off x="3813466" y="5060845"/>
                  <a:ext cx="138530" cy="383684"/>
                  <a:chOff x="4951808" y="3131259"/>
                  <a:chExt cx="173736" cy="481194"/>
                </a:xfrm>
              </p:grpSpPr>
              <p:sp>
                <p:nvSpPr>
                  <p:cNvPr id="218" name="Oval 21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9" name="Rounded Rectangle 21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0" name="Rounded Rectangle 21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27" name="TextBox 226"/>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Subscription </a:t>
              </a:r>
              <a:r>
                <a:rPr lang="en-US" sz="1122" dirty="0" smtClean="0">
                  <a:solidFill>
                    <a:schemeClr val="bg1"/>
                  </a:solidFill>
                  <a:latin typeface="Segoe UI Light" panose="020B0502040204020203" pitchFamily="34" charset="0"/>
                  <a:cs typeface="Segoe UI Light" panose="020B0502040204020203" pitchFamily="34" charset="0"/>
                </a:rPr>
                <a:t>2</a:t>
              </a:r>
              <a:endParaRPr lang="en-US" sz="1122" dirty="0">
                <a:solidFill>
                  <a:schemeClr val="bg1"/>
                </a:solidFill>
                <a:latin typeface="Segoe UI Light" panose="020B0502040204020203" pitchFamily="34" charset="0"/>
                <a:cs typeface="Segoe UI Light" panose="020B0502040204020203" pitchFamily="34" charset="0"/>
              </a:endParaRPr>
            </a:p>
          </p:txBody>
        </p:sp>
        <p:grpSp>
          <p:nvGrpSpPr>
            <p:cNvPr id="228" name="Group 227"/>
            <p:cNvGrpSpPr/>
            <p:nvPr/>
          </p:nvGrpSpPr>
          <p:grpSpPr>
            <a:xfrm>
              <a:off x="9434642" y="3247909"/>
              <a:ext cx="2491291" cy="1822024"/>
              <a:chOff x="9441945" y="1099430"/>
              <a:chExt cx="2491291" cy="1822024"/>
            </a:xfrm>
          </p:grpSpPr>
          <p:sp>
            <p:nvSpPr>
              <p:cNvPr id="229" name="Rounded Rectangle 228"/>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30" name="Rounded Rectangle 229"/>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31" name="Rounded Rectangle 230"/>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32" name="Rounded Rectangle 231"/>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33" name="TextBox 232"/>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34" name="Group 233"/>
              <p:cNvGrpSpPr/>
              <p:nvPr/>
            </p:nvGrpSpPr>
            <p:grpSpPr>
              <a:xfrm>
                <a:off x="9803575" y="1166332"/>
                <a:ext cx="327991" cy="317695"/>
                <a:chOff x="3813466" y="5015691"/>
                <a:chExt cx="509049" cy="493069"/>
              </a:xfrm>
            </p:grpSpPr>
            <p:grpSp>
              <p:nvGrpSpPr>
                <p:cNvPr id="274" name="Group 273"/>
                <p:cNvGrpSpPr/>
                <p:nvPr/>
              </p:nvGrpSpPr>
              <p:grpSpPr>
                <a:xfrm>
                  <a:off x="3980819" y="5015691"/>
                  <a:ext cx="173736" cy="493069"/>
                  <a:chOff x="4951808" y="3131259"/>
                  <a:chExt cx="173736" cy="493069"/>
                </a:xfrm>
              </p:grpSpPr>
              <p:sp>
                <p:nvSpPr>
                  <p:cNvPr id="283" name="Oval 28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4" name="Rounded Rectangle 28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5" name="Rounded Rectangle 284"/>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5" name="Group 274"/>
                <p:cNvGrpSpPr/>
                <p:nvPr/>
              </p:nvGrpSpPr>
              <p:grpSpPr>
                <a:xfrm>
                  <a:off x="4183985" y="5060845"/>
                  <a:ext cx="138530" cy="383684"/>
                  <a:chOff x="4951808" y="3131259"/>
                  <a:chExt cx="173736" cy="481194"/>
                </a:xfrm>
              </p:grpSpPr>
              <p:sp>
                <p:nvSpPr>
                  <p:cNvPr id="280" name="Oval 27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1" name="Rounded Rectangle 28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2" name="Rounded Rectangle 28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6" name="Group 275"/>
                <p:cNvGrpSpPr/>
                <p:nvPr/>
              </p:nvGrpSpPr>
              <p:grpSpPr>
                <a:xfrm>
                  <a:off x="3813466" y="5060845"/>
                  <a:ext cx="138530" cy="383684"/>
                  <a:chOff x="4951808" y="3131259"/>
                  <a:chExt cx="173736" cy="481194"/>
                </a:xfrm>
              </p:grpSpPr>
              <p:sp>
                <p:nvSpPr>
                  <p:cNvPr id="277" name="Oval 27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8" name="Rounded Rectangle 27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9" name="Rounded Rectangle 27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5" name="Group 234"/>
              <p:cNvGrpSpPr/>
              <p:nvPr/>
            </p:nvGrpSpPr>
            <p:grpSpPr>
              <a:xfrm>
                <a:off x="10199418" y="2202066"/>
                <a:ext cx="559855" cy="632548"/>
                <a:chOff x="10564003" y="3378810"/>
                <a:chExt cx="559855" cy="632548"/>
              </a:xfrm>
            </p:grpSpPr>
            <p:sp>
              <p:nvSpPr>
                <p:cNvPr id="262" name="Cube 261"/>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3" name="Straight Connector 262"/>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66" name="Cube 265"/>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7" name="Straight Connector 266"/>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0" name="Cube 269"/>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1" name="Straight Connector 270"/>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a:off x="9799637" y="1501135"/>
                <a:ext cx="327991" cy="317695"/>
                <a:chOff x="3813466" y="5015691"/>
                <a:chExt cx="509049" cy="493069"/>
              </a:xfrm>
            </p:grpSpPr>
            <p:grpSp>
              <p:nvGrpSpPr>
                <p:cNvPr id="250" name="Group 249"/>
                <p:cNvGrpSpPr/>
                <p:nvPr/>
              </p:nvGrpSpPr>
              <p:grpSpPr>
                <a:xfrm>
                  <a:off x="3980819" y="5015691"/>
                  <a:ext cx="173736" cy="493069"/>
                  <a:chOff x="4951808" y="3131259"/>
                  <a:chExt cx="173736" cy="493069"/>
                </a:xfrm>
              </p:grpSpPr>
              <p:sp>
                <p:nvSpPr>
                  <p:cNvPr id="259" name="Oval 25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0" name="Rounded Rectangle 25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1" name="Rounded Rectangle 26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1" name="Group 250"/>
                <p:cNvGrpSpPr/>
                <p:nvPr/>
              </p:nvGrpSpPr>
              <p:grpSpPr>
                <a:xfrm>
                  <a:off x="4183985" y="5060845"/>
                  <a:ext cx="138530" cy="383684"/>
                  <a:chOff x="4951808" y="3131259"/>
                  <a:chExt cx="173736" cy="481194"/>
                </a:xfrm>
              </p:grpSpPr>
              <p:sp>
                <p:nvSpPr>
                  <p:cNvPr id="256" name="Oval 2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7" name="Rounded Rectangle 25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8" name="Rounded Rectangle 25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2" name="Group 251"/>
                <p:cNvGrpSpPr/>
                <p:nvPr/>
              </p:nvGrpSpPr>
              <p:grpSpPr>
                <a:xfrm>
                  <a:off x="3813466" y="5060845"/>
                  <a:ext cx="138530" cy="383684"/>
                  <a:chOff x="4951808" y="3131259"/>
                  <a:chExt cx="173736" cy="481194"/>
                </a:xfrm>
              </p:grpSpPr>
              <p:sp>
                <p:nvSpPr>
                  <p:cNvPr id="253" name="Oval 25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4" name="Rounded Rectangle 25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5" name="Rounded Rectangle 25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7" name="Group 236"/>
              <p:cNvGrpSpPr/>
              <p:nvPr/>
            </p:nvGrpSpPr>
            <p:grpSpPr>
              <a:xfrm>
                <a:off x="9803449" y="1829197"/>
                <a:ext cx="327991" cy="317695"/>
                <a:chOff x="3813466" y="5015691"/>
                <a:chExt cx="509049" cy="493069"/>
              </a:xfrm>
            </p:grpSpPr>
            <p:grpSp>
              <p:nvGrpSpPr>
                <p:cNvPr id="238" name="Group 237"/>
                <p:cNvGrpSpPr/>
                <p:nvPr/>
              </p:nvGrpSpPr>
              <p:grpSpPr>
                <a:xfrm>
                  <a:off x="3980819" y="5015691"/>
                  <a:ext cx="173736" cy="493069"/>
                  <a:chOff x="4951808" y="3131259"/>
                  <a:chExt cx="173736" cy="493069"/>
                </a:xfrm>
              </p:grpSpPr>
              <p:sp>
                <p:nvSpPr>
                  <p:cNvPr id="247" name="Oval 24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8" name="Rounded Rectangle 24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9" name="Rounded Rectangle 24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39" name="Group 238"/>
                <p:cNvGrpSpPr/>
                <p:nvPr/>
              </p:nvGrpSpPr>
              <p:grpSpPr>
                <a:xfrm>
                  <a:off x="4183985" y="5060845"/>
                  <a:ext cx="138530" cy="383684"/>
                  <a:chOff x="4951808" y="3131259"/>
                  <a:chExt cx="173736" cy="481194"/>
                </a:xfrm>
              </p:grpSpPr>
              <p:sp>
                <p:nvSpPr>
                  <p:cNvPr id="244" name="Oval 24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5" name="Rounded Rectangle 24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6" name="Rounded Rectangle 24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0" name="Group 239"/>
                <p:cNvGrpSpPr/>
                <p:nvPr/>
              </p:nvGrpSpPr>
              <p:grpSpPr>
                <a:xfrm>
                  <a:off x="3813466" y="5060845"/>
                  <a:ext cx="138530" cy="383684"/>
                  <a:chOff x="4951808" y="3131259"/>
                  <a:chExt cx="173736" cy="481194"/>
                </a:xfrm>
              </p:grpSpPr>
              <p:sp>
                <p:nvSpPr>
                  <p:cNvPr id="241" name="Oval 24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2" name="Rounded Rectangle 24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3" name="Rounded Rectangle 24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8" name="Title 7"/>
          <p:cNvSpPr>
            <a:spLocks noGrp="1"/>
          </p:cNvSpPr>
          <p:nvPr>
            <p:ph type="title"/>
          </p:nvPr>
        </p:nvSpPr>
        <p:spPr/>
        <p:txBody>
          <a:bodyPr/>
          <a:lstStyle/>
          <a:p>
            <a:r>
              <a:rPr lang="en-US" dirty="0" smtClean="0"/>
              <a:t>AOBO for Microsoft Azure (Direct)</a:t>
            </a:r>
            <a:endParaRPr lang="en-US" dirty="0"/>
          </a:p>
        </p:txBody>
      </p:sp>
    </p:spTree>
    <p:extLst>
      <p:ext uri="{BB962C8B-B14F-4D97-AF65-F5344CB8AC3E}">
        <p14:creationId xmlns:p14="http://schemas.microsoft.com/office/powerpoint/2010/main" val="13105853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 name="Group 179"/>
          <p:cNvGrpSpPr/>
          <p:nvPr/>
        </p:nvGrpSpPr>
        <p:grpSpPr>
          <a:xfrm>
            <a:off x="9211296" y="933646"/>
            <a:ext cx="2916902" cy="4392416"/>
            <a:chOff x="9211296" y="933646"/>
            <a:chExt cx="2916902" cy="4392416"/>
          </a:xfrm>
        </p:grpSpPr>
        <p:sp>
          <p:nvSpPr>
            <p:cNvPr id="183" name="Rounded Rectangle 182"/>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84" name="TextBox 183"/>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198" name="Group 197"/>
            <p:cNvGrpSpPr/>
            <p:nvPr/>
          </p:nvGrpSpPr>
          <p:grpSpPr>
            <a:xfrm>
              <a:off x="9441945" y="1099430"/>
              <a:ext cx="2491291" cy="1822024"/>
              <a:chOff x="9441945" y="1099430"/>
              <a:chExt cx="2491291" cy="1822024"/>
            </a:xfrm>
          </p:grpSpPr>
          <p:sp>
            <p:nvSpPr>
              <p:cNvPr id="259" name="Rounded Rectangle 258"/>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60" name="Rounded Rectangle 259"/>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61" name="Rounded Rectangle 260"/>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62" name="Rounded Rectangle 261"/>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63" name="TextBox 262"/>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64" name="Group 263"/>
              <p:cNvGrpSpPr/>
              <p:nvPr/>
            </p:nvGrpSpPr>
            <p:grpSpPr>
              <a:xfrm>
                <a:off x="9803575" y="1166332"/>
                <a:ext cx="327991" cy="317695"/>
                <a:chOff x="3813466" y="5015691"/>
                <a:chExt cx="509049" cy="493069"/>
              </a:xfrm>
            </p:grpSpPr>
            <p:grpSp>
              <p:nvGrpSpPr>
                <p:cNvPr id="304" name="Group 303"/>
                <p:cNvGrpSpPr/>
                <p:nvPr/>
              </p:nvGrpSpPr>
              <p:grpSpPr>
                <a:xfrm>
                  <a:off x="3980819" y="5015691"/>
                  <a:ext cx="173736" cy="493069"/>
                  <a:chOff x="4951808" y="3131259"/>
                  <a:chExt cx="173736" cy="493069"/>
                </a:xfrm>
              </p:grpSpPr>
              <p:sp>
                <p:nvSpPr>
                  <p:cNvPr id="313" name="Oval 31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5" name="Rounded Rectangle 314"/>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5" name="Group 304"/>
                <p:cNvGrpSpPr/>
                <p:nvPr/>
              </p:nvGrpSpPr>
              <p:grpSpPr>
                <a:xfrm>
                  <a:off x="4183985" y="5060845"/>
                  <a:ext cx="138530" cy="383684"/>
                  <a:chOff x="4951808" y="3131259"/>
                  <a:chExt cx="173736" cy="481194"/>
                </a:xfrm>
              </p:grpSpPr>
              <p:sp>
                <p:nvSpPr>
                  <p:cNvPr id="310" name="Oval 30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2" name="Rounded Rectangle 31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6" name="Group 305"/>
                <p:cNvGrpSpPr/>
                <p:nvPr/>
              </p:nvGrpSpPr>
              <p:grpSpPr>
                <a:xfrm>
                  <a:off x="3813466" y="5060845"/>
                  <a:ext cx="138530" cy="383684"/>
                  <a:chOff x="4951808" y="3131259"/>
                  <a:chExt cx="173736" cy="481194"/>
                </a:xfrm>
              </p:grpSpPr>
              <p:sp>
                <p:nvSpPr>
                  <p:cNvPr id="307" name="Oval 30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9" name="Rounded Rectangle 30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65" name="Group 264"/>
              <p:cNvGrpSpPr/>
              <p:nvPr/>
            </p:nvGrpSpPr>
            <p:grpSpPr>
              <a:xfrm>
                <a:off x="10199418" y="2202066"/>
                <a:ext cx="559855" cy="632548"/>
                <a:chOff x="10564003" y="3378810"/>
                <a:chExt cx="559855" cy="632548"/>
              </a:xfrm>
            </p:grpSpPr>
            <p:sp>
              <p:nvSpPr>
                <p:cNvPr id="292" name="Cube 291"/>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93" name="Straight Connector 292"/>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96" name="Cube 295"/>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97" name="Straight Connector 296"/>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00" name="Cube 299"/>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01" name="Straight Connector 300"/>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66" name="Group 265"/>
              <p:cNvGrpSpPr/>
              <p:nvPr/>
            </p:nvGrpSpPr>
            <p:grpSpPr>
              <a:xfrm>
                <a:off x="9799637" y="1501135"/>
                <a:ext cx="327991" cy="317695"/>
                <a:chOff x="3813466" y="5015691"/>
                <a:chExt cx="509049" cy="493069"/>
              </a:xfrm>
            </p:grpSpPr>
            <p:grpSp>
              <p:nvGrpSpPr>
                <p:cNvPr id="280" name="Group 279"/>
                <p:cNvGrpSpPr/>
                <p:nvPr/>
              </p:nvGrpSpPr>
              <p:grpSpPr>
                <a:xfrm>
                  <a:off x="3980819" y="5015691"/>
                  <a:ext cx="173736" cy="493069"/>
                  <a:chOff x="4951808" y="3131259"/>
                  <a:chExt cx="173736" cy="493069"/>
                </a:xfrm>
              </p:grpSpPr>
              <p:sp>
                <p:nvSpPr>
                  <p:cNvPr id="289" name="Oval 28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0" name="Rounded Rectangle 28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1" name="Rounded Rectangle 29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1" name="Group 280"/>
                <p:cNvGrpSpPr/>
                <p:nvPr/>
              </p:nvGrpSpPr>
              <p:grpSpPr>
                <a:xfrm>
                  <a:off x="4183985" y="5060845"/>
                  <a:ext cx="138530" cy="383684"/>
                  <a:chOff x="4951808" y="3131259"/>
                  <a:chExt cx="173736" cy="481194"/>
                </a:xfrm>
              </p:grpSpPr>
              <p:sp>
                <p:nvSpPr>
                  <p:cNvPr id="286" name="Oval 28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7" name="Rounded Rectangle 28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8" name="Rounded Rectangle 28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2" name="Group 281"/>
                <p:cNvGrpSpPr/>
                <p:nvPr/>
              </p:nvGrpSpPr>
              <p:grpSpPr>
                <a:xfrm>
                  <a:off x="3813466" y="5060845"/>
                  <a:ext cx="138530" cy="383684"/>
                  <a:chOff x="4951808" y="3131259"/>
                  <a:chExt cx="173736" cy="481194"/>
                </a:xfrm>
              </p:grpSpPr>
              <p:sp>
                <p:nvSpPr>
                  <p:cNvPr id="283" name="Oval 28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4" name="Rounded Rectangle 28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5" name="Rounded Rectangle 28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67" name="Group 266"/>
              <p:cNvGrpSpPr/>
              <p:nvPr/>
            </p:nvGrpSpPr>
            <p:grpSpPr>
              <a:xfrm>
                <a:off x="9803449" y="1829197"/>
                <a:ext cx="327991" cy="317695"/>
                <a:chOff x="3813466" y="5015691"/>
                <a:chExt cx="509049" cy="493069"/>
              </a:xfrm>
            </p:grpSpPr>
            <p:grpSp>
              <p:nvGrpSpPr>
                <p:cNvPr id="268" name="Group 267"/>
                <p:cNvGrpSpPr/>
                <p:nvPr/>
              </p:nvGrpSpPr>
              <p:grpSpPr>
                <a:xfrm>
                  <a:off x="3980819" y="5015691"/>
                  <a:ext cx="173736" cy="493069"/>
                  <a:chOff x="4951808" y="3131259"/>
                  <a:chExt cx="173736" cy="493069"/>
                </a:xfrm>
              </p:grpSpPr>
              <p:sp>
                <p:nvSpPr>
                  <p:cNvPr id="277" name="Oval 27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8" name="Rounded Rectangle 27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9" name="Rounded Rectangle 27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9" name="Group 268"/>
                <p:cNvGrpSpPr/>
                <p:nvPr/>
              </p:nvGrpSpPr>
              <p:grpSpPr>
                <a:xfrm>
                  <a:off x="4183985" y="5060845"/>
                  <a:ext cx="138530" cy="383684"/>
                  <a:chOff x="4951808" y="3131259"/>
                  <a:chExt cx="173736" cy="481194"/>
                </a:xfrm>
              </p:grpSpPr>
              <p:sp>
                <p:nvSpPr>
                  <p:cNvPr id="274" name="Oval 27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5" name="Rounded Rectangle 27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6" name="Rounded Rectangle 27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0" name="Group 269"/>
                <p:cNvGrpSpPr/>
                <p:nvPr/>
              </p:nvGrpSpPr>
              <p:grpSpPr>
                <a:xfrm>
                  <a:off x="3813466" y="5060845"/>
                  <a:ext cx="138530" cy="383684"/>
                  <a:chOff x="4951808" y="3131259"/>
                  <a:chExt cx="173736" cy="481194"/>
                </a:xfrm>
              </p:grpSpPr>
              <p:sp>
                <p:nvSpPr>
                  <p:cNvPr id="271" name="Oval 27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3" name="Rounded Rectangle 27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00" name="TextBox 199"/>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01" name="Group 200"/>
            <p:cNvGrpSpPr/>
            <p:nvPr/>
          </p:nvGrpSpPr>
          <p:grpSpPr>
            <a:xfrm>
              <a:off x="9434642" y="3247909"/>
              <a:ext cx="2491291" cy="1822024"/>
              <a:chOff x="9441945" y="1099430"/>
              <a:chExt cx="2491291" cy="1822024"/>
            </a:xfrm>
          </p:grpSpPr>
          <p:sp>
            <p:nvSpPr>
              <p:cNvPr id="202" name="Rounded Rectangle 201"/>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03" name="Rounded Rectangle 202"/>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04" name="Rounded Rectangle 203"/>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05" name="Rounded Rectangle 204"/>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06" name="TextBox 205"/>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07" name="Group 206"/>
              <p:cNvGrpSpPr/>
              <p:nvPr/>
            </p:nvGrpSpPr>
            <p:grpSpPr>
              <a:xfrm>
                <a:off x="9803575" y="1166332"/>
                <a:ext cx="327991" cy="317695"/>
                <a:chOff x="3813466" y="5015691"/>
                <a:chExt cx="509049" cy="493069"/>
              </a:xfrm>
            </p:grpSpPr>
            <p:grpSp>
              <p:nvGrpSpPr>
                <p:cNvPr id="247" name="Group 246"/>
                <p:cNvGrpSpPr/>
                <p:nvPr/>
              </p:nvGrpSpPr>
              <p:grpSpPr>
                <a:xfrm>
                  <a:off x="3980819" y="5015691"/>
                  <a:ext cx="173736" cy="493069"/>
                  <a:chOff x="4951808" y="3131259"/>
                  <a:chExt cx="173736" cy="493069"/>
                </a:xfrm>
              </p:grpSpPr>
              <p:sp>
                <p:nvSpPr>
                  <p:cNvPr id="256" name="Oval 2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7" name="Rounded Rectangle 25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8" name="Rounded Rectangle 257"/>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8" name="Group 247"/>
                <p:cNvGrpSpPr/>
                <p:nvPr/>
              </p:nvGrpSpPr>
              <p:grpSpPr>
                <a:xfrm>
                  <a:off x="4183985" y="5060845"/>
                  <a:ext cx="138530" cy="383684"/>
                  <a:chOff x="4951808" y="3131259"/>
                  <a:chExt cx="173736" cy="481194"/>
                </a:xfrm>
              </p:grpSpPr>
              <p:sp>
                <p:nvSpPr>
                  <p:cNvPr id="253" name="Oval 25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4" name="Rounded Rectangle 25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5" name="Rounded Rectangle 25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9" name="Group 248"/>
                <p:cNvGrpSpPr/>
                <p:nvPr/>
              </p:nvGrpSpPr>
              <p:grpSpPr>
                <a:xfrm>
                  <a:off x="3813466" y="5060845"/>
                  <a:ext cx="138530" cy="383684"/>
                  <a:chOff x="4951808" y="3131259"/>
                  <a:chExt cx="173736" cy="481194"/>
                </a:xfrm>
              </p:grpSpPr>
              <p:sp>
                <p:nvSpPr>
                  <p:cNvPr id="250" name="Oval 24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1" name="Rounded Rectangle 25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2" name="Rounded Rectangle 25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08" name="Group 207"/>
              <p:cNvGrpSpPr/>
              <p:nvPr/>
            </p:nvGrpSpPr>
            <p:grpSpPr>
              <a:xfrm>
                <a:off x="10199418" y="2202066"/>
                <a:ext cx="559855" cy="632548"/>
                <a:chOff x="10564003" y="3378810"/>
                <a:chExt cx="559855" cy="632548"/>
              </a:xfrm>
            </p:grpSpPr>
            <p:sp>
              <p:nvSpPr>
                <p:cNvPr id="235" name="Cube 234"/>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36" name="Straight Connector 235"/>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39" name="Cube 238"/>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40" name="Straight Connector 239"/>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43" name="Cube 242"/>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44" name="Straight Connector 243"/>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a:off x="9799637" y="1501135"/>
                <a:ext cx="327991" cy="317695"/>
                <a:chOff x="3813466" y="5015691"/>
                <a:chExt cx="509049" cy="493069"/>
              </a:xfrm>
            </p:grpSpPr>
            <p:grpSp>
              <p:nvGrpSpPr>
                <p:cNvPr id="223" name="Group 222"/>
                <p:cNvGrpSpPr/>
                <p:nvPr/>
              </p:nvGrpSpPr>
              <p:grpSpPr>
                <a:xfrm>
                  <a:off x="3980819" y="5015691"/>
                  <a:ext cx="173736" cy="493069"/>
                  <a:chOff x="4951808" y="3131259"/>
                  <a:chExt cx="173736" cy="493069"/>
                </a:xfrm>
              </p:grpSpPr>
              <p:sp>
                <p:nvSpPr>
                  <p:cNvPr id="232" name="Oval 23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3" name="Rounded Rectangle 23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4" name="Rounded Rectangle 23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4" name="Group 223"/>
                <p:cNvGrpSpPr/>
                <p:nvPr/>
              </p:nvGrpSpPr>
              <p:grpSpPr>
                <a:xfrm>
                  <a:off x="4183985" y="5060845"/>
                  <a:ext cx="138530" cy="383684"/>
                  <a:chOff x="4951808" y="3131259"/>
                  <a:chExt cx="173736" cy="481194"/>
                </a:xfrm>
              </p:grpSpPr>
              <p:sp>
                <p:nvSpPr>
                  <p:cNvPr id="229" name="Oval 22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0" name="Rounded Rectangle 22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1" name="Rounded Rectangle 23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5" name="Group 224"/>
                <p:cNvGrpSpPr/>
                <p:nvPr/>
              </p:nvGrpSpPr>
              <p:grpSpPr>
                <a:xfrm>
                  <a:off x="3813466" y="5060845"/>
                  <a:ext cx="138530" cy="383684"/>
                  <a:chOff x="4951808" y="3131259"/>
                  <a:chExt cx="173736" cy="481194"/>
                </a:xfrm>
              </p:grpSpPr>
              <p:sp>
                <p:nvSpPr>
                  <p:cNvPr id="226" name="Oval 22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7" name="Rounded Rectangle 22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8" name="Rounded Rectangle 22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10" name="Group 209"/>
              <p:cNvGrpSpPr/>
              <p:nvPr/>
            </p:nvGrpSpPr>
            <p:grpSpPr>
              <a:xfrm>
                <a:off x="9803449" y="1829197"/>
                <a:ext cx="327991" cy="317695"/>
                <a:chOff x="3813466" y="5015691"/>
                <a:chExt cx="509049" cy="493069"/>
              </a:xfrm>
            </p:grpSpPr>
            <p:grpSp>
              <p:nvGrpSpPr>
                <p:cNvPr id="211" name="Group 210"/>
                <p:cNvGrpSpPr/>
                <p:nvPr/>
              </p:nvGrpSpPr>
              <p:grpSpPr>
                <a:xfrm>
                  <a:off x="3980819" y="5015691"/>
                  <a:ext cx="173736" cy="493069"/>
                  <a:chOff x="4951808" y="3131259"/>
                  <a:chExt cx="173736" cy="493069"/>
                </a:xfrm>
              </p:grpSpPr>
              <p:sp>
                <p:nvSpPr>
                  <p:cNvPr id="220" name="Oval 21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1" name="Rounded Rectangle 22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2" name="Rounded Rectangle 22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2" name="Group 211"/>
                <p:cNvGrpSpPr/>
                <p:nvPr/>
              </p:nvGrpSpPr>
              <p:grpSpPr>
                <a:xfrm>
                  <a:off x="4183985" y="5060845"/>
                  <a:ext cx="138530" cy="383684"/>
                  <a:chOff x="4951808" y="3131259"/>
                  <a:chExt cx="173736" cy="481194"/>
                </a:xfrm>
              </p:grpSpPr>
              <p:sp>
                <p:nvSpPr>
                  <p:cNvPr id="217" name="Oval 21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8" name="Rounded Rectangle 21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9" name="Rounded Rectangle 21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3" name="Group 212"/>
                <p:cNvGrpSpPr/>
                <p:nvPr/>
              </p:nvGrpSpPr>
              <p:grpSpPr>
                <a:xfrm>
                  <a:off x="3813466" y="5060845"/>
                  <a:ext cx="138530" cy="383684"/>
                  <a:chOff x="4951808" y="3131259"/>
                  <a:chExt cx="173736" cy="481194"/>
                </a:xfrm>
              </p:grpSpPr>
              <p:sp>
                <p:nvSpPr>
                  <p:cNvPr id="214" name="Oval 21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5" name="Rounded Rectangle 21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6" name="Rounded Rectangle 21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tx1">
              <a:lumMod val="85000"/>
            </a:schemeClr>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grpSp>
        <p:nvGrpSpPr>
          <p:cNvPr id="176" name="Group 175"/>
          <p:cNvGrpSpPr/>
          <p:nvPr/>
        </p:nvGrpSpPr>
        <p:grpSpPr>
          <a:xfrm>
            <a:off x="5991338" y="4646952"/>
            <a:ext cx="177195" cy="490773"/>
            <a:chOff x="4951808" y="3131259"/>
            <a:chExt cx="173736" cy="481194"/>
          </a:xfrm>
          <a:solidFill>
            <a:schemeClr val="bg1"/>
          </a:solidFill>
        </p:grpSpPr>
        <p:sp>
          <p:nvSpPr>
            <p:cNvPr id="177" name="Oval 17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8" name="Rounded Rectangle 17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9" name="Rounded Rectangle 17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181" name="Elbow Connector 180"/>
          <p:cNvCxnSpPr/>
          <p:nvPr/>
        </p:nvCxnSpPr>
        <p:spPr>
          <a:xfrm flipV="1">
            <a:off x="6286662" y="3482254"/>
            <a:ext cx="3360575" cy="1267284"/>
          </a:xfrm>
          <a:prstGeom prst="bentConnector3">
            <a:avLst>
              <a:gd name="adj1" fmla="val 50000"/>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182" name="Elbow Connector 181"/>
          <p:cNvCxnSpPr/>
          <p:nvPr/>
        </p:nvCxnSpPr>
        <p:spPr>
          <a:xfrm flipV="1">
            <a:off x="6286662" y="4702918"/>
            <a:ext cx="3748056" cy="191304"/>
          </a:xfrm>
          <a:prstGeom prst="bentConnector3">
            <a:avLst>
              <a:gd name="adj1" fmla="val 63905"/>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99" name="Rounded Rectangular Callout 198"/>
          <p:cNvSpPr/>
          <p:nvPr/>
        </p:nvSpPr>
        <p:spPr>
          <a:xfrm>
            <a:off x="1758053" y="3171201"/>
            <a:ext cx="2856442" cy="1036672"/>
          </a:xfrm>
          <a:prstGeom prst="wedgeRoundRectCallout">
            <a:avLst>
              <a:gd name="adj1" fmla="val 92837"/>
              <a:gd name="adj2" fmla="val 103964"/>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User must be assigned role for a subscription before he/she can manage that subscription.</a:t>
            </a:r>
          </a:p>
        </p:txBody>
      </p:sp>
      <p:sp>
        <p:nvSpPr>
          <p:cNvPr id="5" name="Title 4"/>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26772276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9" name="Group 318"/>
          <p:cNvGrpSpPr/>
          <p:nvPr/>
        </p:nvGrpSpPr>
        <p:grpSpPr>
          <a:xfrm>
            <a:off x="9211296" y="933646"/>
            <a:ext cx="2916902" cy="4392416"/>
            <a:chOff x="9211296" y="933646"/>
            <a:chExt cx="2916902" cy="4392416"/>
          </a:xfrm>
        </p:grpSpPr>
        <p:sp>
          <p:nvSpPr>
            <p:cNvPr id="320" name="Rounded Rectangle 319"/>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21" name="TextBox 320"/>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322" name="Group 321"/>
            <p:cNvGrpSpPr/>
            <p:nvPr/>
          </p:nvGrpSpPr>
          <p:grpSpPr>
            <a:xfrm>
              <a:off x="9441945" y="1099430"/>
              <a:ext cx="2491291" cy="1822024"/>
              <a:chOff x="9441945" y="1099430"/>
              <a:chExt cx="2491291" cy="1822024"/>
            </a:xfrm>
          </p:grpSpPr>
          <p:sp>
            <p:nvSpPr>
              <p:cNvPr id="444" name="Rounded Rectangle 443"/>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445" name="Rounded Rectangle 444"/>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446" name="Rounded Rectangle 445"/>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447" name="Rounded Rectangle 446"/>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448" name="TextBox 447"/>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449" name="Group 448"/>
              <p:cNvGrpSpPr/>
              <p:nvPr/>
            </p:nvGrpSpPr>
            <p:grpSpPr>
              <a:xfrm>
                <a:off x="9803575" y="1166332"/>
                <a:ext cx="327991" cy="317695"/>
                <a:chOff x="3813466" y="5015691"/>
                <a:chExt cx="509049" cy="493069"/>
              </a:xfrm>
            </p:grpSpPr>
            <p:grpSp>
              <p:nvGrpSpPr>
                <p:cNvPr id="489" name="Group 488"/>
                <p:cNvGrpSpPr/>
                <p:nvPr/>
              </p:nvGrpSpPr>
              <p:grpSpPr>
                <a:xfrm>
                  <a:off x="3980819" y="5015691"/>
                  <a:ext cx="173736" cy="493069"/>
                  <a:chOff x="4951808" y="3131259"/>
                  <a:chExt cx="173736" cy="493069"/>
                </a:xfrm>
              </p:grpSpPr>
              <p:sp>
                <p:nvSpPr>
                  <p:cNvPr id="498" name="Oval 49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9" name="Rounded Rectangle 49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00" name="Rounded Rectangle 499"/>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90" name="Group 489"/>
                <p:cNvGrpSpPr/>
                <p:nvPr/>
              </p:nvGrpSpPr>
              <p:grpSpPr>
                <a:xfrm>
                  <a:off x="4183985" y="5060845"/>
                  <a:ext cx="138530" cy="383684"/>
                  <a:chOff x="4951808" y="3131259"/>
                  <a:chExt cx="173736" cy="481194"/>
                </a:xfrm>
              </p:grpSpPr>
              <p:sp>
                <p:nvSpPr>
                  <p:cNvPr id="495" name="Oval 49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6" name="Rounded Rectangle 49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7" name="Rounded Rectangle 49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91" name="Group 490"/>
                <p:cNvGrpSpPr/>
                <p:nvPr/>
              </p:nvGrpSpPr>
              <p:grpSpPr>
                <a:xfrm>
                  <a:off x="3813466" y="5060845"/>
                  <a:ext cx="138530" cy="383684"/>
                  <a:chOff x="4951808" y="3131259"/>
                  <a:chExt cx="173736" cy="481194"/>
                </a:xfrm>
              </p:grpSpPr>
              <p:sp>
                <p:nvSpPr>
                  <p:cNvPr id="492" name="Oval 49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3" name="Rounded Rectangle 49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94" name="Rounded Rectangle 49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450" name="Group 449"/>
              <p:cNvGrpSpPr/>
              <p:nvPr/>
            </p:nvGrpSpPr>
            <p:grpSpPr>
              <a:xfrm>
                <a:off x="10199418" y="2202066"/>
                <a:ext cx="559855" cy="632548"/>
                <a:chOff x="10564003" y="3378810"/>
                <a:chExt cx="559855" cy="632548"/>
              </a:xfrm>
            </p:grpSpPr>
            <p:sp>
              <p:nvSpPr>
                <p:cNvPr id="477" name="Cube 47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78" name="Straight Connector 477"/>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81" name="Cube 480"/>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82" name="Straight Connector 481"/>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85" name="Cube 484"/>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86" name="Straight Connector 485"/>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451" name="Group 450"/>
              <p:cNvGrpSpPr/>
              <p:nvPr/>
            </p:nvGrpSpPr>
            <p:grpSpPr>
              <a:xfrm>
                <a:off x="9799637" y="1501135"/>
                <a:ext cx="327991" cy="317695"/>
                <a:chOff x="3813466" y="5015691"/>
                <a:chExt cx="509049" cy="493069"/>
              </a:xfrm>
            </p:grpSpPr>
            <p:grpSp>
              <p:nvGrpSpPr>
                <p:cNvPr id="465" name="Group 464"/>
                <p:cNvGrpSpPr/>
                <p:nvPr/>
              </p:nvGrpSpPr>
              <p:grpSpPr>
                <a:xfrm>
                  <a:off x="3980819" y="5015691"/>
                  <a:ext cx="173736" cy="493069"/>
                  <a:chOff x="4951808" y="3131259"/>
                  <a:chExt cx="173736" cy="493069"/>
                </a:xfrm>
              </p:grpSpPr>
              <p:sp>
                <p:nvSpPr>
                  <p:cNvPr id="474" name="Oval 47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5" name="Rounded Rectangle 47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6" name="Rounded Rectangle 47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66" name="Group 465"/>
                <p:cNvGrpSpPr/>
                <p:nvPr/>
              </p:nvGrpSpPr>
              <p:grpSpPr>
                <a:xfrm>
                  <a:off x="4183985" y="5060845"/>
                  <a:ext cx="138530" cy="383684"/>
                  <a:chOff x="4951808" y="3131259"/>
                  <a:chExt cx="173736" cy="481194"/>
                </a:xfrm>
              </p:grpSpPr>
              <p:sp>
                <p:nvSpPr>
                  <p:cNvPr id="471" name="Oval 47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2" name="Rounded Rectangle 47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3" name="Rounded Rectangle 47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67" name="Group 466"/>
                <p:cNvGrpSpPr/>
                <p:nvPr/>
              </p:nvGrpSpPr>
              <p:grpSpPr>
                <a:xfrm>
                  <a:off x="3813466" y="5060845"/>
                  <a:ext cx="138530" cy="383684"/>
                  <a:chOff x="4951808" y="3131259"/>
                  <a:chExt cx="173736" cy="481194"/>
                </a:xfrm>
              </p:grpSpPr>
              <p:sp>
                <p:nvSpPr>
                  <p:cNvPr id="468" name="Oval 46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9" name="Rounded Rectangle 46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70" name="Rounded Rectangle 46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452" name="Group 451"/>
              <p:cNvGrpSpPr/>
              <p:nvPr/>
            </p:nvGrpSpPr>
            <p:grpSpPr>
              <a:xfrm>
                <a:off x="9803449" y="1829197"/>
                <a:ext cx="327991" cy="317695"/>
                <a:chOff x="3813466" y="5015691"/>
                <a:chExt cx="509049" cy="493069"/>
              </a:xfrm>
            </p:grpSpPr>
            <p:grpSp>
              <p:nvGrpSpPr>
                <p:cNvPr id="453" name="Group 452"/>
                <p:cNvGrpSpPr/>
                <p:nvPr/>
              </p:nvGrpSpPr>
              <p:grpSpPr>
                <a:xfrm>
                  <a:off x="3980819" y="5015691"/>
                  <a:ext cx="173736" cy="493069"/>
                  <a:chOff x="4951808" y="3131259"/>
                  <a:chExt cx="173736" cy="493069"/>
                </a:xfrm>
              </p:grpSpPr>
              <p:sp>
                <p:nvSpPr>
                  <p:cNvPr id="462" name="Oval 46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3" name="Rounded Rectangle 46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4" name="Rounded Rectangle 46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54" name="Group 453"/>
                <p:cNvGrpSpPr/>
                <p:nvPr/>
              </p:nvGrpSpPr>
              <p:grpSpPr>
                <a:xfrm>
                  <a:off x="4183985" y="5060845"/>
                  <a:ext cx="138530" cy="383684"/>
                  <a:chOff x="4951808" y="3131259"/>
                  <a:chExt cx="173736" cy="481194"/>
                </a:xfrm>
              </p:grpSpPr>
              <p:sp>
                <p:nvSpPr>
                  <p:cNvPr id="459" name="Oval 45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0" name="Rounded Rectangle 45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61" name="Rounded Rectangle 46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55" name="Group 454"/>
                <p:cNvGrpSpPr/>
                <p:nvPr/>
              </p:nvGrpSpPr>
              <p:grpSpPr>
                <a:xfrm>
                  <a:off x="3813466" y="5060845"/>
                  <a:ext cx="138530" cy="383684"/>
                  <a:chOff x="4951808" y="3131259"/>
                  <a:chExt cx="173736" cy="481194"/>
                </a:xfrm>
              </p:grpSpPr>
              <p:sp>
                <p:nvSpPr>
                  <p:cNvPr id="456" name="Oval 4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57" name="Rounded Rectangle 45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58" name="Rounded Rectangle 45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323" name="TextBox 322"/>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324" name="Group 323"/>
            <p:cNvGrpSpPr/>
            <p:nvPr/>
          </p:nvGrpSpPr>
          <p:grpSpPr>
            <a:xfrm>
              <a:off x="9434642" y="3247909"/>
              <a:ext cx="2491291" cy="1822024"/>
              <a:chOff x="9441945" y="1099430"/>
              <a:chExt cx="2491291" cy="1822024"/>
            </a:xfrm>
          </p:grpSpPr>
          <p:sp>
            <p:nvSpPr>
              <p:cNvPr id="325" name="Rounded Rectangle 324"/>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26" name="Rounded Rectangle 325"/>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327" name="Rounded Rectangle 326"/>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328" name="Rounded Rectangle 327"/>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329" name="TextBox 328"/>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330" name="Group 329"/>
              <p:cNvGrpSpPr/>
              <p:nvPr/>
            </p:nvGrpSpPr>
            <p:grpSpPr>
              <a:xfrm>
                <a:off x="9803575" y="1166332"/>
                <a:ext cx="327991" cy="317695"/>
                <a:chOff x="3813466" y="5015691"/>
                <a:chExt cx="509049" cy="493069"/>
              </a:xfrm>
            </p:grpSpPr>
            <p:grpSp>
              <p:nvGrpSpPr>
                <p:cNvPr id="432" name="Group 431"/>
                <p:cNvGrpSpPr/>
                <p:nvPr/>
              </p:nvGrpSpPr>
              <p:grpSpPr>
                <a:xfrm>
                  <a:off x="3980819" y="5015691"/>
                  <a:ext cx="173736" cy="493069"/>
                  <a:chOff x="4951808" y="3131259"/>
                  <a:chExt cx="173736" cy="493069"/>
                </a:xfrm>
              </p:grpSpPr>
              <p:sp>
                <p:nvSpPr>
                  <p:cNvPr id="441" name="Oval 44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42" name="Rounded Rectangle 44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43" name="Rounded Rectangle 44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33" name="Group 432"/>
                <p:cNvGrpSpPr/>
                <p:nvPr/>
              </p:nvGrpSpPr>
              <p:grpSpPr>
                <a:xfrm>
                  <a:off x="4183985" y="5060845"/>
                  <a:ext cx="138530" cy="383684"/>
                  <a:chOff x="4951808" y="3131259"/>
                  <a:chExt cx="173736" cy="481194"/>
                </a:xfrm>
              </p:grpSpPr>
              <p:sp>
                <p:nvSpPr>
                  <p:cNvPr id="438" name="Oval 43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39" name="Rounded Rectangle 43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40" name="Rounded Rectangle 43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34" name="Group 433"/>
                <p:cNvGrpSpPr/>
                <p:nvPr/>
              </p:nvGrpSpPr>
              <p:grpSpPr>
                <a:xfrm>
                  <a:off x="3813466" y="5060845"/>
                  <a:ext cx="138530" cy="383684"/>
                  <a:chOff x="4951808" y="3131259"/>
                  <a:chExt cx="173736" cy="481194"/>
                </a:xfrm>
              </p:grpSpPr>
              <p:sp>
                <p:nvSpPr>
                  <p:cNvPr id="435" name="Oval 43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36" name="Rounded Rectangle 43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37" name="Rounded Rectangle 43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31" name="Group 330"/>
              <p:cNvGrpSpPr/>
              <p:nvPr/>
            </p:nvGrpSpPr>
            <p:grpSpPr>
              <a:xfrm>
                <a:off x="10199418" y="2202066"/>
                <a:ext cx="559855" cy="632548"/>
                <a:chOff x="10564003" y="3378810"/>
                <a:chExt cx="559855" cy="632548"/>
              </a:xfrm>
            </p:grpSpPr>
            <p:sp>
              <p:nvSpPr>
                <p:cNvPr id="420" name="Cube 419"/>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21" name="Straight Connector 420"/>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24" name="Cube 423"/>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25" name="Straight Connector 424"/>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28" name="Cube 427"/>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429" name="Straight Connector 428"/>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32" name="Group 331"/>
              <p:cNvGrpSpPr/>
              <p:nvPr/>
            </p:nvGrpSpPr>
            <p:grpSpPr>
              <a:xfrm>
                <a:off x="9799637" y="1501135"/>
                <a:ext cx="327991" cy="317695"/>
                <a:chOff x="3813466" y="5015691"/>
                <a:chExt cx="509049" cy="493069"/>
              </a:xfrm>
            </p:grpSpPr>
            <p:grpSp>
              <p:nvGrpSpPr>
                <p:cNvPr id="408" name="Group 407"/>
                <p:cNvGrpSpPr/>
                <p:nvPr/>
              </p:nvGrpSpPr>
              <p:grpSpPr>
                <a:xfrm>
                  <a:off x="3980819" y="5015691"/>
                  <a:ext cx="173736" cy="493069"/>
                  <a:chOff x="4951808" y="3131259"/>
                  <a:chExt cx="173736" cy="493069"/>
                </a:xfrm>
              </p:grpSpPr>
              <p:sp>
                <p:nvSpPr>
                  <p:cNvPr id="417" name="Oval 41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8" name="Rounded Rectangle 41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9" name="Rounded Rectangle 41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9" name="Group 408"/>
                <p:cNvGrpSpPr/>
                <p:nvPr/>
              </p:nvGrpSpPr>
              <p:grpSpPr>
                <a:xfrm>
                  <a:off x="4183985" y="5060845"/>
                  <a:ext cx="138530" cy="383684"/>
                  <a:chOff x="4951808" y="3131259"/>
                  <a:chExt cx="173736" cy="481194"/>
                </a:xfrm>
              </p:grpSpPr>
              <p:sp>
                <p:nvSpPr>
                  <p:cNvPr id="414" name="Oval 41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5" name="Rounded Rectangle 41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6" name="Rounded Rectangle 41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10" name="Group 409"/>
                <p:cNvGrpSpPr/>
                <p:nvPr/>
              </p:nvGrpSpPr>
              <p:grpSpPr>
                <a:xfrm>
                  <a:off x="3813466" y="5060845"/>
                  <a:ext cx="138530" cy="383684"/>
                  <a:chOff x="4951808" y="3131259"/>
                  <a:chExt cx="173736" cy="481194"/>
                </a:xfrm>
              </p:grpSpPr>
              <p:sp>
                <p:nvSpPr>
                  <p:cNvPr id="411" name="Oval 41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2" name="Rounded Rectangle 41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3" name="Rounded Rectangle 41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95" name="Group 394"/>
              <p:cNvGrpSpPr/>
              <p:nvPr/>
            </p:nvGrpSpPr>
            <p:grpSpPr>
              <a:xfrm>
                <a:off x="9803449" y="1829197"/>
                <a:ext cx="327991" cy="317695"/>
                <a:chOff x="3813466" y="5015691"/>
                <a:chExt cx="509049" cy="493069"/>
              </a:xfrm>
            </p:grpSpPr>
            <p:grpSp>
              <p:nvGrpSpPr>
                <p:cNvPr id="396" name="Group 395"/>
                <p:cNvGrpSpPr/>
                <p:nvPr/>
              </p:nvGrpSpPr>
              <p:grpSpPr>
                <a:xfrm>
                  <a:off x="3980819" y="5015691"/>
                  <a:ext cx="173736" cy="493069"/>
                  <a:chOff x="4951808" y="3131259"/>
                  <a:chExt cx="173736" cy="493069"/>
                </a:xfrm>
              </p:grpSpPr>
              <p:sp>
                <p:nvSpPr>
                  <p:cNvPr id="405" name="Oval 40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6" name="Rounded Rectangle 40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7" name="Rounded Rectangle 40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97" name="Group 396"/>
                <p:cNvGrpSpPr/>
                <p:nvPr/>
              </p:nvGrpSpPr>
              <p:grpSpPr>
                <a:xfrm>
                  <a:off x="4183985" y="5060845"/>
                  <a:ext cx="138530" cy="383684"/>
                  <a:chOff x="4951808" y="3131259"/>
                  <a:chExt cx="173736" cy="481194"/>
                </a:xfrm>
              </p:grpSpPr>
              <p:sp>
                <p:nvSpPr>
                  <p:cNvPr id="402" name="Oval 40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3" name="Rounded Rectangle 40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4" name="Rounded Rectangle 40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98" name="Group 397"/>
                <p:cNvGrpSpPr/>
                <p:nvPr/>
              </p:nvGrpSpPr>
              <p:grpSpPr>
                <a:xfrm>
                  <a:off x="3813466" y="5060845"/>
                  <a:ext cx="138530" cy="383684"/>
                  <a:chOff x="4951808" y="3131259"/>
                  <a:chExt cx="173736" cy="481194"/>
                </a:xfrm>
              </p:grpSpPr>
              <p:sp>
                <p:nvSpPr>
                  <p:cNvPr id="399" name="Oval 39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0" name="Rounded Rectangle 39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1" name="Rounded Rectangle 40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grpSp>
        <p:nvGrpSpPr>
          <p:cNvPr id="176" name="Group 175"/>
          <p:cNvGrpSpPr/>
          <p:nvPr/>
        </p:nvGrpSpPr>
        <p:grpSpPr>
          <a:xfrm>
            <a:off x="5991338" y="4646952"/>
            <a:ext cx="177195" cy="490773"/>
            <a:chOff x="4951808" y="3131259"/>
            <a:chExt cx="173736" cy="481194"/>
          </a:xfrm>
          <a:solidFill>
            <a:schemeClr val="bg1"/>
          </a:solidFill>
        </p:grpSpPr>
        <p:sp>
          <p:nvSpPr>
            <p:cNvPr id="177" name="Oval 17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8" name="Rounded Rectangle 17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9" name="Rounded Rectangle 17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180" name="Elbow Connector 179"/>
          <p:cNvCxnSpPr/>
          <p:nvPr/>
        </p:nvCxnSpPr>
        <p:spPr>
          <a:xfrm rot="16200000" flipV="1">
            <a:off x="4834174" y="3918445"/>
            <a:ext cx="1810265" cy="141288"/>
          </a:xfrm>
          <a:prstGeom prst="bentConnector4">
            <a:avLst>
              <a:gd name="adj1" fmla="val -53"/>
              <a:gd name="adj2" fmla="val 499958"/>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181" name="Elbow Connector 180"/>
          <p:cNvCxnSpPr/>
          <p:nvPr/>
        </p:nvCxnSpPr>
        <p:spPr>
          <a:xfrm flipV="1">
            <a:off x="6286662" y="2484035"/>
            <a:ext cx="3748056" cy="2291350"/>
          </a:xfrm>
          <a:prstGeom prst="bentConnector3">
            <a:avLst>
              <a:gd name="adj1" fmla="val 5936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182" name="Elbow Connector 181"/>
          <p:cNvCxnSpPr/>
          <p:nvPr/>
        </p:nvCxnSpPr>
        <p:spPr>
          <a:xfrm flipV="1">
            <a:off x="6286662" y="4702918"/>
            <a:ext cx="3748056" cy="191304"/>
          </a:xfrm>
          <a:prstGeom prst="bentConnector3">
            <a:avLst>
              <a:gd name="adj1" fmla="val 63905"/>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8607683" y="2038287"/>
            <a:ext cx="646648" cy="894625"/>
          </a:xfrm>
          <a:prstGeom prst="rect">
            <a:avLst/>
          </a:prstGeom>
          <a:noFill/>
        </p:spPr>
        <p:txBody>
          <a:bodyPr wrap="square" rtlCol="0">
            <a:spAutoFit/>
          </a:bodyPr>
          <a:lstStyle/>
          <a:p>
            <a:pPr algn="ctr"/>
            <a:r>
              <a:rPr lang="en-US" sz="5100" dirty="0">
                <a:solidFill>
                  <a:srgbClr val="FF0000"/>
                </a:solidFill>
              </a:rPr>
              <a:t>X</a:t>
            </a:r>
          </a:p>
        </p:txBody>
      </p:sp>
      <p:sp>
        <p:nvSpPr>
          <p:cNvPr id="184" name="TextBox 183"/>
          <p:cNvSpPr txBox="1"/>
          <p:nvPr/>
        </p:nvSpPr>
        <p:spPr>
          <a:xfrm>
            <a:off x="8625126" y="4249497"/>
            <a:ext cx="646648" cy="894625"/>
          </a:xfrm>
          <a:prstGeom prst="rect">
            <a:avLst/>
          </a:prstGeom>
          <a:noFill/>
        </p:spPr>
        <p:txBody>
          <a:bodyPr wrap="square" rtlCol="0">
            <a:spAutoFit/>
          </a:bodyPr>
          <a:lstStyle/>
          <a:p>
            <a:pPr algn="ctr"/>
            <a:r>
              <a:rPr lang="en-US" sz="5100" dirty="0">
                <a:solidFill>
                  <a:srgbClr val="FF0000"/>
                </a:solidFill>
              </a:rPr>
              <a:t>X</a:t>
            </a:r>
          </a:p>
        </p:txBody>
      </p:sp>
      <p:sp>
        <p:nvSpPr>
          <p:cNvPr id="198" name="Rounded Rectangular Callout 197"/>
          <p:cNvSpPr/>
          <p:nvPr/>
        </p:nvSpPr>
        <p:spPr>
          <a:xfrm>
            <a:off x="2027237" y="1077387"/>
            <a:ext cx="3518301" cy="1276875"/>
          </a:xfrm>
          <a:prstGeom prst="wedgeRoundRectCallout">
            <a:avLst>
              <a:gd name="adj1" fmla="val 58109"/>
              <a:gd name="adj2" fmla="val 85721"/>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Unlike O365, Azure AD Tenant Admins by default do not have managements over Azure subscriptions in their tenant.</a:t>
            </a:r>
          </a:p>
        </p:txBody>
      </p:sp>
      <p:sp>
        <p:nvSpPr>
          <p:cNvPr id="3" name="Title 2"/>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6383213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9211296" y="933646"/>
            <a:ext cx="2916902" cy="4392416"/>
            <a:chOff x="9211296" y="933646"/>
            <a:chExt cx="2916902" cy="4392416"/>
          </a:xfrm>
        </p:grpSpPr>
        <p:sp>
          <p:nvSpPr>
            <p:cNvPr id="120" name="Rounded Rectangle 119"/>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21" name="TextBox 120"/>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122" name="Group 121"/>
            <p:cNvGrpSpPr/>
            <p:nvPr/>
          </p:nvGrpSpPr>
          <p:grpSpPr>
            <a:xfrm>
              <a:off x="9441945" y="1099430"/>
              <a:ext cx="2491291" cy="1822024"/>
              <a:chOff x="9441945" y="1099430"/>
              <a:chExt cx="2491291" cy="1822024"/>
            </a:xfrm>
          </p:grpSpPr>
          <p:sp>
            <p:nvSpPr>
              <p:cNvPr id="223" name="Rounded Rectangle 222"/>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4" name="Rounded Rectangle 223"/>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25" name="Rounded Rectangle 224"/>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26" name="Rounded Rectangle 225"/>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27" name="TextBox 226"/>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28" name="Group 227"/>
              <p:cNvGrpSpPr/>
              <p:nvPr/>
            </p:nvGrpSpPr>
            <p:grpSpPr>
              <a:xfrm>
                <a:off x="9803575" y="1166332"/>
                <a:ext cx="327991" cy="317695"/>
                <a:chOff x="3813466" y="5015691"/>
                <a:chExt cx="509049" cy="493069"/>
              </a:xfrm>
            </p:grpSpPr>
            <p:grpSp>
              <p:nvGrpSpPr>
                <p:cNvPr id="278" name="Group 277"/>
                <p:cNvGrpSpPr/>
                <p:nvPr/>
              </p:nvGrpSpPr>
              <p:grpSpPr>
                <a:xfrm>
                  <a:off x="3980819" y="5015691"/>
                  <a:ext cx="173736" cy="493069"/>
                  <a:chOff x="4951808" y="3131259"/>
                  <a:chExt cx="173736" cy="493069"/>
                </a:xfrm>
              </p:grpSpPr>
              <p:sp>
                <p:nvSpPr>
                  <p:cNvPr id="287" name="Oval 28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8" name="Rounded Rectangle 28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9" name="Rounded Rectangle 28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9" name="Group 278"/>
                <p:cNvGrpSpPr/>
                <p:nvPr/>
              </p:nvGrpSpPr>
              <p:grpSpPr>
                <a:xfrm>
                  <a:off x="4183985" y="5060845"/>
                  <a:ext cx="138530" cy="383684"/>
                  <a:chOff x="4951808" y="3131259"/>
                  <a:chExt cx="173736" cy="481194"/>
                </a:xfrm>
              </p:grpSpPr>
              <p:sp>
                <p:nvSpPr>
                  <p:cNvPr id="284" name="Oval 28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5" name="Rounded Rectangle 28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6" name="Rounded Rectangle 28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0" name="Group 279"/>
                <p:cNvGrpSpPr/>
                <p:nvPr/>
              </p:nvGrpSpPr>
              <p:grpSpPr>
                <a:xfrm>
                  <a:off x="3813466" y="5060845"/>
                  <a:ext cx="138530" cy="383684"/>
                  <a:chOff x="4951808" y="3131259"/>
                  <a:chExt cx="173736" cy="481194"/>
                </a:xfrm>
              </p:grpSpPr>
              <p:sp>
                <p:nvSpPr>
                  <p:cNvPr id="281" name="Oval 28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2" name="Rounded Rectangle 28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3" name="Rounded Rectangle 28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9" name="Group 228"/>
              <p:cNvGrpSpPr/>
              <p:nvPr/>
            </p:nvGrpSpPr>
            <p:grpSpPr>
              <a:xfrm>
                <a:off x="10199418" y="2202066"/>
                <a:ext cx="559855" cy="632548"/>
                <a:chOff x="10564003" y="3378810"/>
                <a:chExt cx="559855" cy="632548"/>
              </a:xfrm>
            </p:grpSpPr>
            <p:sp>
              <p:nvSpPr>
                <p:cNvPr id="266" name="Cube 265"/>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7" name="Straight Connector 266"/>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0" name="Cube 269"/>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1" name="Straight Connector 270"/>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4" name="Cube 273"/>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5" name="Straight Connector 274"/>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9799637" y="1501135"/>
                <a:ext cx="327991" cy="317695"/>
                <a:chOff x="3813466" y="5015691"/>
                <a:chExt cx="509049" cy="493069"/>
              </a:xfrm>
            </p:grpSpPr>
            <p:grpSp>
              <p:nvGrpSpPr>
                <p:cNvPr id="254" name="Group 253"/>
                <p:cNvGrpSpPr/>
                <p:nvPr/>
              </p:nvGrpSpPr>
              <p:grpSpPr>
                <a:xfrm>
                  <a:off x="3980819" y="5015691"/>
                  <a:ext cx="173736" cy="493069"/>
                  <a:chOff x="4951808" y="3131259"/>
                  <a:chExt cx="173736" cy="493069"/>
                </a:xfrm>
              </p:grpSpPr>
              <p:sp>
                <p:nvSpPr>
                  <p:cNvPr id="263" name="Oval 26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4" name="Rounded Rectangle 26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5" name="Group 254"/>
                <p:cNvGrpSpPr/>
                <p:nvPr/>
              </p:nvGrpSpPr>
              <p:grpSpPr>
                <a:xfrm>
                  <a:off x="4183985" y="5060845"/>
                  <a:ext cx="138530" cy="383684"/>
                  <a:chOff x="4951808" y="3131259"/>
                  <a:chExt cx="173736" cy="481194"/>
                </a:xfrm>
              </p:grpSpPr>
              <p:sp>
                <p:nvSpPr>
                  <p:cNvPr id="260" name="Oval 25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1" name="Rounded Rectangle 26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2" name="Rounded Rectangle 26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6" name="Group 255"/>
                <p:cNvGrpSpPr/>
                <p:nvPr/>
              </p:nvGrpSpPr>
              <p:grpSpPr>
                <a:xfrm>
                  <a:off x="3813466" y="5060845"/>
                  <a:ext cx="138530" cy="383684"/>
                  <a:chOff x="4951808" y="3131259"/>
                  <a:chExt cx="173736" cy="481194"/>
                </a:xfrm>
              </p:grpSpPr>
              <p:sp>
                <p:nvSpPr>
                  <p:cNvPr id="257" name="Oval 25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8" name="Rounded Rectangle 25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9" name="Rounded Rectangle 25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1" name="Group 230"/>
              <p:cNvGrpSpPr/>
              <p:nvPr/>
            </p:nvGrpSpPr>
            <p:grpSpPr>
              <a:xfrm>
                <a:off x="9803449" y="1829197"/>
                <a:ext cx="327991" cy="317695"/>
                <a:chOff x="3813466" y="5015691"/>
                <a:chExt cx="509049" cy="493069"/>
              </a:xfrm>
            </p:grpSpPr>
            <p:grpSp>
              <p:nvGrpSpPr>
                <p:cNvPr id="232" name="Group 231"/>
                <p:cNvGrpSpPr/>
                <p:nvPr/>
              </p:nvGrpSpPr>
              <p:grpSpPr>
                <a:xfrm>
                  <a:off x="3980819" y="5015691"/>
                  <a:ext cx="173736" cy="493069"/>
                  <a:chOff x="4951808" y="3131259"/>
                  <a:chExt cx="173736" cy="493069"/>
                </a:xfrm>
              </p:grpSpPr>
              <p:sp>
                <p:nvSpPr>
                  <p:cNvPr id="251" name="Oval 25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2" name="Rounded Rectangle 25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3" name="Rounded Rectangle 25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3" name="Group 242"/>
                <p:cNvGrpSpPr/>
                <p:nvPr/>
              </p:nvGrpSpPr>
              <p:grpSpPr>
                <a:xfrm>
                  <a:off x="4183985" y="5060845"/>
                  <a:ext cx="138530" cy="383684"/>
                  <a:chOff x="4951808" y="3131259"/>
                  <a:chExt cx="173736" cy="481194"/>
                </a:xfrm>
              </p:grpSpPr>
              <p:sp>
                <p:nvSpPr>
                  <p:cNvPr id="248" name="Oval 24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9" name="Rounded Rectangle 24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0" name="Rounded Rectangle 24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4" name="Group 243"/>
                <p:cNvGrpSpPr/>
                <p:nvPr/>
              </p:nvGrpSpPr>
              <p:grpSpPr>
                <a:xfrm>
                  <a:off x="3813466" y="5060845"/>
                  <a:ext cx="138530" cy="383684"/>
                  <a:chOff x="4951808" y="3131259"/>
                  <a:chExt cx="173736" cy="481194"/>
                </a:xfrm>
              </p:grpSpPr>
              <p:sp>
                <p:nvSpPr>
                  <p:cNvPr id="245" name="Oval 24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6" name="Rounded Rectangle 24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7" name="Rounded Rectangle 24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123" name="TextBox 122"/>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124" name="Group 123"/>
            <p:cNvGrpSpPr/>
            <p:nvPr/>
          </p:nvGrpSpPr>
          <p:grpSpPr>
            <a:xfrm>
              <a:off x="9434642" y="3247909"/>
              <a:ext cx="2491291" cy="1822024"/>
              <a:chOff x="9441945" y="1099430"/>
              <a:chExt cx="2491291" cy="1822024"/>
            </a:xfrm>
          </p:grpSpPr>
          <p:sp>
            <p:nvSpPr>
              <p:cNvPr id="125" name="Rounded Rectangle 124"/>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26" name="Rounded Rectangle 125"/>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127" name="Rounded Rectangle 126"/>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128" name="Rounded Rectangle 127"/>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129" name="TextBox 128"/>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130" name="Group 129"/>
              <p:cNvGrpSpPr/>
              <p:nvPr/>
            </p:nvGrpSpPr>
            <p:grpSpPr>
              <a:xfrm>
                <a:off x="9803575" y="1166332"/>
                <a:ext cx="327991" cy="317695"/>
                <a:chOff x="3813466" y="5015691"/>
                <a:chExt cx="509049" cy="493069"/>
              </a:xfrm>
            </p:grpSpPr>
            <p:grpSp>
              <p:nvGrpSpPr>
                <p:cNvPr id="211" name="Group 210"/>
                <p:cNvGrpSpPr/>
                <p:nvPr/>
              </p:nvGrpSpPr>
              <p:grpSpPr>
                <a:xfrm>
                  <a:off x="3980819" y="5015691"/>
                  <a:ext cx="173736" cy="493069"/>
                  <a:chOff x="4951808" y="3131259"/>
                  <a:chExt cx="173736" cy="493069"/>
                </a:xfrm>
              </p:grpSpPr>
              <p:sp>
                <p:nvSpPr>
                  <p:cNvPr id="220" name="Oval 21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1" name="Rounded Rectangle 22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2" name="Rounded Rectangle 22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2" name="Group 211"/>
                <p:cNvGrpSpPr/>
                <p:nvPr/>
              </p:nvGrpSpPr>
              <p:grpSpPr>
                <a:xfrm>
                  <a:off x="4183985" y="5060845"/>
                  <a:ext cx="138530" cy="383684"/>
                  <a:chOff x="4951808" y="3131259"/>
                  <a:chExt cx="173736" cy="481194"/>
                </a:xfrm>
              </p:grpSpPr>
              <p:sp>
                <p:nvSpPr>
                  <p:cNvPr id="217" name="Oval 21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8" name="Rounded Rectangle 21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9" name="Rounded Rectangle 21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13" name="Group 212"/>
                <p:cNvGrpSpPr/>
                <p:nvPr/>
              </p:nvGrpSpPr>
              <p:grpSpPr>
                <a:xfrm>
                  <a:off x="3813466" y="5060845"/>
                  <a:ext cx="138530" cy="383684"/>
                  <a:chOff x="4951808" y="3131259"/>
                  <a:chExt cx="173736" cy="481194"/>
                </a:xfrm>
              </p:grpSpPr>
              <p:sp>
                <p:nvSpPr>
                  <p:cNvPr id="214" name="Oval 21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5" name="Rounded Rectangle 21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16" name="Rounded Rectangle 21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131" name="Group 130"/>
              <p:cNvGrpSpPr/>
              <p:nvPr/>
            </p:nvGrpSpPr>
            <p:grpSpPr>
              <a:xfrm>
                <a:off x="10199418" y="2202066"/>
                <a:ext cx="559855" cy="632548"/>
                <a:chOff x="10564003" y="3378810"/>
                <a:chExt cx="559855" cy="632548"/>
              </a:xfrm>
            </p:grpSpPr>
            <p:sp>
              <p:nvSpPr>
                <p:cNvPr id="167" name="Cube 16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1" name="Straight Connector 170"/>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74" name="Cube 173"/>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75" name="Straight Connector 174"/>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07" name="Cube 206"/>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08" name="Straight Connector 20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9799637" y="1501135"/>
                <a:ext cx="327991" cy="317695"/>
                <a:chOff x="3813466" y="5015691"/>
                <a:chExt cx="509049" cy="493069"/>
              </a:xfrm>
            </p:grpSpPr>
            <p:grpSp>
              <p:nvGrpSpPr>
                <p:cNvPr id="147" name="Group 146"/>
                <p:cNvGrpSpPr/>
                <p:nvPr/>
              </p:nvGrpSpPr>
              <p:grpSpPr>
                <a:xfrm>
                  <a:off x="3980819" y="5015691"/>
                  <a:ext cx="173736" cy="493069"/>
                  <a:chOff x="4951808" y="3131259"/>
                  <a:chExt cx="173736" cy="493069"/>
                </a:xfrm>
              </p:grpSpPr>
              <p:sp>
                <p:nvSpPr>
                  <p:cNvPr id="156" name="Oval 1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5" name="Rounded Rectangle 16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66" name="Rounded Rectangle 16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8" name="Group 147"/>
                <p:cNvGrpSpPr/>
                <p:nvPr/>
              </p:nvGrpSpPr>
              <p:grpSpPr>
                <a:xfrm>
                  <a:off x="4183985" y="5060845"/>
                  <a:ext cx="138530" cy="383684"/>
                  <a:chOff x="4951808" y="3131259"/>
                  <a:chExt cx="173736" cy="481194"/>
                </a:xfrm>
              </p:grpSpPr>
              <p:sp>
                <p:nvSpPr>
                  <p:cNvPr id="153" name="Oval 15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4" name="Rounded Rectangle 15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5" name="Rounded Rectangle 15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49" name="Group 148"/>
                <p:cNvGrpSpPr/>
                <p:nvPr/>
              </p:nvGrpSpPr>
              <p:grpSpPr>
                <a:xfrm>
                  <a:off x="3813466" y="5060845"/>
                  <a:ext cx="138530" cy="383684"/>
                  <a:chOff x="4951808" y="3131259"/>
                  <a:chExt cx="173736" cy="481194"/>
                </a:xfrm>
              </p:grpSpPr>
              <p:sp>
                <p:nvSpPr>
                  <p:cNvPr id="150" name="Oval 14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1" name="Rounded Rectangle 15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2" name="Rounded Rectangle 15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133" name="Group 132"/>
              <p:cNvGrpSpPr/>
              <p:nvPr/>
            </p:nvGrpSpPr>
            <p:grpSpPr>
              <a:xfrm>
                <a:off x="9803449" y="1829197"/>
                <a:ext cx="327991" cy="317695"/>
                <a:chOff x="3813466" y="5015691"/>
                <a:chExt cx="509049" cy="493069"/>
              </a:xfrm>
            </p:grpSpPr>
            <p:grpSp>
              <p:nvGrpSpPr>
                <p:cNvPr id="134" name="Group 133"/>
                <p:cNvGrpSpPr/>
                <p:nvPr/>
              </p:nvGrpSpPr>
              <p:grpSpPr>
                <a:xfrm>
                  <a:off x="3980819" y="5015691"/>
                  <a:ext cx="173736" cy="493069"/>
                  <a:chOff x="4951808" y="3131259"/>
                  <a:chExt cx="173736" cy="493069"/>
                </a:xfrm>
              </p:grpSpPr>
              <p:sp>
                <p:nvSpPr>
                  <p:cNvPr id="144" name="Oval 14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5" name="Rounded Rectangle 14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6" name="Rounded Rectangle 14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35" name="Group 134"/>
                <p:cNvGrpSpPr/>
                <p:nvPr/>
              </p:nvGrpSpPr>
              <p:grpSpPr>
                <a:xfrm>
                  <a:off x="4183985" y="5060845"/>
                  <a:ext cx="138530" cy="383684"/>
                  <a:chOff x="4951808" y="3131259"/>
                  <a:chExt cx="173736" cy="481194"/>
                </a:xfrm>
              </p:grpSpPr>
              <p:sp>
                <p:nvSpPr>
                  <p:cNvPr id="141" name="Oval 14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2" name="Rounded Rectangle 14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3" name="Rounded Rectangle 14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36" name="Group 135"/>
                <p:cNvGrpSpPr/>
                <p:nvPr/>
              </p:nvGrpSpPr>
              <p:grpSpPr>
                <a:xfrm>
                  <a:off x="3813466" y="5060845"/>
                  <a:ext cx="138530" cy="383684"/>
                  <a:chOff x="4951808" y="3131259"/>
                  <a:chExt cx="173736" cy="481194"/>
                </a:xfrm>
              </p:grpSpPr>
              <p:sp>
                <p:nvSpPr>
                  <p:cNvPr id="137" name="Oval 13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9" name="Rounded Rectangle 13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0" name="Rounded Rectangle 13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sp>
        <p:nvSpPr>
          <p:cNvPr id="176" name="Isosceles Triangle 175"/>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177" name="Group 176"/>
          <p:cNvGrpSpPr/>
          <p:nvPr/>
        </p:nvGrpSpPr>
        <p:grpSpPr>
          <a:xfrm>
            <a:off x="2135765" y="2888037"/>
            <a:ext cx="519183" cy="490773"/>
            <a:chOff x="3813466" y="5015691"/>
            <a:chExt cx="509049" cy="481194"/>
          </a:xfrm>
          <a:solidFill>
            <a:schemeClr val="bg1"/>
          </a:solidFill>
        </p:grpSpPr>
        <p:grpSp>
          <p:nvGrpSpPr>
            <p:cNvPr id="178" name="Group 177"/>
            <p:cNvGrpSpPr/>
            <p:nvPr/>
          </p:nvGrpSpPr>
          <p:grpSpPr>
            <a:xfrm>
              <a:off x="3980819" y="5015691"/>
              <a:ext cx="173736" cy="481194"/>
              <a:chOff x="4951808" y="3131259"/>
              <a:chExt cx="173736" cy="481194"/>
            </a:xfrm>
            <a:grpFill/>
          </p:grpSpPr>
          <p:sp>
            <p:nvSpPr>
              <p:cNvPr id="200" name="Oval 19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1" name="Rounded Rectangle 20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2" name="Rounded Rectangle 20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79" name="Group 178"/>
            <p:cNvGrpSpPr/>
            <p:nvPr/>
          </p:nvGrpSpPr>
          <p:grpSpPr>
            <a:xfrm>
              <a:off x="4183985" y="5060845"/>
              <a:ext cx="138530" cy="383684"/>
              <a:chOff x="4951808" y="3131259"/>
              <a:chExt cx="173736" cy="481194"/>
            </a:xfrm>
            <a:grpFill/>
          </p:grpSpPr>
          <p:sp>
            <p:nvSpPr>
              <p:cNvPr id="184" name="Oval 18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8" name="Rounded Rectangle 1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9" name="Rounded Rectangle 1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0" name="Group 179"/>
            <p:cNvGrpSpPr/>
            <p:nvPr/>
          </p:nvGrpSpPr>
          <p:grpSpPr>
            <a:xfrm>
              <a:off x="3813466" y="5060845"/>
              <a:ext cx="138530" cy="383684"/>
              <a:chOff x="4951808" y="3131259"/>
              <a:chExt cx="173736" cy="481194"/>
            </a:xfrm>
            <a:grpFill/>
          </p:grpSpPr>
          <p:sp>
            <p:nvSpPr>
              <p:cNvPr id="181" name="Oval 18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2" name="Rounded Rectangle 18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3" name="Rounded Rectangle 18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03" name="TextBox 202"/>
          <p:cNvSpPr txBox="1"/>
          <p:nvPr/>
        </p:nvSpPr>
        <p:spPr>
          <a:xfrm>
            <a:off x="936595"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(CSP Partner)</a:t>
            </a:r>
          </a:p>
        </p:txBody>
      </p:sp>
      <p:sp>
        <p:nvSpPr>
          <p:cNvPr id="204" name="Rounded Rectangle 203"/>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233" name="Group 232"/>
          <p:cNvGrpSpPr/>
          <p:nvPr/>
        </p:nvGrpSpPr>
        <p:grpSpPr>
          <a:xfrm>
            <a:off x="2306447" y="4548993"/>
            <a:ext cx="177195" cy="490773"/>
            <a:chOff x="4951808" y="3131259"/>
            <a:chExt cx="173736" cy="481194"/>
          </a:xfrm>
          <a:solidFill>
            <a:schemeClr val="bg1"/>
          </a:solidFill>
        </p:grpSpPr>
        <p:sp>
          <p:nvSpPr>
            <p:cNvPr id="234" name="Oval 23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5" name="Rounded Rectangle 23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6" name="Rounded Rectangle 23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37" name="Elbow Connector 236"/>
          <p:cNvCxnSpPr/>
          <p:nvPr/>
        </p:nvCxnSpPr>
        <p:spPr>
          <a:xfrm rot="10800000">
            <a:off x="1996721" y="3113488"/>
            <a:ext cx="170683" cy="1660495"/>
          </a:xfrm>
          <a:prstGeom prst="bentConnector3">
            <a:avLst>
              <a:gd name="adj1" fmla="val 546841"/>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719522" y="3162281"/>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40" name="Elbow Connector 239"/>
          <p:cNvCxnSpPr/>
          <p:nvPr/>
        </p:nvCxnSpPr>
        <p:spPr>
          <a:xfrm flipV="1">
            <a:off x="2625203" y="4773984"/>
            <a:ext cx="7409515" cy="1"/>
          </a:xfrm>
          <a:prstGeom prst="bentConnector3">
            <a:avLst>
              <a:gd name="adj1" fmla="val 5000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8625126" y="4309027"/>
            <a:ext cx="646648" cy="894625"/>
          </a:xfrm>
          <a:prstGeom prst="rect">
            <a:avLst/>
          </a:prstGeom>
          <a:noFill/>
        </p:spPr>
        <p:txBody>
          <a:bodyPr wrap="square" rtlCol="0">
            <a:spAutoFit/>
          </a:bodyPr>
          <a:lstStyle/>
          <a:p>
            <a:pPr algn="ctr"/>
            <a:r>
              <a:rPr lang="en-US" sz="5100" dirty="0">
                <a:solidFill>
                  <a:srgbClr val="FF0000"/>
                </a:solidFill>
              </a:rPr>
              <a:t>X</a:t>
            </a:r>
          </a:p>
        </p:txBody>
      </p:sp>
      <p:sp>
        <p:nvSpPr>
          <p:cNvPr id="242" name="Rounded Rectangular Callout 241"/>
          <p:cNvSpPr/>
          <p:nvPr/>
        </p:nvSpPr>
        <p:spPr>
          <a:xfrm>
            <a:off x="2993956" y="1173132"/>
            <a:ext cx="2856442" cy="1036672"/>
          </a:xfrm>
          <a:prstGeom prst="wedgeRoundRectCallout">
            <a:avLst>
              <a:gd name="adj1" fmla="val -25950"/>
              <a:gd name="adj2" fmla="val 120234"/>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Assigning Tenant Admin rights to the customer tenant does not give the partners rights to manage Azure subscriptions!</a:t>
            </a:r>
          </a:p>
        </p:txBody>
      </p:sp>
      <p:sp>
        <p:nvSpPr>
          <p:cNvPr id="2" name="Title 1"/>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15854572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roup 222"/>
          <p:cNvGrpSpPr/>
          <p:nvPr/>
        </p:nvGrpSpPr>
        <p:grpSpPr>
          <a:xfrm>
            <a:off x="9211296" y="933646"/>
            <a:ext cx="2916902" cy="4392416"/>
            <a:chOff x="9211296" y="933646"/>
            <a:chExt cx="2916902" cy="4392416"/>
          </a:xfrm>
        </p:grpSpPr>
        <p:sp>
          <p:nvSpPr>
            <p:cNvPr id="224" name="Rounded Rectangle 223"/>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5" name="TextBox 224"/>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226" name="Group 225"/>
            <p:cNvGrpSpPr/>
            <p:nvPr/>
          </p:nvGrpSpPr>
          <p:grpSpPr>
            <a:xfrm>
              <a:off x="9441945" y="1099430"/>
              <a:ext cx="2491291" cy="1822024"/>
              <a:chOff x="9441945" y="1099430"/>
              <a:chExt cx="2491291" cy="1822024"/>
            </a:xfrm>
          </p:grpSpPr>
          <p:sp>
            <p:nvSpPr>
              <p:cNvPr id="288" name="Rounded Rectangle 287"/>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89" name="Rounded Rectangle 288"/>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90" name="Rounded Rectangle 289"/>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91" name="Rounded Rectangle 290"/>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92" name="TextBox 291"/>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93" name="Group 292"/>
              <p:cNvGrpSpPr/>
              <p:nvPr/>
            </p:nvGrpSpPr>
            <p:grpSpPr>
              <a:xfrm>
                <a:off x="9803575" y="1166332"/>
                <a:ext cx="327991" cy="317695"/>
                <a:chOff x="3813466" y="5015691"/>
                <a:chExt cx="509049" cy="493069"/>
              </a:xfrm>
            </p:grpSpPr>
            <p:grpSp>
              <p:nvGrpSpPr>
                <p:cNvPr id="395" name="Group 394"/>
                <p:cNvGrpSpPr/>
                <p:nvPr/>
              </p:nvGrpSpPr>
              <p:grpSpPr>
                <a:xfrm>
                  <a:off x="3980819" y="5015691"/>
                  <a:ext cx="173736" cy="493069"/>
                  <a:chOff x="4951808" y="3131259"/>
                  <a:chExt cx="173736" cy="493069"/>
                </a:xfrm>
              </p:grpSpPr>
              <p:sp>
                <p:nvSpPr>
                  <p:cNvPr id="404" name="Oval 40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5" name="Rounded Rectangle 40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6" name="Rounded Rectangle 40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96" name="Group 395"/>
                <p:cNvGrpSpPr/>
                <p:nvPr/>
              </p:nvGrpSpPr>
              <p:grpSpPr>
                <a:xfrm>
                  <a:off x="4183985" y="5060845"/>
                  <a:ext cx="138530" cy="383684"/>
                  <a:chOff x="4951808" y="3131259"/>
                  <a:chExt cx="173736" cy="481194"/>
                </a:xfrm>
              </p:grpSpPr>
              <p:sp>
                <p:nvSpPr>
                  <p:cNvPr id="401" name="Oval 40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2" name="Rounded Rectangle 40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3" name="Rounded Rectangle 40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97" name="Group 396"/>
                <p:cNvGrpSpPr/>
                <p:nvPr/>
              </p:nvGrpSpPr>
              <p:grpSpPr>
                <a:xfrm>
                  <a:off x="3813466" y="5060845"/>
                  <a:ext cx="138530" cy="383684"/>
                  <a:chOff x="4951808" y="3131259"/>
                  <a:chExt cx="173736" cy="481194"/>
                </a:xfrm>
              </p:grpSpPr>
              <p:sp>
                <p:nvSpPr>
                  <p:cNvPr id="398" name="Oval 39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9" name="Rounded Rectangle 39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0" name="Rounded Rectangle 39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94" name="Group 293"/>
              <p:cNvGrpSpPr/>
              <p:nvPr/>
            </p:nvGrpSpPr>
            <p:grpSpPr>
              <a:xfrm>
                <a:off x="10199418" y="2202066"/>
                <a:ext cx="559855" cy="632548"/>
                <a:chOff x="10564003" y="3378810"/>
                <a:chExt cx="559855" cy="632548"/>
              </a:xfrm>
            </p:grpSpPr>
            <p:sp>
              <p:nvSpPr>
                <p:cNvPr id="321" name="Cube 320"/>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2" name="Straight Connector 321"/>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5" name="Cube 324"/>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6" name="Straight Connector 325"/>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9" name="Cube 328"/>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30" name="Straight Connector 329"/>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95" name="Group 294"/>
              <p:cNvGrpSpPr/>
              <p:nvPr/>
            </p:nvGrpSpPr>
            <p:grpSpPr>
              <a:xfrm>
                <a:off x="9799637" y="1501135"/>
                <a:ext cx="327991" cy="317695"/>
                <a:chOff x="3813466" y="5015691"/>
                <a:chExt cx="509049" cy="493069"/>
              </a:xfrm>
            </p:grpSpPr>
            <p:grpSp>
              <p:nvGrpSpPr>
                <p:cNvPr id="309" name="Group 308"/>
                <p:cNvGrpSpPr/>
                <p:nvPr/>
              </p:nvGrpSpPr>
              <p:grpSpPr>
                <a:xfrm>
                  <a:off x="3980819" y="5015691"/>
                  <a:ext cx="173736" cy="493069"/>
                  <a:chOff x="4951808" y="3131259"/>
                  <a:chExt cx="173736" cy="493069"/>
                </a:xfrm>
              </p:grpSpPr>
              <p:sp>
                <p:nvSpPr>
                  <p:cNvPr id="318" name="Oval 31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9" name="Rounded Rectangle 31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0" name="Rounded Rectangle 319"/>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0" name="Group 309"/>
                <p:cNvGrpSpPr/>
                <p:nvPr/>
              </p:nvGrpSpPr>
              <p:grpSpPr>
                <a:xfrm>
                  <a:off x="4183985" y="5060845"/>
                  <a:ext cx="138530" cy="383684"/>
                  <a:chOff x="4951808" y="3131259"/>
                  <a:chExt cx="173736" cy="481194"/>
                </a:xfrm>
              </p:grpSpPr>
              <p:sp>
                <p:nvSpPr>
                  <p:cNvPr id="315" name="Oval 31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6" name="Rounded Rectangle 31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7" name="Rounded Rectangle 31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1" name="Group 310"/>
                <p:cNvGrpSpPr/>
                <p:nvPr/>
              </p:nvGrpSpPr>
              <p:grpSpPr>
                <a:xfrm>
                  <a:off x="3813466" y="5060845"/>
                  <a:ext cx="138530" cy="383684"/>
                  <a:chOff x="4951808" y="3131259"/>
                  <a:chExt cx="173736" cy="481194"/>
                </a:xfrm>
              </p:grpSpPr>
              <p:sp>
                <p:nvSpPr>
                  <p:cNvPr id="312" name="Oval 31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96" name="Group 295"/>
              <p:cNvGrpSpPr/>
              <p:nvPr/>
            </p:nvGrpSpPr>
            <p:grpSpPr>
              <a:xfrm>
                <a:off x="9803449" y="1829197"/>
                <a:ext cx="327991" cy="317695"/>
                <a:chOff x="3813466" y="5015691"/>
                <a:chExt cx="509049" cy="493069"/>
              </a:xfrm>
            </p:grpSpPr>
            <p:grpSp>
              <p:nvGrpSpPr>
                <p:cNvPr id="297" name="Group 296"/>
                <p:cNvGrpSpPr/>
                <p:nvPr/>
              </p:nvGrpSpPr>
              <p:grpSpPr>
                <a:xfrm>
                  <a:off x="3980819" y="5015691"/>
                  <a:ext cx="173736" cy="493069"/>
                  <a:chOff x="4951808" y="3131259"/>
                  <a:chExt cx="173736" cy="493069"/>
                </a:xfrm>
              </p:grpSpPr>
              <p:sp>
                <p:nvSpPr>
                  <p:cNvPr id="306" name="Oval 30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7" name="Rounded Rectangle 30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98" name="Group 297"/>
                <p:cNvGrpSpPr/>
                <p:nvPr/>
              </p:nvGrpSpPr>
              <p:grpSpPr>
                <a:xfrm>
                  <a:off x="4183985" y="5060845"/>
                  <a:ext cx="138530" cy="383684"/>
                  <a:chOff x="4951808" y="3131259"/>
                  <a:chExt cx="173736" cy="481194"/>
                </a:xfrm>
              </p:grpSpPr>
              <p:sp>
                <p:nvSpPr>
                  <p:cNvPr id="303" name="Oval 30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4" name="Rounded Rectangle 30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5" name="Rounded Rectangle 30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99" name="Group 298"/>
                <p:cNvGrpSpPr/>
                <p:nvPr/>
              </p:nvGrpSpPr>
              <p:grpSpPr>
                <a:xfrm>
                  <a:off x="3813466" y="5060845"/>
                  <a:ext cx="138530" cy="383684"/>
                  <a:chOff x="4951808" y="3131259"/>
                  <a:chExt cx="173736" cy="481194"/>
                </a:xfrm>
              </p:grpSpPr>
              <p:sp>
                <p:nvSpPr>
                  <p:cNvPr id="300" name="Oval 29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1" name="Rounded Rectangle 30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2" name="Rounded Rectangle 30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27" name="TextBox 226"/>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28" name="Group 227"/>
            <p:cNvGrpSpPr/>
            <p:nvPr/>
          </p:nvGrpSpPr>
          <p:grpSpPr>
            <a:xfrm>
              <a:off x="9434642" y="3247909"/>
              <a:ext cx="2491291" cy="1822024"/>
              <a:chOff x="9441945" y="1099430"/>
              <a:chExt cx="2491291" cy="1822024"/>
            </a:xfrm>
          </p:grpSpPr>
          <p:sp>
            <p:nvSpPr>
              <p:cNvPr id="229" name="Rounded Rectangle 228"/>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30" name="Rounded Rectangle 229"/>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31" name="Rounded Rectangle 230"/>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32" name="Rounded Rectangle 231"/>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33" name="TextBox 232"/>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34" name="Group 233"/>
              <p:cNvGrpSpPr/>
              <p:nvPr/>
            </p:nvGrpSpPr>
            <p:grpSpPr>
              <a:xfrm>
                <a:off x="9803575" y="1166332"/>
                <a:ext cx="327991" cy="317695"/>
                <a:chOff x="3813466" y="5015691"/>
                <a:chExt cx="509049" cy="493069"/>
              </a:xfrm>
            </p:grpSpPr>
            <p:grpSp>
              <p:nvGrpSpPr>
                <p:cNvPr id="276" name="Group 275"/>
                <p:cNvGrpSpPr/>
                <p:nvPr/>
              </p:nvGrpSpPr>
              <p:grpSpPr>
                <a:xfrm>
                  <a:off x="3980819" y="5015691"/>
                  <a:ext cx="173736" cy="493069"/>
                  <a:chOff x="4951808" y="3131259"/>
                  <a:chExt cx="173736" cy="493069"/>
                </a:xfrm>
              </p:grpSpPr>
              <p:sp>
                <p:nvSpPr>
                  <p:cNvPr id="285" name="Oval 28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6" name="Rounded Rectangle 28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7" name="Rounded Rectangle 28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7" name="Group 276"/>
                <p:cNvGrpSpPr/>
                <p:nvPr/>
              </p:nvGrpSpPr>
              <p:grpSpPr>
                <a:xfrm>
                  <a:off x="4183985" y="5060845"/>
                  <a:ext cx="138530" cy="383684"/>
                  <a:chOff x="4951808" y="3131259"/>
                  <a:chExt cx="173736" cy="481194"/>
                </a:xfrm>
              </p:grpSpPr>
              <p:sp>
                <p:nvSpPr>
                  <p:cNvPr id="282" name="Oval 28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3" name="Rounded Rectangle 28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4" name="Rounded Rectangle 28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78" name="Group 277"/>
                <p:cNvGrpSpPr/>
                <p:nvPr/>
              </p:nvGrpSpPr>
              <p:grpSpPr>
                <a:xfrm>
                  <a:off x="3813466" y="5060845"/>
                  <a:ext cx="138530" cy="383684"/>
                  <a:chOff x="4951808" y="3131259"/>
                  <a:chExt cx="173736" cy="481194"/>
                </a:xfrm>
              </p:grpSpPr>
              <p:sp>
                <p:nvSpPr>
                  <p:cNvPr id="279" name="Oval 27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0" name="Rounded Rectangle 27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1" name="Rounded Rectangle 28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5" name="Group 234"/>
              <p:cNvGrpSpPr/>
              <p:nvPr/>
            </p:nvGrpSpPr>
            <p:grpSpPr>
              <a:xfrm>
                <a:off x="10199418" y="2202066"/>
                <a:ext cx="559855" cy="632548"/>
                <a:chOff x="10564003" y="3378810"/>
                <a:chExt cx="559855" cy="632548"/>
              </a:xfrm>
            </p:grpSpPr>
            <p:sp>
              <p:nvSpPr>
                <p:cNvPr id="264" name="Cube 263"/>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5" name="Straight Connector 264"/>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68" name="Cube 267"/>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69" name="Straight Connector 268"/>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2" name="Cube 271"/>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3" name="Straight Connector 272"/>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a:off x="9799637" y="1501135"/>
                <a:ext cx="327991" cy="317695"/>
                <a:chOff x="3813466" y="5015691"/>
                <a:chExt cx="509049" cy="493069"/>
              </a:xfrm>
            </p:grpSpPr>
            <p:grpSp>
              <p:nvGrpSpPr>
                <p:cNvPr id="252" name="Group 251"/>
                <p:cNvGrpSpPr/>
                <p:nvPr/>
              </p:nvGrpSpPr>
              <p:grpSpPr>
                <a:xfrm>
                  <a:off x="3980819" y="5015691"/>
                  <a:ext cx="173736" cy="493069"/>
                  <a:chOff x="4951808" y="3131259"/>
                  <a:chExt cx="173736" cy="493069"/>
                </a:xfrm>
              </p:grpSpPr>
              <p:sp>
                <p:nvSpPr>
                  <p:cNvPr id="261" name="Oval 26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2" name="Rounded Rectangle 26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3" name="Rounded Rectangle 26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3" name="Group 252"/>
                <p:cNvGrpSpPr/>
                <p:nvPr/>
              </p:nvGrpSpPr>
              <p:grpSpPr>
                <a:xfrm>
                  <a:off x="4183985" y="5060845"/>
                  <a:ext cx="138530" cy="383684"/>
                  <a:chOff x="4951808" y="3131259"/>
                  <a:chExt cx="173736" cy="481194"/>
                </a:xfrm>
              </p:grpSpPr>
              <p:sp>
                <p:nvSpPr>
                  <p:cNvPr id="258" name="Oval 25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9" name="Rounded Rectangle 25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0" name="Rounded Rectangle 25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4" name="Group 253"/>
                <p:cNvGrpSpPr/>
                <p:nvPr/>
              </p:nvGrpSpPr>
              <p:grpSpPr>
                <a:xfrm>
                  <a:off x="3813466" y="5060845"/>
                  <a:ext cx="138530" cy="383684"/>
                  <a:chOff x="4951808" y="3131259"/>
                  <a:chExt cx="173736" cy="481194"/>
                </a:xfrm>
              </p:grpSpPr>
              <p:sp>
                <p:nvSpPr>
                  <p:cNvPr id="255" name="Oval 25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6" name="Rounded Rectangle 25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7" name="Rounded Rectangle 25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37" name="Group 236"/>
              <p:cNvGrpSpPr/>
              <p:nvPr/>
            </p:nvGrpSpPr>
            <p:grpSpPr>
              <a:xfrm>
                <a:off x="9803449" y="1829197"/>
                <a:ext cx="327991" cy="317695"/>
                <a:chOff x="3813466" y="5015691"/>
                <a:chExt cx="509049" cy="493069"/>
              </a:xfrm>
            </p:grpSpPr>
            <p:grpSp>
              <p:nvGrpSpPr>
                <p:cNvPr id="240" name="Group 239"/>
                <p:cNvGrpSpPr/>
                <p:nvPr/>
              </p:nvGrpSpPr>
              <p:grpSpPr>
                <a:xfrm>
                  <a:off x="3980819" y="5015691"/>
                  <a:ext cx="173736" cy="493069"/>
                  <a:chOff x="4951808" y="3131259"/>
                  <a:chExt cx="173736" cy="493069"/>
                </a:xfrm>
              </p:grpSpPr>
              <p:sp>
                <p:nvSpPr>
                  <p:cNvPr id="249" name="Oval 24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0" name="Rounded Rectangle 24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1" name="Rounded Rectangle 25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1" name="Group 240"/>
                <p:cNvGrpSpPr/>
                <p:nvPr/>
              </p:nvGrpSpPr>
              <p:grpSpPr>
                <a:xfrm>
                  <a:off x="4183985" y="5060845"/>
                  <a:ext cx="138530" cy="383684"/>
                  <a:chOff x="4951808" y="3131259"/>
                  <a:chExt cx="173736" cy="481194"/>
                </a:xfrm>
              </p:grpSpPr>
              <p:sp>
                <p:nvSpPr>
                  <p:cNvPr id="246" name="Oval 24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7" name="Rounded Rectangle 24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8" name="Rounded Rectangle 24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2" name="Group 241"/>
                <p:cNvGrpSpPr/>
                <p:nvPr/>
              </p:nvGrpSpPr>
              <p:grpSpPr>
                <a:xfrm>
                  <a:off x="3813466" y="5060845"/>
                  <a:ext cx="138530" cy="383684"/>
                  <a:chOff x="4951808" y="3131259"/>
                  <a:chExt cx="173736" cy="481194"/>
                </a:xfrm>
              </p:grpSpPr>
              <p:sp>
                <p:nvSpPr>
                  <p:cNvPr id="243" name="Oval 24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4" name="Rounded Rectangle 24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5" name="Rounded Rectangle 24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sp>
        <p:nvSpPr>
          <p:cNvPr id="176" name="Isosceles Triangle 175"/>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177" name="Group 176"/>
          <p:cNvGrpSpPr/>
          <p:nvPr/>
        </p:nvGrpSpPr>
        <p:grpSpPr>
          <a:xfrm>
            <a:off x="2135765" y="2888037"/>
            <a:ext cx="519183" cy="490773"/>
            <a:chOff x="3813466" y="5015691"/>
            <a:chExt cx="509049" cy="481194"/>
          </a:xfrm>
          <a:solidFill>
            <a:schemeClr val="bg1"/>
          </a:solidFill>
        </p:grpSpPr>
        <p:grpSp>
          <p:nvGrpSpPr>
            <p:cNvPr id="178" name="Group 177"/>
            <p:cNvGrpSpPr/>
            <p:nvPr/>
          </p:nvGrpSpPr>
          <p:grpSpPr>
            <a:xfrm>
              <a:off x="3980819" y="5015691"/>
              <a:ext cx="173736" cy="481194"/>
              <a:chOff x="4951808" y="3131259"/>
              <a:chExt cx="173736" cy="481194"/>
            </a:xfrm>
            <a:grpFill/>
          </p:grpSpPr>
          <p:sp>
            <p:nvSpPr>
              <p:cNvPr id="200" name="Oval 19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1" name="Rounded Rectangle 20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2" name="Rounded Rectangle 20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79" name="Group 178"/>
            <p:cNvGrpSpPr/>
            <p:nvPr/>
          </p:nvGrpSpPr>
          <p:grpSpPr>
            <a:xfrm>
              <a:off x="4183985" y="5060845"/>
              <a:ext cx="138530" cy="383684"/>
              <a:chOff x="4951808" y="3131259"/>
              <a:chExt cx="173736" cy="481194"/>
            </a:xfrm>
            <a:grpFill/>
          </p:grpSpPr>
          <p:sp>
            <p:nvSpPr>
              <p:cNvPr id="184" name="Oval 18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8" name="Rounded Rectangle 1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9" name="Rounded Rectangle 1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0" name="Group 179"/>
            <p:cNvGrpSpPr/>
            <p:nvPr/>
          </p:nvGrpSpPr>
          <p:grpSpPr>
            <a:xfrm>
              <a:off x="3813466" y="5060845"/>
              <a:ext cx="138530" cy="383684"/>
              <a:chOff x="4951808" y="3131259"/>
              <a:chExt cx="173736" cy="481194"/>
            </a:xfrm>
            <a:grpFill/>
          </p:grpSpPr>
          <p:sp>
            <p:nvSpPr>
              <p:cNvPr id="181" name="Oval 18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2" name="Rounded Rectangle 18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3" name="Rounded Rectangle 18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03" name="TextBox 202"/>
          <p:cNvSpPr txBox="1"/>
          <p:nvPr/>
        </p:nvSpPr>
        <p:spPr>
          <a:xfrm>
            <a:off x="936595"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(CSP Partner)</a:t>
            </a:r>
          </a:p>
        </p:txBody>
      </p:sp>
      <p:sp>
        <p:nvSpPr>
          <p:cNvPr id="204" name="Rounded Rectangle 203"/>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238" name="Straight Arrow Connector 237"/>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719522" y="3162281"/>
            <a:ext cx="978211"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2395045" y="1333773"/>
            <a:ext cx="7252192" cy="1507040"/>
          </a:xfrm>
          <a:prstGeom prst="bentConnector3">
            <a:avLst>
              <a:gd name="adj1" fmla="val -38"/>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22" name="Rounded Rectangular Callout 221"/>
          <p:cNvSpPr/>
          <p:nvPr/>
        </p:nvSpPr>
        <p:spPr>
          <a:xfrm>
            <a:off x="2849722" y="1695970"/>
            <a:ext cx="5483026" cy="853754"/>
          </a:xfrm>
          <a:prstGeom prst="wedgeRoundRectCallout">
            <a:avLst>
              <a:gd name="adj1" fmla="val -41550"/>
              <a:gd name="adj2" fmla="val -89297"/>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When a CSP partner creates an Azure subscription for a customer tenant, the partner Admin Agents group is automatically assigned subscription owner role.</a:t>
            </a:r>
          </a:p>
        </p:txBody>
      </p:sp>
      <p:sp>
        <p:nvSpPr>
          <p:cNvPr id="3" name="Title 2"/>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8022701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734"/>
          </a:xfrm>
        </p:spPr>
        <p:txBody>
          <a:bodyPr/>
          <a:lstStyle/>
          <a:p>
            <a:r>
              <a:rPr lang="en-US" dirty="0" smtClean="0"/>
              <a:t>Admin on Behalf Of Overview</a:t>
            </a:r>
            <a:endParaRPr lang="en-US" dirty="0"/>
          </a:p>
        </p:txBody>
      </p:sp>
    </p:spTree>
    <p:extLst>
      <p:ext uri="{BB962C8B-B14F-4D97-AF65-F5344CB8AC3E}">
        <p14:creationId xmlns:p14="http://schemas.microsoft.com/office/powerpoint/2010/main" val="17368880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a:t>
            </a:r>
            <a:r>
              <a:rPr lang="en-US" sz="1530" dirty="0" smtClean="0">
                <a:latin typeface="Segoe UI Light" panose="020B0502040204020203" pitchFamily="34" charset="0"/>
                <a:cs typeface="Segoe UI Light" panose="020B0502040204020203" pitchFamily="34" charset="0"/>
              </a:rPr>
              <a:t>Contoso</a:t>
            </a:r>
            <a:br>
              <a:rPr lang="en-US" sz="1530" dirty="0" smtClean="0">
                <a:latin typeface="Segoe UI Light" panose="020B0502040204020203" pitchFamily="34" charset="0"/>
                <a:cs typeface="Segoe UI Light" panose="020B0502040204020203" pitchFamily="34" charset="0"/>
              </a:rPr>
            </a:br>
            <a:r>
              <a:rPr lang="en-US" sz="1530" dirty="0" smtClean="0">
                <a:latin typeface="Segoe UI Light" panose="020B0502040204020203" pitchFamily="34" charset="0"/>
                <a:cs typeface="Segoe UI Light" panose="020B0502040204020203" pitchFamily="34" charset="0"/>
              </a:rPr>
              <a:t>(Customer)</a:t>
            </a:r>
            <a:endParaRPr lang="en-US" sz="1530" dirty="0">
              <a:latin typeface="Segoe UI Light" panose="020B0502040204020203" pitchFamily="34" charset="0"/>
              <a:cs typeface="Segoe UI Light" panose="020B0502040204020203" pitchFamily="34" charset="0"/>
            </a:endParaRP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tx1">
              <a:lumMod val="85000"/>
            </a:schemeClr>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sp>
        <p:nvSpPr>
          <p:cNvPr id="176" name="Isosceles Triangle 175"/>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177" name="Group 176"/>
          <p:cNvGrpSpPr/>
          <p:nvPr/>
        </p:nvGrpSpPr>
        <p:grpSpPr>
          <a:xfrm>
            <a:off x="2135765" y="2888037"/>
            <a:ext cx="519183" cy="490773"/>
            <a:chOff x="3813466" y="5015691"/>
            <a:chExt cx="509049" cy="481194"/>
          </a:xfrm>
          <a:solidFill>
            <a:schemeClr val="bg1"/>
          </a:solidFill>
        </p:grpSpPr>
        <p:grpSp>
          <p:nvGrpSpPr>
            <p:cNvPr id="178" name="Group 177"/>
            <p:cNvGrpSpPr/>
            <p:nvPr/>
          </p:nvGrpSpPr>
          <p:grpSpPr>
            <a:xfrm>
              <a:off x="3980819" y="5015691"/>
              <a:ext cx="173736" cy="481194"/>
              <a:chOff x="4951808" y="3131259"/>
              <a:chExt cx="173736" cy="481194"/>
            </a:xfrm>
            <a:grpFill/>
          </p:grpSpPr>
          <p:sp>
            <p:nvSpPr>
              <p:cNvPr id="200" name="Oval 19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1" name="Rounded Rectangle 20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02" name="Rounded Rectangle 20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79" name="Group 178"/>
            <p:cNvGrpSpPr/>
            <p:nvPr/>
          </p:nvGrpSpPr>
          <p:grpSpPr>
            <a:xfrm>
              <a:off x="4183985" y="5060845"/>
              <a:ext cx="138530" cy="383684"/>
              <a:chOff x="4951808" y="3131259"/>
              <a:chExt cx="173736" cy="481194"/>
            </a:xfrm>
            <a:grpFill/>
          </p:grpSpPr>
          <p:sp>
            <p:nvSpPr>
              <p:cNvPr id="184" name="Oval 18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8" name="Rounded Rectangle 1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9" name="Rounded Rectangle 1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0" name="Group 179"/>
            <p:cNvGrpSpPr/>
            <p:nvPr/>
          </p:nvGrpSpPr>
          <p:grpSpPr>
            <a:xfrm>
              <a:off x="3813466" y="5060845"/>
              <a:ext cx="138530" cy="383684"/>
              <a:chOff x="4951808" y="3131259"/>
              <a:chExt cx="173736" cy="481194"/>
            </a:xfrm>
            <a:grpFill/>
          </p:grpSpPr>
          <p:sp>
            <p:nvSpPr>
              <p:cNvPr id="181" name="Oval 18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2" name="Rounded Rectangle 18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3" name="Rounded Rectangle 18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03" name="TextBox 202"/>
          <p:cNvSpPr txBox="1"/>
          <p:nvPr/>
        </p:nvSpPr>
        <p:spPr>
          <a:xfrm>
            <a:off x="936595"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a:t>
            </a:r>
            <a:r>
              <a:rPr lang="en-US" sz="1530" dirty="0" smtClean="0">
                <a:latin typeface="Segoe UI Light" panose="020B0502040204020203" pitchFamily="34" charset="0"/>
                <a:cs typeface="Segoe UI Light" panose="020B0502040204020203" pitchFamily="34" charset="0"/>
              </a:rPr>
              <a:t>Wingtip</a:t>
            </a:r>
            <a:br>
              <a:rPr lang="en-US" sz="1530" dirty="0" smtClean="0">
                <a:latin typeface="Segoe UI Light" panose="020B0502040204020203" pitchFamily="34" charset="0"/>
                <a:cs typeface="Segoe UI Light" panose="020B0502040204020203" pitchFamily="34" charset="0"/>
              </a:rPr>
            </a:br>
            <a:r>
              <a:rPr lang="en-US" sz="1530" dirty="0" smtClean="0">
                <a:latin typeface="Segoe UI Light" panose="020B0502040204020203" pitchFamily="34" charset="0"/>
                <a:cs typeface="Segoe UI Light" panose="020B0502040204020203" pitchFamily="34" charset="0"/>
              </a:rPr>
              <a:t>(CSP Partner)</a:t>
            </a:r>
            <a:endParaRPr lang="en-US" sz="1530" dirty="0">
              <a:latin typeface="Segoe UI Light" panose="020B0502040204020203" pitchFamily="34" charset="0"/>
              <a:cs typeface="Segoe UI Light" panose="020B0502040204020203" pitchFamily="34" charset="0"/>
            </a:endParaRPr>
          </a:p>
        </p:txBody>
      </p:sp>
      <p:sp>
        <p:nvSpPr>
          <p:cNvPr id="204" name="Rounded Rectangle 203"/>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233" name="Group 232"/>
          <p:cNvGrpSpPr/>
          <p:nvPr/>
        </p:nvGrpSpPr>
        <p:grpSpPr>
          <a:xfrm>
            <a:off x="2306447" y="4548993"/>
            <a:ext cx="177195" cy="490773"/>
            <a:chOff x="4951808" y="3131259"/>
            <a:chExt cx="173736" cy="481194"/>
          </a:xfrm>
          <a:solidFill>
            <a:schemeClr val="bg1"/>
          </a:solidFill>
        </p:grpSpPr>
        <p:sp>
          <p:nvSpPr>
            <p:cNvPr id="234" name="Oval 23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5" name="Rounded Rectangle 23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6" name="Rounded Rectangle 23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37" name="Elbow Connector 236"/>
          <p:cNvCxnSpPr/>
          <p:nvPr/>
        </p:nvCxnSpPr>
        <p:spPr>
          <a:xfrm rot="10800000">
            <a:off x="1996721" y="3113488"/>
            <a:ext cx="170683" cy="1660495"/>
          </a:xfrm>
          <a:prstGeom prst="bentConnector3">
            <a:avLst>
              <a:gd name="adj1" fmla="val 546841"/>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719522" y="3152359"/>
            <a:ext cx="978211" cy="0"/>
          </a:xfrm>
          <a:prstGeom prst="straightConnector1">
            <a:avLst/>
          </a:prstGeom>
          <a:ln w="12700">
            <a:solidFill>
              <a:schemeClr val="tx1">
                <a:lumMod val="85000"/>
              </a:schemeClr>
            </a:solidFill>
            <a:tailEnd type="diamond" w="lg" len="lg"/>
          </a:ln>
        </p:spPr>
        <p:style>
          <a:lnRef idx="1">
            <a:schemeClr val="accent1"/>
          </a:lnRef>
          <a:fillRef idx="0">
            <a:schemeClr val="accent1"/>
          </a:fillRef>
          <a:effectRef idx="0">
            <a:schemeClr val="accent1"/>
          </a:effectRef>
          <a:fontRef idx="minor">
            <a:schemeClr val="tx1"/>
          </a:fontRef>
        </p:style>
      </p:cxnSp>
      <p:sp>
        <p:nvSpPr>
          <p:cNvPr id="294" name="Rounded Rectangular Callout 293"/>
          <p:cNvSpPr/>
          <p:nvPr/>
        </p:nvSpPr>
        <p:spPr>
          <a:xfrm>
            <a:off x="2945167" y="1592273"/>
            <a:ext cx="4514311" cy="853754"/>
          </a:xfrm>
          <a:prstGeom prst="wedgeRoundRectCallout">
            <a:avLst>
              <a:gd name="adj1" fmla="val -38620"/>
              <a:gd name="adj2" fmla="val -75825"/>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Therefore, the partner Admin Agents group is able to manage resources in that subscription.</a:t>
            </a:r>
          </a:p>
        </p:txBody>
      </p:sp>
      <p:grpSp>
        <p:nvGrpSpPr>
          <p:cNvPr id="222" name="Group 221"/>
          <p:cNvGrpSpPr/>
          <p:nvPr/>
        </p:nvGrpSpPr>
        <p:grpSpPr>
          <a:xfrm>
            <a:off x="9211296" y="933646"/>
            <a:ext cx="2916902" cy="4392416"/>
            <a:chOff x="9211296" y="933646"/>
            <a:chExt cx="2916902" cy="4392416"/>
          </a:xfrm>
        </p:grpSpPr>
        <p:sp>
          <p:nvSpPr>
            <p:cNvPr id="223" name="Rounded Rectangle 222"/>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4" name="TextBox 223"/>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225" name="Group 224"/>
            <p:cNvGrpSpPr/>
            <p:nvPr/>
          </p:nvGrpSpPr>
          <p:grpSpPr>
            <a:xfrm>
              <a:off x="9441945" y="1099430"/>
              <a:ext cx="2491291" cy="1822024"/>
              <a:chOff x="9441945" y="1099430"/>
              <a:chExt cx="2491291" cy="1822024"/>
            </a:xfrm>
          </p:grpSpPr>
          <p:sp>
            <p:nvSpPr>
              <p:cNvPr id="293" name="Rounded Rectangle 292"/>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95" name="Rounded Rectangle 294"/>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96" name="Rounded Rectangle 295"/>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97" name="Rounded Rectangle 296"/>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98" name="TextBox 297"/>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99" name="Group 298"/>
              <p:cNvGrpSpPr/>
              <p:nvPr/>
            </p:nvGrpSpPr>
            <p:grpSpPr>
              <a:xfrm>
                <a:off x="9803575" y="1166332"/>
                <a:ext cx="327991" cy="317695"/>
                <a:chOff x="3813466" y="5015691"/>
                <a:chExt cx="509049" cy="493069"/>
              </a:xfrm>
            </p:grpSpPr>
            <p:grpSp>
              <p:nvGrpSpPr>
                <p:cNvPr id="401" name="Group 400"/>
                <p:cNvGrpSpPr/>
                <p:nvPr/>
              </p:nvGrpSpPr>
              <p:grpSpPr>
                <a:xfrm>
                  <a:off x="3980819" y="5015691"/>
                  <a:ext cx="173736" cy="493069"/>
                  <a:chOff x="4951808" y="3131259"/>
                  <a:chExt cx="173736" cy="493069"/>
                </a:xfrm>
              </p:grpSpPr>
              <p:sp>
                <p:nvSpPr>
                  <p:cNvPr id="410" name="Oval 40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1" name="Rounded Rectangle 41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2" name="Rounded Rectangle 41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2" name="Group 401"/>
                <p:cNvGrpSpPr/>
                <p:nvPr/>
              </p:nvGrpSpPr>
              <p:grpSpPr>
                <a:xfrm>
                  <a:off x="4183985" y="5060845"/>
                  <a:ext cx="138530" cy="383684"/>
                  <a:chOff x="4951808" y="3131259"/>
                  <a:chExt cx="173736" cy="481194"/>
                </a:xfrm>
              </p:grpSpPr>
              <p:sp>
                <p:nvSpPr>
                  <p:cNvPr id="407" name="Oval 40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8" name="Rounded Rectangle 40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9" name="Rounded Rectangle 40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3" name="Group 402"/>
                <p:cNvGrpSpPr/>
                <p:nvPr/>
              </p:nvGrpSpPr>
              <p:grpSpPr>
                <a:xfrm>
                  <a:off x="3813466" y="5060845"/>
                  <a:ext cx="138530" cy="383684"/>
                  <a:chOff x="4951808" y="3131259"/>
                  <a:chExt cx="173736" cy="481194"/>
                </a:xfrm>
              </p:grpSpPr>
              <p:sp>
                <p:nvSpPr>
                  <p:cNvPr id="404" name="Oval 40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5" name="Rounded Rectangle 40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6" name="Rounded Rectangle 40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00" name="Group 299"/>
              <p:cNvGrpSpPr/>
              <p:nvPr/>
            </p:nvGrpSpPr>
            <p:grpSpPr>
              <a:xfrm>
                <a:off x="10199418" y="2202066"/>
                <a:ext cx="559855" cy="632548"/>
                <a:chOff x="10564003" y="3378810"/>
                <a:chExt cx="559855" cy="632548"/>
              </a:xfrm>
            </p:grpSpPr>
            <p:sp>
              <p:nvSpPr>
                <p:cNvPr id="327" name="Cube 32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8" name="Straight Connector 327"/>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31" name="Cube 330"/>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32" name="Straight Connector 331"/>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97" name="Cube 396"/>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98" name="Straight Connector 39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01" name="Group 300"/>
              <p:cNvGrpSpPr/>
              <p:nvPr/>
            </p:nvGrpSpPr>
            <p:grpSpPr>
              <a:xfrm>
                <a:off x="9799637" y="1501135"/>
                <a:ext cx="327991" cy="317695"/>
                <a:chOff x="3813466" y="5015691"/>
                <a:chExt cx="509049" cy="493069"/>
              </a:xfrm>
            </p:grpSpPr>
            <p:grpSp>
              <p:nvGrpSpPr>
                <p:cNvPr id="315" name="Group 314"/>
                <p:cNvGrpSpPr/>
                <p:nvPr/>
              </p:nvGrpSpPr>
              <p:grpSpPr>
                <a:xfrm>
                  <a:off x="3980819" y="5015691"/>
                  <a:ext cx="173736" cy="493069"/>
                  <a:chOff x="4951808" y="3131259"/>
                  <a:chExt cx="173736" cy="493069"/>
                </a:xfrm>
              </p:grpSpPr>
              <p:sp>
                <p:nvSpPr>
                  <p:cNvPr id="324" name="Oval 32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5" name="Rounded Rectangle 32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6" name="Rounded Rectangle 32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6" name="Group 315"/>
                <p:cNvGrpSpPr/>
                <p:nvPr/>
              </p:nvGrpSpPr>
              <p:grpSpPr>
                <a:xfrm>
                  <a:off x="4183985" y="5060845"/>
                  <a:ext cx="138530" cy="383684"/>
                  <a:chOff x="4951808" y="3131259"/>
                  <a:chExt cx="173736" cy="481194"/>
                </a:xfrm>
              </p:grpSpPr>
              <p:sp>
                <p:nvSpPr>
                  <p:cNvPr id="321" name="Oval 32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2" name="Rounded Rectangle 32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3" name="Rounded Rectangle 32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7" name="Group 316"/>
                <p:cNvGrpSpPr/>
                <p:nvPr/>
              </p:nvGrpSpPr>
              <p:grpSpPr>
                <a:xfrm>
                  <a:off x="3813466" y="5060845"/>
                  <a:ext cx="138530" cy="383684"/>
                  <a:chOff x="4951808" y="3131259"/>
                  <a:chExt cx="173736" cy="481194"/>
                </a:xfrm>
              </p:grpSpPr>
              <p:sp>
                <p:nvSpPr>
                  <p:cNvPr id="318" name="Oval 31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9" name="Rounded Rectangle 31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0" name="Rounded Rectangle 31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02" name="Group 301"/>
              <p:cNvGrpSpPr/>
              <p:nvPr/>
            </p:nvGrpSpPr>
            <p:grpSpPr>
              <a:xfrm>
                <a:off x="9803449" y="1829197"/>
                <a:ext cx="327991" cy="317695"/>
                <a:chOff x="3813466" y="5015691"/>
                <a:chExt cx="509049" cy="493069"/>
              </a:xfrm>
            </p:grpSpPr>
            <p:grpSp>
              <p:nvGrpSpPr>
                <p:cNvPr id="303" name="Group 302"/>
                <p:cNvGrpSpPr/>
                <p:nvPr/>
              </p:nvGrpSpPr>
              <p:grpSpPr>
                <a:xfrm>
                  <a:off x="3980819" y="5015691"/>
                  <a:ext cx="173736" cy="493069"/>
                  <a:chOff x="4951808" y="3131259"/>
                  <a:chExt cx="173736" cy="493069"/>
                </a:xfrm>
              </p:grpSpPr>
              <p:sp>
                <p:nvSpPr>
                  <p:cNvPr id="312" name="Oval 31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4" name="Group 303"/>
                <p:cNvGrpSpPr/>
                <p:nvPr/>
              </p:nvGrpSpPr>
              <p:grpSpPr>
                <a:xfrm>
                  <a:off x="4183985" y="5060845"/>
                  <a:ext cx="138530" cy="383684"/>
                  <a:chOff x="4951808" y="3131259"/>
                  <a:chExt cx="173736" cy="481194"/>
                </a:xfrm>
              </p:grpSpPr>
              <p:sp>
                <p:nvSpPr>
                  <p:cNvPr id="309" name="Oval 30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0" name="Rounded Rectangle 30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5" name="Group 304"/>
                <p:cNvGrpSpPr/>
                <p:nvPr/>
              </p:nvGrpSpPr>
              <p:grpSpPr>
                <a:xfrm>
                  <a:off x="3813466" y="5060845"/>
                  <a:ext cx="138530" cy="383684"/>
                  <a:chOff x="4951808" y="3131259"/>
                  <a:chExt cx="173736" cy="481194"/>
                </a:xfrm>
              </p:grpSpPr>
              <p:sp>
                <p:nvSpPr>
                  <p:cNvPr id="306" name="Oval 30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7" name="Rounded Rectangle 30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26" name="TextBox 225"/>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27" name="Group 226"/>
            <p:cNvGrpSpPr/>
            <p:nvPr/>
          </p:nvGrpSpPr>
          <p:grpSpPr>
            <a:xfrm>
              <a:off x="9434642" y="3247909"/>
              <a:ext cx="2491291" cy="1822024"/>
              <a:chOff x="9441945" y="1099430"/>
              <a:chExt cx="2491291" cy="1822024"/>
            </a:xfrm>
          </p:grpSpPr>
          <p:sp>
            <p:nvSpPr>
              <p:cNvPr id="228" name="Rounded Rectangle 227"/>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9" name="Rounded Rectangle 228"/>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30" name="Rounded Rectangle 229"/>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31" name="Rounded Rectangle 230"/>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32" name="TextBox 231"/>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41" name="Group 240"/>
              <p:cNvGrpSpPr/>
              <p:nvPr/>
            </p:nvGrpSpPr>
            <p:grpSpPr>
              <a:xfrm>
                <a:off x="9803575" y="1166332"/>
                <a:ext cx="327991" cy="317695"/>
                <a:chOff x="3813466" y="5015691"/>
                <a:chExt cx="509049" cy="493069"/>
              </a:xfrm>
            </p:grpSpPr>
            <p:grpSp>
              <p:nvGrpSpPr>
                <p:cNvPr id="281" name="Group 280"/>
                <p:cNvGrpSpPr/>
                <p:nvPr/>
              </p:nvGrpSpPr>
              <p:grpSpPr>
                <a:xfrm>
                  <a:off x="3980819" y="5015691"/>
                  <a:ext cx="173736" cy="493069"/>
                  <a:chOff x="4951808" y="3131259"/>
                  <a:chExt cx="173736" cy="493069"/>
                </a:xfrm>
              </p:grpSpPr>
              <p:sp>
                <p:nvSpPr>
                  <p:cNvPr id="290" name="Oval 28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1" name="Rounded Rectangle 29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2" name="Rounded Rectangle 29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2" name="Group 281"/>
                <p:cNvGrpSpPr/>
                <p:nvPr/>
              </p:nvGrpSpPr>
              <p:grpSpPr>
                <a:xfrm>
                  <a:off x="4183985" y="5060845"/>
                  <a:ext cx="138530" cy="383684"/>
                  <a:chOff x="4951808" y="3131259"/>
                  <a:chExt cx="173736" cy="481194"/>
                </a:xfrm>
              </p:grpSpPr>
              <p:sp>
                <p:nvSpPr>
                  <p:cNvPr id="287" name="Oval 28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8" name="Rounded Rectangle 28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9" name="Rounded Rectangle 28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3" name="Group 282"/>
                <p:cNvGrpSpPr/>
                <p:nvPr/>
              </p:nvGrpSpPr>
              <p:grpSpPr>
                <a:xfrm>
                  <a:off x="3813466" y="5060845"/>
                  <a:ext cx="138530" cy="383684"/>
                  <a:chOff x="4951808" y="3131259"/>
                  <a:chExt cx="173736" cy="481194"/>
                </a:xfrm>
              </p:grpSpPr>
              <p:sp>
                <p:nvSpPr>
                  <p:cNvPr id="284" name="Oval 28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5" name="Rounded Rectangle 28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6" name="Rounded Rectangle 28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42" name="Group 241"/>
              <p:cNvGrpSpPr/>
              <p:nvPr/>
            </p:nvGrpSpPr>
            <p:grpSpPr>
              <a:xfrm>
                <a:off x="10199418" y="2202066"/>
                <a:ext cx="559855" cy="632548"/>
                <a:chOff x="10564003" y="3378810"/>
                <a:chExt cx="559855" cy="632548"/>
              </a:xfrm>
            </p:grpSpPr>
            <p:sp>
              <p:nvSpPr>
                <p:cNvPr id="269" name="Cube 268"/>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0" name="Straight Connector 269"/>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3" name="Cube 272"/>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4" name="Straight Connector 273"/>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7" name="Cube 276"/>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8" name="Straight Connector 27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a:off x="9799637" y="1501135"/>
                <a:ext cx="327991" cy="317695"/>
                <a:chOff x="3813466" y="5015691"/>
                <a:chExt cx="509049" cy="493069"/>
              </a:xfrm>
            </p:grpSpPr>
            <p:grpSp>
              <p:nvGrpSpPr>
                <p:cNvPr id="257" name="Group 256"/>
                <p:cNvGrpSpPr/>
                <p:nvPr/>
              </p:nvGrpSpPr>
              <p:grpSpPr>
                <a:xfrm>
                  <a:off x="3980819" y="5015691"/>
                  <a:ext cx="173736" cy="493069"/>
                  <a:chOff x="4951808" y="3131259"/>
                  <a:chExt cx="173736" cy="493069"/>
                </a:xfrm>
              </p:grpSpPr>
              <p:sp>
                <p:nvSpPr>
                  <p:cNvPr id="266" name="Oval 26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7" name="Rounded Rectangle 26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8" name="Group 257"/>
                <p:cNvGrpSpPr/>
                <p:nvPr/>
              </p:nvGrpSpPr>
              <p:grpSpPr>
                <a:xfrm>
                  <a:off x="4183985" y="5060845"/>
                  <a:ext cx="138530" cy="383684"/>
                  <a:chOff x="4951808" y="3131259"/>
                  <a:chExt cx="173736" cy="481194"/>
                </a:xfrm>
              </p:grpSpPr>
              <p:sp>
                <p:nvSpPr>
                  <p:cNvPr id="263" name="Oval 26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4" name="Rounded Rectangle 26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9" name="Group 258"/>
                <p:cNvGrpSpPr/>
                <p:nvPr/>
              </p:nvGrpSpPr>
              <p:grpSpPr>
                <a:xfrm>
                  <a:off x="3813466" y="5060845"/>
                  <a:ext cx="138530" cy="383684"/>
                  <a:chOff x="4951808" y="3131259"/>
                  <a:chExt cx="173736" cy="481194"/>
                </a:xfrm>
              </p:grpSpPr>
              <p:sp>
                <p:nvSpPr>
                  <p:cNvPr id="260" name="Oval 25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1" name="Rounded Rectangle 26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2" name="Rounded Rectangle 26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44" name="Group 243"/>
              <p:cNvGrpSpPr/>
              <p:nvPr/>
            </p:nvGrpSpPr>
            <p:grpSpPr>
              <a:xfrm>
                <a:off x="9803449" y="1829197"/>
                <a:ext cx="327991" cy="317695"/>
                <a:chOff x="3813466" y="5015691"/>
                <a:chExt cx="509049" cy="493069"/>
              </a:xfrm>
            </p:grpSpPr>
            <p:grpSp>
              <p:nvGrpSpPr>
                <p:cNvPr id="245" name="Group 244"/>
                <p:cNvGrpSpPr/>
                <p:nvPr/>
              </p:nvGrpSpPr>
              <p:grpSpPr>
                <a:xfrm>
                  <a:off x="3980819" y="5015691"/>
                  <a:ext cx="173736" cy="493069"/>
                  <a:chOff x="4951808" y="3131259"/>
                  <a:chExt cx="173736" cy="493069"/>
                </a:xfrm>
              </p:grpSpPr>
              <p:sp>
                <p:nvSpPr>
                  <p:cNvPr id="254" name="Oval 25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5" name="Rounded Rectangle 25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6" name="Rounded Rectangle 25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6" name="Group 245"/>
                <p:cNvGrpSpPr/>
                <p:nvPr/>
              </p:nvGrpSpPr>
              <p:grpSpPr>
                <a:xfrm>
                  <a:off x="4183985" y="5060845"/>
                  <a:ext cx="138530" cy="383684"/>
                  <a:chOff x="4951808" y="3131259"/>
                  <a:chExt cx="173736" cy="481194"/>
                </a:xfrm>
              </p:grpSpPr>
              <p:sp>
                <p:nvSpPr>
                  <p:cNvPr id="251" name="Oval 25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2" name="Rounded Rectangle 25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3" name="Rounded Rectangle 25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7" name="Group 246"/>
                <p:cNvGrpSpPr/>
                <p:nvPr/>
              </p:nvGrpSpPr>
              <p:grpSpPr>
                <a:xfrm>
                  <a:off x="3813466" y="5060845"/>
                  <a:ext cx="138530" cy="383684"/>
                  <a:chOff x="4951808" y="3131259"/>
                  <a:chExt cx="173736" cy="481194"/>
                </a:xfrm>
              </p:grpSpPr>
              <p:sp>
                <p:nvSpPr>
                  <p:cNvPr id="248" name="Oval 24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49" name="Rounded Rectangle 24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0" name="Rounded Rectangle 24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2" name="Title 1"/>
          <p:cNvSpPr>
            <a:spLocks noGrp="1"/>
          </p:cNvSpPr>
          <p:nvPr>
            <p:ph type="title"/>
          </p:nvPr>
        </p:nvSpPr>
        <p:spPr/>
        <p:txBody>
          <a:bodyPr/>
          <a:lstStyle/>
          <a:p>
            <a:r>
              <a:rPr lang="en-US" dirty="0"/>
              <a:t>AOBO for Microsoft Azure (Direct)</a:t>
            </a:r>
          </a:p>
        </p:txBody>
      </p:sp>
      <p:cxnSp>
        <p:nvCxnSpPr>
          <p:cNvPr id="221" name="Elbow Connector 220"/>
          <p:cNvCxnSpPr/>
          <p:nvPr/>
        </p:nvCxnSpPr>
        <p:spPr>
          <a:xfrm flipV="1">
            <a:off x="2306714" y="1331365"/>
            <a:ext cx="7350726" cy="1508456"/>
          </a:xfrm>
          <a:prstGeom prst="bentConnector3">
            <a:avLst>
              <a:gd name="adj1" fmla="val -7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40" name="Elbow Connector 239"/>
          <p:cNvCxnSpPr/>
          <p:nvPr/>
        </p:nvCxnSpPr>
        <p:spPr>
          <a:xfrm flipV="1">
            <a:off x="2625203" y="2611326"/>
            <a:ext cx="7409515" cy="2162659"/>
          </a:xfrm>
          <a:prstGeom prst="bentConnector3">
            <a:avLst>
              <a:gd name="adj1" fmla="val 82939"/>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3692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Group 226"/>
          <p:cNvGrpSpPr/>
          <p:nvPr/>
        </p:nvGrpSpPr>
        <p:grpSpPr>
          <a:xfrm>
            <a:off x="9211296" y="933646"/>
            <a:ext cx="2916902" cy="4392416"/>
            <a:chOff x="9211296" y="933646"/>
            <a:chExt cx="2916902" cy="4392416"/>
          </a:xfrm>
        </p:grpSpPr>
        <p:sp>
          <p:nvSpPr>
            <p:cNvPr id="228" name="Rounded Rectangle 227"/>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29" name="TextBox 228"/>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230" name="Group 229"/>
            <p:cNvGrpSpPr/>
            <p:nvPr/>
          </p:nvGrpSpPr>
          <p:grpSpPr>
            <a:xfrm>
              <a:off x="9441945" y="1099430"/>
              <a:ext cx="2491291" cy="1822024"/>
              <a:chOff x="9441945" y="1099430"/>
              <a:chExt cx="2491291" cy="1822024"/>
            </a:xfrm>
          </p:grpSpPr>
          <p:sp>
            <p:nvSpPr>
              <p:cNvPr id="294" name="Rounded Rectangle 293"/>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95" name="Rounded Rectangle 294"/>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96" name="Rounded Rectangle 295"/>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97" name="Rounded Rectangle 296"/>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98" name="TextBox 297"/>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99" name="Group 298"/>
              <p:cNvGrpSpPr/>
              <p:nvPr/>
            </p:nvGrpSpPr>
            <p:grpSpPr>
              <a:xfrm>
                <a:off x="9803575" y="1166332"/>
                <a:ext cx="327991" cy="317695"/>
                <a:chOff x="3813466" y="5015691"/>
                <a:chExt cx="509049" cy="493069"/>
              </a:xfrm>
            </p:grpSpPr>
            <p:grpSp>
              <p:nvGrpSpPr>
                <p:cNvPr id="401" name="Group 400"/>
                <p:cNvGrpSpPr/>
                <p:nvPr/>
              </p:nvGrpSpPr>
              <p:grpSpPr>
                <a:xfrm>
                  <a:off x="3980819" y="5015691"/>
                  <a:ext cx="173736" cy="493069"/>
                  <a:chOff x="4951808" y="3131259"/>
                  <a:chExt cx="173736" cy="493069"/>
                </a:xfrm>
              </p:grpSpPr>
              <p:sp>
                <p:nvSpPr>
                  <p:cNvPr id="410" name="Oval 40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1" name="Rounded Rectangle 41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2" name="Rounded Rectangle 41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2" name="Group 401"/>
                <p:cNvGrpSpPr/>
                <p:nvPr/>
              </p:nvGrpSpPr>
              <p:grpSpPr>
                <a:xfrm>
                  <a:off x="4183985" y="5060845"/>
                  <a:ext cx="138530" cy="383684"/>
                  <a:chOff x="4951808" y="3131259"/>
                  <a:chExt cx="173736" cy="481194"/>
                </a:xfrm>
              </p:grpSpPr>
              <p:sp>
                <p:nvSpPr>
                  <p:cNvPr id="407" name="Oval 40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8" name="Rounded Rectangle 40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9" name="Rounded Rectangle 40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403" name="Group 402"/>
                <p:cNvGrpSpPr/>
                <p:nvPr/>
              </p:nvGrpSpPr>
              <p:grpSpPr>
                <a:xfrm>
                  <a:off x="3813466" y="5060845"/>
                  <a:ext cx="138530" cy="383684"/>
                  <a:chOff x="4951808" y="3131259"/>
                  <a:chExt cx="173736" cy="481194"/>
                </a:xfrm>
              </p:grpSpPr>
              <p:sp>
                <p:nvSpPr>
                  <p:cNvPr id="404" name="Oval 40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5" name="Rounded Rectangle 40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6" name="Rounded Rectangle 40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00" name="Group 299"/>
              <p:cNvGrpSpPr/>
              <p:nvPr/>
            </p:nvGrpSpPr>
            <p:grpSpPr>
              <a:xfrm>
                <a:off x="10199418" y="2202066"/>
                <a:ext cx="559855" cy="632548"/>
                <a:chOff x="10564003" y="3378810"/>
                <a:chExt cx="559855" cy="632548"/>
              </a:xfrm>
            </p:grpSpPr>
            <p:sp>
              <p:nvSpPr>
                <p:cNvPr id="327" name="Cube 32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8" name="Straight Connector 327"/>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31" name="Cube 330"/>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32" name="Straight Connector 331"/>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97" name="Cube 396"/>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98" name="Straight Connector 397"/>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01" name="Group 300"/>
              <p:cNvGrpSpPr/>
              <p:nvPr/>
            </p:nvGrpSpPr>
            <p:grpSpPr>
              <a:xfrm>
                <a:off x="9799637" y="1501135"/>
                <a:ext cx="327991" cy="317695"/>
                <a:chOff x="3813466" y="5015691"/>
                <a:chExt cx="509049" cy="493069"/>
              </a:xfrm>
            </p:grpSpPr>
            <p:grpSp>
              <p:nvGrpSpPr>
                <p:cNvPr id="315" name="Group 314"/>
                <p:cNvGrpSpPr/>
                <p:nvPr/>
              </p:nvGrpSpPr>
              <p:grpSpPr>
                <a:xfrm>
                  <a:off x="3980819" y="5015691"/>
                  <a:ext cx="173736" cy="493069"/>
                  <a:chOff x="4951808" y="3131259"/>
                  <a:chExt cx="173736" cy="493069"/>
                </a:xfrm>
              </p:grpSpPr>
              <p:sp>
                <p:nvSpPr>
                  <p:cNvPr id="324" name="Oval 32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5" name="Rounded Rectangle 32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6" name="Rounded Rectangle 32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6" name="Group 315"/>
                <p:cNvGrpSpPr/>
                <p:nvPr/>
              </p:nvGrpSpPr>
              <p:grpSpPr>
                <a:xfrm>
                  <a:off x="4183985" y="5060845"/>
                  <a:ext cx="138530" cy="383684"/>
                  <a:chOff x="4951808" y="3131259"/>
                  <a:chExt cx="173736" cy="481194"/>
                </a:xfrm>
              </p:grpSpPr>
              <p:sp>
                <p:nvSpPr>
                  <p:cNvPr id="321" name="Oval 32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2" name="Rounded Rectangle 32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3" name="Rounded Rectangle 32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17" name="Group 316"/>
                <p:cNvGrpSpPr/>
                <p:nvPr/>
              </p:nvGrpSpPr>
              <p:grpSpPr>
                <a:xfrm>
                  <a:off x="3813466" y="5060845"/>
                  <a:ext cx="138530" cy="383684"/>
                  <a:chOff x="4951808" y="3131259"/>
                  <a:chExt cx="173736" cy="481194"/>
                </a:xfrm>
              </p:grpSpPr>
              <p:sp>
                <p:nvSpPr>
                  <p:cNvPr id="318" name="Oval 31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9" name="Rounded Rectangle 31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0" name="Rounded Rectangle 31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02" name="Group 301"/>
              <p:cNvGrpSpPr/>
              <p:nvPr/>
            </p:nvGrpSpPr>
            <p:grpSpPr>
              <a:xfrm>
                <a:off x="9803449" y="1829197"/>
                <a:ext cx="327991" cy="317695"/>
                <a:chOff x="3813466" y="5015691"/>
                <a:chExt cx="509049" cy="493069"/>
              </a:xfrm>
            </p:grpSpPr>
            <p:grpSp>
              <p:nvGrpSpPr>
                <p:cNvPr id="303" name="Group 302"/>
                <p:cNvGrpSpPr/>
                <p:nvPr/>
              </p:nvGrpSpPr>
              <p:grpSpPr>
                <a:xfrm>
                  <a:off x="3980819" y="5015691"/>
                  <a:ext cx="173736" cy="493069"/>
                  <a:chOff x="4951808" y="3131259"/>
                  <a:chExt cx="173736" cy="493069"/>
                </a:xfrm>
              </p:grpSpPr>
              <p:sp>
                <p:nvSpPr>
                  <p:cNvPr id="312" name="Oval 31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4" name="Group 303"/>
                <p:cNvGrpSpPr/>
                <p:nvPr/>
              </p:nvGrpSpPr>
              <p:grpSpPr>
                <a:xfrm>
                  <a:off x="4183985" y="5060845"/>
                  <a:ext cx="138530" cy="383684"/>
                  <a:chOff x="4951808" y="3131259"/>
                  <a:chExt cx="173736" cy="481194"/>
                </a:xfrm>
              </p:grpSpPr>
              <p:sp>
                <p:nvSpPr>
                  <p:cNvPr id="309" name="Oval 30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0" name="Rounded Rectangle 30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5" name="Group 304"/>
                <p:cNvGrpSpPr/>
                <p:nvPr/>
              </p:nvGrpSpPr>
              <p:grpSpPr>
                <a:xfrm>
                  <a:off x="3813466" y="5060845"/>
                  <a:ext cx="138530" cy="383684"/>
                  <a:chOff x="4951808" y="3131259"/>
                  <a:chExt cx="173736" cy="481194"/>
                </a:xfrm>
              </p:grpSpPr>
              <p:sp>
                <p:nvSpPr>
                  <p:cNvPr id="306" name="Oval 30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7" name="Rounded Rectangle 30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31" name="TextBox 230"/>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32" name="Group 231"/>
            <p:cNvGrpSpPr/>
            <p:nvPr/>
          </p:nvGrpSpPr>
          <p:grpSpPr>
            <a:xfrm>
              <a:off x="9434642" y="3247909"/>
              <a:ext cx="2491291" cy="1822024"/>
              <a:chOff x="9441945" y="1099430"/>
              <a:chExt cx="2491291" cy="1822024"/>
            </a:xfrm>
          </p:grpSpPr>
          <p:sp>
            <p:nvSpPr>
              <p:cNvPr id="233" name="Rounded Rectangle 232"/>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34" name="Rounded Rectangle 233"/>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35" name="Rounded Rectangle 234"/>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36" name="Rounded Rectangle 235"/>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41" name="TextBox 240"/>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42" name="Group 241"/>
              <p:cNvGrpSpPr/>
              <p:nvPr/>
            </p:nvGrpSpPr>
            <p:grpSpPr>
              <a:xfrm>
                <a:off x="9803575" y="1166332"/>
                <a:ext cx="327991" cy="317695"/>
                <a:chOff x="3813466" y="5015691"/>
                <a:chExt cx="509049" cy="493069"/>
              </a:xfrm>
            </p:grpSpPr>
            <p:grpSp>
              <p:nvGrpSpPr>
                <p:cNvPr id="282" name="Group 281"/>
                <p:cNvGrpSpPr/>
                <p:nvPr/>
              </p:nvGrpSpPr>
              <p:grpSpPr>
                <a:xfrm>
                  <a:off x="3980819" y="5015691"/>
                  <a:ext cx="173736" cy="493069"/>
                  <a:chOff x="4951808" y="3131259"/>
                  <a:chExt cx="173736" cy="493069"/>
                </a:xfrm>
              </p:grpSpPr>
              <p:sp>
                <p:nvSpPr>
                  <p:cNvPr id="291" name="Oval 29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2" name="Rounded Rectangle 29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3" name="Rounded Rectangle 29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3" name="Group 282"/>
                <p:cNvGrpSpPr/>
                <p:nvPr/>
              </p:nvGrpSpPr>
              <p:grpSpPr>
                <a:xfrm>
                  <a:off x="4183985" y="5060845"/>
                  <a:ext cx="138530" cy="383684"/>
                  <a:chOff x="4951808" y="3131259"/>
                  <a:chExt cx="173736" cy="481194"/>
                </a:xfrm>
              </p:grpSpPr>
              <p:sp>
                <p:nvSpPr>
                  <p:cNvPr id="288" name="Oval 28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9" name="Rounded Rectangle 28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0" name="Rounded Rectangle 28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4" name="Group 283"/>
                <p:cNvGrpSpPr/>
                <p:nvPr/>
              </p:nvGrpSpPr>
              <p:grpSpPr>
                <a:xfrm>
                  <a:off x="3813466" y="5060845"/>
                  <a:ext cx="138530" cy="383684"/>
                  <a:chOff x="4951808" y="3131259"/>
                  <a:chExt cx="173736" cy="481194"/>
                </a:xfrm>
              </p:grpSpPr>
              <p:sp>
                <p:nvSpPr>
                  <p:cNvPr id="285" name="Oval 28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6" name="Rounded Rectangle 28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7" name="Rounded Rectangle 28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43" name="Group 242"/>
              <p:cNvGrpSpPr/>
              <p:nvPr/>
            </p:nvGrpSpPr>
            <p:grpSpPr>
              <a:xfrm>
                <a:off x="10199418" y="2202066"/>
                <a:ext cx="559855" cy="632548"/>
                <a:chOff x="10564003" y="3378810"/>
                <a:chExt cx="559855" cy="632548"/>
              </a:xfrm>
            </p:grpSpPr>
            <p:sp>
              <p:nvSpPr>
                <p:cNvPr id="270" name="Cube 269"/>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1" name="Straight Connector 270"/>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4" name="Cube 273"/>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5" name="Straight Connector 274"/>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78" name="Cube 277"/>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79" name="Straight Connector 278"/>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p:nvGrpSpPr>
            <p:grpSpPr>
              <a:xfrm>
                <a:off x="9799637" y="1501135"/>
                <a:ext cx="327991" cy="317695"/>
                <a:chOff x="3813466" y="5015691"/>
                <a:chExt cx="509049" cy="493069"/>
              </a:xfrm>
            </p:grpSpPr>
            <p:grpSp>
              <p:nvGrpSpPr>
                <p:cNvPr id="258" name="Group 257"/>
                <p:cNvGrpSpPr/>
                <p:nvPr/>
              </p:nvGrpSpPr>
              <p:grpSpPr>
                <a:xfrm>
                  <a:off x="3980819" y="5015691"/>
                  <a:ext cx="173736" cy="493069"/>
                  <a:chOff x="4951808" y="3131259"/>
                  <a:chExt cx="173736" cy="493069"/>
                </a:xfrm>
              </p:grpSpPr>
              <p:sp>
                <p:nvSpPr>
                  <p:cNvPr id="267" name="Oval 26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59" name="Group 258"/>
                <p:cNvGrpSpPr/>
                <p:nvPr/>
              </p:nvGrpSpPr>
              <p:grpSpPr>
                <a:xfrm>
                  <a:off x="4183985" y="5060845"/>
                  <a:ext cx="138530" cy="383684"/>
                  <a:chOff x="4951808" y="3131259"/>
                  <a:chExt cx="173736" cy="481194"/>
                </a:xfrm>
              </p:grpSpPr>
              <p:sp>
                <p:nvSpPr>
                  <p:cNvPr id="264" name="Oval 26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0" name="Group 259"/>
                <p:cNvGrpSpPr/>
                <p:nvPr/>
              </p:nvGrpSpPr>
              <p:grpSpPr>
                <a:xfrm>
                  <a:off x="3813466" y="5060845"/>
                  <a:ext cx="138530" cy="383684"/>
                  <a:chOff x="4951808" y="3131259"/>
                  <a:chExt cx="173736" cy="481194"/>
                </a:xfrm>
              </p:grpSpPr>
              <p:sp>
                <p:nvSpPr>
                  <p:cNvPr id="261" name="Oval 26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2" name="Rounded Rectangle 26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3" name="Rounded Rectangle 26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45" name="Group 244"/>
              <p:cNvGrpSpPr/>
              <p:nvPr/>
            </p:nvGrpSpPr>
            <p:grpSpPr>
              <a:xfrm>
                <a:off x="9803449" y="1829197"/>
                <a:ext cx="327991" cy="317695"/>
                <a:chOff x="3813466" y="5015691"/>
                <a:chExt cx="509049" cy="493069"/>
              </a:xfrm>
            </p:grpSpPr>
            <p:grpSp>
              <p:nvGrpSpPr>
                <p:cNvPr id="246" name="Group 245"/>
                <p:cNvGrpSpPr/>
                <p:nvPr/>
              </p:nvGrpSpPr>
              <p:grpSpPr>
                <a:xfrm>
                  <a:off x="3980819" y="5015691"/>
                  <a:ext cx="173736" cy="493069"/>
                  <a:chOff x="4951808" y="3131259"/>
                  <a:chExt cx="173736" cy="493069"/>
                </a:xfrm>
              </p:grpSpPr>
              <p:sp>
                <p:nvSpPr>
                  <p:cNvPr id="255" name="Oval 25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6" name="Rounded Rectangle 25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7" name="Rounded Rectangle 25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7" name="Group 246"/>
                <p:cNvGrpSpPr/>
                <p:nvPr/>
              </p:nvGrpSpPr>
              <p:grpSpPr>
                <a:xfrm>
                  <a:off x="4183985" y="5060845"/>
                  <a:ext cx="138530" cy="383684"/>
                  <a:chOff x="4951808" y="3131259"/>
                  <a:chExt cx="173736" cy="481194"/>
                </a:xfrm>
              </p:grpSpPr>
              <p:sp>
                <p:nvSpPr>
                  <p:cNvPr id="252" name="Oval 25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3" name="Rounded Rectangle 25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4" name="Rounded Rectangle 25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48" name="Group 247"/>
                <p:cNvGrpSpPr/>
                <p:nvPr/>
              </p:nvGrpSpPr>
              <p:grpSpPr>
                <a:xfrm>
                  <a:off x="3813466" y="5060845"/>
                  <a:ext cx="138530" cy="383684"/>
                  <a:chOff x="4951808" y="3131259"/>
                  <a:chExt cx="173736" cy="481194"/>
                </a:xfrm>
              </p:grpSpPr>
              <p:sp>
                <p:nvSpPr>
                  <p:cNvPr id="249" name="Oval 24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0" name="Rounded Rectangle 24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51" name="Rounded Rectangle 25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tx1">
              <a:lumMod val="85000"/>
            </a:schemeClr>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76" name="TextBox 75"/>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sp>
        <p:nvSpPr>
          <p:cNvPr id="176" name="Isosceles Triangle 175"/>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177" name="Group 176"/>
          <p:cNvGrpSpPr/>
          <p:nvPr/>
        </p:nvGrpSpPr>
        <p:grpSpPr>
          <a:xfrm>
            <a:off x="2135765" y="2888037"/>
            <a:ext cx="519183" cy="490773"/>
            <a:chOff x="3813466" y="5015691"/>
            <a:chExt cx="509049" cy="481194"/>
          </a:xfrm>
          <a:solidFill>
            <a:schemeClr val="tx1">
              <a:lumMod val="85000"/>
            </a:schemeClr>
          </a:solidFill>
        </p:grpSpPr>
        <p:grpSp>
          <p:nvGrpSpPr>
            <p:cNvPr id="178" name="Group 177"/>
            <p:cNvGrpSpPr/>
            <p:nvPr/>
          </p:nvGrpSpPr>
          <p:grpSpPr>
            <a:xfrm>
              <a:off x="3980819" y="5015691"/>
              <a:ext cx="173736" cy="481194"/>
              <a:chOff x="4951808" y="3131259"/>
              <a:chExt cx="173736" cy="481194"/>
            </a:xfrm>
            <a:grpFill/>
          </p:grpSpPr>
          <p:sp>
            <p:nvSpPr>
              <p:cNvPr id="200" name="Oval 19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201" name="Rounded Rectangle 20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202" name="Rounded Rectangle 20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79" name="Group 178"/>
            <p:cNvGrpSpPr/>
            <p:nvPr/>
          </p:nvGrpSpPr>
          <p:grpSpPr>
            <a:xfrm>
              <a:off x="4183985" y="5060845"/>
              <a:ext cx="138530" cy="383684"/>
              <a:chOff x="4951808" y="3131259"/>
              <a:chExt cx="173736" cy="481194"/>
            </a:xfrm>
            <a:grpFill/>
          </p:grpSpPr>
          <p:sp>
            <p:nvSpPr>
              <p:cNvPr id="184" name="Oval 18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8" name="Rounded Rectangle 1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99" name="Rounded Rectangle 1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180" name="Group 179"/>
            <p:cNvGrpSpPr/>
            <p:nvPr/>
          </p:nvGrpSpPr>
          <p:grpSpPr>
            <a:xfrm>
              <a:off x="3813466" y="5060845"/>
              <a:ext cx="138530" cy="383684"/>
              <a:chOff x="4951808" y="3131259"/>
              <a:chExt cx="173736" cy="481194"/>
            </a:xfrm>
            <a:grpFill/>
          </p:grpSpPr>
          <p:sp>
            <p:nvSpPr>
              <p:cNvPr id="181" name="Oval 18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82" name="Rounded Rectangle 18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183" name="Rounded Rectangle 18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203" name="TextBox 202"/>
          <p:cNvSpPr txBox="1"/>
          <p:nvPr/>
        </p:nvSpPr>
        <p:spPr>
          <a:xfrm>
            <a:off x="936595"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(CSP Partner)</a:t>
            </a:r>
          </a:p>
        </p:txBody>
      </p:sp>
      <p:sp>
        <p:nvSpPr>
          <p:cNvPr id="204" name="Rounded Rectangle 203"/>
          <p:cNvSpPr/>
          <p:nvPr/>
        </p:nvSpPr>
        <p:spPr>
          <a:xfrm>
            <a:off x="2731492" y="3008402"/>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Group | Admin Agents</a:t>
            </a:r>
          </a:p>
        </p:txBody>
      </p:sp>
      <p:cxnSp>
        <p:nvCxnSpPr>
          <p:cNvPr id="238" name="Straight Arrow Connector 237"/>
          <p:cNvCxnSpPr/>
          <p:nvPr/>
        </p:nvCxnSpPr>
        <p:spPr>
          <a:xfrm>
            <a:off x="3720195" y="5451259"/>
            <a:ext cx="1025864"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719522" y="3152359"/>
            <a:ext cx="978211" cy="0"/>
          </a:xfrm>
          <a:prstGeom prst="straightConnector1">
            <a:avLst/>
          </a:prstGeom>
          <a:ln w="12700">
            <a:noFill/>
            <a:tailEnd type="diamond" w="lg" len="lg"/>
          </a:ln>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2395045" y="1333773"/>
            <a:ext cx="7252192" cy="1507040"/>
          </a:xfrm>
          <a:prstGeom prst="bentConnector3">
            <a:avLst>
              <a:gd name="adj1" fmla="val 121"/>
            </a:avLst>
          </a:prstGeom>
          <a:ln w="12700">
            <a:solidFill>
              <a:schemeClr val="tx1">
                <a:lumMod val="7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40" name="Elbow Connector 239"/>
          <p:cNvCxnSpPr/>
          <p:nvPr/>
        </p:nvCxnSpPr>
        <p:spPr>
          <a:xfrm flipV="1">
            <a:off x="6310092" y="2611327"/>
            <a:ext cx="3724626" cy="2288559"/>
          </a:xfrm>
          <a:prstGeom prst="bentConnector3">
            <a:avLst>
              <a:gd name="adj1" fmla="val 67048"/>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grpSp>
        <p:nvGrpSpPr>
          <p:cNvPr id="222" name="Group 221"/>
          <p:cNvGrpSpPr/>
          <p:nvPr/>
        </p:nvGrpSpPr>
        <p:grpSpPr>
          <a:xfrm>
            <a:off x="5991338" y="4646952"/>
            <a:ext cx="177195" cy="490773"/>
            <a:chOff x="4951808" y="3131259"/>
            <a:chExt cx="173736" cy="481194"/>
          </a:xfrm>
          <a:solidFill>
            <a:schemeClr val="bg1"/>
          </a:solidFill>
        </p:grpSpPr>
        <p:sp>
          <p:nvSpPr>
            <p:cNvPr id="223" name="Oval 22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4" name="Rounded Rectangle 22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5" name="Rounded Rectangle 22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37" name="Elbow Connector 236"/>
          <p:cNvCxnSpPr/>
          <p:nvPr/>
        </p:nvCxnSpPr>
        <p:spPr>
          <a:xfrm flipV="1">
            <a:off x="6310092" y="1657639"/>
            <a:ext cx="3337145" cy="3091900"/>
          </a:xfrm>
          <a:prstGeom prst="bentConnector3">
            <a:avLst>
              <a:gd name="adj1" fmla="val 50000"/>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26" name="Rounded Rectangular Callout 225"/>
          <p:cNvSpPr/>
          <p:nvPr/>
        </p:nvSpPr>
        <p:spPr>
          <a:xfrm>
            <a:off x="3491951" y="1680154"/>
            <a:ext cx="3501777" cy="790171"/>
          </a:xfrm>
          <a:prstGeom prst="wedgeRoundRectCallout">
            <a:avLst>
              <a:gd name="adj1" fmla="val 77158"/>
              <a:gd name="adj2" fmla="val -21488"/>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Partner can grant customer access to the Azure subscription by assigning customer a role to the subscription.</a:t>
            </a:r>
          </a:p>
        </p:txBody>
      </p:sp>
      <p:sp>
        <p:nvSpPr>
          <p:cNvPr id="4" name="Title 3"/>
          <p:cNvSpPr>
            <a:spLocks noGrp="1"/>
          </p:cNvSpPr>
          <p:nvPr>
            <p:ph type="title"/>
          </p:nvPr>
        </p:nvSpPr>
        <p:spPr/>
        <p:txBody>
          <a:bodyPr/>
          <a:lstStyle/>
          <a:p>
            <a:r>
              <a:rPr lang="en-US" dirty="0"/>
              <a:t>AOBO for Microsoft Azure (Direct)</a:t>
            </a:r>
          </a:p>
        </p:txBody>
      </p:sp>
    </p:spTree>
    <p:extLst>
      <p:ext uri="{BB962C8B-B14F-4D97-AF65-F5344CB8AC3E}">
        <p14:creationId xmlns:p14="http://schemas.microsoft.com/office/powerpoint/2010/main" val="107309564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5869"/>
          </a:xfrm>
        </p:spPr>
        <p:txBody>
          <a:bodyPr/>
          <a:lstStyle/>
          <a:p>
            <a:r>
              <a:rPr lang="en-US" dirty="0" smtClean="0"/>
              <a:t>AOBO for </a:t>
            </a:r>
            <a:br>
              <a:rPr lang="en-US" dirty="0" smtClean="0"/>
            </a:br>
            <a:r>
              <a:rPr lang="en-US" dirty="0" smtClean="0"/>
              <a:t>Microsoft Azure (Indirect) – </a:t>
            </a:r>
            <a:br>
              <a:rPr lang="en-US" dirty="0" smtClean="0"/>
            </a:br>
            <a:r>
              <a:rPr lang="en-US" dirty="0" smtClean="0"/>
              <a:t>How it Works</a:t>
            </a:r>
            <a:r>
              <a:rPr lang="is-IS" dirty="0" smtClean="0"/>
              <a:t>…</a:t>
            </a:r>
            <a:endParaRPr lang="en-US" dirty="0"/>
          </a:p>
        </p:txBody>
      </p:sp>
    </p:spTree>
    <p:extLst>
      <p:ext uri="{BB962C8B-B14F-4D97-AF65-F5344CB8AC3E}">
        <p14:creationId xmlns:p14="http://schemas.microsoft.com/office/powerpoint/2010/main" val="84052648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4493538"/>
          </a:xfrm>
        </p:spPr>
        <p:txBody>
          <a:bodyPr/>
          <a:lstStyle/>
          <a:p>
            <a:r>
              <a:rPr lang="en-US" dirty="0" smtClean="0"/>
              <a:t>Distributor creates an Azure subscription </a:t>
            </a:r>
            <a:br>
              <a:rPr lang="en-US" dirty="0" smtClean="0"/>
            </a:br>
            <a:r>
              <a:rPr lang="en-US" dirty="0" smtClean="0"/>
              <a:t>for the customer</a:t>
            </a:r>
          </a:p>
          <a:p>
            <a:pPr lvl="1"/>
            <a:r>
              <a:rPr lang="en-US" dirty="0" smtClean="0"/>
              <a:t>Distributor’s “Admin Agents” group assigned “Owner” role to the Customer’s Azure Subscription</a:t>
            </a:r>
          </a:p>
          <a:p>
            <a:r>
              <a:rPr lang="en-US" dirty="0" smtClean="0"/>
              <a:t>Distributor can manage the Customer’s Azure </a:t>
            </a:r>
            <a:br>
              <a:rPr lang="en-US" dirty="0" smtClean="0"/>
            </a:br>
            <a:r>
              <a:rPr lang="en-US" dirty="0" smtClean="0"/>
              <a:t>CSP subscription</a:t>
            </a:r>
          </a:p>
          <a:p>
            <a:r>
              <a:rPr lang="en-US" dirty="0" smtClean="0"/>
              <a:t>Reseller does not yet have access to the Customer’s Azure CSP subscription</a:t>
            </a:r>
          </a:p>
        </p:txBody>
      </p:sp>
      <p:sp>
        <p:nvSpPr>
          <p:cNvPr id="2" name="Title 1"/>
          <p:cNvSpPr>
            <a:spLocks noGrp="1"/>
          </p:cNvSpPr>
          <p:nvPr>
            <p:ph type="title"/>
          </p:nvPr>
        </p:nvSpPr>
        <p:spPr/>
        <p:txBody>
          <a:bodyPr/>
          <a:lstStyle/>
          <a:p>
            <a:r>
              <a:rPr lang="en-US" dirty="0" smtClean="0"/>
              <a:t>Differences Between </a:t>
            </a:r>
            <a:r>
              <a:rPr lang="en-US" dirty="0"/>
              <a:t>Direct &amp; </a:t>
            </a:r>
            <a:r>
              <a:rPr lang="en-US" dirty="0" smtClean="0"/>
              <a:t>Indirect - Azure</a:t>
            </a:r>
            <a:endParaRPr lang="en-US" dirty="0"/>
          </a:p>
        </p:txBody>
      </p:sp>
    </p:spTree>
    <p:extLst>
      <p:ext uri="{BB962C8B-B14F-4D97-AF65-F5344CB8AC3E}">
        <p14:creationId xmlns:p14="http://schemas.microsoft.com/office/powerpoint/2010/main" val="209367706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199"/>
          <p:cNvGrpSpPr/>
          <p:nvPr/>
        </p:nvGrpSpPr>
        <p:grpSpPr>
          <a:xfrm>
            <a:off x="9211296" y="933646"/>
            <a:ext cx="2916902" cy="4392416"/>
            <a:chOff x="9211296" y="933646"/>
            <a:chExt cx="2916902" cy="4392416"/>
          </a:xfrm>
        </p:grpSpPr>
        <p:sp>
          <p:nvSpPr>
            <p:cNvPr id="207" name="Rounded Rectangle 206"/>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08" name="TextBox 207"/>
            <p:cNvSpPr txBox="1"/>
            <p:nvPr/>
          </p:nvSpPr>
          <p:spPr>
            <a:xfrm>
              <a:off x="9733225" y="2907298"/>
              <a:ext cx="1908729" cy="270285"/>
            </a:xfrm>
            <a:prstGeom prst="rect">
              <a:avLst/>
            </a:prstGeom>
            <a:noFill/>
          </p:spPr>
          <p:txBody>
            <a:bodyPr wrap="square" rtlCol="0">
              <a:spAutoFit/>
            </a:bodyPr>
            <a:lstStyle/>
            <a:p>
              <a:pPr algn="ctr"/>
              <a:r>
                <a:rPr lang="en-US" sz="1122" dirty="0" smtClean="0">
                  <a:solidFill>
                    <a:schemeClr val="bg1"/>
                  </a:solidFill>
                  <a:latin typeface="Segoe UI Light" panose="020B0502040204020203" pitchFamily="34" charset="0"/>
                  <a:cs typeface="Segoe UI Light" panose="020B0502040204020203" pitchFamily="34" charset="0"/>
                </a:rPr>
                <a:t>CSP Subscription</a:t>
              </a:r>
              <a:endParaRPr lang="en-US" sz="1122" dirty="0">
                <a:solidFill>
                  <a:schemeClr val="bg1"/>
                </a:solidFill>
                <a:latin typeface="Segoe UI Light" panose="020B0502040204020203" pitchFamily="34" charset="0"/>
                <a:cs typeface="Segoe UI Light" panose="020B0502040204020203" pitchFamily="34" charset="0"/>
              </a:endParaRPr>
            </a:p>
          </p:txBody>
        </p:sp>
        <p:grpSp>
          <p:nvGrpSpPr>
            <p:cNvPr id="209" name="Group 208"/>
            <p:cNvGrpSpPr/>
            <p:nvPr/>
          </p:nvGrpSpPr>
          <p:grpSpPr>
            <a:xfrm>
              <a:off x="9441945" y="1099430"/>
              <a:ext cx="2491291" cy="1822024"/>
              <a:chOff x="9441945" y="1099430"/>
              <a:chExt cx="2491291" cy="1822024"/>
            </a:xfrm>
          </p:grpSpPr>
          <p:sp>
            <p:nvSpPr>
              <p:cNvPr id="337" name="Rounded Rectangle 336"/>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38" name="Rounded Rectangle 337"/>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339" name="Rounded Rectangle 338"/>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340" name="Rounded Rectangle 339"/>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341" name="TextBox 340"/>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342" name="Group 341"/>
              <p:cNvGrpSpPr/>
              <p:nvPr/>
            </p:nvGrpSpPr>
            <p:grpSpPr>
              <a:xfrm>
                <a:off x="9803575" y="1166332"/>
                <a:ext cx="327991" cy="317695"/>
                <a:chOff x="3813466" y="5015691"/>
                <a:chExt cx="509049" cy="493069"/>
              </a:xfrm>
            </p:grpSpPr>
            <p:grpSp>
              <p:nvGrpSpPr>
                <p:cNvPr id="382" name="Group 381"/>
                <p:cNvGrpSpPr/>
                <p:nvPr/>
              </p:nvGrpSpPr>
              <p:grpSpPr>
                <a:xfrm>
                  <a:off x="3980819" y="5015691"/>
                  <a:ext cx="173736" cy="493069"/>
                  <a:chOff x="4951808" y="3131259"/>
                  <a:chExt cx="173736" cy="493069"/>
                </a:xfrm>
              </p:grpSpPr>
              <p:sp>
                <p:nvSpPr>
                  <p:cNvPr id="391" name="Oval 39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2" name="Rounded Rectangle 39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3" name="Rounded Rectangle 39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3" name="Group 382"/>
                <p:cNvGrpSpPr/>
                <p:nvPr/>
              </p:nvGrpSpPr>
              <p:grpSpPr>
                <a:xfrm>
                  <a:off x="4183985" y="5060845"/>
                  <a:ext cx="138530" cy="383684"/>
                  <a:chOff x="4951808" y="3131259"/>
                  <a:chExt cx="173736" cy="481194"/>
                </a:xfrm>
              </p:grpSpPr>
              <p:sp>
                <p:nvSpPr>
                  <p:cNvPr id="388" name="Oval 38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9" name="Rounded Rectangle 38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0" name="Rounded Rectangle 38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4" name="Group 383"/>
                <p:cNvGrpSpPr/>
                <p:nvPr/>
              </p:nvGrpSpPr>
              <p:grpSpPr>
                <a:xfrm>
                  <a:off x="3813466" y="5060845"/>
                  <a:ext cx="138530" cy="383684"/>
                  <a:chOff x="4951808" y="3131259"/>
                  <a:chExt cx="173736" cy="481194"/>
                </a:xfrm>
              </p:grpSpPr>
              <p:sp>
                <p:nvSpPr>
                  <p:cNvPr id="385" name="Oval 38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6" name="Rounded Rectangle 38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7" name="Rounded Rectangle 38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3" name="Group 342"/>
              <p:cNvGrpSpPr/>
              <p:nvPr/>
            </p:nvGrpSpPr>
            <p:grpSpPr>
              <a:xfrm>
                <a:off x="10199418" y="2202066"/>
                <a:ext cx="559855" cy="632548"/>
                <a:chOff x="10564003" y="3378810"/>
                <a:chExt cx="559855" cy="632548"/>
              </a:xfrm>
            </p:grpSpPr>
            <p:sp>
              <p:nvSpPr>
                <p:cNvPr id="370" name="Cube 369"/>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1" name="Straight Connector 370"/>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74" name="Cube 373"/>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5" name="Straight Connector 374"/>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78" name="Cube 377"/>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9" name="Straight Connector 378"/>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44" name="Group 343"/>
              <p:cNvGrpSpPr/>
              <p:nvPr/>
            </p:nvGrpSpPr>
            <p:grpSpPr>
              <a:xfrm>
                <a:off x="9799637" y="1501135"/>
                <a:ext cx="327991" cy="317695"/>
                <a:chOff x="3813466" y="5015691"/>
                <a:chExt cx="509049" cy="493069"/>
              </a:xfrm>
            </p:grpSpPr>
            <p:grpSp>
              <p:nvGrpSpPr>
                <p:cNvPr id="358" name="Group 357"/>
                <p:cNvGrpSpPr/>
                <p:nvPr/>
              </p:nvGrpSpPr>
              <p:grpSpPr>
                <a:xfrm>
                  <a:off x="3980819" y="5015691"/>
                  <a:ext cx="173736" cy="493069"/>
                  <a:chOff x="4951808" y="3131259"/>
                  <a:chExt cx="173736" cy="493069"/>
                </a:xfrm>
              </p:grpSpPr>
              <p:sp>
                <p:nvSpPr>
                  <p:cNvPr id="367" name="Oval 36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8" name="Rounded Rectangle 36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9" name="Rounded Rectangle 36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59" name="Group 358"/>
                <p:cNvGrpSpPr/>
                <p:nvPr/>
              </p:nvGrpSpPr>
              <p:grpSpPr>
                <a:xfrm>
                  <a:off x="4183985" y="5060845"/>
                  <a:ext cx="138530" cy="383684"/>
                  <a:chOff x="4951808" y="3131259"/>
                  <a:chExt cx="173736" cy="481194"/>
                </a:xfrm>
              </p:grpSpPr>
              <p:sp>
                <p:nvSpPr>
                  <p:cNvPr id="364" name="Oval 36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5" name="Rounded Rectangle 36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6" name="Rounded Rectangle 36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0" name="Group 359"/>
                <p:cNvGrpSpPr/>
                <p:nvPr/>
              </p:nvGrpSpPr>
              <p:grpSpPr>
                <a:xfrm>
                  <a:off x="3813466" y="5060845"/>
                  <a:ext cx="138530" cy="383684"/>
                  <a:chOff x="4951808" y="3131259"/>
                  <a:chExt cx="173736" cy="481194"/>
                </a:xfrm>
              </p:grpSpPr>
              <p:sp>
                <p:nvSpPr>
                  <p:cNvPr id="361" name="Oval 36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2" name="Rounded Rectangle 36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3" name="Rounded Rectangle 36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5" name="Group 344"/>
              <p:cNvGrpSpPr/>
              <p:nvPr/>
            </p:nvGrpSpPr>
            <p:grpSpPr>
              <a:xfrm>
                <a:off x="9803449" y="1829197"/>
                <a:ext cx="327991" cy="317695"/>
                <a:chOff x="3813466" y="5015691"/>
                <a:chExt cx="509049" cy="493069"/>
              </a:xfrm>
            </p:grpSpPr>
            <p:grpSp>
              <p:nvGrpSpPr>
                <p:cNvPr id="346" name="Group 345"/>
                <p:cNvGrpSpPr/>
                <p:nvPr/>
              </p:nvGrpSpPr>
              <p:grpSpPr>
                <a:xfrm>
                  <a:off x="3980819" y="5015691"/>
                  <a:ext cx="173736" cy="493069"/>
                  <a:chOff x="4951808" y="3131259"/>
                  <a:chExt cx="173736" cy="493069"/>
                </a:xfrm>
              </p:grpSpPr>
              <p:sp>
                <p:nvSpPr>
                  <p:cNvPr id="355" name="Oval 35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6" name="Rounded Rectangle 35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7" name="Rounded Rectangle 35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47" name="Group 346"/>
                <p:cNvGrpSpPr/>
                <p:nvPr/>
              </p:nvGrpSpPr>
              <p:grpSpPr>
                <a:xfrm>
                  <a:off x="4183985" y="5060845"/>
                  <a:ext cx="138530" cy="383684"/>
                  <a:chOff x="4951808" y="3131259"/>
                  <a:chExt cx="173736" cy="481194"/>
                </a:xfrm>
              </p:grpSpPr>
              <p:sp>
                <p:nvSpPr>
                  <p:cNvPr id="352" name="Oval 35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3" name="Rounded Rectangle 35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4" name="Rounded Rectangle 35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48" name="Group 347"/>
                <p:cNvGrpSpPr/>
                <p:nvPr/>
              </p:nvGrpSpPr>
              <p:grpSpPr>
                <a:xfrm>
                  <a:off x="3813466" y="5060845"/>
                  <a:ext cx="138530" cy="383684"/>
                  <a:chOff x="4951808" y="3131259"/>
                  <a:chExt cx="173736" cy="481194"/>
                </a:xfrm>
              </p:grpSpPr>
              <p:sp>
                <p:nvSpPr>
                  <p:cNvPr id="349" name="Oval 34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0" name="Rounded Rectangle 34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1" name="Rounded Rectangle 35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10" name="TextBox 209"/>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11" name="Group 210"/>
            <p:cNvGrpSpPr/>
            <p:nvPr/>
          </p:nvGrpSpPr>
          <p:grpSpPr>
            <a:xfrm>
              <a:off x="9434642" y="3247909"/>
              <a:ext cx="2491291" cy="1822024"/>
              <a:chOff x="9441945" y="1099430"/>
              <a:chExt cx="2491291" cy="1822024"/>
            </a:xfrm>
          </p:grpSpPr>
          <p:sp>
            <p:nvSpPr>
              <p:cNvPr id="212" name="Rounded Rectangle 211"/>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13" name="Rounded Rectangle 212"/>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14" name="Rounded Rectangle 213"/>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15" name="Rounded Rectangle 214"/>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16" name="TextBox 215"/>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17" name="Group 216"/>
              <p:cNvGrpSpPr/>
              <p:nvPr/>
            </p:nvGrpSpPr>
            <p:grpSpPr>
              <a:xfrm>
                <a:off x="9803575" y="1166332"/>
                <a:ext cx="327991" cy="317695"/>
                <a:chOff x="3813466" y="5015691"/>
                <a:chExt cx="509049" cy="493069"/>
              </a:xfrm>
            </p:grpSpPr>
            <p:grpSp>
              <p:nvGrpSpPr>
                <p:cNvPr id="325" name="Group 324"/>
                <p:cNvGrpSpPr/>
                <p:nvPr/>
              </p:nvGrpSpPr>
              <p:grpSpPr>
                <a:xfrm>
                  <a:off x="3980819" y="5015691"/>
                  <a:ext cx="173736" cy="493069"/>
                  <a:chOff x="4951808" y="3131259"/>
                  <a:chExt cx="173736" cy="493069"/>
                </a:xfrm>
              </p:grpSpPr>
              <p:sp>
                <p:nvSpPr>
                  <p:cNvPr id="334" name="Oval 33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5" name="Rounded Rectangle 33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6" name="Rounded Rectangle 33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26" name="Group 325"/>
                <p:cNvGrpSpPr/>
                <p:nvPr/>
              </p:nvGrpSpPr>
              <p:grpSpPr>
                <a:xfrm>
                  <a:off x="4183985" y="5060845"/>
                  <a:ext cx="138530" cy="383684"/>
                  <a:chOff x="4951808" y="3131259"/>
                  <a:chExt cx="173736" cy="481194"/>
                </a:xfrm>
              </p:grpSpPr>
              <p:sp>
                <p:nvSpPr>
                  <p:cNvPr id="331" name="Oval 33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2" name="Rounded Rectangle 33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3" name="Rounded Rectangle 33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27" name="Group 326"/>
                <p:cNvGrpSpPr/>
                <p:nvPr/>
              </p:nvGrpSpPr>
              <p:grpSpPr>
                <a:xfrm>
                  <a:off x="3813466" y="5060845"/>
                  <a:ext cx="138530" cy="383684"/>
                  <a:chOff x="4951808" y="3131259"/>
                  <a:chExt cx="173736" cy="481194"/>
                </a:xfrm>
              </p:grpSpPr>
              <p:sp>
                <p:nvSpPr>
                  <p:cNvPr id="328" name="Oval 32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9" name="Rounded Rectangle 32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0" name="Rounded Rectangle 32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18" name="Group 217"/>
              <p:cNvGrpSpPr/>
              <p:nvPr/>
            </p:nvGrpSpPr>
            <p:grpSpPr>
              <a:xfrm>
                <a:off x="10199418" y="2202066"/>
                <a:ext cx="559855" cy="632548"/>
                <a:chOff x="10564003" y="3378810"/>
                <a:chExt cx="559855" cy="632548"/>
              </a:xfrm>
            </p:grpSpPr>
            <p:sp>
              <p:nvSpPr>
                <p:cNvPr id="313" name="Cube 312"/>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14" name="Straight Connector 313"/>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17" name="Cube 316"/>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18" name="Straight Connector 317"/>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1" name="Cube 320"/>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2" name="Straight Connector 321"/>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9799637" y="1501135"/>
                <a:ext cx="327991" cy="317695"/>
                <a:chOff x="3813466" y="5015691"/>
                <a:chExt cx="509049" cy="493069"/>
              </a:xfrm>
            </p:grpSpPr>
            <p:grpSp>
              <p:nvGrpSpPr>
                <p:cNvPr id="301" name="Group 300"/>
                <p:cNvGrpSpPr/>
                <p:nvPr/>
              </p:nvGrpSpPr>
              <p:grpSpPr>
                <a:xfrm>
                  <a:off x="3980819" y="5015691"/>
                  <a:ext cx="173736" cy="493069"/>
                  <a:chOff x="4951808" y="3131259"/>
                  <a:chExt cx="173736" cy="493069"/>
                </a:xfrm>
              </p:grpSpPr>
              <p:sp>
                <p:nvSpPr>
                  <p:cNvPr id="310" name="Oval 30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2" name="Rounded Rectangle 31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2" name="Group 301"/>
                <p:cNvGrpSpPr/>
                <p:nvPr/>
              </p:nvGrpSpPr>
              <p:grpSpPr>
                <a:xfrm>
                  <a:off x="4183985" y="5060845"/>
                  <a:ext cx="138530" cy="383684"/>
                  <a:chOff x="4951808" y="3131259"/>
                  <a:chExt cx="173736" cy="481194"/>
                </a:xfrm>
              </p:grpSpPr>
              <p:sp>
                <p:nvSpPr>
                  <p:cNvPr id="307" name="Oval 30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9" name="Rounded Rectangle 30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3" name="Group 302"/>
                <p:cNvGrpSpPr/>
                <p:nvPr/>
              </p:nvGrpSpPr>
              <p:grpSpPr>
                <a:xfrm>
                  <a:off x="3813466" y="5060845"/>
                  <a:ext cx="138530" cy="383684"/>
                  <a:chOff x="4951808" y="3131259"/>
                  <a:chExt cx="173736" cy="481194"/>
                </a:xfrm>
              </p:grpSpPr>
              <p:sp>
                <p:nvSpPr>
                  <p:cNvPr id="304" name="Oval 30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5" name="Rounded Rectangle 30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6" name="Rounded Rectangle 30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0" name="Group 219"/>
              <p:cNvGrpSpPr/>
              <p:nvPr/>
            </p:nvGrpSpPr>
            <p:grpSpPr>
              <a:xfrm>
                <a:off x="9803449" y="1829197"/>
                <a:ext cx="327991" cy="317695"/>
                <a:chOff x="3813466" y="5015691"/>
                <a:chExt cx="509049" cy="493069"/>
              </a:xfrm>
            </p:grpSpPr>
            <p:grpSp>
              <p:nvGrpSpPr>
                <p:cNvPr id="221" name="Group 220"/>
                <p:cNvGrpSpPr/>
                <p:nvPr/>
              </p:nvGrpSpPr>
              <p:grpSpPr>
                <a:xfrm>
                  <a:off x="3980819" y="5015691"/>
                  <a:ext cx="173736" cy="493069"/>
                  <a:chOff x="4951808" y="3131259"/>
                  <a:chExt cx="173736" cy="493069"/>
                </a:xfrm>
              </p:grpSpPr>
              <p:sp>
                <p:nvSpPr>
                  <p:cNvPr id="298" name="Oval 29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9" name="Rounded Rectangle 29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0" name="Rounded Rectangle 299"/>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2" name="Group 221"/>
                <p:cNvGrpSpPr/>
                <p:nvPr/>
              </p:nvGrpSpPr>
              <p:grpSpPr>
                <a:xfrm>
                  <a:off x="4183985" y="5060845"/>
                  <a:ext cx="138530" cy="383684"/>
                  <a:chOff x="4951808" y="3131259"/>
                  <a:chExt cx="173736" cy="481194"/>
                </a:xfrm>
              </p:grpSpPr>
              <p:sp>
                <p:nvSpPr>
                  <p:cNvPr id="290" name="Oval 28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5" name="Rounded Rectangle 29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6" name="Rounded Rectangle 29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3" name="Group 222"/>
                <p:cNvGrpSpPr/>
                <p:nvPr/>
              </p:nvGrpSpPr>
              <p:grpSpPr>
                <a:xfrm>
                  <a:off x="3813466" y="5060845"/>
                  <a:ext cx="138530" cy="383684"/>
                  <a:chOff x="4951808" y="3131259"/>
                  <a:chExt cx="173736" cy="481194"/>
                </a:xfrm>
              </p:grpSpPr>
              <p:sp>
                <p:nvSpPr>
                  <p:cNvPr id="224" name="Oval 22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26" name="Rounded Rectangle 22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89" name="Rounded Rectangle 28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563231"/>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br>
              <a:rPr lang="en-US" sz="1530" dirty="0">
                <a:latin typeface="Segoe UI Light" panose="020B0502040204020203" pitchFamily="34" charset="0"/>
                <a:cs typeface="Segoe UI Light" panose="020B0502040204020203" pitchFamily="34" charset="0"/>
              </a:rPr>
            </a:br>
            <a:r>
              <a:rPr lang="en-US" sz="1530" dirty="0">
                <a:latin typeface="Segoe UI Light" panose="020B0502040204020203" pitchFamily="34" charset="0"/>
                <a:cs typeface="Segoe UI Light" panose="020B0502040204020203" pitchFamily="34" charset="0"/>
              </a:rPr>
              <a:t>(Customer)</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sp>
        <p:nvSpPr>
          <p:cNvPr id="99" name="TextBox 98"/>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cxnSp>
        <p:nvCxnSpPr>
          <p:cNvPr id="288" name="Elbow Connector 287"/>
          <p:cNvCxnSpPr/>
          <p:nvPr/>
        </p:nvCxnSpPr>
        <p:spPr>
          <a:xfrm flipV="1">
            <a:off x="4744487" y="1329320"/>
            <a:ext cx="4919857" cy="656381"/>
          </a:xfrm>
          <a:prstGeom prst="bentConnector3">
            <a:avLst>
              <a:gd name="adj1" fmla="val 27206"/>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2306447" y="4687893"/>
            <a:ext cx="177195" cy="490773"/>
            <a:chOff x="4951808" y="3131259"/>
            <a:chExt cx="173736" cy="481194"/>
          </a:xfrm>
          <a:solidFill>
            <a:schemeClr val="bg1"/>
          </a:solidFill>
        </p:grpSpPr>
        <p:sp>
          <p:nvSpPr>
            <p:cNvPr id="292" name="Oval 2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3" name="Rounded Rectangle 2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4" name="Rounded Rectangle 2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297" name="Rounded Rectangular Callout 296"/>
          <p:cNvSpPr/>
          <p:nvPr/>
        </p:nvSpPr>
        <p:spPr>
          <a:xfrm>
            <a:off x="6139311" y="1712602"/>
            <a:ext cx="3570609" cy="1004663"/>
          </a:xfrm>
          <a:prstGeom prst="wedgeRoundRectCallout">
            <a:avLst>
              <a:gd name="adj1" fmla="val -37047"/>
              <a:gd name="adj2" fmla="val -81657"/>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smtClean="0">
                <a:latin typeface="+mj-lt"/>
                <a:cs typeface="Segoe UI Light" panose="020B0502040204020203" pitchFamily="34" charset="0"/>
              </a:rPr>
              <a:t>First, Distributor creates an Azure subscription (CSP Subscription) for the customer (Contoso). At this point Reseller does not have access to it.</a:t>
            </a:r>
            <a:endParaRPr lang="en-US" sz="1530" dirty="0">
              <a:latin typeface="+mj-lt"/>
              <a:cs typeface="Segoe UI Light" panose="020B0502040204020203" pitchFamily="34" charset="0"/>
            </a:endParaRPr>
          </a:p>
        </p:txBody>
      </p:sp>
      <p:sp>
        <p:nvSpPr>
          <p:cNvPr id="2" name="Title 1"/>
          <p:cNvSpPr>
            <a:spLocks noGrp="1"/>
          </p:cNvSpPr>
          <p:nvPr>
            <p:ph type="title"/>
          </p:nvPr>
        </p:nvSpPr>
        <p:spPr/>
        <p:txBody>
          <a:bodyPr/>
          <a:lstStyle/>
          <a:p>
            <a:r>
              <a:rPr lang="en-US" dirty="0"/>
              <a:t>AOBO for Microsoft Azure (Indirect)</a:t>
            </a:r>
          </a:p>
        </p:txBody>
      </p:sp>
    </p:spTree>
    <p:extLst>
      <p:ext uri="{BB962C8B-B14F-4D97-AF65-F5344CB8AC3E}">
        <p14:creationId xmlns:p14="http://schemas.microsoft.com/office/powerpoint/2010/main" val="187355043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5869"/>
          </a:xfrm>
        </p:spPr>
        <p:txBody>
          <a:bodyPr/>
          <a:lstStyle/>
          <a:p>
            <a:r>
              <a:rPr lang="en-US" dirty="0" smtClean="0"/>
              <a:t>AOBO for </a:t>
            </a:r>
            <a:br>
              <a:rPr lang="en-US" dirty="0" smtClean="0"/>
            </a:br>
            <a:r>
              <a:rPr lang="en-US" dirty="0" smtClean="0"/>
              <a:t>Microsoft </a:t>
            </a:r>
            <a:r>
              <a:rPr lang="en-US" dirty="0"/>
              <a:t>Azure (Indirect) </a:t>
            </a:r>
            <a:r>
              <a:rPr lang="en-US" dirty="0" smtClean="0"/>
              <a:t>– </a:t>
            </a:r>
            <a:br>
              <a:rPr lang="en-US" dirty="0" smtClean="0"/>
            </a:br>
            <a:r>
              <a:rPr lang="en-US" dirty="0" smtClean="0"/>
              <a:t>How to Enable it</a:t>
            </a:r>
            <a:r>
              <a:rPr lang="is-IS" dirty="0" smtClean="0"/>
              <a:t>…</a:t>
            </a:r>
            <a:endParaRPr lang="en-US" dirty="0"/>
          </a:p>
        </p:txBody>
      </p:sp>
    </p:spTree>
    <p:extLst>
      <p:ext uri="{BB962C8B-B14F-4D97-AF65-F5344CB8AC3E}">
        <p14:creationId xmlns:p14="http://schemas.microsoft.com/office/powerpoint/2010/main" val="58118662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146024"/>
          </a:xfrm>
        </p:spPr>
        <p:txBody>
          <a:bodyPr/>
          <a:lstStyle/>
          <a:p>
            <a:r>
              <a:rPr lang="en-US" dirty="0" smtClean="0"/>
              <a:t>Customer must first accept Reseller as a partner</a:t>
            </a:r>
          </a:p>
          <a:p>
            <a:pPr lvl="1"/>
            <a:r>
              <a:rPr lang="en-US" dirty="0" smtClean="0"/>
              <a:t>Reseller generates partnership invite from their Partner Center Admin dashboard</a:t>
            </a:r>
          </a:p>
          <a:p>
            <a:pPr lvl="1"/>
            <a:r>
              <a:rPr lang="en-US" dirty="0" smtClean="0"/>
              <a:t>Reseller sends invite to customer</a:t>
            </a:r>
          </a:p>
          <a:p>
            <a:pPr lvl="1"/>
            <a:r>
              <a:rPr lang="en-US" dirty="0" smtClean="0"/>
              <a:t>Customer clicks invite link to accept Reseller as a partner</a:t>
            </a:r>
          </a:p>
          <a:p>
            <a:pPr lvl="2"/>
            <a:r>
              <a:rPr lang="en-US" i="1" dirty="0" smtClean="0"/>
              <a:t>This must be done by a member of customer’s Tenant Admin group</a:t>
            </a:r>
          </a:p>
          <a:p>
            <a:r>
              <a:rPr lang="en-US" dirty="0" smtClean="0"/>
              <a:t>Distributor assigns external security group to Owners role in customer’s Azure subscription</a:t>
            </a:r>
            <a:endParaRPr lang="en-US" dirty="0"/>
          </a:p>
          <a:p>
            <a:pPr lvl="1"/>
            <a:r>
              <a:rPr lang="en-US" dirty="0" smtClean="0"/>
              <a:t>Reseller obtains the ID of their Admin Agents group in their Azure AD tenant</a:t>
            </a:r>
          </a:p>
          <a:p>
            <a:pPr lvl="1"/>
            <a:r>
              <a:rPr lang="en-US" dirty="0" smtClean="0"/>
              <a:t>Use Azure PowerShell / Azure ARM REST API to assign Reseller’s Admin Agents group to roles in Azure subscription</a:t>
            </a:r>
          </a:p>
          <a:p>
            <a:pPr lvl="1"/>
            <a:endParaRPr lang="en-US" dirty="0"/>
          </a:p>
        </p:txBody>
      </p:sp>
      <p:sp>
        <p:nvSpPr>
          <p:cNvPr id="3" name="Title 2"/>
          <p:cNvSpPr>
            <a:spLocks noGrp="1"/>
          </p:cNvSpPr>
          <p:nvPr>
            <p:ph type="title"/>
          </p:nvPr>
        </p:nvSpPr>
        <p:spPr/>
        <p:txBody>
          <a:bodyPr/>
          <a:lstStyle/>
          <a:p>
            <a:r>
              <a:rPr lang="en-US" sz="4000" dirty="0" smtClean="0"/>
              <a:t>Enable Reseller access to Customer’s Azure Subscription</a:t>
            </a:r>
            <a:endParaRPr lang="en-US" sz="4000" dirty="0"/>
          </a:p>
        </p:txBody>
      </p:sp>
    </p:spTree>
    <p:extLst>
      <p:ext uri="{BB962C8B-B14F-4D97-AF65-F5344CB8AC3E}">
        <p14:creationId xmlns:p14="http://schemas.microsoft.com/office/powerpoint/2010/main" val="108358303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199"/>
          <p:cNvGrpSpPr/>
          <p:nvPr/>
        </p:nvGrpSpPr>
        <p:grpSpPr>
          <a:xfrm>
            <a:off x="9211296" y="933646"/>
            <a:ext cx="2916902" cy="4392416"/>
            <a:chOff x="9211296" y="933646"/>
            <a:chExt cx="2916902" cy="4392416"/>
          </a:xfrm>
        </p:grpSpPr>
        <p:sp>
          <p:nvSpPr>
            <p:cNvPr id="210" name="Rounded Rectangle 209"/>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11" name="TextBox 210"/>
            <p:cNvSpPr txBox="1"/>
            <p:nvPr/>
          </p:nvSpPr>
          <p:spPr>
            <a:xfrm>
              <a:off x="9733225" y="2907298"/>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CSP Subscription</a:t>
              </a:r>
            </a:p>
          </p:txBody>
        </p:sp>
        <p:grpSp>
          <p:nvGrpSpPr>
            <p:cNvPr id="212" name="Group 211"/>
            <p:cNvGrpSpPr/>
            <p:nvPr/>
          </p:nvGrpSpPr>
          <p:grpSpPr>
            <a:xfrm>
              <a:off x="9441945" y="1099430"/>
              <a:ext cx="2491291" cy="1822024"/>
              <a:chOff x="9441945" y="1099430"/>
              <a:chExt cx="2491291" cy="1822024"/>
            </a:xfrm>
          </p:grpSpPr>
          <p:sp>
            <p:nvSpPr>
              <p:cNvPr id="339" name="Rounded Rectangle 338"/>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40" name="Rounded Rectangle 339"/>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341" name="Rounded Rectangle 340"/>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342" name="Rounded Rectangle 341"/>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343" name="TextBox 342"/>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344" name="Group 343"/>
              <p:cNvGrpSpPr/>
              <p:nvPr/>
            </p:nvGrpSpPr>
            <p:grpSpPr>
              <a:xfrm>
                <a:off x="9803575" y="1166332"/>
                <a:ext cx="327991" cy="317695"/>
                <a:chOff x="3813466" y="5015691"/>
                <a:chExt cx="509049" cy="493069"/>
              </a:xfrm>
            </p:grpSpPr>
            <p:grpSp>
              <p:nvGrpSpPr>
                <p:cNvPr id="384" name="Group 383"/>
                <p:cNvGrpSpPr/>
                <p:nvPr/>
              </p:nvGrpSpPr>
              <p:grpSpPr>
                <a:xfrm>
                  <a:off x="3980819" y="5015691"/>
                  <a:ext cx="173736" cy="493069"/>
                  <a:chOff x="4951808" y="3131259"/>
                  <a:chExt cx="173736" cy="493069"/>
                </a:xfrm>
              </p:grpSpPr>
              <p:sp>
                <p:nvSpPr>
                  <p:cNvPr id="393" name="Oval 39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4" name="Rounded Rectangle 39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5" name="Rounded Rectangle 394"/>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5" name="Group 384"/>
                <p:cNvGrpSpPr/>
                <p:nvPr/>
              </p:nvGrpSpPr>
              <p:grpSpPr>
                <a:xfrm>
                  <a:off x="4183985" y="5060845"/>
                  <a:ext cx="138530" cy="383684"/>
                  <a:chOff x="4951808" y="3131259"/>
                  <a:chExt cx="173736" cy="481194"/>
                </a:xfrm>
              </p:grpSpPr>
              <p:sp>
                <p:nvSpPr>
                  <p:cNvPr id="390" name="Oval 38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1" name="Rounded Rectangle 39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2" name="Rounded Rectangle 39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6" name="Group 385"/>
                <p:cNvGrpSpPr/>
                <p:nvPr/>
              </p:nvGrpSpPr>
              <p:grpSpPr>
                <a:xfrm>
                  <a:off x="3813466" y="5060845"/>
                  <a:ext cx="138530" cy="383684"/>
                  <a:chOff x="4951808" y="3131259"/>
                  <a:chExt cx="173736" cy="481194"/>
                </a:xfrm>
              </p:grpSpPr>
              <p:sp>
                <p:nvSpPr>
                  <p:cNvPr id="387" name="Oval 38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8" name="Rounded Rectangle 38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9" name="Rounded Rectangle 38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5" name="Group 344"/>
              <p:cNvGrpSpPr/>
              <p:nvPr/>
            </p:nvGrpSpPr>
            <p:grpSpPr>
              <a:xfrm>
                <a:off x="10199418" y="2202066"/>
                <a:ext cx="559855" cy="632548"/>
                <a:chOff x="10564003" y="3378810"/>
                <a:chExt cx="559855" cy="632548"/>
              </a:xfrm>
            </p:grpSpPr>
            <p:sp>
              <p:nvSpPr>
                <p:cNvPr id="372" name="Cube 371"/>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3" name="Straight Connector 372"/>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76" name="Cube 375"/>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7" name="Straight Connector 376"/>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0" name="Cube 379"/>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81" name="Straight Connector 380"/>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46" name="Group 345"/>
              <p:cNvGrpSpPr/>
              <p:nvPr/>
            </p:nvGrpSpPr>
            <p:grpSpPr>
              <a:xfrm>
                <a:off x="9799637" y="1501135"/>
                <a:ext cx="327991" cy="317695"/>
                <a:chOff x="3813466" y="5015691"/>
                <a:chExt cx="509049" cy="493069"/>
              </a:xfrm>
            </p:grpSpPr>
            <p:grpSp>
              <p:nvGrpSpPr>
                <p:cNvPr id="360" name="Group 359"/>
                <p:cNvGrpSpPr/>
                <p:nvPr/>
              </p:nvGrpSpPr>
              <p:grpSpPr>
                <a:xfrm>
                  <a:off x="3980819" y="5015691"/>
                  <a:ext cx="173736" cy="493069"/>
                  <a:chOff x="4951808" y="3131259"/>
                  <a:chExt cx="173736" cy="493069"/>
                </a:xfrm>
              </p:grpSpPr>
              <p:sp>
                <p:nvSpPr>
                  <p:cNvPr id="369" name="Oval 36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0" name="Rounded Rectangle 36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1" name="Rounded Rectangle 37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1" name="Group 360"/>
                <p:cNvGrpSpPr/>
                <p:nvPr/>
              </p:nvGrpSpPr>
              <p:grpSpPr>
                <a:xfrm>
                  <a:off x="4183985" y="5060845"/>
                  <a:ext cx="138530" cy="383684"/>
                  <a:chOff x="4951808" y="3131259"/>
                  <a:chExt cx="173736" cy="481194"/>
                </a:xfrm>
              </p:grpSpPr>
              <p:sp>
                <p:nvSpPr>
                  <p:cNvPr id="366" name="Oval 36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7" name="Rounded Rectangle 36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8" name="Rounded Rectangle 36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2" name="Group 361"/>
                <p:cNvGrpSpPr/>
                <p:nvPr/>
              </p:nvGrpSpPr>
              <p:grpSpPr>
                <a:xfrm>
                  <a:off x="3813466" y="5060845"/>
                  <a:ext cx="138530" cy="383684"/>
                  <a:chOff x="4951808" y="3131259"/>
                  <a:chExt cx="173736" cy="481194"/>
                </a:xfrm>
              </p:grpSpPr>
              <p:sp>
                <p:nvSpPr>
                  <p:cNvPr id="363" name="Oval 36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4" name="Rounded Rectangle 36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5" name="Rounded Rectangle 36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7" name="Group 346"/>
              <p:cNvGrpSpPr/>
              <p:nvPr/>
            </p:nvGrpSpPr>
            <p:grpSpPr>
              <a:xfrm>
                <a:off x="9803449" y="1829197"/>
                <a:ext cx="327991" cy="317695"/>
                <a:chOff x="3813466" y="5015691"/>
                <a:chExt cx="509049" cy="493069"/>
              </a:xfrm>
            </p:grpSpPr>
            <p:grpSp>
              <p:nvGrpSpPr>
                <p:cNvPr id="348" name="Group 347"/>
                <p:cNvGrpSpPr/>
                <p:nvPr/>
              </p:nvGrpSpPr>
              <p:grpSpPr>
                <a:xfrm>
                  <a:off x="3980819" y="5015691"/>
                  <a:ext cx="173736" cy="493069"/>
                  <a:chOff x="4951808" y="3131259"/>
                  <a:chExt cx="173736" cy="493069"/>
                </a:xfrm>
              </p:grpSpPr>
              <p:sp>
                <p:nvSpPr>
                  <p:cNvPr id="357" name="Oval 35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8" name="Rounded Rectangle 35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9" name="Rounded Rectangle 358"/>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49" name="Group 348"/>
                <p:cNvGrpSpPr/>
                <p:nvPr/>
              </p:nvGrpSpPr>
              <p:grpSpPr>
                <a:xfrm>
                  <a:off x="4183985" y="5060845"/>
                  <a:ext cx="138530" cy="383684"/>
                  <a:chOff x="4951808" y="3131259"/>
                  <a:chExt cx="173736" cy="481194"/>
                </a:xfrm>
              </p:grpSpPr>
              <p:sp>
                <p:nvSpPr>
                  <p:cNvPr id="354" name="Oval 35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5" name="Rounded Rectangle 35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6" name="Rounded Rectangle 35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50" name="Group 349"/>
                <p:cNvGrpSpPr/>
                <p:nvPr/>
              </p:nvGrpSpPr>
              <p:grpSpPr>
                <a:xfrm>
                  <a:off x="3813466" y="5060845"/>
                  <a:ext cx="138530" cy="383684"/>
                  <a:chOff x="4951808" y="3131259"/>
                  <a:chExt cx="173736" cy="481194"/>
                </a:xfrm>
              </p:grpSpPr>
              <p:sp>
                <p:nvSpPr>
                  <p:cNvPr id="351" name="Oval 35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2" name="Rounded Rectangle 35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3" name="Rounded Rectangle 35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13" name="TextBox 212"/>
            <p:cNvSpPr txBox="1"/>
            <p:nvPr/>
          </p:nvSpPr>
          <p:spPr>
            <a:xfrm>
              <a:off x="9725922" y="5055777"/>
              <a:ext cx="1908729" cy="270285"/>
            </a:xfrm>
            <a:prstGeom prst="rect">
              <a:avLst/>
            </a:prstGeom>
            <a:noFill/>
          </p:spPr>
          <p:txBody>
            <a:bodyPr wrap="square"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Direct Subscription</a:t>
              </a:r>
            </a:p>
          </p:txBody>
        </p:sp>
        <p:grpSp>
          <p:nvGrpSpPr>
            <p:cNvPr id="214" name="Group 213"/>
            <p:cNvGrpSpPr/>
            <p:nvPr/>
          </p:nvGrpSpPr>
          <p:grpSpPr>
            <a:xfrm>
              <a:off x="9434642" y="3247909"/>
              <a:ext cx="2491291" cy="1822024"/>
              <a:chOff x="9441945" y="1099430"/>
              <a:chExt cx="2491291" cy="1822024"/>
            </a:xfrm>
          </p:grpSpPr>
          <p:sp>
            <p:nvSpPr>
              <p:cNvPr id="215" name="Rounded Rectangle 214"/>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16" name="Rounded Rectangle 215"/>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17" name="Rounded Rectangle 216"/>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18" name="Rounded Rectangle 217"/>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19" name="TextBox 218"/>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20" name="Group 219"/>
              <p:cNvGrpSpPr/>
              <p:nvPr/>
            </p:nvGrpSpPr>
            <p:grpSpPr>
              <a:xfrm>
                <a:off x="9803575" y="1166332"/>
                <a:ext cx="327991" cy="317695"/>
                <a:chOff x="3813466" y="5015691"/>
                <a:chExt cx="509049" cy="493069"/>
              </a:xfrm>
            </p:grpSpPr>
            <p:grpSp>
              <p:nvGrpSpPr>
                <p:cNvPr id="327" name="Group 326"/>
                <p:cNvGrpSpPr/>
                <p:nvPr/>
              </p:nvGrpSpPr>
              <p:grpSpPr>
                <a:xfrm>
                  <a:off x="3980819" y="5015691"/>
                  <a:ext cx="173736" cy="493069"/>
                  <a:chOff x="4951808" y="3131259"/>
                  <a:chExt cx="173736" cy="493069"/>
                </a:xfrm>
              </p:grpSpPr>
              <p:sp>
                <p:nvSpPr>
                  <p:cNvPr id="336" name="Oval 33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7" name="Rounded Rectangle 33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8" name="Rounded Rectangle 337"/>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28" name="Group 327"/>
                <p:cNvGrpSpPr/>
                <p:nvPr/>
              </p:nvGrpSpPr>
              <p:grpSpPr>
                <a:xfrm>
                  <a:off x="4183985" y="5060845"/>
                  <a:ext cx="138530" cy="383684"/>
                  <a:chOff x="4951808" y="3131259"/>
                  <a:chExt cx="173736" cy="481194"/>
                </a:xfrm>
              </p:grpSpPr>
              <p:sp>
                <p:nvSpPr>
                  <p:cNvPr id="333" name="Oval 33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4" name="Rounded Rectangle 33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5" name="Rounded Rectangle 33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29" name="Group 328"/>
                <p:cNvGrpSpPr/>
                <p:nvPr/>
              </p:nvGrpSpPr>
              <p:grpSpPr>
                <a:xfrm>
                  <a:off x="3813466" y="5060845"/>
                  <a:ext cx="138530" cy="383684"/>
                  <a:chOff x="4951808" y="3131259"/>
                  <a:chExt cx="173736" cy="481194"/>
                </a:xfrm>
              </p:grpSpPr>
              <p:sp>
                <p:nvSpPr>
                  <p:cNvPr id="330" name="Oval 32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1" name="Rounded Rectangle 33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2" name="Rounded Rectangle 331"/>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1" name="Group 220"/>
              <p:cNvGrpSpPr/>
              <p:nvPr/>
            </p:nvGrpSpPr>
            <p:grpSpPr>
              <a:xfrm>
                <a:off x="10199418" y="2202066"/>
                <a:ext cx="559855" cy="632548"/>
                <a:chOff x="10564003" y="3378810"/>
                <a:chExt cx="559855" cy="632548"/>
              </a:xfrm>
            </p:grpSpPr>
            <p:sp>
              <p:nvSpPr>
                <p:cNvPr id="315" name="Cube 314"/>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16" name="Straight Connector 315"/>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19" name="Cube 318"/>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0" name="Straight Connector 319"/>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3" name="Cube 322"/>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4" name="Straight Connector 323"/>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9799637" y="1501135"/>
                <a:ext cx="327991" cy="317695"/>
                <a:chOff x="3813466" y="5015691"/>
                <a:chExt cx="509049" cy="493069"/>
              </a:xfrm>
            </p:grpSpPr>
            <p:grpSp>
              <p:nvGrpSpPr>
                <p:cNvPr id="303" name="Group 302"/>
                <p:cNvGrpSpPr/>
                <p:nvPr/>
              </p:nvGrpSpPr>
              <p:grpSpPr>
                <a:xfrm>
                  <a:off x="3980819" y="5015691"/>
                  <a:ext cx="173736" cy="493069"/>
                  <a:chOff x="4951808" y="3131259"/>
                  <a:chExt cx="173736" cy="493069"/>
                </a:xfrm>
              </p:grpSpPr>
              <p:sp>
                <p:nvSpPr>
                  <p:cNvPr id="312" name="Oval 31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4" name="Rounded Rectangle 31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4" name="Group 303"/>
                <p:cNvGrpSpPr/>
                <p:nvPr/>
              </p:nvGrpSpPr>
              <p:grpSpPr>
                <a:xfrm>
                  <a:off x="4183985" y="5060845"/>
                  <a:ext cx="138530" cy="383684"/>
                  <a:chOff x="4951808" y="3131259"/>
                  <a:chExt cx="173736" cy="481194"/>
                </a:xfrm>
              </p:grpSpPr>
              <p:sp>
                <p:nvSpPr>
                  <p:cNvPr id="309" name="Oval 30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0" name="Rounded Rectangle 30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1" name="Rounded Rectangle 31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5" name="Group 304"/>
                <p:cNvGrpSpPr/>
                <p:nvPr/>
              </p:nvGrpSpPr>
              <p:grpSpPr>
                <a:xfrm>
                  <a:off x="3813466" y="5060845"/>
                  <a:ext cx="138530" cy="383684"/>
                  <a:chOff x="4951808" y="3131259"/>
                  <a:chExt cx="173736" cy="481194"/>
                </a:xfrm>
              </p:grpSpPr>
              <p:sp>
                <p:nvSpPr>
                  <p:cNvPr id="306" name="Oval 30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7" name="Rounded Rectangle 30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8" name="Rounded Rectangle 30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3" name="Group 222"/>
              <p:cNvGrpSpPr/>
              <p:nvPr/>
            </p:nvGrpSpPr>
            <p:grpSpPr>
              <a:xfrm>
                <a:off x="9803449" y="1829197"/>
                <a:ext cx="327991" cy="317695"/>
                <a:chOff x="3813466" y="5015691"/>
                <a:chExt cx="509049" cy="493069"/>
              </a:xfrm>
            </p:grpSpPr>
            <p:grpSp>
              <p:nvGrpSpPr>
                <p:cNvPr id="224" name="Group 223"/>
                <p:cNvGrpSpPr/>
                <p:nvPr/>
              </p:nvGrpSpPr>
              <p:grpSpPr>
                <a:xfrm>
                  <a:off x="3980819" y="5015691"/>
                  <a:ext cx="173736" cy="493069"/>
                  <a:chOff x="4951808" y="3131259"/>
                  <a:chExt cx="173736" cy="493069"/>
                </a:xfrm>
              </p:grpSpPr>
              <p:sp>
                <p:nvSpPr>
                  <p:cNvPr id="300" name="Oval 29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1" name="Rounded Rectangle 300"/>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2" name="Rounded Rectangle 301"/>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6" name="Group 225"/>
                <p:cNvGrpSpPr/>
                <p:nvPr/>
              </p:nvGrpSpPr>
              <p:grpSpPr>
                <a:xfrm>
                  <a:off x="4183985" y="5060845"/>
                  <a:ext cx="138530" cy="383684"/>
                  <a:chOff x="4951808" y="3131259"/>
                  <a:chExt cx="173736" cy="481194"/>
                </a:xfrm>
              </p:grpSpPr>
              <p:sp>
                <p:nvSpPr>
                  <p:cNvPr id="297" name="Oval 296"/>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8" name="Rounded Rectangle 297"/>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9" name="Rounded Rectangle 298"/>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89" name="Group 288"/>
                <p:cNvGrpSpPr/>
                <p:nvPr/>
              </p:nvGrpSpPr>
              <p:grpSpPr>
                <a:xfrm>
                  <a:off x="3813466" y="5060845"/>
                  <a:ext cx="138530" cy="383684"/>
                  <a:chOff x="4951808" y="3131259"/>
                  <a:chExt cx="173736" cy="481194"/>
                </a:xfrm>
              </p:grpSpPr>
              <p:sp>
                <p:nvSpPr>
                  <p:cNvPr id="290" name="Oval 289"/>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5" name="Rounded Rectangle 29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6" name="Rounded Rectangle 295"/>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75" name="Isosceles Triangle 74"/>
          <p:cNvSpPr/>
          <p:nvPr/>
        </p:nvSpPr>
        <p:spPr>
          <a:xfrm>
            <a:off x="1118976" y="1115600"/>
            <a:ext cx="2552142" cy="1857146"/>
          </a:xfrm>
          <a:prstGeom prst="triangle">
            <a:avLst/>
          </a:prstGeom>
          <a:ln>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tx1">
              <a:lumMod val="85000"/>
            </a:schemeClr>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tx1">
                      <a:lumMod val="50000"/>
                    </a:schemeClr>
                  </a:solidFill>
                </a:endParaRPr>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tx1">
              <a:lumMod val="8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lumMod val="50000"/>
                  </a:schemeClr>
                </a:solidFill>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4" y="2942235"/>
            <a:ext cx="1682132" cy="0"/>
          </a:xfrm>
          <a:prstGeom prst="straightConnector1">
            <a:avLst/>
          </a:prstGeom>
          <a:ln w="63500" cmpd="dbl">
            <a:solidFill>
              <a:schemeClr val="tx1">
                <a:lumMod val="85000"/>
              </a:schemeClr>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tx1">
                <a:lumMod val="8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sp>
        <p:nvSpPr>
          <p:cNvPr id="99" name="TextBox 98"/>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cxnSp>
        <p:nvCxnSpPr>
          <p:cNvPr id="288" name="Elbow Connector 287"/>
          <p:cNvCxnSpPr/>
          <p:nvPr/>
        </p:nvCxnSpPr>
        <p:spPr>
          <a:xfrm flipV="1">
            <a:off x="4744488" y="1322836"/>
            <a:ext cx="4902749" cy="576764"/>
          </a:xfrm>
          <a:prstGeom prst="bentConnector3">
            <a:avLst>
              <a:gd name="adj1" fmla="val 27361"/>
            </a:avLst>
          </a:prstGeom>
          <a:ln w="12700">
            <a:solidFill>
              <a:schemeClr val="tx1">
                <a:lumMod val="8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2306447" y="4687893"/>
            <a:ext cx="177195" cy="490773"/>
            <a:chOff x="4951808" y="3131259"/>
            <a:chExt cx="173736" cy="481194"/>
          </a:xfrm>
          <a:solidFill>
            <a:schemeClr val="bg1"/>
          </a:solidFill>
        </p:grpSpPr>
        <p:sp>
          <p:nvSpPr>
            <p:cNvPr id="292" name="Oval 2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3" name="Rounded Rectangle 2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4" name="Rounded Rectangle 2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07" name="Straight Arrow Connector 206"/>
          <p:cNvCxnSpPr/>
          <p:nvPr/>
        </p:nvCxnSpPr>
        <p:spPr>
          <a:xfrm>
            <a:off x="3730494" y="5295245"/>
            <a:ext cx="925321"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08" name="Elbow Connector 207"/>
          <p:cNvCxnSpPr/>
          <p:nvPr/>
        </p:nvCxnSpPr>
        <p:spPr>
          <a:xfrm flipV="1">
            <a:off x="4744487" y="3487147"/>
            <a:ext cx="1335446" cy="863357"/>
          </a:xfrm>
          <a:prstGeom prst="bentConnector3">
            <a:avLst>
              <a:gd name="adj1" fmla="val 100194"/>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09" name="Rounded Rectangular Callout 208"/>
          <p:cNvSpPr/>
          <p:nvPr/>
        </p:nvSpPr>
        <p:spPr>
          <a:xfrm>
            <a:off x="1987825" y="3261880"/>
            <a:ext cx="3441193" cy="697018"/>
          </a:xfrm>
          <a:prstGeom prst="wedgeRoundRectCallout">
            <a:avLst>
              <a:gd name="adj1" fmla="val 65869"/>
              <a:gd name="adj2" fmla="val 41591"/>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smtClean="0">
                <a:latin typeface="+mj-lt"/>
                <a:cs typeface="Segoe UI Light" panose="020B0502040204020203" pitchFamily="34" charset="0"/>
              </a:rPr>
              <a:t>For Reseller to gain access, Customer </a:t>
            </a:r>
            <a:r>
              <a:rPr lang="en-US" sz="1530" smtClean="0">
                <a:latin typeface="+mj-lt"/>
                <a:cs typeface="Segoe UI Light" panose="020B0502040204020203" pitchFamily="34" charset="0"/>
              </a:rPr>
              <a:t>must accept them as a partner</a:t>
            </a:r>
            <a:endParaRPr lang="en-US" sz="1530" dirty="0">
              <a:latin typeface="+mj-lt"/>
              <a:cs typeface="Segoe UI Light" panose="020B0502040204020203" pitchFamily="34" charset="0"/>
            </a:endParaRPr>
          </a:p>
        </p:txBody>
      </p:sp>
      <p:sp>
        <p:nvSpPr>
          <p:cNvPr id="2" name="Title 1"/>
          <p:cNvSpPr>
            <a:spLocks noGrp="1"/>
          </p:cNvSpPr>
          <p:nvPr>
            <p:ph type="title"/>
          </p:nvPr>
        </p:nvSpPr>
        <p:spPr/>
        <p:txBody>
          <a:bodyPr/>
          <a:lstStyle/>
          <a:p>
            <a:r>
              <a:rPr lang="en-US" dirty="0"/>
              <a:t>AOBO for Microsoft Azure (</a:t>
            </a:r>
            <a:r>
              <a:rPr lang="en-US" dirty="0" smtClean="0"/>
              <a:t>Indirect)</a:t>
            </a:r>
            <a:endParaRPr lang="en-US" dirty="0"/>
          </a:p>
        </p:txBody>
      </p:sp>
    </p:spTree>
    <p:extLst>
      <p:ext uri="{BB962C8B-B14F-4D97-AF65-F5344CB8AC3E}">
        <p14:creationId xmlns:p14="http://schemas.microsoft.com/office/powerpoint/2010/main" val="20942827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 name="Group 206"/>
          <p:cNvGrpSpPr/>
          <p:nvPr/>
        </p:nvGrpSpPr>
        <p:grpSpPr>
          <a:xfrm>
            <a:off x="9211296" y="933646"/>
            <a:ext cx="2916902" cy="4392416"/>
            <a:chOff x="9211296" y="933646"/>
            <a:chExt cx="2916902" cy="4392416"/>
          </a:xfrm>
        </p:grpSpPr>
        <p:sp>
          <p:nvSpPr>
            <p:cNvPr id="208" name="Rounded Rectangle 207"/>
            <p:cNvSpPr/>
            <p:nvPr/>
          </p:nvSpPr>
          <p:spPr>
            <a:xfrm>
              <a:off x="9211296" y="933646"/>
              <a:ext cx="2916902" cy="4371484"/>
            </a:xfrm>
            <a:prstGeom prst="roundRect">
              <a:avLst>
                <a:gd name="adj" fmla="val 3383"/>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09" name="TextBox 208"/>
            <p:cNvSpPr txBox="1"/>
            <p:nvPr/>
          </p:nvSpPr>
          <p:spPr>
            <a:xfrm>
              <a:off x="9733225" y="2907298"/>
              <a:ext cx="1908729" cy="270285"/>
            </a:xfrm>
            <a:prstGeom prst="rect">
              <a:avLst/>
            </a:prstGeom>
            <a:noFill/>
          </p:spPr>
          <p:txBody>
            <a:bodyPr wrap="square" rtlCol="0">
              <a:spAutoFit/>
            </a:bodyPr>
            <a:lstStyle/>
            <a:p>
              <a:pPr algn="ctr"/>
              <a:r>
                <a:rPr lang="en-US" sz="1122" dirty="0" smtClean="0">
                  <a:solidFill>
                    <a:schemeClr val="bg1"/>
                  </a:solidFill>
                  <a:latin typeface="Segoe UI Light" panose="020B0502040204020203" pitchFamily="34" charset="0"/>
                  <a:cs typeface="Segoe UI Light" panose="020B0502040204020203" pitchFamily="34" charset="0"/>
                </a:rPr>
                <a:t>CSP Subscription</a:t>
              </a:r>
              <a:endParaRPr lang="en-US" sz="1122" dirty="0">
                <a:solidFill>
                  <a:schemeClr val="bg1"/>
                </a:solidFill>
                <a:latin typeface="Segoe UI Light" panose="020B0502040204020203" pitchFamily="34" charset="0"/>
                <a:cs typeface="Segoe UI Light" panose="020B0502040204020203" pitchFamily="34" charset="0"/>
              </a:endParaRPr>
            </a:p>
          </p:txBody>
        </p:sp>
        <p:grpSp>
          <p:nvGrpSpPr>
            <p:cNvPr id="210" name="Group 209"/>
            <p:cNvGrpSpPr/>
            <p:nvPr/>
          </p:nvGrpSpPr>
          <p:grpSpPr>
            <a:xfrm>
              <a:off x="9441945" y="1099430"/>
              <a:ext cx="2491291" cy="1822024"/>
              <a:chOff x="9441945" y="1099430"/>
              <a:chExt cx="2491291" cy="1822024"/>
            </a:xfrm>
          </p:grpSpPr>
          <p:sp>
            <p:nvSpPr>
              <p:cNvPr id="341" name="Rounded Rectangle 340"/>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342" name="Rounded Rectangle 341"/>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343" name="Rounded Rectangle 342"/>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344" name="Rounded Rectangle 343"/>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345" name="TextBox 344"/>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346" name="Group 345"/>
              <p:cNvGrpSpPr/>
              <p:nvPr/>
            </p:nvGrpSpPr>
            <p:grpSpPr>
              <a:xfrm>
                <a:off x="9803575" y="1166332"/>
                <a:ext cx="327991" cy="317695"/>
                <a:chOff x="3813466" y="5015691"/>
                <a:chExt cx="509049" cy="493069"/>
              </a:xfrm>
            </p:grpSpPr>
            <p:grpSp>
              <p:nvGrpSpPr>
                <p:cNvPr id="386" name="Group 385"/>
                <p:cNvGrpSpPr/>
                <p:nvPr/>
              </p:nvGrpSpPr>
              <p:grpSpPr>
                <a:xfrm>
                  <a:off x="3980819" y="5015691"/>
                  <a:ext cx="173736" cy="493069"/>
                  <a:chOff x="4951808" y="3131259"/>
                  <a:chExt cx="173736" cy="493069"/>
                </a:xfrm>
              </p:grpSpPr>
              <p:sp>
                <p:nvSpPr>
                  <p:cNvPr id="395" name="Oval 39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6" name="Rounded Rectangle 39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7" name="Rounded Rectangle 396"/>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7" name="Group 386"/>
                <p:cNvGrpSpPr/>
                <p:nvPr/>
              </p:nvGrpSpPr>
              <p:grpSpPr>
                <a:xfrm>
                  <a:off x="4183985" y="5060845"/>
                  <a:ext cx="138530" cy="383684"/>
                  <a:chOff x="4951808" y="3131259"/>
                  <a:chExt cx="173736" cy="481194"/>
                </a:xfrm>
              </p:grpSpPr>
              <p:sp>
                <p:nvSpPr>
                  <p:cNvPr id="392" name="Oval 39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3" name="Rounded Rectangle 39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4" name="Rounded Rectangle 39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88" name="Group 387"/>
                <p:cNvGrpSpPr/>
                <p:nvPr/>
              </p:nvGrpSpPr>
              <p:grpSpPr>
                <a:xfrm>
                  <a:off x="3813466" y="5060845"/>
                  <a:ext cx="138530" cy="383684"/>
                  <a:chOff x="4951808" y="3131259"/>
                  <a:chExt cx="173736" cy="481194"/>
                </a:xfrm>
              </p:grpSpPr>
              <p:sp>
                <p:nvSpPr>
                  <p:cNvPr id="389" name="Oval 38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0" name="Rounded Rectangle 38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1" name="Rounded Rectangle 39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7" name="Group 346"/>
              <p:cNvGrpSpPr/>
              <p:nvPr/>
            </p:nvGrpSpPr>
            <p:grpSpPr>
              <a:xfrm>
                <a:off x="10199418" y="2202066"/>
                <a:ext cx="559855" cy="632548"/>
                <a:chOff x="10564003" y="3378810"/>
                <a:chExt cx="559855" cy="632548"/>
              </a:xfrm>
            </p:grpSpPr>
            <p:sp>
              <p:nvSpPr>
                <p:cNvPr id="374" name="Cube 373"/>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5" name="Straight Connector 374"/>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78" name="Cube 377"/>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79" name="Straight Connector 378"/>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2" name="Cube 381"/>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83" name="Straight Connector 382"/>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348" name="Group 347"/>
              <p:cNvGrpSpPr/>
              <p:nvPr/>
            </p:nvGrpSpPr>
            <p:grpSpPr>
              <a:xfrm>
                <a:off x="9799637" y="1501135"/>
                <a:ext cx="327991" cy="317695"/>
                <a:chOff x="3813466" y="5015691"/>
                <a:chExt cx="509049" cy="493069"/>
              </a:xfrm>
            </p:grpSpPr>
            <p:grpSp>
              <p:nvGrpSpPr>
                <p:cNvPr id="362" name="Group 361"/>
                <p:cNvGrpSpPr/>
                <p:nvPr/>
              </p:nvGrpSpPr>
              <p:grpSpPr>
                <a:xfrm>
                  <a:off x="3980819" y="5015691"/>
                  <a:ext cx="173736" cy="493069"/>
                  <a:chOff x="4951808" y="3131259"/>
                  <a:chExt cx="173736" cy="493069"/>
                </a:xfrm>
              </p:grpSpPr>
              <p:sp>
                <p:nvSpPr>
                  <p:cNvPr id="371" name="Oval 37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2" name="Rounded Rectangle 37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3" name="Rounded Rectangle 372"/>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3" name="Group 362"/>
                <p:cNvGrpSpPr/>
                <p:nvPr/>
              </p:nvGrpSpPr>
              <p:grpSpPr>
                <a:xfrm>
                  <a:off x="4183985" y="5060845"/>
                  <a:ext cx="138530" cy="383684"/>
                  <a:chOff x="4951808" y="3131259"/>
                  <a:chExt cx="173736" cy="481194"/>
                </a:xfrm>
              </p:grpSpPr>
              <p:sp>
                <p:nvSpPr>
                  <p:cNvPr id="368" name="Oval 36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9" name="Rounded Rectangle 36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0" name="Rounded Rectangle 36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64" name="Group 363"/>
                <p:cNvGrpSpPr/>
                <p:nvPr/>
              </p:nvGrpSpPr>
              <p:grpSpPr>
                <a:xfrm>
                  <a:off x="3813466" y="5060845"/>
                  <a:ext cx="138530" cy="383684"/>
                  <a:chOff x="4951808" y="3131259"/>
                  <a:chExt cx="173736" cy="481194"/>
                </a:xfrm>
              </p:grpSpPr>
              <p:sp>
                <p:nvSpPr>
                  <p:cNvPr id="365" name="Oval 36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6" name="Rounded Rectangle 36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7" name="Rounded Rectangle 36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349" name="Group 348"/>
              <p:cNvGrpSpPr/>
              <p:nvPr/>
            </p:nvGrpSpPr>
            <p:grpSpPr>
              <a:xfrm>
                <a:off x="9803449" y="1829197"/>
                <a:ext cx="327991" cy="317695"/>
                <a:chOff x="3813466" y="5015691"/>
                <a:chExt cx="509049" cy="493069"/>
              </a:xfrm>
            </p:grpSpPr>
            <p:grpSp>
              <p:nvGrpSpPr>
                <p:cNvPr id="350" name="Group 349"/>
                <p:cNvGrpSpPr/>
                <p:nvPr/>
              </p:nvGrpSpPr>
              <p:grpSpPr>
                <a:xfrm>
                  <a:off x="3980819" y="5015691"/>
                  <a:ext cx="173736" cy="493069"/>
                  <a:chOff x="4951808" y="3131259"/>
                  <a:chExt cx="173736" cy="493069"/>
                </a:xfrm>
              </p:grpSpPr>
              <p:sp>
                <p:nvSpPr>
                  <p:cNvPr id="359" name="Oval 35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0" name="Rounded Rectangle 35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1" name="Rounded Rectangle 360"/>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51" name="Group 350"/>
                <p:cNvGrpSpPr/>
                <p:nvPr/>
              </p:nvGrpSpPr>
              <p:grpSpPr>
                <a:xfrm>
                  <a:off x="4183985" y="5060845"/>
                  <a:ext cx="138530" cy="383684"/>
                  <a:chOff x="4951808" y="3131259"/>
                  <a:chExt cx="173736" cy="481194"/>
                </a:xfrm>
              </p:grpSpPr>
              <p:sp>
                <p:nvSpPr>
                  <p:cNvPr id="356" name="Oval 35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7" name="Rounded Rectangle 35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8" name="Rounded Rectangle 35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52" name="Group 351"/>
                <p:cNvGrpSpPr/>
                <p:nvPr/>
              </p:nvGrpSpPr>
              <p:grpSpPr>
                <a:xfrm>
                  <a:off x="3813466" y="5060845"/>
                  <a:ext cx="138530" cy="383684"/>
                  <a:chOff x="4951808" y="3131259"/>
                  <a:chExt cx="173736" cy="481194"/>
                </a:xfrm>
              </p:grpSpPr>
              <p:sp>
                <p:nvSpPr>
                  <p:cNvPr id="353" name="Oval 352"/>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4" name="Rounded Rectangle 353"/>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5" name="Rounded Rectangle 354"/>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sp>
          <p:nvSpPr>
            <p:cNvPr id="211" name="TextBox 210"/>
            <p:cNvSpPr txBox="1"/>
            <p:nvPr/>
          </p:nvSpPr>
          <p:spPr>
            <a:xfrm>
              <a:off x="9725922" y="5055777"/>
              <a:ext cx="1908729" cy="270285"/>
            </a:xfrm>
            <a:prstGeom prst="rect">
              <a:avLst/>
            </a:prstGeom>
            <a:noFill/>
          </p:spPr>
          <p:txBody>
            <a:bodyPr wrap="square" rtlCol="0">
              <a:spAutoFit/>
            </a:bodyPr>
            <a:lstStyle/>
            <a:p>
              <a:pPr algn="ctr"/>
              <a:r>
                <a:rPr lang="en-US" sz="1122" dirty="0" smtClean="0">
                  <a:solidFill>
                    <a:schemeClr val="bg1"/>
                  </a:solidFill>
                  <a:latin typeface="Segoe UI Light" panose="020B0502040204020203" pitchFamily="34" charset="0"/>
                  <a:cs typeface="Segoe UI Light" panose="020B0502040204020203" pitchFamily="34" charset="0"/>
                </a:rPr>
                <a:t>Direct Subscription</a:t>
              </a:r>
              <a:endParaRPr lang="en-US" sz="1122" dirty="0">
                <a:solidFill>
                  <a:schemeClr val="bg1"/>
                </a:solidFill>
                <a:latin typeface="Segoe UI Light" panose="020B0502040204020203" pitchFamily="34" charset="0"/>
                <a:cs typeface="Segoe UI Light" panose="020B0502040204020203" pitchFamily="34" charset="0"/>
              </a:endParaRPr>
            </a:p>
          </p:txBody>
        </p:sp>
        <p:grpSp>
          <p:nvGrpSpPr>
            <p:cNvPr id="212" name="Group 211"/>
            <p:cNvGrpSpPr/>
            <p:nvPr/>
          </p:nvGrpSpPr>
          <p:grpSpPr>
            <a:xfrm>
              <a:off x="9434642" y="3247909"/>
              <a:ext cx="2491291" cy="1822024"/>
              <a:chOff x="9441945" y="1099430"/>
              <a:chExt cx="2491291" cy="1822024"/>
            </a:xfrm>
          </p:grpSpPr>
          <p:sp>
            <p:nvSpPr>
              <p:cNvPr id="213" name="Rounded Rectangle 212"/>
              <p:cNvSpPr/>
              <p:nvPr/>
            </p:nvSpPr>
            <p:spPr>
              <a:xfrm>
                <a:off x="9441945" y="1099430"/>
                <a:ext cx="2491291" cy="1822024"/>
              </a:xfrm>
              <a:prstGeom prst="roundRect">
                <a:avLst>
                  <a:gd name="adj" fmla="val 6715"/>
                </a:avLst>
              </a:prstGeom>
              <a:ln>
                <a:solidFill>
                  <a:schemeClr val="bg1"/>
                </a:solidFill>
                <a:prstDash val="sys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214" name="Rounded Rectangle 213"/>
              <p:cNvSpPr/>
              <p:nvPr/>
            </p:nvSpPr>
            <p:spPr>
              <a:xfrm>
                <a:off x="10172382" y="1512717"/>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Contributor</a:t>
                </a:r>
              </a:p>
            </p:txBody>
          </p:sp>
          <p:sp>
            <p:nvSpPr>
              <p:cNvPr id="215" name="Rounded Rectangle 214"/>
              <p:cNvSpPr/>
              <p:nvPr/>
            </p:nvSpPr>
            <p:spPr>
              <a:xfrm>
                <a:off x="10172383" y="1195426"/>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Owner</a:t>
                </a:r>
              </a:p>
            </p:txBody>
          </p:sp>
          <p:sp>
            <p:nvSpPr>
              <p:cNvPr id="216" name="Rounded Rectangle 215"/>
              <p:cNvSpPr/>
              <p:nvPr/>
            </p:nvSpPr>
            <p:spPr>
              <a:xfrm>
                <a:off x="10173286" y="1823873"/>
                <a:ext cx="1399769" cy="24443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122" dirty="0">
                    <a:latin typeface="Segoe UI Light" panose="020B0502040204020203" pitchFamily="34" charset="0"/>
                    <a:cs typeface="Segoe UI Light" panose="020B0502040204020203" pitchFamily="34" charset="0"/>
                  </a:rPr>
                  <a:t>Role | Reader</a:t>
                </a:r>
              </a:p>
            </p:txBody>
          </p:sp>
          <p:sp>
            <p:nvSpPr>
              <p:cNvPr id="217" name="TextBox 216"/>
              <p:cNvSpPr txBox="1"/>
              <p:nvPr/>
            </p:nvSpPr>
            <p:spPr>
              <a:xfrm>
                <a:off x="10857258" y="2274680"/>
                <a:ext cx="608188" cy="35222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Azure</a:t>
                </a:r>
              </a:p>
              <a:p>
                <a:pPr algn="ctr"/>
                <a:r>
                  <a:rPr lang="en-US" sz="1122" dirty="0">
                    <a:solidFill>
                      <a:schemeClr val="bg1"/>
                    </a:solidFill>
                    <a:latin typeface="Segoe UI Light" panose="020B0502040204020203" pitchFamily="34" charset="0"/>
                    <a:cs typeface="Segoe UI Light" panose="020B0502040204020203" pitchFamily="34" charset="0"/>
                  </a:rPr>
                  <a:t>Resources</a:t>
                </a:r>
              </a:p>
            </p:txBody>
          </p:sp>
          <p:grpSp>
            <p:nvGrpSpPr>
              <p:cNvPr id="218" name="Group 217"/>
              <p:cNvGrpSpPr/>
              <p:nvPr/>
            </p:nvGrpSpPr>
            <p:grpSpPr>
              <a:xfrm>
                <a:off x="9803575" y="1166332"/>
                <a:ext cx="327991" cy="317695"/>
                <a:chOff x="3813466" y="5015691"/>
                <a:chExt cx="509049" cy="493069"/>
              </a:xfrm>
            </p:grpSpPr>
            <p:grpSp>
              <p:nvGrpSpPr>
                <p:cNvPr id="329" name="Group 328"/>
                <p:cNvGrpSpPr/>
                <p:nvPr/>
              </p:nvGrpSpPr>
              <p:grpSpPr>
                <a:xfrm>
                  <a:off x="3980819" y="5015691"/>
                  <a:ext cx="173736" cy="493069"/>
                  <a:chOff x="4951808" y="3131259"/>
                  <a:chExt cx="173736" cy="493069"/>
                </a:xfrm>
              </p:grpSpPr>
              <p:sp>
                <p:nvSpPr>
                  <p:cNvPr id="338" name="Oval 33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9" name="Rounded Rectangle 33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40" name="Rounded Rectangle 339"/>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30" name="Group 329"/>
                <p:cNvGrpSpPr/>
                <p:nvPr/>
              </p:nvGrpSpPr>
              <p:grpSpPr>
                <a:xfrm>
                  <a:off x="4183985" y="5060845"/>
                  <a:ext cx="138530" cy="383684"/>
                  <a:chOff x="4951808" y="3131259"/>
                  <a:chExt cx="173736" cy="481194"/>
                </a:xfrm>
              </p:grpSpPr>
              <p:sp>
                <p:nvSpPr>
                  <p:cNvPr id="335" name="Oval 334"/>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6" name="Rounded Rectangle 335"/>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7" name="Rounded Rectangle 336"/>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31" name="Group 330"/>
                <p:cNvGrpSpPr/>
                <p:nvPr/>
              </p:nvGrpSpPr>
              <p:grpSpPr>
                <a:xfrm>
                  <a:off x="3813466" y="5060845"/>
                  <a:ext cx="138530" cy="383684"/>
                  <a:chOff x="4951808" y="3131259"/>
                  <a:chExt cx="173736" cy="481194"/>
                </a:xfrm>
              </p:grpSpPr>
              <p:sp>
                <p:nvSpPr>
                  <p:cNvPr id="332" name="Oval 33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3" name="Rounded Rectangle 33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4" name="Rounded Rectangle 333"/>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19" name="Group 218"/>
              <p:cNvGrpSpPr/>
              <p:nvPr/>
            </p:nvGrpSpPr>
            <p:grpSpPr>
              <a:xfrm>
                <a:off x="10199418" y="2202066"/>
                <a:ext cx="559855" cy="632548"/>
                <a:chOff x="10564003" y="3378810"/>
                <a:chExt cx="559855" cy="632548"/>
              </a:xfrm>
            </p:grpSpPr>
            <p:sp>
              <p:nvSpPr>
                <p:cNvPr id="317" name="Cube 316"/>
                <p:cNvSpPr/>
                <p:nvPr/>
              </p:nvSpPr>
              <p:spPr>
                <a:xfrm>
                  <a:off x="10719437" y="3378810"/>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18" name="Straight Connector 317"/>
                <p:cNvCxnSpPr/>
                <p:nvPr/>
              </p:nvCxnSpPr>
              <p:spPr>
                <a:xfrm>
                  <a:off x="10756630" y="352412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10756633" y="3575940"/>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10756636" y="3623043"/>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1" name="Cube 320"/>
                <p:cNvSpPr/>
                <p:nvPr/>
              </p:nvSpPr>
              <p:spPr>
                <a:xfrm>
                  <a:off x="10860741" y="3534244"/>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2" name="Straight Connector 321"/>
                <p:cNvCxnSpPr/>
                <p:nvPr/>
              </p:nvCxnSpPr>
              <p:spPr>
                <a:xfrm>
                  <a:off x="10897934" y="3679561"/>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10897937" y="3731374"/>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10897940" y="3778477"/>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25" name="Cube 324"/>
                <p:cNvSpPr/>
                <p:nvPr/>
              </p:nvSpPr>
              <p:spPr>
                <a:xfrm>
                  <a:off x="10564003" y="3607525"/>
                  <a:ext cx="263117" cy="403833"/>
                </a:xfrm>
                <a:prstGeom prst="cube">
                  <a:avLst>
                    <a:gd name="adj" fmla="val 35741"/>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326" name="Straight Connector 325"/>
                <p:cNvCxnSpPr/>
                <p:nvPr/>
              </p:nvCxnSpPr>
              <p:spPr>
                <a:xfrm>
                  <a:off x="10601196" y="3752842"/>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10601199" y="3804655"/>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10601202" y="3851758"/>
                  <a:ext cx="93260" cy="0"/>
                </a:xfrm>
                <a:prstGeom prst="line">
                  <a:avLst/>
                </a:prstGeom>
                <a:solidFill>
                  <a:schemeClr val="bg1"/>
                </a:solid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20" name="Group 219"/>
              <p:cNvGrpSpPr/>
              <p:nvPr/>
            </p:nvGrpSpPr>
            <p:grpSpPr>
              <a:xfrm>
                <a:off x="9799637" y="1501135"/>
                <a:ext cx="327991" cy="317695"/>
                <a:chOff x="3813466" y="5015691"/>
                <a:chExt cx="509049" cy="493069"/>
              </a:xfrm>
            </p:grpSpPr>
            <p:grpSp>
              <p:nvGrpSpPr>
                <p:cNvPr id="305" name="Group 304"/>
                <p:cNvGrpSpPr/>
                <p:nvPr/>
              </p:nvGrpSpPr>
              <p:grpSpPr>
                <a:xfrm>
                  <a:off x="3980819" y="5015691"/>
                  <a:ext cx="173736" cy="493069"/>
                  <a:chOff x="4951808" y="3131259"/>
                  <a:chExt cx="173736" cy="493069"/>
                </a:xfrm>
              </p:grpSpPr>
              <p:sp>
                <p:nvSpPr>
                  <p:cNvPr id="314" name="Oval 313"/>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5" name="Rounded Rectangle 314"/>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6" name="Rounded Rectangle 315"/>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6" name="Group 305"/>
                <p:cNvGrpSpPr/>
                <p:nvPr/>
              </p:nvGrpSpPr>
              <p:grpSpPr>
                <a:xfrm>
                  <a:off x="4183985" y="5060845"/>
                  <a:ext cx="138530" cy="383684"/>
                  <a:chOff x="4951808" y="3131259"/>
                  <a:chExt cx="173736" cy="481194"/>
                </a:xfrm>
              </p:grpSpPr>
              <p:sp>
                <p:nvSpPr>
                  <p:cNvPr id="311" name="Oval 310"/>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2" name="Rounded Rectangle 311"/>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3" name="Rounded Rectangle 312"/>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307" name="Group 306"/>
                <p:cNvGrpSpPr/>
                <p:nvPr/>
              </p:nvGrpSpPr>
              <p:grpSpPr>
                <a:xfrm>
                  <a:off x="3813466" y="5060845"/>
                  <a:ext cx="138530" cy="383684"/>
                  <a:chOff x="4951808" y="3131259"/>
                  <a:chExt cx="173736" cy="481194"/>
                </a:xfrm>
              </p:grpSpPr>
              <p:sp>
                <p:nvSpPr>
                  <p:cNvPr id="308" name="Oval 307"/>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9" name="Rounded Rectangle 308"/>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10" name="Rounded Rectangle 309"/>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1" name="Group 220"/>
              <p:cNvGrpSpPr/>
              <p:nvPr/>
            </p:nvGrpSpPr>
            <p:grpSpPr>
              <a:xfrm>
                <a:off x="9803449" y="1829197"/>
                <a:ext cx="327991" cy="317695"/>
                <a:chOff x="3813466" y="5015691"/>
                <a:chExt cx="509049" cy="493069"/>
              </a:xfrm>
            </p:grpSpPr>
            <p:grpSp>
              <p:nvGrpSpPr>
                <p:cNvPr id="222" name="Group 221"/>
                <p:cNvGrpSpPr/>
                <p:nvPr/>
              </p:nvGrpSpPr>
              <p:grpSpPr>
                <a:xfrm>
                  <a:off x="3980819" y="5015691"/>
                  <a:ext cx="173736" cy="493069"/>
                  <a:chOff x="4951808" y="3131259"/>
                  <a:chExt cx="173736" cy="493069"/>
                </a:xfrm>
              </p:grpSpPr>
              <p:sp>
                <p:nvSpPr>
                  <p:cNvPr id="302" name="Oval 301"/>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3" name="Rounded Rectangle 302"/>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4" name="Rounded Rectangle 303"/>
                  <p:cNvSpPr/>
                  <p:nvPr/>
                </p:nvSpPr>
                <p:spPr>
                  <a:xfrm>
                    <a:off x="4988384" y="3391131"/>
                    <a:ext cx="100585"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3" name="Group 222"/>
                <p:cNvGrpSpPr/>
                <p:nvPr/>
              </p:nvGrpSpPr>
              <p:grpSpPr>
                <a:xfrm>
                  <a:off x="4183985" y="5060845"/>
                  <a:ext cx="138530" cy="383684"/>
                  <a:chOff x="4951808" y="3131259"/>
                  <a:chExt cx="173736" cy="481194"/>
                </a:xfrm>
              </p:grpSpPr>
              <p:sp>
                <p:nvSpPr>
                  <p:cNvPr id="299" name="Oval 298"/>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0" name="Rounded Rectangle 299"/>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01" name="Rounded Rectangle 300"/>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24" name="Group 223"/>
                <p:cNvGrpSpPr/>
                <p:nvPr/>
              </p:nvGrpSpPr>
              <p:grpSpPr>
                <a:xfrm>
                  <a:off x="3813466" y="5060845"/>
                  <a:ext cx="138530" cy="383684"/>
                  <a:chOff x="4951808" y="3131259"/>
                  <a:chExt cx="173736" cy="481194"/>
                </a:xfrm>
              </p:grpSpPr>
              <p:sp>
                <p:nvSpPr>
                  <p:cNvPr id="226" name="Oval 225"/>
                  <p:cNvSpPr/>
                  <p:nvPr/>
                </p:nvSpPr>
                <p:spPr>
                  <a:xfrm>
                    <a:off x="4988384" y="3131259"/>
                    <a:ext cx="100584" cy="1005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7" name="Rounded Rectangle 296"/>
                  <p:cNvSpPr/>
                  <p:nvPr/>
                </p:nvSpPr>
                <p:spPr>
                  <a:xfrm>
                    <a:off x="4951808" y="3242130"/>
                    <a:ext cx="173736" cy="219456"/>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8" name="Rounded Rectangle 297"/>
                  <p:cNvSpPr/>
                  <p:nvPr/>
                </p:nvSpPr>
                <p:spPr>
                  <a:xfrm>
                    <a:off x="4988384" y="3379256"/>
                    <a:ext cx="100584" cy="233197"/>
                  </a:xfrm>
                  <a:prstGeom prst="roundRect">
                    <a:avLst>
                      <a:gd name="adj" fmla="val 244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grpSp>
      <p:sp>
        <p:nvSpPr>
          <p:cNvPr id="59" name="Isosceles Triangle 58"/>
          <p:cNvSpPr/>
          <p:nvPr/>
        </p:nvSpPr>
        <p:spPr>
          <a:xfrm>
            <a:off x="4803865" y="1115600"/>
            <a:ext cx="2552142" cy="4189690"/>
          </a:xfrm>
          <a:prstGeom prst="triangle">
            <a:avLst/>
          </a:prstGeom>
          <a:ln>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bg2"/>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tx1">
              <a:lumMod val="85000"/>
            </a:schemeClr>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sp>
        <p:nvSpPr>
          <p:cNvPr id="75" name="Isosceles Triangle 74"/>
          <p:cNvSpPr/>
          <p:nvPr/>
        </p:nvSpPr>
        <p:spPr>
          <a:xfrm>
            <a:off x="1118976" y="1115600"/>
            <a:ext cx="2552142" cy="1857146"/>
          </a:xfrm>
          <a:prstGeom prst="triangle">
            <a:avLst/>
          </a:prstGeom>
          <a:ln>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1764638"/>
            <a:ext cx="519183" cy="490773"/>
            <a:chOff x="3813466" y="5015691"/>
            <a:chExt cx="509049" cy="481194"/>
          </a:xfrm>
          <a:solidFill>
            <a:schemeClr val="tx1">
              <a:lumMod val="85000"/>
            </a:schemeClr>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2">
                      <a:lumMod val="60000"/>
                      <a:lumOff val="40000"/>
                    </a:schemeClr>
                  </a:solidFill>
                </a:endParaRPr>
              </a:p>
            </p:txBody>
          </p:sp>
        </p:grpSp>
      </p:grpSp>
      <p:sp>
        <p:nvSpPr>
          <p:cNvPr id="89" name="TextBox 88"/>
          <p:cNvSpPr txBox="1"/>
          <p:nvPr/>
        </p:nvSpPr>
        <p:spPr>
          <a:xfrm>
            <a:off x="936595" y="2957111"/>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Distributor</a:t>
            </a:r>
          </a:p>
        </p:txBody>
      </p:sp>
      <p:sp>
        <p:nvSpPr>
          <p:cNvPr id="90" name="Rounded Rectangle 89"/>
          <p:cNvSpPr/>
          <p:nvPr/>
        </p:nvSpPr>
        <p:spPr>
          <a:xfrm>
            <a:off x="2731492" y="1885004"/>
            <a:ext cx="1924324" cy="307759"/>
          </a:xfrm>
          <a:prstGeom prst="roundRect">
            <a:avLst/>
          </a:prstGeom>
          <a:solidFill>
            <a:schemeClr val="tx1">
              <a:lumMod val="8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bg2"/>
                </a:solidFill>
                <a:latin typeface="Segoe UI Light" panose="020B0502040204020203" pitchFamily="34" charset="0"/>
                <a:cs typeface="Segoe UI Light" panose="020B0502040204020203" pitchFamily="34" charset="0"/>
              </a:rPr>
              <a:t>Group | Admin Agents</a:t>
            </a:r>
          </a:p>
        </p:txBody>
      </p:sp>
      <p:cxnSp>
        <p:nvCxnSpPr>
          <p:cNvPr id="142" name="Straight Arrow Connector 141"/>
          <p:cNvCxnSpPr/>
          <p:nvPr/>
        </p:nvCxnSpPr>
        <p:spPr>
          <a:xfrm>
            <a:off x="3730495" y="2934090"/>
            <a:ext cx="1682132" cy="0"/>
          </a:xfrm>
          <a:prstGeom prst="straightConnector1">
            <a:avLst/>
          </a:prstGeom>
          <a:ln w="63500" cmpd="dbl">
            <a:solidFill>
              <a:schemeClr val="tx1">
                <a:lumMod val="85000"/>
              </a:schemeClr>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44" name="Elbow Connector 143"/>
          <p:cNvCxnSpPr/>
          <p:nvPr/>
        </p:nvCxnSpPr>
        <p:spPr>
          <a:xfrm>
            <a:off x="4744487" y="2038883"/>
            <a:ext cx="1335446" cy="695283"/>
          </a:xfrm>
          <a:prstGeom prst="bentConnector3">
            <a:avLst>
              <a:gd name="adj1" fmla="val 100194"/>
            </a:avLst>
          </a:prstGeom>
          <a:ln w="12700">
            <a:solidFill>
              <a:schemeClr val="tx1">
                <a:lumMod val="8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57" name="Isosceles Triangle 256"/>
          <p:cNvSpPr/>
          <p:nvPr/>
        </p:nvSpPr>
        <p:spPr>
          <a:xfrm>
            <a:off x="1118976" y="3453734"/>
            <a:ext cx="2552142" cy="1857146"/>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258" name="Group 257"/>
          <p:cNvGrpSpPr/>
          <p:nvPr/>
        </p:nvGrpSpPr>
        <p:grpSpPr>
          <a:xfrm>
            <a:off x="2135765" y="4102772"/>
            <a:ext cx="519183" cy="490773"/>
            <a:chOff x="3813466" y="5015691"/>
            <a:chExt cx="509049" cy="481194"/>
          </a:xfrm>
          <a:solidFill>
            <a:schemeClr val="bg1"/>
          </a:solidFill>
        </p:grpSpPr>
        <p:grpSp>
          <p:nvGrpSpPr>
            <p:cNvPr id="261" name="Group 260"/>
            <p:cNvGrpSpPr/>
            <p:nvPr/>
          </p:nvGrpSpPr>
          <p:grpSpPr>
            <a:xfrm>
              <a:off x="3980819" y="5015691"/>
              <a:ext cx="173736" cy="481194"/>
              <a:chOff x="4951808" y="3131259"/>
              <a:chExt cx="173736" cy="481194"/>
            </a:xfrm>
            <a:grpFill/>
          </p:grpSpPr>
          <p:sp>
            <p:nvSpPr>
              <p:cNvPr id="270" name="Oval 26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1" name="Rounded Rectangle 27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72" name="Rounded Rectangle 27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2" name="Group 261"/>
            <p:cNvGrpSpPr/>
            <p:nvPr/>
          </p:nvGrpSpPr>
          <p:grpSpPr>
            <a:xfrm>
              <a:off x="4183985" y="5060845"/>
              <a:ext cx="138530" cy="383684"/>
              <a:chOff x="4951808" y="3131259"/>
              <a:chExt cx="173736" cy="481194"/>
            </a:xfrm>
            <a:grpFill/>
          </p:grpSpPr>
          <p:sp>
            <p:nvSpPr>
              <p:cNvPr id="267" name="Oval 26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8" name="Rounded Rectangle 26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9" name="Rounded Rectangle 26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263" name="Group 262"/>
            <p:cNvGrpSpPr/>
            <p:nvPr/>
          </p:nvGrpSpPr>
          <p:grpSpPr>
            <a:xfrm>
              <a:off x="3813466" y="5060845"/>
              <a:ext cx="138530" cy="383684"/>
              <a:chOff x="4951808" y="3131259"/>
              <a:chExt cx="173736" cy="481194"/>
            </a:xfrm>
            <a:grpFill/>
          </p:grpSpPr>
          <p:sp>
            <p:nvSpPr>
              <p:cNvPr id="264" name="Oval 263"/>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5" name="Rounded Rectangle 264"/>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66" name="Rounded Rectangle 265"/>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259" name="TextBox 258"/>
          <p:cNvSpPr txBox="1"/>
          <p:nvPr/>
        </p:nvSpPr>
        <p:spPr>
          <a:xfrm>
            <a:off x="936595" y="5295245"/>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Reseller</a:t>
            </a:r>
          </a:p>
        </p:txBody>
      </p:sp>
      <p:sp>
        <p:nvSpPr>
          <p:cNvPr id="260" name="Rounded Rectangle 259"/>
          <p:cNvSpPr/>
          <p:nvPr/>
        </p:nvSpPr>
        <p:spPr>
          <a:xfrm>
            <a:off x="2731492" y="422313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sp>
        <p:nvSpPr>
          <p:cNvPr id="99" name="TextBox 98"/>
          <p:cNvSpPr txBox="1"/>
          <p:nvPr/>
        </p:nvSpPr>
        <p:spPr>
          <a:xfrm>
            <a:off x="9211295" y="5317696"/>
            <a:ext cx="2916902"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Subscriptions belonging to Contoso in Microsoft </a:t>
            </a:r>
            <a:r>
              <a:rPr lang="en-US" sz="1530" dirty="0" smtClean="0">
                <a:latin typeface="Segoe UI Light" panose="020B0502040204020203" pitchFamily="34" charset="0"/>
                <a:cs typeface="Segoe UI Light" panose="020B0502040204020203" pitchFamily="34" charset="0"/>
              </a:rPr>
              <a:t>Azure</a:t>
            </a:r>
            <a:endParaRPr lang="en-US" sz="1530" dirty="0">
              <a:latin typeface="Segoe UI Light" panose="020B0502040204020203" pitchFamily="34" charset="0"/>
              <a:cs typeface="Segoe UI Light" panose="020B0502040204020203" pitchFamily="34" charset="0"/>
            </a:endParaRPr>
          </a:p>
        </p:txBody>
      </p:sp>
      <p:cxnSp>
        <p:nvCxnSpPr>
          <p:cNvPr id="288" name="Elbow Connector 287"/>
          <p:cNvCxnSpPr/>
          <p:nvPr/>
        </p:nvCxnSpPr>
        <p:spPr>
          <a:xfrm flipV="1">
            <a:off x="4744488" y="1322836"/>
            <a:ext cx="4902749" cy="576764"/>
          </a:xfrm>
          <a:prstGeom prst="bentConnector3">
            <a:avLst>
              <a:gd name="adj1" fmla="val 50000"/>
            </a:avLst>
          </a:prstGeom>
          <a:ln w="12700">
            <a:solidFill>
              <a:schemeClr val="tx1">
                <a:lumMod val="85000"/>
              </a:schemeClr>
            </a:solidFill>
            <a:prstDash val="solid"/>
            <a:tailEnd type="diamond" w="lg" len="lg"/>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3730494" y="5295245"/>
            <a:ext cx="925321"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290" name="Elbow Connector 289"/>
          <p:cNvCxnSpPr/>
          <p:nvPr/>
        </p:nvCxnSpPr>
        <p:spPr>
          <a:xfrm flipV="1">
            <a:off x="4744487" y="3487147"/>
            <a:ext cx="1335446" cy="863357"/>
          </a:xfrm>
          <a:prstGeom prst="bentConnector3">
            <a:avLst>
              <a:gd name="adj1" fmla="val 100194"/>
            </a:avLst>
          </a:prstGeom>
          <a:ln w="12700">
            <a:solidFill>
              <a:schemeClr val="bg2"/>
            </a:solidFill>
            <a:prstDash val="solid"/>
            <a:tailEnd type="diamond" w="lg" len="lg"/>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2306447" y="4687893"/>
            <a:ext cx="177195" cy="490773"/>
            <a:chOff x="4951808" y="3131259"/>
            <a:chExt cx="173736" cy="481194"/>
          </a:xfrm>
          <a:solidFill>
            <a:schemeClr val="bg1"/>
          </a:solidFill>
        </p:grpSpPr>
        <p:sp>
          <p:nvSpPr>
            <p:cNvPr id="292" name="Oval 2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3" name="Rounded Rectangle 2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94" name="Rounded Rectangle 2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95" name="Elbow Connector 294"/>
          <p:cNvCxnSpPr/>
          <p:nvPr/>
        </p:nvCxnSpPr>
        <p:spPr>
          <a:xfrm flipV="1">
            <a:off x="2568157" y="2543805"/>
            <a:ext cx="7474324" cy="2327325"/>
          </a:xfrm>
          <a:prstGeom prst="bentConnector3">
            <a:avLst>
              <a:gd name="adj1" fmla="val 85839"/>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296" name="Elbow Connector 295"/>
          <p:cNvCxnSpPr/>
          <p:nvPr/>
        </p:nvCxnSpPr>
        <p:spPr>
          <a:xfrm flipV="1">
            <a:off x="4744488" y="1668576"/>
            <a:ext cx="4902749" cy="2790765"/>
          </a:xfrm>
          <a:prstGeom prst="bentConnector3">
            <a:avLst>
              <a:gd name="adj1" fmla="val 84017"/>
            </a:avLst>
          </a:prstGeom>
          <a:ln w="12700">
            <a:solidFill>
              <a:schemeClr val="accent6"/>
            </a:solidFill>
            <a:prstDash val="solid"/>
            <a:tailEnd type="diamond" w="lg" len="lg"/>
          </a:ln>
        </p:spPr>
        <p:style>
          <a:lnRef idx="1">
            <a:schemeClr val="accent1"/>
          </a:lnRef>
          <a:fillRef idx="0">
            <a:schemeClr val="accent1"/>
          </a:fillRef>
          <a:effectRef idx="0">
            <a:schemeClr val="accent1"/>
          </a:effectRef>
          <a:fontRef idx="minor">
            <a:schemeClr val="tx1"/>
          </a:fontRef>
        </p:style>
      </p:cxnSp>
      <p:sp>
        <p:nvSpPr>
          <p:cNvPr id="200" name="Rounded Rectangular Callout 199"/>
          <p:cNvSpPr/>
          <p:nvPr/>
        </p:nvSpPr>
        <p:spPr>
          <a:xfrm>
            <a:off x="4274868" y="1089878"/>
            <a:ext cx="4514311" cy="1359852"/>
          </a:xfrm>
          <a:prstGeom prst="wedgeRoundRectCallout">
            <a:avLst>
              <a:gd name="adj1" fmla="val 50072"/>
              <a:gd name="adj2" fmla="val 93368"/>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smtClean="0">
                <a:latin typeface="+mj-lt"/>
                <a:cs typeface="Segoe UI Light" panose="020B0502040204020203" pitchFamily="34" charset="0"/>
              </a:rPr>
              <a:t>Then Distributor can assign the Reseller’s Admin Agents group to the Owner role in the Customer’s Azure subscription. Now Reseller can manage the customer’s Azure Subscription (CSP Subscription)</a:t>
            </a:r>
            <a:endParaRPr lang="en-US" sz="1530" dirty="0">
              <a:latin typeface="+mj-lt"/>
              <a:cs typeface="Segoe UI Light" panose="020B0502040204020203" pitchFamily="34" charset="0"/>
            </a:endParaRPr>
          </a:p>
        </p:txBody>
      </p:sp>
      <p:sp>
        <p:nvSpPr>
          <p:cNvPr id="2" name="Title 1"/>
          <p:cNvSpPr>
            <a:spLocks noGrp="1"/>
          </p:cNvSpPr>
          <p:nvPr>
            <p:ph type="title"/>
          </p:nvPr>
        </p:nvSpPr>
        <p:spPr/>
        <p:txBody>
          <a:bodyPr/>
          <a:lstStyle/>
          <a:p>
            <a:r>
              <a:rPr lang="en-US" dirty="0"/>
              <a:t>AOBO for Microsoft Azure (Indirect)</a:t>
            </a:r>
          </a:p>
        </p:txBody>
      </p:sp>
    </p:spTree>
    <p:extLst>
      <p:ext uri="{BB962C8B-B14F-4D97-AF65-F5344CB8AC3E}">
        <p14:creationId xmlns:p14="http://schemas.microsoft.com/office/powerpoint/2010/main" val="13535410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1292662"/>
          </a:xfrm>
        </p:spPr>
        <p:txBody>
          <a:bodyPr/>
          <a:lstStyle/>
          <a:p>
            <a:r>
              <a:rPr lang="en-US" dirty="0" smtClean="0"/>
              <a:t>Use Azure AD PowerShell module or </a:t>
            </a:r>
            <a:br>
              <a:rPr lang="en-US" dirty="0" smtClean="0"/>
            </a:br>
            <a:r>
              <a:rPr lang="en-US" dirty="0" smtClean="0"/>
              <a:t>Azure Graph REST API</a:t>
            </a:r>
          </a:p>
        </p:txBody>
      </p:sp>
      <p:sp>
        <p:nvSpPr>
          <p:cNvPr id="2" name="Title 1"/>
          <p:cNvSpPr>
            <a:spLocks noGrp="1"/>
          </p:cNvSpPr>
          <p:nvPr>
            <p:ph type="title"/>
          </p:nvPr>
        </p:nvSpPr>
        <p:spPr/>
        <p:txBody>
          <a:bodyPr/>
          <a:lstStyle/>
          <a:p>
            <a:r>
              <a:rPr lang="en-US" dirty="0" smtClean="0"/>
              <a:t>Obtaining Reseller’s Admin Agents Group ID</a:t>
            </a:r>
            <a:endParaRPr lang="en-US" dirty="0"/>
          </a:p>
        </p:txBody>
      </p:sp>
      <p:pic>
        <p:nvPicPr>
          <p:cNvPr id="5" name="Picture 4"/>
          <p:cNvPicPr>
            <a:picLocks noChangeAspect="1"/>
          </p:cNvPicPr>
          <p:nvPr/>
        </p:nvPicPr>
        <p:blipFill>
          <a:blip r:embed="rId2"/>
          <a:stretch>
            <a:fillRect/>
          </a:stretch>
        </p:blipFill>
        <p:spPr>
          <a:xfrm>
            <a:off x="1939055" y="3040062"/>
            <a:ext cx="8189423" cy="3021246"/>
          </a:xfrm>
          <a:prstGeom prst="rect">
            <a:avLst/>
          </a:prstGeom>
        </p:spPr>
      </p:pic>
      <p:cxnSp>
        <p:nvCxnSpPr>
          <p:cNvPr id="8" name="Straight Arrow Connector 7"/>
          <p:cNvCxnSpPr/>
          <p:nvPr/>
        </p:nvCxnSpPr>
        <p:spPr>
          <a:xfrm>
            <a:off x="731837" y="3192462"/>
            <a:ext cx="1295400" cy="1295400"/>
          </a:xfrm>
          <a:prstGeom prst="straightConnector1">
            <a:avLst/>
          </a:prstGeom>
          <a:ln w="6032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2773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708981"/>
          </a:xfrm>
        </p:spPr>
        <p:txBody>
          <a:bodyPr/>
          <a:lstStyle/>
          <a:p>
            <a:r>
              <a:rPr lang="en-US" sz="3600" dirty="0" smtClean="0">
                <a:solidFill>
                  <a:srgbClr val="FFFFFF"/>
                </a:solidFill>
              </a:rPr>
              <a:t>AOBO can be thought of as:</a:t>
            </a:r>
          </a:p>
          <a:p>
            <a:pPr lvl="1"/>
            <a:r>
              <a:rPr lang="en-US" sz="2000" i="1" dirty="0" smtClean="0">
                <a:solidFill>
                  <a:srgbClr val="FFFFFF"/>
                </a:solidFill>
              </a:rPr>
              <a:t>“An application created by the partner &amp; registered in the Partner’s Azure AD tenant that can perform administrative tasks on the customer’s Azure AD tenant on behalf of the customer.”</a:t>
            </a:r>
          </a:p>
          <a:p>
            <a:r>
              <a:rPr lang="en-US" sz="3600" dirty="0" smtClean="0">
                <a:solidFill>
                  <a:srgbClr val="FFFFFF"/>
                </a:solidFill>
              </a:rPr>
              <a:t>Partner applications can perform administrative tasks within the customer’s Azure AD tenant</a:t>
            </a:r>
          </a:p>
          <a:p>
            <a:r>
              <a:rPr lang="en-US" sz="3600" dirty="0" smtClean="0">
                <a:solidFill>
                  <a:srgbClr val="FFFFFF"/>
                </a:solidFill>
              </a:rPr>
              <a:t>No special code needed</a:t>
            </a:r>
          </a:p>
          <a:p>
            <a:r>
              <a:rPr lang="en-US" sz="3600" dirty="0" smtClean="0">
                <a:solidFill>
                  <a:srgbClr val="FFFFFF"/>
                </a:solidFill>
              </a:rPr>
              <a:t>Developers need to</a:t>
            </a:r>
          </a:p>
          <a:p>
            <a:pPr lvl="1"/>
            <a:r>
              <a:rPr lang="en-US" sz="2000" dirty="0" smtClean="0">
                <a:solidFill>
                  <a:srgbClr val="FFFFFF"/>
                </a:solidFill>
              </a:rPr>
              <a:t>Understand how it works </a:t>
            </a:r>
          </a:p>
          <a:p>
            <a:pPr lvl="1"/>
            <a:r>
              <a:rPr lang="en-US" sz="2000" dirty="0" smtClean="0">
                <a:solidFill>
                  <a:srgbClr val="FFFFFF"/>
                </a:solidFill>
              </a:rPr>
              <a:t>How to configure it for Office 365 &amp; Microsoft Azure in both 1-tier &amp; 2-tier scenarios</a:t>
            </a:r>
          </a:p>
          <a:p>
            <a:pPr lvl="1"/>
            <a:r>
              <a:rPr lang="en-US" sz="2000" dirty="0" smtClean="0">
                <a:solidFill>
                  <a:srgbClr val="FFFFFF"/>
                </a:solidFill>
              </a:rPr>
              <a:t>Authentication process flow &amp; requirements for the app</a:t>
            </a:r>
          </a:p>
        </p:txBody>
      </p:sp>
      <p:sp>
        <p:nvSpPr>
          <p:cNvPr id="3" name="Title 2"/>
          <p:cNvSpPr>
            <a:spLocks noGrp="1"/>
          </p:cNvSpPr>
          <p:nvPr>
            <p:ph type="title"/>
          </p:nvPr>
        </p:nvSpPr>
        <p:spPr/>
        <p:txBody>
          <a:bodyPr/>
          <a:lstStyle/>
          <a:p>
            <a:r>
              <a:rPr lang="en-US" dirty="0" smtClean="0"/>
              <a:t>Admin on Behalf Of</a:t>
            </a:r>
            <a:endParaRPr lang="en-US" dirty="0"/>
          </a:p>
        </p:txBody>
      </p:sp>
    </p:spTree>
    <p:extLst>
      <p:ext uri="{BB962C8B-B14F-4D97-AF65-F5344CB8AC3E}">
        <p14:creationId xmlns:p14="http://schemas.microsoft.com/office/powerpoint/2010/main" val="73166706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smtClean="0"/>
              <a:t>Assign Roles in Customer’s Azure AD Sub to Reseller’s Admin Agents Group</a:t>
            </a:r>
            <a:endParaRPr lang="en-US" sz="2800" dirty="0"/>
          </a:p>
        </p:txBody>
      </p:sp>
      <p:sp>
        <p:nvSpPr>
          <p:cNvPr id="5" name="Text Placeholder 4"/>
          <p:cNvSpPr>
            <a:spLocks noGrp="1"/>
          </p:cNvSpPr>
          <p:nvPr>
            <p:ph type="body" sz="quarter" idx="10"/>
          </p:nvPr>
        </p:nvSpPr>
        <p:spPr>
          <a:xfrm>
            <a:off x="274639" y="1221158"/>
            <a:ext cx="11887199" cy="5475345"/>
          </a:xfrm>
        </p:spPr>
        <p:txBody>
          <a:bodyPr/>
          <a:lstStyle/>
          <a:p>
            <a:pPr>
              <a:lnSpc>
                <a:spcPct val="110000"/>
              </a:lnSpc>
            </a:pPr>
            <a:r>
              <a:rPr lang="en-US" sz="1800" dirty="0">
                <a:solidFill>
                  <a:srgbClr val="00B050"/>
                </a:solidFill>
              </a:rPr>
              <a:t># CSP partner agent logs in to customer’s tenant</a:t>
            </a:r>
          </a:p>
          <a:p>
            <a:pPr>
              <a:lnSpc>
                <a:spcPct val="110000"/>
              </a:lnSpc>
            </a:pPr>
            <a:r>
              <a:rPr lang="en-US" sz="1800" dirty="0"/>
              <a:t>Add-</a:t>
            </a:r>
            <a:r>
              <a:rPr lang="en-US" sz="1800" dirty="0" err="1"/>
              <a:t>AzureAccount</a:t>
            </a:r>
            <a:r>
              <a:rPr lang="en-US" sz="1800" dirty="0"/>
              <a:t> –Tenant &lt;Customer-</a:t>
            </a:r>
            <a:r>
              <a:rPr lang="en-US" sz="1800" dirty="0" err="1"/>
              <a:t>TenantId</a:t>
            </a:r>
            <a:r>
              <a:rPr lang="en-US" sz="1800" dirty="0"/>
              <a:t>-or-Domain&gt;</a:t>
            </a:r>
          </a:p>
          <a:p>
            <a:pPr>
              <a:lnSpc>
                <a:spcPct val="110000"/>
              </a:lnSpc>
            </a:pPr>
            <a:r>
              <a:rPr lang="en-US" sz="1800" dirty="0">
                <a:solidFill>
                  <a:srgbClr val="00B050"/>
                </a:solidFill>
              </a:rPr>
              <a:t># Switch mode to ARM</a:t>
            </a:r>
          </a:p>
          <a:p>
            <a:pPr>
              <a:lnSpc>
                <a:spcPct val="110000"/>
              </a:lnSpc>
            </a:pPr>
            <a:r>
              <a:rPr lang="en-US" sz="1800" dirty="0"/>
              <a:t>Switch-</a:t>
            </a:r>
            <a:r>
              <a:rPr lang="en-US" sz="1800" dirty="0" err="1"/>
              <a:t>AzureMode</a:t>
            </a:r>
            <a:r>
              <a:rPr lang="en-US" sz="1800" dirty="0"/>
              <a:t> –Name </a:t>
            </a:r>
            <a:r>
              <a:rPr lang="en-US" sz="1800" dirty="0" err="1"/>
              <a:t>AzureResourceManager</a:t>
            </a:r>
            <a:endParaRPr lang="en-US" sz="1800" dirty="0"/>
          </a:p>
          <a:p>
            <a:pPr>
              <a:lnSpc>
                <a:spcPct val="110000"/>
              </a:lnSpc>
            </a:pPr>
            <a:r>
              <a:rPr lang="en-US" sz="1800" dirty="0">
                <a:solidFill>
                  <a:srgbClr val="00B050"/>
                </a:solidFill>
              </a:rPr>
              <a:t># Check that you are operating on the right subscription</a:t>
            </a:r>
          </a:p>
          <a:p>
            <a:pPr>
              <a:lnSpc>
                <a:spcPct val="110000"/>
              </a:lnSpc>
            </a:pPr>
            <a:r>
              <a:rPr lang="en-US" sz="1800" dirty="0"/>
              <a:t>Get-</a:t>
            </a:r>
            <a:r>
              <a:rPr lang="en-US" sz="1800" dirty="0" err="1"/>
              <a:t>AzureSubscription</a:t>
            </a:r>
            <a:endParaRPr lang="en-US" sz="1800" dirty="0"/>
          </a:p>
          <a:p>
            <a:pPr>
              <a:lnSpc>
                <a:spcPct val="110000"/>
              </a:lnSpc>
            </a:pPr>
            <a:r>
              <a:rPr lang="en-US" sz="1800" dirty="0">
                <a:solidFill>
                  <a:srgbClr val="00B050"/>
                </a:solidFill>
              </a:rPr>
              <a:t># Assign Owner role to </a:t>
            </a:r>
            <a:r>
              <a:rPr lang="en-US" sz="1800" dirty="0" err="1">
                <a:solidFill>
                  <a:srgbClr val="00B050"/>
                </a:solidFill>
              </a:rPr>
              <a:t>AdminAgents</a:t>
            </a:r>
            <a:r>
              <a:rPr lang="en-US" sz="1800" dirty="0">
                <a:solidFill>
                  <a:srgbClr val="00B050"/>
                </a:solidFill>
              </a:rPr>
              <a:t> group of Advisor partner for a subscription</a:t>
            </a:r>
          </a:p>
          <a:p>
            <a:pPr>
              <a:lnSpc>
                <a:spcPct val="110000"/>
              </a:lnSpc>
            </a:pPr>
            <a:r>
              <a:rPr lang="en-US" sz="1800" dirty="0"/>
              <a:t>New-</a:t>
            </a:r>
            <a:r>
              <a:rPr lang="en-US" sz="1800" dirty="0" err="1"/>
              <a:t>AzureRoleAssignment</a:t>
            </a:r>
            <a:r>
              <a:rPr lang="en-US" sz="1800" dirty="0"/>
              <a:t> –</a:t>
            </a:r>
            <a:r>
              <a:rPr lang="en-US" sz="1800" dirty="0" err="1"/>
              <a:t>ObjectId</a:t>
            </a:r>
            <a:r>
              <a:rPr lang="en-US" sz="1800" dirty="0"/>
              <a:t> &lt;</a:t>
            </a:r>
            <a:r>
              <a:rPr lang="en-US" sz="1800" dirty="0" err="1"/>
              <a:t>ObjectId</a:t>
            </a:r>
            <a:r>
              <a:rPr lang="en-US" sz="1800" dirty="0"/>
              <a:t> of </a:t>
            </a:r>
            <a:r>
              <a:rPr lang="en-US" sz="1800" dirty="0" err="1"/>
              <a:t>AdminAgents</a:t>
            </a:r>
            <a:r>
              <a:rPr lang="en-US" sz="1800" dirty="0"/>
              <a:t> group&gt; </a:t>
            </a:r>
            <a:r>
              <a:rPr lang="en-US" sz="1800" dirty="0" smtClean="0"/>
              <a:t/>
            </a:r>
            <a:br>
              <a:rPr lang="en-US" sz="1800" dirty="0" smtClean="0"/>
            </a:br>
            <a:r>
              <a:rPr lang="en-US" sz="1800" dirty="0" smtClean="0"/>
              <a:t>                        –</a:t>
            </a:r>
            <a:r>
              <a:rPr lang="en-US" sz="1800" dirty="0" err="1" smtClean="0"/>
              <a:t>RoleDefinitionName</a:t>
            </a:r>
            <a:r>
              <a:rPr lang="en-US" sz="1800" dirty="0" smtClean="0"/>
              <a:t> </a:t>
            </a:r>
            <a:r>
              <a:rPr lang="en-US" sz="1800" dirty="0"/>
              <a:t>“Owner”</a:t>
            </a:r>
          </a:p>
          <a:p>
            <a:pPr>
              <a:lnSpc>
                <a:spcPct val="110000"/>
              </a:lnSpc>
            </a:pPr>
            <a:r>
              <a:rPr lang="en-US" sz="1800" dirty="0">
                <a:solidFill>
                  <a:srgbClr val="00B050"/>
                </a:solidFill>
              </a:rPr>
              <a:t># Assign Contributor role to </a:t>
            </a:r>
            <a:r>
              <a:rPr lang="en-US" sz="1800" dirty="0" err="1">
                <a:solidFill>
                  <a:srgbClr val="00B050"/>
                </a:solidFill>
              </a:rPr>
              <a:t>AdminAgents</a:t>
            </a:r>
            <a:r>
              <a:rPr lang="en-US" sz="1800" dirty="0">
                <a:solidFill>
                  <a:srgbClr val="00B050"/>
                </a:solidFill>
              </a:rPr>
              <a:t> group of Advisor partner for a subscription</a:t>
            </a:r>
          </a:p>
          <a:p>
            <a:pPr>
              <a:lnSpc>
                <a:spcPct val="110000"/>
              </a:lnSpc>
            </a:pPr>
            <a:r>
              <a:rPr lang="en-US" sz="1800" dirty="0"/>
              <a:t>New-</a:t>
            </a:r>
            <a:r>
              <a:rPr lang="en-US" sz="1800" dirty="0" err="1"/>
              <a:t>AzureRoleAssignment</a:t>
            </a:r>
            <a:r>
              <a:rPr lang="en-US" sz="1800" dirty="0"/>
              <a:t> –</a:t>
            </a:r>
            <a:r>
              <a:rPr lang="en-US" sz="1800" dirty="0" err="1"/>
              <a:t>ObjectId</a:t>
            </a:r>
            <a:r>
              <a:rPr lang="en-US" sz="1800" dirty="0"/>
              <a:t> &lt;</a:t>
            </a:r>
            <a:r>
              <a:rPr lang="en-US" sz="1800" dirty="0" err="1"/>
              <a:t>ObjectId</a:t>
            </a:r>
            <a:r>
              <a:rPr lang="en-US" sz="1800" dirty="0"/>
              <a:t> of </a:t>
            </a:r>
            <a:r>
              <a:rPr lang="en-US" sz="1800" dirty="0" err="1"/>
              <a:t>AdminAgents</a:t>
            </a:r>
            <a:r>
              <a:rPr lang="en-US" sz="1800" dirty="0"/>
              <a:t> group&gt; </a:t>
            </a:r>
            <a:endParaRPr lang="en-US" sz="1800" dirty="0" smtClean="0"/>
          </a:p>
          <a:p>
            <a:pPr>
              <a:lnSpc>
                <a:spcPct val="110000"/>
              </a:lnSpc>
            </a:pPr>
            <a:r>
              <a:rPr lang="en-US" sz="1800" dirty="0"/>
              <a:t> </a:t>
            </a:r>
            <a:r>
              <a:rPr lang="en-US" sz="1800" dirty="0" smtClean="0"/>
              <a:t>                       –</a:t>
            </a:r>
            <a:r>
              <a:rPr lang="en-US" sz="1800" dirty="0" err="1" smtClean="0"/>
              <a:t>RoleDefinitionName</a:t>
            </a:r>
            <a:r>
              <a:rPr lang="en-US" sz="1800" dirty="0" smtClean="0"/>
              <a:t> </a:t>
            </a:r>
            <a:r>
              <a:rPr lang="en-US" sz="1800" dirty="0"/>
              <a:t>“Contributor”</a:t>
            </a:r>
          </a:p>
          <a:p>
            <a:pPr>
              <a:lnSpc>
                <a:spcPct val="110000"/>
              </a:lnSpc>
            </a:pPr>
            <a:r>
              <a:rPr lang="en-US" sz="1800" dirty="0">
                <a:solidFill>
                  <a:srgbClr val="00B050"/>
                </a:solidFill>
              </a:rPr>
              <a:t># Assign Reader role to </a:t>
            </a:r>
            <a:r>
              <a:rPr lang="en-US" sz="1800" dirty="0" err="1">
                <a:solidFill>
                  <a:srgbClr val="00B050"/>
                </a:solidFill>
              </a:rPr>
              <a:t>AdminAgents</a:t>
            </a:r>
            <a:r>
              <a:rPr lang="en-US" sz="1800" dirty="0">
                <a:solidFill>
                  <a:srgbClr val="00B050"/>
                </a:solidFill>
              </a:rPr>
              <a:t> group of Advisor partner for a subscription</a:t>
            </a:r>
          </a:p>
          <a:p>
            <a:pPr>
              <a:lnSpc>
                <a:spcPct val="110000"/>
              </a:lnSpc>
            </a:pPr>
            <a:r>
              <a:rPr lang="en-US" sz="1800" dirty="0"/>
              <a:t>New-</a:t>
            </a:r>
            <a:r>
              <a:rPr lang="en-US" sz="1800" dirty="0" err="1"/>
              <a:t>AzureRoleAssignment</a:t>
            </a:r>
            <a:r>
              <a:rPr lang="en-US" sz="1800" dirty="0"/>
              <a:t> –</a:t>
            </a:r>
            <a:r>
              <a:rPr lang="en-US" sz="1800" dirty="0" err="1"/>
              <a:t>ObjectId</a:t>
            </a:r>
            <a:r>
              <a:rPr lang="en-US" sz="1800" dirty="0"/>
              <a:t> &lt;</a:t>
            </a:r>
            <a:r>
              <a:rPr lang="en-US" sz="1800" dirty="0" err="1"/>
              <a:t>ObjectId</a:t>
            </a:r>
            <a:r>
              <a:rPr lang="en-US" sz="1800" dirty="0"/>
              <a:t> of </a:t>
            </a:r>
            <a:r>
              <a:rPr lang="en-US" sz="1800" dirty="0" err="1"/>
              <a:t>AdminAgents</a:t>
            </a:r>
            <a:r>
              <a:rPr lang="en-US" sz="1800" dirty="0"/>
              <a:t> group&gt; </a:t>
            </a:r>
            <a:endParaRPr lang="en-US" sz="1800" dirty="0" smtClean="0"/>
          </a:p>
          <a:p>
            <a:pPr>
              <a:lnSpc>
                <a:spcPct val="110000"/>
              </a:lnSpc>
            </a:pPr>
            <a:r>
              <a:rPr lang="en-US" sz="1800" dirty="0"/>
              <a:t> </a:t>
            </a:r>
            <a:r>
              <a:rPr lang="en-US" sz="1800" dirty="0" smtClean="0"/>
              <a:t>                       –</a:t>
            </a:r>
            <a:r>
              <a:rPr lang="en-US" sz="1800" dirty="0" err="1" smtClean="0"/>
              <a:t>RoleDefinitionName</a:t>
            </a:r>
            <a:r>
              <a:rPr lang="en-US" sz="1800" dirty="0" smtClean="0"/>
              <a:t> </a:t>
            </a:r>
            <a:r>
              <a:rPr lang="en-US" sz="1800" dirty="0"/>
              <a:t>“Reader</a:t>
            </a:r>
            <a:r>
              <a:rPr lang="en-US" sz="1800" dirty="0" smtClean="0"/>
              <a:t>”</a:t>
            </a:r>
            <a:endParaRPr lang="en-US" sz="1800" dirty="0"/>
          </a:p>
        </p:txBody>
      </p:sp>
    </p:spTree>
    <p:extLst>
      <p:ext uri="{BB962C8B-B14F-4D97-AF65-F5344CB8AC3E}">
        <p14:creationId xmlns:p14="http://schemas.microsoft.com/office/powerpoint/2010/main" val="19096445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2"/>
          </p:nvPr>
        </p:nvSpPr>
        <p:spPr>
          <a:xfrm>
            <a:off x="274639" y="4881266"/>
            <a:ext cx="10058401" cy="738664"/>
          </a:xfrm>
        </p:spPr>
        <p:txBody>
          <a:bodyPr/>
          <a:lstStyle/>
          <a:p>
            <a:r>
              <a:rPr lang="en-US" dirty="0" smtClean="0"/>
              <a:t>Creating Relationship Requests</a:t>
            </a:r>
            <a:endParaRPr lang="en-US" dirty="0"/>
          </a:p>
        </p:txBody>
      </p:sp>
    </p:spTree>
    <p:extLst>
      <p:ext uri="{BB962C8B-B14F-4D97-AF65-F5344CB8AC3E}">
        <p14:creationId xmlns:p14="http://schemas.microsoft.com/office/powerpoint/2010/main" val="1045380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8802"/>
          </a:xfrm>
        </p:spPr>
        <p:txBody>
          <a:bodyPr/>
          <a:lstStyle/>
          <a:p>
            <a:r>
              <a:rPr lang="en-US" dirty="0" smtClean="0"/>
              <a:t>AOBO Considerations with </a:t>
            </a:r>
            <a:br>
              <a:rPr lang="en-US" dirty="0" smtClean="0"/>
            </a:br>
            <a:r>
              <a:rPr lang="en-US" dirty="0" smtClean="0"/>
              <a:t>Custom Applications</a:t>
            </a:r>
            <a:endParaRPr lang="en-US" dirty="0"/>
          </a:p>
        </p:txBody>
      </p:sp>
    </p:spTree>
    <p:extLst>
      <p:ext uri="{BB962C8B-B14F-4D97-AF65-F5344CB8AC3E}">
        <p14:creationId xmlns:p14="http://schemas.microsoft.com/office/powerpoint/2010/main" val="99940910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5355312"/>
          </a:xfrm>
        </p:spPr>
        <p:txBody>
          <a:bodyPr/>
          <a:lstStyle/>
          <a:p>
            <a:r>
              <a:rPr lang="en-US" dirty="0" smtClean="0"/>
              <a:t>Does the app use the Partner Center SDK / REST API, Azure Graph API, Azure’s ARM REST API, </a:t>
            </a:r>
            <a:r>
              <a:rPr lang="en-US" dirty="0" err="1" smtClean="0"/>
              <a:t>etc</a:t>
            </a:r>
            <a:r>
              <a:rPr lang="en-US" dirty="0" smtClean="0"/>
              <a:t>?</a:t>
            </a:r>
          </a:p>
          <a:p>
            <a:endParaRPr lang="en-US" dirty="0" smtClean="0"/>
          </a:p>
          <a:p>
            <a:r>
              <a:rPr lang="en-US" dirty="0" smtClean="0"/>
              <a:t>Partner Center SDK &amp; associated REST API</a:t>
            </a:r>
          </a:p>
          <a:p>
            <a:pPr lvl="1"/>
            <a:r>
              <a:rPr lang="en-US" dirty="0" smtClean="0"/>
              <a:t>AOBO has no impact</a:t>
            </a:r>
          </a:p>
          <a:p>
            <a:pPr lvl="1"/>
            <a:r>
              <a:rPr lang="en-US" dirty="0" smtClean="0"/>
              <a:t>All calls to SDK &amp; REST API are within the context of the partner tenant, not the customer</a:t>
            </a:r>
          </a:p>
          <a:p>
            <a:r>
              <a:rPr lang="en-US" dirty="0" smtClean="0"/>
              <a:t>Azure’s Graph APIs &amp; ARM APIs</a:t>
            </a:r>
          </a:p>
          <a:p>
            <a:pPr lvl="1"/>
            <a:r>
              <a:rPr lang="en-US" dirty="0" smtClean="0"/>
              <a:t>App must be configured to be multi-tenant</a:t>
            </a:r>
          </a:p>
          <a:p>
            <a:pPr lvl="1"/>
            <a:r>
              <a:rPr lang="en-US" dirty="0" smtClean="0"/>
              <a:t>App must obtain a token for the specified customer tenant</a:t>
            </a:r>
          </a:p>
          <a:p>
            <a:pPr lvl="1"/>
            <a:r>
              <a:rPr lang="en-US" dirty="0" smtClean="0"/>
              <a:t>App must be given consent to customer tenant (aka: pre-consent)</a:t>
            </a:r>
          </a:p>
        </p:txBody>
      </p:sp>
      <p:sp>
        <p:nvSpPr>
          <p:cNvPr id="3" name="Title 2"/>
          <p:cNvSpPr>
            <a:spLocks noGrp="1"/>
          </p:cNvSpPr>
          <p:nvPr>
            <p:ph type="title"/>
          </p:nvPr>
        </p:nvSpPr>
        <p:spPr/>
        <p:txBody>
          <a:bodyPr/>
          <a:lstStyle/>
          <a:p>
            <a:r>
              <a:rPr lang="en-US" sz="4400" dirty="0" smtClean="0"/>
              <a:t>Consider the Scenario – What Does the App Do?</a:t>
            </a:r>
            <a:endParaRPr lang="en-US" sz="4400" dirty="0"/>
          </a:p>
        </p:txBody>
      </p:sp>
    </p:spTree>
    <p:extLst>
      <p:ext uri="{BB962C8B-B14F-4D97-AF65-F5344CB8AC3E}">
        <p14:creationId xmlns:p14="http://schemas.microsoft.com/office/powerpoint/2010/main" val="178066628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936736"/>
          </a:xfrm>
        </p:spPr>
        <p:txBody>
          <a:bodyPr/>
          <a:lstStyle/>
          <a:p>
            <a:r>
              <a:rPr lang="en-US" dirty="0" smtClean="0"/>
              <a:t>Access tokens are scoped to a tenant</a:t>
            </a:r>
          </a:p>
          <a:p>
            <a:pPr lvl="1"/>
            <a:r>
              <a:rPr lang="en-US" dirty="0" smtClean="0"/>
              <a:t>Your app must obtain an access token from the AAD tenant of the customer </a:t>
            </a:r>
            <a:br>
              <a:rPr lang="en-US" dirty="0" smtClean="0"/>
            </a:br>
            <a:r>
              <a:rPr lang="en-US" dirty="0" smtClean="0"/>
              <a:t>to perform AOBO operations</a:t>
            </a:r>
          </a:p>
          <a:p>
            <a:r>
              <a:rPr lang="en-US" dirty="0" smtClean="0"/>
              <a:t>Azure AD offers two endpoints to obtain access tokens</a:t>
            </a:r>
          </a:p>
          <a:p>
            <a:pPr lvl="1"/>
            <a:r>
              <a:rPr lang="en-US" dirty="0" smtClean="0"/>
              <a:t>Common endpoint – used when you don’t know the tenant</a:t>
            </a:r>
          </a:p>
          <a:p>
            <a:pPr lvl="2"/>
            <a:r>
              <a:rPr lang="en-US" dirty="0" smtClean="0"/>
              <a:t>Ideally used for users when logging in as their tenant is unknown in multi-tenant </a:t>
            </a:r>
            <a:br>
              <a:rPr lang="en-US" dirty="0" smtClean="0"/>
            </a:br>
            <a:r>
              <a:rPr lang="en-US" dirty="0" smtClean="0"/>
              <a:t>apps until authenticated</a:t>
            </a:r>
          </a:p>
          <a:p>
            <a:pPr lvl="2"/>
            <a:r>
              <a:rPr lang="en-US" dirty="0" smtClean="0">
                <a:hlinkClick r:id="rId2"/>
              </a:rPr>
              <a:t>https://login.microsoftonline.com/common/</a:t>
            </a:r>
            <a:r>
              <a:rPr lang="en-US" dirty="0" smtClean="0"/>
              <a:t> </a:t>
            </a:r>
          </a:p>
          <a:p>
            <a:pPr lvl="1"/>
            <a:r>
              <a:rPr lang="en-US" dirty="0" smtClean="0"/>
              <a:t>Tenant-specific endpoint – used when you need a token from a specific tenant</a:t>
            </a:r>
          </a:p>
          <a:p>
            <a:pPr lvl="2"/>
            <a:r>
              <a:rPr lang="en-US" dirty="0" smtClean="0"/>
              <a:t>Apps utilizing AOBO-related tasks </a:t>
            </a:r>
            <a:r>
              <a:rPr lang="en-US" i="1" dirty="0" smtClean="0"/>
              <a:t>must</a:t>
            </a:r>
            <a:r>
              <a:rPr lang="en-US" dirty="0" smtClean="0"/>
              <a:t> authenticate using an access token from the customer’s tenant</a:t>
            </a:r>
          </a:p>
          <a:p>
            <a:pPr lvl="2"/>
            <a:r>
              <a:rPr lang="en-US" dirty="0" smtClean="0">
                <a:hlinkClick r:id="rId3" invalidUrl="https://login.microsoftonline.com/{{aad-tenant-guid}}/oauth2/token/"/>
              </a:rPr>
              <a:t>https://login.microsoftonline.com/{{aad-tenant-domain}}/oauth2/token/</a:t>
            </a:r>
            <a:endParaRPr lang="en-US" dirty="0" smtClean="0"/>
          </a:p>
          <a:p>
            <a:pPr lvl="2"/>
            <a:r>
              <a:rPr lang="en-US" dirty="0" smtClean="0">
                <a:hlinkClick r:id="rId4" invalidUrl="https://login.microsoftonline.com/{aad-tenant-guid}/oauth2/token/"/>
              </a:rPr>
              <a:t>https://login.microsoftonline.com/{{aad-tenant-guid}}/oauth2/token/</a:t>
            </a:r>
            <a:r>
              <a:rPr lang="en-US" dirty="0" smtClean="0"/>
              <a:t> </a:t>
            </a:r>
            <a:endParaRPr lang="en-US" dirty="0"/>
          </a:p>
        </p:txBody>
      </p:sp>
      <p:sp>
        <p:nvSpPr>
          <p:cNvPr id="3" name="Title 2"/>
          <p:cNvSpPr>
            <a:spLocks noGrp="1"/>
          </p:cNvSpPr>
          <p:nvPr>
            <p:ph type="title"/>
          </p:nvPr>
        </p:nvSpPr>
        <p:spPr/>
        <p:txBody>
          <a:bodyPr/>
          <a:lstStyle/>
          <a:p>
            <a:r>
              <a:rPr lang="en-US" dirty="0" smtClean="0"/>
              <a:t>Recall Azure AD Authentication</a:t>
            </a:r>
            <a:r>
              <a:rPr lang="is-IS" dirty="0" smtClean="0"/>
              <a:t>…</a:t>
            </a:r>
            <a:endParaRPr lang="en-US" dirty="0"/>
          </a:p>
        </p:txBody>
      </p:sp>
    </p:spTree>
    <p:extLst>
      <p:ext uri="{BB962C8B-B14F-4D97-AF65-F5344CB8AC3E}">
        <p14:creationId xmlns:p14="http://schemas.microsoft.com/office/powerpoint/2010/main" val="53580795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749266"/>
          </a:xfrm>
        </p:spPr>
        <p:txBody>
          <a:bodyPr/>
          <a:lstStyle/>
          <a:p>
            <a:r>
              <a:rPr lang="en-US" sz="3600" dirty="0" smtClean="0"/>
              <a:t>Apps do not have access to customer tenants</a:t>
            </a:r>
          </a:p>
          <a:p>
            <a:r>
              <a:rPr lang="en-US" sz="3600" dirty="0" smtClean="0"/>
              <a:t>Blocks application from creating Azure resources within customer Azure subscriptions</a:t>
            </a:r>
          </a:p>
          <a:p>
            <a:r>
              <a:rPr lang="en-US" sz="3600" dirty="0"/>
              <a:t>App must be configured as </a:t>
            </a:r>
            <a:r>
              <a:rPr lang="en-US" sz="3600" dirty="0" smtClean="0"/>
              <a:t>multi-tenant</a:t>
            </a:r>
          </a:p>
          <a:p>
            <a:pPr lvl="1"/>
            <a:r>
              <a:rPr lang="en-US" sz="2000" dirty="0" smtClean="0"/>
              <a:t>Indicates the app can be used &amp; interact with other AAD tenants (in addition to the tenant </a:t>
            </a:r>
            <a:br>
              <a:rPr lang="en-US" sz="2000" dirty="0" smtClean="0"/>
            </a:br>
            <a:r>
              <a:rPr lang="en-US" sz="2000" dirty="0" smtClean="0"/>
              <a:t>where it was created)</a:t>
            </a:r>
            <a:endParaRPr lang="en-US" sz="2000" dirty="0"/>
          </a:p>
          <a:p>
            <a:r>
              <a:rPr lang="en-US" sz="3600" dirty="0" smtClean="0"/>
              <a:t>App must be granted access to a partner’s </a:t>
            </a:r>
            <a:br>
              <a:rPr lang="en-US" sz="3600" dirty="0" smtClean="0"/>
            </a:br>
            <a:r>
              <a:rPr lang="en-US" sz="3600" dirty="0" smtClean="0"/>
              <a:t>customer’s tenants</a:t>
            </a:r>
          </a:p>
          <a:p>
            <a:pPr lvl="1"/>
            <a:r>
              <a:rPr lang="en-US" sz="2000" dirty="0" smtClean="0"/>
              <a:t>One-time process</a:t>
            </a:r>
          </a:p>
          <a:p>
            <a:pPr lvl="1"/>
            <a:r>
              <a:rPr lang="en-US" sz="2000" dirty="0" smtClean="0"/>
              <a:t>Applies to current &amp; future customers (no need to re-apply when creating new customers)</a:t>
            </a:r>
          </a:p>
          <a:p>
            <a:r>
              <a:rPr lang="en-US" sz="3600" dirty="0" smtClean="0"/>
              <a:t>Only possible via Azure AD Graph API</a:t>
            </a:r>
          </a:p>
          <a:p>
            <a:pPr lvl="1"/>
            <a:r>
              <a:rPr lang="en-US" sz="2000" dirty="0" smtClean="0"/>
              <a:t>PowerShell script provided to “pre-consent” your application</a:t>
            </a:r>
          </a:p>
        </p:txBody>
      </p:sp>
      <p:sp>
        <p:nvSpPr>
          <p:cNvPr id="3" name="Title 2"/>
          <p:cNvSpPr>
            <a:spLocks noGrp="1"/>
          </p:cNvSpPr>
          <p:nvPr>
            <p:ph type="title"/>
          </p:nvPr>
        </p:nvSpPr>
        <p:spPr/>
        <p:txBody>
          <a:bodyPr/>
          <a:lstStyle/>
          <a:p>
            <a:r>
              <a:rPr lang="en-US" dirty="0" smtClean="0"/>
              <a:t>Azure AD Apps &amp; Accessing Customer Tenants</a:t>
            </a:r>
            <a:endParaRPr lang="en-US" dirty="0"/>
          </a:p>
        </p:txBody>
      </p:sp>
    </p:spTree>
    <p:extLst>
      <p:ext uri="{BB962C8B-B14F-4D97-AF65-F5344CB8AC3E}">
        <p14:creationId xmlns:p14="http://schemas.microsoft.com/office/powerpoint/2010/main" val="7562235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1"/>
            <a:ext cx="11887200" cy="5478423"/>
          </a:xfrm>
        </p:spPr>
        <p:txBody>
          <a:bodyPr/>
          <a:lstStyle/>
          <a:p>
            <a:r>
              <a:rPr lang="en-US" dirty="0"/>
              <a:t>Admin on Behalf of (AOBO) Overview</a:t>
            </a:r>
          </a:p>
          <a:p>
            <a:endParaRPr lang="en-US" dirty="0"/>
          </a:p>
          <a:p>
            <a:r>
              <a:rPr lang="en-US" dirty="0"/>
              <a:t>AOBO for Office 365</a:t>
            </a:r>
          </a:p>
          <a:p>
            <a:endParaRPr lang="en-US" dirty="0"/>
          </a:p>
          <a:p>
            <a:r>
              <a:rPr lang="en-US" dirty="0"/>
              <a:t>AOBO for Microsoft Azure</a:t>
            </a:r>
          </a:p>
          <a:p>
            <a:endParaRPr lang="en-US" dirty="0"/>
          </a:p>
          <a:p>
            <a:r>
              <a:rPr lang="en-US" dirty="0"/>
              <a:t>AOBO Considerations with Custom Applications</a:t>
            </a:r>
          </a:p>
          <a:p>
            <a:endParaRPr lang="en-US" dirty="0"/>
          </a:p>
        </p:txBody>
      </p:sp>
      <p:sp>
        <p:nvSpPr>
          <p:cNvPr id="17" name="Title 16"/>
          <p:cNvSpPr>
            <a:spLocks noGrp="1"/>
          </p:cNvSpPr>
          <p:nvPr>
            <p:ph type="title"/>
          </p:nvPr>
        </p:nvSpPr>
        <p:spPr/>
        <p:txBody>
          <a:bodyPr/>
          <a:lstStyle/>
          <a:p>
            <a:r>
              <a:rPr lang="en-US" dirty="0" smtClean="0"/>
              <a:t>Module Summary</a:t>
            </a:r>
            <a:endParaRPr lang="en-US" dirty="0"/>
          </a:p>
        </p:txBody>
      </p:sp>
    </p:spTree>
    <p:extLst>
      <p:ext uri="{BB962C8B-B14F-4D97-AF65-F5344CB8AC3E}">
        <p14:creationId xmlns:p14="http://schemas.microsoft.com/office/powerpoint/2010/main" val="208076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74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734"/>
          </a:xfrm>
        </p:spPr>
        <p:txBody>
          <a:bodyPr/>
          <a:lstStyle/>
          <a:p>
            <a:r>
              <a:rPr lang="en-US" dirty="0" smtClean="0"/>
              <a:t>AOBO for Office 365</a:t>
            </a:r>
            <a:endParaRPr lang="en-US" dirty="0"/>
          </a:p>
        </p:txBody>
      </p:sp>
    </p:spTree>
    <p:extLst>
      <p:ext uri="{BB962C8B-B14F-4D97-AF65-F5344CB8AC3E}">
        <p14:creationId xmlns:p14="http://schemas.microsoft.com/office/powerpoint/2010/main" val="9698788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bg1"/>
                </a:solidFill>
                <a:latin typeface="Segoe UI Light" panose="020B0502040204020203" pitchFamily="34" charset="0"/>
                <a:cs typeface="Segoe UI Light" panose="020B0502040204020203" pitchFamily="34" charset="0"/>
              </a:rPr>
              <a:t>Role | Tenant Admin</a:t>
            </a:r>
          </a:p>
        </p:txBody>
      </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grpSp>
      </p:grpSp>
      <p:sp>
        <p:nvSpPr>
          <p:cNvPr id="2" name="Rounded Rectangular Callout 1"/>
          <p:cNvSpPr/>
          <p:nvPr/>
        </p:nvSpPr>
        <p:spPr>
          <a:xfrm>
            <a:off x="7679978" y="1309613"/>
            <a:ext cx="3075606" cy="1398905"/>
          </a:xfrm>
          <a:prstGeom prst="wedgeRoundRectCallout">
            <a:avLst>
              <a:gd name="adj1" fmla="val -35416"/>
              <a:gd name="adj2" fmla="val 62500"/>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Azure AD Tenant Admin Role has full control over the directory (e.g., can create users, groups, etc).</a:t>
            </a:r>
          </a:p>
        </p:txBody>
      </p:sp>
      <p:sp>
        <p:nvSpPr>
          <p:cNvPr id="5" name="Title 4"/>
          <p:cNvSpPr>
            <a:spLocks noGrp="1"/>
          </p:cNvSpPr>
          <p:nvPr>
            <p:ph type="title"/>
          </p:nvPr>
        </p:nvSpPr>
        <p:spPr/>
        <p:txBody>
          <a:bodyPr/>
          <a:lstStyle/>
          <a:p>
            <a:r>
              <a:rPr lang="en-US" dirty="0" smtClean="0"/>
              <a:t>AOBO for Office 365 (Direct)</a:t>
            </a:r>
            <a:endParaRPr lang="en-US" dirty="0"/>
          </a:p>
        </p:txBody>
      </p:sp>
    </p:spTree>
    <p:extLst>
      <p:ext uri="{BB962C8B-B14F-4D97-AF65-F5344CB8AC3E}">
        <p14:creationId xmlns:p14="http://schemas.microsoft.com/office/powerpoint/2010/main" val="20499572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ounded Rectangle 223"/>
          <p:cNvSpPr/>
          <p:nvPr/>
        </p:nvSpPr>
        <p:spPr>
          <a:xfrm>
            <a:off x="9501778" y="2498045"/>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solidFill>
                  <a:schemeClr val="tx1"/>
                </a:solidFill>
                <a:latin typeface="Segoe UI Light" panose="020B0502040204020203" pitchFamily="34" charset="0"/>
                <a:cs typeface="Segoe UI Light" panose="020B0502040204020203" pitchFamily="34" charset="0"/>
              </a:rPr>
              <a:t>Role | Tenant Admin</a:t>
            </a:r>
          </a:p>
        </p:txBody>
      </p:sp>
      <p:grpSp>
        <p:nvGrpSpPr>
          <p:cNvPr id="62" name="Group 61"/>
          <p:cNvGrpSpPr/>
          <p:nvPr/>
        </p:nvGrpSpPr>
        <p:grpSpPr>
          <a:xfrm>
            <a:off x="9830960" y="2870160"/>
            <a:ext cx="519183" cy="490773"/>
            <a:chOff x="3813466" y="5015691"/>
            <a:chExt cx="509049" cy="481194"/>
          </a:xfrm>
          <a:solidFill>
            <a:schemeClr val="bg1"/>
          </a:solidFill>
        </p:grpSpPr>
        <p:grpSp>
          <p:nvGrpSpPr>
            <p:cNvPr id="63" name="Group 62"/>
            <p:cNvGrpSpPr/>
            <p:nvPr/>
          </p:nvGrpSpPr>
          <p:grpSpPr>
            <a:xfrm>
              <a:off x="3980819" y="5015691"/>
              <a:ext cx="173736" cy="481194"/>
              <a:chOff x="4951808" y="3131259"/>
              <a:chExt cx="173736" cy="481194"/>
            </a:xfrm>
            <a:grpFill/>
          </p:grpSpPr>
          <p:sp>
            <p:nvSpPr>
              <p:cNvPr id="72" name="Oval 7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3" name="Rounded Rectangle 7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4" name="Rounded Rectangle 7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4" name="Group 63"/>
            <p:cNvGrpSpPr/>
            <p:nvPr/>
          </p:nvGrpSpPr>
          <p:grpSpPr>
            <a:xfrm>
              <a:off x="4183985" y="5060845"/>
              <a:ext cx="138530" cy="383684"/>
              <a:chOff x="4951808" y="3131259"/>
              <a:chExt cx="173736" cy="481194"/>
            </a:xfrm>
            <a:grpFill/>
          </p:grpSpPr>
          <p:sp>
            <p:nvSpPr>
              <p:cNvPr id="69" name="Oval 6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0" name="Rounded Rectangle 6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1" name="Rounded Rectangle 7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5" name="Group 64"/>
            <p:cNvGrpSpPr/>
            <p:nvPr/>
          </p:nvGrpSpPr>
          <p:grpSpPr>
            <a:xfrm>
              <a:off x="3813466" y="5060845"/>
              <a:ext cx="138530" cy="383684"/>
              <a:chOff x="4951808" y="3131259"/>
              <a:chExt cx="173736" cy="481194"/>
            </a:xfrm>
            <a:grpFill/>
          </p:grpSpPr>
          <p:sp>
            <p:nvSpPr>
              <p:cNvPr id="66" name="Oval 6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7" name="Rounded Rectangle 6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8" name="Rounded Rectangle 6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sp>
        <p:nvSpPr>
          <p:cNvPr id="184" name="Rounded Rectangle 183"/>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grpSp>
        <p:nvGrpSpPr>
          <p:cNvPr id="223" name="Group 222"/>
          <p:cNvGrpSpPr/>
          <p:nvPr/>
        </p:nvGrpSpPr>
        <p:grpSpPr>
          <a:xfrm>
            <a:off x="9851083" y="3378810"/>
            <a:ext cx="1996230" cy="830686"/>
            <a:chOff x="7994661" y="1206920"/>
            <a:chExt cx="1957266" cy="814472"/>
          </a:xfrm>
          <a:solidFill>
            <a:schemeClr val="bg1"/>
          </a:solidFill>
        </p:grpSpPr>
        <p:grpSp>
          <p:nvGrpSpPr>
            <p:cNvPr id="222" name="Group 221"/>
            <p:cNvGrpSpPr/>
            <p:nvPr/>
          </p:nvGrpSpPr>
          <p:grpSpPr>
            <a:xfrm>
              <a:off x="8693666" y="1206920"/>
              <a:ext cx="548927" cy="620201"/>
              <a:chOff x="8693666" y="1206920"/>
              <a:chExt cx="548927" cy="620201"/>
            </a:xfrm>
            <a:grpFill/>
          </p:grpSpPr>
          <p:grpSp>
            <p:nvGrpSpPr>
              <p:cNvPr id="207" name="Group 206"/>
              <p:cNvGrpSpPr/>
              <p:nvPr/>
            </p:nvGrpSpPr>
            <p:grpSpPr>
              <a:xfrm>
                <a:off x="8846066" y="1206920"/>
                <a:ext cx="257981" cy="395950"/>
                <a:chOff x="8361394" y="1628219"/>
                <a:chExt cx="257981" cy="395950"/>
              </a:xfrm>
              <a:grpFill/>
            </p:grpSpPr>
            <p:sp>
              <p:nvSpPr>
                <p:cNvPr id="218" name="Cube 217"/>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19" name="Straight Connector 218"/>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8984612" y="1359320"/>
                <a:ext cx="257981" cy="395950"/>
                <a:chOff x="8361394" y="1628219"/>
                <a:chExt cx="257981" cy="395950"/>
              </a:xfrm>
              <a:grpFill/>
            </p:grpSpPr>
            <p:sp>
              <p:nvSpPr>
                <p:cNvPr id="214" name="Cube 213"/>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15" name="Straight Connector 214"/>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a:off x="8693666" y="1431171"/>
                <a:ext cx="257981" cy="395950"/>
                <a:chOff x="8361394" y="1628219"/>
                <a:chExt cx="257981" cy="395950"/>
              </a:xfrm>
              <a:grpFill/>
            </p:grpSpPr>
            <p:sp>
              <p:nvSpPr>
                <p:cNvPr id="210" name="Cube 209"/>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211" name="Straight Connector 210"/>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200" name="TextBox 199"/>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75" name="Rounded Rectangular Callout 74"/>
          <p:cNvSpPr/>
          <p:nvPr/>
        </p:nvSpPr>
        <p:spPr>
          <a:xfrm>
            <a:off x="8094652" y="879635"/>
            <a:ext cx="3075606" cy="1398905"/>
          </a:xfrm>
          <a:prstGeom prst="wedgeRoundRectCallout">
            <a:avLst>
              <a:gd name="adj1" fmla="val -21868"/>
              <a:gd name="adj2" fmla="val 100798"/>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O365 services treats Azure AD Tenant Admin role as member of its Service Admin role.</a:t>
            </a:r>
          </a:p>
        </p:txBody>
      </p:sp>
      <p:sp>
        <p:nvSpPr>
          <p:cNvPr id="2" name="Title 1"/>
          <p:cNvSpPr>
            <a:spLocks noGrp="1"/>
          </p:cNvSpPr>
          <p:nvPr>
            <p:ph type="title"/>
          </p:nvPr>
        </p:nvSpPr>
        <p:spPr/>
        <p:txBody>
          <a:bodyPr/>
          <a:lstStyle/>
          <a:p>
            <a:r>
              <a:rPr lang="en-US" dirty="0"/>
              <a:t>AOBO for </a:t>
            </a:r>
            <a:r>
              <a:rPr lang="en-US" dirty="0" smtClean="0"/>
              <a:t>Office </a:t>
            </a:r>
            <a:r>
              <a:rPr lang="en-US" dirty="0"/>
              <a:t>365 (Direct)</a:t>
            </a:r>
          </a:p>
        </p:txBody>
      </p:sp>
    </p:spTree>
    <p:extLst>
      <p:ext uri="{BB962C8B-B14F-4D97-AF65-F5344CB8AC3E}">
        <p14:creationId xmlns:p14="http://schemas.microsoft.com/office/powerpoint/2010/main" val="15507804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ounded Rectangle 223"/>
          <p:cNvSpPr/>
          <p:nvPr/>
        </p:nvSpPr>
        <p:spPr>
          <a:xfrm>
            <a:off x="9501778" y="2498045"/>
            <a:ext cx="2739522" cy="2038658"/>
          </a:xfrm>
          <a:prstGeom prst="roundRect">
            <a:avLst/>
          </a:prstGeom>
          <a:solidFill>
            <a:schemeClr val="tx1"/>
          </a:solidFill>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grpSp>
        <p:nvGrpSpPr>
          <p:cNvPr id="62" name="Group 61"/>
          <p:cNvGrpSpPr/>
          <p:nvPr/>
        </p:nvGrpSpPr>
        <p:grpSpPr>
          <a:xfrm>
            <a:off x="9830960" y="2870160"/>
            <a:ext cx="519183" cy="490773"/>
            <a:chOff x="3813466" y="5015691"/>
            <a:chExt cx="509049" cy="481194"/>
          </a:xfrm>
          <a:solidFill>
            <a:schemeClr val="bg1"/>
          </a:solidFill>
        </p:grpSpPr>
        <p:grpSp>
          <p:nvGrpSpPr>
            <p:cNvPr id="63" name="Group 62"/>
            <p:cNvGrpSpPr/>
            <p:nvPr/>
          </p:nvGrpSpPr>
          <p:grpSpPr>
            <a:xfrm>
              <a:off x="3980819" y="5015691"/>
              <a:ext cx="173736" cy="481194"/>
              <a:chOff x="4951808" y="3131259"/>
              <a:chExt cx="173736" cy="481194"/>
            </a:xfrm>
            <a:grpFill/>
          </p:grpSpPr>
          <p:sp>
            <p:nvSpPr>
              <p:cNvPr id="72" name="Oval 7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3" name="Rounded Rectangle 7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4" name="Rounded Rectangle 7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4" name="Group 63"/>
            <p:cNvGrpSpPr/>
            <p:nvPr/>
          </p:nvGrpSpPr>
          <p:grpSpPr>
            <a:xfrm>
              <a:off x="4183985" y="5060845"/>
              <a:ext cx="138530" cy="383684"/>
              <a:chOff x="4951808" y="3131259"/>
              <a:chExt cx="173736" cy="481194"/>
            </a:xfrm>
            <a:grpFill/>
          </p:grpSpPr>
          <p:sp>
            <p:nvSpPr>
              <p:cNvPr id="69" name="Oval 6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0" name="Rounded Rectangle 6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1" name="Rounded Rectangle 7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5" name="Group 64"/>
            <p:cNvGrpSpPr/>
            <p:nvPr/>
          </p:nvGrpSpPr>
          <p:grpSpPr>
            <a:xfrm>
              <a:off x="3813466" y="5060845"/>
              <a:ext cx="138530" cy="383684"/>
              <a:chOff x="4951808" y="3131259"/>
              <a:chExt cx="173736" cy="481194"/>
            </a:xfrm>
            <a:grpFill/>
          </p:grpSpPr>
          <p:sp>
            <p:nvSpPr>
              <p:cNvPr id="66" name="Oval 6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7" name="Rounded Rectangle 6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8" name="Rounded Rectangle 6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sp>
        <p:nvSpPr>
          <p:cNvPr id="184" name="Rounded Rectangle 183"/>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grpSp>
        <p:nvGrpSpPr>
          <p:cNvPr id="228" name="Group 227"/>
          <p:cNvGrpSpPr/>
          <p:nvPr/>
        </p:nvGrpSpPr>
        <p:grpSpPr>
          <a:xfrm>
            <a:off x="5991338" y="4406364"/>
            <a:ext cx="177195" cy="490773"/>
            <a:chOff x="4951808" y="3131259"/>
            <a:chExt cx="173736" cy="481194"/>
          </a:xfrm>
        </p:grpSpPr>
        <p:sp>
          <p:nvSpPr>
            <p:cNvPr id="229" name="Oval 228"/>
            <p:cNvSpPr/>
            <p:nvPr/>
          </p:nvSpPr>
          <p:spPr>
            <a:xfrm>
              <a:off x="4988384" y="3131259"/>
              <a:ext cx="100584" cy="10058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0" name="Rounded Rectangle 229"/>
            <p:cNvSpPr/>
            <p:nvPr/>
          </p:nvSpPr>
          <p:spPr>
            <a:xfrm>
              <a:off x="4951808" y="3242130"/>
              <a:ext cx="173736" cy="219456"/>
            </a:xfrm>
            <a:prstGeom prst="roundRect">
              <a:avLst>
                <a:gd name="adj" fmla="val 2444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1" name="Rounded Rectangle 230"/>
            <p:cNvSpPr/>
            <p:nvPr/>
          </p:nvSpPr>
          <p:spPr>
            <a:xfrm>
              <a:off x="4988384" y="3379256"/>
              <a:ext cx="100584" cy="233197"/>
            </a:xfrm>
            <a:prstGeom prst="roundRect">
              <a:avLst>
                <a:gd name="adj" fmla="val 2444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cxnSp>
        <p:nvCxnSpPr>
          <p:cNvPr id="232" name="Elbow Connector 231"/>
          <p:cNvCxnSpPr/>
          <p:nvPr/>
        </p:nvCxnSpPr>
        <p:spPr>
          <a:xfrm flipV="1">
            <a:off x="6339837" y="3769561"/>
            <a:ext cx="4070066" cy="861794"/>
          </a:xfrm>
          <a:prstGeom prst="bentConnector3">
            <a:avLst>
              <a:gd name="adj1" fmla="val 50000"/>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flipV="1">
            <a:off x="6079934" y="3517617"/>
            <a:ext cx="0" cy="816027"/>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235" name="Rounded Rectangular Callout 234"/>
          <p:cNvSpPr/>
          <p:nvPr/>
        </p:nvSpPr>
        <p:spPr>
          <a:xfrm>
            <a:off x="1676966" y="3554553"/>
            <a:ext cx="3075606" cy="1398905"/>
          </a:xfrm>
          <a:prstGeom prst="wedgeRoundRectCallout">
            <a:avLst>
              <a:gd name="adj1" fmla="val 84261"/>
              <a:gd name="adj2" fmla="val 25621"/>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As a result, members of Azure AD Tenant Admin role can manage O365 services.</a:t>
            </a:r>
          </a:p>
        </p:txBody>
      </p:sp>
      <p:sp>
        <p:nvSpPr>
          <p:cNvPr id="2" name="Title 1"/>
          <p:cNvSpPr>
            <a:spLocks noGrp="1"/>
          </p:cNvSpPr>
          <p:nvPr>
            <p:ph type="title"/>
          </p:nvPr>
        </p:nvSpPr>
        <p:spPr/>
        <p:txBody>
          <a:bodyPr/>
          <a:lstStyle/>
          <a:p>
            <a:r>
              <a:rPr lang="en-US" dirty="0"/>
              <a:t>AOBO for Office 365 (Direct)</a:t>
            </a:r>
          </a:p>
        </p:txBody>
      </p:sp>
      <p:grpSp>
        <p:nvGrpSpPr>
          <p:cNvPr id="78" name="Group 77"/>
          <p:cNvGrpSpPr/>
          <p:nvPr/>
        </p:nvGrpSpPr>
        <p:grpSpPr>
          <a:xfrm>
            <a:off x="9851083" y="3378810"/>
            <a:ext cx="1996230" cy="830686"/>
            <a:chOff x="7994661" y="1206920"/>
            <a:chExt cx="1957266" cy="814472"/>
          </a:xfrm>
          <a:solidFill>
            <a:schemeClr val="bg1"/>
          </a:solidFill>
        </p:grpSpPr>
        <p:grpSp>
          <p:nvGrpSpPr>
            <p:cNvPr id="79" name="Group 78"/>
            <p:cNvGrpSpPr/>
            <p:nvPr/>
          </p:nvGrpSpPr>
          <p:grpSpPr>
            <a:xfrm>
              <a:off x="8693666" y="1206920"/>
              <a:ext cx="548927" cy="620201"/>
              <a:chOff x="8693666" y="1206920"/>
              <a:chExt cx="548927" cy="620201"/>
            </a:xfrm>
            <a:grpFill/>
          </p:grpSpPr>
          <p:grpSp>
            <p:nvGrpSpPr>
              <p:cNvPr id="81" name="Group 80"/>
              <p:cNvGrpSpPr/>
              <p:nvPr/>
            </p:nvGrpSpPr>
            <p:grpSpPr>
              <a:xfrm>
                <a:off x="8846066" y="1206920"/>
                <a:ext cx="257981" cy="395950"/>
                <a:chOff x="8361394" y="1628219"/>
                <a:chExt cx="257981" cy="395950"/>
              </a:xfrm>
              <a:grpFill/>
            </p:grpSpPr>
            <p:sp>
              <p:nvSpPr>
                <p:cNvPr id="92" name="Cube 91"/>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93" name="Straight Connector 92"/>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8984612" y="1359320"/>
                <a:ext cx="257981" cy="395950"/>
                <a:chOff x="8361394" y="1628219"/>
                <a:chExt cx="257981" cy="395950"/>
              </a:xfrm>
              <a:grpFill/>
            </p:grpSpPr>
            <p:sp>
              <p:nvSpPr>
                <p:cNvPr id="88" name="Cube 87"/>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89" name="Straight Connector 88"/>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8693666" y="1431171"/>
                <a:ext cx="257981" cy="395950"/>
                <a:chOff x="8361394" y="1628219"/>
                <a:chExt cx="257981" cy="395950"/>
              </a:xfrm>
              <a:grpFill/>
            </p:grpSpPr>
            <p:sp>
              <p:nvSpPr>
                <p:cNvPr id="84" name="Cube 83"/>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85" name="Straight Connector 84"/>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80" name="TextBox 79"/>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grpSp>
        <p:nvGrpSpPr>
          <p:cNvPr id="96" name="Group 95"/>
          <p:cNvGrpSpPr/>
          <p:nvPr/>
        </p:nvGrpSpPr>
        <p:grpSpPr>
          <a:xfrm>
            <a:off x="5982578" y="4442715"/>
            <a:ext cx="173736" cy="481194"/>
            <a:chOff x="4951808" y="3131259"/>
            <a:chExt cx="173736" cy="481194"/>
          </a:xfrm>
          <a:solidFill>
            <a:schemeClr val="bg1"/>
          </a:solidFill>
        </p:grpSpPr>
        <p:sp>
          <p:nvSpPr>
            <p:cNvPr id="97" name="Oval 96"/>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61722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ounded Rectangle 223"/>
          <p:cNvSpPr/>
          <p:nvPr/>
        </p:nvSpPr>
        <p:spPr>
          <a:xfrm>
            <a:off x="9475158" y="2505999"/>
            <a:ext cx="2739522" cy="2038658"/>
          </a:xfrm>
          <a:prstGeom prst="roundRect">
            <a:avLst/>
          </a:prstGeom>
          <a:ln>
            <a:solidFill>
              <a:schemeClr val="bg1"/>
            </a:solidFill>
            <a:prstDash val="soli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13" name="TextBox 12"/>
          <p:cNvSpPr txBox="1"/>
          <p:nvPr/>
        </p:nvSpPr>
        <p:spPr>
          <a:xfrm>
            <a:off x="9501778" y="4536703"/>
            <a:ext cx="2739523" cy="574443"/>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O365 Services for Contoso</a:t>
            </a:r>
          </a:p>
          <a:p>
            <a:pPr algn="ctr"/>
            <a:r>
              <a:rPr lang="en-US" sz="1530" dirty="0">
                <a:latin typeface="Segoe UI Light" panose="020B0502040204020203" pitchFamily="34" charset="0"/>
                <a:cs typeface="Segoe UI Light" panose="020B0502040204020203" pitchFamily="34" charset="0"/>
              </a:rPr>
              <a:t>(e.g., EXO, CRM, Intune Online)</a:t>
            </a:r>
          </a:p>
        </p:txBody>
      </p:sp>
      <p:sp>
        <p:nvSpPr>
          <p:cNvPr id="59" name="Isosceles Triangle 58"/>
          <p:cNvSpPr/>
          <p:nvPr/>
        </p:nvSpPr>
        <p:spPr>
          <a:xfrm>
            <a:off x="4803865"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sp>
        <p:nvSpPr>
          <p:cNvPr id="61" name="Rounded Rectangle 60"/>
          <p:cNvSpPr/>
          <p:nvPr/>
        </p:nvSpPr>
        <p:spPr>
          <a:xfrm>
            <a:off x="6401871" y="3008401"/>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Tenant Admin</a:t>
            </a:r>
          </a:p>
        </p:txBody>
      </p:sp>
      <p:grpSp>
        <p:nvGrpSpPr>
          <p:cNvPr id="62" name="Group 61"/>
          <p:cNvGrpSpPr/>
          <p:nvPr/>
        </p:nvGrpSpPr>
        <p:grpSpPr>
          <a:xfrm>
            <a:off x="9830960" y="2870160"/>
            <a:ext cx="519183" cy="490773"/>
            <a:chOff x="3813466" y="5015691"/>
            <a:chExt cx="509049" cy="481194"/>
          </a:xfrm>
          <a:solidFill>
            <a:schemeClr val="bg1"/>
          </a:solidFill>
        </p:grpSpPr>
        <p:grpSp>
          <p:nvGrpSpPr>
            <p:cNvPr id="63" name="Group 62"/>
            <p:cNvGrpSpPr/>
            <p:nvPr/>
          </p:nvGrpSpPr>
          <p:grpSpPr>
            <a:xfrm>
              <a:off x="3980819" y="5015691"/>
              <a:ext cx="173736" cy="481194"/>
              <a:chOff x="4951808" y="3131259"/>
              <a:chExt cx="173736" cy="481194"/>
            </a:xfrm>
            <a:grpFill/>
          </p:grpSpPr>
          <p:sp>
            <p:nvSpPr>
              <p:cNvPr id="72" name="Oval 7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3" name="Rounded Rectangle 7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4" name="Rounded Rectangle 7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4" name="Group 63"/>
            <p:cNvGrpSpPr/>
            <p:nvPr/>
          </p:nvGrpSpPr>
          <p:grpSpPr>
            <a:xfrm>
              <a:off x="4183985" y="5060845"/>
              <a:ext cx="138530" cy="383684"/>
              <a:chOff x="4951808" y="3131259"/>
              <a:chExt cx="173736" cy="481194"/>
            </a:xfrm>
            <a:grpFill/>
          </p:grpSpPr>
          <p:sp>
            <p:nvSpPr>
              <p:cNvPr id="69" name="Oval 6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0" name="Rounded Rectangle 6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1" name="Rounded Rectangle 7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65" name="Group 64"/>
            <p:cNvGrpSpPr/>
            <p:nvPr/>
          </p:nvGrpSpPr>
          <p:grpSpPr>
            <a:xfrm>
              <a:off x="3813466" y="5060845"/>
              <a:ext cx="138530" cy="383684"/>
              <a:chOff x="4951808" y="3131259"/>
              <a:chExt cx="173736" cy="481194"/>
            </a:xfrm>
            <a:grpFill/>
          </p:grpSpPr>
          <p:sp>
            <p:nvSpPr>
              <p:cNvPr id="66" name="Oval 6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7" name="Rounded Rectangle 6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8" name="Rounded Rectangle 6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38" name="TextBox 137"/>
          <p:cNvSpPr txBox="1"/>
          <p:nvPr/>
        </p:nvSpPr>
        <p:spPr>
          <a:xfrm>
            <a:off x="4621483"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Contoso</a:t>
            </a:r>
          </a:p>
        </p:txBody>
      </p:sp>
      <p:sp>
        <p:nvSpPr>
          <p:cNvPr id="157" name="Rounded Rectangle 156"/>
          <p:cNvSpPr/>
          <p:nvPr/>
        </p:nvSpPr>
        <p:spPr>
          <a:xfrm>
            <a:off x="1264136" y="6129305"/>
            <a:ext cx="9631594" cy="48192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58" name="TextBox 157"/>
          <p:cNvSpPr txBox="1"/>
          <p:nvPr/>
        </p:nvSpPr>
        <p:spPr>
          <a:xfrm>
            <a:off x="1469329" y="5983340"/>
            <a:ext cx="773708" cy="296639"/>
          </a:xfrm>
          <a:prstGeom prst="rect">
            <a:avLst/>
          </a:prstGeom>
          <a:solidFill>
            <a:schemeClr val="bg2"/>
          </a:solidFill>
        </p:spPr>
        <p:txBody>
          <a:bodyPr wrap="none" lIns="93260" tIns="27978" rIns="93260" bIns="27978" rtlCol="0">
            <a:spAutoFit/>
          </a:bodyPr>
          <a:lstStyle/>
          <a:p>
            <a:r>
              <a:rPr lang="en-US" sz="1530" b="1" dirty="0">
                <a:solidFill>
                  <a:schemeClr val="tx1">
                    <a:lumMod val="50000"/>
                    <a:lumOff val="50000"/>
                  </a:schemeClr>
                </a:solidFill>
                <a:latin typeface="Segoe UI Light" panose="020B0502040204020203" pitchFamily="34" charset="0"/>
                <a:cs typeface="Segoe UI Light" panose="020B0502040204020203" pitchFamily="34" charset="0"/>
              </a:rPr>
              <a:t>Legend</a:t>
            </a:r>
          </a:p>
        </p:txBody>
      </p:sp>
      <p:grpSp>
        <p:nvGrpSpPr>
          <p:cNvPr id="159" name="Group 158"/>
          <p:cNvGrpSpPr/>
          <p:nvPr/>
        </p:nvGrpSpPr>
        <p:grpSpPr>
          <a:xfrm>
            <a:off x="2453598" y="6248101"/>
            <a:ext cx="2399636" cy="302263"/>
            <a:chOff x="500001" y="6205008"/>
            <a:chExt cx="2352798" cy="296363"/>
          </a:xfrm>
        </p:grpSpPr>
        <p:cxnSp>
          <p:nvCxnSpPr>
            <p:cNvPr id="160" name="Straight Arrow Connector 159"/>
            <p:cNvCxnSpPr/>
            <p:nvPr/>
          </p:nvCxnSpPr>
          <p:spPr>
            <a:xfrm>
              <a:off x="500001" y="6366591"/>
              <a:ext cx="863600"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1455799" y="6205008"/>
              <a:ext cx="1397000" cy="296363"/>
            </a:xfrm>
            <a:prstGeom prst="rect">
              <a:avLst/>
            </a:prstGeom>
            <a:noFill/>
          </p:spPr>
          <p:txBody>
            <a:bodyPr wrap="square" rtlCol="0">
              <a:spAutoFit/>
            </a:bodyPr>
            <a:lstStyle/>
            <a:p>
              <a:r>
                <a:rPr lang="en-US" sz="1326" dirty="0">
                  <a:solidFill>
                    <a:schemeClr val="accent6"/>
                  </a:solidFill>
                  <a:latin typeface="Verdana" panose="020B0604030504040204" pitchFamily="34" charset="0"/>
                  <a:ea typeface="Verdana" panose="020B0604030504040204" pitchFamily="34" charset="0"/>
                  <a:cs typeface="Verdana" panose="020B0604030504040204" pitchFamily="34" charset="0"/>
                </a:rPr>
                <a:t>Is member of</a:t>
              </a:r>
            </a:p>
          </p:txBody>
        </p:sp>
      </p:grpSp>
      <p:grpSp>
        <p:nvGrpSpPr>
          <p:cNvPr id="162" name="Group 161"/>
          <p:cNvGrpSpPr/>
          <p:nvPr/>
        </p:nvGrpSpPr>
        <p:grpSpPr>
          <a:xfrm>
            <a:off x="5008668" y="6248100"/>
            <a:ext cx="2399636" cy="302263"/>
            <a:chOff x="9707501" y="5759733"/>
            <a:chExt cx="2352798" cy="296363"/>
          </a:xfrm>
        </p:grpSpPr>
        <p:cxnSp>
          <p:nvCxnSpPr>
            <p:cNvPr id="163" name="Straight Arrow Connector 162"/>
            <p:cNvCxnSpPr/>
            <p:nvPr/>
          </p:nvCxnSpPr>
          <p:spPr>
            <a:xfrm>
              <a:off x="9707501" y="5921316"/>
              <a:ext cx="863600" cy="0"/>
            </a:xfrm>
            <a:prstGeom prst="straightConnector1">
              <a:avLst/>
            </a:prstGeom>
            <a:ln w="12700">
              <a:solidFill>
                <a:srgbClr val="00B050"/>
              </a:solidFill>
              <a:prstDash val="dash"/>
              <a:tailEnd type="diamond" w="lg" len="lg"/>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0663299" y="5759733"/>
              <a:ext cx="1397000" cy="296363"/>
            </a:xfrm>
            <a:prstGeom prst="rect">
              <a:avLst/>
            </a:prstGeom>
            <a:noFill/>
          </p:spPr>
          <p:txBody>
            <a:bodyPr wrap="square" rtlCol="0">
              <a:spAutoFit/>
            </a:bodyPr>
            <a:lstStyle/>
            <a:p>
              <a:r>
                <a:rPr lang="en-US" sz="1326" dirty="0">
                  <a:solidFill>
                    <a:srgbClr val="00B050"/>
                  </a:solidFill>
                  <a:latin typeface="Verdana" panose="020B0604030504040204" pitchFamily="34" charset="0"/>
                  <a:ea typeface="Verdana" panose="020B0604030504040204" pitchFamily="34" charset="0"/>
                  <a:cs typeface="Verdana" panose="020B0604030504040204" pitchFamily="34" charset="0"/>
                </a:rPr>
                <a:t>Can manage</a:t>
              </a:r>
            </a:p>
          </p:txBody>
        </p:sp>
      </p:grpSp>
      <p:grpSp>
        <p:nvGrpSpPr>
          <p:cNvPr id="168" name="Group 167"/>
          <p:cNvGrpSpPr/>
          <p:nvPr/>
        </p:nvGrpSpPr>
        <p:grpSpPr>
          <a:xfrm>
            <a:off x="7591136" y="6248100"/>
            <a:ext cx="2399636" cy="302263"/>
            <a:chOff x="9707501" y="5759733"/>
            <a:chExt cx="2352798" cy="296363"/>
          </a:xfrm>
        </p:grpSpPr>
        <p:cxnSp>
          <p:nvCxnSpPr>
            <p:cNvPr id="169" name="Straight Arrow Connector 168"/>
            <p:cNvCxnSpPr/>
            <p:nvPr/>
          </p:nvCxnSpPr>
          <p:spPr>
            <a:xfrm>
              <a:off x="9707501" y="5921316"/>
              <a:ext cx="863600" cy="0"/>
            </a:xfrm>
            <a:prstGeom prst="straightConnector1">
              <a:avLst/>
            </a:prstGeom>
            <a:ln w="63500" cmpd="dbl">
              <a:solidFill>
                <a:schemeClr val="accent1"/>
              </a:solidFill>
              <a:tailEnd type="diamond" w="sm" len="sm"/>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0663299" y="5759733"/>
              <a:ext cx="1397000" cy="296363"/>
            </a:xfrm>
            <a:prstGeom prst="rect">
              <a:avLst/>
            </a:prstGeom>
            <a:noFill/>
          </p:spPr>
          <p:txBody>
            <a:bodyPr wrap="square" rtlCol="0">
              <a:spAutoFit/>
            </a:bodyPr>
            <a:lstStyle/>
            <a:p>
              <a:r>
                <a:rPr lang="en-US" sz="1326" dirty="0">
                  <a:solidFill>
                    <a:schemeClr val="accent1"/>
                  </a:solidFill>
                  <a:latin typeface="Verdana" panose="020B0604030504040204" pitchFamily="34" charset="0"/>
                  <a:ea typeface="Verdana" panose="020B0604030504040204" pitchFamily="34" charset="0"/>
                  <a:cs typeface="Verdana" panose="020B0604030504040204" pitchFamily="34" charset="0"/>
                </a:rPr>
                <a:t>Is partner of</a:t>
              </a:r>
            </a:p>
          </p:txBody>
        </p:sp>
      </p:grpSp>
      <p:sp>
        <p:nvSpPr>
          <p:cNvPr id="184" name="Rounded Rectangle 183"/>
          <p:cNvSpPr/>
          <p:nvPr/>
        </p:nvSpPr>
        <p:spPr>
          <a:xfrm>
            <a:off x="10409902" y="2973764"/>
            <a:ext cx="1587941"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Role | Service Admin</a:t>
            </a:r>
          </a:p>
        </p:txBody>
      </p:sp>
      <p:grpSp>
        <p:nvGrpSpPr>
          <p:cNvPr id="185" name="Group 184"/>
          <p:cNvGrpSpPr/>
          <p:nvPr/>
        </p:nvGrpSpPr>
        <p:grpSpPr>
          <a:xfrm>
            <a:off x="5820654" y="2888037"/>
            <a:ext cx="519183" cy="490773"/>
            <a:chOff x="3813466" y="5015691"/>
            <a:chExt cx="509049" cy="481194"/>
          </a:xfrm>
          <a:solidFill>
            <a:schemeClr val="bg1"/>
          </a:solidFill>
        </p:grpSpPr>
        <p:grpSp>
          <p:nvGrpSpPr>
            <p:cNvPr id="186" name="Group 185"/>
            <p:cNvGrpSpPr/>
            <p:nvPr/>
          </p:nvGrpSpPr>
          <p:grpSpPr>
            <a:xfrm>
              <a:off x="3980819" y="5015691"/>
              <a:ext cx="173736" cy="481194"/>
              <a:chOff x="4951808" y="3131259"/>
              <a:chExt cx="173736" cy="481194"/>
            </a:xfrm>
            <a:grpFill/>
          </p:grpSpPr>
          <p:sp>
            <p:nvSpPr>
              <p:cNvPr id="195" name="Oval 1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6" name="Rounded Rectangle 1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7" name="Rounded Rectangle 1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7" name="Group 186"/>
            <p:cNvGrpSpPr/>
            <p:nvPr/>
          </p:nvGrpSpPr>
          <p:grpSpPr>
            <a:xfrm>
              <a:off x="4183985" y="5060845"/>
              <a:ext cx="138530" cy="383684"/>
              <a:chOff x="4951808" y="3131259"/>
              <a:chExt cx="173736" cy="481194"/>
            </a:xfrm>
            <a:grpFill/>
          </p:grpSpPr>
          <p:sp>
            <p:nvSpPr>
              <p:cNvPr id="192" name="Oval 19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3" name="Rounded Rectangle 19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4" name="Rounded Rectangle 19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88" name="Group 187"/>
            <p:cNvGrpSpPr/>
            <p:nvPr/>
          </p:nvGrpSpPr>
          <p:grpSpPr>
            <a:xfrm>
              <a:off x="3813466" y="5060845"/>
              <a:ext cx="138530" cy="383684"/>
              <a:chOff x="4951808" y="3131259"/>
              <a:chExt cx="173736" cy="481194"/>
            </a:xfrm>
            <a:grpFill/>
          </p:grpSpPr>
          <p:sp>
            <p:nvSpPr>
              <p:cNvPr id="189" name="Oval 18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0" name="Rounded Rectangle 18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91" name="Rounded Rectangle 19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cxnSp>
        <p:nvCxnSpPr>
          <p:cNvPr id="226" name="Straight Arrow Connector 225"/>
          <p:cNvCxnSpPr/>
          <p:nvPr/>
        </p:nvCxnSpPr>
        <p:spPr>
          <a:xfrm>
            <a:off x="8401132" y="3147180"/>
            <a:ext cx="1296319" cy="0"/>
          </a:xfrm>
          <a:prstGeom prst="straightConnector1">
            <a:avLst/>
          </a:prstGeom>
          <a:ln w="12700">
            <a:solidFill>
              <a:schemeClr val="accent6"/>
            </a:solidFill>
            <a:tailEnd type="diamond" w="lg" len="lg"/>
          </a:ln>
        </p:spPr>
        <p:style>
          <a:lnRef idx="1">
            <a:schemeClr val="accent1"/>
          </a:lnRef>
          <a:fillRef idx="0">
            <a:schemeClr val="accent1"/>
          </a:fillRef>
          <a:effectRef idx="0">
            <a:schemeClr val="accent1"/>
          </a:effectRef>
          <a:fontRef idx="minor">
            <a:schemeClr val="tx1"/>
          </a:fontRef>
        </p:style>
      </p:cxnSp>
      <p:sp>
        <p:nvSpPr>
          <p:cNvPr id="75" name="Isosceles Triangle 74"/>
          <p:cNvSpPr/>
          <p:nvPr/>
        </p:nvSpPr>
        <p:spPr>
          <a:xfrm>
            <a:off x="1118976" y="1115600"/>
            <a:ext cx="2552142" cy="4189690"/>
          </a:xfrm>
          <a:prstGeom prst="triangle">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36"/>
          </a:p>
        </p:txBody>
      </p:sp>
      <p:grpSp>
        <p:nvGrpSpPr>
          <p:cNvPr id="76" name="Group 75"/>
          <p:cNvGrpSpPr/>
          <p:nvPr/>
        </p:nvGrpSpPr>
        <p:grpSpPr>
          <a:xfrm>
            <a:off x="2135765" y="2888037"/>
            <a:ext cx="519183" cy="490773"/>
            <a:chOff x="3813466" y="5015691"/>
            <a:chExt cx="509049" cy="481194"/>
          </a:xfrm>
          <a:solidFill>
            <a:schemeClr val="bg1"/>
          </a:solidFill>
        </p:grpSpPr>
        <p:grpSp>
          <p:nvGrpSpPr>
            <p:cNvPr id="77" name="Group 76"/>
            <p:cNvGrpSpPr/>
            <p:nvPr/>
          </p:nvGrpSpPr>
          <p:grpSpPr>
            <a:xfrm>
              <a:off x="3980819" y="5015691"/>
              <a:ext cx="173736" cy="481194"/>
              <a:chOff x="4951808" y="3131259"/>
              <a:chExt cx="173736" cy="481194"/>
            </a:xfrm>
            <a:grpFill/>
          </p:grpSpPr>
          <p:sp>
            <p:nvSpPr>
              <p:cNvPr id="86" name="Oval 85"/>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7" name="Rounded Rectangle 86"/>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8" name="Rounded Rectangle 87"/>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8" name="Group 77"/>
            <p:cNvGrpSpPr/>
            <p:nvPr/>
          </p:nvGrpSpPr>
          <p:grpSpPr>
            <a:xfrm>
              <a:off x="4183985" y="5060845"/>
              <a:ext cx="138530" cy="383684"/>
              <a:chOff x="4951808" y="3131259"/>
              <a:chExt cx="173736" cy="481194"/>
            </a:xfrm>
            <a:grpFill/>
          </p:grpSpPr>
          <p:sp>
            <p:nvSpPr>
              <p:cNvPr id="83" name="Oval 82"/>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4" name="Rounded Rectangle 83"/>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5" name="Rounded Rectangle 84"/>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79" name="Group 78"/>
            <p:cNvGrpSpPr/>
            <p:nvPr/>
          </p:nvGrpSpPr>
          <p:grpSpPr>
            <a:xfrm>
              <a:off x="3813466" y="5060845"/>
              <a:ext cx="138530" cy="383684"/>
              <a:chOff x="4951808" y="3131259"/>
              <a:chExt cx="173736" cy="481194"/>
            </a:xfrm>
            <a:grpFill/>
          </p:grpSpPr>
          <p:sp>
            <p:nvSpPr>
              <p:cNvPr id="80" name="Oval 79"/>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1" name="Rounded Rectangle 80"/>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82" name="Rounded Rectangle 81"/>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89" name="TextBox 88"/>
          <p:cNvSpPr txBox="1"/>
          <p:nvPr/>
        </p:nvSpPr>
        <p:spPr>
          <a:xfrm>
            <a:off x="936595" y="5305290"/>
            <a:ext cx="2916902" cy="334307"/>
          </a:xfrm>
          <a:prstGeom prst="rect">
            <a:avLst/>
          </a:prstGeom>
          <a:noFill/>
        </p:spPr>
        <p:txBody>
          <a:bodyPr wrap="square" rtlCol="0">
            <a:spAutoFit/>
          </a:bodyPr>
          <a:lstStyle/>
          <a:p>
            <a:pPr algn="ctr"/>
            <a:r>
              <a:rPr lang="en-US" sz="1530" dirty="0">
                <a:latin typeface="Segoe UI Light" panose="020B0502040204020203" pitchFamily="34" charset="0"/>
                <a:cs typeface="Segoe UI Light" panose="020B0502040204020203" pitchFamily="34" charset="0"/>
              </a:rPr>
              <a:t>Azure AD Tenant for Wingtip</a:t>
            </a:r>
          </a:p>
        </p:txBody>
      </p:sp>
      <p:sp>
        <p:nvSpPr>
          <p:cNvPr id="90" name="Rounded Rectangle 89"/>
          <p:cNvSpPr/>
          <p:nvPr/>
        </p:nvSpPr>
        <p:spPr>
          <a:xfrm>
            <a:off x="2731492" y="3008402"/>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Admin Agents</a:t>
            </a:r>
          </a:p>
        </p:txBody>
      </p:sp>
      <p:grpSp>
        <p:nvGrpSpPr>
          <p:cNvPr id="91" name="Group 90"/>
          <p:cNvGrpSpPr/>
          <p:nvPr/>
        </p:nvGrpSpPr>
        <p:grpSpPr>
          <a:xfrm>
            <a:off x="2135765" y="3441681"/>
            <a:ext cx="519183" cy="490773"/>
            <a:chOff x="3813466" y="5015691"/>
            <a:chExt cx="509049" cy="481194"/>
          </a:xfrm>
          <a:solidFill>
            <a:schemeClr val="bg1"/>
          </a:solidFill>
        </p:grpSpPr>
        <p:grpSp>
          <p:nvGrpSpPr>
            <p:cNvPr id="92" name="Group 91"/>
            <p:cNvGrpSpPr/>
            <p:nvPr/>
          </p:nvGrpSpPr>
          <p:grpSpPr>
            <a:xfrm>
              <a:off x="3980819" y="5015691"/>
              <a:ext cx="173736" cy="481194"/>
              <a:chOff x="4951808" y="3131259"/>
              <a:chExt cx="173736" cy="481194"/>
            </a:xfrm>
            <a:grpFill/>
          </p:grpSpPr>
          <p:sp>
            <p:nvSpPr>
              <p:cNvPr id="101" name="Oval 100"/>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2" name="Rounded Rectangle 101"/>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3" name="Rounded Rectangle 102"/>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93" name="Group 92"/>
            <p:cNvGrpSpPr/>
            <p:nvPr/>
          </p:nvGrpSpPr>
          <p:grpSpPr>
            <a:xfrm>
              <a:off x="4183985" y="5060845"/>
              <a:ext cx="138530" cy="383684"/>
              <a:chOff x="4951808" y="3131259"/>
              <a:chExt cx="173736" cy="481194"/>
            </a:xfrm>
            <a:grpFill/>
          </p:grpSpPr>
          <p:sp>
            <p:nvSpPr>
              <p:cNvPr id="98" name="Oval 97"/>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9" name="Rounded Rectangle 98"/>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00" name="Rounded Rectangle 99"/>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94" name="Group 93"/>
            <p:cNvGrpSpPr/>
            <p:nvPr/>
          </p:nvGrpSpPr>
          <p:grpSpPr>
            <a:xfrm>
              <a:off x="3813466" y="5060845"/>
              <a:ext cx="138530" cy="383684"/>
              <a:chOff x="4951808" y="3131259"/>
              <a:chExt cx="173736" cy="481194"/>
            </a:xfrm>
            <a:grpFill/>
          </p:grpSpPr>
          <p:sp>
            <p:nvSpPr>
              <p:cNvPr id="95" name="Oval 9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6" name="Rounded Rectangle 9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7" name="Rounded Rectangle 9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04" name="Rounded Rectangle 103"/>
          <p:cNvSpPr/>
          <p:nvPr/>
        </p:nvSpPr>
        <p:spPr>
          <a:xfrm>
            <a:off x="2731492" y="3562047"/>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Helpdesk Agents</a:t>
            </a:r>
          </a:p>
        </p:txBody>
      </p:sp>
      <p:grpSp>
        <p:nvGrpSpPr>
          <p:cNvPr id="105" name="Group 104"/>
          <p:cNvGrpSpPr/>
          <p:nvPr/>
        </p:nvGrpSpPr>
        <p:grpSpPr>
          <a:xfrm>
            <a:off x="2135765" y="3995612"/>
            <a:ext cx="519183" cy="490773"/>
            <a:chOff x="3813466" y="5015691"/>
            <a:chExt cx="509049" cy="481194"/>
          </a:xfrm>
          <a:solidFill>
            <a:schemeClr val="bg1"/>
          </a:solidFill>
        </p:grpSpPr>
        <p:grpSp>
          <p:nvGrpSpPr>
            <p:cNvPr id="106" name="Group 105"/>
            <p:cNvGrpSpPr/>
            <p:nvPr/>
          </p:nvGrpSpPr>
          <p:grpSpPr>
            <a:xfrm>
              <a:off x="3980819" y="5015691"/>
              <a:ext cx="173736" cy="481194"/>
              <a:chOff x="4951808" y="3131259"/>
              <a:chExt cx="173736" cy="481194"/>
            </a:xfrm>
            <a:grpFill/>
          </p:grpSpPr>
          <p:sp>
            <p:nvSpPr>
              <p:cNvPr id="115" name="Oval 114"/>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6" name="Rounded Rectangle 115"/>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7" name="Rounded Rectangle 116"/>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7" name="Group 106"/>
            <p:cNvGrpSpPr/>
            <p:nvPr/>
          </p:nvGrpSpPr>
          <p:grpSpPr>
            <a:xfrm>
              <a:off x="4183985" y="5060845"/>
              <a:ext cx="138530" cy="383684"/>
              <a:chOff x="4951808" y="3131259"/>
              <a:chExt cx="173736" cy="481194"/>
            </a:xfrm>
            <a:grpFill/>
          </p:grpSpPr>
          <p:sp>
            <p:nvSpPr>
              <p:cNvPr id="112" name="Oval 111"/>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3" name="Rounded Rectangle 112"/>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4" name="Rounded Rectangle 113"/>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08" name="Group 107"/>
            <p:cNvGrpSpPr/>
            <p:nvPr/>
          </p:nvGrpSpPr>
          <p:grpSpPr>
            <a:xfrm>
              <a:off x="3813466" y="5060845"/>
              <a:ext cx="138530" cy="383684"/>
              <a:chOff x="4951808" y="3131259"/>
              <a:chExt cx="173736" cy="481194"/>
            </a:xfrm>
            <a:grpFill/>
          </p:grpSpPr>
          <p:sp>
            <p:nvSpPr>
              <p:cNvPr id="109" name="Oval 108"/>
              <p:cNvSpPr/>
              <p:nvPr/>
            </p:nvSpPr>
            <p:spPr>
              <a:xfrm>
                <a:off x="4988384" y="3131259"/>
                <a:ext cx="100584" cy="1005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0" name="Rounded Rectangle 109"/>
              <p:cNvSpPr/>
              <p:nvPr/>
            </p:nvSpPr>
            <p:spPr>
              <a:xfrm>
                <a:off x="4951808" y="3242130"/>
                <a:ext cx="173736" cy="219456"/>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1" name="Rounded Rectangle 110"/>
              <p:cNvSpPr/>
              <p:nvPr/>
            </p:nvSpPr>
            <p:spPr>
              <a:xfrm>
                <a:off x="4988384" y="3379256"/>
                <a:ext cx="100584" cy="233197"/>
              </a:xfrm>
              <a:prstGeom prst="roundRect">
                <a:avLst>
                  <a:gd name="adj" fmla="val 2444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sp>
        <p:nvSpPr>
          <p:cNvPr id="118" name="Rounded Rectangle 117"/>
          <p:cNvSpPr/>
          <p:nvPr/>
        </p:nvSpPr>
        <p:spPr>
          <a:xfrm>
            <a:off x="2731492" y="4115978"/>
            <a:ext cx="1924324" cy="307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630" tIns="46630" rIns="46630" bIns="46630" rtlCol="0" anchor="ctr"/>
          <a:lstStyle/>
          <a:p>
            <a:r>
              <a:rPr lang="en-US" sz="1326" dirty="0">
                <a:latin typeface="Segoe UI Light" panose="020B0502040204020203" pitchFamily="34" charset="0"/>
                <a:cs typeface="Segoe UI Light" panose="020B0502040204020203" pitchFamily="34" charset="0"/>
              </a:rPr>
              <a:t>Group | Sales Agents</a:t>
            </a:r>
          </a:p>
        </p:txBody>
      </p:sp>
      <p:sp>
        <p:nvSpPr>
          <p:cNvPr id="135" name="Rounded Rectangular Callout 134"/>
          <p:cNvSpPr/>
          <p:nvPr/>
        </p:nvSpPr>
        <p:spPr>
          <a:xfrm>
            <a:off x="2907826" y="1856479"/>
            <a:ext cx="2262060" cy="785584"/>
          </a:xfrm>
          <a:prstGeom prst="wedgeRoundRectCallout">
            <a:avLst>
              <a:gd name="adj1" fmla="val -28076"/>
              <a:gd name="adj2" fmla="val 80249"/>
              <a:gd name="adj3" fmla="val 16667"/>
            </a:avLst>
          </a:prstGeom>
          <a:ln>
            <a:solidFill>
              <a:schemeClr val="bg1"/>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r>
              <a:rPr lang="en-US" sz="1530" dirty="0">
                <a:latin typeface="+mj-lt"/>
                <a:cs typeface="Segoe UI Light" panose="020B0502040204020203" pitchFamily="34" charset="0"/>
              </a:rPr>
              <a:t>A CSP partner tenant has 3 special agents groups.</a:t>
            </a:r>
          </a:p>
        </p:txBody>
      </p:sp>
      <p:sp>
        <p:nvSpPr>
          <p:cNvPr id="2" name="Title 1"/>
          <p:cNvSpPr>
            <a:spLocks noGrp="1"/>
          </p:cNvSpPr>
          <p:nvPr>
            <p:ph type="title"/>
          </p:nvPr>
        </p:nvSpPr>
        <p:spPr/>
        <p:txBody>
          <a:bodyPr/>
          <a:lstStyle/>
          <a:p>
            <a:r>
              <a:rPr lang="en-US" dirty="0"/>
              <a:t>AOBO for Office 365 (Direct)</a:t>
            </a:r>
          </a:p>
        </p:txBody>
      </p:sp>
      <p:grpSp>
        <p:nvGrpSpPr>
          <p:cNvPr id="119" name="Group 118"/>
          <p:cNvGrpSpPr/>
          <p:nvPr/>
        </p:nvGrpSpPr>
        <p:grpSpPr>
          <a:xfrm>
            <a:off x="9851083" y="3378810"/>
            <a:ext cx="1996230" cy="830686"/>
            <a:chOff x="7994661" y="1206920"/>
            <a:chExt cx="1957266" cy="814472"/>
          </a:xfrm>
          <a:solidFill>
            <a:schemeClr val="bg1"/>
          </a:solidFill>
        </p:grpSpPr>
        <p:grpSp>
          <p:nvGrpSpPr>
            <p:cNvPr id="120" name="Group 119"/>
            <p:cNvGrpSpPr/>
            <p:nvPr/>
          </p:nvGrpSpPr>
          <p:grpSpPr>
            <a:xfrm>
              <a:off x="8693666" y="1206920"/>
              <a:ext cx="548927" cy="620201"/>
              <a:chOff x="8693666" y="1206920"/>
              <a:chExt cx="548927" cy="620201"/>
            </a:xfrm>
            <a:grpFill/>
          </p:grpSpPr>
          <p:grpSp>
            <p:nvGrpSpPr>
              <p:cNvPr id="122" name="Group 121"/>
              <p:cNvGrpSpPr/>
              <p:nvPr/>
            </p:nvGrpSpPr>
            <p:grpSpPr>
              <a:xfrm>
                <a:off x="8846066" y="1206920"/>
                <a:ext cx="257981" cy="395950"/>
                <a:chOff x="8361394" y="1628219"/>
                <a:chExt cx="257981" cy="395950"/>
              </a:xfrm>
              <a:grpFill/>
            </p:grpSpPr>
            <p:sp>
              <p:nvSpPr>
                <p:cNvPr id="133" name="Cube 132"/>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4" name="Straight Connector 133"/>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8984612" y="1359320"/>
                <a:ext cx="257981" cy="395950"/>
                <a:chOff x="8361394" y="1628219"/>
                <a:chExt cx="257981" cy="395950"/>
              </a:xfrm>
              <a:grpFill/>
            </p:grpSpPr>
            <p:sp>
              <p:nvSpPr>
                <p:cNvPr id="129" name="Cube 128"/>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30" name="Straight Connector 129"/>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8693666" y="1431171"/>
                <a:ext cx="257981" cy="395950"/>
                <a:chOff x="8361394" y="1628219"/>
                <a:chExt cx="257981" cy="395950"/>
              </a:xfrm>
              <a:grpFill/>
            </p:grpSpPr>
            <p:sp>
              <p:nvSpPr>
                <p:cNvPr id="125" name="Cube 124"/>
                <p:cNvSpPr/>
                <p:nvPr/>
              </p:nvSpPr>
              <p:spPr>
                <a:xfrm>
                  <a:off x="8361394" y="1628219"/>
                  <a:ext cx="257981" cy="395950"/>
                </a:xfrm>
                <a:prstGeom prst="cube">
                  <a:avLst>
                    <a:gd name="adj" fmla="val 35741"/>
                  </a:avLst>
                </a:prstGeom>
                <a:grpFill/>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cxnSp>
              <p:nvCxnSpPr>
                <p:cNvPr id="126" name="Straight Connector 125"/>
                <p:cNvCxnSpPr/>
                <p:nvPr/>
              </p:nvCxnSpPr>
              <p:spPr>
                <a:xfrm>
                  <a:off x="8397861" y="1770699"/>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397864" y="1821501"/>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397867" y="1867684"/>
                  <a:ext cx="91440" cy="0"/>
                </a:xfrm>
                <a:prstGeom prst="line">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121" name="TextBox 120"/>
            <p:cNvSpPr txBox="1"/>
            <p:nvPr/>
          </p:nvSpPr>
          <p:spPr>
            <a:xfrm>
              <a:off x="7994661" y="1848716"/>
              <a:ext cx="1957266" cy="172676"/>
            </a:xfrm>
            <a:prstGeom prst="rect">
              <a:avLst/>
            </a:prstGeom>
            <a:noFill/>
          </p:spPr>
          <p:txBody>
            <a:bodyPr wrap="none" lIns="0" tIns="0" rIns="0" bIns="0" rtlCol="0">
              <a:spAutoFit/>
            </a:bodyPr>
            <a:lstStyle/>
            <a:p>
              <a:pPr algn="ctr"/>
              <a:r>
                <a:rPr lang="en-US" sz="1122" dirty="0">
                  <a:solidFill>
                    <a:schemeClr val="bg1"/>
                  </a:solidFill>
                  <a:latin typeface="Segoe UI Light" panose="020B0502040204020203" pitchFamily="34" charset="0"/>
                  <a:cs typeface="Segoe UI Light" panose="020B0502040204020203" pitchFamily="34" charset="0"/>
                </a:rPr>
                <a:t>Resources + service configuration</a:t>
              </a:r>
            </a:p>
          </p:txBody>
        </p:sp>
      </p:grpSp>
    </p:spTree>
    <p:extLst>
      <p:ext uri="{BB962C8B-B14F-4D97-AF65-F5344CB8AC3E}">
        <p14:creationId xmlns:p14="http://schemas.microsoft.com/office/powerpoint/2010/main" val="1463968214"/>
      </p:ext>
    </p:extLst>
  </p:cSld>
  <p:clrMapOvr>
    <a:masterClrMapping/>
  </p:clrMapOvr>
  <p:transition>
    <p:fade/>
  </p:transition>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SP_Module_Template" id="{6330ED0D-7AC0-EE45-80A3-E17D428C30F1}" vid="{E7AB9C06-52EA-6248-902B-DEEC30F1E7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 xsi:nil="tru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xsi:nil="true"/>
    <Session_x0020_Code xmlns="12a172fe-0250-434a-85cf-03b10810c5e5" xsi:nil="tru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Props1.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2a172fe-0250-434a-85cf-03b10810c5e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CSP_Module_Template</Template>
  <TotalTime>1101</TotalTime>
  <Words>2496</Words>
  <Application>Microsoft Office PowerPoint</Application>
  <PresentationFormat>Custom</PresentationFormat>
  <Paragraphs>525</Paragraphs>
  <Slides>47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Consolas</vt:lpstr>
      <vt:lpstr>Segoe UI</vt:lpstr>
      <vt:lpstr>Segoe UI Light</vt:lpstr>
      <vt:lpstr>Verdana</vt:lpstr>
      <vt:lpstr>Wingdings</vt:lpstr>
      <vt:lpstr>5-30610_Microsoft_Ignite_Keynote_Template</vt:lpstr>
      <vt:lpstr>Admin On Behalf Of (AOBO)</vt:lpstr>
      <vt:lpstr>Module Overview</vt:lpstr>
      <vt:lpstr>Admin on Behalf Of Overview</vt:lpstr>
      <vt:lpstr>Admin on Behalf Of</vt:lpstr>
      <vt:lpstr>AOBO for Office 365</vt:lpstr>
      <vt:lpstr>AOBO for Office 365 (Direct)</vt:lpstr>
      <vt:lpstr>AOBO for Office 365 (Direct)</vt:lpstr>
      <vt:lpstr>AOBO for Office 365 (Direct)</vt:lpstr>
      <vt:lpstr>AOBO for Office 365 (Direct)</vt:lpstr>
      <vt:lpstr>AOBO for Office 365 (Direct)</vt:lpstr>
      <vt:lpstr>AOBO for Office 365 (Direct)</vt:lpstr>
      <vt:lpstr>AOBO for  Office 365 (Indirect) –  How it Works…</vt:lpstr>
      <vt:lpstr>Differences Between Direct &amp; Indirect – Office 365</vt:lpstr>
      <vt:lpstr>AOBO for Office 365 (Indirect)</vt:lpstr>
      <vt:lpstr>AOBO for  Office 365 (Indirect) –  How to Enable it…</vt:lpstr>
      <vt:lpstr>AOBO for Office 365 (Indirect)</vt:lpstr>
      <vt:lpstr>AOBO for Office 365 (Indirect)</vt:lpstr>
      <vt:lpstr>Enable Reseller access to Customer’s Office 365</vt:lpstr>
      <vt:lpstr>Reseller Generates Partner Invite</vt:lpstr>
      <vt:lpstr>Partner Relationship Request via Managed API</vt:lpstr>
      <vt:lpstr>Partner Relationship REQUEST via REST API</vt:lpstr>
      <vt:lpstr>Partner Relationship RESPONSE via REST API</vt:lpstr>
      <vt:lpstr>Customer Accepts Partner Invite</vt:lpstr>
      <vt:lpstr>AOBO for Microsoft Azure</vt:lpstr>
      <vt:lpstr>AOBO for Microsoft Azure (Direct)</vt:lpstr>
      <vt:lpstr>AOBO for Microsoft Azure (Direct)</vt:lpstr>
      <vt:lpstr>AOBO for Microsoft Azure (Direct)</vt:lpstr>
      <vt:lpstr>AOBO for Microsoft Azure (Direct)</vt:lpstr>
      <vt:lpstr>AOBO for Microsoft Azure (Direct)</vt:lpstr>
      <vt:lpstr>AOBO for Microsoft Azure (Direct)</vt:lpstr>
      <vt:lpstr>AOBO for Microsoft Azure (Direct)</vt:lpstr>
      <vt:lpstr>AOBO for  Microsoft Azure (Indirect) –  How it Works…</vt:lpstr>
      <vt:lpstr>Differences Between Direct &amp; Indirect - Azure</vt:lpstr>
      <vt:lpstr>AOBO for Microsoft Azure (Indirect)</vt:lpstr>
      <vt:lpstr>AOBO for  Microsoft Azure (Indirect) –  How to Enable it…</vt:lpstr>
      <vt:lpstr>Enable Reseller access to Customer’s Azure Subscription</vt:lpstr>
      <vt:lpstr>AOBO for Microsoft Azure (Indirect)</vt:lpstr>
      <vt:lpstr>AOBO for Microsoft Azure (Indirect)</vt:lpstr>
      <vt:lpstr>Obtaining Reseller’s Admin Agents Group ID</vt:lpstr>
      <vt:lpstr>Assign Roles in Customer’s Azure AD Sub to Reseller’s Admin Agents Group</vt:lpstr>
      <vt:lpstr>DEMO</vt:lpstr>
      <vt:lpstr>AOBO Considerations with  Custom Applications</vt:lpstr>
      <vt:lpstr>Consider the Scenario – What Does the App Do?</vt:lpstr>
      <vt:lpstr>Recall Azure AD Authentication…</vt:lpstr>
      <vt:lpstr>Azure AD Apps &amp; Accessing Customer Tenants</vt:lpstr>
      <vt:lpstr>Module 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Customers</dc:title>
  <dc:subject>Microsoft Ignite 2015</dc:subject>
  <dc:creator>Andrew Connell</dc:creator>
  <cp:keywords>Microsoft Ignite 2015</cp:keywords>
  <dc:description>Template: Mitchell Derrey, Silver Fox Productions
Formatting: 
Audience Type: Internal/External</dc:description>
  <cp:lastModifiedBy>Andrew Connell</cp:lastModifiedBy>
  <cp:revision>86</cp:revision>
  <dcterms:created xsi:type="dcterms:W3CDTF">2015-12-02T15:17:01Z</dcterms:created>
  <dcterms:modified xsi:type="dcterms:W3CDTF">2016-03-14T22:28:30Z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