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3"/>
  </p:notesMasterIdLst>
  <p:handoutMasterIdLst>
    <p:handoutMasterId r:id="rId44"/>
  </p:handoutMasterIdLst>
  <p:sldIdLst>
    <p:sldId id="1457" r:id="rId5"/>
    <p:sldId id="1460" r:id="rId6"/>
    <p:sldId id="1524" r:id="rId7"/>
    <p:sldId id="1534" r:id="rId8"/>
    <p:sldId id="1580" r:id="rId9"/>
    <p:sldId id="1542" r:id="rId10"/>
    <p:sldId id="1536" r:id="rId11"/>
    <p:sldId id="1537" r:id="rId12"/>
    <p:sldId id="1538" r:id="rId13"/>
    <p:sldId id="1539" r:id="rId14"/>
    <p:sldId id="1543" r:id="rId15"/>
    <p:sldId id="1540" r:id="rId16"/>
    <p:sldId id="1541" r:id="rId17"/>
    <p:sldId id="1544" r:id="rId18"/>
    <p:sldId id="1545" r:id="rId19"/>
    <p:sldId id="1546" r:id="rId20"/>
    <p:sldId id="1550" r:id="rId21"/>
    <p:sldId id="1547" r:id="rId22"/>
    <p:sldId id="1548" r:id="rId23"/>
    <p:sldId id="1549" r:id="rId24"/>
    <p:sldId id="1555" r:id="rId25"/>
    <p:sldId id="1556" r:id="rId26"/>
    <p:sldId id="1557" r:id="rId27"/>
    <p:sldId id="1558" r:id="rId28"/>
    <p:sldId id="1568" r:id="rId29"/>
    <p:sldId id="1559" r:id="rId30"/>
    <p:sldId id="1560" r:id="rId31"/>
    <p:sldId id="1570" r:id="rId32"/>
    <p:sldId id="1583" r:id="rId33"/>
    <p:sldId id="1584" r:id="rId34"/>
    <p:sldId id="1582" r:id="rId35"/>
    <p:sldId id="1575" r:id="rId36"/>
    <p:sldId id="1571" r:id="rId37"/>
    <p:sldId id="1572" r:id="rId38"/>
    <p:sldId id="1573" r:id="rId39"/>
    <p:sldId id="1585" r:id="rId40"/>
    <p:sldId id="1461" r:id="rId41"/>
    <p:sldId id="1458" r:id="rId4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verview" id="{E6860344-58C6-0E4F-A75D-E9E6B2829613}">
          <p14:sldIdLst>
            <p14:sldId id="1524"/>
            <p14:sldId id="1534"/>
            <p14:sldId id="1580"/>
            <p14:sldId id="1542"/>
          </p14:sldIdLst>
        </p14:section>
        <p14:section name="spending-budget" id="{381F3C61-9648-EC47-BFB0-3ED86A197EAD}">
          <p14:sldIdLst>
            <p14:sldId id="1536"/>
            <p14:sldId id="1537"/>
            <p14:sldId id="1538"/>
            <p14:sldId id="1539"/>
            <p14:sldId id="1543"/>
            <p14:sldId id="1540"/>
            <p14:sldId id="1541"/>
            <p14:sldId id="1544"/>
          </p14:sldIdLst>
        </p14:section>
        <p14:section name="usage-summary" id="{1A0A9C5D-0691-3045-AA12-C458541285B7}">
          <p14:sldIdLst>
            <p14:sldId id="1545"/>
            <p14:sldId id="1546"/>
            <p14:sldId id="1550"/>
            <p14:sldId id="1547"/>
            <p14:sldId id="1548"/>
            <p14:sldId id="1549"/>
            <p14:sldId id="1555"/>
            <p14:sldId id="1556"/>
            <p14:sldId id="1557"/>
            <p14:sldId id="1558"/>
            <p14:sldId id="1568"/>
          </p14:sldIdLst>
        </p14:section>
        <p14:section name="usage-detail" id="{080DD440-3BFF-ED4A-9544-DEB0DA0344FF}">
          <p14:sldIdLst>
            <p14:sldId id="1559"/>
            <p14:sldId id="1560"/>
            <p14:sldId id="1570"/>
            <p14:sldId id="1583"/>
            <p14:sldId id="1584"/>
            <p14:sldId id="1582"/>
            <p14:sldId id="1575"/>
            <p14:sldId id="1571"/>
            <p14:sldId id="1572"/>
            <p14:sldId id="1573"/>
            <p14:sldId id="1585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D7FF"/>
    <a:srgbClr val="FFFFFF"/>
    <a:srgbClr val="47D8FF"/>
    <a:srgbClr val="11CCFF"/>
    <a:srgbClr val="85E5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569" autoAdjust="0"/>
    <p:restoredTop sz="95491" autoAdjust="0"/>
  </p:normalViewPr>
  <p:slideViewPr>
    <p:cSldViewPr>
      <p:cViewPr>
        <p:scale>
          <a:sx n="70" d="100"/>
          <a:sy n="70" d="100"/>
        </p:scale>
        <p:origin x="510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115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3/15/2016 2:31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3/15/2016 2:31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3/15/2016 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3/15/2016 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3/15/2016 2:31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Rated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Query </a:t>
            </a:r>
            <a:r>
              <a:rPr lang="en-US" sz="4400" dirty="0"/>
              <a:t>Spending Budget </a:t>
            </a:r>
            <a:r>
              <a:rPr lang="en-US" sz="4400" dirty="0" smtClean="0"/>
              <a:t>with REST API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endParaRPr lang="en-US" sz="2800" dirty="0"/>
          </a:p>
          <a:p>
            <a:r>
              <a:rPr lang="en-US" sz="2800" dirty="0" smtClean="0"/>
              <a:t>                  /v1/customers/{</a:t>
            </a:r>
            <a:r>
              <a:rPr lang="en-US" sz="2800" dirty="0" err="1" smtClean="0"/>
              <a:t>guid</a:t>
            </a:r>
            <a:r>
              <a:rPr lang="en-US" sz="2800" dirty="0" smtClean="0"/>
              <a:t>}/</a:t>
            </a:r>
            <a:r>
              <a:rPr lang="en-US" sz="2800" dirty="0" err="1" smtClean="0"/>
              <a:t>usagebudget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5539137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Query </a:t>
            </a:r>
            <a:r>
              <a:rPr lang="en-US" sz="4400" dirty="0"/>
              <a:t>Spending Budget </a:t>
            </a:r>
            <a:r>
              <a:rPr lang="en-US" sz="4400" dirty="0" smtClean="0"/>
              <a:t>with REST API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31755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usageSpendingBudget</a:t>
            </a:r>
            <a:r>
              <a:rPr lang="en-US" dirty="0" smtClean="0"/>
              <a:t>: 10000.00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55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Spending Budget with </a:t>
            </a:r>
            <a:r>
              <a:rPr lang="en-US" dirty="0"/>
              <a:t>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 smtClean="0"/>
              <a:t>IPartner </a:t>
            </a:r>
            <a:r>
              <a:rPr lang="is-IS" sz="2800" dirty="0"/>
              <a:t>partnerOps = [...]</a:t>
            </a:r>
            <a:endParaRPr lang="en-US" sz="2800" dirty="0"/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// set spending </a:t>
            </a:r>
            <a:r>
              <a:rPr lang="en-US" sz="2800" dirty="0">
                <a:solidFill>
                  <a:srgbClr val="00B050"/>
                </a:solidFill>
              </a:rPr>
              <a:t>budget</a:t>
            </a:r>
          </a:p>
          <a:p>
            <a:r>
              <a:rPr lang="en-US" sz="2800" dirty="0" err="1" smtClean="0"/>
              <a:t>SpendingBudget</a:t>
            </a:r>
            <a:r>
              <a:rPr lang="en-US" sz="2800" dirty="0" smtClean="0"/>
              <a:t> </a:t>
            </a:r>
            <a:r>
              <a:rPr lang="en-US" sz="2800" dirty="0" err="1"/>
              <a:t>csb</a:t>
            </a:r>
            <a:r>
              <a:rPr lang="en-US" sz="2800" dirty="0"/>
              <a:t> = </a:t>
            </a:r>
            <a:r>
              <a:rPr lang="en-US" sz="2800" dirty="0" smtClean="0"/>
              <a:t>new </a:t>
            </a:r>
            <a:r>
              <a:rPr lang="en-US" sz="2800" dirty="0" err="1" smtClean="0"/>
              <a:t>SpendingBudget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csb.Amount</a:t>
            </a:r>
            <a:r>
              <a:rPr lang="en-US" sz="2800" dirty="0" smtClean="0"/>
              <a:t> = new decimal(10000.00);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// or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 smtClean="0"/>
              <a:t>csb.Amount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null;</a:t>
            </a:r>
          </a:p>
          <a:p>
            <a:endParaRPr lang="en-US" sz="2800" dirty="0" smtClean="0"/>
          </a:p>
          <a:p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smtClean="0">
                <a:solidFill>
                  <a:srgbClr val="00B050"/>
                </a:solidFill>
              </a:rPr>
              <a:t>update budget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 smtClean="0"/>
              <a:t>partnerOps.Customers.ById</a:t>
            </a:r>
            <a:r>
              <a:rPr lang="en-US" sz="2800" dirty="0" smtClean="0"/>
              <a:t>(</a:t>
            </a:r>
            <a:r>
              <a:rPr lang="en-US" sz="2800" dirty="0" err="1" smtClean="0"/>
              <a:t>cid</a:t>
            </a:r>
            <a:r>
              <a:rPr lang="en-US" sz="2800" dirty="0"/>
              <a:t>).</a:t>
            </a:r>
            <a:r>
              <a:rPr lang="en-US" sz="2800" dirty="0" err="1" smtClean="0"/>
              <a:t>UsageBudget.Patch</a:t>
            </a:r>
            <a:r>
              <a:rPr lang="en-US" sz="2800" dirty="0" smtClean="0"/>
              <a:t>(</a:t>
            </a:r>
            <a:r>
              <a:rPr lang="en-US" sz="2800" dirty="0" err="1" smtClean="0"/>
              <a:t>csb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9531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Set Spending </a:t>
            </a:r>
            <a:r>
              <a:rPr lang="en-US" sz="4400" dirty="0"/>
              <a:t>Budget </a:t>
            </a:r>
            <a:r>
              <a:rPr lang="en-US" sz="4400" dirty="0" smtClean="0"/>
              <a:t>with REST API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</a:t>
            </a:r>
            <a:r>
              <a:rPr lang="en-US" sz="2800" dirty="0" smtClean="0"/>
              <a:t>PATCH</a:t>
            </a:r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</a:t>
            </a:r>
            <a:endParaRPr lang="en-US" sz="2800" dirty="0"/>
          </a:p>
          <a:p>
            <a:r>
              <a:rPr lang="en-US" sz="2800" dirty="0"/>
              <a:t>                  /v1/customers/{</a:t>
            </a:r>
            <a:r>
              <a:rPr lang="en-US" sz="2800" dirty="0" err="1"/>
              <a:t>guid</a:t>
            </a:r>
            <a:r>
              <a:rPr lang="en-US" sz="2800" dirty="0"/>
              <a:t>}/</a:t>
            </a:r>
            <a:r>
              <a:rPr lang="en-US" sz="2800" dirty="0" err="1"/>
              <a:t>usagebudget</a:t>
            </a:r>
            <a:endParaRPr lang="en-US" sz="2800" dirty="0"/>
          </a:p>
          <a:p>
            <a:r>
              <a:rPr lang="en-US" sz="2800" dirty="0" smtClean="0"/>
              <a:t>{ </a:t>
            </a:r>
            <a:r>
              <a:rPr lang="en-US" sz="2800" dirty="0" err="1" smtClean="0"/>
              <a:t>usageSpendingBudget</a:t>
            </a:r>
            <a:r>
              <a:rPr lang="en-US" sz="2800" dirty="0" smtClean="0"/>
              <a:t>=10000.00 }</a:t>
            </a:r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  <a:p>
            <a:r>
              <a:rPr lang="en-US" sz="2800" dirty="0" smtClean="0"/>
              <a:t>Content-Type: application/</a:t>
            </a:r>
            <a:r>
              <a:rPr lang="en-US" sz="2800" dirty="0" err="1" smtClean="0"/>
              <a:t>json</a:t>
            </a:r>
            <a:r>
              <a:rPr lang="en-US" sz="2800" dirty="0" smtClean="0"/>
              <a:t>  Content-Length: ##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7077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Customer Spending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26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50778"/>
          </a:xfrm>
        </p:spPr>
        <p:txBody>
          <a:bodyPr/>
          <a:lstStyle/>
          <a:p>
            <a:pPr fontAlgn="ctr"/>
            <a:r>
              <a:rPr lang="en-US" dirty="0" smtClean="0">
                <a:solidFill>
                  <a:schemeClr val="tx1"/>
                </a:solidFill>
              </a:rPr>
              <a:t>Estimate of current (</a:t>
            </a:r>
            <a:r>
              <a:rPr lang="en-US" i="1" dirty="0" smtClean="0">
                <a:solidFill>
                  <a:schemeClr val="tx1"/>
                </a:solidFill>
              </a:rPr>
              <a:t>as of last 24 hours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Azure resource usage spend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Allows partners to take action on behalf or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notify customers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Enables to monitor ongoing Azure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consumption spend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Available in different forms at multiple scopes: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Partner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Customer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Usage 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37" y="601662"/>
            <a:ext cx="2236042" cy="1817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86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630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Partners can get a single view of all Azure resource usage spend across all customer’s subscriptions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addition to the common shared summary data: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CustomersOverBudget</a:t>
            </a:r>
            <a:r>
              <a:rPr lang="en-US" dirty="0" smtClean="0">
                <a:solidFill>
                  <a:schemeClr val="tx1"/>
                </a:solidFill>
              </a:rPr>
              <a:t>: number of customers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who’s spend exceeds their set budget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CustomersTrendingOver</a:t>
            </a:r>
            <a:r>
              <a:rPr lang="en-US" dirty="0" smtClean="0">
                <a:solidFill>
                  <a:schemeClr val="tx1"/>
                </a:solidFill>
              </a:rPr>
              <a:t>: number of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customers who’s spend exceeds 80% of their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set budget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CustomersWithUsageSubscription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number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customers who have usage subscriptions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EmailsToNotify</a:t>
            </a:r>
            <a:r>
              <a:rPr lang="en-US" dirty="0" smtClean="0">
                <a:solidFill>
                  <a:schemeClr val="tx1"/>
                </a:solidFill>
              </a:rPr>
              <a:t>: email addresses to send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notification when customer exceeds spending budget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ResourceId</a:t>
            </a:r>
            <a:r>
              <a:rPr lang="en-US" dirty="0" smtClean="0">
                <a:solidFill>
                  <a:schemeClr val="tx1"/>
                </a:solidFill>
              </a:rPr>
              <a:t>: AAD tenant of partner summary applies to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Summary for Partners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36409" y="31162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  <a:endParaRPr lang="en-US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977982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 Usage Summary for Partner </a:t>
            </a:r>
            <a:r>
              <a:rPr lang="en-US" sz="4400" dirty="0"/>
              <a:t>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15137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 smtClean="0"/>
              <a:t>IPartner </a:t>
            </a:r>
            <a:r>
              <a:rPr lang="is-IS" sz="2400" dirty="0"/>
              <a:t>partnerOps = [...]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800" dirty="0" err="1" smtClean="0"/>
              <a:t>PartnerUsageSummary</a:t>
            </a:r>
            <a:r>
              <a:rPr lang="en-US" sz="2800" dirty="0" smtClean="0"/>
              <a:t> </a:t>
            </a:r>
            <a:r>
              <a:rPr lang="en-US" sz="2800" dirty="0" err="1" smtClean="0"/>
              <a:t>psm</a:t>
            </a:r>
            <a:r>
              <a:rPr lang="en-US" sz="2800" dirty="0" smtClean="0"/>
              <a:t> = </a:t>
            </a:r>
            <a:r>
              <a:rPr lang="en-US" sz="2800" dirty="0" err="1" smtClean="0"/>
              <a:t>partnerOps.UsageSummary.Get</a:t>
            </a:r>
            <a:r>
              <a:rPr lang="en-US" sz="2800" dirty="0" smtClean="0"/>
              <a:t>();</a:t>
            </a:r>
          </a:p>
          <a:p>
            <a:endParaRPr lang="en-US" sz="2800" dirty="0"/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psm.CustomersOverBudget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psm.CustomersTrendingOver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psm.CustomersWithUsageBasedSubscription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psm.EmailsToNotify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4044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Usage Summary for Partner -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</a:t>
            </a:r>
            <a:r>
              <a:rPr lang="en-US" sz="2800" dirty="0" smtClean="0"/>
              <a:t>://api.partnercenter.microsoft.com/v1/usagesummary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995643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Overview of Rated Usage</a:t>
            </a:r>
          </a:p>
          <a:p>
            <a:endParaRPr lang="en-US" dirty="0" smtClean="0"/>
          </a:p>
          <a:p>
            <a:r>
              <a:rPr lang="en-US" dirty="0" smtClean="0"/>
              <a:t>Customer Spending Budgets</a:t>
            </a:r>
          </a:p>
          <a:p>
            <a:endParaRPr lang="en-US" dirty="0" smtClean="0"/>
          </a:p>
          <a:p>
            <a:r>
              <a:rPr lang="en-US" dirty="0" smtClean="0"/>
              <a:t>Usage Summary</a:t>
            </a:r>
          </a:p>
          <a:p>
            <a:endParaRPr lang="en-US" dirty="0" smtClean="0"/>
          </a:p>
          <a:p>
            <a:r>
              <a:rPr lang="en-US" dirty="0" smtClean="0"/>
              <a:t>Usage Details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Usage Summary for Partner -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billingStartDate</a:t>
            </a:r>
            <a:r>
              <a:rPr lang="en-US" dirty="0" smtClean="0"/>
              <a:t>: "2016-02-06T00:00:00-08:00",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billingEndDate</a:t>
            </a:r>
            <a:r>
              <a:rPr lang="en-US" dirty="0"/>
              <a:t>: "</a:t>
            </a:r>
            <a:r>
              <a:rPr lang="en-US" dirty="0" smtClean="0"/>
              <a:t>2016-03-05T00:00:00-08:00",</a:t>
            </a:r>
          </a:p>
          <a:p>
            <a:r>
              <a:rPr lang="en-US" dirty="0" smtClean="0"/>
              <a:t>  </a:t>
            </a:r>
            <a:r>
              <a:rPr lang="en-US" dirty="0" err="1"/>
              <a:t>lastModifiedDate</a:t>
            </a:r>
            <a:r>
              <a:rPr lang="en-US" dirty="0"/>
              <a:t>: "2016-02-26T21:42:25+00:00",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currencyLocale</a:t>
            </a:r>
            <a:r>
              <a:rPr lang="en-US" dirty="0" smtClean="0"/>
              <a:t>: "en-US",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customersOverBudget</a:t>
            </a:r>
            <a:r>
              <a:rPr lang="en-US" dirty="0" smtClean="0"/>
              <a:t>: 0,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customersTrendingOver</a:t>
            </a:r>
            <a:r>
              <a:rPr lang="en-US" dirty="0" smtClean="0"/>
              <a:t>: 0,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customersWithUsageBasedSubscription</a:t>
            </a:r>
            <a:r>
              <a:rPr lang="en-US" dirty="0" smtClean="0"/>
              <a:t>: 22,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totalCost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0559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7548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Partners can get a summary view of all Azure resource usage spend across all resources for a given subscription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Same dataset returned that’s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shared across summary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Summary for Subscription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66037" y="33448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  <a:endParaRPr lang="en-US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75119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Get Usage Summary for Subscription </a:t>
            </a:r>
            <a:r>
              <a:rPr lang="en-US" sz="4000" dirty="0"/>
              <a:t>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3089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 smtClean="0"/>
              <a:t>IPartner </a:t>
            </a:r>
            <a:r>
              <a:rPr lang="is-IS" sz="2400" dirty="0"/>
              <a:t>partnerOps = [...]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800" dirty="0"/>
              <a:t>Customer customer = </a:t>
            </a:r>
            <a:r>
              <a:rPr lang="en-US" sz="2800" dirty="0" err="1" smtClean="0"/>
              <a:t>partnerOps.Customers.ById</a:t>
            </a:r>
            <a:r>
              <a:rPr lang="en-US" sz="2800" dirty="0" smtClean="0"/>
              <a:t>(</a:t>
            </a:r>
            <a:r>
              <a:rPr lang="en-US" sz="2800" dirty="0" err="1" smtClean="0"/>
              <a:t>cid</a:t>
            </a:r>
            <a:r>
              <a:rPr lang="en-US" sz="2800" dirty="0"/>
              <a:t>).Get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Subscription sub = </a:t>
            </a:r>
            <a:r>
              <a:rPr lang="en-US" sz="2800" dirty="0" err="1" smtClean="0"/>
              <a:t>customer.Subscriptions.ById</a:t>
            </a:r>
            <a:r>
              <a:rPr lang="en-US" sz="2800" dirty="0" smtClean="0"/>
              <a:t>(</a:t>
            </a:r>
            <a:r>
              <a:rPr lang="en-US" sz="2800" dirty="0" err="1" smtClean="0"/>
              <a:t>sid</a:t>
            </a:r>
            <a:r>
              <a:rPr lang="en-US" sz="2800" dirty="0"/>
              <a:t>).Get();</a:t>
            </a:r>
          </a:p>
          <a:p>
            <a:r>
              <a:rPr lang="en-US" sz="2800" dirty="0" err="1" smtClean="0"/>
              <a:t>SubscriptionUsageSummary</a:t>
            </a:r>
            <a:r>
              <a:rPr lang="en-US" sz="2800" dirty="0" smtClean="0"/>
              <a:t> </a:t>
            </a:r>
            <a:r>
              <a:rPr lang="en-US" sz="2800" dirty="0" err="1" smtClean="0"/>
              <a:t>sus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sub.UsageSummary.Get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sus.ResourceId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sus.BillingStartDate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sus.BillingEndDate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sus.TotalCost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2581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 Usage Summary for </a:t>
            </a:r>
            <a:r>
              <a:rPr lang="en-US" sz="4400" dirty="0"/>
              <a:t>Subscription </a:t>
            </a:r>
            <a:r>
              <a:rPr lang="en-US" sz="4400" dirty="0" smtClean="0"/>
              <a:t>- REST API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912114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</a:t>
            </a:r>
            <a:r>
              <a:rPr lang="en-US" sz="2400" dirty="0" smtClean="0"/>
              <a:t>://api.partnercenter.microsoft.com/v1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 smtClean="0"/>
              <a:t>/</a:t>
            </a:r>
            <a:r>
              <a:rPr lang="en-US" sz="2400" dirty="0"/>
              <a:t>customers/{</a:t>
            </a:r>
            <a:r>
              <a:rPr lang="en-US" sz="2400" dirty="0" err="1"/>
              <a:t>guid</a:t>
            </a:r>
            <a:r>
              <a:rPr lang="en-US" sz="2400" dirty="0" smtClean="0"/>
              <a:t>}/subscriptions/{</a:t>
            </a:r>
            <a:r>
              <a:rPr lang="en-US" sz="2400" dirty="0" err="1" smtClean="0"/>
              <a:t>guid</a:t>
            </a:r>
            <a:r>
              <a:rPr lang="en-US" sz="2400" dirty="0" smtClean="0"/>
              <a:t>}/</a:t>
            </a:r>
            <a:r>
              <a:rPr lang="en-US" sz="2400" dirty="0" err="1" smtClean="0"/>
              <a:t>usagesummary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4127149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 Usage Summary for </a:t>
            </a:r>
            <a:r>
              <a:rPr lang="en-US" sz="4400" dirty="0"/>
              <a:t>Subscription </a:t>
            </a:r>
            <a:r>
              <a:rPr lang="en-US" sz="4400" dirty="0" smtClean="0"/>
              <a:t>- REST API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5520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billingStartDate</a:t>
            </a:r>
            <a:r>
              <a:rPr lang="en-US" dirty="0"/>
              <a:t>: "2016-02-06T00:00:00-08:00",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billingEndDate</a:t>
            </a:r>
            <a:r>
              <a:rPr lang="en-US" dirty="0" smtClean="0"/>
              <a:t>: "2016-03-05T00:00:00-08:00",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lastModifiedDate</a:t>
            </a:r>
            <a:r>
              <a:rPr lang="en-US" dirty="0"/>
              <a:t>: "</a:t>
            </a:r>
            <a:r>
              <a:rPr lang="en-US" dirty="0" smtClean="0"/>
              <a:t>2016-02-26T21:42:25+00:00</a:t>
            </a:r>
            <a:r>
              <a:rPr lang="en-US" dirty="0"/>
              <a:t>",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currencyLocale</a:t>
            </a:r>
            <a:r>
              <a:rPr lang="en-US" dirty="0" smtClean="0"/>
              <a:t>: "en-US",</a:t>
            </a:r>
          </a:p>
          <a:p>
            <a:r>
              <a:rPr lang="en-US" dirty="0" smtClean="0"/>
              <a:t>  </a:t>
            </a:r>
            <a:r>
              <a:rPr lang="en-US" dirty="0" err="1"/>
              <a:t>totalCost</a:t>
            </a:r>
            <a:r>
              <a:rPr lang="en-US" dirty="0"/>
              <a:t>: 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461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Usage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59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67404"/>
          </a:xfrm>
        </p:spPr>
        <p:txBody>
          <a:bodyPr/>
          <a:lstStyle/>
          <a:p>
            <a:pPr fontAlgn="ctr"/>
            <a:r>
              <a:rPr lang="en-US" dirty="0" smtClean="0">
                <a:solidFill>
                  <a:schemeClr val="tx1"/>
                </a:solidFill>
              </a:rPr>
              <a:t>View detailed Azure resource usage /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consumption data without waiting for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monthly invoices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Allows partners to share trends and insight into resource usage of customers in near-real time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Available in different forms at multiple scopes: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Subscription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Azure Resource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Usage Detail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37" y="295274"/>
            <a:ext cx="2574085" cy="17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850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33041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Partners can get detailed usage records for all Azure resources </a:t>
            </a:r>
            <a:r>
              <a:rPr lang="en-US" sz="3600" dirty="0" smtClean="0">
                <a:solidFill>
                  <a:schemeClr val="tx1"/>
                </a:solidFill>
              </a:rPr>
              <a:t>for a given subscriptions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Available in two forms: daily &amp; monthly data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Both return data based on the </a:t>
            </a:r>
            <a:r>
              <a:rPr lang="en-US" sz="1800" dirty="0">
                <a:solidFill>
                  <a:schemeClr val="tx1"/>
                </a:solidFill>
              </a:rPr>
              <a:t>common shared detail data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Additional monthly usage detail data: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TotalCost</a:t>
            </a:r>
            <a:r>
              <a:rPr lang="en-US" dirty="0" smtClean="0">
                <a:solidFill>
                  <a:schemeClr val="tx1"/>
                </a:solidFill>
              </a:rPr>
              <a:t>: total spend on the current month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Additional daily usage detail data: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DateUsed</a:t>
            </a:r>
            <a:r>
              <a:rPr lang="en-US" sz="1800" dirty="0" smtClean="0">
                <a:solidFill>
                  <a:schemeClr val="tx1"/>
                </a:solidFill>
              </a:rPr>
              <a:t>: indicating the day the data represents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Detail for Subscription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88809" y="4106862"/>
            <a:ext cx="4114800" cy="2483756"/>
            <a:chOff x="7818437" y="3954462"/>
            <a:chExt cx="4114800" cy="248375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82977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Get Usage Detail for Subscription </a:t>
            </a:r>
            <a:r>
              <a:rPr lang="en-US" sz="4000" dirty="0"/>
              <a:t>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 smtClean="0"/>
              <a:t>IPartner </a:t>
            </a:r>
            <a:r>
              <a:rPr lang="is-IS" sz="2400" dirty="0"/>
              <a:t>partnerOps = </a:t>
            </a:r>
            <a:r>
              <a:rPr lang="is-IS" sz="2400" dirty="0" smtClean="0"/>
              <a:t>[...]</a:t>
            </a: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// get </a:t>
            </a:r>
            <a:r>
              <a:rPr lang="en-US" sz="2400" dirty="0" smtClean="0">
                <a:solidFill>
                  <a:srgbClr val="00B050"/>
                </a:solidFill>
              </a:rPr>
              <a:t>subscription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Customer customer = </a:t>
            </a:r>
            <a:r>
              <a:rPr lang="en-US" sz="2400" dirty="0" err="1" smtClean="0"/>
              <a:t>partnerOps.Customers.ById</a:t>
            </a:r>
            <a:r>
              <a:rPr lang="en-US" sz="2400" dirty="0" smtClean="0"/>
              <a:t>(</a:t>
            </a:r>
            <a:r>
              <a:rPr lang="en-US" sz="2400" dirty="0" err="1" smtClean="0"/>
              <a:t>cid</a:t>
            </a:r>
            <a:r>
              <a:rPr lang="en-US" sz="2400" dirty="0"/>
              <a:t>).Get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Subscription sub = </a:t>
            </a:r>
            <a:r>
              <a:rPr lang="en-US" sz="2400" dirty="0" err="1" smtClean="0"/>
              <a:t>customer.Subscriptions.ById</a:t>
            </a:r>
            <a:r>
              <a:rPr lang="en-US" sz="2400" dirty="0" smtClean="0"/>
              <a:t>(</a:t>
            </a:r>
            <a:r>
              <a:rPr lang="en-US" sz="2400" dirty="0" err="1" smtClean="0"/>
              <a:t>sid</a:t>
            </a:r>
            <a:r>
              <a:rPr lang="en-US" sz="2400" dirty="0"/>
              <a:t>).Get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monthlyUsageDetail</a:t>
            </a:r>
            <a:r>
              <a:rPr lang="en-US" sz="2400" dirty="0" smtClean="0"/>
              <a:t> = </a:t>
            </a:r>
            <a:r>
              <a:rPr lang="en-US" sz="2400" dirty="0" err="1" smtClean="0"/>
              <a:t>sub.UsageRecords.Get</a:t>
            </a:r>
            <a:r>
              <a:rPr lang="en-US" sz="2400" dirty="0" smtClean="0"/>
              <a:t>();</a:t>
            </a:r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dailyRecs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         = </a:t>
            </a:r>
            <a:r>
              <a:rPr lang="en-US" sz="2400" dirty="0" err="1" smtClean="0"/>
              <a:t>sub.UsageRecords.Daily.Get</a:t>
            </a:r>
            <a:r>
              <a:rPr lang="en-US" sz="2400" dirty="0" smtClean="0"/>
              <a:t>();</a:t>
            </a:r>
            <a:endParaRPr lang="en-US" sz="2400" dirty="0"/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var</a:t>
            </a:r>
            <a:r>
              <a:rPr lang="en-US" sz="2400" dirty="0" smtClean="0"/>
              <a:t> rec in </a:t>
            </a:r>
            <a:r>
              <a:rPr lang="en-US" sz="2400" dirty="0" err="1" smtClean="0"/>
              <a:t>dailyRecs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/* or </a:t>
            </a:r>
            <a:r>
              <a:rPr lang="en-US" sz="2400" dirty="0" err="1" smtClean="0">
                <a:solidFill>
                  <a:srgbClr val="00B050"/>
                </a:solidFill>
              </a:rPr>
              <a:t>monthlyUsageDetail</a:t>
            </a:r>
            <a:r>
              <a:rPr lang="en-US" sz="2400" dirty="0" smtClean="0">
                <a:solidFill>
                  <a:srgbClr val="00B050"/>
                </a:solidFill>
              </a:rPr>
              <a:t> */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</a:t>
            </a:r>
            <a:r>
              <a:rPr lang="en-US" sz="2400" dirty="0" err="1" smtClean="0"/>
              <a:t>rec.ResourceId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</a:t>
            </a:r>
            <a:r>
              <a:rPr lang="en-US" sz="2400" dirty="0" err="1" smtClean="0"/>
              <a:t>rec.TotalCost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</a:t>
            </a:r>
            <a:r>
              <a:rPr lang="en-US" sz="2400" dirty="0" err="1" smtClean="0"/>
              <a:t>rec.OfferId</a:t>
            </a:r>
            <a:r>
              <a:rPr lang="en-US" sz="2400" dirty="0" smtClean="0"/>
              <a:t>);  </a:t>
            </a:r>
            <a:r>
              <a:rPr lang="en-US" sz="2400" dirty="0" smtClean="0">
                <a:solidFill>
                  <a:srgbClr val="00B050"/>
                </a:solidFill>
              </a:rPr>
              <a:t>// monthly only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</a:t>
            </a:r>
            <a:r>
              <a:rPr lang="en-US" sz="2400" dirty="0" err="1" smtClean="0"/>
              <a:t>rec.DateUsed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rgbClr val="00B050"/>
                </a:solidFill>
              </a:rPr>
              <a:t>// daily only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4703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Overview of Rated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84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 Usage Detail for </a:t>
            </a:r>
            <a:r>
              <a:rPr lang="en-US" sz="4400" dirty="0"/>
              <a:t>Subscription </a:t>
            </a:r>
            <a:r>
              <a:rPr lang="en-US" sz="4400" dirty="0" smtClean="0"/>
              <a:t>- REST API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912114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</a:t>
            </a:r>
            <a:r>
              <a:rPr lang="en-US" sz="2400" dirty="0" smtClean="0"/>
              <a:t>://api.partnercenter.microsoft.com</a:t>
            </a:r>
            <a:br>
              <a:rPr lang="en-US" sz="2400" dirty="0" smtClean="0"/>
            </a:br>
            <a:r>
              <a:rPr lang="en-US" sz="2400" dirty="0" smtClean="0"/>
              <a:t>       /v1/customers</a:t>
            </a:r>
            <a:r>
              <a:rPr lang="en-US" sz="2400" dirty="0"/>
              <a:t>/{</a:t>
            </a:r>
            <a:r>
              <a:rPr lang="en-US" sz="2400" dirty="0" err="1"/>
              <a:t>guid</a:t>
            </a:r>
            <a:r>
              <a:rPr lang="en-US" sz="2400" dirty="0" smtClean="0"/>
              <a:t>}/subscriptions/{</a:t>
            </a:r>
            <a:r>
              <a:rPr lang="en-US" sz="2400" dirty="0" err="1" smtClean="0"/>
              <a:t>guid</a:t>
            </a:r>
            <a:r>
              <a:rPr lang="en-US" sz="2400" dirty="0" smtClean="0"/>
              <a:t>}/</a:t>
            </a:r>
            <a:r>
              <a:rPr lang="en-US" sz="2400" dirty="0" err="1" smtClean="0"/>
              <a:t>usagedetail</a:t>
            </a:r>
            <a:r>
              <a:rPr lang="en-US" sz="2400" dirty="0" smtClean="0"/>
              <a:t>/daily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689329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Usage </a:t>
            </a:r>
            <a:r>
              <a:rPr lang="en-US" dirty="0"/>
              <a:t>Detail </a:t>
            </a:r>
            <a:r>
              <a:rPr lang="en-US" dirty="0" smtClean="0"/>
              <a:t>for </a:t>
            </a:r>
            <a:r>
              <a:rPr lang="en-US" dirty="0"/>
              <a:t>Customer </a:t>
            </a:r>
            <a:r>
              <a:rPr lang="en-US" dirty="0" smtClean="0"/>
              <a:t>-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993401"/>
          </a:xfrm>
        </p:spPr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items: [</a:t>
            </a:r>
          </a:p>
          <a:p>
            <a:r>
              <a:rPr lang="en-US" dirty="0" smtClean="0"/>
              <a:t>    name: "</a:t>
            </a:r>
            <a:r>
              <a:rPr lang="is-IS" dirty="0" smtClean="0"/>
              <a:t>Name of Resource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dateUsed</a:t>
            </a:r>
            <a:r>
              <a:rPr lang="en-US" dirty="0"/>
              <a:t>: "</a:t>
            </a:r>
            <a:r>
              <a:rPr lang="en-US" dirty="0" smtClean="0"/>
              <a:t>2016-02-06T00:00:00-08:00",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totalCost</a:t>
            </a:r>
            <a:r>
              <a:rPr lang="en-US" dirty="0" smtClean="0"/>
              <a:t>: 123.84</a:t>
            </a:r>
          </a:p>
          <a:p>
            <a:r>
              <a:rPr lang="en-US" dirty="0" smtClean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78277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04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Partners can get detailed usage records for </a:t>
            </a:r>
            <a:r>
              <a:rPr lang="en-US" dirty="0" smtClean="0">
                <a:solidFill>
                  <a:schemeClr val="tx1"/>
                </a:solidFill>
              </a:rPr>
              <a:t>specific Azure resources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addition to common shared detail data: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Category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Subcategory</a:t>
            </a:r>
            <a:r>
              <a:rPr lang="en-US" dirty="0" smtClean="0">
                <a:solidFill>
                  <a:schemeClr val="tx1"/>
                </a:solidFill>
              </a:rPr>
              <a:t>: Matches meter categories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Azure’s </a:t>
            </a:r>
            <a:r>
              <a:rPr lang="en-US" dirty="0" err="1" smtClean="0">
                <a:solidFill>
                  <a:schemeClr val="tx1"/>
                </a:solidFill>
              </a:rPr>
              <a:t>RateCard</a:t>
            </a:r>
            <a:r>
              <a:rPr lang="en-US" dirty="0" smtClean="0">
                <a:solidFill>
                  <a:schemeClr val="tx1"/>
                </a:solidFill>
              </a:rPr>
              <a:t> REST API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QuantityUsed</a:t>
            </a:r>
            <a:r>
              <a:rPr lang="en-US" dirty="0" smtClean="0">
                <a:solidFill>
                  <a:schemeClr val="tx1"/>
                </a:solidFill>
              </a:rPr>
              <a:t>: decimal value of units consumed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ResourceId</a:t>
            </a:r>
            <a:r>
              <a:rPr lang="en-US" dirty="0" smtClean="0">
                <a:solidFill>
                  <a:schemeClr val="tx1"/>
                </a:solidFill>
              </a:rPr>
              <a:t>: unique ID of Azure resource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Unit</a:t>
            </a:r>
            <a:r>
              <a:rPr lang="en-US" dirty="0" smtClean="0">
                <a:solidFill>
                  <a:schemeClr val="tx1"/>
                </a:solidFill>
              </a:rPr>
              <a:t>: string unit of measure for the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Detail for Resource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88809" y="4290106"/>
            <a:ext cx="4114800" cy="2483756"/>
            <a:chOff x="7818437" y="3954462"/>
            <a:chExt cx="4114800" cy="248375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Customer</a:t>
              </a:r>
              <a:endPara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4973858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Get Usage Detail for Subscription </a:t>
            </a:r>
            <a:r>
              <a:rPr lang="en-US" sz="4400" dirty="0"/>
              <a:t>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7853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IPartnerOpertions partnerOps = [...]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000" dirty="0"/>
              <a:t>Customer customer = </a:t>
            </a:r>
            <a:r>
              <a:rPr lang="en-US" sz="2000" dirty="0" err="1"/>
              <a:t>partnerOps.Customers.ById</a:t>
            </a:r>
            <a:r>
              <a:rPr lang="en-US" sz="2000" dirty="0"/>
              <a:t>(</a:t>
            </a:r>
            <a:r>
              <a:rPr lang="en-US" sz="2000" dirty="0" err="1"/>
              <a:t>cid</a:t>
            </a:r>
            <a:r>
              <a:rPr lang="en-US" sz="2000" dirty="0"/>
              <a:t>).Get();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subscription = </a:t>
            </a:r>
            <a:r>
              <a:rPr lang="en-US" sz="2000" dirty="0" err="1" smtClean="0"/>
              <a:t>customer.Subscriptions.ById</a:t>
            </a:r>
            <a:r>
              <a:rPr lang="en-US" sz="2000" dirty="0" smtClean="0"/>
              <a:t>(</a:t>
            </a:r>
            <a:r>
              <a:rPr lang="en-US" sz="2000" dirty="0" err="1" smtClean="0"/>
              <a:t>subId.Get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usageRecs</a:t>
            </a:r>
            <a:r>
              <a:rPr lang="en-US" sz="2000" dirty="0" smtClean="0"/>
              <a:t> = </a:t>
            </a:r>
            <a:r>
              <a:rPr lang="en-US" sz="2000" dirty="0" err="1" smtClean="0"/>
              <a:t>subscription.UsageRecords.Resources.Get</a:t>
            </a:r>
            <a:r>
              <a:rPr lang="en-US" sz="2000" dirty="0" smtClean="0"/>
              <a:t>();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rec in </a:t>
            </a:r>
            <a:r>
              <a:rPr lang="en-US" sz="2000" dirty="0" err="1" smtClean="0"/>
              <a:t>usageRecs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 smtClean="0"/>
              <a:t>("Category: </a:t>
            </a:r>
            <a:r>
              <a:rPr lang="en-US" sz="2000" dirty="0"/>
              <a:t>" + </a:t>
            </a:r>
            <a:r>
              <a:rPr lang="en-US" sz="2000" dirty="0" err="1" smtClean="0"/>
              <a:t>rec.Category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 smtClean="0"/>
              <a:t>("Subcategory: </a:t>
            </a:r>
            <a:r>
              <a:rPr lang="en-US" sz="2000" dirty="0"/>
              <a:t>" + </a:t>
            </a:r>
            <a:r>
              <a:rPr lang="en-US" sz="2000" dirty="0" err="1" smtClean="0"/>
              <a:t>rec.Subcategory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 smtClean="0"/>
              <a:t>("Quantity Used: </a:t>
            </a:r>
            <a:r>
              <a:rPr lang="en-US" sz="2000" dirty="0"/>
              <a:t>" + </a:t>
            </a:r>
            <a:r>
              <a:rPr lang="en-US" sz="2000" dirty="0" err="1" smtClean="0"/>
              <a:t>rec.QuantityUsed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dirty="0" err="1"/>
              <a:t>Console.WriteLine</a:t>
            </a:r>
            <a:r>
              <a:rPr lang="en-US" sz="2000" dirty="0" smtClean="0"/>
              <a:t>("Unit of Measure: </a:t>
            </a:r>
            <a:r>
              <a:rPr lang="en-US" sz="2000" dirty="0"/>
              <a:t>" + </a:t>
            </a:r>
            <a:r>
              <a:rPr lang="en-US" sz="2000" dirty="0" err="1" smtClean="0"/>
              <a:t>rec.Unit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("Total Cost: </a:t>
            </a:r>
            <a:r>
              <a:rPr lang="en-US" sz="2000" dirty="0"/>
              <a:t>" + </a:t>
            </a:r>
            <a:r>
              <a:rPr lang="en-US" sz="2000" dirty="0" err="1" smtClean="0"/>
              <a:t>rec.TotalCost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6236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Usage </a:t>
            </a:r>
            <a:r>
              <a:rPr lang="en-US" dirty="0"/>
              <a:t>Detail </a:t>
            </a:r>
            <a:r>
              <a:rPr lang="en-US" dirty="0" smtClean="0"/>
              <a:t>for </a:t>
            </a:r>
            <a:r>
              <a:rPr lang="en-US" dirty="0"/>
              <a:t>Subscription </a:t>
            </a:r>
            <a:r>
              <a:rPr lang="en-US" dirty="0" smtClean="0"/>
              <a:t>-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</a:t>
            </a:r>
            <a:r>
              <a:rPr lang="en-US" sz="2400" dirty="0" smtClean="0"/>
              <a:t>://api.partnercenter.microsoft.com</a:t>
            </a:r>
          </a:p>
          <a:p>
            <a:r>
              <a:rPr lang="en-US" sz="2400" dirty="0" smtClean="0"/>
              <a:t>            /v1/customers</a:t>
            </a:r>
            <a:r>
              <a:rPr lang="en-US" sz="2400" dirty="0"/>
              <a:t>/{</a:t>
            </a:r>
            <a:r>
              <a:rPr lang="en-US" sz="2400" dirty="0" err="1"/>
              <a:t>guid</a:t>
            </a:r>
            <a:r>
              <a:rPr lang="en-US" sz="2400" dirty="0"/>
              <a:t>}/subscriptions</a:t>
            </a:r>
            <a:r>
              <a:rPr lang="en-US" sz="2400" dirty="0" smtClean="0"/>
              <a:t>/{</a:t>
            </a:r>
            <a:r>
              <a:rPr lang="en-US" sz="2400" dirty="0" err="1" smtClean="0"/>
              <a:t>guid</a:t>
            </a:r>
            <a:r>
              <a:rPr lang="en-US" sz="2400" dirty="0" smtClean="0"/>
              <a:t>}/</a:t>
            </a:r>
            <a:r>
              <a:rPr lang="en-US" sz="2400" dirty="0" err="1" smtClean="0"/>
              <a:t>usagerecords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7009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Usage </a:t>
            </a:r>
            <a:r>
              <a:rPr lang="en-US" dirty="0"/>
              <a:t>Detail </a:t>
            </a:r>
            <a:r>
              <a:rPr lang="en-US" dirty="0" smtClean="0"/>
              <a:t>for </a:t>
            </a:r>
            <a:r>
              <a:rPr lang="en-US" dirty="0"/>
              <a:t>Subscription </a:t>
            </a:r>
            <a:r>
              <a:rPr lang="en-US" dirty="0" smtClean="0"/>
              <a:t>- REST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items: </a:t>
            </a:r>
            <a:r>
              <a:rPr lang="en-US" dirty="0" smtClean="0"/>
              <a:t>[</a:t>
            </a:r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category: "Virtual Machines",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dirty="0" err="1" smtClean="0"/>
              <a:t>subCategory</a:t>
            </a:r>
            <a:r>
              <a:rPr lang="en-US" dirty="0" smtClean="0"/>
              <a:t>: "Basic_D6 VM (Non-Windows)",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quantityUsed</a:t>
            </a:r>
            <a:r>
              <a:rPr lang="en-US" dirty="0" smtClean="0"/>
              <a:t>: 12.74,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unit: "Hours”</a:t>
            </a:r>
          </a:p>
          <a:p>
            <a:r>
              <a:rPr lang="en-US" dirty="0"/>
              <a:t> </a:t>
            </a:r>
            <a:r>
              <a:rPr lang="en-US" dirty="0" smtClean="0"/>
              <a:t>   }, {</a:t>
            </a:r>
            <a:r>
              <a:rPr lang="is-IS" dirty="0" smtClean="0"/>
              <a:t>…}</a:t>
            </a:r>
            <a:endParaRPr lang="en-US" dirty="0"/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50583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Usage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/>
              <a:t>Overview of Rated Usage</a:t>
            </a:r>
          </a:p>
          <a:p>
            <a:endParaRPr lang="en-US" dirty="0"/>
          </a:p>
          <a:p>
            <a:r>
              <a:rPr lang="en-US" dirty="0"/>
              <a:t>Customer Spending Budgets</a:t>
            </a:r>
          </a:p>
          <a:p>
            <a:endParaRPr lang="en-US" dirty="0"/>
          </a:p>
          <a:p>
            <a:r>
              <a:rPr lang="en-US" dirty="0"/>
              <a:t>Usage Summary</a:t>
            </a:r>
          </a:p>
          <a:p>
            <a:endParaRPr lang="en-US" dirty="0"/>
          </a:p>
          <a:p>
            <a:r>
              <a:rPr lang="en-US" dirty="0"/>
              <a:t>Usage Details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19671"/>
          </a:xfrm>
        </p:spPr>
        <p:txBody>
          <a:bodyPr/>
          <a:lstStyle/>
          <a:p>
            <a:pPr fontAlgn="ctr"/>
            <a:r>
              <a:rPr lang="en-US" dirty="0" smtClean="0">
                <a:solidFill>
                  <a:schemeClr val="tx1"/>
                </a:solidFill>
              </a:rPr>
              <a:t>Recall Azure is usage based, not license based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Azure’s Billing REST API contains resource consumption details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Resource Usage REST API: Usage details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Resource </a:t>
            </a:r>
            <a:r>
              <a:rPr lang="en-US" dirty="0" err="1" smtClean="0">
                <a:solidFill>
                  <a:schemeClr val="tx1"/>
                </a:solidFill>
              </a:rPr>
              <a:t>RateCard</a:t>
            </a:r>
            <a:r>
              <a:rPr lang="en-US" dirty="0" smtClean="0">
                <a:solidFill>
                  <a:schemeClr val="tx1"/>
                </a:solidFill>
              </a:rPr>
              <a:t> REST API: Rates for each resource, units (by region)</a:t>
            </a:r>
          </a:p>
          <a:p>
            <a:pPr fontAlgn="ctr"/>
            <a:r>
              <a:rPr lang="en-US" dirty="0" smtClean="0">
                <a:solidFill>
                  <a:schemeClr val="tx1"/>
                </a:solidFill>
              </a:rPr>
              <a:t>Partner Center’s Rated Usage addresses most common partner billing scenarios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Benefit: only one API to call &amp; thus no need for multiple authentication tokens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Rated Usage in 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07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13406"/>
          </a:xfrm>
        </p:spPr>
        <p:txBody>
          <a:bodyPr/>
          <a:lstStyle/>
          <a:p>
            <a:r>
              <a:rPr lang="en-US" dirty="0" smtClean="0"/>
              <a:t>Partners can use Rated Usage to gain insight into how customers are using their Azure subscription</a:t>
            </a:r>
          </a:p>
          <a:p>
            <a:endParaRPr lang="en-US" dirty="0" smtClean="0"/>
          </a:p>
          <a:p>
            <a:r>
              <a:rPr lang="en-US" dirty="0" smtClean="0"/>
              <a:t>Rated Usage includes consumption estimates for the current billing period</a:t>
            </a:r>
          </a:p>
          <a:p>
            <a:pPr lvl="1"/>
            <a:r>
              <a:rPr lang="en-US" dirty="0" smtClean="0"/>
              <a:t>Does not cover previous billing periods</a:t>
            </a:r>
          </a:p>
          <a:p>
            <a:pPr lvl="1"/>
            <a:r>
              <a:rPr lang="en-US" dirty="0" smtClean="0"/>
              <a:t>Refer to Invoices &amp; Invoice line items for historical Azure usage consumption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Rated Usage in 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62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65674"/>
          </a:xfrm>
        </p:spPr>
        <p:txBody>
          <a:bodyPr/>
          <a:lstStyle/>
          <a:p>
            <a:r>
              <a:rPr lang="en-US" dirty="0" smtClean="0"/>
              <a:t>Rated Usage includes visibility &amp; control via:</a:t>
            </a:r>
          </a:p>
          <a:p>
            <a:pPr lvl="1"/>
            <a:r>
              <a:rPr lang="en-US" dirty="0" smtClean="0"/>
              <a:t>Customer spending budgets</a:t>
            </a:r>
          </a:p>
          <a:p>
            <a:pPr lvl="1"/>
            <a:r>
              <a:rPr lang="en-US" dirty="0" smtClean="0"/>
              <a:t>Summary resource consumption</a:t>
            </a:r>
          </a:p>
          <a:p>
            <a:pPr lvl="1"/>
            <a:r>
              <a:rPr lang="en-US" dirty="0" smtClean="0"/>
              <a:t>Detailed resource consumption</a:t>
            </a:r>
          </a:p>
          <a:p>
            <a:endParaRPr lang="en-US" dirty="0" smtClean="0"/>
          </a:p>
          <a:p>
            <a:r>
              <a:rPr lang="en-US" dirty="0" smtClean="0"/>
              <a:t>Resource consumption </a:t>
            </a:r>
            <a:br>
              <a:rPr lang="en-US" dirty="0" smtClean="0"/>
            </a:br>
            <a:r>
              <a:rPr lang="en-US" dirty="0" smtClean="0"/>
              <a:t>spans different scopes: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Rate Usage Scopes in Partner Center SDK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66037" y="33448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  <a:endParaRPr lang="en-US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758397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Spending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058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61358"/>
          </a:xfrm>
        </p:spPr>
        <p:txBody>
          <a:bodyPr/>
          <a:lstStyle/>
          <a:p>
            <a:r>
              <a:rPr lang="en-US" dirty="0" smtClean="0"/>
              <a:t>Partners can set a spending budget on a customer</a:t>
            </a:r>
          </a:p>
          <a:p>
            <a:r>
              <a:rPr lang="en-US" dirty="0" smtClean="0"/>
              <a:t>Has zero impact on the customer, Azure subscription or the resource usage</a:t>
            </a:r>
          </a:p>
          <a:p>
            <a:pPr lvl="1"/>
            <a:r>
              <a:rPr lang="en-US" dirty="0" smtClean="0"/>
              <a:t>Simply an indicator that the Partner can use to take specific actions on</a:t>
            </a:r>
          </a:p>
          <a:p>
            <a:r>
              <a:rPr lang="en-US" dirty="0" smtClean="0"/>
              <a:t>Partners can set the budget: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Customer.UsageSpendingBudget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Budget=0 – any usage spending counted</a:t>
            </a:r>
          </a:p>
          <a:p>
            <a:r>
              <a:rPr lang="en-US" dirty="0" smtClean="0"/>
              <a:t>Budget=null – disable spending budget for customer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Spending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68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Spending Budget </a:t>
            </a:r>
            <a:r>
              <a:rPr lang="en-US" dirty="0" smtClean="0"/>
              <a:t>with Managed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00022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 smtClean="0"/>
              <a:t>IPartner </a:t>
            </a:r>
            <a:r>
              <a:rPr lang="is-IS" sz="2800" dirty="0"/>
              <a:t>partnerOps = </a:t>
            </a:r>
            <a:r>
              <a:rPr lang="is-IS" sz="2800" dirty="0" smtClean="0"/>
              <a:t>[...]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// get spending budget</a:t>
            </a:r>
          </a:p>
          <a:p>
            <a:r>
              <a:rPr lang="en-US" sz="2800" dirty="0" err="1" smtClean="0"/>
              <a:t>SpendingBudget</a:t>
            </a:r>
            <a:r>
              <a:rPr lang="en-US" sz="2800" dirty="0" smtClean="0"/>
              <a:t> </a:t>
            </a:r>
            <a:r>
              <a:rPr lang="en-US" sz="2800" dirty="0" err="1" smtClean="0"/>
              <a:t>csb</a:t>
            </a:r>
            <a:r>
              <a:rPr lang="en-US" sz="2800" dirty="0" smtClean="0"/>
              <a:t> = </a:t>
            </a:r>
          </a:p>
          <a:p>
            <a:r>
              <a:rPr lang="en-US" sz="2800" dirty="0"/>
              <a:t>  </a:t>
            </a:r>
            <a:r>
              <a:rPr lang="en-US" sz="2800" dirty="0" err="1" smtClean="0"/>
              <a:t>partnerOps.Customers.ById</a:t>
            </a:r>
            <a:r>
              <a:rPr lang="en-US" sz="2800" dirty="0" smtClean="0"/>
              <a:t>(</a:t>
            </a:r>
            <a:r>
              <a:rPr lang="en-US" sz="2800" dirty="0" err="1" smtClean="0"/>
              <a:t>cid</a:t>
            </a:r>
            <a:r>
              <a:rPr lang="en-US" sz="2800" dirty="0" smtClean="0"/>
              <a:t>).</a:t>
            </a:r>
            <a:r>
              <a:rPr lang="en-US" sz="2800" dirty="0" err="1" smtClean="0"/>
              <a:t>UsageBudget.Get</a:t>
            </a:r>
            <a:r>
              <a:rPr lang="en-US" sz="2800" dirty="0" smtClean="0"/>
              <a:t>();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output budget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i</a:t>
            </a:r>
            <a:r>
              <a:rPr lang="en-US" sz="2800" dirty="0" smtClean="0"/>
              <a:t>f (!</a:t>
            </a:r>
            <a:r>
              <a:rPr lang="en-US" sz="2800" dirty="0" err="1" smtClean="0"/>
              <a:t>csb.Amount</a:t>
            </a:r>
            <a:r>
              <a:rPr lang="en-US" sz="2800" dirty="0" smtClean="0"/>
              <a:t>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("no spending budget set");</a:t>
            </a:r>
          </a:p>
          <a:p>
            <a:r>
              <a:rPr lang="en-US" sz="2800" dirty="0" smtClean="0"/>
              <a:t>else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("Spending budget: " + </a:t>
            </a:r>
            <a:br>
              <a:rPr lang="en-US" sz="2800" dirty="0" smtClean="0"/>
            </a:br>
            <a:r>
              <a:rPr lang="en-US" sz="2800" dirty="0" smtClean="0"/>
              <a:t>                </a:t>
            </a:r>
            <a:r>
              <a:rPr lang="en-US" sz="2800" dirty="0" err="1" smtClean="0"/>
              <a:t>csb.Amount.ToString</a:t>
            </a:r>
            <a:r>
              <a:rPr lang="en-US" sz="2800" dirty="0" smtClean="0"/>
              <a:t>());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08139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2073</TotalTime>
  <Words>1264</Words>
  <Application>Microsoft Office PowerPoint</Application>
  <PresentationFormat>Custom</PresentationFormat>
  <Paragraphs>320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Azure Rated Usage</vt:lpstr>
      <vt:lpstr>Module Overview</vt:lpstr>
      <vt:lpstr>Overview of Rated Usage</vt:lpstr>
      <vt:lpstr>Rated Usage in Partner Center SDK</vt:lpstr>
      <vt:lpstr>Rated Usage in Partner Center SDK</vt:lpstr>
      <vt:lpstr>Rate Usage Scopes in Partner Center SDK</vt:lpstr>
      <vt:lpstr>Customer Spending Budget</vt:lpstr>
      <vt:lpstr>Customer Spending Budget</vt:lpstr>
      <vt:lpstr>Query Spending Budget with Managed API</vt:lpstr>
      <vt:lpstr>Query Spending Budget with REST API</vt:lpstr>
      <vt:lpstr>Query Spending Budget with REST API</vt:lpstr>
      <vt:lpstr>Set Spending Budget with Managed API</vt:lpstr>
      <vt:lpstr>Set Spending Budget with REST API</vt:lpstr>
      <vt:lpstr>DEMO</vt:lpstr>
      <vt:lpstr>Usage Summary</vt:lpstr>
      <vt:lpstr>Understanding Usage Summary</vt:lpstr>
      <vt:lpstr>Usage Summary for Partners</vt:lpstr>
      <vt:lpstr>Get Usage Summary for Partner - Managed API</vt:lpstr>
      <vt:lpstr>Get Usage Summary for Partner - REST API</vt:lpstr>
      <vt:lpstr>Get Usage Summary for Partner - REST API</vt:lpstr>
      <vt:lpstr>Usage Summary for Subscription</vt:lpstr>
      <vt:lpstr>Get Usage Summary for Subscription - Managed API</vt:lpstr>
      <vt:lpstr>Get Usage Summary for Subscription - REST API</vt:lpstr>
      <vt:lpstr>Get Usage Summary for Subscription - REST API</vt:lpstr>
      <vt:lpstr>DEMO</vt:lpstr>
      <vt:lpstr>Usage Detail</vt:lpstr>
      <vt:lpstr>Understanding Usage Detail</vt:lpstr>
      <vt:lpstr>Usage Detail for Subscription</vt:lpstr>
      <vt:lpstr>Get Usage Detail for Subscription - Managed API</vt:lpstr>
      <vt:lpstr>Get Usage Detail for Subscription - REST API</vt:lpstr>
      <vt:lpstr>Get Usage Detail for Customer - REST API</vt:lpstr>
      <vt:lpstr>Usage Detail for Resource</vt:lpstr>
      <vt:lpstr>Get Usage Detail for Subscription - Managed API</vt:lpstr>
      <vt:lpstr>Get Usage Detail for Subscription - REST API</vt:lpstr>
      <vt:lpstr>Get Usage Detail for Subscription -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160</cp:revision>
  <dcterms:created xsi:type="dcterms:W3CDTF">2015-12-02T15:17:01Z</dcterms:created>
  <dcterms:modified xsi:type="dcterms:W3CDTF">2016-03-15T18:33:48Z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