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4" r:id="rId7"/>
    <p:sldId id="260" r:id="rId8"/>
    <p:sldId id="259" r:id="rId9"/>
    <p:sldId id="266" r:id="rId10"/>
    <p:sldId id="267" r:id="rId11"/>
    <p:sldId id="268" r:id="rId12"/>
    <p:sldId id="263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W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A81C-67E2-49EB-9F4D-516BB3AE14D7}" v="1507" dt="2023-11-21T18:05:30.200"/>
    <p1510:client id="{F5B811E2-3855-8243-BC9F-6817BCA8E1FE}" v="5" dt="2023-11-21T00:21:0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3933B-DB0D-4C30-8A3C-BF2A48B40D3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44A36D-D86F-4396-8FAF-E226F419B52D}">
      <dgm:prSet/>
      <dgm:spPr/>
      <dgm:t>
        <a:bodyPr/>
        <a:lstStyle/>
        <a:p>
          <a:r>
            <a:rPr lang="en-GB"/>
            <a:t>The goal of this project is to use PyTorch to create a Deep Learning Convolutional Neural Network (CNN) that can classify students into different states or activities based on the analysis of photos of them in a classroom or online meeting environment.</a:t>
          </a:r>
          <a:endParaRPr lang="en-US"/>
        </a:p>
      </dgm:t>
    </dgm:pt>
    <dgm:pt modelId="{23FEE546-9113-452F-BA14-16E41E688042}" type="parTrans" cxnId="{A5074E97-5969-49D6-B030-6684752220E5}">
      <dgm:prSet/>
      <dgm:spPr/>
      <dgm:t>
        <a:bodyPr/>
        <a:lstStyle/>
        <a:p>
          <a:endParaRPr lang="en-US"/>
        </a:p>
      </dgm:t>
    </dgm:pt>
    <dgm:pt modelId="{30F137FE-ECDB-4091-AF18-0D8808B31EF0}" type="sibTrans" cxnId="{A5074E97-5969-49D6-B030-6684752220E5}">
      <dgm:prSet/>
      <dgm:spPr/>
      <dgm:t>
        <a:bodyPr/>
        <a:lstStyle/>
        <a:p>
          <a:endParaRPr lang="en-US"/>
        </a:p>
      </dgm:t>
    </dgm:pt>
    <dgm:pt modelId="{F366568B-D451-4743-B39C-4E1FACCDD194}">
      <dgm:prSet/>
      <dgm:spPr/>
      <dgm:t>
        <a:bodyPr/>
        <a:lstStyle/>
        <a:p>
          <a:r>
            <a:rPr lang="en-GB"/>
            <a:t>Stages of this Project :</a:t>
          </a:r>
          <a:endParaRPr lang="en-US"/>
        </a:p>
      </dgm:t>
    </dgm:pt>
    <dgm:pt modelId="{913E88CC-86FD-4D8D-9256-2BF90B578039}" type="parTrans" cxnId="{CE7EB8E5-1A0B-4ABE-843F-AC6DC23C47CE}">
      <dgm:prSet/>
      <dgm:spPr/>
      <dgm:t>
        <a:bodyPr/>
        <a:lstStyle/>
        <a:p>
          <a:endParaRPr lang="en-US"/>
        </a:p>
      </dgm:t>
    </dgm:pt>
    <dgm:pt modelId="{6C135698-1DEA-4F50-8B27-9B75B73F9F73}" type="sibTrans" cxnId="{CE7EB8E5-1A0B-4ABE-843F-AC6DC23C47CE}">
      <dgm:prSet/>
      <dgm:spPr/>
      <dgm:t>
        <a:bodyPr/>
        <a:lstStyle/>
        <a:p>
          <a:endParaRPr lang="en-US"/>
        </a:p>
      </dgm:t>
    </dgm:pt>
    <dgm:pt modelId="{BA9EB129-A5A4-4BA4-B22D-A48B933F7CDF}">
      <dgm:prSet/>
      <dgm:spPr/>
      <dgm:t>
        <a:bodyPr/>
        <a:lstStyle/>
        <a:p>
          <a:r>
            <a:rPr lang="en-GB"/>
            <a:t>Data Collection, Cleaning, Labelling &amp; Preliminary Analysis</a:t>
          </a:r>
          <a:endParaRPr lang="en-US"/>
        </a:p>
      </dgm:t>
    </dgm:pt>
    <dgm:pt modelId="{65DCCA95-56A6-4A78-A042-1A80652B2377}" type="parTrans" cxnId="{412EDCE8-98F9-4269-8FB4-33202EC04CB6}">
      <dgm:prSet/>
      <dgm:spPr/>
      <dgm:t>
        <a:bodyPr/>
        <a:lstStyle/>
        <a:p>
          <a:endParaRPr lang="en-US"/>
        </a:p>
      </dgm:t>
    </dgm:pt>
    <dgm:pt modelId="{CF3BE80F-F5CE-44F0-BD2D-FE1C834CB689}" type="sibTrans" cxnId="{412EDCE8-98F9-4269-8FB4-33202EC04CB6}">
      <dgm:prSet/>
      <dgm:spPr/>
      <dgm:t>
        <a:bodyPr/>
        <a:lstStyle/>
        <a:p>
          <a:endParaRPr lang="en-US"/>
        </a:p>
      </dgm:t>
    </dgm:pt>
    <dgm:pt modelId="{9B5FAE10-2FA1-40DB-BB14-91C08C6E4812}">
      <dgm:prSet/>
      <dgm:spPr/>
      <dgm:t>
        <a:bodyPr/>
        <a:lstStyle/>
        <a:p>
          <a:r>
            <a:rPr lang="en-GB"/>
            <a:t>CNN Model Development and Basic Evaluation</a:t>
          </a:r>
          <a:endParaRPr lang="en-US"/>
        </a:p>
      </dgm:t>
    </dgm:pt>
    <dgm:pt modelId="{C8120482-F28A-4BF2-903E-EEB0B131B97B}" type="parTrans" cxnId="{1A0B692F-D29C-46D2-9439-804F460F5C4D}">
      <dgm:prSet/>
      <dgm:spPr/>
      <dgm:t>
        <a:bodyPr/>
        <a:lstStyle/>
        <a:p>
          <a:endParaRPr lang="en-US"/>
        </a:p>
      </dgm:t>
    </dgm:pt>
    <dgm:pt modelId="{18A05910-C568-41CA-BE7C-3BC414ADB3DE}" type="sibTrans" cxnId="{1A0B692F-D29C-46D2-9439-804F460F5C4D}">
      <dgm:prSet/>
      <dgm:spPr/>
      <dgm:t>
        <a:bodyPr/>
        <a:lstStyle/>
        <a:p>
          <a:endParaRPr lang="en-US"/>
        </a:p>
      </dgm:t>
    </dgm:pt>
    <dgm:pt modelId="{E19F93CC-20FF-48D7-9A59-2B5406B37CFD}" type="pres">
      <dgm:prSet presAssocID="{44C3933B-DB0D-4C30-8A3C-BF2A48B40D3D}" presName="outerComposite" presStyleCnt="0">
        <dgm:presLayoutVars>
          <dgm:chMax val="5"/>
          <dgm:dir/>
          <dgm:resizeHandles val="exact"/>
        </dgm:presLayoutVars>
      </dgm:prSet>
      <dgm:spPr/>
    </dgm:pt>
    <dgm:pt modelId="{1E5CDC05-9C50-419C-A11B-8C10E3FDED6E}" type="pres">
      <dgm:prSet presAssocID="{44C3933B-DB0D-4C30-8A3C-BF2A48B40D3D}" presName="dummyMaxCanvas" presStyleCnt="0">
        <dgm:presLayoutVars/>
      </dgm:prSet>
      <dgm:spPr/>
    </dgm:pt>
    <dgm:pt modelId="{CAEE50C3-69CF-4C58-8C76-796D6188ED2D}" type="pres">
      <dgm:prSet presAssocID="{44C3933B-DB0D-4C30-8A3C-BF2A48B40D3D}" presName="TwoNodes_1" presStyleLbl="node1" presStyleIdx="0" presStyleCnt="2">
        <dgm:presLayoutVars>
          <dgm:bulletEnabled val="1"/>
        </dgm:presLayoutVars>
      </dgm:prSet>
      <dgm:spPr/>
    </dgm:pt>
    <dgm:pt modelId="{3045B370-E8BF-42E3-A657-BBE1D18425F4}" type="pres">
      <dgm:prSet presAssocID="{44C3933B-DB0D-4C30-8A3C-BF2A48B40D3D}" presName="TwoNodes_2" presStyleLbl="node1" presStyleIdx="1" presStyleCnt="2">
        <dgm:presLayoutVars>
          <dgm:bulletEnabled val="1"/>
        </dgm:presLayoutVars>
      </dgm:prSet>
      <dgm:spPr/>
    </dgm:pt>
    <dgm:pt modelId="{ACD046AE-48D7-4C88-98E7-631F681E72A1}" type="pres">
      <dgm:prSet presAssocID="{44C3933B-DB0D-4C30-8A3C-BF2A48B40D3D}" presName="TwoConn_1-2" presStyleLbl="fgAccFollowNode1" presStyleIdx="0" presStyleCnt="1">
        <dgm:presLayoutVars>
          <dgm:bulletEnabled val="1"/>
        </dgm:presLayoutVars>
      </dgm:prSet>
      <dgm:spPr/>
    </dgm:pt>
    <dgm:pt modelId="{5543AF0E-5585-4251-BE83-DE54A4C14E78}" type="pres">
      <dgm:prSet presAssocID="{44C3933B-DB0D-4C30-8A3C-BF2A48B40D3D}" presName="TwoNodes_1_text" presStyleLbl="node1" presStyleIdx="1" presStyleCnt="2">
        <dgm:presLayoutVars>
          <dgm:bulletEnabled val="1"/>
        </dgm:presLayoutVars>
      </dgm:prSet>
      <dgm:spPr/>
    </dgm:pt>
    <dgm:pt modelId="{74D30126-6C63-4BA9-AB79-F1F36BAF3681}" type="pres">
      <dgm:prSet presAssocID="{44C3933B-DB0D-4C30-8A3C-BF2A48B40D3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FEC051E-454B-461A-B1E2-9FDFEFEE310D}" type="presOf" srcId="{7944A36D-D86F-4396-8FAF-E226F419B52D}" destId="{CAEE50C3-69CF-4C58-8C76-796D6188ED2D}" srcOrd="0" destOrd="0" presId="urn:microsoft.com/office/officeart/2005/8/layout/vProcess5"/>
    <dgm:cxn modelId="{1A0B692F-D29C-46D2-9439-804F460F5C4D}" srcId="{F366568B-D451-4743-B39C-4E1FACCDD194}" destId="{9B5FAE10-2FA1-40DB-BB14-91C08C6E4812}" srcOrd="1" destOrd="0" parTransId="{C8120482-F28A-4BF2-903E-EEB0B131B97B}" sibTransId="{18A05910-C568-41CA-BE7C-3BC414ADB3DE}"/>
    <dgm:cxn modelId="{CB6C933E-9BAB-4787-9992-D40A849EAD42}" type="presOf" srcId="{7944A36D-D86F-4396-8FAF-E226F419B52D}" destId="{5543AF0E-5585-4251-BE83-DE54A4C14E78}" srcOrd="1" destOrd="0" presId="urn:microsoft.com/office/officeart/2005/8/layout/vProcess5"/>
    <dgm:cxn modelId="{174AD642-4E6D-4F47-B950-B6D423DB98C5}" type="presOf" srcId="{30F137FE-ECDB-4091-AF18-0D8808B31EF0}" destId="{ACD046AE-48D7-4C88-98E7-631F681E72A1}" srcOrd="0" destOrd="0" presId="urn:microsoft.com/office/officeart/2005/8/layout/vProcess5"/>
    <dgm:cxn modelId="{AFC0786F-6C8A-4605-B770-DF516A40F493}" type="presOf" srcId="{BA9EB129-A5A4-4BA4-B22D-A48B933F7CDF}" destId="{3045B370-E8BF-42E3-A657-BBE1D18425F4}" srcOrd="0" destOrd="1" presId="urn:microsoft.com/office/officeart/2005/8/layout/vProcess5"/>
    <dgm:cxn modelId="{89BBCD50-570D-4642-BF80-741085ED240F}" type="presOf" srcId="{9B5FAE10-2FA1-40DB-BB14-91C08C6E4812}" destId="{74D30126-6C63-4BA9-AB79-F1F36BAF3681}" srcOrd="1" destOrd="2" presId="urn:microsoft.com/office/officeart/2005/8/layout/vProcess5"/>
    <dgm:cxn modelId="{B6176354-076E-4850-81C6-04781399914E}" type="presOf" srcId="{F366568B-D451-4743-B39C-4E1FACCDD194}" destId="{3045B370-E8BF-42E3-A657-BBE1D18425F4}" srcOrd="0" destOrd="0" presId="urn:microsoft.com/office/officeart/2005/8/layout/vProcess5"/>
    <dgm:cxn modelId="{A5074E97-5969-49D6-B030-6684752220E5}" srcId="{44C3933B-DB0D-4C30-8A3C-BF2A48B40D3D}" destId="{7944A36D-D86F-4396-8FAF-E226F419B52D}" srcOrd="0" destOrd="0" parTransId="{23FEE546-9113-452F-BA14-16E41E688042}" sibTransId="{30F137FE-ECDB-4091-AF18-0D8808B31EF0}"/>
    <dgm:cxn modelId="{339764A5-6561-48A5-A4A5-74F3DDF47719}" type="presOf" srcId="{BA9EB129-A5A4-4BA4-B22D-A48B933F7CDF}" destId="{74D30126-6C63-4BA9-AB79-F1F36BAF3681}" srcOrd="1" destOrd="1" presId="urn:microsoft.com/office/officeart/2005/8/layout/vProcess5"/>
    <dgm:cxn modelId="{84175EC4-CC12-4B23-8BC8-E505B23A51DA}" type="presOf" srcId="{44C3933B-DB0D-4C30-8A3C-BF2A48B40D3D}" destId="{E19F93CC-20FF-48D7-9A59-2B5406B37CFD}" srcOrd="0" destOrd="0" presId="urn:microsoft.com/office/officeart/2005/8/layout/vProcess5"/>
    <dgm:cxn modelId="{73C694DD-A28D-4F1F-BF59-1B7CF1551F72}" type="presOf" srcId="{F366568B-D451-4743-B39C-4E1FACCDD194}" destId="{74D30126-6C63-4BA9-AB79-F1F36BAF3681}" srcOrd="1" destOrd="0" presId="urn:microsoft.com/office/officeart/2005/8/layout/vProcess5"/>
    <dgm:cxn modelId="{CE7EB8E5-1A0B-4ABE-843F-AC6DC23C47CE}" srcId="{44C3933B-DB0D-4C30-8A3C-BF2A48B40D3D}" destId="{F366568B-D451-4743-B39C-4E1FACCDD194}" srcOrd="1" destOrd="0" parTransId="{913E88CC-86FD-4D8D-9256-2BF90B578039}" sibTransId="{6C135698-1DEA-4F50-8B27-9B75B73F9F73}"/>
    <dgm:cxn modelId="{412EDCE8-98F9-4269-8FB4-33202EC04CB6}" srcId="{F366568B-D451-4743-B39C-4E1FACCDD194}" destId="{BA9EB129-A5A4-4BA4-B22D-A48B933F7CDF}" srcOrd="0" destOrd="0" parTransId="{65DCCA95-56A6-4A78-A042-1A80652B2377}" sibTransId="{CF3BE80F-F5CE-44F0-BD2D-FE1C834CB689}"/>
    <dgm:cxn modelId="{AD6F1CEC-CEA3-48E8-9284-69291E0634EA}" type="presOf" srcId="{9B5FAE10-2FA1-40DB-BB14-91C08C6E4812}" destId="{3045B370-E8BF-42E3-A657-BBE1D18425F4}" srcOrd="0" destOrd="2" presId="urn:microsoft.com/office/officeart/2005/8/layout/vProcess5"/>
    <dgm:cxn modelId="{00299F9D-5CB3-4DB5-B2C5-0660B183838A}" type="presParOf" srcId="{E19F93CC-20FF-48D7-9A59-2B5406B37CFD}" destId="{1E5CDC05-9C50-419C-A11B-8C10E3FDED6E}" srcOrd="0" destOrd="0" presId="urn:microsoft.com/office/officeart/2005/8/layout/vProcess5"/>
    <dgm:cxn modelId="{2FFF82D4-E1C6-43E5-9528-59A45C2F8A07}" type="presParOf" srcId="{E19F93CC-20FF-48D7-9A59-2B5406B37CFD}" destId="{CAEE50C3-69CF-4C58-8C76-796D6188ED2D}" srcOrd="1" destOrd="0" presId="urn:microsoft.com/office/officeart/2005/8/layout/vProcess5"/>
    <dgm:cxn modelId="{C166429B-94CD-4D2E-BE8C-CEBDF2B86701}" type="presParOf" srcId="{E19F93CC-20FF-48D7-9A59-2B5406B37CFD}" destId="{3045B370-E8BF-42E3-A657-BBE1D18425F4}" srcOrd="2" destOrd="0" presId="urn:microsoft.com/office/officeart/2005/8/layout/vProcess5"/>
    <dgm:cxn modelId="{505B04D3-C1BF-4DA4-AFD5-5AC416D17B18}" type="presParOf" srcId="{E19F93CC-20FF-48D7-9A59-2B5406B37CFD}" destId="{ACD046AE-48D7-4C88-98E7-631F681E72A1}" srcOrd="3" destOrd="0" presId="urn:microsoft.com/office/officeart/2005/8/layout/vProcess5"/>
    <dgm:cxn modelId="{1CC97E00-E9E5-4598-A225-CEA5B59CB0BC}" type="presParOf" srcId="{E19F93CC-20FF-48D7-9A59-2B5406B37CFD}" destId="{5543AF0E-5585-4251-BE83-DE54A4C14E78}" srcOrd="4" destOrd="0" presId="urn:microsoft.com/office/officeart/2005/8/layout/vProcess5"/>
    <dgm:cxn modelId="{FA14345F-9FE4-4950-9221-D4EA2454A45A}" type="presParOf" srcId="{E19F93CC-20FF-48D7-9A59-2B5406B37CFD}" destId="{74D30126-6C63-4BA9-AB79-F1F36BAF368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E50C3-69CF-4C58-8C76-796D6188ED2D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goal of this project is to use PyTorch to create a Deep Learning Convolutional Neural Network (CNN) that can classify students into different states or activities based on the analysis of photos of them in a classroom or online meeting environment.</a:t>
          </a:r>
          <a:endParaRPr lang="en-US" sz="2000" kern="1200"/>
        </a:p>
      </dsp:txBody>
      <dsp:txXfrm>
        <a:off x="49901" y="49901"/>
        <a:ext cx="6788695" cy="1603934"/>
      </dsp:txXfrm>
    </dsp:sp>
    <dsp:sp modelId="{3045B370-E8BF-42E3-A657-BBE1D18425F4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Stages of this Project 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Data Collection, Cleaning, Labelling &amp; Preliminary Analysis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CNN Model Development and Basic Evaluation</a:t>
          </a:r>
          <a:endParaRPr lang="en-US" sz="1600" kern="1200"/>
        </a:p>
      </dsp:txBody>
      <dsp:txXfrm>
        <a:off x="1558660" y="2132245"/>
        <a:ext cx="5833649" cy="1603934"/>
      </dsp:txXfrm>
    </dsp:sp>
    <dsp:sp modelId="{ACD046AE-48D7-4C88-98E7-631F681E72A1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FCD94-193F-C6D4-A01D-CB017C6E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A.I.ducation Analytics</a:t>
            </a:r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0A17D649-257B-6610-EB16-A3523C18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1" r="2281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A70AA2-4DE9-2A76-C636-16FBFBDF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Name : NS – 01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Group Members: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Dara Rahmat Samii (40281972)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Numan Salim Shaikh (40266934)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Shahab Amrollahibioki (40292670)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2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526-57E5-BFCB-E4BB-6FD7483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Sample of Dataset(Continue)</a:t>
            </a:r>
          </a:p>
        </p:txBody>
      </p:sp>
      <p:pic>
        <p:nvPicPr>
          <p:cNvPr id="8" name="Content Placeholder 7" descr="A collage of different people&amp;#39;s faces&#10;&#10;Description automatically generated">
            <a:extLst>
              <a:ext uri="{FF2B5EF4-FFF2-40B4-BE49-F238E27FC236}">
                <a16:creationId xmlns:a16="http://schemas.microsoft.com/office/drawing/2014/main" id="{2CCD64B6-D220-42EB-010C-7FF4750E30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8896" y="1846263"/>
            <a:ext cx="4094846" cy="4022725"/>
          </a:xfrm>
        </p:spPr>
      </p:pic>
      <p:pic>
        <p:nvPicPr>
          <p:cNvPr id="9" name="Content Placeholder 8" descr="A collage of different faces&#10;&#10;Description automatically generated">
            <a:extLst>
              <a:ext uri="{FF2B5EF4-FFF2-40B4-BE49-F238E27FC236}">
                <a16:creationId xmlns:a16="http://schemas.microsoft.com/office/drawing/2014/main" id="{F5EF85B4-0239-629B-B667-E266C4615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3575" y="1846263"/>
            <a:ext cx="4086451" cy="4022725"/>
          </a:xfrm>
        </p:spPr>
      </p:pic>
    </p:spTree>
    <p:extLst>
      <p:ext uri="{BB962C8B-B14F-4D97-AF65-F5344CB8AC3E}">
        <p14:creationId xmlns:p14="http://schemas.microsoft.com/office/powerpoint/2010/main" val="12582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09B-A9ED-BB6D-FCBB-1032E69A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Part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55F1-1C7A-12E0-893A-87FBC35D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Training the 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128C-E364-5183-A977-CA9A4912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5437"/>
            <a:ext cx="10515600" cy="959408"/>
          </a:xfrm>
        </p:spPr>
        <p:txBody>
          <a:bodyPr/>
          <a:lstStyle/>
          <a:p>
            <a:r>
              <a:rPr lang="en-WS">
                <a:cs typeface="Calibri Light"/>
              </a:rPr>
              <a:t>Model Architecture</a:t>
            </a:r>
            <a:endParaRPr lang="en-US">
              <a:cs typeface="Calibri Light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742470-2C35-1CFC-D4FE-AE0306D2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6981"/>
            <a:ext cx="10600644" cy="408276"/>
          </a:xfrm>
        </p:spPr>
        <p:txBody>
          <a:bodyPr>
            <a:normAutofit lnSpcReduction="10000"/>
          </a:bodyPr>
          <a:lstStyle/>
          <a:p>
            <a:r>
              <a:rPr lang="en-US">
                <a:cs typeface="Calibri"/>
              </a:rPr>
              <a:t>Total number of 12 models were trained and evaluated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B7B7-D235-38EB-FCAD-046ADDFB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9750"/>
            <a:ext cx="5157787" cy="447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Kernel Sizes and Padding</a:t>
            </a:r>
            <a:endParaRPr lang="en-W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(3 × 3): Padding was set to 1.</a:t>
            </a:r>
          </a:p>
          <a:p>
            <a:pPr lvl="1"/>
            <a:r>
              <a:rPr lang="en-US">
                <a:ea typeface="+mn-lt"/>
                <a:cs typeface="+mn-lt"/>
              </a:rPr>
              <a:t>(5 × 5): Padding was set to 2.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(7 × 7): Padding was set to 3.</a:t>
            </a:r>
          </a:p>
          <a:p>
            <a:r>
              <a:rPr lang="en-US">
                <a:cs typeface="Calibri"/>
              </a:rPr>
              <a:t>Number of Channels</a:t>
            </a:r>
          </a:p>
          <a:p>
            <a:pPr lvl="1"/>
            <a:r>
              <a:rPr lang="en-US">
                <a:cs typeface="Calibri"/>
              </a:rPr>
              <a:t>16 channels</a:t>
            </a:r>
          </a:p>
          <a:p>
            <a:pPr lvl="1"/>
            <a:r>
              <a:rPr lang="en-US">
                <a:cs typeface="Calibri"/>
              </a:rPr>
              <a:t>32 channels</a:t>
            </a:r>
          </a:p>
          <a:p>
            <a:r>
              <a:rPr lang="en-US">
                <a:cs typeface="Calibri"/>
              </a:rPr>
              <a:t>Number of </a:t>
            </a:r>
            <a:r>
              <a:rPr lang="en-US" err="1">
                <a:cs typeface="Calibri"/>
              </a:rPr>
              <a:t>Resblocks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4 </a:t>
            </a:r>
            <a:r>
              <a:rPr lang="en-US" err="1">
                <a:cs typeface="Calibri"/>
              </a:rPr>
              <a:t>ResBlocks</a:t>
            </a:r>
            <a:r>
              <a:rPr lang="en-US">
                <a:cs typeface="Calibri"/>
              </a:rPr>
              <a:t> and 1 FC Layer</a:t>
            </a:r>
          </a:p>
          <a:p>
            <a:pPr lvl="1"/>
            <a:r>
              <a:rPr lang="en-US">
                <a:cs typeface="Calibri"/>
              </a:rPr>
              <a:t>8 </a:t>
            </a:r>
            <a:r>
              <a:rPr lang="en-US" err="1">
                <a:cs typeface="Calibri"/>
              </a:rPr>
              <a:t>ResBlocks</a:t>
            </a:r>
            <a:r>
              <a:rPr lang="en-US">
                <a:cs typeface="Calibri"/>
              </a:rPr>
              <a:t> and 2 FC Layers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785971-E066-86C9-A4A1-3D0AC83012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3031" y="2059229"/>
            <a:ext cx="5183188" cy="3151240"/>
          </a:xfrm>
        </p:spPr>
      </p:pic>
    </p:spTree>
    <p:extLst>
      <p:ext uri="{BB962C8B-B14F-4D97-AF65-F5344CB8AC3E}">
        <p14:creationId xmlns:p14="http://schemas.microsoft.com/office/powerpoint/2010/main" val="255540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1789-6635-D5DE-F5B8-B5F4343C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Architecture</a:t>
            </a:r>
            <a:endParaRPr lang="en-US" dirty="0"/>
          </a:p>
        </p:txBody>
      </p:sp>
      <p:pic>
        <p:nvPicPr>
          <p:cNvPr id="6" name="Content Placeholder 5" descr="A diagram of a diagram of a model architecture&#10;&#10;Description automatically generated">
            <a:extLst>
              <a:ext uri="{FF2B5EF4-FFF2-40B4-BE49-F238E27FC236}">
                <a16:creationId xmlns:a16="http://schemas.microsoft.com/office/drawing/2014/main" id="{38C226F7-A7A4-62A1-A57E-ADD3C572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49" y="1805833"/>
            <a:ext cx="7671823" cy="4351338"/>
          </a:xfr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E1C13B6F-9962-AF8E-084D-70D59F6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903" y="1688275"/>
            <a:ext cx="24075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6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B78D-DB57-FCE4-5E5B-215ACDC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901" y="169829"/>
            <a:ext cx="416526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6D8-9283-CFC8-F3DD-CE0B435F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Class Learner</a:t>
            </a:r>
          </a:p>
          <a:p>
            <a:pPr marL="383540" lvl="1"/>
            <a:r>
              <a:rPr lang="en-US" err="1"/>
              <a:t>Train_one_epoch</a:t>
            </a:r>
            <a:endParaRPr lang="en-US" dirty="0" err="1">
              <a:cs typeface="Calibri"/>
            </a:endParaRPr>
          </a:p>
          <a:p>
            <a:pPr marL="383540" lvl="1"/>
            <a:r>
              <a:rPr lang="en-US" dirty="0"/>
              <a:t>Eval</a:t>
            </a:r>
            <a:endParaRPr lang="en-US" dirty="0">
              <a:cs typeface="Calibri" panose="020F0502020204030204"/>
            </a:endParaRPr>
          </a:p>
          <a:p>
            <a:pPr marL="383540" lvl="1"/>
            <a:r>
              <a:rPr lang="en-US" dirty="0" err="1"/>
              <a:t>Train_eval</a:t>
            </a:r>
            <a:endParaRPr lang="en-US" dirty="0" err="1">
              <a:cs typeface="Calibri"/>
            </a:endParaRPr>
          </a:p>
          <a:p>
            <a:pPr marL="383540" lvl="1"/>
            <a:r>
              <a:rPr lang="en-US" dirty="0"/>
              <a:t>Load 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Save</a:t>
            </a:r>
            <a:endParaRPr lang="en-US" dirty="0">
              <a:cs typeface="Calibri"/>
            </a:endParaRPr>
          </a:p>
          <a:p>
            <a:pPr marL="383540" lvl="1"/>
            <a:r>
              <a:rPr lang="en-US" err="1"/>
              <a:t>Save_log</a:t>
            </a:r>
            <a:endParaRPr lang="en-US" dirty="0">
              <a:cs typeface="Calibri"/>
            </a:endParaRPr>
          </a:p>
          <a:p>
            <a:pPr marL="383540" lvl="1"/>
            <a:r>
              <a:rPr lang="en-US" err="1"/>
              <a:t>Load_logs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Print metrics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Plot metrics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/>
              <a:t>Plot confusion matrixes</a:t>
            </a:r>
            <a:endParaRPr lang="en-US" dirty="0">
              <a:cs typeface="Calibri"/>
            </a:endParaRPr>
          </a:p>
        </p:txBody>
      </p:sp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024E48DA-A3B3-170C-0B2F-2E13A0357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275" y="640081"/>
            <a:ext cx="6835248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2FCA-375B-E611-AB5A-AA17E1C5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1" y="384917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pic>
        <p:nvPicPr>
          <p:cNvPr id="8" name="Content Placeholder 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EBF6FA7C-F1B4-3E32-0FDE-7E9958E4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145" y="1749497"/>
            <a:ext cx="10661814" cy="41671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7D126-AA87-3694-2088-E9E64226A01A}"/>
              </a:ext>
            </a:extLst>
          </p:cNvPr>
          <p:cNvSpPr txBox="1"/>
          <p:nvPr/>
        </p:nvSpPr>
        <p:spPr>
          <a:xfrm>
            <a:off x="760020" y="6034644"/>
            <a:ext cx="1049382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As the categories are balanced in all the logs the micro metrics were exactly the same as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321391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09E-A7A5-55EB-8EE4-5F06C9AC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5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9DC3A7-D545-623D-0802-F8265E99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5" y="1800671"/>
            <a:ext cx="3667525" cy="28472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424F90-5E58-4048-31CA-C78A10FD77A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524875" y="1800225"/>
            <a:ext cx="3667125" cy="28622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AE5ED9-620C-5C8B-0E37-BF1C1626C41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49488" y="4851400"/>
            <a:ext cx="9942512" cy="148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Models with (5 × 5) kernel sizes outperform (3 × 3) and (7 × 7).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Positive correlation observed between ResBlocks and accuracy; 8 ResBlocks outperform 4.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No significant correlation found between channel count in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ResBlocks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and accuracy.</a:t>
            </a:r>
          </a:p>
        </p:txBody>
      </p:sp>
      <p:pic>
        <p:nvPicPr>
          <p:cNvPr id="11" name="Picture 10" descr="A chart with green and orange squares&#10;&#10;Description automatically generated">
            <a:extLst>
              <a:ext uri="{FF2B5EF4-FFF2-40B4-BE49-F238E27FC236}">
                <a16:creationId xmlns:a16="http://schemas.microsoft.com/office/drawing/2014/main" id="{92BC07C7-BE23-3DCD-6C68-865A12E6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241" y="1798783"/>
            <a:ext cx="3655091" cy="3143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57130-CDEA-96DD-987F-C8F5F10A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777" y="1796734"/>
            <a:ext cx="4059381" cy="30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C59F-8DF8-0AFD-B4D7-28C72B7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Confusion Matrix</a:t>
            </a:r>
          </a:p>
        </p:txBody>
      </p:sp>
      <p:pic>
        <p:nvPicPr>
          <p:cNvPr id="5" name="Content Placeholder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28463C0-F569-B35E-6315-174394E00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423" y="1846263"/>
            <a:ext cx="4467791" cy="4022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5A60-387C-1EEE-498A-F2FB79567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Confusion Matrix shows strong performance in predicting ”Angry” and ”Bored” expressions.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Difficulty distinguishing between ”Focused” and ”Neutral” expressions.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673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CD4B-1B52-8FE3-5760-DFD13C6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88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and Validation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710B0-A77B-CA85-026D-ED063D0326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25" y="2381359"/>
            <a:ext cx="3985561" cy="269118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8768AF-D9A1-7002-8713-B0633C013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1398" y="2381358"/>
            <a:ext cx="4025146" cy="2691181"/>
          </a:xfrm>
          <a:prstGeom prst="rect">
            <a:avLst/>
          </a:prstGeom>
        </p:spPr>
      </p:pic>
      <p:pic>
        <p:nvPicPr>
          <p:cNvPr id="10" name="Picture 9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AB91F4C-2D27-F1D9-74E1-CFE67EA0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257" y="2410645"/>
            <a:ext cx="3955873" cy="2691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E30DF-56ED-6470-A08C-CBA815B28EFA}"/>
              </a:ext>
            </a:extLst>
          </p:cNvPr>
          <p:cNvSpPr txBox="1"/>
          <p:nvPr/>
        </p:nvSpPr>
        <p:spPr>
          <a:xfrm>
            <a:off x="45720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B16 N4 FC1 K3 AP20</a:t>
            </a: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18A36-4FC2-6940-24A4-62BC1C074D98}"/>
              </a:ext>
            </a:extLst>
          </p:cNvPr>
          <p:cNvSpPr txBox="1"/>
          <p:nvPr/>
        </p:nvSpPr>
        <p:spPr>
          <a:xfrm>
            <a:off x="4415641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N4 FC1 K3 AP20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52B8A-EA1C-6A7D-BC84-7CC7F15B7D2C}"/>
              </a:ext>
            </a:extLst>
          </p:cNvPr>
          <p:cNvSpPr txBox="1"/>
          <p:nvPr/>
        </p:nvSpPr>
        <p:spPr>
          <a:xfrm>
            <a:off x="835429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N8 FC2 K3 AP20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F4293-937C-0B5D-9C04-C5FC4EA05562}"/>
              </a:ext>
            </a:extLst>
          </p:cNvPr>
          <p:cNvSpPr txBox="1"/>
          <p:nvPr/>
        </p:nvSpPr>
        <p:spPr>
          <a:xfrm>
            <a:off x="511628" y="5475514"/>
            <a:ext cx="883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 Models become Larger, with training progress then tend to fluctuate less</a:t>
            </a:r>
          </a:p>
        </p:txBody>
      </p:sp>
    </p:spTree>
    <p:extLst>
      <p:ext uri="{BB962C8B-B14F-4D97-AF65-F5344CB8AC3E}">
        <p14:creationId xmlns:p14="http://schemas.microsoft.com/office/powerpoint/2010/main" val="19497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B92E-C9C2-6022-110D-7F1E80B4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007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Plot</a:t>
            </a:r>
          </a:p>
        </p:txBody>
      </p:sp>
      <p:pic>
        <p:nvPicPr>
          <p:cNvPr id="5" name="Content Placeholder 4" descr="A graph with colorful lines&#10;&#10;Description automatically generated">
            <a:extLst>
              <a:ext uri="{FF2B5EF4-FFF2-40B4-BE49-F238E27FC236}">
                <a16:creationId xmlns:a16="http://schemas.microsoft.com/office/drawing/2014/main" id="{1618A446-6069-FC89-6DA9-5FEDD135A5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94647" y="2523444"/>
            <a:ext cx="3797536" cy="2515867"/>
          </a:xfrm>
          <a:prstGeom prst="rect">
            <a:avLst/>
          </a:prstGeom>
        </p:spPr>
      </p:pic>
      <p:pic>
        <p:nvPicPr>
          <p:cNvPr id="6" name="Content Placeholder 5" descr="A graph with colorful lines&#10;&#10;Description automatically generated">
            <a:extLst>
              <a:ext uri="{FF2B5EF4-FFF2-40B4-BE49-F238E27FC236}">
                <a16:creationId xmlns:a16="http://schemas.microsoft.com/office/drawing/2014/main" id="{4E701F48-8C58-8DBB-15B0-2A4F950B7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4841" y="2498904"/>
            <a:ext cx="3797536" cy="2525361"/>
          </a:xfrm>
          <a:prstGeom prst="rect">
            <a:avLst/>
          </a:prstGeom>
        </p:spPr>
      </p:pic>
      <p:pic>
        <p:nvPicPr>
          <p:cNvPr id="7" name="Picture 6" descr="A graph with colorful lines&#10;&#10;Description automatically generated">
            <a:extLst>
              <a:ext uri="{FF2B5EF4-FFF2-40B4-BE49-F238E27FC236}">
                <a16:creationId xmlns:a16="http://schemas.microsoft.com/office/drawing/2014/main" id="{38DB8A3F-3646-F5B1-1300-A5247C57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67" y="2494962"/>
            <a:ext cx="3797536" cy="2572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683E1-9136-D847-4FAA-C1C48222291D}"/>
              </a:ext>
            </a:extLst>
          </p:cNvPr>
          <p:cNvSpPr txBox="1"/>
          <p:nvPr/>
        </p:nvSpPr>
        <p:spPr>
          <a:xfrm>
            <a:off x="936171" y="5595256"/>
            <a:ext cx="930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Smaller Models' metrics rise and reach the threshold faster than bigger models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E89A7-E979-E304-6E81-DF534D860E81}"/>
              </a:ext>
            </a:extLst>
          </p:cNvPr>
          <p:cNvSpPr txBox="1"/>
          <p:nvPr/>
        </p:nvSpPr>
        <p:spPr>
          <a:xfrm>
            <a:off x="457200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B16 N4 FC1 K3 AP20</a:t>
            </a:r>
            <a:endParaRPr lang="en-US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3F53F-020C-1F25-0DE1-007043945C42}"/>
              </a:ext>
            </a:extLst>
          </p:cNvPr>
          <p:cNvSpPr txBox="1"/>
          <p:nvPr/>
        </p:nvSpPr>
        <p:spPr>
          <a:xfrm>
            <a:off x="4286992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N4 FC1 K3 AP20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F68F2-75AD-780B-2FB2-782E5F1B564D}"/>
              </a:ext>
            </a:extLst>
          </p:cNvPr>
          <p:cNvSpPr txBox="1"/>
          <p:nvPr/>
        </p:nvSpPr>
        <p:spPr>
          <a:xfrm>
            <a:off x="8344394" y="1883228"/>
            <a:ext cx="3712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B32 N8 FC2 K3 AP20</a:t>
            </a:r>
          </a:p>
        </p:txBody>
      </p:sp>
    </p:spTree>
    <p:extLst>
      <p:ext uri="{BB962C8B-B14F-4D97-AF65-F5344CB8AC3E}">
        <p14:creationId xmlns:p14="http://schemas.microsoft.com/office/powerpoint/2010/main" val="4061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3615-55B3-5ED3-058F-C37C0926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WS"/>
              <a:t>Introduction</a:t>
            </a:r>
            <a:endParaRPr lang="en-US">
              <a:cs typeface="Calibri Light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B40B300-5F35-D02D-798F-CDA83C23C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4569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62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0263-1843-07C2-3349-697D2683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5070D-5C5E-992C-6C49-3BA832E9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008" y="1845734"/>
            <a:ext cx="10731334" cy="402336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Models with (5 × 5) kernel sizes outperform (3 × 3) and (7 × 7).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Positive correlation observed between </a:t>
            </a:r>
            <a:r>
              <a:rPr lang="en-US" dirty="0">
                <a:ea typeface="+mn-lt"/>
                <a:cs typeface="+mn-lt"/>
              </a:rPr>
              <a:t>number of </a:t>
            </a:r>
            <a:r>
              <a:rPr lang="en-US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and accuracy; 8 </a:t>
            </a:r>
            <a:r>
              <a:rPr lang="en-US" sz="2000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outperform 4.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No significant correlation found between channel count in </a:t>
            </a:r>
            <a:r>
              <a:rPr lang="en-US" sz="2000" dirty="0" err="1">
                <a:ea typeface="+mn-lt"/>
                <a:cs typeface="+mn-lt"/>
              </a:rPr>
              <a:t>ResBlocks</a:t>
            </a:r>
            <a:r>
              <a:rPr lang="en-US" sz="2000" dirty="0">
                <a:ea typeface="+mn-lt"/>
                <a:cs typeface="+mn-lt"/>
              </a:rPr>
              <a:t> and accuracy.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Model B16_N8_FC2_K5_AP20 excels with an accuracy of 0.623371.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Confusion Matrix shows strong performance in predicting ”Angry” and ”Bored” expressions.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Difficulty distinguishing between ”Focused” and ”Neutral” expressions.</a:t>
            </a:r>
            <a:endParaRPr lang="en-US" sz="2000" dirty="0">
              <a:cs typeface="Calibri" panose="020F0502020204030204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ea typeface="+mn-lt"/>
                <a:cs typeface="+mn-lt"/>
              </a:rPr>
              <a:t>Loss plots indicate increased overfitting risk with fewer layers; larger models show more stability.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3796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D23-BA95-3F38-4FE2-874CFF4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99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AB36-5BDB-AD30-62A4-D68591BAD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Part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21FA-4A82-3E55-EBF9-A0959D88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Preprocessing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4300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521D5-708E-9FD5-DE44-180170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GB">
                <a:latin typeface="CMBX10"/>
              </a:rPr>
              <a:t>Data Collection, Cleaning, Labelling &amp; Preliminary Analysis</a:t>
            </a:r>
            <a:endParaRPr lang="en-WS">
              <a:latin typeface="CMBX1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AFEB-A95C-C2AF-560B-D7F815A0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GB" sz="1900" dirty="0">
                <a:effectLst/>
                <a:latin typeface="CMBX10"/>
              </a:rPr>
              <a:t>The primary dataset employed in this project is the FER2013 dataset</a:t>
            </a:r>
            <a:r>
              <a:rPr lang="en-GB" sz="1900" dirty="0">
                <a:latin typeface="CMBX10"/>
              </a:rPr>
              <a:t> and FER+ dataset.</a:t>
            </a:r>
          </a:p>
          <a:p>
            <a:r>
              <a:rPr lang="en-GB" sz="1900" dirty="0">
                <a:effectLst/>
                <a:latin typeface="CMBX10"/>
              </a:rPr>
              <a:t>Comprising grayscale images, each measuring 48 × 48 pixels, the FER2013 dataset boasts an impressive total of 32,298 individual samples.</a:t>
            </a:r>
            <a:r>
              <a:rPr lang="en-GB" sz="1900" dirty="0">
                <a:latin typeface="CMBX10"/>
              </a:rPr>
              <a:t> </a:t>
            </a:r>
          </a:p>
          <a:p>
            <a:r>
              <a:rPr lang="en-GB" sz="1900" dirty="0">
                <a:effectLst/>
                <a:latin typeface="CMBX10"/>
              </a:rPr>
              <a:t>The FER2013 dataset categorizes emotions into seven distinct classes, each representing a unique spectrum of emotional expressions. These emotions encompass:</a:t>
            </a:r>
            <a:r>
              <a:rPr lang="en-GB" sz="1900" dirty="0">
                <a:latin typeface="CMBX10"/>
              </a:rPr>
              <a:t> </a:t>
            </a:r>
          </a:p>
          <a:p>
            <a:pPr marL="0" indent="0">
              <a:buNone/>
            </a:pPr>
            <a:r>
              <a:rPr lang="en-GB" sz="1900" dirty="0">
                <a:effectLst/>
                <a:latin typeface="CMBX10"/>
              </a:rPr>
              <a:t>1. Angry</a:t>
            </a:r>
            <a:r>
              <a:rPr lang="en-GB" sz="1900" dirty="0">
                <a:latin typeface="CMBX10"/>
              </a:rPr>
              <a:t>  </a:t>
            </a:r>
            <a:r>
              <a:rPr lang="en-GB" sz="1900" dirty="0">
                <a:effectLst/>
                <a:latin typeface="CMBX10"/>
              </a:rPr>
              <a:t>2. </a:t>
            </a:r>
            <a:r>
              <a:rPr lang="en-GB" sz="1900" dirty="0">
                <a:latin typeface="CMBX10"/>
              </a:rPr>
              <a:t>Disgust 3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Fear 4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Happy 5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Sad 6</a:t>
            </a:r>
            <a:r>
              <a:rPr lang="en-GB" sz="1900" dirty="0">
                <a:effectLst/>
                <a:latin typeface="CMBX10"/>
              </a:rPr>
              <a:t>. </a:t>
            </a:r>
            <a:r>
              <a:rPr lang="en-GB" sz="1900" dirty="0">
                <a:latin typeface="CMBX10"/>
              </a:rPr>
              <a:t>Surprise 7</a:t>
            </a:r>
            <a:r>
              <a:rPr lang="en-GB" sz="1900" dirty="0">
                <a:effectLst/>
                <a:latin typeface="CMBX10"/>
              </a:rPr>
              <a:t>. Neutral</a:t>
            </a:r>
            <a:r>
              <a:rPr lang="en-GB" sz="1900" dirty="0">
                <a:latin typeface="CMBX10"/>
              </a:rPr>
              <a:t> </a:t>
            </a:r>
            <a:endParaRPr lang="en-GB" sz="1900" dirty="0">
              <a:latin typeface="CMBX10"/>
              <a:cs typeface="Calibri"/>
            </a:endParaRPr>
          </a:p>
          <a:p>
            <a:pPr marL="0" indent="0">
              <a:buNone/>
            </a:pPr>
            <a:r>
              <a:rPr lang="en-GB" sz="1900" dirty="0">
                <a:latin typeface="CMBX10"/>
                <a:cs typeface="Calibri"/>
              </a:rPr>
              <a:t>FER+ is a crowed sourced scores for the given emotions.</a:t>
            </a:r>
          </a:p>
          <a:p>
            <a:pPr marL="0" indent="0">
              <a:buNone/>
            </a:pPr>
            <a:endParaRPr lang="en-GB" sz="1900">
              <a:cs typeface="Calibri" panose="020F0502020204030204"/>
            </a:endParaRPr>
          </a:p>
          <a:p>
            <a:endParaRPr lang="en-WS" sz="1900">
              <a:cs typeface="Calibri" panose="020F0502020204030204"/>
            </a:endParaRPr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96D3B8B4-D781-4F0C-5C67-4BD6690D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9" y="4444902"/>
            <a:ext cx="11201402" cy="19602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3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8767-0067-CECB-D03C-26900B5E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258894"/>
            <a:ext cx="55922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Facial Expression Initial Dataset </a:t>
            </a:r>
            <a:endParaRPr lang="en-US" sz="3400" dirty="0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973DF-3AF9-86A9-7CB4-F0D76CDE7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1" y="1191375"/>
            <a:ext cx="6223523" cy="447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D2E89-E6A5-0CFF-4C99-F065072F9D56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Raw dataset containing image samples of various facial expressions. We will apply filters to transform the images as per our requirement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C180-7058-E48E-04B0-44FA5503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667" y="377647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B68-67B7-8F0C-7269-9EC8C6DD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number of images with a score N F = 10 is 176.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number of images with a score N F = 4 is 2.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number of images with a score N F = 2 is 4.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number of images with a score N F = 1 is 167.</a:t>
            </a:r>
          </a:p>
          <a:p>
            <a:r>
              <a:rPr lang="en-US" dirty="0">
                <a:ea typeface="+mn-lt"/>
                <a:cs typeface="+mn-lt"/>
              </a:rPr>
              <a:t>number of images with score unknown=8 is 3.</a:t>
            </a:r>
          </a:p>
          <a:p>
            <a:r>
              <a:rPr lang="en-US" dirty="0">
                <a:ea typeface="+mn-lt"/>
                <a:cs typeface="+mn-lt"/>
              </a:rPr>
              <a:t>number of images with score unknown=7 is 3.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number of images with score unknown=6 is 18.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of images with score unknown=5 is 55.</a:t>
            </a:r>
            <a:endParaRPr lang="en-US" dirty="0"/>
          </a:p>
        </p:txBody>
      </p:sp>
      <p:pic>
        <p:nvPicPr>
          <p:cNvPr id="16" name="Picture 15" descr="Programming data on computer monitor">
            <a:extLst>
              <a:ext uri="{FF2B5EF4-FFF2-40B4-BE49-F238E27FC236}">
                <a16:creationId xmlns:a16="http://schemas.microsoft.com/office/drawing/2014/main" id="{ECB5AAE7-7F35-5EAF-95F9-1C8AFDF0C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7" r="6656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4BD-C6A2-5406-9074-E08EBC4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589" y="328167"/>
            <a:ext cx="3690257" cy="1450757"/>
          </a:xfrm>
        </p:spPr>
        <p:txBody>
          <a:bodyPr>
            <a:normAutofit/>
          </a:bodyPr>
          <a:lstStyle/>
          <a:p>
            <a:r>
              <a:rPr lang="en-WS" sz="3700"/>
              <a:t>Data classification criterion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90C20C-0A54-6330-15BC-BCCA18D7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71" y="2198913"/>
            <a:ext cx="4105893" cy="37555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’Neutral’: 3789</a:t>
            </a:r>
            <a:endParaRPr lang="en-US" sz="1800">
              <a:latin typeface="CMBX10"/>
              <a:cs typeface="Calibri" panose="020F0502020204030204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’Angry’: 3954</a:t>
            </a:r>
            <a:endParaRPr lang="en-US" sz="1800">
              <a:latin typeface="CMBX10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’Focused’: 4553</a:t>
            </a:r>
            <a:endParaRPr lang="en-US" sz="1800">
              <a:latin typeface="CMBX10"/>
            </a:endParaRPr>
          </a:p>
          <a:p>
            <a:r>
              <a:rPr lang="en-US" sz="1800">
                <a:latin typeface="CMBX10"/>
                <a:ea typeface="+mn-lt"/>
                <a:cs typeface="+mn-lt"/>
              </a:rPr>
              <a:t> Number of samples labeled as ’Bored’: 3960</a:t>
            </a:r>
            <a:endParaRPr lang="en-US" sz="1800">
              <a:latin typeface="CMBX1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901BA-2D50-87F7-5228-D4C45BFB1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0" r="3" b="339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8F64-4591-8F2F-4F29-4AA575F9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420" y="318271"/>
            <a:ext cx="414547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spc="-50" baseline="0" dirty="0">
                <a:latin typeface="+mj-lt"/>
                <a:ea typeface="+mj-ea"/>
                <a:cs typeface="+mj-cs"/>
              </a:rPr>
              <a:t>Final facial expression dataset after </a:t>
            </a:r>
            <a:r>
              <a:rPr lang="en-US" sz="3400" dirty="0"/>
              <a:t> </a:t>
            </a:r>
            <a:r>
              <a:rPr lang="en-US" sz="3400" kern="1200" spc="-50" baseline="0" dirty="0">
                <a:latin typeface="+mj-lt"/>
                <a:ea typeface="+mj-ea"/>
                <a:cs typeface="+mj-cs"/>
              </a:rPr>
              <a:t>cleaning</a:t>
            </a:r>
            <a:r>
              <a:rPr lang="en-US" sz="3400" dirty="0"/>
              <a:t> </a:t>
            </a:r>
            <a:endParaRPr lang="en-US" sz="3400" kern="1200" spc="-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CF47B-93FF-F914-B6AC-0FBAE0F4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35" r="-1" b="-1"/>
          <a:stretch/>
        </p:blipFill>
        <p:spPr>
          <a:xfrm>
            <a:off x="465766" y="224445"/>
            <a:ext cx="7355125" cy="5660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9BBF9-F856-9046-87F3-FDA555842C82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 is imperative to classify images into four distinct labels. While the original dataset inherently includes the emotions Anger and Neutral, 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lacked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explicit representations for Bored and Focused emotions.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9526-57E5-BFCB-E4BB-6FD7483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Sample of Dataset</a:t>
            </a:r>
          </a:p>
        </p:txBody>
      </p:sp>
      <p:pic>
        <p:nvPicPr>
          <p:cNvPr id="4" name="Content Placeholder 3" descr="A collage of people making faces&#10;&#10;Description automatically generated">
            <a:extLst>
              <a:ext uri="{FF2B5EF4-FFF2-40B4-BE49-F238E27FC236}">
                <a16:creationId xmlns:a16="http://schemas.microsoft.com/office/drawing/2014/main" id="{D1425B96-B2FD-4120-DFC2-01B0E711AA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125" y="1846263"/>
            <a:ext cx="4325817" cy="4359192"/>
          </a:xfrm>
        </p:spPr>
      </p:pic>
      <p:pic>
        <p:nvPicPr>
          <p:cNvPr id="5" name="Picture 4" descr="A collage of images of people with their heads in different directions&#10;&#10;Description automatically generated">
            <a:extLst>
              <a:ext uri="{FF2B5EF4-FFF2-40B4-BE49-F238E27FC236}">
                <a16:creationId xmlns:a16="http://schemas.microsoft.com/office/drawing/2014/main" id="{A7DBBE40-8B14-E7CC-F056-12EDA9E9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42" y="1801913"/>
            <a:ext cx="4366160" cy="44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95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A.I.ducation Analytics</vt:lpstr>
      <vt:lpstr>Introduction</vt:lpstr>
      <vt:lpstr>Part 1</vt:lpstr>
      <vt:lpstr>Data Collection, Cleaning, Labelling &amp; Preliminary Analysis</vt:lpstr>
      <vt:lpstr>Facial Expression Initial Dataset </vt:lpstr>
      <vt:lpstr>Cleaning the Data</vt:lpstr>
      <vt:lpstr>Data classification criterion</vt:lpstr>
      <vt:lpstr>Final facial expression dataset after  cleaning </vt:lpstr>
      <vt:lpstr>Sample of Dataset</vt:lpstr>
      <vt:lpstr>Sample of Dataset(Continue)</vt:lpstr>
      <vt:lpstr>Part 2</vt:lpstr>
      <vt:lpstr>Model Architecture</vt:lpstr>
      <vt:lpstr>Model Architecture</vt:lpstr>
      <vt:lpstr>Coding Method</vt:lpstr>
      <vt:lpstr>Results</vt:lpstr>
      <vt:lpstr>Model Comparison</vt:lpstr>
      <vt:lpstr>Confusion Matrix</vt:lpstr>
      <vt:lpstr>Train and Validation Loss</vt:lpstr>
      <vt:lpstr>Metrics Plot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Education Analytics</dc:title>
  <dc:creator>Numan Shaikh</dc:creator>
  <cp:revision>133</cp:revision>
  <dcterms:created xsi:type="dcterms:W3CDTF">2023-11-20T21:48:53Z</dcterms:created>
  <dcterms:modified xsi:type="dcterms:W3CDTF">2023-11-21T18:05:41Z</dcterms:modified>
</cp:coreProperties>
</file>