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9" r:id="rId11"/>
    <p:sldId id="287" r:id="rId12"/>
    <p:sldId id="288" r:id="rId13"/>
    <p:sldId id="290" r:id="rId14"/>
    <p:sldId id="289" r:id="rId15"/>
    <p:sldId id="291" r:id="rId16"/>
    <p:sldId id="292" r:id="rId17"/>
    <p:sldId id="293" r:id="rId18"/>
    <p:sldId id="295" r:id="rId19"/>
    <p:sldId id="294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99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53AF-41DF-2F49-B422-335600DB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8961-C22F-E94B-BC1A-3646EBFE7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F84D-415D-5548-AC63-8552F22B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44D7-40D0-D844-9111-2ECC4F39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56AF-1790-E240-A4E5-A1C3D36F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60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7406-0FDE-8041-8C32-5CF1264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8CE8-5C20-6B44-AF7E-EA76DC7D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2872-05A6-9649-9030-E2C2AA7B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B4DA-43E0-D141-9591-97F1A2D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9F68-3C65-2A40-9247-095C4F77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494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B6010-F5D1-D74C-AF92-A29B9F20E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6B6B-31AA-9A41-A0D4-F6B57D40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7796-3132-0544-A70F-EAF60782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25B6-18F9-2A4C-BF81-76EE0A96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76F-3976-A642-810F-FD0D0918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7061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904F-602E-4249-A482-0DE4B09D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DBC3-E2D9-6D47-9B04-5014008B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1193-3AC2-5D41-9F9E-A93ECE0E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F16E-AE15-384D-BB99-32CABFE3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AACD-76C2-0A49-B5A4-F47A646F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04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5DE8-9566-5843-93F4-0FB255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1B18-F5BE-8049-A342-F4FF3EC4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0801-F61C-3942-B8E4-CE9224BE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FB2B-D37D-9E40-B126-84D2F07E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5E08-BAA0-A64E-B949-82B6B6A2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23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AB9A-FDDB-BD4C-AAC1-DB1647F2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0D3F-4152-3B44-9A95-80BEC6A41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0C637-EC11-C541-848D-1D771E4D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DCA8-898A-7042-B8DE-74B0DF4E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05AE-94B0-C148-B967-9650E24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667A-6FDB-404E-B29A-7AD567B4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790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F37-E447-3745-B078-B56952C9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DAB3-8DB6-CC48-AC32-446DDEEE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E4D44-9AED-254D-85CC-1B9C4C23F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B8597-8C65-FF4E-A2BB-6E253137A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D91E-57DD-B046-9FAC-05E5B4A0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6CA32-853E-6343-A0F8-3E4D659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6B1B-6256-5C49-B980-582A1AE6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56421-F969-4E4F-B3C3-1F9563D2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82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3EC0-1684-BA41-8ABC-23C1C655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85B31-C31B-7444-B873-1C2074B6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D815-3238-2E44-9246-4C430719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C3BFB-6777-8A48-8FE8-46479F13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12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9A6D3-21F1-E341-B828-800DC293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A072C-07EF-9740-8DFE-F579207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3A65B-2621-334B-922F-1B0D135B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06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94DF-9A4A-9F4A-90E8-6F3C8039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2ABE-73A7-9346-8D37-A2B949DD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8C422-5B30-2B4E-92C5-FFBC853A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EB71-26E8-B742-828E-D512A6A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1D99-37FA-004F-ABD0-9C710F02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5852-D7F1-0A45-A4D4-97F72219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8051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93D8-8ED7-FC4F-AA04-BEFF00C4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D1768-896C-2142-B0A2-5B40EE7DB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57239-21CC-ED4D-B9A0-B5554F27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D1911-F2D9-AB49-A33D-D839E89A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EA3D-8FFD-E644-9E1C-71E5FE5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F3B9-EEB1-014C-A101-070C57D3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946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E8077-60DB-7544-A37E-E568CCC8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71F8-7972-2E4A-A269-ADEA942B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6C2A-F314-1849-9781-272AB1DC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6CF4-42DA-8A4E-A32D-EE58D30910DB}" type="datetimeFigureOut">
              <a:rPr lang="en-AE" smtClean="0"/>
              <a:t>21/11/2021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A3E0-5074-9343-AC27-12833F653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05F7-340B-0443-A28A-C44C0E874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1D3A-9EF9-BD43-BC8E-D9F25241243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687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FC0048B-5E5D-4270-B655-43AA03F6BEFB}"/>
              </a:ext>
            </a:extLst>
          </p:cNvPr>
          <p:cNvSpPr/>
          <p:nvPr/>
        </p:nvSpPr>
        <p:spPr>
          <a:xfrm>
            <a:off x="3352800" y="457200"/>
            <a:ext cx="5486400" cy="54864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2635-FD73-5441-892A-1CD8BE2C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327" y="0"/>
            <a:ext cx="3777673" cy="369332"/>
          </a:xfrm>
        </p:spPr>
        <p:txBody>
          <a:bodyPr>
            <a:normAutofit fontScale="70000" lnSpcReduction="20000"/>
          </a:bodyPr>
          <a:lstStyle/>
          <a:p>
            <a:r>
              <a:rPr lang="en-AE" b="1" dirty="0">
                <a:latin typeface="Consolas" panose="020B0609020204030204" pitchFamily="49" charset="0"/>
              </a:rPr>
              <a:t>By: </a:t>
            </a:r>
            <a:r>
              <a:rPr lang="en-AE" b="1" i="1" dirty="0">
                <a:latin typeface="Consolas" panose="020B0609020204030204" pitchFamily="49" charset="0"/>
              </a:rPr>
              <a:t>Ahmad Bilal &amp; Dara Varam</a:t>
            </a:r>
          </a:p>
          <a:p>
            <a:endParaRPr lang="en-AE" b="1" i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E1162-4B3D-49F3-8D68-55F3F31FBBDA}"/>
              </a:ext>
            </a:extLst>
          </p:cNvPr>
          <p:cNvSpPr txBox="1"/>
          <p:nvPr/>
        </p:nvSpPr>
        <p:spPr>
          <a:xfrm>
            <a:off x="2104745" y="457200"/>
            <a:ext cx="293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## input layer [x]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6CC1AD-9C69-4459-BD49-35ACABE8D9FB}"/>
              </a:ext>
            </a:extLst>
          </p:cNvPr>
          <p:cNvCxnSpPr/>
          <p:nvPr/>
        </p:nvCxnSpPr>
        <p:spPr>
          <a:xfrm>
            <a:off x="187168" y="795754"/>
            <a:ext cx="399421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C1FE28-2178-4D85-93EB-8F107526F61F}"/>
              </a:ext>
            </a:extLst>
          </p:cNvPr>
          <p:cNvSpPr txBox="1"/>
          <p:nvPr/>
        </p:nvSpPr>
        <p:spPr>
          <a:xfrm>
            <a:off x="2326409" y="2464289"/>
            <a:ext cx="753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Neural Networks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Crash Course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66E54D-CF98-4364-82D9-C981B5F2E871}"/>
              </a:ext>
            </a:extLst>
          </p:cNvPr>
          <p:cNvCxnSpPr>
            <a:cxnSpLocks/>
          </p:cNvCxnSpPr>
          <p:nvPr/>
        </p:nvCxnSpPr>
        <p:spPr>
          <a:xfrm>
            <a:off x="6096000" y="5943600"/>
            <a:ext cx="0" cy="1188720"/>
          </a:xfrm>
          <a:prstGeom prst="line">
            <a:avLst/>
          </a:prstGeom>
          <a:ln w="79375" cmpd="sng">
            <a:headEnd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996FD-A4CE-484C-AF58-6553AE9A0FBF}"/>
              </a:ext>
            </a:extLst>
          </p:cNvPr>
          <p:cNvCxnSpPr/>
          <p:nvPr/>
        </p:nvCxnSpPr>
        <p:spPr>
          <a:xfrm>
            <a:off x="6096000" y="5943600"/>
            <a:ext cx="1371600" cy="1188720"/>
          </a:xfrm>
          <a:prstGeom prst="line">
            <a:avLst/>
          </a:prstGeom>
          <a:ln w="79375" cmpd="sng">
            <a:headEnd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03BED-BFE4-46F2-AD26-C0A23D36F01C}"/>
              </a:ext>
            </a:extLst>
          </p:cNvPr>
          <p:cNvCxnSpPr>
            <a:cxnSpLocks/>
          </p:cNvCxnSpPr>
          <p:nvPr/>
        </p:nvCxnSpPr>
        <p:spPr>
          <a:xfrm flipV="1">
            <a:off x="4724400" y="5943600"/>
            <a:ext cx="1371600" cy="1188720"/>
          </a:xfrm>
          <a:prstGeom prst="line">
            <a:avLst/>
          </a:prstGeom>
          <a:ln w="79375" cmpd="sng">
            <a:headEnd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C7293AA6-E59F-4D90-95A9-2A9F12345F72}"/>
              </a:ext>
            </a:extLst>
          </p:cNvPr>
          <p:cNvSpPr txBox="1">
            <a:spLocks/>
          </p:cNvSpPr>
          <p:nvPr/>
        </p:nvSpPr>
        <p:spPr>
          <a:xfrm>
            <a:off x="4327236" y="3908753"/>
            <a:ext cx="3777673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sz="1400" dirty="0">
                <a:solidFill>
                  <a:schemeClr val="bg1"/>
                </a:solidFill>
                <a:latin typeface="Consolas" panose="020B0609020204030204" pitchFamily="49" charset="0"/>
              </a:rPr>
              <a:t>STA 401 – Introduction to Data Mining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AF2F80D-4055-4F65-BA4C-E45C6E631E3B}"/>
              </a:ext>
            </a:extLst>
          </p:cNvPr>
          <p:cNvSpPr txBox="1">
            <a:spLocks/>
          </p:cNvSpPr>
          <p:nvPr/>
        </p:nvSpPr>
        <p:spPr>
          <a:xfrm>
            <a:off x="8104909" y="257145"/>
            <a:ext cx="3777673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 sz="1700" b="1" i="1" dirty="0">
              <a:latin typeface="Consolas" panose="020B0609020204030204" pitchFamily="49" charset="0"/>
            </a:endParaRPr>
          </a:p>
          <a:p>
            <a:endParaRPr lang="en-AE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97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745B2B-C5DD-4920-BA21-3E33723905FA}"/>
              </a:ext>
            </a:extLst>
          </p:cNvPr>
          <p:cNvSpPr/>
          <p:nvPr/>
        </p:nvSpPr>
        <p:spPr>
          <a:xfrm>
            <a:off x="8230603" y="6878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82FD10-28C9-4EA0-A19B-1C5306B66DE7}"/>
              </a:ext>
            </a:extLst>
          </p:cNvPr>
          <p:cNvSpPr/>
          <p:nvPr/>
        </p:nvSpPr>
        <p:spPr>
          <a:xfrm>
            <a:off x="4404326" y="65398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6EF7CA-55EF-425F-95F7-193DEC3B0299}"/>
              </a:ext>
            </a:extLst>
          </p:cNvPr>
          <p:cNvSpPr/>
          <p:nvPr/>
        </p:nvSpPr>
        <p:spPr>
          <a:xfrm>
            <a:off x="834391" y="560777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 descr="Sigmoid function - Wikipedia">
            <a:extLst>
              <a:ext uri="{FF2B5EF4-FFF2-40B4-BE49-F238E27FC236}">
                <a16:creationId xmlns:a16="http://schemas.microsoft.com/office/drawing/2014/main" id="{599494D0-9D7F-4005-A1E5-78312174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4" y="1321296"/>
            <a:ext cx="2749966" cy="19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406EAF2-C6C4-4581-9C29-47672F2E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93" y="1581384"/>
            <a:ext cx="2719219" cy="14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86095-7B0F-417E-A4B4-DFF9142230D3}"/>
              </a:ext>
            </a:extLst>
          </p:cNvPr>
          <p:cNvCxnSpPr/>
          <p:nvPr/>
        </p:nvCxnSpPr>
        <p:spPr>
          <a:xfrm>
            <a:off x="4992471" y="2851219"/>
            <a:ext cx="2024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7B5C1E-6439-4522-B858-940FA16F80C0}"/>
              </a:ext>
            </a:extLst>
          </p:cNvPr>
          <p:cNvCxnSpPr>
            <a:cxnSpLocks/>
          </p:cNvCxnSpPr>
          <p:nvPr/>
        </p:nvCxnSpPr>
        <p:spPr>
          <a:xfrm flipV="1">
            <a:off x="5193696" y="1155584"/>
            <a:ext cx="0" cy="1840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9BC3F-DEC4-4555-9C08-35E4C78D5BD4}"/>
              </a:ext>
            </a:extLst>
          </p:cNvPr>
          <p:cNvCxnSpPr>
            <a:cxnSpLocks/>
          </p:cNvCxnSpPr>
          <p:nvPr/>
        </p:nvCxnSpPr>
        <p:spPr>
          <a:xfrm flipV="1">
            <a:off x="5193696" y="1643856"/>
            <a:ext cx="1436707" cy="12073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8FF1FF-A369-4811-8839-0FB49EAEC1A6}"/>
              </a:ext>
            </a:extLst>
          </p:cNvPr>
          <p:cNvCxnSpPr>
            <a:cxnSpLocks/>
          </p:cNvCxnSpPr>
          <p:nvPr/>
        </p:nvCxnSpPr>
        <p:spPr>
          <a:xfrm>
            <a:off x="4660668" y="2851218"/>
            <a:ext cx="533028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13BA18-F470-4027-AEFD-4854B442E3DB}"/>
              </a:ext>
            </a:extLst>
          </p:cNvPr>
          <p:cNvSpPr txBox="1"/>
          <p:nvPr/>
        </p:nvSpPr>
        <p:spPr>
          <a:xfrm>
            <a:off x="5108253" y="288208"/>
            <a:ext cx="204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reLU</a:t>
            </a:r>
            <a:r>
              <a:rPr lang="en-US" sz="1600" dirty="0">
                <a:latin typeface="Consolas" panose="020B0609020204030204" pitchFamily="49" charset="0"/>
              </a:rPr>
              <a:t> = max(0, x)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EA4A-443C-4EE3-81ED-0A9225D98387}"/>
              </a:ext>
            </a:extLst>
          </p:cNvPr>
          <p:cNvSpPr txBox="1"/>
          <p:nvPr/>
        </p:nvSpPr>
        <p:spPr>
          <a:xfrm>
            <a:off x="1920422" y="212743"/>
            <a:ext cx="102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sigmoid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FE3ADB-6EBA-442F-8277-4007A6F4E439}"/>
              </a:ext>
            </a:extLst>
          </p:cNvPr>
          <p:cNvSpPr txBox="1"/>
          <p:nvPr/>
        </p:nvSpPr>
        <p:spPr>
          <a:xfrm>
            <a:off x="9385071" y="310079"/>
            <a:ext cx="204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tanh(x)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BFC79-4613-44E5-B932-88FCF5416517}"/>
              </a:ext>
            </a:extLst>
          </p:cNvPr>
          <p:cNvSpPr txBox="1"/>
          <p:nvPr/>
        </p:nvSpPr>
        <p:spPr>
          <a:xfrm>
            <a:off x="411334" y="3948006"/>
            <a:ext cx="11369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Other examples of activation functions include: </a:t>
            </a:r>
            <a:r>
              <a:rPr lang="en-US" dirty="0" err="1">
                <a:latin typeface="Consolas" panose="020B0609020204030204" pitchFamily="49" charset="0"/>
              </a:rPr>
              <a:t>softmax</a:t>
            </a:r>
            <a:r>
              <a:rPr lang="en-US" dirty="0">
                <a:latin typeface="Consolas" panose="020B0609020204030204" pitchFamily="49" charset="0"/>
              </a:rPr>
              <a:t>, leaky </a:t>
            </a:r>
            <a:r>
              <a:rPr lang="en-US" dirty="0" err="1">
                <a:latin typeface="Consolas" panose="020B0609020204030204" pitchFamily="49" charset="0"/>
              </a:rPr>
              <a:t>reLU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As mentioned, the goal of these activation functions is to introduce non-linearity to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Recall the general form of y given two inputs to a neuron: </a:t>
            </a:r>
            <a:r>
              <a:rPr lang="en-US" sz="1800" dirty="0">
                <a:latin typeface="Consolas" panose="020B0609020204030204" pitchFamily="49" charset="0"/>
              </a:rPr>
              <a:t>y = f([x1]*w1 + [x2]*w2). </a:t>
            </a:r>
            <a:r>
              <a:rPr lang="en-US" dirty="0">
                <a:latin typeface="Consolas" panose="020B0609020204030204" pitchFamily="49" charset="0"/>
              </a:rPr>
              <a:t>As mentioned, our goal is finding the weights that give us the results expected. The function of the computer is to find the </a:t>
            </a:r>
            <a:r>
              <a:rPr lang="en-US" b="1" dirty="0">
                <a:latin typeface="Consolas" panose="020B0609020204030204" pitchFamily="49" charset="0"/>
              </a:rPr>
              <a:t>best </a:t>
            </a:r>
            <a:r>
              <a:rPr lang="en-US" dirty="0">
                <a:latin typeface="Consolas" panose="020B0609020204030204" pitchFamily="49" charset="0"/>
              </a:rPr>
              <a:t>weights. How do we proceed with this?</a:t>
            </a:r>
            <a:endParaRPr lang="en-GB" sz="18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96DED-9655-4DC8-A8BC-DE5E62BF1C57}"/>
              </a:ext>
            </a:extLst>
          </p:cNvPr>
          <p:cNvSpPr/>
          <p:nvPr/>
        </p:nvSpPr>
        <p:spPr>
          <a:xfrm>
            <a:off x="307759" y="179773"/>
            <a:ext cx="11576482" cy="64984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D061F-3426-4B17-99F1-5BE4948B4C54}"/>
              </a:ext>
            </a:extLst>
          </p:cNvPr>
          <p:cNvCxnSpPr>
            <a:endCxn id="4" idx="2"/>
          </p:cNvCxnSpPr>
          <p:nvPr/>
        </p:nvCxnSpPr>
        <p:spPr>
          <a:xfrm>
            <a:off x="488272" y="2160977"/>
            <a:ext cx="346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A6BEB-77CF-4209-808F-4C4F1873904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34791" y="2160977"/>
            <a:ext cx="36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56E345-AD95-4A4E-A1A5-CF0E8E11DC81}"/>
              </a:ext>
            </a:extLst>
          </p:cNvPr>
          <p:cNvCxnSpPr>
            <a:cxnSpLocks/>
          </p:cNvCxnSpPr>
          <p:nvPr/>
        </p:nvCxnSpPr>
        <p:spPr>
          <a:xfrm>
            <a:off x="7604726" y="2160977"/>
            <a:ext cx="625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76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>
            <a:normAutofit/>
          </a:bodyPr>
          <a:lstStyle/>
          <a:p>
            <a:r>
              <a:rPr lang="en-AE" sz="4000" dirty="0">
                <a:latin typeface="Consolas" panose="020B0609020204030204" pitchFamily="49" charset="0"/>
                <a:cs typeface="Courier New" panose="02070309020205020404" pitchFamily="49" charset="0"/>
              </a:rPr>
              <a:t>## Training Models to find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</p:spPr>
            <p:txBody>
              <a:bodyPr>
                <a:normAutofit/>
              </a:bodyPr>
              <a:lstStyle/>
              <a:p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The idea of training the model to minimize loss begins with randomizing weights and comparing errors (in accordance to the expected results). We then proceed to more advanced techniques – the use of backpropagation algorithms.</a:t>
                </a: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The weights are calculated based on the weights of the previous output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).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we have </a:t>
                </a:r>
                <a:r>
                  <a:rPr lang="en-AE" sz="2400" dirty="0">
                    <a:solidFill>
                      <a:srgbClr val="7030A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back</a:t>
                </a: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propagation. </a:t>
                </a:r>
                <a:endParaRPr lang="en-AE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  <a:blipFill>
                <a:blip r:embed="rId2"/>
                <a:stretch>
                  <a:fillRect l="-812" t="-1786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738F85F-D05F-4152-9159-E3EACC62998B}"/>
              </a:ext>
            </a:extLst>
          </p:cNvPr>
          <p:cNvSpPr/>
          <p:nvPr/>
        </p:nvSpPr>
        <p:spPr>
          <a:xfrm>
            <a:off x="5122697" y="3567534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F7F67-1227-4F16-BECB-2E1E97C9153C}"/>
              </a:ext>
            </a:extLst>
          </p:cNvPr>
          <p:cNvCxnSpPr>
            <a:cxnSpLocks/>
          </p:cNvCxnSpPr>
          <p:nvPr/>
        </p:nvCxnSpPr>
        <p:spPr>
          <a:xfrm flipV="1">
            <a:off x="7498695" y="3812661"/>
            <a:ext cx="795787" cy="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A5002D-E758-44AB-A260-0BDAFBDFB037}"/>
              </a:ext>
            </a:extLst>
          </p:cNvPr>
          <p:cNvSpPr/>
          <p:nvPr/>
        </p:nvSpPr>
        <p:spPr>
          <a:xfrm>
            <a:off x="7041495" y="3572248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9B227C-6F61-4CE2-ABAB-1E01C26CD024}"/>
              </a:ext>
            </a:extLst>
          </p:cNvPr>
          <p:cNvCxnSpPr/>
          <p:nvPr/>
        </p:nvCxnSpPr>
        <p:spPr>
          <a:xfrm>
            <a:off x="5370194" y="3805437"/>
            <a:ext cx="71909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55376D2-E998-4506-AB39-764E20840EE0}"/>
              </a:ext>
            </a:extLst>
          </p:cNvPr>
          <p:cNvSpPr/>
          <p:nvPr/>
        </p:nvSpPr>
        <p:spPr>
          <a:xfrm>
            <a:off x="3112214" y="352831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endParaRPr lang="en-GB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B7D6D8-F436-4ECC-B418-1EBF8399CBA4}"/>
              </a:ext>
            </a:extLst>
          </p:cNvPr>
          <p:cNvCxnSpPr>
            <a:cxnSpLocks/>
          </p:cNvCxnSpPr>
          <p:nvPr/>
        </p:nvCxnSpPr>
        <p:spPr>
          <a:xfrm>
            <a:off x="3569414" y="3782419"/>
            <a:ext cx="395754" cy="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3E6607-E419-4344-8C63-8D57514B0704}"/>
                  </a:ext>
                </a:extLst>
              </p:cNvPr>
              <p:cNvSpPr txBox="1"/>
              <p:nvPr/>
            </p:nvSpPr>
            <p:spPr>
              <a:xfrm>
                <a:off x="3518120" y="3572248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3E6607-E419-4344-8C63-8D57514B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0" y="3572248"/>
                <a:ext cx="159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463E7F-348B-4686-8564-05C42F306716}"/>
              </a:ext>
            </a:extLst>
          </p:cNvPr>
          <p:cNvCxnSpPr>
            <a:cxnSpLocks/>
          </p:cNvCxnSpPr>
          <p:nvPr/>
        </p:nvCxnSpPr>
        <p:spPr>
          <a:xfrm flipV="1">
            <a:off x="4670941" y="3783975"/>
            <a:ext cx="471997" cy="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209E49-F13B-453D-AF94-9A7BA3D5C48C}"/>
                  </a:ext>
                </a:extLst>
              </p:cNvPr>
              <p:cNvSpPr txBox="1"/>
              <p:nvPr/>
            </p:nvSpPr>
            <p:spPr>
              <a:xfrm>
                <a:off x="4780907" y="3995798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209E49-F13B-453D-AF94-9A7BA3D5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07" y="3995798"/>
                <a:ext cx="159798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FE6CD9-B29E-4B02-BA87-C5312DB2BF05}"/>
                  </a:ext>
                </a:extLst>
              </p:cNvPr>
              <p:cNvSpPr txBox="1"/>
              <p:nvPr/>
            </p:nvSpPr>
            <p:spPr>
              <a:xfrm>
                <a:off x="4799250" y="3215175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FE6CD9-B29E-4B02-BA87-C5312DB2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0" y="3215175"/>
                <a:ext cx="159798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F4F1FD-3970-439F-BCD1-425C54A4CA3F}"/>
                  </a:ext>
                </a:extLst>
              </p:cNvPr>
              <p:cNvSpPr txBox="1"/>
              <p:nvPr/>
            </p:nvSpPr>
            <p:spPr>
              <a:xfrm>
                <a:off x="5541123" y="3599405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F4F1FD-3970-439F-BCD1-425C54A4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3" y="3599405"/>
                <a:ext cx="15979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B0CCF-7FC2-46DB-8B5A-D7B543100AA4}"/>
              </a:ext>
            </a:extLst>
          </p:cNvPr>
          <p:cNvCxnSpPr>
            <a:cxnSpLocks/>
          </p:cNvCxnSpPr>
          <p:nvPr/>
        </p:nvCxnSpPr>
        <p:spPr>
          <a:xfrm flipV="1">
            <a:off x="6580729" y="3805336"/>
            <a:ext cx="471997" cy="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960E5E-EA32-4E41-B6F8-EDBF43FD1811}"/>
                  </a:ext>
                </a:extLst>
              </p:cNvPr>
              <p:cNvSpPr txBox="1"/>
              <p:nvPr/>
            </p:nvSpPr>
            <p:spPr>
              <a:xfrm>
                <a:off x="6720677" y="3244334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960E5E-EA32-4E41-B6F8-EDBF43FD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77" y="3244334"/>
                <a:ext cx="159798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11D76B-5A05-4054-84C1-A652F05A7F92}"/>
                  </a:ext>
                </a:extLst>
              </p:cNvPr>
              <p:cNvSpPr txBox="1"/>
              <p:nvPr/>
            </p:nvSpPr>
            <p:spPr>
              <a:xfrm>
                <a:off x="6720677" y="4005588"/>
                <a:ext cx="159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11D76B-5A05-4054-84C1-A652F05A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77" y="4005588"/>
                <a:ext cx="159798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A2F884C-BE33-4DBC-9CD1-C48B260A3F38}"/>
              </a:ext>
            </a:extLst>
          </p:cNvPr>
          <p:cNvSpPr/>
          <p:nvPr/>
        </p:nvSpPr>
        <p:spPr>
          <a:xfrm>
            <a:off x="8294482" y="359282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y</a:t>
            </a:r>
            <a:endParaRPr lang="en-GB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432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>
            <a:normAutofit/>
          </a:bodyPr>
          <a:lstStyle/>
          <a:p>
            <a:r>
              <a:rPr lang="en-AE" sz="4000" dirty="0">
                <a:latin typeface="Consolas" panose="020B0609020204030204" pitchFamily="49" charset="0"/>
                <a:cs typeface="Courier New" panose="02070309020205020404" pitchFamily="49" charset="0"/>
              </a:rPr>
              <a:t>## 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</p:spPr>
            <p:txBody>
              <a:bodyPr>
                <a:normAutofit/>
              </a:bodyPr>
              <a:lstStyle/>
              <a:p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The loss is </a:t>
                </a:r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calculated by taking the difference between the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and y. The loss can be calculated for each layer respective to the one that follows,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The basic idea behind </a:t>
                </a:r>
                <a:r>
                  <a:rPr lang="en-US" sz="2400" dirty="0">
                    <a:solidFill>
                      <a:srgbClr val="7030A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backpropagation</a:t>
                </a:r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: Change the weight in a way that makes it </a:t>
                </a:r>
                <a:r>
                  <a:rPr lang="en-US" sz="2400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proportional</a:t>
                </a:r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to the impact it has on the </a:t>
                </a:r>
                <a:r>
                  <a:rPr lang="en-US" sz="2400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loss</a:t>
                </a:r>
                <a:r>
                  <a:rPr lang="en-US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. </a:t>
                </a:r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Weights that have more impact on </a:t>
                </a:r>
                <a:r>
                  <a:rPr lang="en-AE" sz="2400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loss</a:t>
                </a: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should be changed more. Mathematically: </a:t>
                </a: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sup>
                      </m:sSup>
                      <m:r>
                        <a:rPr lang="en-AE" sz="2400" dirty="0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AE" sz="24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AE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  <a:blipFill>
                <a:blip r:embed="rId2"/>
                <a:stretch>
                  <a:fillRect l="-812" t="-1786" r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749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>
            <a:normAutofit/>
          </a:bodyPr>
          <a:lstStyle/>
          <a:p>
            <a:r>
              <a:rPr lang="en-AE" sz="4000" dirty="0">
                <a:latin typeface="Consolas" panose="020B0609020204030204" pitchFamily="49" charset="0"/>
                <a:cs typeface="Courier New" panose="02070309020205020404" pitchFamily="49" charset="0"/>
              </a:rPr>
              <a:t>## Backpropagation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sup>
                      </m:sSup>
                      <m:r>
                        <a:rPr lang="en-AE" sz="2400" dirty="0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AE" sz="24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is calculated based on its dependencies: rate of change of previous layers, activations, etc…</a:t>
                </a:r>
              </a:p>
              <a:p>
                <a:pPr marL="0" indent="0">
                  <a:buNone/>
                </a:pP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where f is the activation function. Thus we can explain backpropagation through the formula: </a:t>
                </a:r>
              </a:p>
              <a:p>
                <a:pPr marL="0" indent="0">
                  <a:buNone/>
                </a:pPr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p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This is for </a:t>
                </a:r>
                <a:r>
                  <a:rPr lang="en-AE" sz="2400" b="1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one</a:t>
                </a:r>
                <a:r>
                  <a:rPr lang="en-AE" sz="2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neuron. </a:t>
                </a:r>
              </a:p>
              <a:p>
                <a:endParaRPr lang="en-AE" sz="2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AE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33DA5-6725-EC48-A218-DFB9F528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697"/>
                <a:ext cx="10515600" cy="478041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643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>
            <a:normAutofit/>
          </a:bodyPr>
          <a:lstStyle/>
          <a:p>
            <a:r>
              <a:rPr lang="en-AE" sz="4000" dirty="0">
                <a:latin typeface="Consolas" panose="020B0609020204030204" pitchFamily="49" charset="0"/>
                <a:cs typeface="Courier New" panose="02070309020205020404" pitchFamily="49" charset="0"/>
              </a:rPr>
              <a:t>## Backpropagation pt.3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4780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Issue: A typical modern neural network has countless layers, millions of neurons and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even more weights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Each weight depends on the one before it (retroactively) and calculating each one will take forever.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n: Don’t worry about it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:D</a:t>
            </a:r>
            <a:endParaRPr lang="en-AE" sz="2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	   </a:t>
            </a:r>
            <a:r>
              <a:rPr lang="en-AE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read_image</a:t>
            </a:r>
            <a:r>
              <a:rPr lang="en-AE" sz="1400" dirty="0">
                <a:latin typeface="Consolas" panose="020B0609020204030204" pitchFamily="49" charset="0"/>
                <a:cs typeface="Courier New" panose="02070309020205020404" pitchFamily="49" charset="0"/>
              </a:rPr>
              <a:t>(“complicated_maths_stuff.png”)</a:t>
            </a:r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How do you make technical copy easy to read?">
            <a:extLst>
              <a:ext uri="{FF2B5EF4-FFF2-40B4-BE49-F238E27FC236}">
                <a16:creationId xmlns:a16="http://schemas.microsoft.com/office/drawing/2014/main" id="{11CF25E3-C71B-4255-95D2-E107635F5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29053" r="3507" b="29337"/>
          <a:stretch/>
        </p:blipFill>
        <p:spPr bwMode="auto">
          <a:xfrm>
            <a:off x="2325949" y="3913445"/>
            <a:ext cx="7540101" cy="23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439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Architectures (Feed-forward)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Feed-forward NNs are the most common type of neural networks. Their features include: </a:t>
            </a:r>
          </a:p>
          <a:p>
            <a:pPr lvl="1"/>
            <a:r>
              <a:rPr lang="en-AE" sz="2000" dirty="0">
                <a:latin typeface="Consolas" panose="020B0609020204030204" pitchFamily="49" charset="0"/>
              </a:rPr>
              <a:t>Unidirectional (only goes forward, considers neurons </a:t>
            </a:r>
            <a:r>
              <a:rPr lang="en-AE" sz="2000" u="sng" dirty="0">
                <a:latin typeface="Consolas" panose="020B0609020204030204" pitchFamily="49" charset="0"/>
              </a:rPr>
              <a:t>in front</a:t>
            </a:r>
            <a:r>
              <a:rPr lang="en-AE" sz="2000" dirty="0">
                <a:latin typeface="Consolas" panose="020B0609020204030204" pitchFamily="49" charset="0"/>
              </a:rPr>
              <a:t>), fully connected</a:t>
            </a:r>
          </a:p>
          <a:p>
            <a:pPr lvl="1"/>
            <a:r>
              <a:rPr lang="en-AE" sz="2000" dirty="0">
                <a:latin typeface="Consolas" panose="020B0609020204030204" pitchFamily="49" charset="0"/>
              </a:rPr>
              <a:t>Activation function is applied to all layers, and we also could have biases</a:t>
            </a:r>
          </a:p>
          <a:p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Applications:</a:t>
            </a:r>
          </a:p>
          <a:p>
            <a:pPr lvl="1"/>
            <a:r>
              <a:rPr lang="en-AE" sz="2000" dirty="0">
                <a:latin typeface="Consolas" panose="020B0609020204030204" pitchFamily="49" charset="0"/>
                <a:cs typeface="Courier New" panose="02070309020205020404" pitchFamily="49" charset="0"/>
              </a:rPr>
              <a:t>Regression problems, classification problems in general, etc… (Spoiler alert: one application is telling the difference between Ba</a:t>
            </a:r>
            <a:r>
              <a:rPr lang="en-AE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tm</a:t>
            </a:r>
            <a:r>
              <a:rPr lang="en-AE" sz="2000" dirty="0">
                <a:latin typeface="Consolas" panose="020B0609020204030204" pitchFamily="49" charset="0"/>
                <a:cs typeface="Courier New" panose="02070309020205020404" pitchFamily="49" charset="0"/>
              </a:rPr>
              <a:t>an and </a:t>
            </a:r>
            <a:r>
              <a:rPr lang="en-AE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</a:t>
            </a:r>
            <a:r>
              <a:rPr lang="en-AE" sz="20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</a:t>
            </a:r>
            <a:r>
              <a:rPr lang="en-AE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man</a:t>
            </a:r>
            <a:r>
              <a:rPr lang="en-AE" sz="20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261C15-C24C-4572-B050-BAFF01C71EAE}"/>
              </a:ext>
            </a:extLst>
          </p:cNvPr>
          <p:cNvSpPr/>
          <p:nvPr/>
        </p:nvSpPr>
        <p:spPr>
          <a:xfrm>
            <a:off x="5054456" y="5245414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D31017-ABAE-42C3-816A-5D6880C1D4DE}"/>
              </a:ext>
            </a:extLst>
          </p:cNvPr>
          <p:cNvSpPr/>
          <p:nvPr/>
        </p:nvSpPr>
        <p:spPr>
          <a:xfrm>
            <a:off x="5054456" y="5864743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EAFDE5-22B7-4C8D-AC92-E2D963C5E448}"/>
              </a:ext>
            </a:extLst>
          </p:cNvPr>
          <p:cNvSpPr/>
          <p:nvPr/>
        </p:nvSpPr>
        <p:spPr>
          <a:xfrm>
            <a:off x="5054456" y="4626085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16161B-3319-4948-9B3B-B244DC36F2DD}"/>
              </a:ext>
            </a:extLst>
          </p:cNvPr>
          <p:cNvSpPr/>
          <p:nvPr/>
        </p:nvSpPr>
        <p:spPr>
          <a:xfrm>
            <a:off x="6600434" y="5572718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71F8B1-D540-4D95-9F7D-E9977CA5BD90}"/>
              </a:ext>
            </a:extLst>
          </p:cNvPr>
          <p:cNvSpPr/>
          <p:nvPr/>
        </p:nvSpPr>
        <p:spPr>
          <a:xfrm>
            <a:off x="6600434" y="4924676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D39DE3-ECAF-408B-892D-809F2968F60F}"/>
              </a:ext>
            </a:extLst>
          </p:cNvPr>
          <p:cNvSpPr/>
          <p:nvPr/>
        </p:nvSpPr>
        <p:spPr>
          <a:xfrm>
            <a:off x="5883434" y="5245414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23E1BD-F35F-4EA4-B592-AD8D9852AABB}"/>
              </a:ext>
            </a:extLst>
          </p:cNvPr>
          <p:cNvSpPr/>
          <p:nvPr/>
        </p:nvSpPr>
        <p:spPr>
          <a:xfrm>
            <a:off x="4257820" y="5245414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5E999F-BEFB-4E44-94D0-1650BC0D3061}"/>
              </a:ext>
            </a:extLst>
          </p:cNvPr>
          <p:cNvSpPr/>
          <p:nvPr/>
        </p:nvSpPr>
        <p:spPr>
          <a:xfrm>
            <a:off x="7722130" y="524541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0EF978-1542-4016-B44E-1CBDF2B78C86}"/>
              </a:ext>
            </a:extLst>
          </p:cNvPr>
          <p:cNvSpPr/>
          <p:nvPr/>
        </p:nvSpPr>
        <p:spPr>
          <a:xfrm>
            <a:off x="3506751" y="524541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86F17B-FB67-4169-A897-662D81FB89A1}"/>
              </a:ext>
            </a:extLst>
          </p:cNvPr>
          <p:cNvCxnSpPr>
            <a:stCxn id="20" idx="6"/>
            <a:endCxn id="18" idx="2"/>
          </p:cNvCxnSpPr>
          <p:nvPr/>
        </p:nvCxnSpPr>
        <p:spPr>
          <a:xfrm>
            <a:off x="3963951" y="5474014"/>
            <a:ext cx="29386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899AE4-2337-4224-B39F-0746161A0F81}"/>
              </a:ext>
            </a:extLst>
          </p:cNvPr>
          <p:cNvCxnSpPr>
            <a:stCxn id="18" idx="6"/>
            <a:endCxn id="14" idx="2"/>
          </p:cNvCxnSpPr>
          <p:nvPr/>
        </p:nvCxnSpPr>
        <p:spPr>
          <a:xfrm flipV="1">
            <a:off x="4715020" y="4854685"/>
            <a:ext cx="339436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D59E56-E05C-49D8-9A97-BFCE882BC680}"/>
              </a:ext>
            </a:extLst>
          </p:cNvPr>
          <p:cNvCxnSpPr>
            <a:stCxn id="18" idx="6"/>
            <a:endCxn id="12" idx="2"/>
          </p:cNvCxnSpPr>
          <p:nvPr/>
        </p:nvCxnSpPr>
        <p:spPr>
          <a:xfrm>
            <a:off x="4715020" y="5474014"/>
            <a:ext cx="33943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DBBFE-49A4-4FE7-A55B-08961FF9CFF1}"/>
              </a:ext>
            </a:extLst>
          </p:cNvPr>
          <p:cNvCxnSpPr>
            <a:stCxn id="18" idx="6"/>
            <a:endCxn id="13" idx="2"/>
          </p:cNvCxnSpPr>
          <p:nvPr/>
        </p:nvCxnSpPr>
        <p:spPr>
          <a:xfrm>
            <a:off x="4715020" y="5474014"/>
            <a:ext cx="339436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DD396-F51D-4027-9045-CB68B8E5AB6F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5511656" y="5474014"/>
            <a:ext cx="3717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4E3D6F-8CBD-468D-BC93-239755D20B73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5511656" y="4854685"/>
            <a:ext cx="371778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49DC2C-E013-4B66-B7EC-E9198883A36B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5511656" y="5474014"/>
            <a:ext cx="371778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23F674-B47B-4511-A45C-84C2055D39D2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 flipV="1">
            <a:off x="6340634" y="5153276"/>
            <a:ext cx="259800" cy="3207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BE204A-2D3B-4FAB-A329-4B0C24BAAF25}"/>
              </a:ext>
            </a:extLst>
          </p:cNvPr>
          <p:cNvCxnSpPr>
            <a:stCxn id="17" idx="6"/>
            <a:endCxn id="15" idx="2"/>
          </p:cNvCxnSpPr>
          <p:nvPr/>
        </p:nvCxnSpPr>
        <p:spPr>
          <a:xfrm>
            <a:off x="6340634" y="5474014"/>
            <a:ext cx="259800" cy="327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5AA43D-EAFF-40BD-9337-8FD652427A9E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7057634" y="5153276"/>
            <a:ext cx="664496" cy="3207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DB674C-435E-4A3C-A657-7ECA71FA69BD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7057634" y="5474014"/>
            <a:ext cx="664496" cy="327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486A3D-9FCA-4C12-A41A-4679B314CA61}"/>
              </a:ext>
            </a:extLst>
          </p:cNvPr>
          <p:cNvSpPr txBox="1"/>
          <p:nvPr/>
        </p:nvSpPr>
        <p:spPr>
          <a:xfrm>
            <a:off x="3129551" y="5749152"/>
            <a:ext cx="13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input layer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F7C728-2591-4608-A47C-918EE735991F}"/>
              </a:ext>
            </a:extLst>
          </p:cNvPr>
          <p:cNvSpPr txBox="1"/>
          <p:nvPr/>
        </p:nvSpPr>
        <p:spPr>
          <a:xfrm>
            <a:off x="5511656" y="6128622"/>
            <a:ext cx="151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hidden layers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AE3DC-E8B4-42DC-B424-F17A4DF1A6D9}"/>
              </a:ext>
            </a:extLst>
          </p:cNvPr>
          <p:cNvSpPr txBox="1"/>
          <p:nvPr/>
        </p:nvSpPr>
        <p:spPr>
          <a:xfrm>
            <a:off x="7696523" y="5723072"/>
            <a:ext cx="13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output layer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441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Architectures (Recurrent)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Recurrent NNs are similar in terms of the structure, the following differences: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The previous layer is stored in memory and we change weights based on both future and past layers;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The sequence at which we enter our data becomes important. This results in multiple input-output relationships.</a:t>
            </a:r>
            <a:endParaRPr lang="en-AE" sz="2000" dirty="0">
              <a:latin typeface="Consolas" panose="020B06090202040302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Applications: Voice recognition software</a:t>
            </a: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64B6D4-6300-49E1-9DEC-FD3A6B0000DB}"/>
              </a:ext>
            </a:extLst>
          </p:cNvPr>
          <p:cNvSpPr/>
          <p:nvPr/>
        </p:nvSpPr>
        <p:spPr>
          <a:xfrm>
            <a:off x="4987652" y="4215318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D5092B-3657-4121-9311-B11A02A9AE99}"/>
              </a:ext>
            </a:extLst>
          </p:cNvPr>
          <p:cNvSpPr/>
          <p:nvPr/>
        </p:nvSpPr>
        <p:spPr>
          <a:xfrm>
            <a:off x="4987652" y="4834647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51CA17-C550-4FDD-A3D0-5B7317384019}"/>
              </a:ext>
            </a:extLst>
          </p:cNvPr>
          <p:cNvSpPr/>
          <p:nvPr/>
        </p:nvSpPr>
        <p:spPr>
          <a:xfrm>
            <a:off x="4987652" y="3595989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281457-8D14-4D98-8602-63294BA00D72}"/>
              </a:ext>
            </a:extLst>
          </p:cNvPr>
          <p:cNvSpPr/>
          <p:nvPr/>
        </p:nvSpPr>
        <p:spPr>
          <a:xfrm>
            <a:off x="6533630" y="4542622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4FFA26-DC32-477B-9652-E9D37AA65883}"/>
              </a:ext>
            </a:extLst>
          </p:cNvPr>
          <p:cNvSpPr/>
          <p:nvPr/>
        </p:nvSpPr>
        <p:spPr>
          <a:xfrm>
            <a:off x="6533630" y="3894580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A02F7C-1652-4841-A661-4DAE7913BB98}"/>
              </a:ext>
            </a:extLst>
          </p:cNvPr>
          <p:cNvSpPr/>
          <p:nvPr/>
        </p:nvSpPr>
        <p:spPr>
          <a:xfrm>
            <a:off x="5816630" y="4215318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F7D34A-055B-4913-8202-19FC659359D0}"/>
              </a:ext>
            </a:extLst>
          </p:cNvPr>
          <p:cNvSpPr/>
          <p:nvPr/>
        </p:nvSpPr>
        <p:spPr>
          <a:xfrm>
            <a:off x="4191016" y="4215318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493C04-123C-4F26-82E8-15033ADCBCE3}"/>
              </a:ext>
            </a:extLst>
          </p:cNvPr>
          <p:cNvSpPr/>
          <p:nvPr/>
        </p:nvSpPr>
        <p:spPr>
          <a:xfrm>
            <a:off x="7655326" y="42153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8400F1-5C39-42E0-9A93-650547D3C649}"/>
              </a:ext>
            </a:extLst>
          </p:cNvPr>
          <p:cNvSpPr/>
          <p:nvPr/>
        </p:nvSpPr>
        <p:spPr>
          <a:xfrm>
            <a:off x="3439947" y="42153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0C9F1-0C2B-4D82-A50F-8A2697F544B9}"/>
              </a:ext>
            </a:extLst>
          </p:cNvPr>
          <p:cNvCxnSpPr>
            <a:stCxn id="19" idx="6"/>
            <a:endCxn id="17" idx="2"/>
          </p:cNvCxnSpPr>
          <p:nvPr/>
        </p:nvCxnSpPr>
        <p:spPr>
          <a:xfrm>
            <a:off x="3897147" y="4443918"/>
            <a:ext cx="29386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5BEF16-BD2F-4A7A-9FAA-4E96B904F105}"/>
              </a:ext>
            </a:extLst>
          </p:cNvPr>
          <p:cNvCxnSpPr>
            <a:stCxn id="17" idx="6"/>
            <a:endCxn id="13" idx="2"/>
          </p:cNvCxnSpPr>
          <p:nvPr/>
        </p:nvCxnSpPr>
        <p:spPr>
          <a:xfrm flipV="1">
            <a:off x="4648216" y="3824589"/>
            <a:ext cx="339436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2C4B1-5F83-42B2-9B38-A290FAB3A74E}"/>
              </a:ext>
            </a:extLst>
          </p:cNvPr>
          <p:cNvCxnSpPr>
            <a:stCxn id="17" idx="6"/>
            <a:endCxn id="9" idx="2"/>
          </p:cNvCxnSpPr>
          <p:nvPr/>
        </p:nvCxnSpPr>
        <p:spPr>
          <a:xfrm>
            <a:off x="4648216" y="4443918"/>
            <a:ext cx="33943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CE8841-79E3-4E36-A1DD-4C3C494DD5C8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4648216" y="4443918"/>
            <a:ext cx="339436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83FD42-820C-4A3B-8F8A-2ABE23B2E4E1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5444852" y="4443918"/>
            <a:ext cx="3717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75338C-3DCA-4FF5-BF67-58168D622703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5444852" y="3824589"/>
            <a:ext cx="371778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4B0639-F205-4670-8593-3D2F757F97D3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5444852" y="4443918"/>
            <a:ext cx="371778" cy="619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E85F6-844A-4EA7-A2BD-DA2240BE9E05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6273830" y="4123180"/>
            <a:ext cx="259800" cy="3207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9AD35F-8234-4E37-BE5A-C9BC2561072B}"/>
              </a:ext>
            </a:extLst>
          </p:cNvPr>
          <p:cNvCxnSpPr>
            <a:stCxn id="16" idx="6"/>
            <a:endCxn id="14" idx="2"/>
          </p:cNvCxnSpPr>
          <p:nvPr/>
        </p:nvCxnSpPr>
        <p:spPr>
          <a:xfrm>
            <a:off x="6273830" y="4443918"/>
            <a:ext cx="259800" cy="327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B76ED3-747B-494E-A042-0905FFDBD57A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990830" y="4123180"/>
            <a:ext cx="664496" cy="3207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D18DD6-D315-4C5D-82F0-C760363292BF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6990830" y="4443918"/>
            <a:ext cx="664496" cy="3273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4FBBD1-309F-4D2E-8926-ED9EC92A84CB}"/>
              </a:ext>
            </a:extLst>
          </p:cNvPr>
          <p:cNvSpPr txBox="1"/>
          <p:nvPr/>
        </p:nvSpPr>
        <p:spPr>
          <a:xfrm>
            <a:off x="2714666" y="4719056"/>
            <a:ext cx="13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input layer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22B6A-1703-4D63-A334-E88A36454CBE}"/>
              </a:ext>
            </a:extLst>
          </p:cNvPr>
          <p:cNvSpPr txBox="1"/>
          <p:nvPr/>
        </p:nvSpPr>
        <p:spPr>
          <a:xfrm>
            <a:off x="5444852" y="5098526"/>
            <a:ext cx="151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hidden layers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C511C-BDF4-4A0D-8036-31C48998EBFD}"/>
              </a:ext>
            </a:extLst>
          </p:cNvPr>
          <p:cNvSpPr txBox="1"/>
          <p:nvPr/>
        </p:nvSpPr>
        <p:spPr>
          <a:xfrm>
            <a:off x="7629719" y="4692976"/>
            <a:ext cx="13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output layer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43C6AF8-703A-41EE-AC0D-FAAB19269D12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5839946" y="2972296"/>
            <a:ext cx="298591" cy="1545978"/>
          </a:xfrm>
          <a:prstGeom prst="curvedConnector3">
            <a:avLst>
              <a:gd name="adj1" fmla="val 17656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0F69424-D41F-42EF-902C-7C682472CE1A}"/>
              </a:ext>
            </a:extLst>
          </p:cNvPr>
          <p:cNvCxnSpPr>
            <a:stCxn id="17" idx="6"/>
            <a:endCxn id="17" idx="2"/>
          </p:cNvCxnSpPr>
          <p:nvPr/>
        </p:nvCxnSpPr>
        <p:spPr>
          <a:xfrm flipH="1">
            <a:off x="4191016" y="4443918"/>
            <a:ext cx="457200" cy="12700"/>
          </a:xfrm>
          <a:prstGeom prst="curvedConnector5">
            <a:avLst>
              <a:gd name="adj1" fmla="val -50000"/>
              <a:gd name="adj2" fmla="val 3600000"/>
              <a:gd name="adj3" fmla="val 1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956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Architectures (Convolutional)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Convolutional Neural Networks focus on extracting features and classifying them. This is mostly used for classification problems and is an extension of the feed-forward architecture. In this, we look for data sequences to extract the features.</a:t>
            </a:r>
            <a:endParaRPr lang="en-AE" sz="2400" dirty="0">
              <a:latin typeface="Consolas" panose="020B0609020204030204" pitchFamily="49" charset="0"/>
            </a:endParaRPr>
          </a:p>
          <a:p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Application: Image classification (ag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ai</a:t>
            </a:r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n, spoilers: Ba</a:t>
            </a:r>
            <a:r>
              <a:rPr lang="en-AE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tm</a:t>
            </a:r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an vs. </a:t>
            </a:r>
            <a:r>
              <a:rPr lang="en-A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</a:t>
            </a:r>
            <a:r>
              <a:rPr lang="en-AE" sz="24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</a:t>
            </a:r>
            <a:r>
              <a:rPr lang="en-AE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man</a:t>
            </a:r>
            <a:r>
              <a:rPr lang="en-AE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47A2C14-74C1-45C9-84FA-DE864125249F}"/>
              </a:ext>
            </a:extLst>
          </p:cNvPr>
          <p:cNvSpPr/>
          <p:nvPr/>
        </p:nvSpPr>
        <p:spPr>
          <a:xfrm>
            <a:off x="1713390" y="4118136"/>
            <a:ext cx="1606858" cy="158022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F0BA8-F8DF-4D33-9D3F-FD6B4B116C02}"/>
              </a:ext>
            </a:extLst>
          </p:cNvPr>
          <p:cNvSpPr/>
          <p:nvPr/>
        </p:nvSpPr>
        <p:spPr>
          <a:xfrm>
            <a:off x="1945689" y="4284550"/>
            <a:ext cx="1606858" cy="158022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D2C09-5E83-4F30-9DB0-A09BF5B6A036}"/>
              </a:ext>
            </a:extLst>
          </p:cNvPr>
          <p:cNvSpPr/>
          <p:nvPr/>
        </p:nvSpPr>
        <p:spPr>
          <a:xfrm>
            <a:off x="2177988" y="4465524"/>
            <a:ext cx="1606858" cy="158022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2AA0F-A6D1-4908-BE6D-FAD970833CE8}"/>
              </a:ext>
            </a:extLst>
          </p:cNvPr>
          <p:cNvSpPr/>
          <p:nvPr/>
        </p:nvSpPr>
        <p:spPr>
          <a:xfrm>
            <a:off x="4892335" y="4284550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07051-F4E3-4632-84A7-7876F45069B4}"/>
              </a:ext>
            </a:extLst>
          </p:cNvPr>
          <p:cNvSpPr/>
          <p:nvPr/>
        </p:nvSpPr>
        <p:spPr>
          <a:xfrm>
            <a:off x="2330388" y="4617924"/>
            <a:ext cx="1606858" cy="158022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45B17-C1AB-4D76-8A7B-467991D172A2}"/>
              </a:ext>
            </a:extLst>
          </p:cNvPr>
          <p:cNvSpPr/>
          <p:nvPr/>
        </p:nvSpPr>
        <p:spPr>
          <a:xfrm>
            <a:off x="5102068" y="4436950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E4E18-22B6-4462-A019-E2C4299C24AD}"/>
              </a:ext>
            </a:extLst>
          </p:cNvPr>
          <p:cNvSpPr/>
          <p:nvPr/>
        </p:nvSpPr>
        <p:spPr>
          <a:xfrm>
            <a:off x="5357302" y="4617924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27A531-AAC9-4E0F-A593-546BB16D4AA1}"/>
              </a:ext>
            </a:extLst>
          </p:cNvPr>
          <p:cNvSpPr/>
          <p:nvPr/>
        </p:nvSpPr>
        <p:spPr>
          <a:xfrm>
            <a:off x="4581346" y="5059489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A1C42-7108-4F46-AC38-0CE710EBC69D}"/>
              </a:ext>
            </a:extLst>
          </p:cNvPr>
          <p:cNvSpPr/>
          <p:nvPr/>
        </p:nvSpPr>
        <p:spPr>
          <a:xfrm>
            <a:off x="4777111" y="5197430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69BF96-2328-4AFC-B462-B22020A9F5B3}"/>
              </a:ext>
            </a:extLst>
          </p:cNvPr>
          <p:cNvSpPr/>
          <p:nvPr/>
        </p:nvSpPr>
        <p:spPr>
          <a:xfrm>
            <a:off x="5009410" y="5333706"/>
            <a:ext cx="950651" cy="10313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0640EB-EC8A-49F6-B908-8980B64B8BE3}"/>
              </a:ext>
            </a:extLst>
          </p:cNvPr>
          <p:cNvSpPr/>
          <p:nvPr/>
        </p:nvSpPr>
        <p:spPr>
          <a:xfrm>
            <a:off x="6849762" y="42845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25F27B-6A5F-4B4B-90BB-227F00274EA2}"/>
              </a:ext>
            </a:extLst>
          </p:cNvPr>
          <p:cNvSpPr/>
          <p:nvPr/>
        </p:nvSpPr>
        <p:spPr>
          <a:xfrm>
            <a:off x="7002162" y="44369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1BEFE-4D92-482B-B234-0C22B6C26C0A}"/>
              </a:ext>
            </a:extLst>
          </p:cNvPr>
          <p:cNvSpPr/>
          <p:nvPr/>
        </p:nvSpPr>
        <p:spPr>
          <a:xfrm>
            <a:off x="7154562" y="45893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93785-70FC-43D9-BA2D-F4FBD9447F78}"/>
              </a:ext>
            </a:extLst>
          </p:cNvPr>
          <p:cNvSpPr/>
          <p:nvPr/>
        </p:nvSpPr>
        <p:spPr>
          <a:xfrm>
            <a:off x="7306962" y="47417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D5F07D-1369-4EB6-BB25-566DF72F4391}"/>
              </a:ext>
            </a:extLst>
          </p:cNvPr>
          <p:cNvSpPr/>
          <p:nvPr/>
        </p:nvSpPr>
        <p:spPr>
          <a:xfrm>
            <a:off x="7459362" y="48941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DC32D3-9A52-4BD9-ADDD-4C771B965131}"/>
              </a:ext>
            </a:extLst>
          </p:cNvPr>
          <p:cNvSpPr/>
          <p:nvPr/>
        </p:nvSpPr>
        <p:spPr>
          <a:xfrm>
            <a:off x="7611762" y="50465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2DF93-BFD4-4350-9CDF-198BE71D488A}"/>
              </a:ext>
            </a:extLst>
          </p:cNvPr>
          <p:cNvSpPr/>
          <p:nvPr/>
        </p:nvSpPr>
        <p:spPr>
          <a:xfrm>
            <a:off x="7764162" y="51989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F43F04-27CA-40BA-8F4D-B77F9A1310BC}"/>
              </a:ext>
            </a:extLst>
          </p:cNvPr>
          <p:cNvSpPr/>
          <p:nvPr/>
        </p:nvSpPr>
        <p:spPr>
          <a:xfrm>
            <a:off x="7916562" y="5351350"/>
            <a:ext cx="487262" cy="5002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E4E293-C553-439A-B81B-AB928B86665F}"/>
              </a:ext>
            </a:extLst>
          </p:cNvPr>
          <p:cNvSpPr/>
          <p:nvPr/>
        </p:nvSpPr>
        <p:spPr>
          <a:xfrm>
            <a:off x="9647018" y="4320939"/>
            <a:ext cx="245131" cy="2320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D347C-F051-4A5E-BB93-98B9530CC76E}"/>
              </a:ext>
            </a:extLst>
          </p:cNvPr>
          <p:cNvSpPr/>
          <p:nvPr/>
        </p:nvSpPr>
        <p:spPr>
          <a:xfrm>
            <a:off x="9647017" y="4668771"/>
            <a:ext cx="245131" cy="2320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7BDDE7-485F-463B-8F10-25BBDB60D727}"/>
              </a:ext>
            </a:extLst>
          </p:cNvPr>
          <p:cNvSpPr/>
          <p:nvPr/>
        </p:nvSpPr>
        <p:spPr>
          <a:xfrm>
            <a:off x="9642663" y="5009556"/>
            <a:ext cx="245131" cy="2320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AFB9FA-D28F-47BC-8804-BCCC74B4175D}"/>
              </a:ext>
            </a:extLst>
          </p:cNvPr>
          <p:cNvSpPr/>
          <p:nvPr/>
        </p:nvSpPr>
        <p:spPr>
          <a:xfrm>
            <a:off x="9638510" y="5333706"/>
            <a:ext cx="245131" cy="2320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5C8AAC-9D87-4BA3-867E-FE3DF7B44D84}"/>
              </a:ext>
            </a:extLst>
          </p:cNvPr>
          <p:cNvCxnSpPr/>
          <p:nvPr/>
        </p:nvCxnSpPr>
        <p:spPr>
          <a:xfrm>
            <a:off x="3400148" y="5296666"/>
            <a:ext cx="1957154" cy="552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FCC954-2FE5-44BC-A6BF-9CA43F9C55A1}"/>
              </a:ext>
            </a:extLst>
          </p:cNvPr>
          <p:cNvCxnSpPr/>
          <p:nvPr/>
        </p:nvCxnSpPr>
        <p:spPr>
          <a:xfrm>
            <a:off x="3280719" y="5656557"/>
            <a:ext cx="2075929" cy="208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2654A6-08D2-40A6-90A0-55EB99BC3620}"/>
              </a:ext>
            </a:extLst>
          </p:cNvPr>
          <p:cNvCxnSpPr/>
          <p:nvPr/>
        </p:nvCxnSpPr>
        <p:spPr>
          <a:xfrm flipV="1">
            <a:off x="3416633" y="4834666"/>
            <a:ext cx="2347663" cy="445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95D85-3357-4391-A7B5-E26A3BE18973}"/>
              </a:ext>
            </a:extLst>
          </p:cNvPr>
          <p:cNvCxnSpPr/>
          <p:nvPr/>
        </p:nvCxnSpPr>
        <p:spPr>
          <a:xfrm flipV="1">
            <a:off x="3416633" y="4853255"/>
            <a:ext cx="2541052" cy="42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9277B-CDCB-4335-8942-3F041FEC21AC}"/>
              </a:ext>
            </a:extLst>
          </p:cNvPr>
          <p:cNvCxnSpPr/>
          <p:nvPr/>
        </p:nvCxnSpPr>
        <p:spPr>
          <a:xfrm>
            <a:off x="6096000" y="5351350"/>
            <a:ext cx="2155424" cy="250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00CC46-C8C0-4093-BF9A-12E4E18DD4A5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 flipV="1">
            <a:off x="8403824" y="5449717"/>
            <a:ext cx="1234686" cy="15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773A5F-8F3F-45DF-B187-72161ED9D695}"/>
              </a:ext>
            </a:extLst>
          </p:cNvPr>
          <p:cNvCxnSpPr>
            <a:endCxn id="33" idx="1"/>
          </p:cNvCxnSpPr>
          <p:nvPr/>
        </p:nvCxnSpPr>
        <p:spPr>
          <a:xfrm>
            <a:off x="8144051" y="5255636"/>
            <a:ext cx="1494459" cy="194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F0F9C5-1D89-4FFC-9302-C53690341A62}"/>
              </a:ext>
            </a:extLst>
          </p:cNvPr>
          <p:cNvCxnSpPr>
            <a:endCxn id="33" idx="1"/>
          </p:cNvCxnSpPr>
          <p:nvPr/>
        </p:nvCxnSpPr>
        <p:spPr>
          <a:xfrm>
            <a:off x="7641824" y="4829309"/>
            <a:ext cx="1996686" cy="62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ABDAFE-A0FD-4B88-A134-68C0087116FD}"/>
              </a:ext>
            </a:extLst>
          </p:cNvPr>
          <p:cNvSpPr txBox="1"/>
          <p:nvPr/>
        </p:nvSpPr>
        <p:spPr>
          <a:xfrm>
            <a:off x="9887794" y="4284550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A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03614D-F9BF-46C5-9D3A-4190C44B1CA4}"/>
              </a:ext>
            </a:extLst>
          </p:cNvPr>
          <p:cNvSpPr txBox="1"/>
          <p:nvPr/>
        </p:nvSpPr>
        <p:spPr>
          <a:xfrm>
            <a:off x="9896596" y="4960961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1BB88E-2289-48B6-AEAE-5AC6B4CFFD5D}"/>
              </a:ext>
            </a:extLst>
          </p:cNvPr>
          <p:cNvSpPr txBox="1"/>
          <p:nvPr/>
        </p:nvSpPr>
        <p:spPr>
          <a:xfrm>
            <a:off x="9880775" y="4639484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B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3E33AF-1699-4322-BCAB-D001A2861171}"/>
              </a:ext>
            </a:extLst>
          </p:cNvPr>
          <p:cNvSpPr txBox="1"/>
          <p:nvPr/>
        </p:nvSpPr>
        <p:spPr>
          <a:xfrm>
            <a:off x="9883641" y="5285894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D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891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ead_image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(“dog.png”)</a:t>
            </a:r>
            <a:endParaRPr lang="en-AE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4" name="Picture 4" descr="Neural network – Let&amp;#39;s try to demystify all this a little bit (3) –  Application to images – Aspexit">
            <a:extLst>
              <a:ext uri="{FF2B5EF4-FFF2-40B4-BE49-F238E27FC236}">
                <a16:creationId xmlns:a16="http://schemas.microsoft.com/office/drawing/2014/main" id="{9B118F00-DED6-4805-8D64-639ED1AC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1" y="1973133"/>
            <a:ext cx="7913498" cy="40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122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Evaluation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way we evaluate how “good” a neural network is depends on whether the problem at hand is 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classification</a:t>
            </a:r>
            <a:r>
              <a:rPr lang="en-US" dirty="0">
                <a:latin typeface="Consolas" panose="020B0609020204030204" pitchFamily="49" charset="0"/>
              </a:rPr>
              <a:t> problem or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regression </a:t>
            </a:r>
            <a:r>
              <a:rPr lang="en-US" dirty="0">
                <a:latin typeface="Consolas" panose="020B0609020204030204" pitchFamily="49" charset="0"/>
              </a:rPr>
              <a:t>problem.</a:t>
            </a:r>
            <a:endParaRPr lang="en-AE" dirty="0">
              <a:latin typeface="Consolas" panose="020B06090202040302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342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What are Neural Networks?</a:t>
            </a:r>
          </a:p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Uses and Applications</a:t>
            </a:r>
          </a:p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Motivation</a:t>
            </a:r>
          </a:p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Activation Functions (Introduction to non-linearity)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Backpropagation (Training of Neural Networks)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Architectures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Evaluating Neural Networks: Regression and Classification</a:t>
            </a: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0199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</a:t>
            </a:r>
            <a:r>
              <a:rPr lang="en-AE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Regression</a:t>
            </a:r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read_table</a:t>
            </a:r>
            <a:r>
              <a:rPr lang="en-US" dirty="0">
                <a:latin typeface="Consolas" panose="020B0609020204030204" pitchFamily="49" charset="0"/>
              </a:rPr>
              <a:t>(“regression measures”):</a:t>
            </a: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CC1E2-7A65-4F49-B2EE-3F3960B7C7F9}"/>
              </a:ext>
            </a:extLst>
          </p:cNvPr>
          <p:cNvGrpSpPr/>
          <p:nvPr/>
        </p:nvGrpSpPr>
        <p:grpSpPr>
          <a:xfrm>
            <a:off x="3124200" y="2285253"/>
            <a:ext cx="7924799" cy="846518"/>
            <a:chOff x="1981199" y="1634"/>
            <a:chExt cx="7924799" cy="846518"/>
          </a:xfrm>
          <a:solidFill>
            <a:srgbClr val="9999FF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745301-703D-4F8B-B543-CAE01EB5403A}"/>
                </a:ext>
              </a:extLst>
            </p:cNvPr>
            <p:cNvSpPr/>
            <p:nvPr/>
          </p:nvSpPr>
          <p:spPr>
            <a:xfrm>
              <a:off x="1981199" y="1634"/>
              <a:ext cx="79247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5D8D8-5E21-46A2-A992-973C8924508B}"/>
                </a:ext>
              </a:extLst>
            </p:cNvPr>
            <p:cNvSpPr txBox="1"/>
            <p:nvPr/>
          </p:nvSpPr>
          <p:spPr>
            <a:xfrm>
              <a:off x="1981199" y="1634"/>
              <a:ext cx="79247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15016" rIns="153763" bIns="21501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Consolas" panose="020B0609020204030204" pitchFamily="49" charset="0"/>
                </a:rPr>
                <a:t>Mean Squared Error (MSE)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273A4-098E-4373-94BC-1E52091DDF64}"/>
              </a:ext>
            </a:extLst>
          </p:cNvPr>
          <p:cNvGrpSpPr/>
          <p:nvPr/>
        </p:nvGrpSpPr>
        <p:grpSpPr>
          <a:xfrm>
            <a:off x="1143001" y="2285253"/>
            <a:ext cx="1981199" cy="846518"/>
            <a:chOff x="0" y="1634"/>
            <a:chExt cx="1981199" cy="846518"/>
          </a:xfrm>
          <a:solidFill>
            <a:srgbClr val="7030A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F90466-FC57-4621-ACCA-F5A7967504E1}"/>
                </a:ext>
              </a:extLst>
            </p:cNvPr>
            <p:cNvSpPr/>
            <p:nvPr/>
          </p:nvSpPr>
          <p:spPr>
            <a:xfrm>
              <a:off x="0" y="1634"/>
              <a:ext cx="19811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F1F035-1E43-436B-A297-78AF10048188}"/>
                </a:ext>
              </a:extLst>
            </p:cNvPr>
            <p:cNvSpPr txBox="1"/>
            <p:nvPr/>
          </p:nvSpPr>
          <p:spPr>
            <a:xfrm>
              <a:off x="0" y="1634"/>
              <a:ext cx="19811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8" tIns="83617" rIns="104838" bIns="8361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onsolas" panose="020B0609020204030204" pitchFamily="49" charset="0"/>
                </a:rPr>
                <a:t>Mean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82223B-347A-4C03-8990-9938991ED139}"/>
              </a:ext>
            </a:extLst>
          </p:cNvPr>
          <p:cNvGrpSpPr/>
          <p:nvPr/>
        </p:nvGrpSpPr>
        <p:grpSpPr>
          <a:xfrm>
            <a:off x="3124200" y="3182562"/>
            <a:ext cx="7924799" cy="846518"/>
            <a:chOff x="1981199" y="898943"/>
            <a:chExt cx="7924799" cy="846518"/>
          </a:xfrm>
          <a:solidFill>
            <a:srgbClr val="9999FF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0B9AC6-FCFC-409D-83D8-8A7FBA0C0BB3}"/>
                </a:ext>
              </a:extLst>
            </p:cNvPr>
            <p:cNvSpPr/>
            <p:nvPr/>
          </p:nvSpPr>
          <p:spPr>
            <a:xfrm>
              <a:off x="1981199" y="898943"/>
              <a:ext cx="79247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DDE3A0-5DC4-4D9D-A033-6E2819D161F8}"/>
                </a:ext>
              </a:extLst>
            </p:cNvPr>
            <p:cNvSpPr txBox="1"/>
            <p:nvPr/>
          </p:nvSpPr>
          <p:spPr>
            <a:xfrm>
              <a:off x="1981199" y="898943"/>
              <a:ext cx="79247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15016" rIns="153763" bIns="21501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Consolas" panose="020B0609020204030204" pitchFamily="49" charset="0"/>
                </a:rPr>
                <a:t>Mean Absolute Error (MAE)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40F53D-47F5-4030-8C48-0640DE07183C}"/>
              </a:ext>
            </a:extLst>
          </p:cNvPr>
          <p:cNvGrpSpPr/>
          <p:nvPr/>
        </p:nvGrpSpPr>
        <p:grpSpPr>
          <a:xfrm>
            <a:off x="1143001" y="3182562"/>
            <a:ext cx="1981199" cy="846518"/>
            <a:chOff x="0" y="898943"/>
            <a:chExt cx="1981199" cy="846518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502395-E2EB-45C1-A79B-C643574EE2FF}"/>
                </a:ext>
              </a:extLst>
            </p:cNvPr>
            <p:cNvSpPr/>
            <p:nvPr/>
          </p:nvSpPr>
          <p:spPr>
            <a:xfrm>
              <a:off x="0" y="898943"/>
              <a:ext cx="19811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F92A70-A15F-4E90-A2C4-99CC412CCE86}"/>
                </a:ext>
              </a:extLst>
            </p:cNvPr>
            <p:cNvSpPr txBox="1"/>
            <p:nvPr/>
          </p:nvSpPr>
          <p:spPr>
            <a:xfrm>
              <a:off x="0" y="898943"/>
              <a:ext cx="19811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8" tIns="83617" rIns="104838" bIns="8361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onsolas" panose="020B0609020204030204" pitchFamily="49" charset="0"/>
                </a:rPr>
                <a:t>Mean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642D67-D05E-4847-94FE-34CDC1ACA1F2}"/>
              </a:ext>
            </a:extLst>
          </p:cNvPr>
          <p:cNvGrpSpPr/>
          <p:nvPr/>
        </p:nvGrpSpPr>
        <p:grpSpPr>
          <a:xfrm>
            <a:off x="3124200" y="4079871"/>
            <a:ext cx="7924799" cy="846518"/>
            <a:chOff x="1981199" y="1796252"/>
            <a:chExt cx="7924799" cy="846518"/>
          </a:xfrm>
          <a:solidFill>
            <a:srgbClr val="9999FF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062E77-6586-4B34-A792-E232C7BED590}"/>
                </a:ext>
              </a:extLst>
            </p:cNvPr>
            <p:cNvSpPr/>
            <p:nvPr/>
          </p:nvSpPr>
          <p:spPr>
            <a:xfrm>
              <a:off x="1981199" y="1796252"/>
              <a:ext cx="79247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C8E71B-8746-4EAC-A6F0-F149BB338E64}"/>
                </a:ext>
              </a:extLst>
            </p:cNvPr>
            <p:cNvSpPr txBox="1"/>
            <p:nvPr/>
          </p:nvSpPr>
          <p:spPr>
            <a:xfrm>
              <a:off x="1981199" y="1796252"/>
              <a:ext cx="79247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15016" rIns="153763" bIns="21501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Consolas" panose="020B0609020204030204" pitchFamily="49" charset="0"/>
                </a:rPr>
                <a:t>Root Mean Squared Error (RMSE)</a:t>
              </a:r>
              <a:endParaRPr lang="en-US" sz="2400" kern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4DE1F-A36F-48DE-98C9-03869C305672}"/>
              </a:ext>
            </a:extLst>
          </p:cNvPr>
          <p:cNvGrpSpPr/>
          <p:nvPr/>
        </p:nvGrpSpPr>
        <p:grpSpPr>
          <a:xfrm>
            <a:off x="1143001" y="4079871"/>
            <a:ext cx="1981199" cy="846518"/>
            <a:chOff x="0" y="1796252"/>
            <a:chExt cx="1981199" cy="846518"/>
          </a:xfrm>
          <a:solidFill>
            <a:srgbClr val="7030A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893961-BBF9-4AAA-B8BB-15938CE5BAFC}"/>
                </a:ext>
              </a:extLst>
            </p:cNvPr>
            <p:cNvSpPr/>
            <p:nvPr/>
          </p:nvSpPr>
          <p:spPr>
            <a:xfrm>
              <a:off x="0" y="1796252"/>
              <a:ext cx="19811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5F7569-30E6-4389-80C2-B28E8F42B5E3}"/>
                </a:ext>
              </a:extLst>
            </p:cNvPr>
            <p:cNvSpPr txBox="1"/>
            <p:nvPr/>
          </p:nvSpPr>
          <p:spPr>
            <a:xfrm>
              <a:off x="0" y="1796252"/>
              <a:ext cx="19811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8" tIns="83617" rIns="104838" bIns="8361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onsolas" panose="020B0609020204030204" pitchFamily="49" charset="0"/>
                </a:rPr>
                <a:t>Root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1BD5F6-E2BB-44F7-B760-0D1CD8B34C68}"/>
              </a:ext>
            </a:extLst>
          </p:cNvPr>
          <p:cNvGrpSpPr/>
          <p:nvPr/>
        </p:nvGrpSpPr>
        <p:grpSpPr>
          <a:xfrm>
            <a:off x="3124200" y="4977180"/>
            <a:ext cx="7924799" cy="846518"/>
            <a:chOff x="1981199" y="2693561"/>
            <a:chExt cx="7924799" cy="846518"/>
          </a:xfrm>
          <a:solidFill>
            <a:srgbClr val="9999FF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5E1FDF-EC42-4366-9574-B73C702B068F}"/>
                </a:ext>
              </a:extLst>
            </p:cNvPr>
            <p:cNvSpPr/>
            <p:nvPr/>
          </p:nvSpPr>
          <p:spPr>
            <a:xfrm>
              <a:off x="1981199" y="2693561"/>
              <a:ext cx="79247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7D7B55-8B16-4CAB-BD54-6052808FB40B}"/>
                </a:ext>
              </a:extLst>
            </p:cNvPr>
            <p:cNvSpPr txBox="1"/>
            <p:nvPr/>
          </p:nvSpPr>
          <p:spPr>
            <a:xfrm>
              <a:off x="1981199" y="2693561"/>
              <a:ext cx="79247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763" tIns="215016" rIns="153763" bIns="21501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Consolas" panose="020B0609020204030204" pitchFamily="49" charset="0"/>
                </a:rPr>
                <a:t>Sum of Squared Error (SSE)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F1BDC5-30EA-4296-A6B3-DA10648C5E10}"/>
              </a:ext>
            </a:extLst>
          </p:cNvPr>
          <p:cNvGrpSpPr/>
          <p:nvPr/>
        </p:nvGrpSpPr>
        <p:grpSpPr>
          <a:xfrm>
            <a:off x="1143001" y="4977180"/>
            <a:ext cx="1981199" cy="846518"/>
            <a:chOff x="0" y="2693561"/>
            <a:chExt cx="1981199" cy="846518"/>
          </a:xfrm>
          <a:solidFill>
            <a:srgbClr val="7030A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6049B6-6D10-47C4-9E05-59E9364CAAC7}"/>
                </a:ext>
              </a:extLst>
            </p:cNvPr>
            <p:cNvSpPr/>
            <p:nvPr/>
          </p:nvSpPr>
          <p:spPr>
            <a:xfrm>
              <a:off x="0" y="2693561"/>
              <a:ext cx="1981199" cy="846518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DD17D2-A927-4310-AFCC-C5FE015ED798}"/>
                </a:ext>
              </a:extLst>
            </p:cNvPr>
            <p:cNvSpPr txBox="1"/>
            <p:nvPr/>
          </p:nvSpPr>
          <p:spPr>
            <a:xfrm>
              <a:off x="0" y="2693561"/>
              <a:ext cx="1981199" cy="8465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838" tIns="83617" rIns="104838" bIns="8361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onsolas" panose="020B0609020204030204" pitchFamily="49" charset="0"/>
                </a:rPr>
                <a:t>Sum</a:t>
              </a:r>
            </a:p>
          </p:txBody>
        </p:sp>
      </p:grpSp>
      <p:pic>
        <p:nvPicPr>
          <p:cNvPr id="35" name="Picture 86">
            <a:extLst>
              <a:ext uri="{FF2B5EF4-FFF2-40B4-BE49-F238E27FC236}">
                <a16:creationId xmlns:a16="http://schemas.microsoft.com/office/drawing/2014/main" id="{33FAE077-FDBA-42C4-96A6-5388890A2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61" r="332" b="50735"/>
          <a:stretch/>
        </p:blipFill>
        <p:spPr>
          <a:xfrm>
            <a:off x="8327611" y="4131137"/>
            <a:ext cx="2423248" cy="747277"/>
          </a:xfrm>
          <a:prstGeom prst="rect">
            <a:avLst/>
          </a:prstGeom>
        </p:spPr>
      </p:pic>
      <p:pic>
        <p:nvPicPr>
          <p:cNvPr id="36" name="Picture 86" descr="A picture containing table&#10;&#10;Description automatically generated">
            <a:extLst>
              <a:ext uri="{FF2B5EF4-FFF2-40B4-BE49-F238E27FC236}">
                <a16:creationId xmlns:a16="http://schemas.microsoft.com/office/drawing/2014/main" id="{0E369257-C2C1-4CE4-A092-CD947E90B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54" r="6819" b="69118"/>
          <a:stretch/>
        </p:blipFill>
        <p:spPr>
          <a:xfrm>
            <a:off x="8327612" y="3213768"/>
            <a:ext cx="2423248" cy="786265"/>
          </a:xfrm>
          <a:prstGeom prst="rect">
            <a:avLst/>
          </a:prstGeom>
        </p:spPr>
      </p:pic>
      <p:pic>
        <p:nvPicPr>
          <p:cNvPr id="37" name="Picture 86" descr="A picture containing table&#10;&#10;Description automatically generated">
            <a:extLst>
              <a:ext uri="{FF2B5EF4-FFF2-40B4-BE49-F238E27FC236}">
                <a16:creationId xmlns:a16="http://schemas.microsoft.com/office/drawing/2014/main" id="{6BE0D281-5CCE-4EBE-83AE-9EA8C5A11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" r="7378" b="85321"/>
          <a:stretch/>
        </p:blipFill>
        <p:spPr>
          <a:xfrm>
            <a:off x="8327610" y="2351198"/>
            <a:ext cx="2423249" cy="714628"/>
          </a:xfrm>
          <a:prstGeom prst="rect">
            <a:avLst/>
          </a:prstGeom>
        </p:spPr>
      </p:pic>
      <p:pic>
        <p:nvPicPr>
          <p:cNvPr id="38" name="Picture 86" descr="A picture containing table&#10;&#10;Description automatically generated">
            <a:extLst>
              <a:ext uri="{FF2B5EF4-FFF2-40B4-BE49-F238E27FC236}">
                <a16:creationId xmlns:a16="http://schemas.microsoft.com/office/drawing/2014/main" id="{76CF52D1-7976-42EB-8552-9CD27D2E3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26" r="332" b="31926"/>
          <a:stretch/>
        </p:blipFill>
        <p:spPr>
          <a:xfrm>
            <a:off x="8327611" y="5029410"/>
            <a:ext cx="2423248" cy="7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395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</a:t>
            </a:r>
            <a:r>
              <a:rPr lang="en-AE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Classification</a:t>
            </a:r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704B8F6-245E-4243-ABC3-636B13EE4848}"/>
              </a:ext>
            </a:extLst>
          </p:cNvPr>
          <p:cNvSpPr/>
          <p:nvPr/>
        </p:nvSpPr>
        <p:spPr>
          <a:xfrm>
            <a:off x="2210781" y="1402423"/>
            <a:ext cx="2286000" cy="228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Confusion Matrices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68866-D0E0-4586-B028-433CC81BA506}"/>
              </a:ext>
            </a:extLst>
          </p:cNvPr>
          <p:cNvSpPr/>
          <p:nvPr/>
        </p:nvSpPr>
        <p:spPr>
          <a:xfrm>
            <a:off x="4900177" y="1402423"/>
            <a:ext cx="2286000" cy="228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Precision / Recall Curves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109C0F-DCF2-4B03-A43A-4B7674AC2883}"/>
              </a:ext>
            </a:extLst>
          </p:cNvPr>
          <p:cNvSpPr/>
          <p:nvPr/>
        </p:nvSpPr>
        <p:spPr>
          <a:xfrm>
            <a:off x="7597772" y="1402423"/>
            <a:ext cx="2286000" cy="228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F1-Scores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EF6B63-D30F-40E2-9AA2-926BE39F6D94}"/>
              </a:ext>
            </a:extLst>
          </p:cNvPr>
          <p:cNvSpPr/>
          <p:nvPr/>
        </p:nvSpPr>
        <p:spPr>
          <a:xfrm>
            <a:off x="3525689" y="4139730"/>
            <a:ext cx="2286000" cy="228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ROC Curves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87AB67-E62B-414C-8B7B-E6C48D691886}"/>
              </a:ext>
            </a:extLst>
          </p:cNvPr>
          <p:cNvSpPr/>
          <p:nvPr/>
        </p:nvSpPr>
        <p:spPr>
          <a:xfrm>
            <a:off x="6230990" y="4139730"/>
            <a:ext cx="2286000" cy="228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AUC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8E69F-7DE8-461D-A638-ADCE1EB3E9BD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3353781" y="3688423"/>
            <a:ext cx="1314908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EE5D7-6BDC-4DDF-AF34-EF04B63F5BD5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4668689" y="3688423"/>
            <a:ext cx="1374488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E71BD-038F-4E50-A2D9-4ABC71FB2BF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4668689" y="3688423"/>
            <a:ext cx="4072083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47FC7A-BE20-4B8E-A654-71D405B73E2D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7373990" y="3688423"/>
            <a:ext cx="1366782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F0EE2A-D803-474C-8EE6-423BBAC4813E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6043177" y="3688423"/>
            <a:ext cx="1330813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2A35C8-6F33-4A0F-8DCC-262BCDF62120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3353781" y="3688423"/>
            <a:ext cx="4020209" cy="451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065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Recall </a:t>
            </a:r>
            <a:r>
              <a:rPr lang="en-US" i="1" dirty="0">
                <a:latin typeface="Consolas" panose="020B0609020204030204" pitchFamily="49" charset="0"/>
              </a:rPr>
              <a:t>not worrying about it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Sponsored by: </a:t>
            </a:r>
          </a:p>
          <a:p>
            <a:pPr lvl="8"/>
            <a:r>
              <a:rPr lang="en-US" sz="40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</a:t>
            </a:r>
            <a:endParaRPr lang="en-US" sz="4000" dirty="0">
              <a:solidFill>
                <a:srgbClr val="00B0F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8"/>
            <a:r>
              <a:rPr lang="en-US" sz="4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TensorFlow</a:t>
            </a:r>
          </a:p>
          <a:p>
            <a:pPr lvl="8"/>
            <a:r>
              <a:rPr lang="en-AE" sz="4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PyTorch</a:t>
            </a:r>
            <a:endParaRPr lang="en-AE" sz="40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Using these frameworks / libraries takes care of many of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 neural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network </a:t>
            </a:r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mathematical issues that we may face. Stay tuned for the coding.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6F3C5C-1DE2-4930-9F04-6C0B669C8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" y="551489"/>
            <a:ext cx="389201" cy="5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62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66E54D-CF98-4364-82D9-C981B5F2E871}"/>
              </a:ext>
            </a:extLst>
          </p:cNvPr>
          <p:cNvCxnSpPr>
            <a:cxnSpLocks/>
          </p:cNvCxnSpPr>
          <p:nvPr/>
        </p:nvCxnSpPr>
        <p:spPr>
          <a:xfrm>
            <a:off x="6096000" y="-354197"/>
            <a:ext cx="0" cy="1188720"/>
          </a:xfrm>
          <a:prstGeom prst="line">
            <a:avLst/>
          </a:prstGeom>
          <a:ln w="79375" cmpd="sng">
            <a:headEnd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C0048B-5E5D-4270-B655-43AA03F6BEFB}"/>
              </a:ext>
            </a:extLst>
          </p:cNvPr>
          <p:cNvSpPr/>
          <p:nvPr/>
        </p:nvSpPr>
        <p:spPr>
          <a:xfrm>
            <a:off x="3352800" y="457200"/>
            <a:ext cx="5486400" cy="54864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E1162-4B3D-49F3-8D68-55F3F31FBBDA}"/>
              </a:ext>
            </a:extLst>
          </p:cNvPr>
          <p:cNvSpPr txBox="1"/>
          <p:nvPr/>
        </p:nvSpPr>
        <p:spPr>
          <a:xfrm>
            <a:off x="1962702" y="457200"/>
            <a:ext cx="293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## output layer [y]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6CC1AD-9C69-4459-BD49-35ACABE8D9FB}"/>
              </a:ext>
            </a:extLst>
          </p:cNvPr>
          <p:cNvCxnSpPr/>
          <p:nvPr/>
        </p:nvCxnSpPr>
        <p:spPr>
          <a:xfrm>
            <a:off x="187168" y="795754"/>
            <a:ext cx="399421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C1FE28-2178-4D85-93EB-8F107526F61F}"/>
              </a:ext>
            </a:extLst>
          </p:cNvPr>
          <p:cNvSpPr txBox="1"/>
          <p:nvPr/>
        </p:nvSpPr>
        <p:spPr>
          <a:xfrm>
            <a:off x="2326409" y="2464289"/>
            <a:ext cx="753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Thank you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listening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7293AA6-E59F-4D90-95A9-2A9F12345F72}"/>
              </a:ext>
            </a:extLst>
          </p:cNvPr>
          <p:cNvSpPr txBox="1">
            <a:spLocks/>
          </p:cNvSpPr>
          <p:nvPr/>
        </p:nvSpPr>
        <p:spPr>
          <a:xfrm>
            <a:off x="4327236" y="3908753"/>
            <a:ext cx="3777673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sz="1400" dirty="0">
                <a:solidFill>
                  <a:schemeClr val="bg1"/>
                </a:solidFill>
                <a:latin typeface="Consolas" panose="020B0609020204030204" pitchFamily="49" charset="0"/>
              </a:rPr>
              <a:t>STA 401 – Introduction to Data Mining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68C84-B11B-4A47-BA3B-F9BEFC0EA7A0}"/>
              </a:ext>
            </a:extLst>
          </p:cNvPr>
          <p:cNvSpPr txBox="1"/>
          <p:nvPr/>
        </p:nvSpPr>
        <p:spPr>
          <a:xfrm>
            <a:off x="9399429" y="3575482"/>
            <a:ext cx="2881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## Expected output: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You now understand everything about neural networks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## Actual output: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You need a lot of clarification on how things work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422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What are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Neural networks are a branch of artificial intelligence that focuses on solving problems based on a modeling of the human brain (neurons). The systems consist of the input, the hidden layers (unseen) that follow, and finally, an output.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read_image</a:t>
            </a:r>
            <a:r>
              <a:rPr lang="en-US" sz="1800" dirty="0"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omitted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read_image</a:t>
            </a:r>
            <a:r>
              <a:rPr lang="en-US" sz="1800" dirty="0">
                <a:latin typeface="Consolas" panose="020B0609020204030204" pitchFamily="49" charset="0"/>
              </a:rPr>
              <a:t>(“NN.png”)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</a:t>
            </a:r>
            <a:endParaRPr lang="en-AE" dirty="0">
              <a:latin typeface="Consolas" panose="020B06090202040302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506C5D6D-73AD-44CE-8279-6FE410D0B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309" y="4029956"/>
            <a:ext cx="453938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41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Conventional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Conventional Programming focuses on taking in a set of data and applying rules to said-data. The resulting output would be what the programmer wants (or expects) as the </a:t>
            </a:r>
            <a:r>
              <a:rPr lang="en-AE" sz="1800" u="sng" dirty="0">
                <a:latin typeface="Consolas" panose="020B0609020204030204" pitchFamily="49" charset="0"/>
                <a:cs typeface="Courier New" panose="02070309020205020404" pitchFamily="49" charset="0"/>
              </a:rPr>
              <a:t>answer</a:t>
            </a: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problem. </a:t>
            </a:r>
          </a:p>
          <a:p>
            <a:pPr marL="0" indent="0"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ex.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def y(x):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y = x + 1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y</a:t>
            </a: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5661BF-E359-418D-B435-8A51CBC652F0}"/>
              </a:ext>
            </a:extLst>
          </p:cNvPr>
          <p:cNvSpPr/>
          <p:nvPr/>
        </p:nvSpPr>
        <p:spPr>
          <a:xfrm>
            <a:off x="4802909" y="4396509"/>
            <a:ext cx="2586182" cy="1099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Programming Magic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86CD9F-B823-45A6-A2E5-687B10D3EFAB}"/>
              </a:ext>
            </a:extLst>
          </p:cNvPr>
          <p:cNvCxnSpPr>
            <a:cxnSpLocks/>
          </p:cNvCxnSpPr>
          <p:nvPr/>
        </p:nvCxnSpPr>
        <p:spPr>
          <a:xfrm>
            <a:off x="3325091" y="4599709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77F6B-D260-4F00-8F88-10DBB41F9EE8}"/>
              </a:ext>
            </a:extLst>
          </p:cNvPr>
          <p:cNvCxnSpPr>
            <a:cxnSpLocks/>
          </p:cNvCxnSpPr>
          <p:nvPr/>
        </p:nvCxnSpPr>
        <p:spPr>
          <a:xfrm>
            <a:off x="3325091" y="5260109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92A588-8000-4547-B9F0-98B33B872F8F}"/>
              </a:ext>
            </a:extLst>
          </p:cNvPr>
          <p:cNvCxnSpPr>
            <a:cxnSpLocks/>
          </p:cNvCxnSpPr>
          <p:nvPr/>
        </p:nvCxnSpPr>
        <p:spPr>
          <a:xfrm>
            <a:off x="7389091" y="4946072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BE379-F14C-4FA5-A4C7-C2BBFEC72FA2}"/>
              </a:ext>
            </a:extLst>
          </p:cNvPr>
          <p:cNvSpPr txBox="1"/>
          <p:nvPr/>
        </p:nvSpPr>
        <p:spPr>
          <a:xfrm>
            <a:off x="2259444" y="4396509"/>
            <a:ext cx="152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Data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(x = 1)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7651D-3B47-407F-B338-0CCD7C526019}"/>
              </a:ext>
            </a:extLst>
          </p:cNvPr>
          <p:cNvSpPr txBox="1"/>
          <p:nvPr/>
        </p:nvSpPr>
        <p:spPr>
          <a:xfrm>
            <a:off x="2111087" y="5054491"/>
            <a:ext cx="16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Rules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(y = x + 1) 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D940C-C0BD-45EC-B8E7-80527230F368}"/>
              </a:ext>
            </a:extLst>
          </p:cNvPr>
          <p:cNvSpPr txBox="1"/>
          <p:nvPr/>
        </p:nvSpPr>
        <p:spPr>
          <a:xfrm>
            <a:off x="8636575" y="4759972"/>
            <a:ext cx="144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Answer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(y = 2)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825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Machine Learning &amp; 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In neural networks, we are looking to get the </a:t>
            </a:r>
            <a:r>
              <a:rPr lang="en-AE" sz="1800" u="sng" dirty="0">
                <a:latin typeface="Consolas" panose="020B0609020204030204" pitchFamily="49" charset="0"/>
                <a:cs typeface="Courier New" panose="02070309020205020404" pitchFamily="49" charset="0"/>
              </a:rPr>
              <a:t>rules</a:t>
            </a: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 rather than the answers. This means that we feed the program the inputs and the outputs and allow it to figure the rules out by itself. </a:t>
            </a: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The questions at hand are:  1. How do neural networks do this?</a:t>
            </a:r>
          </a:p>
          <a:p>
            <a:pPr marL="0" indent="0">
              <a:buNone/>
            </a:pP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			      2. Why does this matter anyway?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5661BF-E359-418D-B435-8A51CBC652F0}"/>
              </a:ext>
            </a:extLst>
          </p:cNvPr>
          <p:cNvSpPr/>
          <p:nvPr/>
        </p:nvSpPr>
        <p:spPr>
          <a:xfrm>
            <a:off x="4802909" y="3500582"/>
            <a:ext cx="2586182" cy="1099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Extra Programming Magic (Very Complex Stuff)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86CD9F-B823-45A6-A2E5-687B10D3EFAB}"/>
              </a:ext>
            </a:extLst>
          </p:cNvPr>
          <p:cNvCxnSpPr>
            <a:cxnSpLocks/>
          </p:cNvCxnSpPr>
          <p:nvPr/>
        </p:nvCxnSpPr>
        <p:spPr>
          <a:xfrm>
            <a:off x="3325091" y="3703782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77F6B-D260-4F00-8F88-10DBB41F9EE8}"/>
              </a:ext>
            </a:extLst>
          </p:cNvPr>
          <p:cNvCxnSpPr>
            <a:cxnSpLocks/>
          </p:cNvCxnSpPr>
          <p:nvPr/>
        </p:nvCxnSpPr>
        <p:spPr>
          <a:xfrm>
            <a:off x="3325091" y="4364182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92A588-8000-4547-B9F0-98B33B872F8F}"/>
              </a:ext>
            </a:extLst>
          </p:cNvPr>
          <p:cNvCxnSpPr>
            <a:cxnSpLocks/>
          </p:cNvCxnSpPr>
          <p:nvPr/>
        </p:nvCxnSpPr>
        <p:spPr>
          <a:xfrm>
            <a:off x="7389091" y="4050145"/>
            <a:ext cx="147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BE379-F14C-4FA5-A4C7-C2BBFEC72FA2}"/>
              </a:ext>
            </a:extLst>
          </p:cNvPr>
          <p:cNvSpPr txBox="1"/>
          <p:nvPr/>
        </p:nvSpPr>
        <p:spPr>
          <a:xfrm>
            <a:off x="2259444" y="3500582"/>
            <a:ext cx="152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Data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(x = 1)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7651D-3B47-407F-B338-0CCD7C526019}"/>
              </a:ext>
            </a:extLst>
          </p:cNvPr>
          <p:cNvSpPr txBox="1"/>
          <p:nvPr/>
        </p:nvSpPr>
        <p:spPr>
          <a:xfrm>
            <a:off x="1982644" y="4158564"/>
            <a:ext cx="16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Answer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(y = 2) 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D940C-C0BD-45EC-B8E7-80527230F368}"/>
              </a:ext>
            </a:extLst>
          </p:cNvPr>
          <p:cNvSpPr txBox="1"/>
          <p:nvPr/>
        </p:nvSpPr>
        <p:spPr>
          <a:xfrm>
            <a:off x="8636575" y="3864045"/>
            <a:ext cx="144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Rules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(???)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739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“”” THE BIG PICTURE “””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read_image</a:t>
            </a:r>
            <a:r>
              <a:rPr lang="en-AE" sz="1800" dirty="0">
                <a:latin typeface="Consolas" panose="020B0609020204030204" pitchFamily="49" charset="0"/>
                <a:cs typeface="Courier New" panose="02070309020205020404" pitchFamily="49" charset="0"/>
              </a:rPr>
              <a:t>(“THEBIGPICTURE.png”)</a:t>
            </a:r>
          </a:p>
          <a:p>
            <a:pPr marL="0" indent="0">
              <a:lnSpc>
                <a:spcPct val="100000"/>
              </a:lnSpc>
              <a:buNone/>
            </a:pP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8" name="Picture 2" descr="Artificial Intelligence vs Machine Learning vs Deep Learning (AI vs ML vs  DL) | by Alan Davis Babu | Medium">
            <a:extLst>
              <a:ext uri="{FF2B5EF4-FFF2-40B4-BE49-F238E27FC236}">
                <a16:creationId xmlns:a16="http://schemas.microsoft.com/office/drawing/2014/main" id="{615EADFA-145B-4AF0-A5DA-86B9BD9A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72" y="2090274"/>
            <a:ext cx="9295055" cy="39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006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Applications of 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Understanding rules are sometimes very easy for humans – this is not always the case with machines (Hence the attempt to replicate the neurons in our brain)</a:t>
            </a:r>
          </a:p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Specific applications include: </a:t>
            </a:r>
          </a:p>
          <a:p>
            <a:pPr lvl="1"/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Pattern Recognition</a:t>
            </a:r>
          </a:p>
          <a:p>
            <a:pPr lvl="1"/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Regression problems (stock market, predicting height, etc…)</a:t>
            </a:r>
          </a:p>
          <a:p>
            <a:pPr lvl="1"/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Speech Recognition (accents, dialects, sentiment analysis)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cpell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shecking</a:t>
            </a:r>
            <a:endParaRPr lang="en-GB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Identifying Ahmad’s dyslexia</a:t>
            </a: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682112-5B97-4E9C-824E-6E74F62D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721" y="5380903"/>
            <a:ext cx="2686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75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How they work (Weights)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Consider the following example of adding two numbers to each other: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The way NNs work is through the weights associated to each link between neurons. By changing the weights around, we get the output that we desire – allowing us to figure out the </a:t>
            </a:r>
            <a:r>
              <a:rPr lang="en-US" sz="1800" u="sng" dirty="0">
                <a:latin typeface="Consolas" panose="020B0609020204030204" pitchFamily="49" charset="0"/>
              </a:rPr>
              <a:t>rules</a:t>
            </a:r>
            <a:r>
              <a:rPr lang="en-US" sz="1800" dirty="0">
                <a:latin typeface="Consolas" panose="020B0609020204030204" pitchFamily="49" charset="0"/>
              </a:rPr>
              <a:t> of the problem.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Calculating the weights is essentially a linear algebra problem (can be done by hand) – but it is only simple if the system is small (and is also linear)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</a:t>
            </a:r>
            <a:endParaRPr lang="en-AE" dirty="0">
              <a:latin typeface="Consolas" panose="020B06090202040302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145EE85-A126-4189-8651-1D65735116F0}"/>
              </a:ext>
            </a:extLst>
          </p:cNvPr>
          <p:cNvSpPr/>
          <p:nvPr/>
        </p:nvSpPr>
        <p:spPr>
          <a:xfrm>
            <a:off x="2282939" y="2627988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BF962-3B62-442D-95C9-F6A26E6FA867}"/>
              </a:ext>
            </a:extLst>
          </p:cNvPr>
          <p:cNvCxnSpPr>
            <a:cxnSpLocks/>
          </p:cNvCxnSpPr>
          <p:nvPr/>
        </p:nvCxnSpPr>
        <p:spPr>
          <a:xfrm flipV="1">
            <a:off x="1580225" y="2836227"/>
            <a:ext cx="711693" cy="3927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F87B05-4510-481F-9824-3C1D1632801A}"/>
              </a:ext>
            </a:extLst>
          </p:cNvPr>
          <p:cNvCxnSpPr>
            <a:cxnSpLocks/>
          </p:cNvCxnSpPr>
          <p:nvPr/>
        </p:nvCxnSpPr>
        <p:spPr>
          <a:xfrm>
            <a:off x="2749118" y="2856685"/>
            <a:ext cx="55781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EBB0EA-15A0-41B6-ADC9-1A786E973D87}"/>
              </a:ext>
            </a:extLst>
          </p:cNvPr>
          <p:cNvCxnSpPr>
            <a:cxnSpLocks/>
          </p:cNvCxnSpPr>
          <p:nvPr/>
        </p:nvCxnSpPr>
        <p:spPr>
          <a:xfrm>
            <a:off x="1580225" y="2443438"/>
            <a:ext cx="711693" cy="3927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B77583-1418-4810-91B1-3D1C804F355C}"/>
              </a:ext>
            </a:extLst>
          </p:cNvPr>
          <p:cNvSpPr txBox="1"/>
          <p:nvPr/>
        </p:nvSpPr>
        <p:spPr>
          <a:xfrm>
            <a:off x="1044117" y="2275982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[x1]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4DE66-BCA5-46D7-947F-01D35B1D6F93}"/>
              </a:ext>
            </a:extLst>
          </p:cNvPr>
          <p:cNvSpPr txBox="1"/>
          <p:nvPr/>
        </p:nvSpPr>
        <p:spPr>
          <a:xfrm>
            <a:off x="1044117" y="3094732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[x2]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7242-86AA-4770-8C5E-4B6FA2A0CC95}"/>
              </a:ext>
            </a:extLst>
          </p:cNvPr>
          <p:cNvSpPr txBox="1"/>
          <p:nvPr/>
        </p:nvSpPr>
        <p:spPr>
          <a:xfrm>
            <a:off x="3306224" y="2702699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y</a:t>
            </a:r>
            <a:endParaRPr lang="en-GB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8CA8832-AC65-4DCA-81B1-D738F6CB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73233"/>
              </p:ext>
            </p:extLst>
          </p:nvPr>
        </p:nvGraphicFramePr>
        <p:xfrm>
          <a:off x="3991302" y="2393290"/>
          <a:ext cx="2307456" cy="10932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94065">
                  <a:extLst>
                    <a:ext uri="{9D8B030D-6E8A-4147-A177-3AD203B41FA5}">
                      <a16:colId xmlns:a16="http://schemas.microsoft.com/office/drawing/2014/main" val="3753202443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929603095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1963440773"/>
                    </a:ext>
                  </a:extLst>
                </a:gridCol>
              </a:tblGrid>
              <a:tr h="3516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[x1]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[x2]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Output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0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9566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E7AA16E-F7A6-4AFA-9405-E38F1225152C}"/>
              </a:ext>
            </a:extLst>
          </p:cNvPr>
          <p:cNvSpPr txBox="1"/>
          <p:nvPr/>
        </p:nvSpPr>
        <p:spPr>
          <a:xfrm>
            <a:off x="1768386" y="2320211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w1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9A7978-8DC9-441B-8612-4CF2E29FB927}"/>
              </a:ext>
            </a:extLst>
          </p:cNvPr>
          <p:cNvSpPr txBox="1"/>
          <p:nvPr/>
        </p:nvSpPr>
        <p:spPr>
          <a:xfrm>
            <a:off x="1786142" y="3013519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w2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71DBC-D286-4FDB-9DDD-FACC0222C6BA}"/>
              </a:ext>
            </a:extLst>
          </p:cNvPr>
          <p:cNvSpPr txBox="1"/>
          <p:nvPr/>
        </p:nvSpPr>
        <p:spPr>
          <a:xfrm>
            <a:off x="3828495" y="3561294"/>
            <a:ext cx="2625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[0]*w1 + [1]*w2 = 1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[1]*w1 + [1]*w2 = 2</a:t>
            </a:r>
          </a:p>
          <a:p>
            <a:endParaRPr lang="en-GB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BA3DF-110B-4087-9FC6-75C0A9B4EDEE}"/>
                  </a:ext>
                </a:extLst>
              </p:cNvPr>
              <p:cNvSpPr txBox="1"/>
              <p:nvPr/>
            </p:nvSpPr>
            <p:spPr>
              <a:xfrm>
                <a:off x="6983128" y="2806155"/>
                <a:ext cx="3674279" cy="51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BA3DF-110B-4087-9FC6-75C0A9B4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128" y="2806155"/>
                <a:ext cx="3674279" cy="515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117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17A-8C10-5745-8896-EDC9B5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317"/>
            <a:ext cx="10515600" cy="1325563"/>
          </a:xfrm>
        </p:spPr>
        <p:txBody>
          <a:bodyPr/>
          <a:lstStyle/>
          <a:p>
            <a:r>
              <a:rPr lang="en-AE" dirty="0">
                <a:latin typeface="Consolas" panose="020B0609020204030204" pitchFamily="49" charset="0"/>
                <a:cs typeface="Courier New" panose="02070309020205020404" pitchFamily="49" charset="0"/>
              </a:rPr>
              <a:t>## Introduction to non-linearity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DA5-6725-EC48-A218-DFB9F528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97"/>
            <a:ext cx="10515600" cy="50323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The problem is adding two numbers to each other is linear.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What if the problem was non-linear?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f is non-linear. It is known as the activation function. By introducing it, we can allow for our system to have non-linear outputs, and we also are no longer able to use linear algebra to solve it (introduction of the function f complicates things).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The following slide includes some examples of activation functions.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</a:t>
            </a:r>
            <a:endParaRPr lang="en-AE" dirty="0">
              <a:latin typeface="Consolas" panose="020B06090202040302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AE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294A4-2CEE-4F82-9059-13FE97A6D7C0}"/>
              </a:ext>
            </a:extLst>
          </p:cNvPr>
          <p:cNvSpPr/>
          <p:nvPr/>
        </p:nvSpPr>
        <p:spPr>
          <a:xfrm>
            <a:off x="838200" y="480291"/>
            <a:ext cx="10515600" cy="60125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6B6C-2ADF-449B-9488-E15A23A3BF4D}"/>
              </a:ext>
            </a:extLst>
          </p:cNvPr>
          <p:cNvSpPr/>
          <p:nvPr/>
        </p:nvSpPr>
        <p:spPr>
          <a:xfrm>
            <a:off x="387927" y="480291"/>
            <a:ext cx="450273" cy="6012584"/>
          </a:xfrm>
          <a:prstGeom prst="rect">
            <a:avLst/>
          </a:prstGeom>
          <a:solidFill>
            <a:srgbClr val="E0E0E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A042A-4763-4691-94C8-D81040A4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597432"/>
            <a:ext cx="360219" cy="3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AA7B-49F4-490B-B289-3D441F5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12" y="416457"/>
            <a:ext cx="2000250" cy="180975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CCA3-CD91-4A44-AC5D-2032BAC7A079}"/>
              </a:ext>
            </a:extLst>
          </p:cNvPr>
          <p:cNvCxnSpPr>
            <a:cxnSpLocks/>
          </p:cNvCxnSpPr>
          <p:nvPr/>
        </p:nvCxnSpPr>
        <p:spPr>
          <a:xfrm>
            <a:off x="838200" y="1285282"/>
            <a:ext cx="10515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B92EC2-E82F-4CB4-B889-9F0C189F15AB}"/>
              </a:ext>
            </a:extLst>
          </p:cNvPr>
          <p:cNvSpPr/>
          <p:nvPr/>
        </p:nvSpPr>
        <p:spPr>
          <a:xfrm>
            <a:off x="4483366" y="2903261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0391D8-1824-451E-AFC6-9D07D55AA364}"/>
              </a:ext>
            </a:extLst>
          </p:cNvPr>
          <p:cNvCxnSpPr>
            <a:cxnSpLocks/>
          </p:cNvCxnSpPr>
          <p:nvPr/>
        </p:nvCxnSpPr>
        <p:spPr>
          <a:xfrm flipV="1">
            <a:off x="3780652" y="3111500"/>
            <a:ext cx="711693" cy="3927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495EA-DF39-41FC-85EF-132BD60B15F1}"/>
              </a:ext>
            </a:extLst>
          </p:cNvPr>
          <p:cNvCxnSpPr>
            <a:cxnSpLocks/>
          </p:cNvCxnSpPr>
          <p:nvPr/>
        </p:nvCxnSpPr>
        <p:spPr>
          <a:xfrm>
            <a:off x="4949545" y="3131958"/>
            <a:ext cx="55781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AF00D8-8BBA-493C-AD94-0672FF484FB4}"/>
              </a:ext>
            </a:extLst>
          </p:cNvPr>
          <p:cNvCxnSpPr>
            <a:cxnSpLocks/>
          </p:cNvCxnSpPr>
          <p:nvPr/>
        </p:nvCxnSpPr>
        <p:spPr>
          <a:xfrm>
            <a:off x="3780652" y="2718711"/>
            <a:ext cx="711693" cy="3927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B3C415-281B-45DB-A107-262B0C19DD44}"/>
              </a:ext>
            </a:extLst>
          </p:cNvPr>
          <p:cNvSpPr txBox="1"/>
          <p:nvPr/>
        </p:nvSpPr>
        <p:spPr>
          <a:xfrm>
            <a:off x="3244544" y="2551255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[x1]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89E6E-ED3C-4BAF-AEFD-2606A97B80E8}"/>
              </a:ext>
            </a:extLst>
          </p:cNvPr>
          <p:cNvSpPr txBox="1"/>
          <p:nvPr/>
        </p:nvSpPr>
        <p:spPr>
          <a:xfrm>
            <a:off x="3244544" y="3370005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[x2]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01370-7BF7-4382-948F-D701B88D4FDC}"/>
              </a:ext>
            </a:extLst>
          </p:cNvPr>
          <p:cNvSpPr txBox="1"/>
          <p:nvPr/>
        </p:nvSpPr>
        <p:spPr>
          <a:xfrm>
            <a:off x="3968813" y="2595484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w1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6B36C-05AD-4389-9677-5506829F8F83}"/>
              </a:ext>
            </a:extLst>
          </p:cNvPr>
          <p:cNvSpPr txBox="1"/>
          <p:nvPr/>
        </p:nvSpPr>
        <p:spPr>
          <a:xfrm>
            <a:off x="3986569" y="3288792"/>
            <a:ext cx="17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w2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48D26-F59F-4A24-A49F-A57468EF6209}"/>
              </a:ext>
            </a:extLst>
          </p:cNvPr>
          <p:cNvCxnSpPr>
            <a:cxnSpLocks/>
          </p:cNvCxnSpPr>
          <p:nvPr/>
        </p:nvCxnSpPr>
        <p:spPr>
          <a:xfrm>
            <a:off x="5507359" y="3131958"/>
            <a:ext cx="55781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3B686BD-54A2-4C2D-B10B-4D8154FB9907}"/>
              </a:ext>
            </a:extLst>
          </p:cNvPr>
          <p:cNvSpPr/>
          <p:nvPr/>
        </p:nvSpPr>
        <p:spPr>
          <a:xfrm>
            <a:off x="5167810" y="290316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E116D-B6FB-47D8-BD41-4CD0A0408F59}"/>
              </a:ext>
            </a:extLst>
          </p:cNvPr>
          <p:cNvSpPr txBox="1"/>
          <p:nvPr/>
        </p:nvSpPr>
        <p:spPr>
          <a:xfrm>
            <a:off x="6075282" y="2957611"/>
            <a:ext cx="287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y = f([x1]*w1 + [x2]*w2)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720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1425</Words>
  <Application>Microsoft Macintosh PowerPoint</Application>
  <PresentationFormat>Widescreen</PresentationFormat>
  <Paragraphs>230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## Outline</vt:lpstr>
      <vt:lpstr>## What are Neural Networks?</vt:lpstr>
      <vt:lpstr>## Conventional Programming</vt:lpstr>
      <vt:lpstr>## Machine Learning &amp; NNs</vt:lpstr>
      <vt:lpstr>## “”” THE BIG PICTURE “””</vt:lpstr>
      <vt:lpstr>## Applications of NNs</vt:lpstr>
      <vt:lpstr>## How they work (Weights)</vt:lpstr>
      <vt:lpstr>## Introduction to non-linearity</vt:lpstr>
      <vt:lpstr>PowerPoint Presentation</vt:lpstr>
      <vt:lpstr>## Training Models to find Weights</vt:lpstr>
      <vt:lpstr>## Backpropagation </vt:lpstr>
      <vt:lpstr>## Backpropagation pt.2</vt:lpstr>
      <vt:lpstr>## Backpropagation pt.3 </vt:lpstr>
      <vt:lpstr>## Architectures (Feed-forward)</vt:lpstr>
      <vt:lpstr>## Architectures (Recurrent)</vt:lpstr>
      <vt:lpstr>## Architectures (Convolutional)</vt:lpstr>
      <vt:lpstr>## Dog</vt:lpstr>
      <vt:lpstr>## Evaluation of Neural Networks</vt:lpstr>
      <vt:lpstr>## Regression Problems</vt:lpstr>
      <vt:lpstr>## Classification Problems</vt:lpstr>
      <vt:lpstr>##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Bilal</dc:creator>
  <cp:lastModifiedBy>Ahmad Bilal</cp:lastModifiedBy>
  <cp:revision>87</cp:revision>
  <dcterms:created xsi:type="dcterms:W3CDTF">2021-11-20T11:34:49Z</dcterms:created>
  <dcterms:modified xsi:type="dcterms:W3CDTF">2021-11-21T05:28:37Z</dcterms:modified>
</cp:coreProperties>
</file>