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2" r:id="rId13"/>
    <p:sldId id="268" r:id="rId14"/>
    <p:sldId id="269" r:id="rId15"/>
    <p:sldId id="267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DE50-B175-48C4-10AD-B95CD0B71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23A5F-BEAD-6458-6100-53462D267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64E9B-85CD-B0ED-673C-CB79B649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A252-AFB1-C50A-0360-755C881D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97CE-9BD4-F418-9DEA-70CFAE5D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B57E-E402-8AC2-1483-03C70932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3EB64-F483-3BE0-6841-6704A8AF5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2450-E8BC-8398-3AA8-BDBE39D3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D719-6CBB-3484-031F-1E8B38FB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61445-C2F6-CAC5-63E2-E98B66BD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2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DC6EE-8729-577B-8B9F-18A95C7BE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032DF-24C0-051F-C052-F6F96A349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FDA49-829F-1437-09C0-24F83CEC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0E9A9-543C-8A76-5ACA-C692C922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0316-B75B-60C3-1EF1-8A038C95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2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B253-19F3-9740-A884-D035997F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BF38B-F015-C67F-2A62-1FB384E98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B1DC-07B7-0330-7950-B91137F1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1D7C1-7471-3131-FD46-98127223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C64A2-94D2-C759-51AD-41F8025A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8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1FE3-203C-4CEB-E675-E09E4D0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BB939-8B07-2631-8F99-A0F43D6B9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2B106-87E1-3194-3EA1-BD6A54A4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A2A0-4AFF-4E58-9B3E-7981063E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6566-C824-93B0-962B-24204336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A6D1-06D2-D296-6539-4477B214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7319-69E7-7A4C-FFA8-8079E435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D4634-326E-6DE8-1E1D-6DAFF7450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76A7E-E6DF-832D-D16B-B21F419F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AC757-CBAA-D1C0-7A7E-68EF5CF8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55AEB-0C9A-DFEA-54F9-6743AC9A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2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1F51-F0E6-B3CD-3609-9A7E4440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8532C-3052-3FC2-D61D-3C1366666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AB9C1-E397-87DC-F9B2-70359167E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F1C16-CA8D-E5D4-507C-018FB8005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FE028-FF98-47DE-FCC4-7BFB9819F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D028D-8AA4-45FF-FDA7-17579C2E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FCE35-F7DB-5C5F-8E3E-36E950C6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315FB-6C7F-D802-D359-7313B0E7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2C4F-D36A-5242-EAE3-48DEB61B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58A3D-8370-0C62-9C3E-DF9761D3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FD0D-95C0-8200-61FD-C0B171ED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5FA65-25E3-F5E7-48D4-84D1EECC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5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4FD60-E79D-17A0-43D5-4A8FED38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21E33-B003-F76C-955C-B728A2C4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75E81-EA32-9058-E080-ADC79BD2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4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14B0-D76C-6DA6-7591-A1F21645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10D0-5C99-B826-F69B-2B995002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7B9CC-AF3A-13D0-6873-70B9789CD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EB365-9278-507E-4375-9C5E73A8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C9A0E-2FC8-0431-9F0D-1E9055BE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B48F6-986E-BFA7-F823-D26A1039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F0EB-BA33-0255-EFD4-89D767B3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2FC58-B27E-58B5-027A-AB80EF5FC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98D29-732E-3E2D-ABF9-019644553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03254-C7E8-FF4A-C146-6306AD2D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6A9-79B0-4234-8A2D-9B047CC5F36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A9A05-071A-CE9F-8471-DFDD45EE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053FA-5E84-EB6E-4B0F-FFB03E19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8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C7EC1-50E3-B984-EF0D-619D60F3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FBD04-13F3-1189-5655-0A5DD279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B11C-7B4E-D122-0F32-A6A13FCB0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C6A9-79B0-4234-8A2D-9B047CC5F36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DE08-0134-AE65-8B56-B0AAA7D83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52612-CBEB-6F8B-7A62-F4AEA5FE9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301E-9525-43A7-920C-739DF89B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5301-70BD-D00F-23E5-EE1438B6F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effects how residents of NH value local Forests?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706EA-0703-BB5B-FEB7-6DC586F2A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LaRosee</a:t>
            </a:r>
          </a:p>
        </p:txBody>
      </p:sp>
    </p:spTree>
    <p:extLst>
      <p:ext uri="{BB962C8B-B14F-4D97-AF65-F5344CB8AC3E}">
        <p14:creationId xmlns:p14="http://schemas.microsoft.com/office/powerpoint/2010/main" val="266699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211E-5108-9A64-BF29-B0077EC1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Valuation: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E6BE-6FCC-CE76-6481-0FEA9793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  <a:p>
            <a:pPr lvl="1"/>
            <a:r>
              <a:rPr lang="en-US" dirty="0"/>
              <a:t>Likert Values for 11 ecosystem service</a:t>
            </a:r>
          </a:p>
          <a:p>
            <a:pPr lvl="1"/>
            <a:r>
              <a:rPr lang="en-US" dirty="0"/>
              <a:t>Demographic Qs</a:t>
            </a:r>
          </a:p>
          <a:p>
            <a:r>
              <a:rPr lang="en-US" dirty="0"/>
              <a:t>Original Purpose</a:t>
            </a:r>
          </a:p>
          <a:p>
            <a:pPr lvl="1"/>
            <a:r>
              <a:rPr lang="en-US" dirty="0"/>
              <a:t>Workshop recruitment</a:t>
            </a:r>
          </a:p>
        </p:txBody>
      </p:sp>
    </p:spTree>
    <p:extLst>
      <p:ext uri="{BB962C8B-B14F-4D97-AF65-F5344CB8AC3E}">
        <p14:creationId xmlns:p14="http://schemas.microsoft.com/office/powerpoint/2010/main" val="32456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211E-5108-9A64-BF29-B0077EC1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Valuation: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E6BE-6FCC-CE76-6481-0FEA9793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Examines three ES provided by local forests (S. NH)</a:t>
            </a:r>
          </a:p>
          <a:p>
            <a:pPr lvl="1"/>
            <a:r>
              <a:rPr lang="en-US" dirty="0"/>
              <a:t>Wood (Provisioning)</a:t>
            </a:r>
          </a:p>
          <a:p>
            <a:pPr lvl="1"/>
            <a:r>
              <a:rPr lang="en-US" dirty="0"/>
              <a:t>Fall Foliage (Cultural)</a:t>
            </a:r>
          </a:p>
          <a:p>
            <a:pPr lvl="1"/>
            <a:r>
              <a:rPr lang="en-US" dirty="0"/>
              <a:t>Climate Regulation (Regulating)</a:t>
            </a:r>
          </a:p>
          <a:p>
            <a:pPr lvl="1"/>
            <a:r>
              <a:rPr lang="en-US" dirty="0"/>
              <a:t>Biodiversity (Supporting)</a:t>
            </a:r>
          </a:p>
        </p:txBody>
      </p:sp>
    </p:spTree>
    <p:extLst>
      <p:ext uri="{BB962C8B-B14F-4D97-AF65-F5344CB8AC3E}">
        <p14:creationId xmlns:p14="http://schemas.microsoft.com/office/powerpoint/2010/main" val="168571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map of the state&#10;&#10;Description automatically generated">
            <a:extLst>
              <a:ext uri="{FF2B5EF4-FFF2-40B4-BE49-F238E27FC236}">
                <a16:creationId xmlns:a16="http://schemas.microsoft.com/office/drawing/2014/main" id="{D5C2823B-6CFF-7163-9990-7F601A41F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29" y="643466"/>
            <a:ext cx="505574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9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8751-A640-65A6-0FD3-7978414E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1CF2-EE58-6F66-74A5-DD1C31FA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Mann-Whitney U</a:t>
            </a:r>
          </a:p>
          <a:p>
            <a:pPr lvl="1"/>
            <a:r>
              <a:rPr lang="en-US" dirty="0"/>
              <a:t>Do </a:t>
            </a:r>
            <a:r>
              <a:rPr lang="en-US" u="sng" dirty="0"/>
              <a:t>Men</a:t>
            </a:r>
            <a:r>
              <a:rPr lang="en-US" dirty="0"/>
              <a:t> respond differently than </a:t>
            </a:r>
            <a:r>
              <a:rPr lang="en-US" u="sng" dirty="0"/>
              <a:t>Women</a:t>
            </a:r>
            <a:r>
              <a:rPr lang="en-US" dirty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2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8751-A640-65A6-0FD3-7978414E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1CF2-EE58-6F66-74A5-DD1C31FA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Mann-Whitney U</a:t>
            </a:r>
          </a:p>
          <a:p>
            <a:pPr lvl="1"/>
            <a:r>
              <a:rPr lang="en-US" dirty="0"/>
              <a:t>Do </a:t>
            </a:r>
            <a:r>
              <a:rPr lang="en-US" u="sng" dirty="0"/>
              <a:t>Men</a:t>
            </a:r>
            <a:r>
              <a:rPr lang="en-US" dirty="0"/>
              <a:t> value the services differently than </a:t>
            </a:r>
            <a:r>
              <a:rPr lang="en-US" u="sng" dirty="0"/>
              <a:t>Women</a:t>
            </a:r>
            <a:r>
              <a:rPr lang="en-US" dirty="0"/>
              <a:t>?</a:t>
            </a:r>
          </a:p>
          <a:p>
            <a:r>
              <a:rPr lang="en-US" dirty="0"/>
              <a:t>Ordinal Logistic Regression</a:t>
            </a:r>
          </a:p>
          <a:p>
            <a:pPr lvl="1"/>
            <a:r>
              <a:rPr lang="en-US" dirty="0"/>
              <a:t>Do demographic parameters influence service valuation?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211E-5108-9A64-BF29-B0077EC1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E6BE-6FCC-CE76-6481-0FEA9793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Predictors Examined</a:t>
            </a:r>
          </a:p>
          <a:p>
            <a:pPr lvl="1"/>
            <a:r>
              <a:rPr lang="en-US" dirty="0"/>
              <a:t>Age</a:t>
            </a:r>
          </a:p>
          <a:p>
            <a:pPr lvl="2"/>
            <a:r>
              <a:rPr lang="en-US" dirty="0"/>
              <a:t>Wood</a:t>
            </a:r>
          </a:p>
          <a:p>
            <a:pPr lvl="1"/>
            <a:r>
              <a:rPr lang="en-US" strike="sngStrike" dirty="0"/>
              <a:t>Gender</a:t>
            </a:r>
          </a:p>
          <a:p>
            <a:pPr lvl="1"/>
            <a:r>
              <a:rPr lang="en-US" dirty="0"/>
              <a:t>Political Views</a:t>
            </a:r>
          </a:p>
          <a:p>
            <a:pPr lvl="2"/>
            <a:r>
              <a:rPr lang="en-US" dirty="0"/>
              <a:t>Climate Protection</a:t>
            </a:r>
          </a:p>
          <a:p>
            <a:pPr lvl="2"/>
            <a:r>
              <a:rPr lang="en-US" dirty="0"/>
              <a:t>Biodiversity (almost)</a:t>
            </a:r>
          </a:p>
          <a:p>
            <a:pPr lvl="1"/>
            <a:r>
              <a:rPr lang="en-US" strike="sngStrike" dirty="0"/>
              <a:t>Education</a:t>
            </a:r>
          </a:p>
          <a:p>
            <a:pPr lvl="1"/>
            <a:r>
              <a:rPr lang="en-US" strike="sngStrike" dirty="0"/>
              <a:t>Race</a:t>
            </a:r>
          </a:p>
          <a:p>
            <a:pPr lvl="1"/>
            <a:r>
              <a:rPr lang="en-US" strike="sngStrike" dirty="0"/>
              <a:t>Income</a:t>
            </a:r>
          </a:p>
          <a:p>
            <a:pPr lvl="1"/>
            <a:r>
              <a:rPr lang="en-US" strike="sngStrike" dirty="0"/>
              <a:t>Ranking of Environmental Quality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4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211E-5108-9A64-BF29-B0077EC1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E6BE-6FCC-CE76-6481-0FEA9793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Predictors Examined</a:t>
            </a:r>
          </a:p>
          <a:p>
            <a:pPr lvl="1"/>
            <a:r>
              <a:rPr lang="en-US" dirty="0"/>
              <a:t>Age</a:t>
            </a:r>
          </a:p>
          <a:p>
            <a:pPr lvl="2"/>
            <a:r>
              <a:rPr lang="en-US" dirty="0"/>
              <a:t>Wood (p = 0.0175)</a:t>
            </a:r>
          </a:p>
          <a:p>
            <a:pPr lvl="1"/>
            <a:r>
              <a:rPr lang="en-US" dirty="0"/>
              <a:t>Political Views</a:t>
            </a:r>
          </a:p>
          <a:p>
            <a:pPr lvl="2"/>
            <a:r>
              <a:rPr lang="en-US" dirty="0"/>
              <a:t>Climate Protection (p = 0.0892)</a:t>
            </a:r>
          </a:p>
          <a:p>
            <a:pPr lvl="2"/>
            <a:r>
              <a:rPr lang="en-US" dirty="0"/>
              <a:t>Biodiversity (p = 0.0153)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26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211E-5108-9A64-BF29-B0077EC1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E6BE-6FCC-CE76-6481-0FEA9793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Predictors Examined</a:t>
            </a:r>
          </a:p>
          <a:p>
            <a:pPr lvl="1"/>
            <a:r>
              <a:rPr lang="en-US" dirty="0"/>
              <a:t>Age</a:t>
            </a:r>
          </a:p>
          <a:p>
            <a:pPr lvl="2"/>
            <a:r>
              <a:rPr lang="en-US" dirty="0"/>
              <a:t>Wood (p = 0.0175)</a:t>
            </a:r>
          </a:p>
          <a:p>
            <a:pPr lvl="1"/>
            <a:r>
              <a:rPr lang="en-US" dirty="0"/>
              <a:t>Political Views</a:t>
            </a:r>
          </a:p>
          <a:p>
            <a:pPr lvl="2"/>
            <a:r>
              <a:rPr lang="en-US" dirty="0"/>
              <a:t>Climate Protection (p = 0.0892)</a:t>
            </a:r>
          </a:p>
          <a:p>
            <a:pPr lvl="2"/>
            <a:r>
              <a:rPr lang="en-US" dirty="0"/>
              <a:t>Biodiversity (p = 0.0153)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0126E-040A-BA7E-5FBE-B41B0526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56" y="779590"/>
            <a:ext cx="6863644" cy="47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6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B257-1F84-AF64-551B-D5A4703F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+ Future</a:t>
            </a:r>
          </a:p>
        </p:txBody>
      </p:sp>
    </p:spTree>
    <p:extLst>
      <p:ext uri="{BB962C8B-B14F-4D97-AF65-F5344CB8AC3E}">
        <p14:creationId xmlns:p14="http://schemas.microsoft.com/office/powerpoint/2010/main" val="13781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F71-5660-8F6A-3FB3-74CBAC9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5678-1DAF-A61C-4525-D5D3772B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5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F71-5660-8F6A-3FB3-74CBAC9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5678-1DAF-A61C-4525-D5D3772B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Ecosystem Services</a:t>
            </a:r>
          </a:p>
          <a:p>
            <a:pPr lvl="1"/>
            <a:r>
              <a:rPr lang="en-US" dirty="0"/>
              <a:t>The direct and indirect benefits to humans from the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1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F71-5660-8F6A-3FB3-74CBAC9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5678-1DAF-A61C-4525-D5D3772B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involves</a:t>
            </a:r>
          </a:p>
          <a:p>
            <a:pPr lvl="1"/>
            <a:r>
              <a:rPr lang="en-US" dirty="0"/>
              <a:t>Asking residents how much money would be enough to compensate for the loss of an ecosystem service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8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F71-5660-8F6A-3FB3-74CBAC9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5678-1DAF-A61C-4525-D5D3772B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involves</a:t>
            </a:r>
          </a:p>
          <a:p>
            <a:pPr lvl="1"/>
            <a:r>
              <a:rPr lang="en-US" dirty="0"/>
              <a:t>Asking residents how much money would be enough to compensate for the loss of an ecosystem service</a:t>
            </a:r>
          </a:p>
          <a:p>
            <a:r>
              <a:rPr lang="en-US" dirty="0"/>
              <a:t>BOOM!</a:t>
            </a:r>
          </a:p>
          <a:p>
            <a:pPr lvl="1"/>
            <a:r>
              <a:rPr lang="en-US" dirty="0"/>
              <a:t>$ value</a:t>
            </a:r>
          </a:p>
          <a:p>
            <a:pPr lvl="1"/>
            <a:r>
              <a:rPr lang="en-US" dirty="0"/>
              <a:t>Fits within our economic framework neatly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3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F71-5660-8F6A-3FB3-74CBAC9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5678-1DAF-A61C-4525-D5D3772B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8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F71-5660-8F6A-3FB3-74CBAC9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5678-1DAF-A61C-4525-D5D3772B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Many ecosystem services are not replaceable</a:t>
            </a:r>
          </a:p>
          <a:p>
            <a:pPr lvl="1"/>
            <a:r>
              <a:rPr lang="en-US" dirty="0"/>
              <a:t>Income subjectivity</a:t>
            </a:r>
          </a:p>
          <a:p>
            <a:pPr lvl="1"/>
            <a:r>
              <a:rPr lang="en-US" dirty="0"/>
              <a:t>Self-interests &gt; Community-interests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6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F71-5660-8F6A-3FB3-74CBAC9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5678-1DAF-A61C-4525-D5D3772B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Many ecosystem services are not replaceable</a:t>
            </a:r>
          </a:p>
          <a:p>
            <a:pPr lvl="1"/>
            <a:r>
              <a:rPr lang="en-US" dirty="0"/>
              <a:t>Income subjectivity</a:t>
            </a:r>
          </a:p>
          <a:p>
            <a:pPr lvl="1"/>
            <a:r>
              <a:rPr lang="en-US" dirty="0"/>
              <a:t>Self-interests &gt; Community-interests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Subjective by Nature</a:t>
            </a:r>
          </a:p>
          <a:p>
            <a:pPr lvl="1"/>
            <a:r>
              <a:rPr lang="en-US" dirty="0"/>
              <a:t>Deliberative Workshops</a:t>
            </a:r>
          </a:p>
          <a:p>
            <a:pPr lvl="2"/>
            <a:r>
              <a:rPr lang="en-US" dirty="0"/>
              <a:t>Common good</a:t>
            </a:r>
          </a:p>
          <a:p>
            <a:pPr lvl="1"/>
            <a:r>
              <a:rPr lang="en-US" dirty="0"/>
              <a:t>Likert</a:t>
            </a:r>
          </a:p>
          <a:p>
            <a:pPr lvl="2"/>
            <a:r>
              <a:rPr lang="en-US" dirty="0"/>
              <a:t>Income-independent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211E-5108-9A64-BF29-B0077EC1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Valuation: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E6BE-6FCC-CE76-6481-0FEA9793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  <a:p>
            <a:pPr lvl="1"/>
            <a:r>
              <a:rPr lang="en-US" dirty="0"/>
              <a:t>Likert Values for 11 ecosystem service</a:t>
            </a:r>
          </a:p>
          <a:p>
            <a:pPr lvl="1"/>
            <a:r>
              <a:rPr lang="en-US" dirty="0"/>
              <a:t>Demographic Qs</a:t>
            </a:r>
          </a:p>
        </p:txBody>
      </p:sp>
    </p:spTree>
    <p:extLst>
      <p:ext uri="{BB962C8B-B14F-4D97-AF65-F5344CB8AC3E}">
        <p14:creationId xmlns:p14="http://schemas.microsoft.com/office/powerpoint/2010/main" val="145201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303</Words>
  <Application>Microsoft Macintosh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What effects how residents of NH value local Forests?</vt:lpstr>
      <vt:lpstr>ES Valuation</vt:lpstr>
      <vt:lpstr>ES Valuation</vt:lpstr>
      <vt:lpstr>ES Valuation</vt:lpstr>
      <vt:lpstr>ES Valuation</vt:lpstr>
      <vt:lpstr>ES Valuation</vt:lpstr>
      <vt:lpstr>ES Valuation</vt:lpstr>
      <vt:lpstr>ES Valuation</vt:lpstr>
      <vt:lpstr>ES Valuation: This Study</vt:lpstr>
      <vt:lpstr>ES Valuation: This Study</vt:lpstr>
      <vt:lpstr>ES Valuation: This Study</vt:lpstr>
      <vt:lpstr>PowerPoint Presentation</vt:lpstr>
      <vt:lpstr>Methods</vt:lpstr>
      <vt:lpstr>Methods</vt:lpstr>
      <vt:lpstr>Results: This Study</vt:lpstr>
      <vt:lpstr>Results: This Study</vt:lpstr>
      <vt:lpstr>Results: This Study</vt:lpstr>
      <vt:lpstr>Limitations +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effects how residents of NH value local Forests?</dc:title>
  <dc:creator>Christopher Larosee</dc:creator>
  <cp:lastModifiedBy>Christopher Larosee</cp:lastModifiedBy>
  <cp:revision>3</cp:revision>
  <dcterms:created xsi:type="dcterms:W3CDTF">2023-12-15T11:14:26Z</dcterms:created>
  <dcterms:modified xsi:type="dcterms:W3CDTF">2023-12-15T14:52:34Z</dcterms:modified>
</cp:coreProperties>
</file>