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8" r:id="rId13"/>
    <p:sldId id="269" r:id="rId14"/>
    <p:sldId id="267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8DE50-B175-48C4-10AD-B95CD0B71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023A5F-BEAD-6458-6100-53462D267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64E9B-85CD-B0ED-673C-CB79B6492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C6A9-79B0-4234-8A2D-9B047CC5F36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9A252-AFB1-C50A-0360-755C881D2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A97CE-9BD4-F418-9DEA-70CFAE5D4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301E-9525-43A7-920C-739DF89BD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09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CB57E-E402-8AC2-1483-03C70932D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3EB64-F483-3BE0-6841-6704A8AF57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D2450-E8BC-8398-3AA8-BDBE39D3C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C6A9-79B0-4234-8A2D-9B047CC5F36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9D719-6CBB-3484-031F-1E8B38FB0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61445-C2F6-CAC5-63E2-E98B66BD1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301E-9525-43A7-920C-739DF89BD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729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ADC6EE-8729-577B-8B9F-18A95C7BEB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2032DF-24C0-051F-C052-F6F96A349E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FDA49-829F-1437-09C0-24F83CECA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C6A9-79B0-4234-8A2D-9B047CC5F36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0E9A9-543C-8A76-5ACA-C692C9220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60316-B75B-60C3-1EF1-8A038C95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301E-9525-43A7-920C-739DF89BD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25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0B253-19F3-9740-A884-D035997FB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BF38B-F015-C67F-2A62-1FB384E98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4B1DC-07B7-0330-7950-B91137F11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C6A9-79B0-4234-8A2D-9B047CC5F36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1D7C1-7471-3131-FD46-981272239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C64A2-94D2-C759-51AD-41F8025A6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301E-9525-43A7-920C-739DF89BD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81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91FE3-203C-4CEB-E675-E09E4D035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BB939-8B07-2631-8F99-A0F43D6B9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2B106-87E1-3194-3EA1-BD6A54A43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C6A9-79B0-4234-8A2D-9B047CC5F36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AA2A0-4AFF-4E58-9B3E-7981063E2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D6566-C824-93B0-962B-242043363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301E-9525-43A7-920C-739DF89BD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682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A6D1-06D2-D296-6539-4477B2141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27319-69E7-7A4C-FFA8-8079E43561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3D4634-326E-6DE8-1E1D-6DAFF7450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76A7E-E6DF-832D-D16B-B21F419F4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C6A9-79B0-4234-8A2D-9B047CC5F36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AC757-CBAA-D1C0-7A7E-68EF5CF85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55AEB-0C9A-DFEA-54F9-6743AC9A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301E-9525-43A7-920C-739DF89BD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29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A1F51-F0E6-B3CD-3609-9A7E44403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8532C-3052-3FC2-D61D-3C1366666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AB9C1-E397-87DC-F9B2-70359167E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6F1C16-CA8D-E5D4-507C-018FB8005F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9FE028-FF98-47DE-FCC4-7BFB9819F3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5D028D-8AA4-45FF-FDA7-17579C2EE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C6A9-79B0-4234-8A2D-9B047CC5F36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CFCE35-F7DB-5C5F-8E3E-36E950C6B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4315FB-6C7F-D802-D359-7313B0E7B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301E-9525-43A7-920C-739DF89BD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70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2C4F-D36A-5242-EAE3-48DEB61BD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F58A3D-8370-0C62-9C3E-DF9761D39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C6A9-79B0-4234-8A2D-9B047CC5F36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1FD0D-95C0-8200-61FD-C0B171ED7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C5FA65-25E3-F5E7-48D4-84D1EECC7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301E-9525-43A7-920C-739DF89BD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150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A4FD60-E79D-17A0-43D5-4A8FED385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C6A9-79B0-4234-8A2D-9B047CC5F36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721E33-B003-F76C-955C-B728A2C4C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675E81-EA32-9058-E080-ADC79BD24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301E-9525-43A7-920C-739DF89BD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640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614B0-D76C-6DA6-7591-A1F216450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B10D0-5C99-B826-F69B-2B9950028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F7B9CC-AF3A-13D0-6873-70B9789CDF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5EB365-9278-507E-4375-9C5E73A85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C6A9-79B0-4234-8A2D-9B047CC5F36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4C9A0E-2FC8-0431-9F0D-1E9055BE0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B48F6-986E-BFA7-F823-D26A1039E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301E-9525-43A7-920C-739DF89BD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552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BF0EB-BA33-0255-EFD4-89D767B3E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72FC58-B27E-58B5-027A-AB80EF5FCC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E98D29-732E-3E2D-ABF9-019644553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403254-C7E8-FF4A-C146-6306AD2D2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C6A9-79B0-4234-8A2D-9B047CC5F36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8A9A05-071A-CE9F-8471-DFDD45EED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053FA-5E84-EB6E-4B0F-FFB03E19F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301E-9525-43A7-920C-739DF89BD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786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BC7EC1-50E3-B984-EF0D-619D60F32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FBD04-13F3-1189-5655-0A5DD279E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4B11C-7B4E-D122-0F32-A6A13FCB0E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FC6A9-79B0-4234-8A2D-9B047CC5F36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4DE08-0134-AE65-8B56-B0AAA7D83E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52612-CBEB-6F8B-7A62-F4AEA5FE9A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2301E-9525-43A7-920C-739DF89BD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3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05301-70BD-D00F-23E5-EE1438B6F0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effects how residents of NH value local Forests?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7706EA-0703-BB5B-FEB7-6DC586F2A4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 LaRosee</a:t>
            </a:r>
          </a:p>
        </p:txBody>
      </p:sp>
    </p:spTree>
    <p:extLst>
      <p:ext uri="{BB962C8B-B14F-4D97-AF65-F5344CB8AC3E}">
        <p14:creationId xmlns:p14="http://schemas.microsoft.com/office/powerpoint/2010/main" val="2666997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6211E-5108-9A64-BF29-B0077EC1F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 Valuation: This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5E6BE-6FCC-CE76-6481-0FEA97937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Survey</a:t>
            </a:r>
          </a:p>
          <a:p>
            <a:pPr lvl="1"/>
            <a:r>
              <a:rPr lang="en-US" dirty="0"/>
              <a:t>Likert Values for 11 ecosystem service</a:t>
            </a:r>
          </a:p>
          <a:p>
            <a:pPr lvl="1"/>
            <a:r>
              <a:rPr lang="en-US" dirty="0"/>
              <a:t>Demographic Qs</a:t>
            </a:r>
          </a:p>
          <a:p>
            <a:r>
              <a:rPr lang="en-US" dirty="0"/>
              <a:t>Original Purpose</a:t>
            </a:r>
          </a:p>
          <a:p>
            <a:pPr lvl="1"/>
            <a:r>
              <a:rPr lang="en-US" dirty="0"/>
              <a:t>Workshop recruitment</a:t>
            </a:r>
          </a:p>
        </p:txBody>
      </p:sp>
    </p:spTree>
    <p:extLst>
      <p:ext uri="{BB962C8B-B14F-4D97-AF65-F5344CB8AC3E}">
        <p14:creationId xmlns:p14="http://schemas.microsoft.com/office/powerpoint/2010/main" val="324562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6211E-5108-9A64-BF29-B0077EC1F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 Valuation: This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5E6BE-6FCC-CE76-6481-0FEA97937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Examines three ES provided by local forests (S. NH)</a:t>
            </a:r>
          </a:p>
          <a:p>
            <a:pPr lvl="1"/>
            <a:r>
              <a:rPr lang="en-US" dirty="0"/>
              <a:t>Wood (Provisioning)</a:t>
            </a:r>
          </a:p>
          <a:p>
            <a:pPr lvl="1"/>
            <a:r>
              <a:rPr lang="en-US" dirty="0"/>
              <a:t>Fall Foliage (Cultural)</a:t>
            </a:r>
          </a:p>
          <a:p>
            <a:pPr lvl="1"/>
            <a:r>
              <a:rPr lang="en-US" dirty="0"/>
              <a:t>Climate Regulation (Regulating)</a:t>
            </a:r>
          </a:p>
          <a:p>
            <a:pPr lvl="1"/>
            <a:r>
              <a:rPr lang="en-US" dirty="0"/>
              <a:t>Biodiversity (Supporting)</a:t>
            </a:r>
          </a:p>
        </p:txBody>
      </p:sp>
    </p:spTree>
    <p:extLst>
      <p:ext uri="{BB962C8B-B14F-4D97-AF65-F5344CB8AC3E}">
        <p14:creationId xmlns:p14="http://schemas.microsoft.com/office/powerpoint/2010/main" val="1685717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68751-A640-65A6-0FD3-7978414EF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81CF2-EE58-6F66-74A5-DD1C31FA8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Mann-Whitney U</a:t>
            </a:r>
          </a:p>
          <a:p>
            <a:pPr lvl="1"/>
            <a:r>
              <a:rPr lang="en-US" dirty="0"/>
              <a:t>Do </a:t>
            </a:r>
            <a:r>
              <a:rPr lang="en-US" u="sng" dirty="0"/>
              <a:t>Men</a:t>
            </a:r>
            <a:r>
              <a:rPr lang="en-US" dirty="0"/>
              <a:t> respond differently than </a:t>
            </a:r>
            <a:r>
              <a:rPr lang="en-US" u="sng" dirty="0"/>
              <a:t>Women</a:t>
            </a:r>
            <a:r>
              <a:rPr lang="en-US" dirty="0"/>
              <a:t>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524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68751-A640-65A6-0FD3-7978414EF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81CF2-EE58-6F66-74A5-DD1C31FA8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Mann-Whitney U</a:t>
            </a:r>
          </a:p>
          <a:p>
            <a:pPr lvl="1"/>
            <a:r>
              <a:rPr lang="en-US" dirty="0"/>
              <a:t>Do </a:t>
            </a:r>
            <a:r>
              <a:rPr lang="en-US" u="sng" dirty="0"/>
              <a:t>Men</a:t>
            </a:r>
            <a:r>
              <a:rPr lang="en-US" dirty="0"/>
              <a:t> value the services differently than </a:t>
            </a:r>
            <a:r>
              <a:rPr lang="en-US" u="sng" dirty="0"/>
              <a:t>Women</a:t>
            </a:r>
            <a:r>
              <a:rPr lang="en-US" dirty="0"/>
              <a:t>?</a:t>
            </a:r>
          </a:p>
          <a:p>
            <a:r>
              <a:rPr lang="en-US" dirty="0"/>
              <a:t>Ordinal Logistic Regression</a:t>
            </a:r>
          </a:p>
          <a:p>
            <a:pPr lvl="1"/>
            <a:r>
              <a:rPr lang="en-US" dirty="0"/>
              <a:t>Do demographic parameters influence service valuation?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25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6211E-5108-9A64-BF29-B0077EC1F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This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5E6BE-6FCC-CE76-6481-0FEA97937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Predictors Examined</a:t>
            </a:r>
          </a:p>
          <a:p>
            <a:pPr lvl="1"/>
            <a:r>
              <a:rPr lang="en-US" dirty="0"/>
              <a:t>Age</a:t>
            </a:r>
          </a:p>
          <a:p>
            <a:pPr lvl="2"/>
            <a:r>
              <a:rPr lang="en-US" dirty="0"/>
              <a:t>Wood</a:t>
            </a:r>
          </a:p>
          <a:p>
            <a:pPr lvl="1"/>
            <a:r>
              <a:rPr lang="en-US" strike="sngStrike" dirty="0"/>
              <a:t>Gender</a:t>
            </a:r>
          </a:p>
          <a:p>
            <a:pPr lvl="1"/>
            <a:r>
              <a:rPr lang="en-US" dirty="0"/>
              <a:t>Political Views</a:t>
            </a:r>
          </a:p>
          <a:p>
            <a:pPr lvl="2"/>
            <a:r>
              <a:rPr lang="en-US" dirty="0"/>
              <a:t>Climate Protection</a:t>
            </a:r>
          </a:p>
          <a:p>
            <a:pPr lvl="2"/>
            <a:r>
              <a:rPr lang="en-US" dirty="0"/>
              <a:t>Biodiversity (almost)</a:t>
            </a:r>
          </a:p>
          <a:p>
            <a:pPr lvl="1"/>
            <a:r>
              <a:rPr lang="en-US" strike="sngStrike" dirty="0"/>
              <a:t>Education</a:t>
            </a:r>
          </a:p>
          <a:p>
            <a:pPr lvl="1"/>
            <a:r>
              <a:rPr lang="en-US" strike="sngStrike" dirty="0"/>
              <a:t>Race</a:t>
            </a:r>
          </a:p>
          <a:p>
            <a:pPr lvl="1"/>
            <a:r>
              <a:rPr lang="en-US" strike="sngStrike" dirty="0"/>
              <a:t>Income</a:t>
            </a:r>
          </a:p>
          <a:p>
            <a:pPr lvl="1"/>
            <a:r>
              <a:rPr lang="en-US" strike="sngStrike" dirty="0"/>
              <a:t>Ranking of Environmental Quality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040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6211E-5108-9A64-BF29-B0077EC1F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This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5E6BE-6FCC-CE76-6481-0FEA97937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Predictors Examined</a:t>
            </a:r>
          </a:p>
          <a:p>
            <a:pPr lvl="1"/>
            <a:r>
              <a:rPr lang="en-US" dirty="0"/>
              <a:t>Age</a:t>
            </a:r>
          </a:p>
          <a:p>
            <a:pPr lvl="2"/>
            <a:r>
              <a:rPr lang="en-US" dirty="0"/>
              <a:t>Wood (p = 0.0175)</a:t>
            </a:r>
          </a:p>
          <a:p>
            <a:pPr lvl="1"/>
            <a:r>
              <a:rPr lang="en-US" dirty="0"/>
              <a:t>Political Views</a:t>
            </a:r>
          </a:p>
          <a:p>
            <a:pPr lvl="2"/>
            <a:r>
              <a:rPr lang="en-US" dirty="0"/>
              <a:t>Climate Protection (p = 0.0892)</a:t>
            </a:r>
          </a:p>
          <a:p>
            <a:pPr lvl="2"/>
            <a:r>
              <a:rPr lang="en-US" dirty="0"/>
              <a:t>Biodiversity (p = 0.0153)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326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5EF71-5660-8F6A-3FB3-74CBAC963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 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B5678-1DAF-A61C-4525-D5D3772B5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954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5EF71-5660-8F6A-3FB3-74CBAC963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 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B5678-1DAF-A61C-4525-D5D3772B5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Ecosystem Services</a:t>
            </a:r>
          </a:p>
          <a:p>
            <a:pPr lvl="1"/>
            <a:r>
              <a:rPr lang="en-US" dirty="0"/>
              <a:t>The direct and indirect benefits to humans from the environment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014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5EF71-5660-8F6A-3FB3-74CBAC963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 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B5678-1DAF-A61C-4525-D5D3772B5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Typically involves</a:t>
            </a:r>
          </a:p>
          <a:p>
            <a:pPr lvl="1"/>
            <a:r>
              <a:rPr lang="en-US" dirty="0"/>
              <a:t>Asking residents how much money would be enough to compensate for the loss of an ecosystem service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780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5EF71-5660-8F6A-3FB3-74CBAC963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 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B5678-1DAF-A61C-4525-D5D3772B5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Typically involves</a:t>
            </a:r>
          </a:p>
          <a:p>
            <a:pPr lvl="1"/>
            <a:r>
              <a:rPr lang="en-US" dirty="0"/>
              <a:t>Asking residents how much money would be enough to compensate for the loss of an ecosystem service</a:t>
            </a:r>
          </a:p>
          <a:p>
            <a:r>
              <a:rPr lang="en-US" dirty="0"/>
              <a:t>BOOM!</a:t>
            </a:r>
          </a:p>
          <a:p>
            <a:pPr lvl="1"/>
            <a:r>
              <a:rPr lang="en-US" dirty="0"/>
              <a:t>$ value</a:t>
            </a:r>
          </a:p>
          <a:p>
            <a:pPr lvl="1"/>
            <a:r>
              <a:rPr lang="en-US" dirty="0"/>
              <a:t>Fits within our economic framework neatly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031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5EF71-5660-8F6A-3FB3-74CBAC963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 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B5678-1DAF-A61C-4525-D5D3772B5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087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5EF71-5660-8F6A-3FB3-74CBAC963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 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B5678-1DAF-A61C-4525-D5D3772B5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Many ecosystem services are not replaceable</a:t>
            </a:r>
          </a:p>
          <a:p>
            <a:pPr lvl="1"/>
            <a:r>
              <a:rPr lang="en-US" dirty="0"/>
              <a:t>Income subjectivity</a:t>
            </a:r>
          </a:p>
          <a:p>
            <a:pPr lvl="1"/>
            <a:r>
              <a:rPr lang="en-US" dirty="0"/>
              <a:t>Self-interests &gt; Community-interests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464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5EF71-5660-8F6A-3FB3-74CBAC963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 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B5678-1DAF-A61C-4525-D5D3772B5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Many ecosystem services are not replaceable</a:t>
            </a:r>
          </a:p>
          <a:p>
            <a:pPr lvl="1"/>
            <a:r>
              <a:rPr lang="en-US" dirty="0"/>
              <a:t>Income subjectivity</a:t>
            </a:r>
          </a:p>
          <a:p>
            <a:pPr lvl="1"/>
            <a:r>
              <a:rPr lang="en-US" dirty="0"/>
              <a:t>Self-interests &gt; Community-interests</a:t>
            </a:r>
          </a:p>
          <a:p>
            <a:r>
              <a:rPr lang="en-US" dirty="0"/>
              <a:t>Solutions</a:t>
            </a:r>
          </a:p>
          <a:p>
            <a:pPr lvl="1"/>
            <a:r>
              <a:rPr lang="en-US" dirty="0"/>
              <a:t>Subjective by Nature</a:t>
            </a:r>
          </a:p>
          <a:p>
            <a:pPr lvl="1"/>
            <a:r>
              <a:rPr lang="en-US" dirty="0"/>
              <a:t>Deliberative Workshops</a:t>
            </a:r>
          </a:p>
          <a:p>
            <a:pPr lvl="2"/>
            <a:r>
              <a:rPr lang="en-US" dirty="0"/>
              <a:t>Common good</a:t>
            </a:r>
          </a:p>
          <a:p>
            <a:pPr lvl="1"/>
            <a:r>
              <a:rPr lang="en-US" dirty="0"/>
              <a:t>Likert</a:t>
            </a:r>
          </a:p>
          <a:p>
            <a:pPr lvl="2"/>
            <a:r>
              <a:rPr lang="en-US" dirty="0"/>
              <a:t>Income-independent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674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6211E-5108-9A64-BF29-B0077EC1F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 Valuation: This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5E6BE-6FCC-CE76-6481-0FEA97937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Survey</a:t>
            </a:r>
          </a:p>
          <a:p>
            <a:pPr lvl="1"/>
            <a:r>
              <a:rPr lang="en-US" dirty="0"/>
              <a:t>Likert Values for 11 ecosystem service</a:t>
            </a:r>
          </a:p>
          <a:p>
            <a:pPr lvl="1"/>
            <a:r>
              <a:rPr lang="en-US" dirty="0"/>
              <a:t>Demographic Qs</a:t>
            </a:r>
          </a:p>
        </p:txBody>
      </p:sp>
    </p:spTree>
    <p:extLst>
      <p:ext uri="{BB962C8B-B14F-4D97-AF65-F5344CB8AC3E}">
        <p14:creationId xmlns:p14="http://schemas.microsoft.com/office/powerpoint/2010/main" val="1452010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272</Words>
  <Application>Microsoft Office PowerPoint</Application>
  <PresentationFormat>Widescreen</PresentationFormat>
  <Paragraphs>76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What effects how residents of NH value local Forests?</vt:lpstr>
      <vt:lpstr>ES Valuation</vt:lpstr>
      <vt:lpstr>ES Valuation</vt:lpstr>
      <vt:lpstr>ES Valuation</vt:lpstr>
      <vt:lpstr>ES Valuation</vt:lpstr>
      <vt:lpstr>ES Valuation</vt:lpstr>
      <vt:lpstr>ES Valuation</vt:lpstr>
      <vt:lpstr>ES Valuation</vt:lpstr>
      <vt:lpstr>ES Valuation: This Study</vt:lpstr>
      <vt:lpstr>ES Valuation: This Study</vt:lpstr>
      <vt:lpstr>ES Valuation: This Study</vt:lpstr>
      <vt:lpstr>Methods</vt:lpstr>
      <vt:lpstr>Methods</vt:lpstr>
      <vt:lpstr>Results: This Study</vt:lpstr>
      <vt:lpstr>Results: This Study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effects how residents of NH value local Forests?</dc:title>
  <dc:creator>Christopher Larosee</dc:creator>
  <cp:lastModifiedBy>Christopher Larosee</cp:lastModifiedBy>
  <cp:revision>1</cp:revision>
  <dcterms:created xsi:type="dcterms:W3CDTF">2023-12-15T11:14:26Z</dcterms:created>
  <dcterms:modified xsi:type="dcterms:W3CDTF">2023-12-15T11:43:08Z</dcterms:modified>
</cp:coreProperties>
</file>