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64" r:id="rId6"/>
    <p:sldId id="271" r:id="rId7"/>
    <p:sldId id="265" r:id="rId8"/>
    <p:sldId id="258" r:id="rId9"/>
    <p:sldId id="267" r:id="rId10"/>
    <p:sldId id="263" r:id="rId11"/>
    <p:sldId id="260" r:id="rId12"/>
    <p:sldId id="273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296"/>
  </p:normalViewPr>
  <p:slideViewPr>
    <p:cSldViewPr snapToGrid="0">
      <p:cViewPr>
        <p:scale>
          <a:sx n="117" d="100"/>
          <a:sy n="117" d="100"/>
        </p:scale>
        <p:origin x="-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7EC8-880A-DF4F-BED9-A1919BEA3339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F634-3B75-3C42-9B21-44E0DAFB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3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3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1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d) Folgende Schritte</a:t>
            </a:r>
          </a:p>
          <a:p>
            <a:r>
              <a:rPr lang="de-DE" dirty="0"/>
              <a:t>Start der Programmierung:</a:t>
            </a:r>
          </a:p>
          <a:p>
            <a:r>
              <a:rPr lang="de-DE" dirty="0"/>
              <a:t>- Sensor auslesen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App-Grundgerät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Datenbankeinbindung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4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b) Mögliche Probleme</a:t>
            </a:r>
          </a:p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r>
              <a:rPr lang="de-DE" b="1" dirty="0"/>
              <a:t>Kompaktes Design des </a:t>
            </a:r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2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33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7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8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30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7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0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6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259-13D8-49B1-995A-833CACEE6A13}" type="datetimeFigureOut">
              <a:rPr lang="de-DE" smtClean="0"/>
              <a:t>07.11.20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FB673-C1EF-4FEB-AED5-86BF3C6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828495"/>
            <a:ext cx="9144000" cy="2387600"/>
          </a:xfrm>
          <a:noFill/>
        </p:spPr>
        <p:txBody>
          <a:bodyPr/>
          <a:lstStyle/>
          <a:p>
            <a:pPr algn="ctr"/>
            <a:r>
              <a:rPr lang="de-DE" dirty="0">
                <a:solidFill>
                  <a:srgbClr val="36FF86"/>
                </a:solidFill>
                <a:latin typeface="Bahnschrift" panose="020B0502040204020203" pitchFamily="34" charset="0"/>
              </a:rPr>
              <a:t>Pocket</a:t>
            </a:r>
            <a:r>
              <a:rPr lang="de-DE" dirty="0">
                <a:latin typeface="Bahnschrift" panose="020B0502040204020203" pitchFamily="34" charset="0"/>
              </a:rPr>
              <a:t>Coach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262A1B-B2D9-4F97-8328-A34CE443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AA8C96-21AA-4D00-8C0E-A0D3EEA47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4019549" y="815975"/>
            <a:ext cx="4152900" cy="42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FA0E7-DD8D-B14F-99C2-D4FC70B9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51413"/>
            <a:ext cx="4066116" cy="1561436"/>
          </a:xfrm>
        </p:spPr>
        <p:txBody>
          <a:bodyPr/>
          <a:lstStyle/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1AB123-C5C1-7D4A-876E-FD6AB335CECA}"/>
              </a:ext>
            </a:extLst>
          </p:cNvPr>
          <p:cNvSpPr txBox="1"/>
          <p:nvPr/>
        </p:nvSpPr>
        <p:spPr>
          <a:xfrm>
            <a:off x="112678" y="2049600"/>
            <a:ext cx="3234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Mögliche Probleme…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D5E561B3-1437-E549-8F1A-61C07EB95FB3}"/>
              </a:ext>
            </a:extLst>
          </p:cNvPr>
          <p:cNvSpPr txBox="1">
            <a:spLocks/>
          </p:cNvSpPr>
          <p:nvPr/>
        </p:nvSpPr>
        <p:spPr>
          <a:xfrm>
            <a:off x="4975668" y="3151413"/>
            <a:ext cx="4066116" cy="156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Kompaktes Design benötigt</a:t>
            </a:r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8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FA558F-5163-7648-840E-3C4010AED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08" y="1930400"/>
            <a:ext cx="7630519" cy="514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77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FA558F-5163-7648-840E-3C4010AED4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727"/>
          <a:stretch/>
        </p:blipFill>
        <p:spPr>
          <a:xfrm>
            <a:off x="1160409" y="1930400"/>
            <a:ext cx="5591148" cy="514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rapez 5">
            <a:extLst>
              <a:ext uri="{FF2B5EF4-FFF2-40B4-BE49-F238E27FC236}">
                <a16:creationId xmlns:a16="http://schemas.microsoft.com/office/drawing/2014/main" id="{B621BD38-7592-D14D-8567-3A75E531E6D9}"/>
              </a:ext>
            </a:extLst>
          </p:cNvPr>
          <p:cNvSpPr/>
          <p:nvPr/>
        </p:nvSpPr>
        <p:spPr>
          <a:xfrm rot="16200000">
            <a:off x="2805343" y="3811786"/>
            <a:ext cx="5910893" cy="2057396"/>
          </a:xfrm>
          <a:prstGeom prst="trapezoid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11B67E43-333E-BF47-B1FB-B09C9FC5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557" y="2435225"/>
            <a:ext cx="2406445" cy="3172218"/>
          </a:xfrm>
        </p:spPr>
        <p:txBody>
          <a:bodyPr>
            <a:normAutofit/>
          </a:bodyPr>
          <a:lstStyle/>
          <a:p>
            <a:r>
              <a:rPr lang="de-DE" dirty="0"/>
              <a:t>Anforderungen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Hardware</a:t>
            </a:r>
          </a:p>
          <a:p>
            <a:pPr lvl="1"/>
            <a:r>
              <a:rPr lang="de-DE" dirty="0" err="1"/>
              <a:t>Wearable</a:t>
            </a:r>
            <a:endParaRPr lang="de-DE" dirty="0"/>
          </a:p>
          <a:p>
            <a:pPr lvl="1"/>
            <a:r>
              <a:rPr lang="de-DE" dirty="0"/>
              <a:t>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70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94716" cy="32543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 bisheriger Verlauf</a:t>
            </a:r>
          </a:p>
          <a:p>
            <a:r>
              <a:rPr lang="de-DE" dirty="0"/>
              <a:t>strukturiertes Arbeiten ermöglicht </a:t>
            </a:r>
          </a:p>
          <a:p>
            <a:r>
              <a:rPr lang="de-DE" dirty="0"/>
              <a:t>Projektplan steht fest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193EAA-0681-AC4A-BDBB-4BA56CEA3F75}"/>
              </a:ext>
            </a:extLst>
          </p:cNvPr>
          <p:cNvSpPr txBox="1">
            <a:spLocks/>
          </p:cNvSpPr>
          <p:nvPr/>
        </p:nvSpPr>
        <p:spPr>
          <a:xfrm>
            <a:off x="5072594" y="2162532"/>
            <a:ext cx="4294716" cy="3254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/>
              <a:t> Die nächsten Schritte </a:t>
            </a:r>
          </a:p>
          <a:p>
            <a:r>
              <a:rPr lang="de-DE" dirty="0"/>
              <a:t>Start der Programmierung:</a:t>
            </a:r>
          </a:p>
          <a:p>
            <a:pPr lvl="1"/>
            <a:r>
              <a:rPr lang="de-DE" dirty="0"/>
              <a:t>Sensor auslesen</a:t>
            </a:r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Datenbankeinbindung</a:t>
            </a:r>
          </a:p>
        </p:txBody>
      </p:sp>
    </p:spTree>
    <p:extLst>
      <p:ext uri="{BB962C8B-B14F-4D97-AF65-F5344CB8AC3E}">
        <p14:creationId xmlns:p14="http://schemas.microsoft.com/office/powerpoint/2010/main" val="179473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34" y="21082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de-DE" dirty="0"/>
            </a:br>
            <a:r>
              <a:rPr lang="de-DE" dirty="0"/>
              <a:t> </a:t>
            </a:r>
            <a:r>
              <a:rPr lang="de-DE" sz="100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Gantt-Diagramm</a:t>
            </a:r>
          </a:p>
          <a:p>
            <a:r>
              <a:rPr lang="de-DE" sz="2400" dirty="0"/>
              <a:t>Umsetzung der Projektidee</a:t>
            </a:r>
          </a:p>
          <a:p>
            <a:r>
              <a:rPr lang="de-DE" sz="2400" dirty="0"/>
              <a:t>Lastenheft</a:t>
            </a:r>
          </a:p>
          <a:p>
            <a:r>
              <a:rPr lang="de-DE" sz="2400" dirty="0"/>
              <a:t>Fazit</a:t>
            </a:r>
          </a:p>
          <a:p>
            <a:r>
              <a:rPr lang="de-DE" sz="24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B095A0-31B0-4A63-89C8-AED5E99078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96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Häkchen">
            <a:extLst>
              <a:ext uri="{FF2B5EF4-FFF2-40B4-BE49-F238E27FC236}">
                <a16:creationId xmlns:a16="http://schemas.microsoft.com/office/drawing/2014/main" id="{BABFF0DE-6D7E-9A4D-9B2C-CFB4169AD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8248" y="2771776"/>
            <a:ext cx="479424" cy="479424"/>
          </a:xfrm>
          <a:prstGeom prst="rect">
            <a:avLst/>
          </a:prstGeom>
        </p:spPr>
      </p:pic>
      <p:pic>
        <p:nvPicPr>
          <p:cNvPr id="21" name="Grafik 20" descr="Häkchen">
            <a:extLst>
              <a:ext uri="{FF2B5EF4-FFF2-40B4-BE49-F238E27FC236}">
                <a16:creationId xmlns:a16="http://schemas.microsoft.com/office/drawing/2014/main" id="{9157FF37-95F5-A04A-81BC-AD9966A3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8584" y="3971456"/>
            <a:ext cx="479424" cy="479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5A2044A-6001-4A70-BAAB-371BD779278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8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9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542D86A9-D1C3-B848-8642-5AC0DDC2E5B9}"/>
              </a:ext>
            </a:extLst>
          </p:cNvPr>
          <p:cNvSpPr/>
          <p:nvPr/>
        </p:nvSpPr>
        <p:spPr>
          <a:xfrm>
            <a:off x="1043755" y="3783567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6E0EAB3-0245-6544-85D4-FF96290BB22B}"/>
              </a:ext>
            </a:extLst>
          </p:cNvPr>
          <p:cNvSpPr/>
          <p:nvPr/>
        </p:nvSpPr>
        <p:spPr>
          <a:xfrm rot="4401625">
            <a:off x="1067350" y="3821389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1EA1BD99-686F-A141-ACE5-3D87E235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670" y="2160589"/>
            <a:ext cx="4036332" cy="3880773"/>
          </a:xfrm>
        </p:spPr>
        <p:txBody>
          <a:bodyPr>
            <a:normAutofit/>
          </a:bodyPr>
          <a:lstStyle/>
          <a:p>
            <a:r>
              <a:rPr lang="de-DE" dirty="0"/>
              <a:t>Durch Corona: Kein Befragen von Fitnessstudios möglich</a:t>
            </a:r>
          </a:p>
          <a:p>
            <a:pPr lvl="1"/>
            <a:r>
              <a:rPr lang="de-DE" dirty="0"/>
              <a:t>Vertagt/Wegfall</a:t>
            </a:r>
          </a:p>
          <a:p>
            <a:pPr lvl="1"/>
            <a:r>
              <a:rPr lang="de-DE" dirty="0"/>
              <a:t>Vorziehen der nächsten Schritte </a:t>
            </a:r>
          </a:p>
          <a:p>
            <a:pPr lvl="2"/>
            <a:r>
              <a:rPr lang="de-DE" dirty="0"/>
              <a:t>Eventuell Befragung im Puffer gegen Ende durchführen</a:t>
            </a:r>
          </a:p>
        </p:txBody>
      </p:sp>
    </p:spTree>
    <p:extLst>
      <p:ext uri="{BB962C8B-B14F-4D97-AF65-F5344CB8AC3E}">
        <p14:creationId xmlns:p14="http://schemas.microsoft.com/office/powerpoint/2010/main" val="33063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6" name="Grafik 5" descr="Smartphone">
            <a:extLst>
              <a:ext uri="{FF2B5EF4-FFF2-40B4-BE49-F238E27FC236}">
                <a16:creationId xmlns:a16="http://schemas.microsoft.com/office/drawing/2014/main" id="{D029C7A3-4328-0A42-8B61-20DB0F0CA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1545" y="2508475"/>
            <a:ext cx="2579719" cy="257971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DCE801-808B-FC42-BF25-1889BD1880EA}"/>
              </a:ext>
            </a:extLst>
          </p:cNvPr>
          <p:cNvSpPr txBox="1"/>
          <p:nvPr/>
        </p:nvSpPr>
        <p:spPr>
          <a:xfrm>
            <a:off x="112678" y="1735438"/>
            <a:ext cx="3490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Die nächsten Schritte…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1821221-2548-9642-84C8-CE6A875DB9D5}"/>
              </a:ext>
            </a:extLst>
          </p:cNvPr>
          <p:cNvGrpSpPr/>
          <p:nvPr/>
        </p:nvGrpSpPr>
        <p:grpSpPr>
          <a:xfrm>
            <a:off x="5254197" y="2674322"/>
            <a:ext cx="3851046" cy="2424022"/>
            <a:chOff x="5457743" y="2799647"/>
            <a:chExt cx="3851046" cy="2424022"/>
          </a:xfrm>
        </p:grpSpPr>
        <p:pic>
          <p:nvPicPr>
            <p:cNvPr id="16" name="Grafik 15" descr="USB">
              <a:extLst>
                <a:ext uri="{FF2B5EF4-FFF2-40B4-BE49-F238E27FC236}">
                  <a16:creationId xmlns:a16="http://schemas.microsoft.com/office/drawing/2014/main" id="{3CE52D3E-6C3C-BD4C-81E2-AF8BC9320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>
              <a:off x="5457743" y="3215012"/>
              <a:ext cx="667870" cy="155537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DB8CC8C-9C28-304C-B9D7-140FC6B66BC8}"/>
                </a:ext>
              </a:extLst>
            </p:cNvPr>
            <p:cNvGrpSpPr/>
            <p:nvPr/>
          </p:nvGrpSpPr>
          <p:grpSpPr>
            <a:xfrm>
              <a:off x="5457743" y="2799647"/>
              <a:ext cx="853409" cy="830730"/>
              <a:chOff x="8148918" y="2971799"/>
              <a:chExt cx="914400" cy="914401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0D803BC3-06D7-7741-A0F0-0E7FBD0282C1}"/>
                  </a:ext>
                </a:extLst>
              </p:cNvPr>
              <p:cNvSpPr/>
              <p:nvPr/>
            </p:nvSpPr>
            <p:spPr>
              <a:xfrm>
                <a:off x="8148918" y="2971800"/>
                <a:ext cx="914400" cy="9144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2" name="Grafik 11" descr="Pfeil: Gerade">
                <a:extLst>
                  <a:ext uri="{FF2B5EF4-FFF2-40B4-BE49-F238E27FC236}">
                    <a16:creationId xmlns:a16="http://schemas.microsoft.com/office/drawing/2014/main" id="{DE7C4A62-0C00-1D47-898D-9AF7D884E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8177453">
                <a:off x="8148918" y="297179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4" name="Grafik 23" descr="Computer">
              <a:extLst>
                <a:ext uri="{FF2B5EF4-FFF2-40B4-BE49-F238E27FC236}">
                  <a16:creationId xmlns:a16="http://schemas.microsoft.com/office/drawing/2014/main" id="{B6C38B79-8CB3-C641-A98D-B9AC75A0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6884768" y="2799648"/>
              <a:ext cx="2424021" cy="2424021"/>
            </a:xfrm>
            <a:prstGeom prst="rect">
              <a:avLst/>
            </a:prstGeom>
          </p:spPr>
        </p:pic>
        <p:pic>
          <p:nvPicPr>
            <p:cNvPr id="25" name="Grafik 24" descr="USB">
              <a:extLst>
                <a:ext uri="{FF2B5EF4-FFF2-40B4-BE49-F238E27FC236}">
                  <a16:creationId xmlns:a16="http://schemas.microsoft.com/office/drawing/2014/main" id="{0A2D97F1-14E9-3641-A85A-3331928CC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 rot="16200000" flipV="1">
              <a:off x="5982187" y="3740399"/>
              <a:ext cx="667870" cy="1555378"/>
            </a:xfrm>
            <a:prstGeom prst="rect">
              <a:avLst/>
            </a:prstGeom>
          </p:spPr>
        </p:pic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147CBD1B-35EE-DE4F-90CA-A4ACC089A551}"/>
              </a:ext>
            </a:extLst>
          </p:cNvPr>
          <p:cNvSpPr/>
          <p:nvPr/>
        </p:nvSpPr>
        <p:spPr>
          <a:xfrm>
            <a:off x="5125648" y="2426144"/>
            <a:ext cx="4108145" cy="26620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8E6008B-348C-FF42-96E5-CA5DE4B17DBD}"/>
              </a:ext>
            </a:extLst>
          </p:cNvPr>
          <p:cNvSpPr/>
          <p:nvPr/>
        </p:nvSpPr>
        <p:spPr>
          <a:xfrm>
            <a:off x="677333" y="2426145"/>
            <a:ext cx="4108145" cy="266204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055098-6471-3041-A24E-2CA7F5AF2E18}"/>
              </a:ext>
            </a:extLst>
          </p:cNvPr>
          <p:cNvSpPr txBox="1"/>
          <p:nvPr/>
        </p:nvSpPr>
        <p:spPr>
          <a:xfrm>
            <a:off x="1857707" y="517052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App-Grundgerüst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255C5CE-14CC-4741-89B8-A2ED4A4FDF5F}"/>
              </a:ext>
            </a:extLst>
          </p:cNvPr>
          <p:cNvSpPr txBox="1"/>
          <p:nvPr/>
        </p:nvSpPr>
        <p:spPr>
          <a:xfrm>
            <a:off x="6107606" y="513280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Sensor auslesen</a:t>
            </a:r>
          </a:p>
        </p:txBody>
      </p:sp>
    </p:spTree>
    <p:extLst>
      <p:ext uri="{BB962C8B-B14F-4D97-AF65-F5344CB8AC3E}">
        <p14:creationId xmlns:p14="http://schemas.microsoft.com/office/powerpoint/2010/main" val="207860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E17520-E914-494E-9DAC-8F89D988DB8F}"/>
              </a:ext>
            </a:extLst>
          </p:cNvPr>
          <p:cNvGrpSpPr/>
          <p:nvPr/>
        </p:nvGrpSpPr>
        <p:grpSpPr>
          <a:xfrm>
            <a:off x="231228" y="1606671"/>
            <a:ext cx="8827493" cy="5251330"/>
            <a:chOff x="-108489" y="-62541"/>
            <a:chExt cx="11553059" cy="692054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78404845-0324-3B40-9D23-46C00D703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86" t="9809" r="38436" b="43232"/>
            <a:stretch/>
          </p:blipFill>
          <p:spPr>
            <a:xfrm>
              <a:off x="3781325" y="219369"/>
              <a:ext cx="7663245" cy="663863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8941E2-F75B-0742-9BF4-6C742B58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75002">
              <a:off x="945761" y="2561349"/>
              <a:ext cx="4299027" cy="4213775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8CF55FF-D70E-E44D-BB3A-9EB726B85588}"/>
                </a:ext>
              </a:extLst>
            </p:cNvPr>
            <p:cNvSpPr/>
            <p:nvPr/>
          </p:nvSpPr>
          <p:spPr>
            <a:xfrm rot="16008298">
              <a:off x="-17842" y="4940447"/>
              <a:ext cx="976869" cy="11581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Muskulöser Arm">
              <a:extLst>
                <a:ext uri="{FF2B5EF4-FFF2-40B4-BE49-F238E27FC236}">
                  <a16:creationId xmlns:a16="http://schemas.microsoft.com/office/drawing/2014/main" id="{F4CCD9D2-E9BF-DD45-98F0-FC96780B8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224466">
              <a:off x="2841387" y="4227968"/>
              <a:ext cx="765616" cy="781106"/>
            </a:xfrm>
            <a:prstGeom prst="rect">
              <a:avLst/>
            </a:prstGeom>
          </p:spPr>
        </p:pic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F2FA680-5928-394E-9FE8-10729283D366}"/>
                </a:ext>
              </a:extLst>
            </p:cNvPr>
            <p:cNvSpPr/>
            <p:nvPr/>
          </p:nvSpPr>
          <p:spPr>
            <a:xfrm rot="16008298">
              <a:off x="526146" y="5151586"/>
              <a:ext cx="1205465" cy="5867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6FFF166-2124-5C41-8929-9FB3F16224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66" y="3655425"/>
              <a:ext cx="0" cy="11365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feil nach links und oben 33">
              <a:extLst>
                <a:ext uri="{FF2B5EF4-FFF2-40B4-BE49-F238E27FC236}">
                  <a16:creationId xmlns:a16="http://schemas.microsoft.com/office/drawing/2014/main" id="{E574E129-304F-7E4E-9A30-435423587629}"/>
                </a:ext>
              </a:extLst>
            </p:cNvPr>
            <p:cNvSpPr/>
            <p:nvPr/>
          </p:nvSpPr>
          <p:spPr>
            <a:xfrm rot="16200000">
              <a:off x="1914905" y="2413249"/>
              <a:ext cx="711517" cy="1789135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Bluetooth">
              <a:extLst>
                <a:ext uri="{FF2B5EF4-FFF2-40B4-BE49-F238E27FC236}">
                  <a16:creationId xmlns:a16="http://schemas.microsoft.com/office/drawing/2014/main" id="{FBEBD21A-15EE-2A4D-A96B-FA6868B1E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3447" y="2360503"/>
              <a:ext cx="1329437" cy="1303073"/>
            </a:xfrm>
            <a:prstGeom prst="rect">
              <a:avLst/>
            </a:prstGeom>
          </p:spPr>
        </p:pic>
        <p:pic>
          <p:nvPicPr>
            <p:cNvPr id="36" name="Grafik 35" descr="Tachometer niedrig">
              <a:extLst>
                <a:ext uri="{FF2B5EF4-FFF2-40B4-BE49-F238E27FC236}">
                  <a16:creationId xmlns:a16="http://schemas.microsoft.com/office/drawing/2014/main" id="{1C27D854-0927-1F44-92F6-4F324C05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197949">
              <a:off x="776978" y="5054409"/>
              <a:ext cx="765616" cy="781106"/>
            </a:xfrm>
            <a:prstGeom prst="rect">
              <a:avLst/>
            </a:prstGeom>
          </p:spPr>
        </p:pic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AE409601-B5FA-3842-97FE-F379FBE927D1}"/>
                </a:ext>
              </a:extLst>
            </p:cNvPr>
            <p:cNvSpPr/>
            <p:nvPr/>
          </p:nvSpPr>
          <p:spPr>
            <a:xfrm>
              <a:off x="5797405" y="2000819"/>
              <a:ext cx="548352" cy="503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421F7E86-040C-3147-B37B-44A973B1D7B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62" y="1911014"/>
              <a:ext cx="0" cy="17525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7F12CC8-D7F7-0440-9E0B-B1261D686E73}"/>
                </a:ext>
              </a:extLst>
            </p:cNvPr>
            <p:cNvSpPr/>
            <p:nvPr/>
          </p:nvSpPr>
          <p:spPr>
            <a:xfrm rot="2673725">
              <a:off x="3687070" y="2995440"/>
              <a:ext cx="1536434" cy="1222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links und oben 39">
              <a:extLst>
                <a:ext uri="{FF2B5EF4-FFF2-40B4-BE49-F238E27FC236}">
                  <a16:creationId xmlns:a16="http://schemas.microsoft.com/office/drawing/2014/main" id="{E48E5EA0-DA6F-A146-93EA-4E2F1DF6F0FA}"/>
                </a:ext>
              </a:extLst>
            </p:cNvPr>
            <p:cNvSpPr/>
            <p:nvPr/>
          </p:nvSpPr>
          <p:spPr>
            <a:xfrm>
              <a:off x="3910965" y="3135925"/>
              <a:ext cx="711517" cy="942931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Grafik 40" descr="Drahtlos">
              <a:extLst>
                <a:ext uri="{FF2B5EF4-FFF2-40B4-BE49-F238E27FC236}">
                  <a16:creationId xmlns:a16="http://schemas.microsoft.com/office/drawing/2014/main" id="{ADBB2247-8531-7F4A-877A-8D3428D5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4129735" y="2181513"/>
              <a:ext cx="923265" cy="923265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09BAD3C-DE65-C340-B1D6-ECED34D6A124}"/>
                </a:ext>
              </a:extLst>
            </p:cNvPr>
            <p:cNvSpPr txBox="1"/>
            <p:nvPr/>
          </p:nvSpPr>
          <p:spPr>
            <a:xfrm>
              <a:off x="4181681" y="2026986"/>
              <a:ext cx="866871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NFC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6AABE3-B746-8546-BFEE-F0807CB4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154" y="2282076"/>
              <a:ext cx="6485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1159765-B923-9A47-B53E-D3106355343F}"/>
                </a:ext>
              </a:extLst>
            </p:cNvPr>
            <p:cNvSpPr txBox="1"/>
            <p:nvPr/>
          </p:nvSpPr>
          <p:spPr>
            <a:xfrm>
              <a:off x="2569506" y="-62541"/>
              <a:ext cx="1676677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Firestore</a:t>
              </a:r>
            </a:p>
          </p:txBody>
        </p:sp>
        <p:pic>
          <p:nvPicPr>
            <p:cNvPr id="45" name="Grafik 44" descr="UI UX">
              <a:extLst>
                <a:ext uri="{FF2B5EF4-FFF2-40B4-BE49-F238E27FC236}">
                  <a16:creationId xmlns:a16="http://schemas.microsoft.com/office/drawing/2014/main" id="{D8951F89-6AB4-974A-91A3-0C89FC5F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25782"/>
            <a:stretch/>
          </p:blipFill>
          <p:spPr>
            <a:xfrm>
              <a:off x="2537516" y="340822"/>
              <a:ext cx="1789136" cy="1327869"/>
            </a:xfrm>
            <a:prstGeom prst="rect">
              <a:avLst/>
            </a:prstGeom>
          </p:spPr>
        </p:pic>
        <p:pic>
          <p:nvPicPr>
            <p:cNvPr id="46" name="Grafik 45" descr="Drahtlos">
              <a:extLst>
                <a:ext uri="{FF2B5EF4-FFF2-40B4-BE49-F238E27FC236}">
                  <a16:creationId xmlns:a16="http://schemas.microsoft.com/office/drawing/2014/main" id="{4550C70E-8018-9B4B-AF3E-5C6EC6787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5857944" y="1977580"/>
              <a:ext cx="427275" cy="427275"/>
            </a:xfrm>
            <a:prstGeom prst="rect">
              <a:avLst/>
            </a:prstGeom>
          </p:spPr>
        </p:pic>
      </p:grp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03A46127-C2F9-CF45-8A0A-168950A7CBF4}"/>
              </a:ext>
            </a:extLst>
          </p:cNvPr>
          <p:cNvSpPr/>
          <p:nvPr/>
        </p:nvSpPr>
        <p:spPr>
          <a:xfrm rot="1921020">
            <a:off x="-1060357" y="3975217"/>
            <a:ext cx="2583264" cy="2945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0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4BD2A1-56DD-6E4D-8A2A-A7F0B9A068FA}"/>
              </a:ext>
            </a:extLst>
          </p:cNvPr>
          <p:cNvGrpSpPr/>
          <p:nvPr/>
        </p:nvGrpSpPr>
        <p:grpSpPr>
          <a:xfrm>
            <a:off x="455821" y="1688662"/>
            <a:ext cx="8818181" cy="4660756"/>
            <a:chOff x="0" y="306888"/>
            <a:chExt cx="12192001" cy="6244224"/>
          </a:xfrm>
        </p:grpSpPr>
        <p:pic>
          <p:nvPicPr>
            <p:cNvPr id="7" name="Grafik 6" descr="Smartphone">
              <a:extLst>
                <a:ext uri="{FF2B5EF4-FFF2-40B4-BE49-F238E27FC236}">
                  <a16:creationId xmlns:a16="http://schemas.microsoft.com/office/drawing/2014/main" id="{CF40A642-1805-8B40-9844-61EB2938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152" r="19668" b="4060"/>
            <a:stretch/>
          </p:blipFill>
          <p:spPr>
            <a:xfrm>
              <a:off x="6732615" y="313151"/>
              <a:ext cx="5459386" cy="6237961"/>
            </a:xfrm>
            <a:prstGeom prst="rect">
              <a:avLst/>
            </a:prstGeom>
          </p:spPr>
        </p:pic>
        <p:pic>
          <p:nvPicPr>
            <p:cNvPr id="8" name="Grafik 7" descr="Smartphone">
              <a:extLst>
                <a:ext uri="{FF2B5EF4-FFF2-40B4-BE49-F238E27FC236}">
                  <a16:creationId xmlns:a16="http://schemas.microsoft.com/office/drawing/2014/main" id="{02979F11-0FDE-0B44-9A43-B2F333FE2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060" b="4152"/>
            <a:stretch/>
          </p:blipFill>
          <p:spPr>
            <a:xfrm>
              <a:off x="2697957" y="306888"/>
              <a:ext cx="6796085" cy="6237961"/>
            </a:xfrm>
            <a:prstGeom prst="rect">
              <a:avLst/>
            </a:prstGeom>
          </p:spPr>
        </p:pic>
        <p:pic>
          <p:nvPicPr>
            <p:cNvPr id="9" name="Grafik 8" descr="Smartphone">
              <a:extLst>
                <a:ext uri="{FF2B5EF4-FFF2-40B4-BE49-F238E27FC236}">
                  <a16:creationId xmlns:a16="http://schemas.microsoft.com/office/drawing/2014/main" id="{69990857-5937-8C46-9611-E306A6453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9622" t="4607" b="3605"/>
            <a:stretch/>
          </p:blipFill>
          <p:spPr>
            <a:xfrm>
              <a:off x="0" y="313151"/>
              <a:ext cx="5462589" cy="6237961"/>
            </a:xfrm>
            <a:prstGeom prst="rect">
              <a:avLst/>
            </a:prstGeom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3BA2661-9732-5E41-844C-87F3AA3425CB}"/>
                </a:ext>
              </a:extLst>
            </p:cNvPr>
            <p:cNvGrpSpPr/>
            <p:nvPr/>
          </p:nvGrpSpPr>
          <p:grpSpPr>
            <a:xfrm>
              <a:off x="882443" y="2306206"/>
              <a:ext cx="2364206" cy="2139272"/>
              <a:chOff x="1119973" y="1429332"/>
              <a:chExt cx="2940802" cy="3024858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E101281D-EBD7-7746-8AF3-9446A195CB3A}"/>
                  </a:ext>
                </a:extLst>
              </p:cNvPr>
              <p:cNvSpPr/>
              <p:nvPr/>
            </p:nvSpPr>
            <p:spPr>
              <a:xfrm>
                <a:off x="1119973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Abgerundetes Rechteck 18">
                <a:extLst>
                  <a:ext uri="{FF2B5EF4-FFF2-40B4-BE49-F238E27FC236}">
                    <a16:creationId xmlns:a16="http://schemas.microsoft.com/office/drawing/2014/main" id="{8D08869D-676E-E448-BB29-41720F15C9A1}"/>
                  </a:ext>
                </a:extLst>
              </p:cNvPr>
              <p:cNvSpPr/>
              <p:nvPr/>
            </p:nvSpPr>
            <p:spPr>
              <a:xfrm>
                <a:off x="2678844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F385159A-9674-854B-9CFF-2CE05AFAAB6D}"/>
                  </a:ext>
                </a:extLst>
              </p:cNvPr>
              <p:cNvSpPr/>
              <p:nvPr/>
            </p:nvSpPr>
            <p:spPr>
              <a:xfrm>
                <a:off x="1119973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2759EA4E-4F89-E844-A111-8E4A78C5D56C}"/>
                  </a:ext>
                </a:extLst>
              </p:cNvPr>
              <p:cNvSpPr/>
              <p:nvPr/>
            </p:nvSpPr>
            <p:spPr>
              <a:xfrm>
                <a:off x="2678844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p:pic>
            <p:nvPicPr>
              <p:cNvPr id="22" name="Grafik 21" descr="Muskulöser Arm">
                <a:extLst>
                  <a:ext uri="{FF2B5EF4-FFF2-40B4-BE49-F238E27FC236}">
                    <a16:creationId xmlns:a16="http://schemas.microsoft.com/office/drawing/2014/main" id="{37481845-8549-624B-B525-705CC8380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6509" y="17586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odybuilder">
                <a:extLst>
                  <a:ext uri="{FF2B5EF4-FFF2-40B4-BE49-F238E27FC236}">
                    <a16:creationId xmlns:a16="http://schemas.microsoft.com/office/drawing/2014/main" id="{92816990-15E4-5C40-85BE-E22CB4DC3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53738" y="1785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Hürde">
                <a:extLst>
                  <a:ext uri="{FF2B5EF4-FFF2-40B4-BE49-F238E27FC236}">
                    <a16:creationId xmlns:a16="http://schemas.microsoft.com/office/drawing/2014/main" id="{3000C8CF-A8A5-3B4B-97C6-06EE421C8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353738" y="32269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Elliptisch">
                <a:extLst>
                  <a:ext uri="{FF2B5EF4-FFF2-40B4-BE49-F238E27FC236}">
                    <a16:creationId xmlns:a16="http://schemas.microsoft.com/office/drawing/2014/main" id="{30DC96F1-E14A-594E-B289-FE6053B4C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30726" y="32145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3D67448-20CE-5840-AC4E-D1766D4116DC}"/>
                </a:ext>
              </a:extLst>
            </p:cNvPr>
            <p:cNvGrpSpPr/>
            <p:nvPr/>
          </p:nvGrpSpPr>
          <p:grpSpPr>
            <a:xfrm>
              <a:off x="4901652" y="2306525"/>
              <a:ext cx="2376450" cy="2287932"/>
              <a:chOff x="4711486" y="1296043"/>
              <a:chExt cx="2933938" cy="3371626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3ADCE7F0-4FFC-1348-901E-8F4359A868A0}"/>
                  </a:ext>
                </a:extLst>
              </p:cNvPr>
              <p:cNvSpPr/>
              <p:nvPr/>
            </p:nvSpPr>
            <p:spPr>
              <a:xfrm>
                <a:off x="4711486" y="1296043"/>
                <a:ext cx="2933938" cy="324883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pic>
            <p:nvPicPr>
              <p:cNvPr id="17" name="Grafik 16" descr="Änderungen &amp; Schneider">
                <a:extLst>
                  <a:ext uri="{FF2B5EF4-FFF2-40B4-BE49-F238E27FC236}">
                    <a16:creationId xmlns:a16="http://schemas.microsoft.com/office/drawing/2014/main" id="{8BA2BE37-FDC6-0E44-9E97-14BE56340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160161" y="2631081"/>
                <a:ext cx="2036588" cy="2036588"/>
              </a:xfrm>
              <a:prstGeom prst="rect">
                <a:avLst/>
              </a:prstGeom>
            </p:spPr>
          </p:pic>
        </p:grp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0CC6499E-85D5-C44F-9E16-BD5B9097FCD7}"/>
                </a:ext>
              </a:extLst>
            </p:cNvPr>
            <p:cNvSpPr/>
            <p:nvPr/>
          </p:nvSpPr>
          <p:spPr>
            <a:xfrm>
              <a:off x="8954503" y="2306524"/>
              <a:ext cx="2376450" cy="220460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pic>
          <p:nvPicPr>
            <p:cNvPr id="14" name="Grafik 13" descr="Balkendiagramm">
              <a:extLst>
                <a:ext uri="{FF2B5EF4-FFF2-40B4-BE49-F238E27FC236}">
                  <a16:creationId xmlns:a16="http://schemas.microsoft.com/office/drawing/2014/main" id="{888274BA-26D4-F449-9E91-7B0BF326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4497" y="2195226"/>
              <a:ext cx="2517976" cy="251797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D8337D0-6287-5940-887A-D2B9F12221AA}"/>
                </a:ext>
              </a:extLst>
            </p:cNvPr>
            <p:cNvSpPr txBox="1"/>
            <p:nvPr/>
          </p:nvSpPr>
          <p:spPr>
            <a:xfrm>
              <a:off x="5373976" y="2547679"/>
              <a:ext cx="143180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b="1" dirty="0"/>
                <a:t>1RM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35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2FFED"/>
      </a:accent1>
      <a:accent2>
        <a:srgbClr val="3DFF8A"/>
      </a:accent2>
      <a:accent3>
        <a:srgbClr val="3DFF8A"/>
      </a:accent3>
      <a:accent4>
        <a:srgbClr val="7030A0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438</Words>
  <Application>Microsoft Macintosh PowerPoint</Application>
  <PresentationFormat>Breitbild</PresentationFormat>
  <Paragraphs>111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Bradley Hand</vt:lpstr>
      <vt:lpstr>Calibri</vt:lpstr>
      <vt:lpstr>Trebuchet MS</vt:lpstr>
      <vt:lpstr>Wingdings 3</vt:lpstr>
      <vt:lpstr>Facette</vt:lpstr>
      <vt:lpstr>PocketCoach</vt:lpstr>
      <vt:lpstr>Inhaltsverzeichnis</vt:lpstr>
      <vt:lpstr>Gantt-Diagramm </vt:lpstr>
      <vt:lpstr>Gantt-Diagramm </vt:lpstr>
      <vt:lpstr>Gantt-Diagramm </vt:lpstr>
      <vt:lpstr>Gantt-Diagramm </vt:lpstr>
      <vt:lpstr>Gantt-Diagramm </vt:lpstr>
      <vt:lpstr>Umsetzung der Projektidee</vt:lpstr>
      <vt:lpstr>Umsetzung der Projektidee</vt:lpstr>
      <vt:lpstr>Umsetzung der Projektidee</vt:lpstr>
      <vt:lpstr>Lastenheft</vt:lpstr>
      <vt:lpstr>Lastenheft</vt:lpstr>
      <vt:lpstr>Fazit</vt:lpstr>
      <vt:lpstr>  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PocketCoach</dc:title>
  <dc:creator>Jannik G</dc:creator>
  <cp:lastModifiedBy>Nils Wagner</cp:lastModifiedBy>
  <cp:revision>23</cp:revision>
  <dcterms:created xsi:type="dcterms:W3CDTF">2020-11-05T14:11:10Z</dcterms:created>
  <dcterms:modified xsi:type="dcterms:W3CDTF">2020-11-07T18:09:40Z</dcterms:modified>
</cp:coreProperties>
</file>