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60"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DF22-D8D2-4E3F-BBE1-65DB18D7DA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DD1AA0-0224-46E7-82DF-E05CD6543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BC8526-AC1F-44D2-86CC-C16269734366}"/>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5" name="Footer Placeholder 4">
            <a:extLst>
              <a:ext uri="{FF2B5EF4-FFF2-40B4-BE49-F238E27FC236}">
                <a16:creationId xmlns:a16="http://schemas.microsoft.com/office/drawing/2014/main" id="{6975A520-545A-4D60-8453-B05F2871E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670D4C-34D5-4D28-AAD1-09480A52EFC7}"/>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32632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F3E5-120B-4A7C-A0E5-28B8646CB0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E23A1B-E1B2-41CE-90FB-0A33B7FE0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9F24B-F030-481F-8400-1B97B83D5185}"/>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5" name="Footer Placeholder 4">
            <a:extLst>
              <a:ext uri="{FF2B5EF4-FFF2-40B4-BE49-F238E27FC236}">
                <a16:creationId xmlns:a16="http://schemas.microsoft.com/office/drawing/2014/main" id="{987ECE73-14F7-44A7-BD7D-EFD75EE8F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CC530-6870-4536-9A27-7B3F828BD5DC}"/>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56158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82018-6E59-4E70-B8BD-8FDEDDCC38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822267-5EB8-4A85-8498-01A966864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07066-A165-4FF5-9F4B-06663C22167F}"/>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5" name="Footer Placeholder 4">
            <a:extLst>
              <a:ext uri="{FF2B5EF4-FFF2-40B4-BE49-F238E27FC236}">
                <a16:creationId xmlns:a16="http://schemas.microsoft.com/office/drawing/2014/main" id="{5B4BB3E9-54EF-4BE2-8F3A-B45800EDB3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C7173-5F98-45B7-B47C-798F134BF1E6}"/>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166588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AAF3-B3FE-4D24-ABDF-4C2FFDF224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585AF0-9611-4D38-AB49-7CF09C7A4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B9ABE-76AB-4ED2-BA77-3EA424F04FA7}"/>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5" name="Footer Placeholder 4">
            <a:extLst>
              <a:ext uri="{FF2B5EF4-FFF2-40B4-BE49-F238E27FC236}">
                <a16:creationId xmlns:a16="http://schemas.microsoft.com/office/drawing/2014/main" id="{D86194D5-C581-43D3-820F-67AF96DAE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F20C2-EB0C-44D0-8F8B-047B09CAA0BD}"/>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289843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E6BA-7270-4BAD-8FA5-1E9FEE4AAD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619103-D056-40AC-8664-393F96C94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B7755-6B3C-4BC7-879F-41777432F4C3}"/>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5" name="Footer Placeholder 4">
            <a:extLst>
              <a:ext uri="{FF2B5EF4-FFF2-40B4-BE49-F238E27FC236}">
                <a16:creationId xmlns:a16="http://schemas.microsoft.com/office/drawing/2014/main" id="{06E492F0-BCEF-4E72-83B8-FFE860C23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1FC3D-BBB7-4E68-89BF-4C7F7C4EB76C}"/>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424961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6152-369B-45E4-9819-B3711C33F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009A1C-8667-4CA8-B594-3393B5A17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ACE283-E4FC-44B7-8793-0F9657E15A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132A4D-6998-466C-89D4-56957D13BA86}"/>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6" name="Footer Placeholder 5">
            <a:extLst>
              <a:ext uri="{FF2B5EF4-FFF2-40B4-BE49-F238E27FC236}">
                <a16:creationId xmlns:a16="http://schemas.microsoft.com/office/drawing/2014/main" id="{579AC143-A6BF-4EA0-A761-B27C9E9690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C2F2C-DB94-486D-B3C4-A2456012E254}"/>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388401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7EF2-00D5-4A58-ACE4-B6F2C8E510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047EC2-BFC4-41D6-BA10-53DC3231E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95361-C305-4B76-BD9F-9502CB8AEF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7AFE17-C6CB-46C2-AD9F-A43C39A50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48B1AB-5161-42D0-BBFC-1E69200230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9F53CF-014D-46B3-AFFA-6793C20C4E23}"/>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8" name="Footer Placeholder 7">
            <a:extLst>
              <a:ext uri="{FF2B5EF4-FFF2-40B4-BE49-F238E27FC236}">
                <a16:creationId xmlns:a16="http://schemas.microsoft.com/office/drawing/2014/main" id="{9BB9BAC8-BF41-4FD7-B5FD-89480ACF85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7A3375-228A-4B22-BBCE-9E63A1D2E6D4}"/>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281912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9E46-15D1-4662-9A42-2565477DFA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4EFCF7-2AD6-481D-850B-4D293DC453CF}"/>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4" name="Footer Placeholder 3">
            <a:extLst>
              <a:ext uri="{FF2B5EF4-FFF2-40B4-BE49-F238E27FC236}">
                <a16:creationId xmlns:a16="http://schemas.microsoft.com/office/drawing/2014/main" id="{D1CBAD39-BAF0-46A4-AB59-D983116858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A253BA-004D-45F6-A296-54122EC8762A}"/>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154221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F3C9F0-FA12-475E-9892-720CF50EB86B}"/>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3" name="Footer Placeholder 2">
            <a:extLst>
              <a:ext uri="{FF2B5EF4-FFF2-40B4-BE49-F238E27FC236}">
                <a16:creationId xmlns:a16="http://schemas.microsoft.com/office/drawing/2014/main" id="{F43965FD-A6B9-418F-A395-18C5E8CD35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4CFFCE-3444-4B54-9A17-D33D5F442142}"/>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58199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A3EF-783C-48AD-985F-F16A7994E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FF9CB2-C57E-44B1-AB41-DF29A33F9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7E3E58-97EE-4AF8-A910-1BCC02376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415D5-EED6-4D63-988E-D71BC9A1DBD1}"/>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6" name="Footer Placeholder 5">
            <a:extLst>
              <a:ext uri="{FF2B5EF4-FFF2-40B4-BE49-F238E27FC236}">
                <a16:creationId xmlns:a16="http://schemas.microsoft.com/office/drawing/2014/main" id="{FDD7E193-1764-4AD1-9E36-25EDDE93B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39625F-DB99-47D2-BBAA-58A658D42A7B}"/>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230970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6E2B-218F-4AC3-AEB9-36872047C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6D8C5E-C81C-4002-A97A-3AC0C15B3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B8D728-45D9-41A7-A74E-3D5721F47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B49C1-CF2C-469E-9BDE-277251CB798D}"/>
              </a:ext>
            </a:extLst>
          </p:cNvPr>
          <p:cNvSpPr>
            <a:spLocks noGrp="1"/>
          </p:cNvSpPr>
          <p:nvPr>
            <p:ph type="dt" sz="half" idx="10"/>
          </p:nvPr>
        </p:nvSpPr>
        <p:spPr/>
        <p:txBody>
          <a:bodyPr/>
          <a:lstStyle/>
          <a:p>
            <a:fld id="{61B966A2-9D13-4634-B22D-5430A76AE7B6}" type="datetimeFigureOut">
              <a:rPr lang="en-IN" smtClean="0"/>
              <a:t>01-06-2019</a:t>
            </a:fld>
            <a:endParaRPr lang="en-IN"/>
          </a:p>
        </p:txBody>
      </p:sp>
      <p:sp>
        <p:nvSpPr>
          <p:cNvPr id="6" name="Footer Placeholder 5">
            <a:extLst>
              <a:ext uri="{FF2B5EF4-FFF2-40B4-BE49-F238E27FC236}">
                <a16:creationId xmlns:a16="http://schemas.microsoft.com/office/drawing/2014/main" id="{3EFE25F7-3798-4FF8-AC14-66D7B6CED6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FCFF9D-D6E0-489E-8B18-A47EB8823609}"/>
              </a:ext>
            </a:extLst>
          </p:cNvPr>
          <p:cNvSpPr>
            <a:spLocks noGrp="1"/>
          </p:cNvSpPr>
          <p:nvPr>
            <p:ph type="sldNum" sz="quarter" idx="12"/>
          </p:nvPr>
        </p:nvSpPr>
        <p:spPr/>
        <p:txBody>
          <a:bodyPr/>
          <a:lstStyle/>
          <a:p>
            <a:fld id="{E038BEA0-B8C8-45F6-81FB-4F22E496EEF2}" type="slidenum">
              <a:rPr lang="en-IN" smtClean="0"/>
              <a:t>‹#›</a:t>
            </a:fld>
            <a:endParaRPr lang="en-IN"/>
          </a:p>
        </p:txBody>
      </p:sp>
    </p:spTree>
    <p:extLst>
      <p:ext uri="{BB962C8B-B14F-4D97-AF65-F5344CB8AC3E}">
        <p14:creationId xmlns:p14="http://schemas.microsoft.com/office/powerpoint/2010/main" val="295475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B48B88-5B23-4DCA-8C0C-B88D41DEA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BBF59-CBF9-44E4-87D5-35D04ADC5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38A59-95EC-437D-AC23-5B3D5D395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966A2-9D13-4634-B22D-5430A76AE7B6}" type="datetimeFigureOut">
              <a:rPr lang="en-IN" smtClean="0"/>
              <a:t>01-06-2019</a:t>
            </a:fld>
            <a:endParaRPr lang="en-IN"/>
          </a:p>
        </p:txBody>
      </p:sp>
      <p:sp>
        <p:nvSpPr>
          <p:cNvPr id="5" name="Footer Placeholder 4">
            <a:extLst>
              <a:ext uri="{FF2B5EF4-FFF2-40B4-BE49-F238E27FC236}">
                <a16:creationId xmlns:a16="http://schemas.microsoft.com/office/drawing/2014/main" id="{BF04164F-E516-4673-BD45-45D37C2D0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517A59-6D34-4E2F-87D0-93CFD3AF5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8BEA0-B8C8-45F6-81FB-4F22E496EEF2}" type="slidenum">
              <a:rPr lang="en-IN" smtClean="0"/>
              <a:t>‹#›</a:t>
            </a:fld>
            <a:endParaRPr lang="en-IN"/>
          </a:p>
        </p:txBody>
      </p:sp>
    </p:spTree>
    <p:extLst>
      <p:ext uri="{BB962C8B-B14F-4D97-AF65-F5344CB8AC3E}">
        <p14:creationId xmlns:p14="http://schemas.microsoft.com/office/powerpoint/2010/main" val="18274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4BEA22-FBEC-4B6C-8AA0-D7B644B31C1D}"/>
              </a:ext>
            </a:extLst>
          </p:cNvPr>
          <p:cNvSpPr>
            <a:spLocks noGrp="1"/>
          </p:cNvSpPr>
          <p:nvPr>
            <p:ph type="subTitle" idx="1"/>
          </p:nvPr>
        </p:nvSpPr>
        <p:spPr/>
        <p:txBody>
          <a:bodyPr>
            <a:normAutofit/>
          </a:bodyPr>
          <a:lstStyle/>
          <a:p>
            <a:r>
              <a:rPr lang="en-US" sz="4400" dirty="0"/>
              <a:t>Market Research</a:t>
            </a:r>
            <a:endParaRPr lang="en-IN" sz="4400" dirty="0"/>
          </a:p>
        </p:txBody>
      </p:sp>
      <p:pic>
        <p:nvPicPr>
          <p:cNvPr id="4" name="Picture 3">
            <a:extLst>
              <a:ext uri="{FF2B5EF4-FFF2-40B4-BE49-F238E27FC236}">
                <a16:creationId xmlns:a16="http://schemas.microsoft.com/office/drawing/2014/main" id="{6C35FD87-D30A-486F-8C08-D28FE4759A82}"/>
              </a:ext>
            </a:extLst>
          </p:cNvPr>
          <p:cNvPicPr>
            <a:picLocks noChangeAspect="1"/>
          </p:cNvPicPr>
          <p:nvPr/>
        </p:nvPicPr>
        <p:blipFill rotWithShape="1">
          <a:blip r:embed="rId2"/>
          <a:srcRect t="10550" b="24282"/>
          <a:stretch/>
        </p:blipFill>
        <p:spPr>
          <a:xfrm>
            <a:off x="2092171" y="1091497"/>
            <a:ext cx="8476148" cy="2164465"/>
          </a:xfrm>
          <a:prstGeom prst="rect">
            <a:avLst/>
          </a:prstGeom>
        </p:spPr>
      </p:pic>
    </p:spTree>
    <p:extLst>
      <p:ext uri="{BB962C8B-B14F-4D97-AF65-F5344CB8AC3E}">
        <p14:creationId xmlns:p14="http://schemas.microsoft.com/office/powerpoint/2010/main" val="365756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8C36-A247-418D-AFA2-E0D49A71FCA6}"/>
              </a:ext>
            </a:extLst>
          </p:cNvPr>
          <p:cNvSpPr>
            <a:spLocks noGrp="1"/>
          </p:cNvSpPr>
          <p:nvPr>
            <p:ph type="title"/>
          </p:nvPr>
        </p:nvSpPr>
        <p:spPr/>
        <p:txBody>
          <a:bodyPr>
            <a:normAutofit/>
          </a:bodyPr>
          <a:lstStyle/>
          <a:p>
            <a:r>
              <a:rPr lang="en-US" sz="4800" b="1" dirty="0" err="1"/>
              <a:t>SparCar</a:t>
            </a:r>
            <a:endParaRPr lang="en-IN" sz="4800" b="1" dirty="0"/>
          </a:p>
        </p:txBody>
      </p:sp>
      <p:sp>
        <p:nvSpPr>
          <p:cNvPr id="3" name="Content Placeholder 2">
            <a:extLst>
              <a:ext uri="{FF2B5EF4-FFF2-40B4-BE49-F238E27FC236}">
                <a16:creationId xmlns:a16="http://schemas.microsoft.com/office/drawing/2014/main" id="{1E1A146A-53D4-40D8-9129-3CA8625E9B31}"/>
              </a:ext>
            </a:extLst>
          </p:cNvPr>
          <p:cNvSpPr>
            <a:spLocks noGrp="1"/>
          </p:cNvSpPr>
          <p:nvPr>
            <p:ph idx="1"/>
          </p:nvPr>
        </p:nvSpPr>
        <p:spPr/>
        <p:txBody>
          <a:bodyPr>
            <a:normAutofit fontScale="92500" lnSpcReduction="10000"/>
          </a:bodyPr>
          <a:lstStyle/>
          <a:p>
            <a:pPr marL="0" indent="0" algn="just">
              <a:buClrTx/>
              <a:buNone/>
            </a:pPr>
            <a:r>
              <a:rPr lang="en-IN" dirty="0" err="1"/>
              <a:t>SparCar</a:t>
            </a:r>
            <a:r>
              <a:rPr lang="en-IN" dirty="0"/>
              <a:t> is a mobile android application which lets the user to know the near by parking slots by showing the slots on google maps. It describes the concept of utilizing the domestic houses and apartments parking places as rental parking slots to the customers.</a:t>
            </a:r>
          </a:p>
          <a:p>
            <a:pPr algn="just">
              <a:buFont typeface="Wingdings" panose="05000000000000000000" pitchFamily="2" charset="2"/>
              <a:buChar char="§"/>
            </a:pPr>
            <a:r>
              <a:rPr lang="en-IN" dirty="0" err="1"/>
              <a:t>SparCar</a:t>
            </a:r>
            <a:r>
              <a:rPr lang="en-IN" dirty="0"/>
              <a:t> has two types of Clients namely </a:t>
            </a:r>
          </a:p>
          <a:p>
            <a:pPr marL="0" indent="0" algn="just">
              <a:buClrTx/>
              <a:buNone/>
            </a:pPr>
            <a:r>
              <a:rPr lang="en-IN" dirty="0"/>
              <a:t>	a. Customer </a:t>
            </a:r>
          </a:p>
          <a:p>
            <a:pPr marL="0" indent="0" algn="just">
              <a:buClrTx/>
              <a:buNone/>
            </a:pPr>
            <a:r>
              <a:rPr lang="en-IN" dirty="0"/>
              <a:t>	b. Slot-Owner</a:t>
            </a:r>
          </a:p>
          <a:p>
            <a:pPr lvl="0" algn="just">
              <a:buFont typeface="Wingdings" panose="05000000000000000000" pitchFamily="2" charset="2"/>
              <a:buChar char="§"/>
            </a:pPr>
            <a:r>
              <a:rPr lang="en-IN" i="1" dirty="0"/>
              <a:t>Customer</a:t>
            </a:r>
            <a:r>
              <a:rPr lang="en-IN" dirty="0"/>
              <a:t>  is the person who requires the parking slot to park his car.</a:t>
            </a:r>
          </a:p>
          <a:p>
            <a:pPr lvl="0" algn="just">
              <a:buFont typeface="Wingdings" panose="05000000000000000000" pitchFamily="2" charset="2"/>
              <a:buChar char="§"/>
            </a:pPr>
            <a:r>
              <a:rPr lang="en-IN" i="1" dirty="0"/>
              <a:t>Slot-Owner</a:t>
            </a:r>
            <a:r>
              <a:rPr lang="en-IN" dirty="0"/>
              <a:t> is the person who provides parking slot area to customer.</a:t>
            </a:r>
          </a:p>
          <a:p>
            <a:pPr algn="just">
              <a:buFont typeface="Wingdings" panose="05000000000000000000" pitchFamily="2" charset="2"/>
              <a:buChar char="§"/>
            </a:pPr>
            <a:r>
              <a:rPr lang="en-IN" dirty="0"/>
              <a:t>Thus </a:t>
            </a:r>
            <a:r>
              <a:rPr lang="en-IN" dirty="0" err="1"/>
              <a:t>SparCar</a:t>
            </a:r>
            <a:r>
              <a:rPr lang="en-IN" dirty="0"/>
              <a:t> act as a interface between Customer and Slot Owner which provides a platform to digitally find the parking areas.</a:t>
            </a:r>
          </a:p>
          <a:p>
            <a:pPr algn="just">
              <a:buClrTx/>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185813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801-CB69-4F14-9CCD-BAB11A1F543E}"/>
              </a:ext>
            </a:extLst>
          </p:cNvPr>
          <p:cNvSpPr>
            <a:spLocks noGrp="1"/>
          </p:cNvSpPr>
          <p:nvPr>
            <p:ph type="title"/>
          </p:nvPr>
        </p:nvSpPr>
        <p:spPr/>
        <p:txBody>
          <a:bodyPr/>
          <a:lstStyle/>
          <a:p>
            <a:r>
              <a:rPr lang="en-US" dirty="0"/>
              <a:t>Target Market</a:t>
            </a:r>
            <a:endParaRPr lang="en-IN" dirty="0"/>
          </a:p>
        </p:txBody>
      </p:sp>
      <p:sp>
        <p:nvSpPr>
          <p:cNvPr id="3" name="Content Placeholder 2">
            <a:extLst>
              <a:ext uri="{FF2B5EF4-FFF2-40B4-BE49-F238E27FC236}">
                <a16:creationId xmlns:a16="http://schemas.microsoft.com/office/drawing/2014/main" id="{B5802EC6-C2A5-4815-8A70-E147AFD10534}"/>
              </a:ext>
            </a:extLst>
          </p:cNvPr>
          <p:cNvSpPr>
            <a:spLocks noGrp="1"/>
          </p:cNvSpPr>
          <p:nvPr>
            <p:ph idx="1"/>
          </p:nvPr>
        </p:nvSpPr>
        <p:spPr/>
        <p:txBody>
          <a:bodyPr/>
          <a:lstStyle/>
          <a:p>
            <a:r>
              <a:rPr lang="en-US" dirty="0"/>
              <a:t>Target Market of SparCar comprises the Organizations/manufacturers of cars i.e. companies like Mahindra, end users like both the car owners and house owners, professionals like engineers, teachers and doctors (in this case professionals also a part of end users).</a:t>
            </a:r>
            <a:endParaRPr lang="en-IN" dirty="0"/>
          </a:p>
        </p:txBody>
      </p:sp>
      <p:sp>
        <p:nvSpPr>
          <p:cNvPr id="5" name="Oval 4">
            <a:extLst>
              <a:ext uri="{FF2B5EF4-FFF2-40B4-BE49-F238E27FC236}">
                <a16:creationId xmlns:a16="http://schemas.microsoft.com/office/drawing/2014/main" id="{BDECD78C-0CD1-4DA7-B203-20B4656F00A9}"/>
              </a:ext>
            </a:extLst>
          </p:cNvPr>
          <p:cNvSpPr/>
          <p:nvPr/>
        </p:nvSpPr>
        <p:spPr>
          <a:xfrm>
            <a:off x="3559945" y="4163627"/>
            <a:ext cx="2210541" cy="20133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End users</a:t>
            </a:r>
            <a:endParaRPr lang="en-IN" dirty="0">
              <a:solidFill>
                <a:schemeClr val="tx1"/>
              </a:solidFill>
            </a:endParaRPr>
          </a:p>
        </p:txBody>
      </p:sp>
      <p:sp>
        <p:nvSpPr>
          <p:cNvPr id="7" name="Oval 6">
            <a:extLst>
              <a:ext uri="{FF2B5EF4-FFF2-40B4-BE49-F238E27FC236}">
                <a16:creationId xmlns:a16="http://schemas.microsoft.com/office/drawing/2014/main" id="{66CBB681-25B7-4260-A51A-3F9D6F2DCD83}"/>
              </a:ext>
            </a:extLst>
          </p:cNvPr>
          <p:cNvSpPr/>
          <p:nvPr/>
        </p:nvSpPr>
        <p:spPr>
          <a:xfrm>
            <a:off x="3657598" y="4518734"/>
            <a:ext cx="1917577" cy="754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professional</a:t>
            </a:r>
            <a:endParaRPr lang="en-IN" dirty="0">
              <a:solidFill>
                <a:schemeClr val="tx1"/>
              </a:solidFill>
            </a:endParaRPr>
          </a:p>
        </p:txBody>
      </p:sp>
      <p:sp>
        <p:nvSpPr>
          <p:cNvPr id="8" name="Rectangle: Rounded Corners 7">
            <a:extLst>
              <a:ext uri="{FF2B5EF4-FFF2-40B4-BE49-F238E27FC236}">
                <a16:creationId xmlns:a16="http://schemas.microsoft.com/office/drawing/2014/main" id="{CFF9BA09-1586-48B8-9640-44F866257AE7}"/>
              </a:ext>
            </a:extLst>
          </p:cNvPr>
          <p:cNvSpPr/>
          <p:nvPr/>
        </p:nvSpPr>
        <p:spPr>
          <a:xfrm>
            <a:off x="6249880" y="5170295"/>
            <a:ext cx="1047565" cy="59131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SparCar</a:t>
            </a:r>
            <a:endParaRPr lang="en-IN" dirty="0">
              <a:solidFill>
                <a:schemeClr val="tx1"/>
              </a:solidFill>
            </a:endParaRPr>
          </a:p>
        </p:txBody>
      </p:sp>
      <p:sp>
        <p:nvSpPr>
          <p:cNvPr id="9" name="Oval 8">
            <a:extLst>
              <a:ext uri="{FF2B5EF4-FFF2-40B4-BE49-F238E27FC236}">
                <a16:creationId xmlns:a16="http://schemas.microsoft.com/office/drawing/2014/main" id="{8AB5D3B2-9C9B-4177-B522-B5279D602577}"/>
              </a:ext>
            </a:extLst>
          </p:cNvPr>
          <p:cNvSpPr/>
          <p:nvPr/>
        </p:nvSpPr>
        <p:spPr>
          <a:xfrm>
            <a:off x="7776839" y="4163628"/>
            <a:ext cx="2254928" cy="20133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Manufacturers/Organization owners</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94B5E18E-0252-4CDF-8CDC-43903F987868}"/>
              </a:ext>
            </a:extLst>
          </p:cNvPr>
          <p:cNvCxnSpPr>
            <a:cxnSpLocks/>
          </p:cNvCxnSpPr>
          <p:nvPr/>
        </p:nvCxnSpPr>
        <p:spPr>
          <a:xfrm>
            <a:off x="5708342" y="5539666"/>
            <a:ext cx="5415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2A929C4-F67E-4371-B1B7-4E48114F611F}"/>
              </a:ext>
            </a:extLst>
          </p:cNvPr>
          <p:cNvCxnSpPr>
            <a:cxnSpLocks/>
          </p:cNvCxnSpPr>
          <p:nvPr/>
        </p:nvCxnSpPr>
        <p:spPr>
          <a:xfrm flipH="1">
            <a:off x="7297445" y="5495278"/>
            <a:ext cx="5681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646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A8BC-DD41-4B6F-A457-498621EAF893}"/>
              </a:ext>
            </a:extLst>
          </p:cNvPr>
          <p:cNvSpPr>
            <a:spLocks noGrp="1"/>
          </p:cNvSpPr>
          <p:nvPr>
            <p:ph type="title"/>
          </p:nvPr>
        </p:nvSpPr>
        <p:spPr/>
        <p:txBody>
          <a:bodyPr/>
          <a:lstStyle/>
          <a:p>
            <a:r>
              <a:rPr lang="en-US" dirty="0"/>
              <a:t>End users</a:t>
            </a:r>
            <a:endParaRPr lang="en-IN" dirty="0"/>
          </a:p>
        </p:txBody>
      </p:sp>
      <p:sp>
        <p:nvSpPr>
          <p:cNvPr id="3" name="Content Placeholder 2">
            <a:extLst>
              <a:ext uri="{FF2B5EF4-FFF2-40B4-BE49-F238E27FC236}">
                <a16:creationId xmlns:a16="http://schemas.microsoft.com/office/drawing/2014/main" id="{421AE52B-B03D-4DD4-8A17-A8FE6FD99B8C}"/>
              </a:ext>
            </a:extLst>
          </p:cNvPr>
          <p:cNvSpPr>
            <a:spLocks noGrp="1"/>
          </p:cNvSpPr>
          <p:nvPr>
            <p:ph idx="1"/>
          </p:nvPr>
        </p:nvSpPr>
        <p:spPr/>
        <p:txBody>
          <a:bodyPr>
            <a:normAutofit lnSpcReduction="10000"/>
          </a:bodyPr>
          <a:lstStyle/>
          <a:p>
            <a:r>
              <a:rPr lang="en-US" dirty="0"/>
              <a:t>We approached Mr. Rajesh who is a government employee whom we met in Metro and explained our idea to him as a product.</a:t>
            </a:r>
          </a:p>
          <a:p>
            <a:r>
              <a:rPr lang="en-US" dirty="0"/>
              <a:t>We asked him regarding if he is a user ,would he make use of this application? And if so how comfortable and benefitted by this application.</a:t>
            </a:r>
          </a:p>
          <a:p>
            <a:r>
              <a:rPr lang="en-US" dirty="0"/>
              <a:t>He reacted in a polite way saying “yes, I would definitely make use of this application but as a house owner or car owner what are the security features this application is providing to me”</a:t>
            </a:r>
          </a:p>
          <a:p>
            <a:r>
              <a:rPr lang="en-US" dirty="0"/>
              <a:t>As a reply we answered “we are having the legal policies with both car owners and house owners providing the assurance of your resources safely back to you” with which he is satisfied.</a:t>
            </a:r>
            <a:endParaRPr lang="en-IN" dirty="0"/>
          </a:p>
        </p:txBody>
      </p:sp>
    </p:spTree>
    <p:extLst>
      <p:ext uri="{BB962C8B-B14F-4D97-AF65-F5344CB8AC3E}">
        <p14:creationId xmlns:p14="http://schemas.microsoft.com/office/powerpoint/2010/main" val="8340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2E52-CA54-4159-97D9-5D561D222730}"/>
              </a:ext>
            </a:extLst>
          </p:cNvPr>
          <p:cNvSpPr>
            <a:spLocks noGrp="1"/>
          </p:cNvSpPr>
          <p:nvPr>
            <p:ph type="title"/>
          </p:nvPr>
        </p:nvSpPr>
        <p:spPr/>
        <p:txBody>
          <a:bodyPr/>
          <a:lstStyle/>
          <a:p>
            <a:r>
              <a:rPr lang="en-US" dirty="0"/>
              <a:t>End Users cont.…..</a:t>
            </a:r>
            <a:endParaRPr lang="en-IN" dirty="0"/>
          </a:p>
        </p:txBody>
      </p:sp>
      <p:sp>
        <p:nvSpPr>
          <p:cNvPr id="3" name="Content Placeholder 2">
            <a:extLst>
              <a:ext uri="{FF2B5EF4-FFF2-40B4-BE49-F238E27FC236}">
                <a16:creationId xmlns:a16="http://schemas.microsoft.com/office/drawing/2014/main" id="{5753A04E-5470-4715-9B34-1CF47000641D}"/>
              </a:ext>
            </a:extLst>
          </p:cNvPr>
          <p:cNvSpPr>
            <a:spLocks noGrp="1"/>
          </p:cNvSpPr>
          <p:nvPr>
            <p:ph idx="1"/>
          </p:nvPr>
        </p:nvSpPr>
        <p:spPr>
          <a:xfrm>
            <a:off x="838200" y="1447060"/>
            <a:ext cx="10515600" cy="4729903"/>
          </a:xfrm>
        </p:spPr>
        <p:txBody>
          <a:bodyPr>
            <a:normAutofit fontScale="92500" lnSpcReduction="10000"/>
          </a:bodyPr>
          <a:lstStyle/>
          <a:p>
            <a:r>
              <a:rPr lang="en-US" dirty="0"/>
              <a:t>We then approached Ms.Mahathi who is an Assistant Manager in HDFC bank and explained the product and asked whether she makes use of it or not.</a:t>
            </a:r>
          </a:p>
          <a:p>
            <a:r>
              <a:rPr lang="en-US" dirty="0"/>
              <a:t>She asked “Why Should I use your application instead of existing traditional parking slots near metros or bus stands.”</a:t>
            </a:r>
          </a:p>
          <a:p>
            <a:r>
              <a:rPr lang="en-US" dirty="0"/>
              <a:t>We replied as “Using of our application makes you search parking slots not only near metros or bus stations but also where ever you go and where ever you want like a parking slot near vegetable market, parking slot in area of your workplace, if you are a tourist and want a parking slot in tourist places SparCar helps you find and in many other use cases .”</a:t>
            </a:r>
          </a:p>
          <a:p>
            <a:r>
              <a:rPr lang="en-US" dirty="0"/>
              <a:t>SparCar also lets you search parking slots based on customer economical comfortability and based on car type like hatchback, sedan or SUV to which she is happier and ready to use </a:t>
            </a:r>
            <a:r>
              <a:rPr lang="en-US" dirty="0" err="1"/>
              <a:t>SparCar</a:t>
            </a:r>
            <a:r>
              <a:rPr lang="en-US" dirty="0"/>
              <a:t>.</a:t>
            </a:r>
          </a:p>
          <a:p>
            <a:endParaRPr lang="en-US" dirty="0"/>
          </a:p>
          <a:p>
            <a:endParaRPr lang="en-IN" dirty="0"/>
          </a:p>
        </p:txBody>
      </p:sp>
    </p:spTree>
    <p:extLst>
      <p:ext uri="{BB962C8B-B14F-4D97-AF65-F5344CB8AC3E}">
        <p14:creationId xmlns:p14="http://schemas.microsoft.com/office/powerpoint/2010/main" val="253013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67E6-EA89-4237-A680-1CC02889112B}"/>
              </a:ext>
            </a:extLst>
          </p:cNvPr>
          <p:cNvSpPr>
            <a:spLocks noGrp="1"/>
          </p:cNvSpPr>
          <p:nvPr>
            <p:ph type="title"/>
          </p:nvPr>
        </p:nvSpPr>
        <p:spPr/>
        <p:txBody>
          <a:bodyPr/>
          <a:lstStyle/>
          <a:p>
            <a:r>
              <a:rPr lang="en-US" dirty="0"/>
              <a:t>Professionals talk</a:t>
            </a:r>
            <a:endParaRPr lang="en-IN" dirty="0"/>
          </a:p>
        </p:txBody>
      </p:sp>
      <p:sp>
        <p:nvSpPr>
          <p:cNvPr id="3" name="Content Placeholder 2">
            <a:extLst>
              <a:ext uri="{FF2B5EF4-FFF2-40B4-BE49-F238E27FC236}">
                <a16:creationId xmlns:a16="http://schemas.microsoft.com/office/drawing/2014/main" id="{6C85855E-09B5-47B3-AE67-BD6EB68A082C}"/>
              </a:ext>
            </a:extLst>
          </p:cNvPr>
          <p:cNvSpPr>
            <a:spLocks noGrp="1"/>
          </p:cNvSpPr>
          <p:nvPr>
            <p:ph idx="1"/>
          </p:nvPr>
        </p:nvSpPr>
        <p:spPr/>
        <p:txBody>
          <a:bodyPr>
            <a:normAutofit fontScale="92500" lnSpcReduction="20000"/>
          </a:bodyPr>
          <a:lstStyle/>
          <a:p>
            <a:r>
              <a:rPr lang="en-US" dirty="0"/>
              <a:t>We first consulted Dr </a:t>
            </a:r>
            <a:r>
              <a:rPr lang="en-US" dirty="0" err="1"/>
              <a:t>P.Manmohan</a:t>
            </a:r>
            <a:r>
              <a:rPr lang="en-US" dirty="0"/>
              <a:t> Raju who is a psychiatrist to whom we explained our idea and product.</a:t>
            </a:r>
          </a:p>
          <a:p>
            <a:r>
              <a:rPr lang="en-US" dirty="0"/>
              <a:t>He said that though it is useful how may people would like to give his /her parking slot as a rented one and how are they benefitted.</a:t>
            </a:r>
          </a:p>
          <a:p>
            <a:r>
              <a:rPr lang="en-US" dirty="0"/>
              <a:t>Slot Owners are also paid on monthly basis which can become one of source for income.</a:t>
            </a:r>
          </a:p>
          <a:p>
            <a:r>
              <a:rPr lang="en-US" dirty="0"/>
              <a:t>We explained in such a way that Every user can be a car owner and a house owner .When he want to park his car ,he need slot somewhere else similarly when other wants parking slot in the our area we should definitely provide a slot to them.</a:t>
            </a:r>
          </a:p>
          <a:p>
            <a:r>
              <a:rPr lang="en-US" dirty="0"/>
              <a:t>It is our social responsibility to provide resources to others when we are making use of other resources.</a:t>
            </a:r>
            <a:endParaRPr lang="en-IN" dirty="0"/>
          </a:p>
        </p:txBody>
      </p:sp>
    </p:spTree>
    <p:extLst>
      <p:ext uri="{BB962C8B-B14F-4D97-AF65-F5344CB8AC3E}">
        <p14:creationId xmlns:p14="http://schemas.microsoft.com/office/powerpoint/2010/main" val="265540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D100-09D6-4BF4-8230-96674D1C1A41}"/>
              </a:ext>
            </a:extLst>
          </p:cNvPr>
          <p:cNvSpPr>
            <a:spLocks noGrp="1"/>
          </p:cNvSpPr>
          <p:nvPr>
            <p:ph type="title"/>
          </p:nvPr>
        </p:nvSpPr>
        <p:spPr/>
        <p:txBody>
          <a:bodyPr/>
          <a:lstStyle/>
          <a:p>
            <a:r>
              <a:rPr lang="en-US" dirty="0"/>
              <a:t>Organization owners or Manufacturers</a:t>
            </a:r>
            <a:endParaRPr lang="en-IN" dirty="0"/>
          </a:p>
        </p:txBody>
      </p:sp>
      <p:sp>
        <p:nvSpPr>
          <p:cNvPr id="3" name="Content Placeholder 2">
            <a:extLst>
              <a:ext uri="{FF2B5EF4-FFF2-40B4-BE49-F238E27FC236}">
                <a16:creationId xmlns:a16="http://schemas.microsoft.com/office/drawing/2014/main" id="{36EF9100-5913-48D4-9C2B-38DD60EFEE53}"/>
              </a:ext>
            </a:extLst>
          </p:cNvPr>
          <p:cNvSpPr>
            <a:spLocks noGrp="1"/>
          </p:cNvSpPr>
          <p:nvPr>
            <p:ph idx="1"/>
          </p:nvPr>
        </p:nvSpPr>
        <p:spPr/>
        <p:txBody>
          <a:bodyPr/>
          <a:lstStyle/>
          <a:p>
            <a:r>
              <a:rPr lang="en-US" dirty="0"/>
              <a:t>We consulted </a:t>
            </a:r>
            <a:r>
              <a:rPr lang="en-US" dirty="0" err="1"/>
              <a:t>Mr.Anand</a:t>
            </a:r>
            <a:r>
              <a:rPr lang="en-US" dirty="0"/>
              <a:t> Mihir who belongs to </a:t>
            </a:r>
            <a:r>
              <a:rPr lang="en-US" dirty="0" err="1"/>
              <a:t>Mahindra&amp;Mahindra</a:t>
            </a:r>
            <a:r>
              <a:rPr lang="en-US" dirty="0"/>
              <a:t> Company which is a car manufacturing company.</a:t>
            </a:r>
          </a:p>
          <a:p>
            <a:r>
              <a:rPr lang="en-US" dirty="0"/>
              <a:t>Mihir said that it is a different approach to the most common parking problem which is very useful but to implement it needs a lot of effort.</a:t>
            </a:r>
          </a:p>
          <a:p>
            <a:r>
              <a:rPr lang="en-US" dirty="0"/>
              <a:t>Its scope can be extended by implementing it in Android Auto and integrating it within the car during its manufacturing itself which enhances its applicability in different use cases. </a:t>
            </a:r>
          </a:p>
          <a:p>
            <a:endParaRPr lang="en-IN" dirty="0"/>
          </a:p>
        </p:txBody>
      </p:sp>
    </p:spTree>
    <p:extLst>
      <p:ext uri="{BB962C8B-B14F-4D97-AF65-F5344CB8AC3E}">
        <p14:creationId xmlns:p14="http://schemas.microsoft.com/office/powerpoint/2010/main" val="3465347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625</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SparCar</vt:lpstr>
      <vt:lpstr>Target Market</vt:lpstr>
      <vt:lpstr>End users</vt:lpstr>
      <vt:lpstr>End Users cont.…..</vt:lpstr>
      <vt:lpstr>Professionals talk</vt:lpstr>
      <vt:lpstr>Organization owners or Manufacturers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Darahasini Biruduraju</dc:creator>
  <cp:lastModifiedBy>Darahasini Biruduraju</cp:lastModifiedBy>
  <cp:revision>13</cp:revision>
  <dcterms:created xsi:type="dcterms:W3CDTF">2019-06-01T03:44:09Z</dcterms:created>
  <dcterms:modified xsi:type="dcterms:W3CDTF">2019-06-01T15:20:55Z</dcterms:modified>
</cp:coreProperties>
</file>