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26BF0B-0817-473F-BECF-401993DE4898}" type="datetimeFigureOut">
              <a:rPr lang="en-GB" smtClean="0"/>
              <a:pPr/>
              <a:t>01/06/2019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B33EB5-8BFE-433D-BFAE-7EF09C4DF688}" type="slidenum">
              <a:rPr lang="en-GB" smtClean="0"/>
              <a:pPr/>
              <a:t>‹#›</a:t>
            </a:fld>
            <a:endParaRPr lang="en-GB"/>
          </a:p>
        </p:txBody>
      </p:sp>
    </p:spTree>
    <p:extLst>
      <p:ext uri="{BB962C8B-B14F-4D97-AF65-F5344CB8AC3E}">
        <p14:creationId xmlns:p14="http://schemas.microsoft.com/office/powerpoint/2010/main" xmlns="" val="189777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B33EB5-8BFE-433D-BFAE-7EF09C4DF688}" type="slidenum">
              <a:rPr lang="en-GB" smtClean="0"/>
              <a:pPr/>
              <a:t>3</a:t>
            </a:fld>
            <a:endParaRPr lang="en-GB"/>
          </a:p>
        </p:txBody>
      </p:sp>
    </p:spTree>
    <p:extLst>
      <p:ext uri="{BB962C8B-B14F-4D97-AF65-F5344CB8AC3E}">
        <p14:creationId xmlns:p14="http://schemas.microsoft.com/office/powerpoint/2010/main" xmlns="" val="113390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9144000" cy="1143000"/>
          </a:xfrm>
          <a:prstGeom prst="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600" b="1" dirty="0" smtClean="0">
                <a:solidFill>
                  <a:schemeClr val="bg1"/>
                </a:solidFill>
              </a:rPr>
              <a:t> ACE </a:t>
            </a:r>
            <a:r>
              <a:rPr lang="en-IN" sz="3600" b="1" dirty="0">
                <a:solidFill>
                  <a:schemeClr val="bg1"/>
                </a:solidFill>
              </a:rPr>
              <a:t>ENGINEERING COLLEGE</a:t>
            </a:r>
          </a:p>
        </p:txBody>
      </p:sp>
      <p:sp>
        <p:nvSpPr>
          <p:cNvPr id="5" name="Rectangle 4"/>
          <p:cNvSpPr/>
          <p:nvPr/>
        </p:nvSpPr>
        <p:spPr>
          <a:xfrm>
            <a:off x="381000" y="381000"/>
            <a:ext cx="8382000" cy="457200"/>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b="1" dirty="0" smtClean="0">
                <a:solidFill>
                  <a:schemeClr val="tx1"/>
                </a:solidFill>
              </a:rPr>
              <a:t>EXCITE 2K19</a:t>
            </a:r>
            <a:endParaRPr lang="en-IN" b="1" dirty="0">
              <a:solidFill>
                <a:schemeClr val="tx1"/>
              </a:solidFill>
            </a:endParaRPr>
          </a:p>
        </p:txBody>
      </p:sp>
      <p:sp>
        <p:nvSpPr>
          <p:cNvPr id="6" name="Rectangle 5"/>
          <p:cNvSpPr/>
          <p:nvPr/>
        </p:nvSpPr>
        <p:spPr>
          <a:xfrm>
            <a:off x="594360" y="1524000"/>
            <a:ext cx="3733800" cy="762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pic>
        <p:nvPicPr>
          <p:cNvPr id="7" name="Picture 6" descr="ACE-Engineering-College-logo-Assistant-Professor-Jobs.png"/>
          <p:cNvPicPr>
            <a:picLocks noChangeAspect="1"/>
          </p:cNvPicPr>
          <p:nvPr/>
        </p:nvPicPr>
        <p:blipFill>
          <a:blip r:embed="rId2" cstate="print"/>
          <a:stretch>
            <a:fillRect/>
          </a:stretch>
        </p:blipFill>
        <p:spPr>
          <a:xfrm>
            <a:off x="7467302" y="5905500"/>
            <a:ext cx="1295698" cy="762000"/>
          </a:xfrm>
          <a:prstGeom prst="rect">
            <a:avLst/>
          </a:prstGeom>
        </p:spPr>
      </p:pic>
      <p:sp>
        <p:nvSpPr>
          <p:cNvPr id="8" name="Rectangle 7"/>
          <p:cNvSpPr/>
          <p:nvPr/>
        </p:nvSpPr>
        <p:spPr>
          <a:xfrm>
            <a:off x="838200" y="2057401"/>
            <a:ext cx="6019800" cy="1446550"/>
          </a:xfrm>
          <a:prstGeom prst="rect">
            <a:avLst/>
          </a:prstGeom>
        </p:spPr>
        <p:txBody>
          <a:bodyPr wrap="square">
            <a:spAutoFit/>
          </a:bodyPr>
          <a:lstStyle/>
          <a:p>
            <a:r>
              <a:rPr lang="en-IN" sz="4400" b="1" dirty="0"/>
              <a:t>TITLE </a:t>
            </a:r>
            <a:r>
              <a:rPr lang="en-IN" sz="4400" b="1" dirty="0" smtClean="0"/>
              <a:t>: </a:t>
            </a:r>
            <a:endParaRPr lang="en-IN" sz="4400" b="1" dirty="0"/>
          </a:p>
          <a:p>
            <a:r>
              <a:rPr lang="en-IN" sz="4400" b="1" dirty="0">
                <a:solidFill>
                  <a:srgbClr val="FFC000"/>
                </a:solidFill>
              </a:rPr>
              <a:t>SMART MEDICAL KIT</a:t>
            </a:r>
          </a:p>
        </p:txBody>
      </p:sp>
    </p:spTree>
    <p:extLst>
      <p:ext uri="{BB962C8B-B14F-4D97-AF65-F5344CB8AC3E}">
        <p14:creationId xmlns:p14="http://schemas.microsoft.com/office/powerpoint/2010/main" xmlns="" val="2140212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15000"/>
            <a:ext cx="9144000" cy="1143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bg1"/>
              </a:solidFill>
            </a:endParaRPr>
          </a:p>
        </p:txBody>
      </p:sp>
      <p:sp>
        <p:nvSpPr>
          <p:cNvPr id="3" name="Rectangle 2"/>
          <p:cNvSpPr/>
          <p:nvPr/>
        </p:nvSpPr>
        <p:spPr>
          <a:xfrm>
            <a:off x="426720" y="609600"/>
            <a:ext cx="6736080" cy="6477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dirty="0" smtClean="0">
                <a:solidFill>
                  <a:schemeClr val="tx1"/>
                </a:solidFill>
              </a:rPr>
              <a:t> </a:t>
            </a:r>
            <a:r>
              <a:rPr lang="en-IN" sz="3600" b="1" dirty="0" smtClean="0">
                <a:solidFill>
                  <a:schemeClr val="bg1"/>
                </a:solidFill>
              </a:rPr>
              <a:t>How to get initial customers :</a:t>
            </a:r>
            <a:endParaRPr lang="en-IN" sz="3600" b="1" dirty="0">
              <a:solidFill>
                <a:schemeClr val="bg1"/>
              </a:solidFill>
            </a:endParaRPr>
          </a:p>
        </p:txBody>
      </p:sp>
      <p:sp>
        <p:nvSpPr>
          <p:cNvPr id="4" name="TextBox 3"/>
          <p:cNvSpPr txBox="1"/>
          <p:nvPr/>
        </p:nvSpPr>
        <p:spPr>
          <a:xfrm>
            <a:off x="762000" y="1981200"/>
            <a:ext cx="6629400" cy="2862322"/>
          </a:xfrm>
          <a:prstGeom prst="rect">
            <a:avLst/>
          </a:prstGeom>
          <a:noFill/>
        </p:spPr>
        <p:txBody>
          <a:bodyPr wrap="square" rtlCol="0">
            <a:spAutoFit/>
          </a:bodyPr>
          <a:lstStyle/>
          <a:p>
            <a:pPr marL="285750" indent="-285750">
              <a:buFont typeface="Wingdings" pitchFamily="2" charset="2"/>
              <a:buChar char="q"/>
            </a:pPr>
            <a:r>
              <a:rPr lang="en-IN" sz="3600" dirty="0"/>
              <a:t> </a:t>
            </a:r>
            <a:r>
              <a:rPr lang="en-IN" sz="3600" dirty="0" smtClean="0"/>
              <a:t>Online blog</a:t>
            </a:r>
          </a:p>
          <a:p>
            <a:pPr marL="285750" indent="-285750">
              <a:buFont typeface="Wingdings" pitchFamily="2" charset="2"/>
              <a:buChar char="q"/>
            </a:pPr>
            <a:r>
              <a:rPr lang="en-IN" sz="3600" dirty="0"/>
              <a:t> </a:t>
            </a:r>
            <a:r>
              <a:rPr lang="en-IN" sz="3600" dirty="0" smtClean="0"/>
              <a:t>Doctor's recommendations</a:t>
            </a:r>
          </a:p>
          <a:p>
            <a:pPr marL="285750" indent="-285750">
              <a:buFont typeface="Wingdings" pitchFamily="2" charset="2"/>
              <a:buChar char="q"/>
            </a:pPr>
            <a:r>
              <a:rPr lang="en-IN" sz="3600" dirty="0"/>
              <a:t> </a:t>
            </a:r>
            <a:r>
              <a:rPr lang="en-IN" sz="3600" dirty="0" smtClean="0"/>
              <a:t>Medical representative</a:t>
            </a:r>
          </a:p>
          <a:p>
            <a:pPr marL="285750" indent="-285750">
              <a:buFont typeface="Wingdings" pitchFamily="2" charset="2"/>
              <a:buChar char="q"/>
            </a:pPr>
            <a:endParaRPr lang="en-IN" sz="3600" dirty="0" smtClean="0"/>
          </a:p>
          <a:p>
            <a:pPr marL="285750" indent="-285750">
              <a:buFont typeface="Wingdings" pitchFamily="2" charset="2"/>
              <a:buChar char="q"/>
            </a:pPr>
            <a:endParaRPr lang="en-GB" sz="3600" dirty="0"/>
          </a:p>
        </p:txBody>
      </p:sp>
    </p:spTree>
    <p:extLst>
      <p:ext uri="{BB962C8B-B14F-4D97-AF65-F5344CB8AC3E}">
        <p14:creationId xmlns:p14="http://schemas.microsoft.com/office/powerpoint/2010/main" xmlns="" val="1418214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609600"/>
            <a:ext cx="361188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dirty="0" smtClean="0">
                <a:solidFill>
                  <a:schemeClr val="tx1"/>
                </a:solidFill>
              </a:rPr>
              <a:t> </a:t>
            </a:r>
            <a:r>
              <a:rPr lang="en-IN" sz="3600" b="1" dirty="0" smtClean="0">
                <a:solidFill>
                  <a:schemeClr val="bg1"/>
                </a:solidFill>
              </a:rPr>
              <a:t>Viable :</a:t>
            </a:r>
            <a:endParaRPr lang="en-IN" sz="3600" b="1" dirty="0">
              <a:solidFill>
                <a:schemeClr val="bg1"/>
              </a:solidFill>
            </a:endParaRPr>
          </a:p>
        </p:txBody>
      </p:sp>
      <p:sp>
        <p:nvSpPr>
          <p:cNvPr id="3" name="Rectangle 2"/>
          <p:cNvSpPr/>
          <p:nvPr/>
        </p:nvSpPr>
        <p:spPr>
          <a:xfrm>
            <a:off x="0" y="5715000"/>
            <a:ext cx="9144000" cy="1143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bg1"/>
              </a:solidFill>
            </a:endParaRPr>
          </a:p>
        </p:txBody>
      </p:sp>
      <p:sp>
        <p:nvSpPr>
          <p:cNvPr id="4" name="Title 3"/>
          <p:cNvSpPr>
            <a:spLocks noGrp="1"/>
          </p:cNvSpPr>
          <p:nvPr>
            <p:ph type="title"/>
          </p:nvPr>
        </p:nvSpPr>
        <p:spPr>
          <a:xfrm>
            <a:off x="426720" y="1676400"/>
            <a:ext cx="8229600" cy="3505200"/>
          </a:xfrm>
        </p:spPr>
        <p:txBody>
          <a:bodyPr/>
          <a:lstStyle/>
          <a:p>
            <a:endParaRPr lang="en-GB" b="1" dirty="0"/>
          </a:p>
        </p:txBody>
      </p:sp>
    </p:spTree>
    <p:extLst>
      <p:ext uri="{BB962C8B-B14F-4D97-AF65-F5344CB8AC3E}">
        <p14:creationId xmlns:p14="http://schemas.microsoft.com/office/powerpoint/2010/main" xmlns="" val="2487040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715000"/>
            <a:ext cx="9144000" cy="1143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bg1"/>
              </a:solidFill>
            </a:endParaRPr>
          </a:p>
        </p:txBody>
      </p:sp>
      <p:sp>
        <p:nvSpPr>
          <p:cNvPr id="5" name="Rectangle 4"/>
          <p:cNvSpPr/>
          <p:nvPr/>
        </p:nvSpPr>
        <p:spPr>
          <a:xfrm>
            <a:off x="426720" y="6096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dirty="0" smtClean="0">
                <a:solidFill>
                  <a:schemeClr val="tx1"/>
                </a:solidFill>
              </a:rPr>
              <a:t> </a:t>
            </a:r>
            <a:r>
              <a:rPr lang="en-IN" sz="3600" b="1" dirty="0">
                <a:solidFill>
                  <a:schemeClr val="bg1"/>
                </a:solidFill>
              </a:rPr>
              <a:t>I</a:t>
            </a:r>
            <a:r>
              <a:rPr lang="en-IN" sz="3600" b="1" dirty="0" smtClean="0">
                <a:solidFill>
                  <a:schemeClr val="bg1"/>
                </a:solidFill>
              </a:rPr>
              <a:t>dea :</a:t>
            </a:r>
            <a:endParaRPr lang="en-IN" sz="3600" b="1" dirty="0">
              <a:solidFill>
                <a:schemeClr val="bg1"/>
              </a:solidFill>
            </a:endParaRPr>
          </a:p>
        </p:txBody>
      </p:sp>
      <p:sp>
        <p:nvSpPr>
          <p:cNvPr id="6" name="Rectangle 5"/>
          <p:cNvSpPr/>
          <p:nvPr/>
        </p:nvSpPr>
        <p:spPr>
          <a:xfrm>
            <a:off x="259080" y="1447800"/>
            <a:ext cx="8382000" cy="4093428"/>
          </a:xfrm>
          <a:prstGeom prst="rect">
            <a:avLst/>
          </a:prstGeom>
        </p:spPr>
        <p:txBody>
          <a:bodyPr wrap="square">
            <a:spAutoFit/>
          </a:bodyPr>
          <a:lstStyle/>
          <a:p>
            <a:endParaRPr lang="en-GB" sz="2000" dirty="0" smtClean="0"/>
          </a:p>
          <a:p>
            <a:r>
              <a:rPr lang="en-GB" sz="2000" dirty="0"/>
              <a:t> </a:t>
            </a:r>
            <a:r>
              <a:rPr lang="en-GB" sz="2000" dirty="0" smtClean="0"/>
              <a:t>		</a:t>
            </a:r>
            <a:r>
              <a:rPr lang="en-GB" sz="2400" dirty="0" smtClean="0">
                <a:latin typeface="Times New Roman" pitchFamily="18" charset="0"/>
                <a:cs typeface="Times New Roman" pitchFamily="18" charset="0"/>
              </a:rPr>
              <a:t>This </a:t>
            </a:r>
            <a:r>
              <a:rPr lang="en-GB" sz="2400" dirty="0">
                <a:latin typeface="Times New Roman" pitchFamily="18" charset="0"/>
                <a:cs typeface="Times New Roman" pitchFamily="18" charset="0"/>
              </a:rPr>
              <a:t>project discusses the design and implementation of IOT based smart health care </a:t>
            </a:r>
            <a:r>
              <a:rPr lang="en-GB" sz="2400" dirty="0" smtClean="0">
                <a:latin typeface="Times New Roman" pitchFamily="18" charset="0"/>
                <a:cs typeface="Times New Roman" pitchFamily="18" charset="0"/>
              </a:rPr>
              <a:t>kit. The </a:t>
            </a:r>
            <a:r>
              <a:rPr lang="en-GB" sz="2400" dirty="0">
                <a:latin typeface="Times New Roman" pitchFamily="18" charset="0"/>
                <a:cs typeface="Times New Roman" pitchFamily="18" charset="0"/>
              </a:rPr>
              <a:t>major advantage of this health care kit is to guide the </a:t>
            </a:r>
            <a:r>
              <a:rPr lang="en-GB" sz="2400" dirty="0" smtClean="0">
                <a:latin typeface="Times New Roman" pitchFamily="18" charset="0"/>
                <a:cs typeface="Times New Roman" pitchFamily="18" charset="0"/>
              </a:rPr>
              <a:t>user about </a:t>
            </a:r>
            <a:r>
              <a:rPr lang="en-GB" sz="2400" dirty="0">
                <a:latin typeface="Times New Roman" pitchFamily="18" charset="0"/>
                <a:cs typeface="Times New Roman" pitchFamily="18" charset="0"/>
              </a:rPr>
              <a:t>their medication timings. </a:t>
            </a:r>
            <a:r>
              <a:rPr lang="en-GB" sz="2400" dirty="0" smtClean="0">
                <a:latin typeface="Times New Roman" pitchFamily="18" charset="0"/>
                <a:cs typeface="Times New Roman" pitchFamily="18" charset="0"/>
              </a:rPr>
              <a:t>The purpose </a:t>
            </a:r>
            <a:r>
              <a:rPr lang="en-GB" sz="2400" dirty="0">
                <a:latin typeface="Times New Roman" pitchFamily="18" charset="0"/>
                <a:cs typeface="Times New Roman" pitchFamily="18" charset="0"/>
              </a:rPr>
              <a:t>of this device is to help the user locate their medical kit easily and warn the user about </a:t>
            </a:r>
            <a:r>
              <a:rPr lang="en-GB" sz="2400" dirty="0" smtClean="0">
                <a:latin typeface="Times New Roman" pitchFamily="18" charset="0"/>
                <a:cs typeface="Times New Roman" pitchFamily="18" charset="0"/>
              </a:rPr>
              <a:t>their particular  medication </a:t>
            </a:r>
            <a:r>
              <a:rPr lang="en-GB" sz="2400" dirty="0">
                <a:latin typeface="Times New Roman" pitchFamily="18" charset="0"/>
                <a:cs typeface="Times New Roman" pitchFamily="18" charset="0"/>
              </a:rPr>
              <a:t>timings. This model is beneficial for each and every individual </a:t>
            </a:r>
            <a:r>
              <a:rPr lang="en-GB" sz="2400" dirty="0" smtClean="0">
                <a:latin typeface="Times New Roman" pitchFamily="18" charset="0"/>
                <a:cs typeface="Times New Roman" pitchFamily="18" charset="0"/>
              </a:rPr>
              <a:t>living in </a:t>
            </a:r>
            <a:r>
              <a:rPr lang="en-GB" sz="2400" dirty="0">
                <a:latin typeface="Times New Roman" pitchFamily="18" charset="0"/>
                <a:cs typeface="Times New Roman" pitchFamily="18" charset="0"/>
              </a:rPr>
              <a:t>the </a:t>
            </a:r>
            <a:r>
              <a:rPr lang="en-GB" sz="2400" dirty="0" smtClean="0">
                <a:latin typeface="Times New Roman" pitchFamily="18" charset="0"/>
                <a:cs typeface="Times New Roman" pitchFamily="18" charset="0"/>
              </a:rPr>
              <a:t>current generation </a:t>
            </a:r>
            <a:r>
              <a:rPr lang="en-GB" sz="2400" dirty="0">
                <a:latin typeface="Times New Roman" pitchFamily="18" charset="0"/>
                <a:cs typeface="Times New Roman" pitchFamily="18" charset="0"/>
              </a:rPr>
              <a:t>as the disorder of 'absentia' is as quite as common.</a:t>
            </a:r>
          </a:p>
          <a:p>
            <a:r>
              <a:rPr lang="en-GB" sz="2400" dirty="0" smtClean="0">
                <a:latin typeface="Times New Roman" pitchFamily="18" charset="0"/>
                <a:cs typeface="Times New Roman" pitchFamily="18" charset="0"/>
              </a:rPr>
              <a:t> 		Hence</a:t>
            </a:r>
            <a:r>
              <a:rPr lang="en-GB" sz="2400" dirty="0">
                <a:latin typeface="Times New Roman" pitchFamily="18" charset="0"/>
                <a:cs typeface="Times New Roman" pitchFamily="18" charset="0"/>
              </a:rPr>
              <a:t>, this paper aims at providing health as wealth for every individual.</a:t>
            </a:r>
          </a:p>
        </p:txBody>
      </p:sp>
    </p:spTree>
    <p:extLst>
      <p:ext uri="{BB962C8B-B14F-4D97-AF65-F5344CB8AC3E}">
        <p14:creationId xmlns:p14="http://schemas.microsoft.com/office/powerpoint/2010/main" xmlns="" val="22773866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6096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dirty="0" smtClean="0">
                <a:solidFill>
                  <a:schemeClr val="tx1"/>
                </a:solidFill>
              </a:rPr>
              <a:t> </a:t>
            </a:r>
            <a:r>
              <a:rPr lang="en-IN" sz="3600" b="1" dirty="0" smtClean="0">
                <a:solidFill>
                  <a:schemeClr val="bg1"/>
                </a:solidFill>
              </a:rPr>
              <a:t>Who has problem :</a:t>
            </a:r>
            <a:endParaRPr lang="en-IN" sz="3600" b="1" dirty="0">
              <a:solidFill>
                <a:schemeClr val="bg1"/>
              </a:solidFill>
            </a:endParaRPr>
          </a:p>
        </p:txBody>
      </p:sp>
      <p:sp>
        <p:nvSpPr>
          <p:cNvPr id="3" name="TextBox 2"/>
          <p:cNvSpPr txBox="1"/>
          <p:nvPr/>
        </p:nvSpPr>
        <p:spPr>
          <a:xfrm>
            <a:off x="228600" y="2133600"/>
            <a:ext cx="8534400" cy="2554545"/>
          </a:xfrm>
          <a:prstGeom prst="rect">
            <a:avLst/>
          </a:prstGeom>
          <a:noFill/>
        </p:spPr>
        <p:txBody>
          <a:bodyPr wrap="square" rtlCol="0">
            <a:spAutoFit/>
          </a:bodyPr>
          <a:lstStyle/>
          <a:p>
            <a:pPr marL="571500" indent="-571500">
              <a:buFont typeface="Wingdings" pitchFamily="2" charset="2"/>
              <a:buChar char="q"/>
            </a:pPr>
            <a:r>
              <a:rPr lang="en-IN" sz="4000" dirty="0" smtClean="0">
                <a:latin typeface="Times New Roman" pitchFamily="18" charset="0"/>
                <a:cs typeface="Times New Roman" pitchFamily="18" charset="0"/>
              </a:rPr>
              <a:t>This problem </a:t>
            </a:r>
            <a:r>
              <a:rPr lang="en-IN" sz="4000" dirty="0">
                <a:latin typeface="Times New Roman" pitchFamily="18" charset="0"/>
                <a:cs typeface="Times New Roman" pitchFamily="18" charset="0"/>
              </a:rPr>
              <a:t>is faced </a:t>
            </a:r>
            <a:r>
              <a:rPr lang="en-IN" sz="4000" dirty="0" smtClean="0">
                <a:latin typeface="Times New Roman" pitchFamily="18" charset="0"/>
                <a:cs typeface="Times New Roman" pitchFamily="18" charset="0"/>
              </a:rPr>
              <a:t>by all </a:t>
            </a:r>
            <a:r>
              <a:rPr lang="en-IN" sz="4000" dirty="0">
                <a:latin typeface="Times New Roman" pitchFamily="18" charset="0"/>
                <a:cs typeface="Times New Roman" pitchFamily="18" charset="0"/>
              </a:rPr>
              <a:t>the </a:t>
            </a:r>
            <a:r>
              <a:rPr lang="en-IN" sz="4000" dirty="0" smtClean="0">
                <a:latin typeface="Times New Roman" pitchFamily="18" charset="0"/>
                <a:cs typeface="Times New Roman" pitchFamily="18" charset="0"/>
              </a:rPr>
              <a:t>people regardless </a:t>
            </a:r>
            <a:r>
              <a:rPr lang="en-IN" sz="4000" dirty="0">
                <a:latin typeface="Times New Roman" pitchFamily="18" charset="0"/>
                <a:cs typeface="Times New Roman" pitchFamily="18" charset="0"/>
              </a:rPr>
              <a:t>of their age </a:t>
            </a:r>
            <a:r>
              <a:rPr lang="en-IN" sz="4000" dirty="0" smtClean="0">
                <a:latin typeface="Times New Roman" pitchFamily="18" charset="0"/>
                <a:cs typeface="Times New Roman" pitchFamily="18" charset="0"/>
              </a:rPr>
              <a:t>. </a:t>
            </a:r>
          </a:p>
          <a:p>
            <a:pPr marL="571500" indent="-571500">
              <a:buFont typeface="Wingdings" pitchFamily="2" charset="2"/>
              <a:buChar char="q"/>
            </a:pPr>
            <a:r>
              <a:rPr lang="en-IN" sz="4000" dirty="0" smtClean="0">
                <a:latin typeface="Times New Roman" pitchFamily="18" charset="0"/>
                <a:cs typeface="Times New Roman" pitchFamily="18" charset="0"/>
              </a:rPr>
              <a:t>People </a:t>
            </a:r>
            <a:r>
              <a:rPr lang="en-IN" sz="4000" dirty="0">
                <a:latin typeface="Times New Roman" pitchFamily="18" charset="0"/>
                <a:cs typeface="Times New Roman" pitchFamily="18" charset="0"/>
              </a:rPr>
              <a:t>who take their medicine on regular basis face this problem.</a:t>
            </a:r>
            <a:endParaRPr lang="en-GB" sz="4000" dirty="0">
              <a:latin typeface="Times New Roman" pitchFamily="18" charset="0"/>
              <a:cs typeface="Times New Roman" pitchFamily="18" charset="0"/>
            </a:endParaRPr>
          </a:p>
        </p:txBody>
      </p:sp>
      <p:sp>
        <p:nvSpPr>
          <p:cNvPr id="4" name="Rectangle 3"/>
          <p:cNvSpPr/>
          <p:nvPr/>
        </p:nvSpPr>
        <p:spPr>
          <a:xfrm>
            <a:off x="0" y="5715000"/>
            <a:ext cx="9144000" cy="1143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bg1"/>
              </a:solidFill>
            </a:endParaRPr>
          </a:p>
        </p:txBody>
      </p:sp>
    </p:spTree>
    <p:extLst>
      <p:ext uri="{BB962C8B-B14F-4D97-AF65-F5344CB8AC3E}">
        <p14:creationId xmlns:p14="http://schemas.microsoft.com/office/powerpoint/2010/main" xmlns="" val="3607966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15000"/>
            <a:ext cx="9144000" cy="1143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bg1"/>
              </a:solidFill>
            </a:endParaRPr>
          </a:p>
        </p:txBody>
      </p:sp>
      <p:sp>
        <p:nvSpPr>
          <p:cNvPr id="3" name="Rectangle 2"/>
          <p:cNvSpPr/>
          <p:nvPr/>
        </p:nvSpPr>
        <p:spPr>
          <a:xfrm>
            <a:off x="426720" y="6096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dirty="0" smtClean="0">
                <a:solidFill>
                  <a:schemeClr val="tx1"/>
                </a:solidFill>
              </a:rPr>
              <a:t> </a:t>
            </a:r>
            <a:r>
              <a:rPr lang="en-IN" sz="3600" b="1" dirty="0" smtClean="0">
                <a:solidFill>
                  <a:schemeClr val="bg1"/>
                </a:solidFill>
              </a:rPr>
              <a:t>why is it a pain :</a:t>
            </a:r>
            <a:endParaRPr lang="en-IN" sz="3600" b="1" dirty="0">
              <a:solidFill>
                <a:schemeClr val="bg1"/>
              </a:solidFill>
            </a:endParaRPr>
          </a:p>
        </p:txBody>
      </p:sp>
      <p:sp>
        <p:nvSpPr>
          <p:cNvPr id="4" name="Title 3"/>
          <p:cNvSpPr>
            <a:spLocks noGrp="1"/>
          </p:cNvSpPr>
          <p:nvPr>
            <p:ph type="title"/>
          </p:nvPr>
        </p:nvSpPr>
        <p:spPr>
          <a:xfrm>
            <a:off x="762000" y="1752600"/>
            <a:ext cx="8229600" cy="2514600"/>
          </a:xfrm>
        </p:spPr>
        <p:txBody>
          <a:bodyPr>
            <a:normAutofit/>
          </a:bodyPr>
          <a:lstStyle/>
          <a:p>
            <a:pPr algn="l"/>
            <a:r>
              <a:rPr lang="en-IN" sz="3600" dirty="0" smtClean="0"/>
              <a:t>                It is difficult to keep on  insisting others to take care of others all the day long ,but this device helps them to keep a track of their medication timings.</a:t>
            </a:r>
            <a:endParaRPr lang="en-GB" sz="3600" dirty="0"/>
          </a:p>
        </p:txBody>
      </p:sp>
    </p:spTree>
    <p:extLst>
      <p:ext uri="{BB962C8B-B14F-4D97-AF65-F5344CB8AC3E}">
        <p14:creationId xmlns:p14="http://schemas.microsoft.com/office/powerpoint/2010/main" xmlns="" val="3290228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15000"/>
            <a:ext cx="9144000" cy="1143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bg1"/>
              </a:solidFill>
            </a:endParaRPr>
          </a:p>
        </p:txBody>
      </p:sp>
      <p:sp>
        <p:nvSpPr>
          <p:cNvPr id="3" name="Rectangle 2"/>
          <p:cNvSpPr/>
          <p:nvPr/>
        </p:nvSpPr>
        <p:spPr>
          <a:xfrm>
            <a:off x="426720" y="6096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dirty="0" smtClean="0">
                <a:solidFill>
                  <a:schemeClr val="tx1"/>
                </a:solidFill>
              </a:rPr>
              <a:t> </a:t>
            </a:r>
            <a:r>
              <a:rPr lang="en-IN" sz="3600" b="1" dirty="0" smtClean="0">
                <a:solidFill>
                  <a:schemeClr val="bg1"/>
                </a:solidFill>
              </a:rPr>
              <a:t>what is a problem :</a:t>
            </a:r>
            <a:endParaRPr lang="en-IN" sz="3600" b="1" dirty="0">
              <a:solidFill>
                <a:schemeClr val="bg1"/>
              </a:solidFill>
            </a:endParaRPr>
          </a:p>
        </p:txBody>
      </p:sp>
      <p:sp>
        <p:nvSpPr>
          <p:cNvPr id="4" name="Rectangle 3"/>
          <p:cNvSpPr/>
          <p:nvPr/>
        </p:nvSpPr>
        <p:spPr>
          <a:xfrm>
            <a:off x="76200" y="1371600"/>
            <a:ext cx="8305800" cy="3416320"/>
          </a:xfrm>
          <a:prstGeom prst="rect">
            <a:avLst/>
          </a:prstGeom>
        </p:spPr>
        <p:txBody>
          <a:bodyPr wrap="square">
            <a:spAutoFit/>
          </a:bodyPr>
          <a:lstStyle/>
          <a:p>
            <a:pPr>
              <a:buNone/>
            </a:pPr>
            <a:r>
              <a:rPr lang="en-IN" sz="2800" b="1" dirty="0">
                <a:latin typeface="HP Simplified Light" pitchFamily="34" charset="0"/>
                <a:cs typeface="Times New Roman" pitchFamily="18" charset="0"/>
              </a:rPr>
              <a:t> </a:t>
            </a:r>
            <a:r>
              <a:rPr lang="en-IN" sz="2800" b="1" dirty="0" smtClean="0">
                <a:latin typeface="HP Simplified Light" pitchFamily="34" charset="0"/>
                <a:cs typeface="Times New Roman" pitchFamily="18" charset="0"/>
              </a:rPr>
              <a:t>     </a:t>
            </a:r>
            <a:r>
              <a:rPr lang="en-IN" sz="3600" dirty="0" smtClean="0">
                <a:latin typeface="Times New Roman" pitchFamily="18" charset="0"/>
                <a:cs typeface="Times New Roman" pitchFamily="18" charset="0"/>
              </a:rPr>
              <a:t>Absentia is the problem commonly found in many people in society. This can be resolved with the help of latest technology to optimal level, which reminds people about their regular tasks to be performed.  </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66880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15000"/>
            <a:ext cx="9144000" cy="1143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bg1"/>
              </a:solidFill>
            </a:endParaRPr>
          </a:p>
        </p:txBody>
      </p:sp>
      <p:sp>
        <p:nvSpPr>
          <p:cNvPr id="3" name="Rectangle 2"/>
          <p:cNvSpPr/>
          <p:nvPr/>
        </p:nvSpPr>
        <p:spPr>
          <a:xfrm>
            <a:off x="426720" y="6096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dirty="0" smtClean="0">
                <a:solidFill>
                  <a:schemeClr val="tx1"/>
                </a:solidFill>
              </a:rPr>
              <a:t> </a:t>
            </a:r>
            <a:r>
              <a:rPr lang="en-IN" sz="3600" b="1" dirty="0">
                <a:solidFill>
                  <a:schemeClr val="bg1"/>
                </a:solidFill>
              </a:rPr>
              <a:t>H</a:t>
            </a:r>
            <a:r>
              <a:rPr lang="en-IN" sz="3600" b="1" dirty="0" smtClean="0">
                <a:solidFill>
                  <a:schemeClr val="bg1"/>
                </a:solidFill>
              </a:rPr>
              <a:t>ow we are solving :</a:t>
            </a:r>
            <a:endParaRPr lang="en-IN" sz="3600" b="1" dirty="0">
              <a:solidFill>
                <a:schemeClr val="bg1"/>
              </a:solidFill>
            </a:endParaRPr>
          </a:p>
        </p:txBody>
      </p:sp>
      <p:sp>
        <p:nvSpPr>
          <p:cNvPr id="4" name="Rectangle 3"/>
          <p:cNvSpPr/>
          <p:nvPr/>
        </p:nvSpPr>
        <p:spPr>
          <a:xfrm>
            <a:off x="426720" y="1447800"/>
            <a:ext cx="7574280" cy="3046988"/>
          </a:xfrm>
          <a:prstGeom prst="rect">
            <a:avLst/>
          </a:prstGeom>
        </p:spPr>
        <p:txBody>
          <a:bodyPr wrap="square">
            <a:spAutoFit/>
          </a:bodyPr>
          <a:lstStyle/>
          <a:p>
            <a:r>
              <a:rPr lang="en-US" sz="3200" dirty="0" smtClean="0">
                <a:latin typeface="Times New Roman" pitchFamily="18" charset="0"/>
                <a:cs typeface="Times New Roman" pitchFamily="18" charset="0"/>
              </a:rPr>
              <a:t>    The </a:t>
            </a:r>
            <a:r>
              <a:rPr lang="en-US" sz="3200" dirty="0">
                <a:latin typeface="Times New Roman" pitchFamily="18" charset="0"/>
                <a:cs typeface="Times New Roman" pitchFamily="18" charset="0"/>
              </a:rPr>
              <a:t>purpose of this device is to help the user to regulate automatic medicine alarm .This model is beneficial for each and every individual living in the current generation as the disorder of 'absentia' is as quite as </a:t>
            </a:r>
            <a:r>
              <a:rPr lang="en-US" sz="3200" dirty="0" smtClean="0">
                <a:latin typeface="Times New Roman" pitchFamily="18" charset="0"/>
                <a:cs typeface="Times New Roman" pitchFamily="18" charset="0"/>
              </a:rPr>
              <a:t>common. </a:t>
            </a:r>
            <a:endParaRPr lang="en-GB"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983364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08820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15000"/>
            <a:ext cx="9144000" cy="1143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bg1"/>
              </a:solidFill>
            </a:endParaRPr>
          </a:p>
        </p:txBody>
      </p:sp>
      <p:sp>
        <p:nvSpPr>
          <p:cNvPr id="3" name="Rectangle 2"/>
          <p:cNvSpPr/>
          <p:nvPr/>
        </p:nvSpPr>
        <p:spPr>
          <a:xfrm>
            <a:off x="426720" y="6096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dirty="0" smtClean="0">
                <a:solidFill>
                  <a:schemeClr val="tx1"/>
                </a:solidFill>
              </a:rPr>
              <a:t> </a:t>
            </a:r>
            <a:r>
              <a:rPr lang="en-IN" sz="3600" b="1" dirty="0" smtClean="0">
                <a:solidFill>
                  <a:schemeClr val="bg1"/>
                </a:solidFill>
              </a:rPr>
              <a:t>Competition :</a:t>
            </a:r>
            <a:endParaRPr lang="en-IN" sz="3600" b="1" dirty="0">
              <a:solidFill>
                <a:schemeClr val="bg1"/>
              </a:solidFill>
            </a:endParaRPr>
          </a:p>
        </p:txBody>
      </p:sp>
      <p:sp>
        <p:nvSpPr>
          <p:cNvPr id="4" name="Rectangle 3"/>
          <p:cNvSpPr/>
          <p:nvPr/>
        </p:nvSpPr>
        <p:spPr>
          <a:xfrm>
            <a:off x="533400" y="1600200"/>
            <a:ext cx="7772400" cy="1569660"/>
          </a:xfrm>
          <a:prstGeom prst="rect">
            <a:avLst/>
          </a:prstGeom>
        </p:spPr>
        <p:txBody>
          <a:bodyPr wrap="square">
            <a:spAutoFit/>
          </a:bodyPr>
          <a:lstStyle/>
          <a:p>
            <a:r>
              <a:rPr lang="en-IN" sz="3200" dirty="0">
                <a:latin typeface="Times New Roman" pitchFamily="18" charset="0"/>
                <a:cs typeface="Times New Roman" pitchFamily="18" charset="0"/>
              </a:rPr>
              <a:t> </a:t>
            </a:r>
            <a:r>
              <a:rPr lang="en-IN" sz="3200" dirty="0" smtClean="0">
                <a:latin typeface="Times New Roman" pitchFamily="18" charset="0"/>
                <a:cs typeface="Times New Roman" pitchFamily="18" charset="0"/>
              </a:rPr>
              <a:t>		There </a:t>
            </a:r>
            <a:r>
              <a:rPr lang="en-IN" sz="3200" dirty="0">
                <a:latin typeface="Times New Roman" pitchFamily="18" charset="0"/>
                <a:cs typeface="Times New Roman" pitchFamily="18" charset="0"/>
              </a:rPr>
              <a:t>are some existing products in the market to serve this problem , which are not actually </a:t>
            </a:r>
            <a:r>
              <a:rPr lang="en-IN" sz="3200" dirty="0" smtClean="0">
                <a:latin typeface="Times New Roman" pitchFamily="18" charset="0"/>
                <a:cs typeface="Times New Roman" pitchFamily="18" charset="0"/>
              </a:rPr>
              <a:t>economically suitable .</a:t>
            </a:r>
            <a:endParaRPr lang="en-GB" sz="3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67522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609600"/>
            <a:ext cx="4343400" cy="5334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IN" dirty="0" smtClean="0">
                <a:solidFill>
                  <a:schemeClr val="tx1"/>
                </a:solidFill>
              </a:rPr>
              <a:t> </a:t>
            </a:r>
            <a:r>
              <a:rPr lang="en-IN" sz="3600" b="1" dirty="0" smtClean="0">
                <a:solidFill>
                  <a:schemeClr val="bg1"/>
                </a:solidFill>
              </a:rPr>
              <a:t>Specific customers :</a:t>
            </a:r>
            <a:endParaRPr lang="en-IN" sz="3600" b="1" dirty="0">
              <a:solidFill>
                <a:schemeClr val="bg1"/>
              </a:solidFill>
            </a:endParaRPr>
          </a:p>
        </p:txBody>
      </p:sp>
      <p:sp>
        <p:nvSpPr>
          <p:cNvPr id="3" name="Rectangle 2"/>
          <p:cNvSpPr/>
          <p:nvPr/>
        </p:nvSpPr>
        <p:spPr>
          <a:xfrm>
            <a:off x="609600" y="1828800"/>
            <a:ext cx="5746221" cy="2123658"/>
          </a:xfrm>
          <a:prstGeom prst="rect">
            <a:avLst/>
          </a:prstGeom>
        </p:spPr>
        <p:txBody>
          <a:bodyPr wrap="square">
            <a:spAutoFit/>
          </a:bodyPr>
          <a:lstStyle/>
          <a:p>
            <a:pPr marL="571500" indent="-571500">
              <a:buFont typeface="Wingdings" pitchFamily="2" charset="2"/>
              <a:buChar char="q"/>
            </a:pPr>
            <a:r>
              <a:rPr lang="en-US" sz="4400" dirty="0"/>
              <a:t>old aged </a:t>
            </a:r>
            <a:r>
              <a:rPr lang="en-US" sz="4400" dirty="0" smtClean="0"/>
              <a:t>people</a:t>
            </a:r>
          </a:p>
          <a:p>
            <a:pPr marL="571500" indent="-571500">
              <a:buFont typeface="Wingdings" pitchFamily="2" charset="2"/>
              <a:buChar char="q"/>
            </a:pPr>
            <a:r>
              <a:rPr lang="en-US" sz="4400" dirty="0" smtClean="0"/>
              <a:t>patients </a:t>
            </a:r>
            <a:endParaRPr lang="en-US" sz="4400" dirty="0"/>
          </a:p>
          <a:p>
            <a:pPr marL="571500" indent="-571500">
              <a:buFont typeface="Wingdings" pitchFamily="2" charset="2"/>
              <a:buChar char="q"/>
            </a:pPr>
            <a:r>
              <a:rPr lang="en-US" sz="4400" dirty="0" smtClean="0"/>
              <a:t>hospitals</a:t>
            </a:r>
            <a:endParaRPr lang="en-GB" sz="4400" dirty="0"/>
          </a:p>
        </p:txBody>
      </p:sp>
      <p:sp>
        <p:nvSpPr>
          <p:cNvPr id="4" name="Rectangle 3"/>
          <p:cNvSpPr/>
          <p:nvPr/>
        </p:nvSpPr>
        <p:spPr>
          <a:xfrm>
            <a:off x="0" y="5715000"/>
            <a:ext cx="9144000" cy="1143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3600" b="1" dirty="0">
              <a:solidFill>
                <a:schemeClr val="bg1"/>
              </a:solidFill>
            </a:endParaRPr>
          </a:p>
        </p:txBody>
      </p:sp>
    </p:spTree>
    <p:extLst>
      <p:ext uri="{BB962C8B-B14F-4D97-AF65-F5344CB8AC3E}">
        <p14:creationId xmlns:p14="http://schemas.microsoft.com/office/powerpoint/2010/main" xmlns="" val="35980204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836&quot;&gt;&lt;object type=&quot;3&quot; unique_id=&quot;10837&quot;&gt;&lt;property id=&quot;20148&quot; value=&quot;5&quot;/&gt;&lt;property id=&quot;20300&quot; value=&quot;Slide 1&quot;/&gt;&lt;property id=&quot;20307&quot; value=&quot;256&quot;/&gt;&lt;/object&gt;&lt;object type=&quot;3&quot; unique_id=&quot;10838&quot;&gt;&lt;property id=&quot;20148&quot; value=&quot;5&quot;/&gt;&lt;property id=&quot;20300&quot; value=&quot;Slide 2&quot;/&gt;&lt;property id=&quot;20307&quot; value=&quot;257&quot;/&gt;&lt;/object&gt;&lt;object type=&quot;3&quot; unique_id=&quot;10839&quot;&gt;&lt;property id=&quot;20148&quot; value=&quot;5&quot;/&gt;&lt;property id=&quot;20300&quot; value=&quot;Slide 3&quot;/&gt;&lt;property id=&quot;20307&quot; value=&quot;258&quot;/&gt;&lt;/object&gt;&lt;object type=&quot;3&quot; unique_id=&quot;10840&quot;&gt;&lt;property id=&quot;20148&quot; value=&quot;5&quot;/&gt;&lt;property id=&quot;20300&quot; value=&quot;Slide 4 - &amp;quot;                It is difficult to keep on  insisting others to take care of others all the day long ,but this devi&quot;/&gt;&lt;property id=&quot;20307&quot; value=&quot;259&quot;/&gt;&lt;/object&gt;&lt;object type=&quot;3&quot; unique_id=&quot;10841&quot;&gt;&lt;property id=&quot;20148&quot; value=&quot;5&quot;/&gt;&lt;property id=&quot;20300&quot; value=&quot;Slide 5&quot;/&gt;&lt;property id=&quot;20307&quot; value=&quot;260&quot;/&gt;&lt;/object&gt;&lt;object type=&quot;3&quot; unique_id=&quot;10842&quot;&gt;&lt;property id=&quot;20148&quot; value=&quot;5&quot;/&gt;&lt;property id=&quot;20300&quot; value=&quot;Slide 6&quot;/&gt;&lt;property id=&quot;20307&quot; value=&quot;261&quot;/&gt;&lt;/object&gt;&lt;object type=&quot;3&quot; unique_id=&quot;10843&quot;&gt;&lt;property id=&quot;20148&quot; value=&quot;5&quot;/&gt;&lt;property id=&quot;20300&quot; value=&quot;Slide 7&quot;/&gt;&lt;property id=&quot;20307&quot; value=&quot;262&quot;/&gt;&lt;/object&gt;&lt;object type=&quot;3&quot; unique_id=&quot;10844&quot;&gt;&lt;property id=&quot;20148&quot; value=&quot;5&quot;/&gt;&lt;property id=&quot;20300&quot; value=&quot;Slide 8&quot;/&gt;&lt;property id=&quot;20307&quot; value=&quot;263&quot;/&gt;&lt;/object&gt;&lt;object type=&quot;3&quot; unique_id=&quot;10845&quot;&gt;&lt;property id=&quot;20148&quot; value=&quot;5&quot;/&gt;&lt;property id=&quot;20300&quot; value=&quot;Slide 9&quot;/&gt;&lt;property id=&quot;20307&quot; value=&quot;264&quot;/&gt;&lt;/object&gt;&lt;object type=&quot;3&quot; unique_id=&quot;10846&quot;&gt;&lt;property id=&quot;20148&quot; value=&quot;5&quot;/&gt;&lt;property id=&quot;20300&quot; value=&quot;Slide 10&quot;/&gt;&lt;property id=&quot;20307&quot; value=&quot;265&quot;/&gt;&lt;/object&gt;&lt;object type=&quot;3&quot; unique_id=&quot;10847&quot;&gt;&lt;property id=&quot;20148&quot; value=&quot;5&quot;/&gt;&lt;property id=&quot;20300&quot; value=&quot;Slide 11&quot;/&gt;&lt;property id=&quot;20307&quot; value=&quot;266&quot;/&gt;&lt;/object&gt;&lt;/object&gt;&lt;object type=&quot;8&quot; unique_id=&quot;10860&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2517</TotalTime>
  <Words>211</Words>
  <Application>Microsoft Office PowerPoint</Application>
  <PresentationFormat>On-screen Show (4:3)</PresentationFormat>
  <Paragraphs>29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                It is difficult to keep on  insisting others to take care of others all the day long ,but this device helps them to keep a track of their medication timings.</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rushali</cp:lastModifiedBy>
  <cp:revision>10</cp:revision>
  <dcterms:created xsi:type="dcterms:W3CDTF">2006-08-16T00:00:00Z</dcterms:created>
  <dcterms:modified xsi:type="dcterms:W3CDTF">2019-06-02T02:52:12Z</dcterms:modified>
</cp:coreProperties>
</file>