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1695-6D5D-4077-A2D0-E6B359999C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C3742-DC6E-B3BE-36D2-935BEE50F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5844DF-E2ED-2646-9AE9-288FA4916CEE}"/>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5" name="Footer Placeholder 4">
            <a:extLst>
              <a:ext uri="{FF2B5EF4-FFF2-40B4-BE49-F238E27FC236}">
                <a16:creationId xmlns:a16="http://schemas.microsoft.com/office/drawing/2014/main" id="{E7D73EFB-BFC3-3525-A786-D18C1D52D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5AE0B-D30C-4202-B53D-F6612CC5083A}"/>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18291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C3E8-24A0-4D52-94FF-A62A91665D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79D2A-8B7C-C3A1-A886-0415664FA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F8EC8-5028-BEA7-FF41-1DC54E8734C5}"/>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5" name="Footer Placeholder 4">
            <a:extLst>
              <a:ext uri="{FF2B5EF4-FFF2-40B4-BE49-F238E27FC236}">
                <a16:creationId xmlns:a16="http://schemas.microsoft.com/office/drawing/2014/main" id="{20B6FA66-2636-CFED-B38B-1265EA199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4DD88-4B50-143F-4FC3-E752BA10E2C9}"/>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36583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F8C54-D1BA-D007-A7A9-5823358EB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F39D6B-0679-1836-CC10-77C22C96F8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EA2DB-BBE2-2CEF-B344-C2D42DD3C8D6}"/>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5" name="Footer Placeholder 4">
            <a:extLst>
              <a:ext uri="{FF2B5EF4-FFF2-40B4-BE49-F238E27FC236}">
                <a16:creationId xmlns:a16="http://schemas.microsoft.com/office/drawing/2014/main" id="{E5EB698C-1EB4-6683-95B1-7B17B722D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44D85-4476-FC67-D572-399F4E08E2CB}"/>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4908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DB39-03DF-F4E2-C90E-994B96FE4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AB75B-D30D-EC27-41EA-9572BFF16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03330A-6249-809C-E5A3-47C38617B42D}"/>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5" name="Footer Placeholder 4">
            <a:extLst>
              <a:ext uri="{FF2B5EF4-FFF2-40B4-BE49-F238E27FC236}">
                <a16:creationId xmlns:a16="http://schemas.microsoft.com/office/drawing/2014/main" id="{0348C5F4-969A-E238-5E65-8F7388C6C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493E3-8F63-C7E6-1EF5-EFF905F11B0E}"/>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29246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662B-4996-EB00-546A-8116DD252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187917-278D-EAB7-2003-5B1C603CF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863B-B710-088E-F30A-FAE5C2DE249F}"/>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5" name="Footer Placeholder 4">
            <a:extLst>
              <a:ext uri="{FF2B5EF4-FFF2-40B4-BE49-F238E27FC236}">
                <a16:creationId xmlns:a16="http://schemas.microsoft.com/office/drawing/2014/main" id="{75B8DE0A-49C3-3EFD-AAB1-F4582EB9D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C0464-3780-A942-3456-9E4373095CB7}"/>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316875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80E5-8F0C-8EAB-6B8E-0A31644E7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46846-B28F-D3DE-13D2-EBEF67952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28565-039C-714E-0768-AAC3A42CB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58FAB4-8167-D2E6-F0ED-4E6DCDAAB820}"/>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6" name="Footer Placeholder 5">
            <a:extLst>
              <a:ext uri="{FF2B5EF4-FFF2-40B4-BE49-F238E27FC236}">
                <a16:creationId xmlns:a16="http://schemas.microsoft.com/office/drawing/2014/main" id="{C00676D1-4315-1A49-5723-D66F248B1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0BF6BF-C907-20C4-9D2E-4CCDE33F5D94}"/>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277915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02AB-8734-AC3D-7BCF-81C3FB86B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D06CBC-8D94-87C0-21D0-6616DBDCC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F1CCB-2CB2-7371-C989-4AA04EE11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62D0A-DB19-CA9B-F524-719D31902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99A9B-355C-5998-A607-C99DB3D818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FC2902-E78B-8C0A-A610-FECA729BF2C8}"/>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8" name="Footer Placeholder 7">
            <a:extLst>
              <a:ext uri="{FF2B5EF4-FFF2-40B4-BE49-F238E27FC236}">
                <a16:creationId xmlns:a16="http://schemas.microsoft.com/office/drawing/2014/main" id="{F566CA56-C30C-59B4-BFC2-AF0B14B61F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C741A9-A8B0-C6C8-537C-1C8153A39A95}"/>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91001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2F7C-E463-0BB0-61E6-EF9798410D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34B4D8-7ED4-07BF-8102-D76E3E4F90AD}"/>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4" name="Footer Placeholder 3">
            <a:extLst>
              <a:ext uri="{FF2B5EF4-FFF2-40B4-BE49-F238E27FC236}">
                <a16:creationId xmlns:a16="http://schemas.microsoft.com/office/drawing/2014/main" id="{A420F8B2-1406-856E-F4ED-153EC3888D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17BE03-DA08-4987-CF72-53AB68FFE32B}"/>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291331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1DBFD-A12B-6F0C-4E93-69876F18C160}"/>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3" name="Footer Placeholder 2">
            <a:extLst>
              <a:ext uri="{FF2B5EF4-FFF2-40B4-BE49-F238E27FC236}">
                <a16:creationId xmlns:a16="http://schemas.microsoft.com/office/drawing/2014/main" id="{1684FCDA-5472-52EE-6908-1737A96AA8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6BC6F7-2A65-2393-0AC1-8BA69535DAC1}"/>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215247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66DD-3AD6-6C7F-C44E-FE27BE1A7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2E8127-B909-5C06-72BF-7A6C75761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DE6B09-0EEE-6A20-992D-6AD7E8FB6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7B0CB-D6B6-0388-3F65-5F196F949FF8}"/>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6" name="Footer Placeholder 5">
            <a:extLst>
              <a:ext uri="{FF2B5EF4-FFF2-40B4-BE49-F238E27FC236}">
                <a16:creationId xmlns:a16="http://schemas.microsoft.com/office/drawing/2014/main" id="{6D4FC106-5766-862C-3D81-23424EA79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E19FFE-88DB-E688-EAC0-6FA1DF0DC1B4}"/>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385844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5A80-FFC4-C8E5-7D45-45A7C4E3B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447694-58F3-291C-8837-79BE23A621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D09E1D-5D97-4C4A-35FB-BA94A3AC9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803BD-9553-C681-D059-25CE4778DD2A}"/>
              </a:ext>
            </a:extLst>
          </p:cNvPr>
          <p:cNvSpPr>
            <a:spLocks noGrp="1"/>
          </p:cNvSpPr>
          <p:nvPr>
            <p:ph type="dt" sz="half" idx="10"/>
          </p:nvPr>
        </p:nvSpPr>
        <p:spPr/>
        <p:txBody>
          <a:bodyPr/>
          <a:lstStyle/>
          <a:p>
            <a:fld id="{5FA06435-5B7E-464D-9928-018D0A93859A}" type="datetimeFigureOut">
              <a:rPr lang="en-IN" smtClean="0"/>
              <a:t>16-07-2023</a:t>
            </a:fld>
            <a:endParaRPr lang="en-IN"/>
          </a:p>
        </p:txBody>
      </p:sp>
      <p:sp>
        <p:nvSpPr>
          <p:cNvPr id="6" name="Footer Placeholder 5">
            <a:extLst>
              <a:ext uri="{FF2B5EF4-FFF2-40B4-BE49-F238E27FC236}">
                <a16:creationId xmlns:a16="http://schemas.microsoft.com/office/drawing/2014/main" id="{C707AFEE-7B77-461B-5226-3D3B5ECB56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8FD4A5-F65C-8421-25F0-931047F78004}"/>
              </a:ext>
            </a:extLst>
          </p:cNvPr>
          <p:cNvSpPr>
            <a:spLocks noGrp="1"/>
          </p:cNvSpPr>
          <p:nvPr>
            <p:ph type="sldNum" sz="quarter" idx="12"/>
          </p:nvPr>
        </p:nvSpPr>
        <p:spPr/>
        <p:txBody>
          <a:bodyPr/>
          <a:lstStyle/>
          <a:p>
            <a:fld id="{4A009EFF-BFBA-408F-ABC9-D85F3ACD7F79}" type="slidenum">
              <a:rPr lang="en-IN" smtClean="0"/>
              <a:t>‹#›</a:t>
            </a:fld>
            <a:endParaRPr lang="en-IN"/>
          </a:p>
        </p:txBody>
      </p:sp>
    </p:spTree>
    <p:extLst>
      <p:ext uri="{BB962C8B-B14F-4D97-AF65-F5344CB8AC3E}">
        <p14:creationId xmlns:p14="http://schemas.microsoft.com/office/powerpoint/2010/main" val="32557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74231-D878-4B73-8AE6-E0134AB4D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7E442F-082A-1357-A582-64E1DEAF4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E2FA8-4E82-8DF7-2989-4B801AF96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06435-5B7E-464D-9928-018D0A93859A}" type="datetimeFigureOut">
              <a:rPr lang="en-IN" smtClean="0"/>
              <a:t>16-07-2023</a:t>
            </a:fld>
            <a:endParaRPr lang="en-IN"/>
          </a:p>
        </p:txBody>
      </p:sp>
      <p:sp>
        <p:nvSpPr>
          <p:cNvPr id="5" name="Footer Placeholder 4">
            <a:extLst>
              <a:ext uri="{FF2B5EF4-FFF2-40B4-BE49-F238E27FC236}">
                <a16:creationId xmlns:a16="http://schemas.microsoft.com/office/drawing/2014/main" id="{FF9ED44A-7569-BDD9-ADBC-8039F6638B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D9A637-05F0-3A38-5FD1-0F44D6988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09EFF-BFBA-408F-ABC9-D85F3ACD7F79}" type="slidenum">
              <a:rPr lang="en-IN" smtClean="0"/>
              <a:t>‹#›</a:t>
            </a:fld>
            <a:endParaRPr lang="en-IN"/>
          </a:p>
        </p:txBody>
      </p:sp>
    </p:spTree>
    <p:extLst>
      <p:ext uri="{BB962C8B-B14F-4D97-AF65-F5344CB8AC3E}">
        <p14:creationId xmlns:p14="http://schemas.microsoft.com/office/powerpoint/2010/main" val="305579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84503A-71B5-7EB7-F8B9-6D7F33BA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615" y="2366599"/>
            <a:ext cx="1471350" cy="1028720"/>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AA0361-3050-5724-1C64-2E8784402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5" y="3581400"/>
            <a:ext cx="2897748" cy="101300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B6C68F-32DE-E40B-C2E7-3B356D62B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4659" y="2332918"/>
            <a:ext cx="2422619" cy="1062401"/>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D6AB38B-6258-DD1A-F480-8D6539163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929" y="1203165"/>
            <a:ext cx="1731766" cy="1163434"/>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38B57B-008F-DAEB-FCAC-7EDB3474F133}"/>
              </a:ext>
            </a:extLst>
          </p:cNvPr>
          <p:cNvSpPr txBox="1"/>
          <p:nvPr/>
        </p:nvSpPr>
        <p:spPr>
          <a:xfrm>
            <a:off x="-1893454" y="2814935"/>
            <a:ext cx="8913091" cy="461665"/>
          </a:xfrm>
          <a:prstGeom prst="rect">
            <a:avLst/>
          </a:prstGeom>
          <a:noFill/>
        </p:spPr>
        <p:txBody>
          <a:bodyPr wrap="square" rtlCol="0">
            <a:spAutoFit/>
          </a:bodyPr>
          <a:lstStyle/>
          <a:p>
            <a:pPr algn="ctr"/>
            <a:r>
              <a:rPr lang="en-IN" sz="2400" dirty="0"/>
              <a:t>Parental Leave Policies</a:t>
            </a:r>
          </a:p>
        </p:txBody>
      </p:sp>
    </p:spTree>
    <p:extLst>
      <p:ext uri="{BB962C8B-B14F-4D97-AF65-F5344CB8AC3E}">
        <p14:creationId xmlns:p14="http://schemas.microsoft.com/office/powerpoint/2010/main" val="2286505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84503A-71B5-7EB7-F8B9-6D7F33BA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66" y="708212"/>
            <a:ext cx="5531224" cy="3224989"/>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AA0361-3050-5724-1C64-2E8784402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5" y="3581400"/>
            <a:ext cx="2897748" cy="101300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B6C68F-32DE-E40B-C2E7-3B356D62B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4659" y="2332918"/>
            <a:ext cx="2422619" cy="1062401"/>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D6AB38B-6258-DD1A-F480-8D6539163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929" y="1203165"/>
            <a:ext cx="1731766" cy="1163434"/>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9C6B3D-83BF-BFB1-97C0-50E0EC4567A9}"/>
              </a:ext>
            </a:extLst>
          </p:cNvPr>
          <p:cNvSpPr txBox="1"/>
          <p:nvPr/>
        </p:nvSpPr>
        <p:spPr>
          <a:xfrm>
            <a:off x="555812" y="4383741"/>
            <a:ext cx="5997388" cy="646331"/>
          </a:xfrm>
          <a:prstGeom prst="rect">
            <a:avLst/>
          </a:prstGeom>
          <a:noFill/>
        </p:spPr>
        <p:txBody>
          <a:bodyPr wrap="square" rtlCol="0">
            <a:spAutoFit/>
          </a:bodyPr>
          <a:lstStyle/>
          <a:p>
            <a:pPr marL="342900" indent="-342900">
              <a:buAutoNum type="arabicPeriod"/>
            </a:pPr>
            <a:r>
              <a:rPr lang="en-US" b="1" i="0" dirty="0">
                <a:solidFill>
                  <a:srgbClr val="000000"/>
                </a:solidFill>
                <a:effectLst/>
                <a:latin typeface="Helvetica Neue"/>
              </a:rPr>
              <a:t> Which companies offer the most paid parental leave weeks?</a:t>
            </a:r>
            <a:endParaRPr lang="en-IN" dirty="0"/>
          </a:p>
        </p:txBody>
      </p:sp>
      <p:sp>
        <p:nvSpPr>
          <p:cNvPr id="3" name="TextBox 2">
            <a:extLst>
              <a:ext uri="{FF2B5EF4-FFF2-40B4-BE49-F238E27FC236}">
                <a16:creationId xmlns:a16="http://schemas.microsoft.com/office/drawing/2014/main" id="{7E4812A3-690D-9DD3-0E94-BE4796253E56}"/>
              </a:ext>
            </a:extLst>
          </p:cNvPr>
          <p:cNvSpPr txBox="1"/>
          <p:nvPr/>
        </p:nvSpPr>
        <p:spPr>
          <a:xfrm>
            <a:off x="806822" y="5030944"/>
            <a:ext cx="8543365" cy="1477328"/>
          </a:xfrm>
          <a:prstGeom prst="rect">
            <a:avLst/>
          </a:prstGeom>
          <a:noFill/>
        </p:spPr>
        <p:txBody>
          <a:bodyPr wrap="square" numCol="2" rtlCol="0">
            <a:spAutoFit/>
          </a:bodyPr>
          <a:lstStyle/>
          <a:p>
            <a:pPr algn="l">
              <a:buFont typeface="Arial" panose="020B0604020202020204" pitchFamily="34" charset="0"/>
              <a:buChar char="•"/>
            </a:pPr>
            <a:r>
              <a:rPr lang="en-IN" b="0" i="0" dirty="0">
                <a:solidFill>
                  <a:srgbClr val="000000"/>
                </a:solidFill>
                <a:effectLst/>
                <a:latin typeface="Helvetica Neue"/>
              </a:rPr>
              <a:t>Grant Thornton</a:t>
            </a:r>
          </a:p>
          <a:p>
            <a:pPr algn="l">
              <a:buFont typeface="Arial" panose="020B0604020202020204" pitchFamily="34" charset="0"/>
              <a:buChar char="•"/>
            </a:pPr>
            <a:r>
              <a:rPr lang="en-IN" b="0" i="0" dirty="0">
                <a:solidFill>
                  <a:srgbClr val="000000"/>
                </a:solidFill>
                <a:effectLst/>
                <a:latin typeface="Helvetica Neue"/>
              </a:rPr>
              <a:t>LAC-Group</a:t>
            </a:r>
          </a:p>
          <a:p>
            <a:pPr algn="l">
              <a:buFont typeface="Arial" panose="020B0604020202020204" pitchFamily="34" charset="0"/>
              <a:buChar char="•"/>
            </a:pPr>
            <a:r>
              <a:rPr lang="en-IN" b="0" i="0" dirty="0">
                <a:solidFill>
                  <a:srgbClr val="000000"/>
                </a:solidFill>
                <a:effectLst/>
                <a:latin typeface="Helvetica Neue"/>
              </a:rPr>
              <a:t>Flatiron Health</a:t>
            </a:r>
          </a:p>
          <a:p>
            <a:pPr algn="l">
              <a:buFont typeface="Arial" panose="020B0604020202020204" pitchFamily="34" charset="0"/>
              <a:buChar char="•"/>
            </a:pPr>
            <a:r>
              <a:rPr lang="en-IN" b="0" i="0" dirty="0" err="1">
                <a:solidFill>
                  <a:srgbClr val="000000"/>
                </a:solidFill>
                <a:effectLst/>
                <a:latin typeface="Helvetica Neue"/>
              </a:rPr>
              <a:t>Cloudworkers</a:t>
            </a:r>
            <a:endParaRPr lang="en-IN" b="0" i="0" dirty="0">
              <a:solidFill>
                <a:srgbClr val="000000"/>
              </a:solidFill>
              <a:effectLst/>
              <a:latin typeface="Helvetica Neue"/>
            </a:endParaRPr>
          </a:p>
          <a:p>
            <a:pPr algn="l">
              <a:buFont typeface="Arial" panose="020B0604020202020204" pitchFamily="34" charset="0"/>
              <a:buChar char="•"/>
            </a:pPr>
            <a:r>
              <a:rPr lang="en-IN" b="0" i="0" dirty="0" err="1">
                <a:solidFill>
                  <a:srgbClr val="000000"/>
                </a:solidFill>
                <a:effectLst/>
                <a:latin typeface="Helvetica Neue"/>
              </a:rPr>
              <a:t>LeverX</a:t>
            </a:r>
            <a:endParaRPr lang="en-IN" b="0" i="0" dirty="0">
              <a:solidFill>
                <a:srgbClr val="000000"/>
              </a:solidFill>
              <a:effectLst/>
              <a:latin typeface="Helvetica Neue"/>
            </a:endParaRPr>
          </a:p>
          <a:p>
            <a:pPr algn="l">
              <a:buFont typeface="Arial" panose="020B0604020202020204" pitchFamily="34" charset="0"/>
              <a:buChar char="•"/>
            </a:pPr>
            <a:r>
              <a:rPr lang="en-IN" b="0" i="0" dirty="0">
                <a:solidFill>
                  <a:srgbClr val="000000"/>
                </a:solidFill>
                <a:effectLst/>
                <a:latin typeface="Helvetica Neue"/>
              </a:rPr>
              <a:t>Rangle.io</a:t>
            </a:r>
          </a:p>
          <a:p>
            <a:pPr algn="l">
              <a:buFont typeface="Arial" panose="020B0604020202020204" pitchFamily="34" charset="0"/>
              <a:buChar char="•"/>
            </a:pPr>
            <a:r>
              <a:rPr lang="en-IN" b="0" i="0" dirty="0">
                <a:solidFill>
                  <a:srgbClr val="000000"/>
                </a:solidFill>
                <a:effectLst/>
                <a:latin typeface="Helvetica Neue"/>
              </a:rPr>
              <a:t>Washburn </a:t>
            </a:r>
            <a:r>
              <a:rPr lang="en-IN" b="0" i="0" dirty="0" err="1">
                <a:solidFill>
                  <a:srgbClr val="000000"/>
                </a:solidFill>
                <a:effectLst/>
                <a:latin typeface="Helvetica Neue"/>
              </a:rPr>
              <a:t>Center</a:t>
            </a:r>
            <a:r>
              <a:rPr lang="en-IN" b="0" i="0" dirty="0">
                <a:solidFill>
                  <a:srgbClr val="000000"/>
                </a:solidFill>
                <a:effectLst/>
                <a:latin typeface="Helvetica Neue"/>
              </a:rPr>
              <a:t> For Children</a:t>
            </a:r>
          </a:p>
          <a:p>
            <a:pPr algn="l">
              <a:buFont typeface="Arial" panose="020B0604020202020204" pitchFamily="34" charset="0"/>
              <a:buChar char="•"/>
            </a:pPr>
            <a:r>
              <a:rPr lang="en-IN" b="0" i="0" dirty="0">
                <a:solidFill>
                  <a:srgbClr val="000000"/>
                </a:solidFill>
                <a:effectLst/>
                <a:latin typeface="Helvetica Neue"/>
              </a:rPr>
              <a:t>Salesforce</a:t>
            </a:r>
          </a:p>
          <a:p>
            <a:pPr algn="l">
              <a:buFont typeface="Arial" panose="020B0604020202020204" pitchFamily="34" charset="0"/>
              <a:buChar char="•"/>
            </a:pPr>
            <a:r>
              <a:rPr lang="en-IN" b="0" i="0" dirty="0">
                <a:solidFill>
                  <a:srgbClr val="000000"/>
                </a:solidFill>
                <a:effectLst/>
                <a:latin typeface="Helvetica Neue"/>
              </a:rPr>
              <a:t>JHC Systems</a:t>
            </a:r>
          </a:p>
          <a:p>
            <a:pPr algn="l">
              <a:buFont typeface="Arial" panose="020B0604020202020204" pitchFamily="34" charset="0"/>
              <a:buChar char="•"/>
            </a:pPr>
            <a:r>
              <a:rPr lang="en-IN" b="0" i="0" dirty="0">
                <a:solidFill>
                  <a:srgbClr val="000000"/>
                </a:solidFill>
                <a:effectLst/>
                <a:latin typeface="Helvetica Neue"/>
              </a:rPr>
              <a:t>Dynatrace</a:t>
            </a:r>
          </a:p>
        </p:txBody>
      </p:sp>
    </p:spTree>
    <p:extLst>
      <p:ext uri="{BB962C8B-B14F-4D97-AF65-F5344CB8AC3E}">
        <p14:creationId xmlns:p14="http://schemas.microsoft.com/office/powerpoint/2010/main" val="4151049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84503A-71B5-7EB7-F8B9-6D7F33BA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137" y="1270522"/>
            <a:ext cx="1471350" cy="1028720"/>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AA0361-3050-5724-1C64-2E8784402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71" y="1258763"/>
            <a:ext cx="6208058" cy="2667778"/>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B6C68F-32DE-E40B-C2E7-3B356D62B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529" y="3581400"/>
            <a:ext cx="2422619" cy="1062401"/>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D6AB38B-6258-DD1A-F480-8D6539163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0085" y="2265566"/>
            <a:ext cx="1731766" cy="1163434"/>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059763-88E6-A600-58F4-2A7610D9674E}"/>
              </a:ext>
            </a:extLst>
          </p:cNvPr>
          <p:cNvSpPr txBox="1"/>
          <p:nvPr/>
        </p:nvSpPr>
        <p:spPr>
          <a:xfrm>
            <a:off x="600635" y="4948601"/>
            <a:ext cx="6463553" cy="1477328"/>
          </a:xfrm>
          <a:prstGeom prst="rect">
            <a:avLst/>
          </a:prstGeom>
          <a:noFill/>
        </p:spPr>
        <p:txBody>
          <a:bodyPr wrap="square" rtlCol="0">
            <a:spAutoFit/>
          </a:bodyPr>
          <a:lstStyle/>
          <a:p>
            <a:r>
              <a:rPr lang="en-US" dirty="0"/>
              <a:t>As we can see in the above scatter plot, most of the company is providing Maternity Leave and does not offers Paternity leave or while some of the companies provide less paternity leave than maternity leave.</a:t>
            </a:r>
          </a:p>
          <a:p>
            <a:r>
              <a:rPr lang="en-US" dirty="0"/>
              <a:t>So, We can say Maternity Leave is longer than Paternity Leave.</a:t>
            </a:r>
            <a:endParaRPr lang="en-IN" dirty="0"/>
          </a:p>
        </p:txBody>
      </p:sp>
      <p:sp>
        <p:nvSpPr>
          <p:cNvPr id="3" name="TextBox 2">
            <a:extLst>
              <a:ext uri="{FF2B5EF4-FFF2-40B4-BE49-F238E27FC236}">
                <a16:creationId xmlns:a16="http://schemas.microsoft.com/office/drawing/2014/main" id="{60DCB9BF-DB37-1B62-D46B-25ABDCBE4A33}"/>
              </a:ext>
            </a:extLst>
          </p:cNvPr>
          <p:cNvSpPr txBox="1"/>
          <p:nvPr/>
        </p:nvSpPr>
        <p:spPr>
          <a:xfrm>
            <a:off x="600635" y="4360481"/>
            <a:ext cx="6311153" cy="369332"/>
          </a:xfrm>
          <a:prstGeom prst="rect">
            <a:avLst/>
          </a:prstGeom>
          <a:noFill/>
        </p:spPr>
        <p:txBody>
          <a:bodyPr wrap="square" rtlCol="0">
            <a:spAutoFit/>
          </a:bodyPr>
          <a:lstStyle/>
          <a:p>
            <a:r>
              <a:rPr lang="en-US" dirty="0"/>
              <a:t>2. Is maternity leave typically longer than paternity leave?</a:t>
            </a:r>
            <a:endParaRPr lang="en-IN" dirty="0"/>
          </a:p>
        </p:txBody>
      </p:sp>
    </p:spTree>
    <p:extLst>
      <p:ext uri="{BB962C8B-B14F-4D97-AF65-F5344CB8AC3E}">
        <p14:creationId xmlns:p14="http://schemas.microsoft.com/office/powerpoint/2010/main" val="979883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84503A-71B5-7EB7-F8B9-6D7F33BA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8222" y="2437123"/>
            <a:ext cx="1471350" cy="1028720"/>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AA0361-3050-5724-1C64-2E8784402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5" y="1319909"/>
            <a:ext cx="2897748" cy="101300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B6C68F-32DE-E40B-C2E7-3B356D62B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05" y="1730188"/>
            <a:ext cx="6128160" cy="2687407"/>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D6AB38B-6258-DD1A-F480-8D6539163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9956" y="3581400"/>
            <a:ext cx="1731766" cy="1163434"/>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4D2D91-D889-7522-171D-7D0024075FDC}"/>
              </a:ext>
            </a:extLst>
          </p:cNvPr>
          <p:cNvSpPr txBox="1"/>
          <p:nvPr/>
        </p:nvSpPr>
        <p:spPr>
          <a:xfrm>
            <a:off x="510988" y="286871"/>
            <a:ext cx="9726706" cy="367553"/>
          </a:xfrm>
          <a:prstGeom prst="rect">
            <a:avLst/>
          </a:prstGeom>
          <a:noFill/>
        </p:spPr>
        <p:txBody>
          <a:bodyPr wrap="square" rtlCol="0">
            <a:spAutoFit/>
          </a:bodyPr>
          <a:lstStyle/>
          <a:p>
            <a:r>
              <a:rPr lang="en-US" dirty="0"/>
              <a:t>3. What is the distribution of parental leave weeks offered?</a:t>
            </a:r>
            <a:endParaRPr lang="en-IN" dirty="0"/>
          </a:p>
        </p:txBody>
      </p:sp>
      <p:sp>
        <p:nvSpPr>
          <p:cNvPr id="5" name="Rectangle 2">
            <a:extLst>
              <a:ext uri="{FF2B5EF4-FFF2-40B4-BE49-F238E27FC236}">
                <a16:creationId xmlns:a16="http://schemas.microsoft.com/office/drawing/2014/main" id="{8D95C06E-7F94-1AF9-E2BF-0BE34CD03CC0}"/>
              </a:ext>
            </a:extLst>
          </p:cNvPr>
          <p:cNvSpPr>
            <a:spLocks noChangeArrowheads="1"/>
          </p:cNvSpPr>
          <p:nvPr/>
        </p:nvSpPr>
        <p:spPr bwMode="auto">
          <a:xfrm>
            <a:off x="593831" y="4891725"/>
            <a:ext cx="10120066" cy="169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n-lt"/>
                <a:cs typeface="Courier New" panose="02070309020205020404" pitchFamily="49" charset="0"/>
              </a:rPr>
              <a:t>Average Maternity Leave: 17.1 and Std of Maternity Leave: 12.5 Average Paternity Leave: 1.6 and Std of Maternity Leave: 4.8 </a:t>
            </a:r>
            <a:endParaRPr kumimoji="0" lang="en-US" altLang="en-US" sz="105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mn-lt"/>
              </a:rPr>
              <a:t>Distribution of both Maternity and Paternity Leave is almost seems like normal distribution with very less skewed to the right.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mn-lt"/>
              </a:rPr>
              <a:t>std for maternity leave is greater than paternity leave. and spread of the data in maternity leave is more and wide than that of paternity leave as more than 50% data in paternity leave is very close to mean. And in maternity data the data is </a:t>
            </a:r>
            <a:r>
              <a:rPr kumimoji="0" lang="en-US" altLang="en-US" sz="1200" b="1" i="0" u="none" strike="noStrike" cap="none" normalizeH="0" baseline="0" dirty="0" err="1">
                <a:ln>
                  <a:noFill/>
                </a:ln>
                <a:solidFill>
                  <a:srgbClr val="000000"/>
                </a:solidFill>
                <a:effectLst/>
                <a:latin typeface="+mn-lt"/>
              </a:rPr>
              <a:t>spreaded</a:t>
            </a:r>
            <a:r>
              <a:rPr kumimoji="0" lang="en-US" altLang="en-US" sz="1200" b="1" i="0" u="none" strike="noStrike" cap="none" normalizeH="0" baseline="0" dirty="0">
                <a:ln>
                  <a:noFill/>
                </a:ln>
                <a:solidFill>
                  <a:srgbClr val="000000"/>
                </a:solidFill>
                <a:effectLst/>
                <a:latin typeface="+mn-lt"/>
              </a:rPr>
              <a:t> over some std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49725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84503A-71B5-7EB7-F8B9-6D7F33BA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345" y="3581400"/>
            <a:ext cx="1471350" cy="1028720"/>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AA0361-3050-5724-1C64-2E8784402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6056" y="2231885"/>
            <a:ext cx="2897748" cy="1013006"/>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B6C68F-32DE-E40B-C2E7-3B356D62B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6965" y="1076443"/>
            <a:ext cx="2422619" cy="1062401"/>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D6AB38B-6258-DD1A-F480-8D6539163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727" y="937429"/>
            <a:ext cx="5361438" cy="3601918"/>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9C8D4C-9759-7A4E-75A7-49C09CD0D6D8}"/>
              </a:ext>
            </a:extLst>
          </p:cNvPr>
          <p:cNvSpPr txBox="1"/>
          <p:nvPr/>
        </p:nvSpPr>
        <p:spPr>
          <a:xfrm>
            <a:off x="665018" y="230909"/>
            <a:ext cx="9199418" cy="369332"/>
          </a:xfrm>
          <a:prstGeom prst="rect">
            <a:avLst/>
          </a:prstGeom>
          <a:noFill/>
        </p:spPr>
        <p:txBody>
          <a:bodyPr wrap="square" rtlCol="0">
            <a:spAutoFit/>
          </a:bodyPr>
          <a:lstStyle/>
          <a:p>
            <a:r>
              <a:rPr lang="en-US" dirty="0"/>
              <a:t>4. Are there noticeable differences between industries?</a:t>
            </a:r>
            <a:endParaRPr lang="en-IN" dirty="0"/>
          </a:p>
        </p:txBody>
      </p:sp>
      <p:sp>
        <p:nvSpPr>
          <p:cNvPr id="3" name="TextBox 2">
            <a:extLst>
              <a:ext uri="{FF2B5EF4-FFF2-40B4-BE49-F238E27FC236}">
                <a16:creationId xmlns:a16="http://schemas.microsoft.com/office/drawing/2014/main" id="{8DDD58FC-8CF6-382A-B4D5-A4EC9033D839}"/>
              </a:ext>
            </a:extLst>
          </p:cNvPr>
          <p:cNvSpPr txBox="1"/>
          <p:nvPr/>
        </p:nvSpPr>
        <p:spPr>
          <a:xfrm>
            <a:off x="665018" y="5027358"/>
            <a:ext cx="11028218" cy="1354217"/>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000000"/>
                </a:solidFill>
                <a:effectLst/>
                <a:latin typeface="inherit"/>
              </a:rPr>
              <a:t>In every Industry Paid Maternity leave is longer than Paid Paternity leave.</a:t>
            </a:r>
          </a:p>
          <a:p>
            <a:pPr algn="l">
              <a:buFont typeface="Arial" panose="020B0604020202020204" pitchFamily="34" charset="0"/>
              <a:buChar char="•"/>
            </a:pPr>
            <a:r>
              <a:rPr lang="en-US" sz="1600" b="1" i="0" dirty="0">
                <a:solidFill>
                  <a:srgbClr val="000000"/>
                </a:solidFill>
                <a:effectLst/>
                <a:latin typeface="inherit"/>
              </a:rPr>
              <a:t>Also Unpaid Maternity Leave is longer than Unpaid Paternity Leave.</a:t>
            </a:r>
          </a:p>
          <a:p>
            <a:pPr algn="l">
              <a:buFont typeface="Arial" panose="020B0604020202020204" pitchFamily="34" charset="0"/>
              <a:buChar char="•"/>
            </a:pPr>
            <a:r>
              <a:rPr lang="en-US" sz="1600" b="1" i="0" dirty="0">
                <a:solidFill>
                  <a:srgbClr val="000000"/>
                </a:solidFill>
                <a:effectLst/>
                <a:latin typeface="inherit"/>
              </a:rPr>
              <a:t>Only Pharmacies and Drug Stores offers equal Unpaid Maternity as well as Paternity Leave.</a:t>
            </a:r>
          </a:p>
          <a:p>
            <a:pPr algn="l">
              <a:buFont typeface="Arial" panose="020B0604020202020204" pitchFamily="34" charset="0"/>
              <a:buChar char="•"/>
            </a:pPr>
            <a:r>
              <a:rPr lang="en-US" sz="1600" b="1" i="0" dirty="0">
                <a:solidFill>
                  <a:srgbClr val="000000"/>
                </a:solidFill>
                <a:effectLst/>
                <a:latin typeface="inherit"/>
              </a:rPr>
              <a:t>Printing Industry offers same weeks of Paid Maternity and Paternity Leave. Also it offers highest no. of unpaid week leave</a:t>
            </a:r>
          </a:p>
          <a:p>
            <a:endParaRPr lang="en-IN" sz="1600" dirty="0"/>
          </a:p>
        </p:txBody>
      </p:sp>
    </p:spTree>
    <p:extLst>
      <p:ext uri="{BB962C8B-B14F-4D97-AF65-F5344CB8AC3E}">
        <p14:creationId xmlns:p14="http://schemas.microsoft.com/office/powerpoint/2010/main" val="840045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71802-A899-07E7-D5D2-EA5C44B93E03}"/>
              </a:ext>
            </a:extLst>
          </p:cNvPr>
          <p:cNvSpPr txBox="1"/>
          <p:nvPr/>
        </p:nvSpPr>
        <p:spPr>
          <a:xfrm>
            <a:off x="3236259" y="2232212"/>
            <a:ext cx="4948517" cy="923330"/>
          </a:xfrm>
          <a:prstGeom prst="rect">
            <a:avLst/>
          </a:prstGeom>
          <a:noFill/>
        </p:spPr>
        <p:txBody>
          <a:bodyPr wrap="square" rtlCol="0">
            <a:spAutoFit/>
          </a:bodyPr>
          <a:lstStyle/>
          <a:p>
            <a:pPr algn="ctr"/>
            <a:r>
              <a:rPr lang="en-IN" sz="5400" dirty="0"/>
              <a:t>Thank You</a:t>
            </a:r>
          </a:p>
        </p:txBody>
      </p:sp>
    </p:spTree>
    <p:extLst>
      <p:ext uri="{BB962C8B-B14F-4D97-AF65-F5344CB8AC3E}">
        <p14:creationId xmlns:p14="http://schemas.microsoft.com/office/powerpoint/2010/main" val="3928073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278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Murkute</dc:creator>
  <cp:lastModifiedBy>Darshan Murkute</cp:lastModifiedBy>
  <cp:revision>1</cp:revision>
  <dcterms:created xsi:type="dcterms:W3CDTF">2023-07-16T16:04:03Z</dcterms:created>
  <dcterms:modified xsi:type="dcterms:W3CDTF">2023-07-16T16:10:13Z</dcterms:modified>
</cp:coreProperties>
</file>