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8"/>
  </p:notesMasterIdLst>
  <p:sldIdLst>
    <p:sldId id="364" r:id="rId2"/>
    <p:sldId id="426" r:id="rId3"/>
    <p:sldId id="366" r:id="rId4"/>
    <p:sldId id="327" r:id="rId5"/>
    <p:sldId id="427" r:id="rId6"/>
    <p:sldId id="428" r:id="rId7"/>
    <p:sldId id="429" r:id="rId8"/>
    <p:sldId id="430" r:id="rId9"/>
    <p:sldId id="431" r:id="rId10"/>
    <p:sldId id="432" r:id="rId11"/>
    <p:sldId id="433" r:id="rId12"/>
    <p:sldId id="434" r:id="rId13"/>
    <p:sldId id="435" r:id="rId14"/>
    <p:sldId id="436" r:id="rId15"/>
    <p:sldId id="437" r:id="rId16"/>
    <p:sldId id="438" r:id="rId17"/>
    <p:sldId id="439" r:id="rId18"/>
    <p:sldId id="440" r:id="rId19"/>
    <p:sldId id="441" r:id="rId20"/>
    <p:sldId id="442" r:id="rId21"/>
    <p:sldId id="443" r:id="rId22"/>
    <p:sldId id="444" r:id="rId23"/>
    <p:sldId id="445" r:id="rId24"/>
    <p:sldId id="446" r:id="rId25"/>
    <p:sldId id="447" r:id="rId26"/>
    <p:sldId id="448" r:id="rId27"/>
    <p:sldId id="449" r:id="rId28"/>
    <p:sldId id="453" r:id="rId29"/>
    <p:sldId id="451" r:id="rId30"/>
    <p:sldId id="452" r:id="rId31"/>
    <p:sldId id="454" r:id="rId32"/>
    <p:sldId id="464" r:id="rId33"/>
    <p:sldId id="465" r:id="rId34"/>
    <p:sldId id="466" r:id="rId35"/>
    <p:sldId id="457" r:id="rId36"/>
    <p:sldId id="458" r:id="rId37"/>
    <p:sldId id="460" r:id="rId38"/>
    <p:sldId id="461" r:id="rId39"/>
    <p:sldId id="459" r:id="rId40"/>
    <p:sldId id="462" r:id="rId41"/>
    <p:sldId id="463" r:id="rId42"/>
    <p:sldId id="467" r:id="rId43"/>
    <p:sldId id="480" r:id="rId44"/>
    <p:sldId id="468" r:id="rId45"/>
    <p:sldId id="479" r:id="rId46"/>
    <p:sldId id="478" r:id="rId47"/>
    <p:sldId id="477" r:id="rId48"/>
    <p:sldId id="476" r:id="rId49"/>
    <p:sldId id="475" r:id="rId50"/>
    <p:sldId id="474" r:id="rId51"/>
    <p:sldId id="473" r:id="rId52"/>
    <p:sldId id="472" r:id="rId53"/>
    <p:sldId id="471" r:id="rId54"/>
    <p:sldId id="470" r:id="rId55"/>
    <p:sldId id="469" r:id="rId56"/>
    <p:sldId id="490" r:id="rId57"/>
    <p:sldId id="489" r:id="rId58"/>
    <p:sldId id="491" r:id="rId59"/>
    <p:sldId id="488" r:id="rId60"/>
    <p:sldId id="487" r:id="rId61"/>
    <p:sldId id="486" r:id="rId62"/>
    <p:sldId id="485" r:id="rId63"/>
    <p:sldId id="484" r:id="rId64"/>
    <p:sldId id="483" r:id="rId65"/>
    <p:sldId id="482" r:id="rId66"/>
    <p:sldId id="481" r:id="rId67"/>
  </p:sldIdLst>
  <p:sldSz cx="9144000" cy="9144000"/>
  <p:notesSz cx="9144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2050" y="-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384AE-5E6F-4F39-B9C0-4A8A1E10BBA9}" type="datetimeFigureOut">
              <a:rPr lang="en-US" smtClean="0"/>
              <a:pPr/>
              <a:t>11/3/2022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3962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8685213"/>
            <a:ext cx="3962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A8B47-2DDB-4D19-BC39-0D9E381DDF5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350" y="2834640"/>
            <a:ext cx="58293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5120640"/>
            <a:ext cx="48006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65F6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65F6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2103120"/>
            <a:ext cx="298323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2103120"/>
            <a:ext cx="298323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65F6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2444" y="896111"/>
            <a:ext cx="583311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565F6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51940"/>
            <a:ext cx="5786119" cy="3714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31720" y="8503920"/>
            <a:ext cx="219456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8503920"/>
            <a:ext cx="1577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37760" y="8503920"/>
            <a:ext cx="1577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2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0"/>
            <a:ext cx="445134" cy="6858000"/>
          </a:xfrm>
          <a:custGeom>
            <a:avLst/>
            <a:gdLst/>
            <a:ahLst/>
            <a:cxnLst/>
            <a:rect l="l" t="t" r="r" b="b"/>
            <a:pathLst>
              <a:path w="445134" h="6858000">
                <a:moveTo>
                  <a:pt x="0" y="6858000"/>
                </a:moveTo>
                <a:lnTo>
                  <a:pt x="444536" y="6858000"/>
                </a:lnTo>
                <a:lnTo>
                  <a:pt x="44453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EC3AE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2686" y="0"/>
            <a:ext cx="3175" cy="6858000"/>
          </a:xfrm>
          <a:custGeom>
            <a:avLst/>
            <a:gdLst/>
            <a:ahLst/>
            <a:cxnLst/>
            <a:rect l="l" t="t" r="r" b="b"/>
            <a:pathLst>
              <a:path w="3175" h="6858000">
                <a:moveTo>
                  <a:pt x="0" y="6858000"/>
                </a:moveTo>
                <a:lnTo>
                  <a:pt x="3138" y="6858000"/>
                </a:lnTo>
                <a:lnTo>
                  <a:pt x="3138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EC3AE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2975" y="0"/>
            <a:ext cx="48260" cy="6858000"/>
          </a:xfrm>
          <a:custGeom>
            <a:avLst/>
            <a:gdLst/>
            <a:ahLst/>
            <a:cxnLst/>
            <a:rect l="l" t="t" r="r" b="b"/>
            <a:pathLst>
              <a:path w="48259" h="6858000">
                <a:moveTo>
                  <a:pt x="0" y="6858000"/>
                </a:moveTo>
                <a:lnTo>
                  <a:pt x="47637" y="6858000"/>
                </a:lnTo>
                <a:lnTo>
                  <a:pt x="4763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EC3AE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6326" y="0"/>
            <a:ext cx="104775" cy="6858000"/>
          </a:xfrm>
          <a:custGeom>
            <a:avLst/>
            <a:gdLst/>
            <a:ahLst/>
            <a:cxnLst/>
            <a:rect l="l" t="t" r="r" b="b"/>
            <a:pathLst>
              <a:path w="104775" h="6858000">
                <a:moveTo>
                  <a:pt x="104660" y="0"/>
                </a:moveTo>
                <a:lnTo>
                  <a:pt x="0" y="0"/>
                </a:lnTo>
                <a:lnTo>
                  <a:pt x="0" y="6858000"/>
                </a:lnTo>
                <a:lnTo>
                  <a:pt x="104660" y="6858000"/>
                </a:lnTo>
                <a:lnTo>
                  <a:pt x="104660" y="0"/>
                </a:lnTo>
                <a:close/>
              </a:path>
            </a:pathLst>
          </a:custGeom>
          <a:solidFill>
            <a:srgbClr val="FFD9C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990600" y="0"/>
            <a:ext cx="381000" cy="6858000"/>
            <a:chOff x="990600" y="0"/>
            <a:chExt cx="381000" cy="6858000"/>
          </a:xfrm>
        </p:grpSpPr>
        <p:sp>
          <p:nvSpPr>
            <p:cNvPr id="7" name="object 7"/>
            <p:cNvSpPr/>
            <p:nvPr/>
          </p:nvSpPr>
          <p:spPr>
            <a:xfrm>
              <a:off x="990600" y="0"/>
              <a:ext cx="182245" cy="6858000"/>
            </a:xfrm>
            <a:custGeom>
              <a:avLst/>
              <a:gdLst/>
              <a:ahLst/>
              <a:cxnLst/>
              <a:rect l="l" t="t" r="r" b="b"/>
              <a:pathLst>
                <a:path w="182244" h="6858000">
                  <a:moveTo>
                    <a:pt x="181863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1863" y="6858000"/>
                  </a:lnTo>
                  <a:lnTo>
                    <a:pt x="181863" y="0"/>
                  </a:lnTo>
                  <a:close/>
                </a:path>
              </a:pathLst>
            </a:custGeom>
            <a:solidFill>
              <a:srgbClr val="FFD9CE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41323" y="0"/>
              <a:ext cx="230504" cy="6858000"/>
            </a:xfrm>
            <a:custGeom>
              <a:avLst/>
              <a:gdLst/>
              <a:ahLst/>
              <a:cxnLst/>
              <a:rect l="l" t="t" r="r" b="b"/>
              <a:pathLst>
                <a:path w="230505" h="6858000">
                  <a:moveTo>
                    <a:pt x="23027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230276" y="6858000"/>
                  </a:lnTo>
                  <a:lnTo>
                    <a:pt x="230276" y="0"/>
                  </a:lnTo>
                  <a:close/>
                </a:path>
              </a:pathLst>
            </a:custGeom>
            <a:solidFill>
              <a:srgbClr val="FFEDE8">
                <a:alpha val="7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0634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57150">
            <a:solidFill>
              <a:srgbClr val="FEC3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825536" y="0"/>
            <a:ext cx="117475" cy="6858000"/>
            <a:chOff x="825536" y="0"/>
            <a:chExt cx="117475" cy="6858000"/>
          </a:xfrm>
        </p:grpSpPr>
        <p:sp>
          <p:nvSpPr>
            <p:cNvPr id="11" name="object 11"/>
            <p:cNvSpPr/>
            <p:nvPr/>
          </p:nvSpPr>
          <p:spPr>
            <a:xfrm>
              <a:off x="914399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ln w="57150">
              <a:solidFill>
                <a:srgbClr val="FFED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4111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ln w="57150">
              <a:solidFill>
                <a:srgbClr val="FEC3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72663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28575">
            <a:solidFill>
              <a:srgbClr val="FEC3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668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525">
            <a:solidFill>
              <a:srgbClr val="FEC3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85288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11417" y="0"/>
                </a:moveTo>
                <a:lnTo>
                  <a:pt x="0" y="0"/>
                </a:lnTo>
                <a:lnTo>
                  <a:pt x="0" y="6858000"/>
                </a:lnTo>
                <a:lnTo>
                  <a:pt x="11417" y="6858000"/>
                </a:lnTo>
                <a:lnTo>
                  <a:pt x="11417" y="0"/>
                </a:lnTo>
                <a:close/>
              </a:path>
              <a:path w="57150" h="6858000">
                <a:moveTo>
                  <a:pt x="57150" y="0"/>
                </a:moveTo>
                <a:lnTo>
                  <a:pt x="22860" y="0"/>
                </a:lnTo>
                <a:lnTo>
                  <a:pt x="22860" y="6858000"/>
                </a:lnTo>
                <a:lnTo>
                  <a:pt x="57150" y="6858000"/>
                </a:lnTo>
                <a:lnTo>
                  <a:pt x="57150" y="0"/>
                </a:lnTo>
                <a:close/>
              </a:path>
            </a:pathLst>
          </a:custGeom>
          <a:solidFill>
            <a:srgbClr val="FEC3A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609600" y="0"/>
            <a:ext cx="1661160" cy="6858000"/>
            <a:chOff x="609600" y="0"/>
            <a:chExt cx="1661160" cy="6858000"/>
          </a:xfrm>
        </p:grpSpPr>
        <p:sp>
          <p:nvSpPr>
            <p:cNvPr id="17" name="object 17"/>
            <p:cNvSpPr/>
            <p:nvPr/>
          </p:nvSpPr>
          <p:spPr>
            <a:xfrm>
              <a:off x="1219200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76187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6187" y="6858000"/>
                  </a:lnTo>
                  <a:lnTo>
                    <a:pt x="76187" y="0"/>
                  </a:lnTo>
                  <a:close/>
                </a:path>
              </a:pathLst>
            </a:custGeom>
            <a:solidFill>
              <a:srgbClr val="FEC3AE">
                <a:alpha val="5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9600" y="3429000"/>
              <a:ext cx="1341755" cy="2079625"/>
            </a:xfrm>
            <a:custGeom>
              <a:avLst/>
              <a:gdLst/>
              <a:ahLst/>
              <a:cxnLst/>
              <a:rect l="l" t="t" r="r" b="b"/>
              <a:pathLst>
                <a:path w="1341755" h="2079625">
                  <a:moveTo>
                    <a:pt x="1295400" y="647700"/>
                  </a:moveTo>
                  <a:lnTo>
                    <a:pt x="1293622" y="599363"/>
                  </a:lnTo>
                  <a:lnTo>
                    <a:pt x="1288376" y="551992"/>
                  </a:lnTo>
                  <a:lnTo>
                    <a:pt x="1279779" y="505714"/>
                  </a:lnTo>
                  <a:lnTo>
                    <a:pt x="1267968" y="460641"/>
                  </a:lnTo>
                  <a:lnTo>
                    <a:pt x="1253070" y="416915"/>
                  </a:lnTo>
                  <a:lnTo>
                    <a:pt x="1235202" y="374650"/>
                  </a:lnTo>
                  <a:lnTo>
                    <a:pt x="1214475" y="333984"/>
                  </a:lnTo>
                  <a:lnTo>
                    <a:pt x="1191044" y="295021"/>
                  </a:lnTo>
                  <a:lnTo>
                    <a:pt x="1165021" y="257911"/>
                  </a:lnTo>
                  <a:lnTo>
                    <a:pt x="1136523" y="222770"/>
                  </a:lnTo>
                  <a:lnTo>
                    <a:pt x="1105687" y="189712"/>
                  </a:lnTo>
                  <a:lnTo>
                    <a:pt x="1072629" y="158877"/>
                  </a:lnTo>
                  <a:lnTo>
                    <a:pt x="1037488" y="130378"/>
                  </a:lnTo>
                  <a:lnTo>
                    <a:pt x="1000379" y="104355"/>
                  </a:lnTo>
                  <a:lnTo>
                    <a:pt x="961415" y="80924"/>
                  </a:lnTo>
                  <a:lnTo>
                    <a:pt x="920750" y="60198"/>
                  </a:lnTo>
                  <a:lnTo>
                    <a:pt x="878484" y="42329"/>
                  </a:lnTo>
                  <a:lnTo>
                    <a:pt x="834758" y="27432"/>
                  </a:lnTo>
                  <a:lnTo>
                    <a:pt x="789686" y="15621"/>
                  </a:lnTo>
                  <a:lnTo>
                    <a:pt x="743407" y="7023"/>
                  </a:lnTo>
                  <a:lnTo>
                    <a:pt x="696036" y="1778"/>
                  </a:lnTo>
                  <a:lnTo>
                    <a:pt x="647700" y="0"/>
                  </a:lnTo>
                  <a:lnTo>
                    <a:pt x="599351" y="1778"/>
                  </a:lnTo>
                  <a:lnTo>
                    <a:pt x="551980" y="7023"/>
                  </a:lnTo>
                  <a:lnTo>
                    <a:pt x="505701" y="15621"/>
                  </a:lnTo>
                  <a:lnTo>
                    <a:pt x="460629" y="27432"/>
                  </a:lnTo>
                  <a:lnTo>
                    <a:pt x="416902" y="42329"/>
                  </a:lnTo>
                  <a:lnTo>
                    <a:pt x="374637" y="60198"/>
                  </a:lnTo>
                  <a:lnTo>
                    <a:pt x="333971" y="80924"/>
                  </a:lnTo>
                  <a:lnTo>
                    <a:pt x="295008" y="104355"/>
                  </a:lnTo>
                  <a:lnTo>
                    <a:pt x="257898" y="130378"/>
                  </a:lnTo>
                  <a:lnTo>
                    <a:pt x="222758" y="158877"/>
                  </a:lnTo>
                  <a:lnTo>
                    <a:pt x="189699" y="189712"/>
                  </a:lnTo>
                  <a:lnTo>
                    <a:pt x="158864" y="222770"/>
                  </a:lnTo>
                  <a:lnTo>
                    <a:pt x="130365" y="257911"/>
                  </a:lnTo>
                  <a:lnTo>
                    <a:pt x="104343" y="295021"/>
                  </a:lnTo>
                  <a:lnTo>
                    <a:pt x="80911" y="333984"/>
                  </a:lnTo>
                  <a:lnTo>
                    <a:pt x="60185" y="374650"/>
                  </a:lnTo>
                  <a:lnTo>
                    <a:pt x="42316" y="416915"/>
                  </a:lnTo>
                  <a:lnTo>
                    <a:pt x="27419" y="460641"/>
                  </a:lnTo>
                  <a:lnTo>
                    <a:pt x="15608" y="505714"/>
                  </a:lnTo>
                  <a:lnTo>
                    <a:pt x="7010" y="551992"/>
                  </a:lnTo>
                  <a:lnTo>
                    <a:pt x="1765" y="599363"/>
                  </a:lnTo>
                  <a:lnTo>
                    <a:pt x="0" y="647700"/>
                  </a:lnTo>
                  <a:lnTo>
                    <a:pt x="1765" y="696048"/>
                  </a:lnTo>
                  <a:lnTo>
                    <a:pt x="7010" y="743419"/>
                  </a:lnTo>
                  <a:lnTo>
                    <a:pt x="15608" y="789698"/>
                  </a:lnTo>
                  <a:lnTo>
                    <a:pt x="27419" y="834771"/>
                  </a:lnTo>
                  <a:lnTo>
                    <a:pt x="42316" y="878497"/>
                  </a:lnTo>
                  <a:lnTo>
                    <a:pt x="60185" y="920762"/>
                  </a:lnTo>
                  <a:lnTo>
                    <a:pt x="80911" y="961428"/>
                  </a:lnTo>
                  <a:lnTo>
                    <a:pt x="104343" y="1000391"/>
                  </a:lnTo>
                  <a:lnTo>
                    <a:pt x="130365" y="1037501"/>
                  </a:lnTo>
                  <a:lnTo>
                    <a:pt x="158864" y="1072642"/>
                  </a:lnTo>
                  <a:lnTo>
                    <a:pt x="189699" y="1105700"/>
                  </a:lnTo>
                  <a:lnTo>
                    <a:pt x="222758" y="1136535"/>
                  </a:lnTo>
                  <a:lnTo>
                    <a:pt x="257898" y="1165034"/>
                  </a:lnTo>
                  <a:lnTo>
                    <a:pt x="295008" y="1191056"/>
                  </a:lnTo>
                  <a:lnTo>
                    <a:pt x="333971" y="1214488"/>
                  </a:lnTo>
                  <a:lnTo>
                    <a:pt x="374637" y="1235214"/>
                  </a:lnTo>
                  <a:lnTo>
                    <a:pt x="416902" y="1253083"/>
                  </a:lnTo>
                  <a:lnTo>
                    <a:pt x="460629" y="1267980"/>
                  </a:lnTo>
                  <a:lnTo>
                    <a:pt x="505701" y="1279791"/>
                  </a:lnTo>
                  <a:lnTo>
                    <a:pt x="551980" y="1288389"/>
                  </a:lnTo>
                  <a:lnTo>
                    <a:pt x="599351" y="1293634"/>
                  </a:lnTo>
                  <a:lnTo>
                    <a:pt x="647700" y="1295400"/>
                  </a:lnTo>
                  <a:lnTo>
                    <a:pt x="696036" y="1293634"/>
                  </a:lnTo>
                  <a:lnTo>
                    <a:pt x="743407" y="1288389"/>
                  </a:lnTo>
                  <a:lnTo>
                    <a:pt x="789686" y="1279791"/>
                  </a:lnTo>
                  <a:lnTo>
                    <a:pt x="834758" y="1267980"/>
                  </a:lnTo>
                  <a:lnTo>
                    <a:pt x="878484" y="1253083"/>
                  </a:lnTo>
                  <a:lnTo>
                    <a:pt x="920750" y="1235214"/>
                  </a:lnTo>
                  <a:lnTo>
                    <a:pt x="961415" y="1214488"/>
                  </a:lnTo>
                  <a:lnTo>
                    <a:pt x="1000379" y="1191056"/>
                  </a:lnTo>
                  <a:lnTo>
                    <a:pt x="1037488" y="1165034"/>
                  </a:lnTo>
                  <a:lnTo>
                    <a:pt x="1072629" y="1136535"/>
                  </a:lnTo>
                  <a:lnTo>
                    <a:pt x="1105687" y="1105700"/>
                  </a:lnTo>
                  <a:lnTo>
                    <a:pt x="1136523" y="1072642"/>
                  </a:lnTo>
                  <a:lnTo>
                    <a:pt x="1165021" y="1037501"/>
                  </a:lnTo>
                  <a:lnTo>
                    <a:pt x="1191044" y="1000391"/>
                  </a:lnTo>
                  <a:lnTo>
                    <a:pt x="1214475" y="961428"/>
                  </a:lnTo>
                  <a:lnTo>
                    <a:pt x="1235202" y="920762"/>
                  </a:lnTo>
                  <a:lnTo>
                    <a:pt x="1253070" y="878497"/>
                  </a:lnTo>
                  <a:lnTo>
                    <a:pt x="1267968" y="834771"/>
                  </a:lnTo>
                  <a:lnTo>
                    <a:pt x="1279779" y="789698"/>
                  </a:lnTo>
                  <a:lnTo>
                    <a:pt x="1288376" y="743419"/>
                  </a:lnTo>
                  <a:lnTo>
                    <a:pt x="1293622" y="696048"/>
                  </a:lnTo>
                  <a:lnTo>
                    <a:pt x="1295400" y="647700"/>
                  </a:lnTo>
                  <a:close/>
                </a:path>
                <a:path w="1341755" h="2079625">
                  <a:moveTo>
                    <a:pt x="1341450" y="1758467"/>
                  </a:moveTo>
                  <a:lnTo>
                    <a:pt x="1337970" y="1711071"/>
                  </a:lnTo>
                  <a:lnTo>
                    <a:pt x="1327873" y="1665846"/>
                  </a:lnTo>
                  <a:lnTo>
                    <a:pt x="1311643" y="1623263"/>
                  </a:lnTo>
                  <a:lnTo>
                    <a:pt x="1289786" y="1583842"/>
                  </a:lnTo>
                  <a:lnTo>
                    <a:pt x="1262786" y="1548053"/>
                  </a:lnTo>
                  <a:lnTo>
                    <a:pt x="1231150" y="1516418"/>
                  </a:lnTo>
                  <a:lnTo>
                    <a:pt x="1195374" y="1489430"/>
                  </a:lnTo>
                  <a:lnTo>
                    <a:pt x="1155941" y="1467561"/>
                  </a:lnTo>
                  <a:lnTo>
                    <a:pt x="1113370" y="1451330"/>
                  </a:lnTo>
                  <a:lnTo>
                    <a:pt x="1068133" y="1441234"/>
                  </a:lnTo>
                  <a:lnTo>
                    <a:pt x="1020737" y="1437754"/>
                  </a:lnTo>
                  <a:lnTo>
                    <a:pt x="973340" y="1441234"/>
                  </a:lnTo>
                  <a:lnTo>
                    <a:pt x="928116" y="1451330"/>
                  </a:lnTo>
                  <a:lnTo>
                    <a:pt x="885532" y="1467561"/>
                  </a:lnTo>
                  <a:lnTo>
                    <a:pt x="846112" y="1489430"/>
                  </a:lnTo>
                  <a:lnTo>
                    <a:pt x="810323" y="1516418"/>
                  </a:lnTo>
                  <a:lnTo>
                    <a:pt x="778687" y="1548053"/>
                  </a:lnTo>
                  <a:lnTo>
                    <a:pt x="751687" y="1583842"/>
                  </a:lnTo>
                  <a:lnTo>
                    <a:pt x="729830" y="1623263"/>
                  </a:lnTo>
                  <a:lnTo>
                    <a:pt x="713600" y="1665846"/>
                  </a:lnTo>
                  <a:lnTo>
                    <a:pt x="703503" y="1711071"/>
                  </a:lnTo>
                  <a:lnTo>
                    <a:pt x="700024" y="1758467"/>
                  </a:lnTo>
                  <a:lnTo>
                    <a:pt x="703503" y="1805863"/>
                  </a:lnTo>
                  <a:lnTo>
                    <a:pt x="713600" y="1851101"/>
                  </a:lnTo>
                  <a:lnTo>
                    <a:pt x="729830" y="1893671"/>
                  </a:lnTo>
                  <a:lnTo>
                    <a:pt x="751687" y="1933105"/>
                  </a:lnTo>
                  <a:lnTo>
                    <a:pt x="778687" y="1968881"/>
                  </a:lnTo>
                  <a:lnTo>
                    <a:pt x="810323" y="2000516"/>
                  </a:lnTo>
                  <a:lnTo>
                    <a:pt x="846112" y="2027516"/>
                  </a:lnTo>
                  <a:lnTo>
                    <a:pt x="885532" y="2049373"/>
                  </a:lnTo>
                  <a:lnTo>
                    <a:pt x="928116" y="2065604"/>
                  </a:lnTo>
                  <a:lnTo>
                    <a:pt x="973340" y="2075700"/>
                  </a:lnTo>
                  <a:lnTo>
                    <a:pt x="1020737" y="2079180"/>
                  </a:lnTo>
                  <a:lnTo>
                    <a:pt x="1068133" y="2075700"/>
                  </a:lnTo>
                  <a:lnTo>
                    <a:pt x="1113370" y="2065604"/>
                  </a:lnTo>
                  <a:lnTo>
                    <a:pt x="1155941" y="2049373"/>
                  </a:lnTo>
                  <a:lnTo>
                    <a:pt x="1195374" y="2027516"/>
                  </a:lnTo>
                  <a:lnTo>
                    <a:pt x="1231150" y="2000516"/>
                  </a:lnTo>
                  <a:lnTo>
                    <a:pt x="1262786" y="1968881"/>
                  </a:lnTo>
                  <a:lnTo>
                    <a:pt x="1289786" y="1933105"/>
                  </a:lnTo>
                  <a:lnTo>
                    <a:pt x="1311643" y="1893671"/>
                  </a:lnTo>
                  <a:lnTo>
                    <a:pt x="1327873" y="1851101"/>
                  </a:lnTo>
                  <a:lnTo>
                    <a:pt x="1337970" y="1805863"/>
                  </a:lnTo>
                  <a:lnTo>
                    <a:pt x="1341450" y="1758467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1079" y="5500631"/>
              <a:ext cx="137159" cy="13716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664195" y="4495800"/>
              <a:ext cx="607060" cy="1567180"/>
            </a:xfrm>
            <a:custGeom>
              <a:avLst/>
              <a:gdLst/>
              <a:ahLst/>
              <a:cxnLst/>
              <a:rect l="l" t="t" r="r" b="b"/>
              <a:pathLst>
                <a:path w="607060" h="1567179">
                  <a:moveTo>
                    <a:pt x="274332" y="1429512"/>
                  </a:moveTo>
                  <a:lnTo>
                    <a:pt x="267335" y="1386166"/>
                  </a:lnTo>
                  <a:lnTo>
                    <a:pt x="247865" y="1348511"/>
                  </a:lnTo>
                  <a:lnTo>
                    <a:pt x="218173" y="1318818"/>
                  </a:lnTo>
                  <a:lnTo>
                    <a:pt x="180517" y="1299349"/>
                  </a:lnTo>
                  <a:lnTo>
                    <a:pt x="137172" y="1292352"/>
                  </a:lnTo>
                  <a:lnTo>
                    <a:pt x="93814" y="1299349"/>
                  </a:lnTo>
                  <a:lnTo>
                    <a:pt x="56159" y="1318818"/>
                  </a:lnTo>
                  <a:lnTo>
                    <a:pt x="26466" y="1348511"/>
                  </a:lnTo>
                  <a:lnTo>
                    <a:pt x="6997" y="1386166"/>
                  </a:lnTo>
                  <a:lnTo>
                    <a:pt x="0" y="1429512"/>
                  </a:lnTo>
                  <a:lnTo>
                    <a:pt x="6997" y="1472869"/>
                  </a:lnTo>
                  <a:lnTo>
                    <a:pt x="26466" y="1510525"/>
                  </a:lnTo>
                  <a:lnTo>
                    <a:pt x="56159" y="1540217"/>
                  </a:lnTo>
                  <a:lnTo>
                    <a:pt x="93814" y="1559687"/>
                  </a:lnTo>
                  <a:lnTo>
                    <a:pt x="137172" y="1566672"/>
                  </a:lnTo>
                  <a:lnTo>
                    <a:pt x="180517" y="1559687"/>
                  </a:lnTo>
                  <a:lnTo>
                    <a:pt x="218173" y="1540217"/>
                  </a:lnTo>
                  <a:lnTo>
                    <a:pt x="247865" y="1510525"/>
                  </a:lnTo>
                  <a:lnTo>
                    <a:pt x="267335" y="1472869"/>
                  </a:lnTo>
                  <a:lnTo>
                    <a:pt x="274332" y="1429512"/>
                  </a:lnTo>
                  <a:close/>
                </a:path>
                <a:path w="607060" h="1567179">
                  <a:moveTo>
                    <a:pt x="606564" y="182880"/>
                  </a:moveTo>
                  <a:lnTo>
                    <a:pt x="600024" y="134264"/>
                  </a:lnTo>
                  <a:lnTo>
                    <a:pt x="581596" y="90576"/>
                  </a:lnTo>
                  <a:lnTo>
                    <a:pt x="552996" y="53568"/>
                  </a:lnTo>
                  <a:lnTo>
                    <a:pt x="515988" y="24968"/>
                  </a:lnTo>
                  <a:lnTo>
                    <a:pt x="472300" y="6540"/>
                  </a:lnTo>
                  <a:lnTo>
                    <a:pt x="423684" y="0"/>
                  </a:lnTo>
                  <a:lnTo>
                    <a:pt x="375056" y="6540"/>
                  </a:lnTo>
                  <a:lnTo>
                    <a:pt x="331381" y="24968"/>
                  </a:lnTo>
                  <a:lnTo>
                    <a:pt x="294360" y="53568"/>
                  </a:lnTo>
                  <a:lnTo>
                    <a:pt x="265772" y="90576"/>
                  </a:lnTo>
                  <a:lnTo>
                    <a:pt x="247332" y="134264"/>
                  </a:lnTo>
                  <a:lnTo>
                    <a:pt x="240804" y="182880"/>
                  </a:lnTo>
                  <a:lnTo>
                    <a:pt x="247332" y="231508"/>
                  </a:lnTo>
                  <a:lnTo>
                    <a:pt x="265772" y="275183"/>
                  </a:lnTo>
                  <a:lnTo>
                    <a:pt x="294360" y="312204"/>
                  </a:lnTo>
                  <a:lnTo>
                    <a:pt x="331381" y="340791"/>
                  </a:lnTo>
                  <a:lnTo>
                    <a:pt x="375056" y="359232"/>
                  </a:lnTo>
                  <a:lnTo>
                    <a:pt x="423684" y="365760"/>
                  </a:lnTo>
                  <a:lnTo>
                    <a:pt x="472300" y="359232"/>
                  </a:lnTo>
                  <a:lnTo>
                    <a:pt x="515988" y="340791"/>
                  </a:lnTo>
                  <a:lnTo>
                    <a:pt x="552996" y="312204"/>
                  </a:lnTo>
                  <a:lnTo>
                    <a:pt x="581596" y="275183"/>
                  </a:lnTo>
                  <a:lnTo>
                    <a:pt x="600024" y="231508"/>
                  </a:lnTo>
                  <a:lnTo>
                    <a:pt x="606564" y="18288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371601" y="2286000"/>
            <a:ext cx="6858000" cy="3136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  <a:tabLst>
                <a:tab pos="2333625" algn="l"/>
                <a:tab pos="3543300" algn="l"/>
              </a:tabLst>
            </a:pPr>
            <a:r>
              <a:rPr sz="4000" b="1" spc="375" dirty="0">
                <a:solidFill>
                  <a:srgbClr val="1D136B"/>
                </a:solidFill>
                <a:latin typeface="Cambria"/>
                <a:cs typeface="Cambria"/>
              </a:rPr>
              <a:t>I</a:t>
            </a:r>
            <a:r>
              <a:rPr sz="3200" b="1" spc="565" dirty="0">
                <a:solidFill>
                  <a:srgbClr val="1D136B"/>
                </a:solidFill>
                <a:latin typeface="Cambria"/>
                <a:cs typeface="Cambria"/>
              </a:rPr>
              <a:t>N</a:t>
            </a:r>
            <a:r>
              <a:rPr sz="3200" b="1" spc="465" dirty="0">
                <a:solidFill>
                  <a:srgbClr val="1D136B"/>
                </a:solidFill>
                <a:latin typeface="Cambria"/>
                <a:cs typeface="Cambria"/>
              </a:rPr>
              <a:t>F</a:t>
            </a:r>
            <a:r>
              <a:rPr sz="3200" b="1" spc="470" dirty="0">
                <a:solidFill>
                  <a:srgbClr val="1D136B"/>
                </a:solidFill>
                <a:latin typeface="Cambria"/>
                <a:cs typeface="Cambria"/>
              </a:rPr>
              <a:t>O</a:t>
            </a:r>
            <a:r>
              <a:rPr sz="3200" b="1" spc="455" dirty="0">
                <a:solidFill>
                  <a:srgbClr val="1D136B"/>
                </a:solidFill>
                <a:latin typeface="Cambria"/>
                <a:cs typeface="Cambria"/>
              </a:rPr>
              <a:t>R</a:t>
            </a:r>
            <a:r>
              <a:rPr sz="3200" b="1" spc="434" dirty="0">
                <a:solidFill>
                  <a:srgbClr val="1D136B"/>
                </a:solidFill>
                <a:latin typeface="Cambria"/>
                <a:cs typeface="Cambria"/>
              </a:rPr>
              <a:t>M</a:t>
            </a:r>
            <a:r>
              <a:rPr sz="3200" b="1" spc="345" dirty="0">
                <a:solidFill>
                  <a:srgbClr val="1D136B"/>
                </a:solidFill>
                <a:latin typeface="Cambria"/>
                <a:cs typeface="Cambria"/>
              </a:rPr>
              <a:t>A</a:t>
            </a:r>
            <a:r>
              <a:rPr sz="3200" b="1" spc="265" dirty="0">
                <a:solidFill>
                  <a:srgbClr val="1D136B"/>
                </a:solidFill>
                <a:latin typeface="Cambria"/>
                <a:cs typeface="Cambria"/>
              </a:rPr>
              <a:t>T</a:t>
            </a:r>
            <a:r>
              <a:rPr sz="3200" b="1" spc="305" dirty="0">
                <a:solidFill>
                  <a:srgbClr val="1D136B"/>
                </a:solidFill>
                <a:latin typeface="Cambria"/>
                <a:cs typeface="Cambria"/>
              </a:rPr>
              <a:t>I</a:t>
            </a:r>
            <a:r>
              <a:rPr sz="3200" b="1" spc="465" dirty="0">
                <a:solidFill>
                  <a:srgbClr val="1D136B"/>
                </a:solidFill>
                <a:latin typeface="Cambria"/>
                <a:cs typeface="Cambria"/>
              </a:rPr>
              <a:t>O</a:t>
            </a:r>
            <a:r>
              <a:rPr sz="3200" b="1" spc="459" dirty="0">
                <a:solidFill>
                  <a:srgbClr val="1D136B"/>
                </a:solidFill>
                <a:latin typeface="Cambria"/>
                <a:cs typeface="Cambria"/>
              </a:rPr>
              <a:t>N</a:t>
            </a:r>
            <a:r>
              <a:rPr sz="3200" b="1" dirty="0">
                <a:solidFill>
                  <a:srgbClr val="1D136B"/>
                </a:solidFill>
                <a:latin typeface="Cambria"/>
                <a:cs typeface="Cambria"/>
              </a:rPr>
              <a:t>	</a:t>
            </a:r>
            <a:r>
              <a:rPr sz="4000" b="1" spc="605" dirty="0">
                <a:solidFill>
                  <a:srgbClr val="1D136B"/>
                </a:solidFill>
                <a:latin typeface="Cambria"/>
                <a:cs typeface="Cambria"/>
              </a:rPr>
              <a:t>R</a:t>
            </a:r>
            <a:r>
              <a:rPr sz="3200" b="1" spc="580" dirty="0">
                <a:solidFill>
                  <a:srgbClr val="1D136B"/>
                </a:solidFill>
                <a:latin typeface="Cambria"/>
                <a:cs typeface="Cambria"/>
              </a:rPr>
              <a:t>E</a:t>
            </a:r>
            <a:r>
              <a:rPr sz="3200" b="1" spc="265" dirty="0">
                <a:solidFill>
                  <a:srgbClr val="1D136B"/>
                </a:solidFill>
                <a:latin typeface="Cambria"/>
                <a:cs typeface="Cambria"/>
              </a:rPr>
              <a:t>T</a:t>
            </a:r>
            <a:r>
              <a:rPr sz="3200" b="1" spc="490" dirty="0">
                <a:solidFill>
                  <a:srgbClr val="1D136B"/>
                </a:solidFill>
                <a:latin typeface="Cambria"/>
                <a:cs typeface="Cambria"/>
              </a:rPr>
              <a:t>R</a:t>
            </a:r>
            <a:r>
              <a:rPr sz="3200" b="1" spc="335" dirty="0">
                <a:solidFill>
                  <a:srgbClr val="1D136B"/>
                </a:solidFill>
                <a:latin typeface="Cambria"/>
                <a:cs typeface="Cambria"/>
              </a:rPr>
              <a:t>I</a:t>
            </a:r>
            <a:r>
              <a:rPr sz="3200" b="1" spc="550" dirty="0">
                <a:solidFill>
                  <a:srgbClr val="1D136B"/>
                </a:solidFill>
                <a:latin typeface="Cambria"/>
                <a:cs typeface="Cambria"/>
              </a:rPr>
              <a:t>E</a:t>
            </a:r>
            <a:r>
              <a:rPr sz="3200" b="1" spc="400" dirty="0">
                <a:solidFill>
                  <a:srgbClr val="1D136B"/>
                </a:solidFill>
                <a:latin typeface="Cambria"/>
                <a:cs typeface="Cambria"/>
              </a:rPr>
              <a:t>V</a:t>
            </a:r>
            <a:r>
              <a:rPr sz="3200" b="1" spc="335" dirty="0">
                <a:solidFill>
                  <a:srgbClr val="1D136B"/>
                </a:solidFill>
                <a:latin typeface="Cambria"/>
                <a:cs typeface="Cambria"/>
              </a:rPr>
              <a:t>A</a:t>
            </a:r>
            <a:r>
              <a:rPr sz="3200" b="1" spc="330" dirty="0">
                <a:solidFill>
                  <a:srgbClr val="1D136B"/>
                </a:solidFill>
                <a:latin typeface="Cambria"/>
                <a:cs typeface="Cambria"/>
              </a:rPr>
              <a:t>L  </a:t>
            </a:r>
            <a:r>
              <a:rPr sz="4000" b="1" spc="465" dirty="0">
                <a:solidFill>
                  <a:srgbClr val="1D136B"/>
                </a:solidFill>
                <a:latin typeface="Cambria"/>
                <a:cs typeface="Cambria"/>
              </a:rPr>
              <a:t>S</a:t>
            </a:r>
            <a:r>
              <a:rPr sz="3200" b="1" spc="465" dirty="0">
                <a:solidFill>
                  <a:srgbClr val="1D136B"/>
                </a:solidFill>
                <a:latin typeface="Cambria"/>
                <a:cs typeface="Cambria"/>
              </a:rPr>
              <a:t>YSTEMS	</a:t>
            </a:r>
            <a:r>
              <a:rPr sz="4000" b="1" spc="285" dirty="0">
                <a:solidFill>
                  <a:srgbClr val="1D136B"/>
                </a:solidFill>
                <a:latin typeface="Cambria"/>
                <a:cs typeface="Cambria"/>
              </a:rPr>
              <a:t>(</a:t>
            </a:r>
            <a:r>
              <a:rPr sz="3600" b="1" spc="285">
                <a:solidFill>
                  <a:srgbClr val="1D136B"/>
                </a:solidFill>
                <a:latin typeface="Cambria"/>
                <a:cs typeface="Cambria"/>
              </a:rPr>
              <a:t>IRS</a:t>
            </a:r>
            <a:r>
              <a:rPr sz="4000" b="1" spc="285">
                <a:solidFill>
                  <a:srgbClr val="1D136B"/>
                </a:solidFill>
                <a:latin typeface="Cambria"/>
                <a:cs typeface="Cambria"/>
              </a:rPr>
              <a:t>)</a:t>
            </a:r>
            <a:endParaRPr lang="en-US" sz="4000" b="1" spc="285" dirty="0">
              <a:solidFill>
                <a:srgbClr val="1D136B"/>
              </a:solidFill>
              <a:latin typeface="Cambria"/>
              <a:cs typeface="Cambria"/>
            </a:endParaRPr>
          </a:p>
          <a:p>
            <a:pPr marL="12700" marR="5080" algn="ctr">
              <a:lnSpc>
                <a:spcPct val="100000"/>
              </a:lnSpc>
              <a:spcBef>
                <a:spcPts val="95"/>
              </a:spcBef>
              <a:tabLst>
                <a:tab pos="2333625" algn="l"/>
                <a:tab pos="3543300" algn="l"/>
              </a:tabLst>
            </a:pPr>
            <a:endParaRPr lang="en-US" sz="4000" b="1" spc="285" dirty="0">
              <a:solidFill>
                <a:srgbClr val="1D136B"/>
              </a:solidFill>
              <a:latin typeface="Cambria"/>
              <a:cs typeface="Cambria"/>
            </a:endParaRPr>
          </a:p>
          <a:p>
            <a:pPr marL="12700" marR="5080" algn="ctr">
              <a:lnSpc>
                <a:spcPct val="100000"/>
              </a:lnSpc>
              <a:spcBef>
                <a:spcPts val="95"/>
              </a:spcBef>
              <a:tabLst>
                <a:tab pos="2333625" algn="l"/>
                <a:tab pos="3543300" algn="l"/>
              </a:tabLst>
            </a:pPr>
            <a:endParaRPr sz="4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>
              <a:latin typeface="Cambria"/>
              <a:cs typeface="Cambri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91200" y="7086600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Course Instructor</a:t>
            </a:r>
            <a:endParaRPr lang="en-US" dirty="0"/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2060"/>
                </a:solidFill>
                <a:latin typeface="Arial Black" pitchFamily="34" charset="0"/>
              </a:rPr>
              <a:t>P.Veera Swamy</a:t>
            </a:r>
          </a:p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Assistant Professor</a:t>
            </a:r>
            <a:endParaRPr lang="en-IN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6680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7630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38100">
              <a:solidFill>
                <a:srgbClr val="FDC3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25" y="0"/>
              <a:ext cx="57150" cy="6858000"/>
            </a:xfrm>
            <a:custGeom>
              <a:avLst/>
              <a:gdLst/>
              <a:ahLst/>
              <a:cxnLst/>
              <a:rect l="l" t="t" r="r" b="b"/>
              <a:pathLst>
                <a:path w="57150" h="6858000">
                  <a:moveTo>
                    <a:pt x="1143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1430" y="6858000"/>
                  </a:lnTo>
                  <a:lnTo>
                    <a:pt x="11430" y="0"/>
                  </a:lnTo>
                  <a:close/>
                </a:path>
                <a:path w="57150" h="6858000">
                  <a:moveTo>
                    <a:pt x="57150" y="0"/>
                  </a:moveTo>
                  <a:lnTo>
                    <a:pt x="22860" y="0"/>
                  </a:lnTo>
                  <a:lnTo>
                    <a:pt x="22860" y="6858000"/>
                  </a:lnTo>
                  <a:lnTo>
                    <a:pt x="57150" y="68580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DC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12700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56447" y="571499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08" y="4419"/>
                  </a:lnTo>
                  <a:lnTo>
                    <a:pt x="178597" y="17162"/>
                  </a:lnTo>
                  <a:lnTo>
                    <a:pt x="135861" y="37453"/>
                  </a:lnTo>
                  <a:lnTo>
                    <a:pt x="97575" y="64518"/>
                  </a:lnTo>
                  <a:lnTo>
                    <a:pt x="64513" y="97580"/>
                  </a:lnTo>
                  <a:lnTo>
                    <a:pt x="37450" y="135867"/>
                  </a:lnTo>
                  <a:lnTo>
                    <a:pt x="17161" y="178602"/>
                  </a:lnTo>
                  <a:lnTo>
                    <a:pt x="4419" y="225011"/>
                  </a:lnTo>
                  <a:lnTo>
                    <a:pt x="0" y="274319"/>
                  </a:lnTo>
                  <a:lnTo>
                    <a:pt x="4419" y="323628"/>
                  </a:lnTo>
                  <a:lnTo>
                    <a:pt x="17161" y="370037"/>
                  </a:lnTo>
                  <a:lnTo>
                    <a:pt x="37450" y="412772"/>
                  </a:lnTo>
                  <a:lnTo>
                    <a:pt x="64513" y="451059"/>
                  </a:lnTo>
                  <a:lnTo>
                    <a:pt x="97575" y="484121"/>
                  </a:lnTo>
                  <a:lnTo>
                    <a:pt x="135861" y="511186"/>
                  </a:lnTo>
                  <a:lnTo>
                    <a:pt x="178597" y="531477"/>
                  </a:lnTo>
                  <a:lnTo>
                    <a:pt x="225008" y="544220"/>
                  </a:lnTo>
                  <a:lnTo>
                    <a:pt x="274320" y="548640"/>
                  </a:lnTo>
                  <a:lnTo>
                    <a:pt x="323631" y="544220"/>
                  </a:lnTo>
                  <a:lnTo>
                    <a:pt x="370042" y="531477"/>
                  </a:lnTo>
                  <a:lnTo>
                    <a:pt x="412778" y="511186"/>
                  </a:lnTo>
                  <a:lnTo>
                    <a:pt x="451064" y="484121"/>
                  </a:lnTo>
                  <a:lnTo>
                    <a:pt x="484126" y="451059"/>
                  </a:lnTo>
                  <a:lnTo>
                    <a:pt x="511189" y="412772"/>
                  </a:lnTo>
                  <a:lnTo>
                    <a:pt x="531478" y="370037"/>
                  </a:lnTo>
                  <a:lnTo>
                    <a:pt x="544220" y="323628"/>
                  </a:lnTo>
                  <a:lnTo>
                    <a:pt x="548640" y="274319"/>
                  </a:lnTo>
                  <a:lnTo>
                    <a:pt x="544220" y="225011"/>
                  </a:lnTo>
                  <a:lnTo>
                    <a:pt x="531478" y="178602"/>
                  </a:lnTo>
                  <a:lnTo>
                    <a:pt x="511189" y="135867"/>
                  </a:lnTo>
                  <a:lnTo>
                    <a:pt x="484126" y="97580"/>
                  </a:lnTo>
                  <a:lnTo>
                    <a:pt x="451064" y="64518"/>
                  </a:lnTo>
                  <a:lnTo>
                    <a:pt x="412778" y="37453"/>
                  </a:lnTo>
                  <a:lnTo>
                    <a:pt x="370042" y="17162"/>
                  </a:lnTo>
                  <a:lnTo>
                    <a:pt x="323631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535940" y="895350"/>
            <a:ext cx="42106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295" dirty="0">
                <a:solidFill>
                  <a:srgbClr val="002060"/>
                </a:solidFill>
              </a:rPr>
              <a:t>S</a:t>
            </a:r>
            <a:r>
              <a:rPr b="1" spc="295" dirty="0">
                <a:solidFill>
                  <a:srgbClr val="002060"/>
                </a:solidFill>
              </a:rPr>
              <a:t>IMILARITY</a:t>
            </a:r>
            <a:r>
              <a:rPr b="1" spc="265" dirty="0">
                <a:solidFill>
                  <a:srgbClr val="002060"/>
                </a:solidFill>
              </a:rPr>
              <a:t> </a:t>
            </a:r>
            <a:r>
              <a:rPr sz="3000" b="1" spc="375" dirty="0">
                <a:solidFill>
                  <a:srgbClr val="002060"/>
                </a:solidFill>
              </a:rPr>
              <a:t>M</a:t>
            </a:r>
            <a:r>
              <a:rPr b="1" spc="375" dirty="0">
                <a:solidFill>
                  <a:srgbClr val="002060"/>
                </a:solidFill>
              </a:rPr>
              <a:t>EASURES</a:t>
            </a:r>
            <a:endParaRPr sz="3000" b="1" dirty="0">
              <a:solidFill>
                <a:srgbClr val="002060"/>
              </a:solidFill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535940" y="1629663"/>
            <a:ext cx="57296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9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5750" algn="l"/>
                <a:tab pos="649605" algn="l"/>
                <a:tab pos="1522095" algn="l"/>
                <a:tab pos="1663064" algn="l"/>
                <a:tab pos="2054860" algn="l"/>
                <a:tab pos="2092325" algn="l"/>
                <a:tab pos="3250565" algn="l"/>
                <a:tab pos="3430904" algn="l"/>
                <a:tab pos="4578350" algn="l"/>
                <a:tab pos="5161915" algn="l"/>
              </a:tabLst>
            </a:pPr>
            <a:r>
              <a:rPr sz="2000" spc="195" dirty="0">
                <a:latin typeface="Cambria"/>
                <a:cs typeface="Cambria"/>
              </a:rPr>
              <a:t>A	</a:t>
            </a:r>
            <a:r>
              <a:rPr sz="2000" spc="70" dirty="0">
                <a:latin typeface="Cambria"/>
                <a:cs typeface="Cambria"/>
              </a:rPr>
              <a:t>variety		</a:t>
            </a:r>
            <a:r>
              <a:rPr sz="2000" spc="-5" dirty="0">
                <a:latin typeface="Cambria"/>
                <a:cs typeface="Cambria"/>
              </a:rPr>
              <a:t>of	</a:t>
            </a:r>
            <a:r>
              <a:rPr sz="2000" spc="55" dirty="0">
                <a:latin typeface="Cambria"/>
                <a:cs typeface="Cambria"/>
              </a:rPr>
              <a:t>different	</a:t>
            </a:r>
            <a:r>
              <a:rPr sz="2000" spc="80" dirty="0">
                <a:latin typeface="Cambria"/>
                <a:cs typeface="Cambria"/>
              </a:rPr>
              <a:t>similarity	</a:t>
            </a:r>
            <a:r>
              <a:rPr sz="2000" spc="70" dirty="0">
                <a:latin typeface="Cambria"/>
                <a:cs typeface="Cambria"/>
              </a:rPr>
              <a:t>measures </a:t>
            </a:r>
            <a:r>
              <a:rPr sz="2000" spc="-43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calculate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70" dirty="0">
                <a:latin typeface="Cambria"/>
                <a:cs typeface="Cambria"/>
              </a:rPr>
              <a:t>th</a:t>
            </a:r>
            <a:r>
              <a:rPr sz="2000" spc="85" dirty="0">
                <a:latin typeface="Cambria"/>
                <a:cs typeface="Cambria"/>
              </a:rPr>
              <a:t>e</a:t>
            </a:r>
            <a:r>
              <a:rPr sz="2000" dirty="0">
                <a:latin typeface="Cambria"/>
                <a:cs typeface="Cambria"/>
              </a:rPr>
              <a:t>		</a:t>
            </a:r>
            <a:r>
              <a:rPr sz="2000" spc="80" dirty="0">
                <a:latin typeface="Cambria"/>
                <a:cs typeface="Cambria"/>
              </a:rPr>
              <a:t>s</a:t>
            </a:r>
            <a:r>
              <a:rPr sz="2000" spc="40" dirty="0">
                <a:latin typeface="Cambria"/>
                <a:cs typeface="Cambria"/>
              </a:rPr>
              <a:t>i</a:t>
            </a:r>
            <a:r>
              <a:rPr sz="2000" spc="90" dirty="0">
                <a:latin typeface="Cambria"/>
                <a:cs typeface="Cambria"/>
              </a:rPr>
              <a:t>milar</a:t>
            </a:r>
            <a:r>
              <a:rPr sz="2000" spc="40" dirty="0">
                <a:latin typeface="Cambria"/>
                <a:cs typeface="Cambria"/>
              </a:rPr>
              <a:t>i</a:t>
            </a:r>
            <a:r>
              <a:rPr sz="2000" spc="60" dirty="0">
                <a:latin typeface="Cambria"/>
                <a:cs typeface="Cambria"/>
              </a:rPr>
              <a:t>t</a:t>
            </a:r>
            <a:r>
              <a:rPr sz="2000" spc="95" dirty="0">
                <a:latin typeface="Cambria"/>
                <a:cs typeface="Cambria"/>
              </a:rPr>
              <a:t>y</a:t>
            </a:r>
            <a:r>
              <a:rPr sz="2000" dirty="0">
                <a:latin typeface="Cambria"/>
                <a:cs typeface="Cambria"/>
              </a:rPr>
              <a:t>		</a:t>
            </a:r>
            <a:r>
              <a:rPr sz="2000" spc="25" dirty="0">
                <a:latin typeface="Cambria"/>
                <a:cs typeface="Cambria"/>
              </a:rPr>
              <a:t>bet</a:t>
            </a:r>
            <a:r>
              <a:rPr sz="2000" spc="40" dirty="0">
                <a:latin typeface="Cambria"/>
                <a:cs typeface="Cambria"/>
              </a:rPr>
              <a:t>w</a:t>
            </a:r>
            <a:r>
              <a:rPr sz="2000" spc="20" dirty="0">
                <a:latin typeface="Cambria"/>
                <a:cs typeface="Cambria"/>
              </a:rPr>
              <a:t>ee</a:t>
            </a:r>
            <a:r>
              <a:rPr sz="2000" spc="100" dirty="0">
                <a:latin typeface="Cambria"/>
                <a:cs typeface="Cambria"/>
              </a:rPr>
              <a:t>n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33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th</a:t>
            </a:r>
            <a:r>
              <a:rPr sz="2000" spc="85" dirty="0">
                <a:latin typeface="Cambria"/>
                <a:cs typeface="Cambria"/>
              </a:rPr>
              <a:t>e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95" dirty="0">
                <a:latin typeface="Cambria"/>
                <a:cs typeface="Cambria"/>
              </a:rPr>
              <a:t>Item</a:t>
            </a:r>
            <a:endParaRPr sz="2000" dirty="0">
              <a:latin typeface="Cambria"/>
              <a:cs typeface="Cambria"/>
            </a:endParaRPr>
          </a:p>
        </p:txBody>
      </p:sp>
      <p:sp>
        <p:nvSpPr>
          <p:cNvPr id="11" name="object 4"/>
          <p:cNvSpPr txBox="1"/>
          <p:nvPr/>
        </p:nvSpPr>
        <p:spPr>
          <a:xfrm>
            <a:off x="6406896" y="1629663"/>
            <a:ext cx="20148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655" marR="5080" indent="-21590">
              <a:lnSpc>
                <a:spcPct val="100000"/>
              </a:lnSpc>
              <a:spcBef>
                <a:spcPts val="95"/>
              </a:spcBef>
              <a:tabLst>
                <a:tab pos="601980" algn="l"/>
                <a:tab pos="665480" algn="l"/>
                <a:tab pos="1050925" algn="l"/>
                <a:tab pos="1235075" algn="l"/>
                <a:tab pos="1776095" algn="l"/>
              </a:tabLst>
            </a:pPr>
            <a:r>
              <a:rPr sz="2000" spc="80" dirty="0">
                <a:latin typeface="Cambria"/>
                <a:cs typeface="Cambria"/>
              </a:rPr>
              <a:t>can	</a:t>
            </a:r>
            <a:r>
              <a:rPr sz="2000" spc="15" dirty="0">
                <a:latin typeface="Cambria"/>
                <a:cs typeface="Cambria"/>
              </a:rPr>
              <a:t>be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60" dirty="0">
                <a:latin typeface="Cambria"/>
                <a:cs typeface="Cambria"/>
              </a:rPr>
              <a:t>used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5" dirty="0">
                <a:latin typeface="Cambria"/>
                <a:cs typeface="Cambria"/>
              </a:rPr>
              <a:t>to  </a:t>
            </a:r>
            <a:r>
              <a:rPr sz="2000" spc="85" dirty="0">
                <a:latin typeface="Cambria"/>
                <a:cs typeface="Cambria"/>
              </a:rPr>
              <a:t>an</a:t>
            </a:r>
            <a:r>
              <a:rPr sz="2000" spc="95" dirty="0">
                <a:latin typeface="Cambria"/>
                <a:cs typeface="Cambria"/>
              </a:rPr>
              <a:t>d</a:t>
            </a:r>
            <a:r>
              <a:rPr sz="2000" dirty="0">
                <a:latin typeface="Cambria"/>
                <a:cs typeface="Cambria"/>
              </a:rPr>
              <a:t>		</a:t>
            </a:r>
            <a:r>
              <a:rPr sz="2000" spc="70" dirty="0">
                <a:latin typeface="Cambria"/>
                <a:cs typeface="Cambria"/>
              </a:rPr>
              <a:t>th</a:t>
            </a:r>
            <a:r>
              <a:rPr sz="2000" spc="85" dirty="0">
                <a:latin typeface="Cambria"/>
                <a:cs typeface="Cambria"/>
              </a:rPr>
              <a:t>e</a:t>
            </a:r>
            <a:r>
              <a:rPr sz="2000" dirty="0">
                <a:latin typeface="Cambria"/>
                <a:cs typeface="Cambria"/>
              </a:rPr>
              <a:t>		</a:t>
            </a:r>
            <a:r>
              <a:rPr sz="2000" spc="65" dirty="0">
                <a:latin typeface="Cambria"/>
                <a:cs typeface="Cambria"/>
              </a:rPr>
              <a:t>search</a:t>
            </a:r>
            <a:endParaRPr sz="2000" dirty="0">
              <a:latin typeface="Cambria"/>
              <a:cs typeface="Cambria"/>
            </a:endParaRPr>
          </a:p>
        </p:txBody>
      </p:sp>
      <p:sp>
        <p:nvSpPr>
          <p:cNvPr id="12" name="object 5"/>
          <p:cNvSpPr txBox="1"/>
          <p:nvPr/>
        </p:nvSpPr>
        <p:spPr>
          <a:xfrm>
            <a:off x="808736" y="2239263"/>
            <a:ext cx="761365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000" spc="90" dirty="0">
                <a:latin typeface="Cambria"/>
                <a:cs typeface="Cambria"/>
              </a:rPr>
              <a:t>statement. </a:t>
            </a:r>
            <a:r>
              <a:rPr sz="2000" spc="195" dirty="0">
                <a:latin typeface="Cambria"/>
                <a:cs typeface="Cambria"/>
              </a:rPr>
              <a:t>A </a:t>
            </a:r>
            <a:r>
              <a:rPr sz="2000" spc="65" dirty="0">
                <a:latin typeface="Cambria"/>
                <a:cs typeface="Cambria"/>
              </a:rPr>
              <a:t>characteristic </a:t>
            </a:r>
            <a:r>
              <a:rPr sz="2000" spc="-5" dirty="0">
                <a:latin typeface="Cambria"/>
                <a:cs typeface="Cambria"/>
              </a:rPr>
              <a:t>of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130" dirty="0">
                <a:latin typeface="Cambria"/>
                <a:cs typeface="Cambria"/>
              </a:rPr>
              <a:t>a </a:t>
            </a:r>
            <a:r>
              <a:rPr sz="2000" spc="80" dirty="0">
                <a:latin typeface="Cambria"/>
                <a:cs typeface="Cambria"/>
              </a:rPr>
              <a:t>similarity </a:t>
            </a:r>
            <a:r>
              <a:rPr sz="2000" spc="70" dirty="0">
                <a:latin typeface="Cambria"/>
                <a:cs typeface="Cambria"/>
              </a:rPr>
              <a:t>formula </a:t>
            </a:r>
            <a:r>
              <a:rPr sz="2000" spc="65" dirty="0">
                <a:latin typeface="Cambria"/>
                <a:cs typeface="Cambria"/>
              </a:rPr>
              <a:t>is </a:t>
            </a:r>
            <a:r>
              <a:rPr sz="2000" spc="105" dirty="0">
                <a:latin typeface="Cambria"/>
                <a:cs typeface="Cambria"/>
              </a:rPr>
              <a:t>that </a:t>
            </a:r>
            <a:r>
              <a:rPr sz="2000" spc="70" dirty="0">
                <a:latin typeface="Cambria"/>
                <a:cs typeface="Cambria"/>
              </a:rPr>
              <a:t>the 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results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of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the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formula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increase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as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the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items  </a:t>
            </a:r>
            <a:r>
              <a:rPr sz="2000" spc="10" dirty="0">
                <a:latin typeface="Cambria"/>
                <a:cs typeface="Cambria"/>
              </a:rPr>
              <a:t>become 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more 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similar.</a:t>
            </a:r>
            <a:endParaRPr sz="2000" dirty="0">
              <a:latin typeface="Cambria"/>
              <a:cs typeface="Cambria"/>
            </a:endParaRPr>
          </a:p>
        </p:txBody>
      </p:sp>
      <p:pic>
        <p:nvPicPr>
          <p:cNvPr id="13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7375" y="3143186"/>
            <a:ext cx="5071999" cy="785812"/>
          </a:xfrm>
          <a:prstGeom prst="rect">
            <a:avLst/>
          </a:prstGeom>
        </p:spPr>
      </p:pic>
      <p:sp>
        <p:nvSpPr>
          <p:cNvPr id="14" name="object 6"/>
          <p:cNvSpPr txBox="1"/>
          <p:nvPr/>
        </p:nvSpPr>
        <p:spPr>
          <a:xfrm>
            <a:off x="535940" y="3991864"/>
            <a:ext cx="7886700" cy="223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sz="2000" spc="110" dirty="0">
                <a:latin typeface="Cambria"/>
                <a:cs typeface="Cambria"/>
              </a:rPr>
              <a:t>If </a:t>
            </a:r>
            <a:r>
              <a:rPr sz="2000" spc="57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Itemj </a:t>
            </a:r>
            <a:r>
              <a:rPr sz="2000" spc="60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is  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replaced  </a:t>
            </a:r>
            <a:r>
              <a:rPr sz="2000" spc="15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with  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Queryj </a:t>
            </a:r>
            <a:r>
              <a:rPr sz="2000" spc="59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then  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the  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same  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formula</a:t>
            </a:r>
            <a:endParaRPr sz="2000" dirty="0">
              <a:latin typeface="Cambria"/>
              <a:cs typeface="Cambria"/>
            </a:endParaRPr>
          </a:p>
          <a:p>
            <a:pPr marL="285115" algn="just">
              <a:lnSpc>
                <a:spcPct val="100000"/>
              </a:lnSpc>
            </a:pPr>
            <a:r>
              <a:rPr sz="2000" spc="65" dirty="0">
                <a:latin typeface="Cambria"/>
                <a:cs typeface="Cambria"/>
              </a:rPr>
              <a:t>generates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the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similarity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between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every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100" dirty="0">
                <a:latin typeface="Cambria"/>
                <a:cs typeface="Cambria"/>
              </a:rPr>
              <a:t>Item </a:t>
            </a:r>
            <a:r>
              <a:rPr sz="2000" spc="85" dirty="0">
                <a:latin typeface="Cambria"/>
                <a:cs typeface="Cambria"/>
              </a:rPr>
              <a:t>and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Queryj</a:t>
            </a:r>
            <a:endParaRPr sz="2000" dirty="0">
              <a:latin typeface="Cambria"/>
              <a:cs typeface="Cambria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sz="2000" spc="95" dirty="0">
                <a:latin typeface="Cambria"/>
                <a:cs typeface="Cambria"/>
              </a:rPr>
              <a:t>The </a:t>
            </a:r>
            <a:r>
              <a:rPr sz="2000" spc="30" dirty="0">
                <a:latin typeface="Cambria"/>
                <a:cs typeface="Cambria"/>
              </a:rPr>
              <a:t>problem </a:t>
            </a:r>
            <a:r>
              <a:rPr sz="2000" spc="65" dirty="0">
                <a:latin typeface="Cambria"/>
                <a:cs typeface="Cambria"/>
              </a:rPr>
              <a:t>with </a:t>
            </a:r>
            <a:r>
              <a:rPr sz="2000" spc="85" dirty="0">
                <a:latin typeface="Cambria"/>
                <a:cs typeface="Cambria"/>
              </a:rPr>
              <a:t>this </a:t>
            </a:r>
            <a:r>
              <a:rPr sz="2000" spc="60" dirty="0">
                <a:latin typeface="Cambria"/>
                <a:cs typeface="Cambria"/>
              </a:rPr>
              <a:t>simple </a:t>
            </a:r>
            <a:r>
              <a:rPr sz="2000" spc="70" dirty="0">
                <a:latin typeface="Cambria"/>
                <a:cs typeface="Cambria"/>
              </a:rPr>
              <a:t>measure </a:t>
            </a:r>
            <a:r>
              <a:rPr sz="2000" spc="60" dirty="0">
                <a:latin typeface="Cambria"/>
                <a:cs typeface="Cambria"/>
              </a:rPr>
              <a:t>is </a:t>
            </a:r>
            <a:r>
              <a:rPr sz="2000" spc="85" dirty="0">
                <a:latin typeface="Cambria"/>
                <a:cs typeface="Cambria"/>
              </a:rPr>
              <a:t>in </a:t>
            </a:r>
            <a:r>
              <a:rPr sz="2000" spc="75" dirty="0">
                <a:latin typeface="Cambria"/>
                <a:cs typeface="Cambria"/>
              </a:rPr>
              <a:t>the </a:t>
            </a:r>
            <a:r>
              <a:rPr sz="2000" spc="65" dirty="0">
                <a:latin typeface="Cambria"/>
                <a:cs typeface="Cambria"/>
              </a:rPr>
              <a:t>normalization 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needed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to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account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for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variances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in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the 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length 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of</a:t>
            </a:r>
            <a:r>
              <a:rPr sz="2000" spc="434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items. 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Additional </a:t>
            </a:r>
            <a:r>
              <a:rPr sz="2000" spc="65" dirty="0">
                <a:latin typeface="Cambria"/>
                <a:cs typeface="Cambria"/>
              </a:rPr>
              <a:t>normalization is </a:t>
            </a:r>
            <a:r>
              <a:rPr sz="2000" spc="50" dirty="0">
                <a:latin typeface="Cambria"/>
                <a:cs typeface="Cambria"/>
              </a:rPr>
              <a:t>also </a:t>
            </a:r>
            <a:r>
              <a:rPr sz="2000" spc="60" dirty="0">
                <a:latin typeface="Cambria"/>
                <a:cs typeface="Cambria"/>
              </a:rPr>
              <a:t>used </a:t>
            </a:r>
            <a:r>
              <a:rPr sz="2000" spc="15" dirty="0">
                <a:latin typeface="Cambria"/>
                <a:cs typeface="Cambria"/>
              </a:rPr>
              <a:t>to </a:t>
            </a:r>
            <a:r>
              <a:rPr sz="2000" spc="80" dirty="0">
                <a:latin typeface="Cambria"/>
                <a:cs typeface="Cambria"/>
              </a:rPr>
              <a:t>have </a:t>
            </a:r>
            <a:r>
              <a:rPr sz="2000" spc="75" dirty="0">
                <a:latin typeface="Cambria"/>
                <a:cs typeface="Cambria"/>
              </a:rPr>
              <a:t>the </a:t>
            </a:r>
            <a:r>
              <a:rPr sz="2000" spc="90" dirty="0">
                <a:latin typeface="Cambria"/>
                <a:cs typeface="Cambria"/>
              </a:rPr>
              <a:t>final </a:t>
            </a:r>
            <a:r>
              <a:rPr sz="2000" spc="70" dirty="0">
                <a:latin typeface="Cambria"/>
                <a:cs typeface="Cambria"/>
              </a:rPr>
              <a:t>results 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come</a:t>
            </a:r>
            <a:r>
              <a:rPr sz="2000" spc="390" dirty="0">
                <a:latin typeface="Cambria"/>
                <a:cs typeface="Cambria"/>
              </a:rPr>
              <a:t> </a:t>
            </a:r>
            <a:r>
              <a:rPr sz="2000" spc="35" dirty="0">
                <a:latin typeface="Cambria"/>
                <a:cs typeface="Cambria"/>
              </a:rPr>
              <a:t>between</a:t>
            </a:r>
            <a:r>
              <a:rPr sz="2000" spc="400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zero</a:t>
            </a:r>
            <a:r>
              <a:rPr sz="2000" spc="40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and</a:t>
            </a:r>
            <a:r>
              <a:rPr sz="2000" spc="40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+1</a:t>
            </a:r>
            <a:r>
              <a:rPr sz="2000" spc="39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(some</a:t>
            </a:r>
            <a:r>
              <a:rPr sz="2000" spc="40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formulas</a:t>
            </a:r>
            <a:r>
              <a:rPr sz="2000" spc="39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use</a:t>
            </a:r>
            <a:r>
              <a:rPr sz="2000" spc="40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the</a:t>
            </a:r>
            <a:r>
              <a:rPr sz="2000" spc="40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range</a:t>
            </a:r>
            <a:r>
              <a:rPr sz="2000" spc="4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-1</a:t>
            </a:r>
            <a:r>
              <a:rPr sz="2000" spc="395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to</a:t>
            </a:r>
            <a:endParaRPr sz="2000" dirty="0">
              <a:latin typeface="Cambria"/>
              <a:cs typeface="Cambria"/>
            </a:endParaRPr>
          </a:p>
          <a:p>
            <a:pPr marL="285115">
              <a:lnSpc>
                <a:spcPct val="100000"/>
              </a:lnSpc>
            </a:pPr>
            <a:r>
              <a:rPr sz="2000" spc="55" dirty="0">
                <a:latin typeface="Cambria"/>
                <a:cs typeface="Cambria"/>
              </a:rPr>
              <a:t>+1)..</a:t>
            </a:r>
            <a:endParaRPr sz="20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6680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7630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38100">
              <a:solidFill>
                <a:srgbClr val="FDC3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25" y="0"/>
              <a:ext cx="57150" cy="6858000"/>
            </a:xfrm>
            <a:custGeom>
              <a:avLst/>
              <a:gdLst/>
              <a:ahLst/>
              <a:cxnLst/>
              <a:rect l="l" t="t" r="r" b="b"/>
              <a:pathLst>
                <a:path w="57150" h="6858000">
                  <a:moveTo>
                    <a:pt x="1143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1430" y="6858000"/>
                  </a:lnTo>
                  <a:lnTo>
                    <a:pt x="11430" y="0"/>
                  </a:lnTo>
                  <a:close/>
                </a:path>
                <a:path w="57150" h="6858000">
                  <a:moveTo>
                    <a:pt x="57150" y="0"/>
                  </a:moveTo>
                  <a:lnTo>
                    <a:pt x="22860" y="0"/>
                  </a:lnTo>
                  <a:lnTo>
                    <a:pt x="22860" y="6858000"/>
                  </a:lnTo>
                  <a:lnTo>
                    <a:pt x="57150" y="68580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DC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12700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56447" y="571499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08" y="4419"/>
                  </a:lnTo>
                  <a:lnTo>
                    <a:pt x="178597" y="17162"/>
                  </a:lnTo>
                  <a:lnTo>
                    <a:pt x="135861" y="37453"/>
                  </a:lnTo>
                  <a:lnTo>
                    <a:pt x="97575" y="64518"/>
                  </a:lnTo>
                  <a:lnTo>
                    <a:pt x="64513" y="97580"/>
                  </a:lnTo>
                  <a:lnTo>
                    <a:pt x="37450" y="135867"/>
                  </a:lnTo>
                  <a:lnTo>
                    <a:pt x="17161" y="178602"/>
                  </a:lnTo>
                  <a:lnTo>
                    <a:pt x="4419" y="225011"/>
                  </a:lnTo>
                  <a:lnTo>
                    <a:pt x="0" y="274319"/>
                  </a:lnTo>
                  <a:lnTo>
                    <a:pt x="4419" y="323628"/>
                  </a:lnTo>
                  <a:lnTo>
                    <a:pt x="17161" y="370037"/>
                  </a:lnTo>
                  <a:lnTo>
                    <a:pt x="37450" y="412772"/>
                  </a:lnTo>
                  <a:lnTo>
                    <a:pt x="64513" y="451059"/>
                  </a:lnTo>
                  <a:lnTo>
                    <a:pt x="97575" y="484121"/>
                  </a:lnTo>
                  <a:lnTo>
                    <a:pt x="135861" y="511186"/>
                  </a:lnTo>
                  <a:lnTo>
                    <a:pt x="178597" y="531477"/>
                  </a:lnTo>
                  <a:lnTo>
                    <a:pt x="225008" y="544220"/>
                  </a:lnTo>
                  <a:lnTo>
                    <a:pt x="274320" y="548640"/>
                  </a:lnTo>
                  <a:lnTo>
                    <a:pt x="323631" y="544220"/>
                  </a:lnTo>
                  <a:lnTo>
                    <a:pt x="370042" y="531477"/>
                  </a:lnTo>
                  <a:lnTo>
                    <a:pt x="412778" y="511186"/>
                  </a:lnTo>
                  <a:lnTo>
                    <a:pt x="451064" y="484121"/>
                  </a:lnTo>
                  <a:lnTo>
                    <a:pt x="484126" y="451059"/>
                  </a:lnTo>
                  <a:lnTo>
                    <a:pt x="511189" y="412772"/>
                  </a:lnTo>
                  <a:lnTo>
                    <a:pt x="531478" y="370037"/>
                  </a:lnTo>
                  <a:lnTo>
                    <a:pt x="544220" y="323628"/>
                  </a:lnTo>
                  <a:lnTo>
                    <a:pt x="548640" y="274319"/>
                  </a:lnTo>
                  <a:lnTo>
                    <a:pt x="544220" y="225011"/>
                  </a:lnTo>
                  <a:lnTo>
                    <a:pt x="531478" y="178602"/>
                  </a:lnTo>
                  <a:lnTo>
                    <a:pt x="511189" y="135867"/>
                  </a:lnTo>
                  <a:lnTo>
                    <a:pt x="484126" y="97580"/>
                  </a:lnTo>
                  <a:lnTo>
                    <a:pt x="451064" y="64518"/>
                  </a:lnTo>
                  <a:lnTo>
                    <a:pt x="412778" y="37453"/>
                  </a:lnTo>
                  <a:lnTo>
                    <a:pt x="370042" y="17162"/>
                  </a:lnTo>
                  <a:lnTo>
                    <a:pt x="323631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535940" y="896111"/>
            <a:ext cx="799846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285" dirty="0">
                <a:solidFill>
                  <a:srgbClr val="002060"/>
                </a:solidFill>
                <a:latin typeface="Cambria"/>
                <a:cs typeface="Cambria"/>
              </a:rPr>
              <a:t>R</a:t>
            </a:r>
            <a:r>
              <a:rPr b="1" spc="285" dirty="0">
                <a:solidFill>
                  <a:srgbClr val="002060"/>
                </a:solidFill>
                <a:latin typeface="Cambria"/>
                <a:cs typeface="Cambria"/>
              </a:rPr>
              <a:t>OBERTSON</a:t>
            </a:r>
            <a:r>
              <a:rPr b="1" spc="280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b="1" spc="275" dirty="0">
                <a:solidFill>
                  <a:srgbClr val="002060"/>
                </a:solidFill>
                <a:latin typeface="Cambria"/>
                <a:cs typeface="Cambria"/>
              </a:rPr>
              <a:t>AND</a:t>
            </a:r>
            <a:r>
              <a:rPr b="1" spc="295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3000" b="1" spc="295" dirty="0">
                <a:solidFill>
                  <a:srgbClr val="002060"/>
                </a:solidFill>
                <a:latin typeface="Cambria"/>
                <a:cs typeface="Cambria"/>
              </a:rPr>
              <a:t>S</a:t>
            </a:r>
            <a:r>
              <a:rPr b="1" spc="295" dirty="0">
                <a:solidFill>
                  <a:srgbClr val="002060"/>
                </a:solidFill>
                <a:latin typeface="Cambria"/>
                <a:cs typeface="Cambria"/>
              </a:rPr>
              <a:t>PARK </a:t>
            </a:r>
            <a:r>
              <a:rPr sz="3000" b="1" spc="405" dirty="0">
                <a:solidFill>
                  <a:srgbClr val="002060"/>
                </a:solidFill>
                <a:latin typeface="Cambria"/>
                <a:cs typeface="Cambria"/>
              </a:rPr>
              <a:t>J</a:t>
            </a:r>
            <a:r>
              <a:rPr b="1" spc="405" dirty="0">
                <a:solidFill>
                  <a:srgbClr val="002060"/>
                </a:solidFill>
                <a:latin typeface="Cambria"/>
                <a:cs typeface="Cambria"/>
              </a:rPr>
              <a:t>ONES</a:t>
            </a:r>
            <a:r>
              <a:rPr b="1" spc="290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b="1" spc="270" dirty="0">
                <a:solidFill>
                  <a:srgbClr val="002060"/>
                </a:solidFill>
                <a:latin typeface="Cambria"/>
                <a:cs typeface="Cambria"/>
              </a:rPr>
              <a:t>APPROACH</a:t>
            </a:r>
            <a:endParaRPr sz="3000" b="1" dirty="0">
              <a:solidFill>
                <a:srgbClr val="002060"/>
              </a:solidFill>
              <a:latin typeface="Cambria"/>
              <a:cs typeface="Cambria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535940" y="1628902"/>
            <a:ext cx="7601584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00" dirty="0">
                <a:latin typeface="Cambria"/>
                <a:cs typeface="Cambria"/>
              </a:rPr>
              <a:t>Their </a:t>
            </a:r>
            <a:r>
              <a:rPr sz="2400" spc="40" dirty="0">
                <a:latin typeface="Cambria"/>
                <a:cs typeface="Cambria"/>
              </a:rPr>
              <a:t>model</a:t>
            </a:r>
            <a:r>
              <a:rPr sz="2400" spc="4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suggests </a:t>
            </a:r>
            <a:r>
              <a:rPr sz="2400" spc="130" dirty="0">
                <a:latin typeface="Cambria"/>
                <a:cs typeface="Cambria"/>
              </a:rPr>
              <a:t>that </a:t>
            </a:r>
            <a:r>
              <a:rPr sz="2400" spc="55" dirty="0">
                <a:latin typeface="Cambria"/>
                <a:cs typeface="Cambria"/>
              </a:rPr>
              <a:t>knowledge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terms </a:t>
            </a:r>
            <a:r>
              <a:rPr sz="2400" spc="105" dirty="0">
                <a:latin typeface="Cambria"/>
                <a:cs typeface="Cambria"/>
              </a:rPr>
              <a:t>in 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C00000"/>
                </a:solidFill>
                <a:latin typeface="Cambria"/>
                <a:cs typeface="Cambria"/>
              </a:rPr>
              <a:t>relevant </a:t>
            </a:r>
            <a:r>
              <a:rPr sz="2400" spc="90" dirty="0">
                <a:solidFill>
                  <a:srgbClr val="C00000"/>
                </a:solidFill>
                <a:latin typeface="Cambria"/>
                <a:cs typeface="Cambria"/>
              </a:rPr>
              <a:t>items </a:t>
            </a:r>
            <a:r>
              <a:rPr sz="2400" spc="60" dirty="0">
                <a:latin typeface="Cambria"/>
                <a:cs typeface="Cambria"/>
              </a:rPr>
              <a:t>retrieved </a:t>
            </a:r>
            <a:r>
              <a:rPr sz="2400" spc="50" dirty="0">
                <a:latin typeface="Cambria"/>
                <a:cs typeface="Cambria"/>
              </a:rPr>
              <a:t>from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spc="60" dirty="0">
                <a:latin typeface="Cambria"/>
                <a:cs typeface="Cambria"/>
              </a:rPr>
              <a:t>query </a:t>
            </a:r>
            <a:r>
              <a:rPr sz="2400" spc="65" dirty="0">
                <a:latin typeface="Cambria"/>
                <a:cs typeface="Cambria"/>
              </a:rPr>
              <a:t>should </a:t>
            </a:r>
            <a:r>
              <a:rPr sz="2400" spc="95" dirty="0">
                <a:latin typeface="Cambria"/>
                <a:cs typeface="Cambria"/>
              </a:rPr>
              <a:t>adjust 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75" dirty="0">
                <a:latin typeface="Cambria"/>
                <a:cs typeface="Cambria"/>
              </a:rPr>
              <a:t>weights </a:t>
            </a:r>
            <a:r>
              <a:rPr sz="2400" spc="-5" dirty="0">
                <a:latin typeface="Cambria"/>
                <a:cs typeface="Cambria"/>
              </a:rPr>
              <a:t>of </a:t>
            </a:r>
            <a:r>
              <a:rPr sz="2400" spc="55" dirty="0">
                <a:latin typeface="Cambria"/>
                <a:cs typeface="Cambria"/>
              </a:rPr>
              <a:t>those </a:t>
            </a:r>
            <a:r>
              <a:rPr sz="2400" spc="85" dirty="0">
                <a:latin typeface="Cambria"/>
                <a:cs typeface="Cambria"/>
              </a:rPr>
              <a:t>terms </a:t>
            </a:r>
            <a:r>
              <a:rPr sz="2400" spc="105" dirty="0">
                <a:latin typeface="Cambria"/>
                <a:cs typeface="Cambria"/>
              </a:rPr>
              <a:t>in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85" dirty="0">
                <a:latin typeface="Cambria"/>
                <a:cs typeface="Cambria"/>
              </a:rPr>
              <a:t>weighting </a:t>
            </a:r>
            <a:r>
              <a:rPr sz="2400" spc="45" dirty="0">
                <a:latin typeface="Cambria"/>
                <a:cs typeface="Cambria"/>
              </a:rPr>
              <a:t>process. 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They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used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C00000"/>
                </a:solidFill>
                <a:latin typeface="Cambria"/>
                <a:cs typeface="Cambria"/>
              </a:rPr>
              <a:t>number</a:t>
            </a:r>
            <a:r>
              <a:rPr sz="2400" spc="8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mbria"/>
                <a:cs typeface="Cambria"/>
              </a:rPr>
              <a:t>of</a:t>
            </a:r>
            <a:r>
              <a:rPr sz="240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C00000"/>
                </a:solidFill>
                <a:latin typeface="Cambria"/>
                <a:cs typeface="Cambria"/>
              </a:rPr>
              <a:t>relevant </a:t>
            </a:r>
            <a:r>
              <a:rPr sz="2400" spc="69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C00000"/>
                </a:solidFill>
                <a:latin typeface="Cambria"/>
                <a:cs typeface="Cambria"/>
              </a:rPr>
              <a:t>documents </a:t>
            </a:r>
            <a:r>
              <a:rPr sz="2400" spc="6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versus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80" dirty="0">
                <a:solidFill>
                  <a:srgbClr val="C00000"/>
                </a:solidFill>
                <a:latin typeface="Cambria"/>
                <a:cs typeface="Cambria"/>
              </a:rPr>
              <a:t>number </a:t>
            </a:r>
            <a:r>
              <a:rPr sz="2400" spc="-5" dirty="0">
                <a:solidFill>
                  <a:srgbClr val="C00000"/>
                </a:solidFill>
                <a:latin typeface="Cambria"/>
                <a:cs typeface="Cambria"/>
              </a:rPr>
              <a:t>of</a:t>
            </a:r>
            <a:r>
              <a:rPr sz="2400" spc="5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spc="40" dirty="0">
                <a:solidFill>
                  <a:srgbClr val="C00000"/>
                </a:solidFill>
                <a:latin typeface="Cambria"/>
                <a:cs typeface="Cambria"/>
              </a:rPr>
              <a:t>non- </a:t>
            </a:r>
            <a:r>
              <a:rPr sz="2400" spc="85" dirty="0">
                <a:solidFill>
                  <a:srgbClr val="C00000"/>
                </a:solidFill>
                <a:latin typeface="Cambria"/>
                <a:cs typeface="Cambria"/>
              </a:rPr>
              <a:t>relevant </a:t>
            </a:r>
            <a:r>
              <a:rPr sz="2400" spc="60" dirty="0">
                <a:solidFill>
                  <a:srgbClr val="C00000"/>
                </a:solidFill>
                <a:latin typeface="Cambria"/>
                <a:cs typeface="Cambria"/>
              </a:rPr>
              <a:t>documents </a:t>
            </a:r>
            <a:r>
              <a:rPr sz="2400" spc="95" dirty="0">
                <a:latin typeface="Cambria"/>
                <a:cs typeface="Cambria"/>
              </a:rPr>
              <a:t>in 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database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and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C00000"/>
                </a:solidFill>
                <a:latin typeface="Cambria"/>
                <a:cs typeface="Cambria"/>
              </a:rPr>
              <a:t>number</a:t>
            </a:r>
            <a:r>
              <a:rPr sz="2400" spc="69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mbria"/>
                <a:cs typeface="Cambria"/>
              </a:rPr>
              <a:t>of</a:t>
            </a:r>
            <a:r>
              <a:rPr sz="2400" spc="5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C00000"/>
                </a:solidFill>
                <a:latin typeface="Cambria"/>
                <a:cs typeface="Cambria"/>
              </a:rPr>
              <a:t>relevant </a:t>
            </a:r>
            <a:r>
              <a:rPr sz="2400" spc="9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C00000"/>
                </a:solidFill>
                <a:latin typeface="Cambria"/>
                <a:cs typeface="Cambria"/>
              </a:rPr>
              <a:t>documents </a:t>
            </a:r>
            <a:r>
              <a:rPr sz="2400" spc="110" dirty="0">
                <a:latin typeface="Cambria"/>
                <a:cs typeface="Cambria"/>
              </a:rPr>
              <a:t>having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spc="45" dirty="0">
                <a:latin typeface="Cambria"/>
                <a:cs typeface="Cambria"/>
              </a:rPr>
              <a:t>specific </a:t>
            </a:r>
            <a:r>
              <a:rPr sz="2400" spc="60" dirty="0">
                <a:latin typeface="Cambria"/>
                <a:cs typeface="Cambria"/>
              </a:rPr>
              <a:t>query </a:t>
            </a:r>
            <a:r>
              <a:rPr sz="2400" spc="85" dirty="0">
                <a:latin typeface="Cambria"/>
                <a:cs typeface="Cambria"/>
              </a:rPr>
              <a:t>term </a:t>
            </a:r>
            <a:r>
              <a:rPr sz="2400" spc="75" dirty="0">
                <a:latin typeface="Cambria"/>
                <a:cs typeface="Cambria"/>
              </a:rPr>
              <a:t>versus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number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C00000"/>
                </a:solidFill>
                <a:latin typeface="Cambria"/>
                <a:cs typeface="Cambria"/>
              </a:rPr>
              <a:t>non-relevant</a:t>
            </a:r>
            <a:r>
              <a:rPr sz="2400" spc="7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C00000"/>
                </a:solidFill>
                <a:latin typeface="Cambria"/>
                <a:cs typeface="Cambria"/>
              </a:rPr>
              <a:t>documents</a:t>
            </a:r>
            <a:r>
              <a:rPr sz="2400" spc="6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having  </a:t>
            </a:r>
            <a:r>
              <a:rPr sz="2400" spc="130" dirty="0">
                <a:latin typeface="Cambria"/>
                <a:cs typeface="Cambria"/>
              </a:rPr>
              <a:t>that 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term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devise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four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formulas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for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weighting.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6680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7630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38100">
              <a:solidFill>
                <a:srgbClr val="FDC3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25" y="0"/>
              <a:ext cx="57150" cy="6858000"/>
            </a:xfrm>
            <a:custGeom>
              <a:avLst/>
              <a:gdLst/>
              <a:ahLst/>
              <a:cxnLst/>
              <a:rect l="l" t="t" r="r" b="b"/>
              <a:pathLst>
                <a:path w="57150" h="6858000">
                  <a:moveTo>
                    <a:pt x="1143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1430" y="6858000"/>
                  </a:lnTo>
                  <a:lnTo>
                    <a:pt x="11430" y="0"/>
                  </a:lnTo>
                  <a:close/>
                </a:path>
                <a:path w="57150" h="6858000">
                  <a:moveTo>
                    <a:pt x="57150" y="0"/>
                  </a:moveTo>
                  <a:lnTo>
                    <a:pt x="22860" y="0"/>
                  </a:lnTo>
                  <a:lnTo>
                    <a:pt x="22860" y="6858000"/>
                  </a:lnTo>
                  <a:lnTo>
                    <a:pt x="57150" y="68580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DC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12700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56447" y="571499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08" y="4419"/>
                  </a:lnTo>
                  <a:lnTo>
                    <a:pt x="178597" y="17162"/>
                  </a:lnTo>
                  <a:lnTo>
                    <a:pt x="135861" y="37453"/>
                  </a:lnTo>
                  <a:lnTo>
                    <a:pt x="97575" y="64518"/>
                  </a:lnTo>
                  <a:lnTo>
                    <a:pt x="64513" y="97580"/>
                  </a:lnTo>
                  <a:lnTo>
                    <a:pt x="37450" y="135867"/>
                  </a:lnTo>
                  <a:lnTo>
                    <a:pt x="17161" y="178602"/>
                  </a:lnTo>
                  <a:lnTo>
                    <a:pt x="4419" y="225011"/>
                  </a:lnTo>
                  <a:lnTo>
                    <a:pt x="0" y="274319"/>
                  </a:lnTo>
                  <a:lnTo>
                    <a:pt x="4419" y="323628"/>
                  </a:lnTo>
                  <a:lnTo>
                    <a:pt x="17161" y="370037"/>
                  </a:lnTo>
                  <a:lnTo>
                    <a:pt x="37450" y="412772"/>
                  </a:lnTo>
                  <a:lnTo>
                    <a:pt x="64513" y="451059"/>
                  </a:lnTo>
                  <a:lnTo>
                    <a:pt x="97575" y="484121"/>
                  </a:lnTo>
                  <a:lnTo>
                    <a:pt x="135861" y="511186"/>
                  </a:lnTo>
                  <a:lnTo>
                    <a:pt x="178597" y="531477"/>
                  </a:lnTo>
                  <a:lnTo>
                    <a:pt x="225008" y="544220"/>
                  </a:lnTo>
                  <a:lnTo>
                    <a:pt x="274320" y="548640"/>
                  </a:lnTo>
                  <a:lnTo>
                    <a:pt x="323631" y="544220"/>
                  </a:lnTo>
                  <a:lnTo>
                    <a:pt x="370042" y="531477"/>
                  </a:lnTo>
                  <a:lnTo>
                    <a:pt x="412778" y="511186"/>
                  </a:lnTo>
                  <a:lnTo>
                    <a:pt x="451064" y="484121"/>
                  </a:lnTo>
                  <a:lnTo>
                    <a:pt x="484126" y="451059"/>
                  </a:lnTo>
                  <a:lnTo>
                    <a:pt x="511189" y="412772"/>
                  </a:lnTo>
                  <a:lnTo>
                    <a:pt x="531478" y="370037"/>
                  </a:lnTo>
                  <a:lnTo>
                    <a:pt x="544220" y="323628"/>
                  </a:lnTo>
                  <a:lnTo>
                    <a:pt x="548640" y="274319"/>
                  </a:lnTo>
                  <a:lnTo>
                    <a:pt x="544220" y="225011"/>
                  </a:lnTo>
                  <a:lnTo>
                    <a:pt x="531478" y="178602"/>
                  </a:lnTo>
                  <a:lnTo>
                    <a:pt x="511189" y="135867"/>
                  </a:lnTo>
                  <a:lnTo>
                    <a:pt x="484126" y="97580"/>
                  </a:lnTo>
                  <a:lnTo>
                    <a:pt x="451064" y="64518"/>
                  </a:lnTo>
                  <a:lnTo>
                    <a:pt x="412778" y="37453"/>
                  </a:lnTo>
                  <a:lnTo>
                    <a:pt x="370042" y="17162"/>
                  </a:lnTo>
                  <a:lnTo>
                    <a:pt x="323631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535940" y="621284"/>
            <a:ext cx="616966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295" dirty="0">
                <a:solidFill>
                  <a:srgbClr val="002060"/>
                </a:solidFill>
                <a:latin typeface="Cambria"/>
                <a:cs typeface="Cambria"/>
              </a:rPr>
              <a:t>C</a:t>
            </a:r>
            <a:r>
              <a:rPr b="1" spc="295" dirty="0">
                <a:solidFill>
                  <a:srgbClr val="002060"/>
                </a:solidFill>
                <a:latin typeface="Cambria"/>
                <a:cs typeface="Cambria"/>
              </a:rPr>
              <a:t>ROFT</a:t>
            </a:r>
            <a:r>
              <a:rPr b="1" spc="280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b="1" spc="275" dirty="0">
                <a:solidFill>
                  <a:srgbClr val="002060"/>
                </a:solidFill>
                <a:latin typeface="Cambria"/>
                <a:cs typeface="Cambria"/>
              </a:rPr>
              <a:t>AND</a:t>
            </a:r>
            <a:r>
              <a:rPr b="1" spc="290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3000" b="1" spc="290" dirty="0">
                <a:solidFill>
                  <a:srgbClr val="002060"/>
                </a:solidFill>
                <a:latin typeface="Cambria"/>
                <a:cs typeface="Cambria"/>
              </a:rPr>
              <a:t>H</a:t>
            </a:r>
            <a:r>
              <a:rPr b="1" spc="290" dirty="0">
                <a:solidFill>
                  <a:srgbClr val="002060"/>
                </a:solidFill>
                <a:latin typeface="Cambria"/>
                <a:cs typeface="Cambria"/>
              </a:rPr>
              <a:t>ARPER</a:t>
            </a:r>
            <a:r>
              <a:rPr b="1" spc="305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b="1" spc="270" dirty="0">
                <a:solidFill>
                  <a:srgbClr val="002060"/>
                </a:solidFill>
                <a:latin typeface="Cambria"/>
                <a:cs typeface="Cambria"/>
              </a:rPr>
              <a:t>APPROACH</a:t>
            </a:r>
            <a:endParaRPr sz="3000" b="1" dirty="0">
              <a:solidFill>
                <a:srgbClr val="002060"/>
              </a:solidFill>
              <a:latin typeface="Cambria"/>
              <a:cs typeface="Cambria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535940" y="1243075"/>
            <a:ext cx="7530465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70454"/>
              <a:buFont typeface="Wingdings"/>
              <a:buChar char=""/>
              <a:tabLst>
                <a:tab pos="285750" algn="l"/>
              </a:tabLst>
            </a:pPr>
            <a:r>
              <a:rPr sz="2200" spc="100" dirty="0">
                <a:latin typeface="Cambria"/>
                <a:cs typeface="Cambria"/>
              </a:rPr>
              <a:t>Croft </a:t>
            </a:r>
            <a:r>
              <a:rPr sz="2200" spc="70" dirty="0">
                <a:latin typeface="Cambria"/>
                <a:cs typeface="Cambria"/>
              </a:rPr>
              <a:t>expanded </a:t>
            </a:r>
            <a:r>
              <a:rPr sz="2200" spc="95" dirty="0">
                <a:latin typeface="Cambria"/>
                <a:cs typeface="Cambria"/>
              </a:rPr>
              <a:t>this </a:t>
            </a:r>
            <a:r>
              <a:rPr sz="2200" spc="75" dirty="0">
                <a:latin typeface="Cambria"/>
                <a:cs typeface="Cambria"/>
              </a:rPr>
              <a:t>original </a:t>
            </a:r>
            <a:r>
              <a:rPr sz="2200" spc="35" dirty="0">
                <a:latin typeface="Cambria"/>
                <a:cs typeface="Cambria"/>
              </a:rPr>
              <a:t>concept </a:t>
            </a:r>
            <a:r>
              <a:rPr sz="2200" dirty="0">
                <a:latin typeface="Cambria"/>
                <a:cs typeface="Cambria"/>
              </a:rPr>
              <a:t>of </a:t>
            </a:r>
            <a:r>
              <a:rPr sz="2200" spc="50" dirty="0">
                <a:solidFill>
                  <a:srgbClr val="C00000"/>
                </a:solidFill>
                <a:latin typeface="Cambria"/>
                <a:cs typeface="Cambria"/>
              </a:rPr>
              <a:t>Robertson </a:t>
            </a:r>
            <a:r>
              <a:rPr sz="2200" spc="95" dirty="0">
                <a:solidFill>
                  <a:srgbClr val="C00000"/>
                </a:solidFill>
                <a:latin typeface="Cambria"/>
                <a:cs typeface="Cambria"/>
              </a:rPr>
              <a:t>and </a:t>
            </a:r>
            <a:r>
              <a:rPr sz="2200" spc="10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140" dirty="0">
                <a:solidFill>
                  <a:srgbClr val="C00000"/>
                </a:solidFill>
                <a:latin typeface="Cambria"/>
                <a:cs typeface="Cambria"/>
              </a:rPr>
              <a:t>Spark</a:t>
            </a:r>
            <a:r>
              <a:rPr sz="2200" spc="14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135" dirty="0">
                <a:solidFill>
                  <a:srgbClr val="C00000"/>
                </a:solidFill>
                <a:latin typeface="Cambria"/>
                <a:cs typeface="Cambria"/>
              </a:rPr>
              <a:t>Jones</a:t>
            </a:r>
            <a:r>
              <a:rPr sz="2200" spc="75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70" dirty="0">
                <a:solidFill>
                  <a:srgbClr val="C00000"/>
                </a:solidFill>
                <a:latin typeface="Cambria"/>
                <a:cs typeface="Cambria"/>
              </a:rPr>
              <a:t>approach</a:t>
            </a:r>
            <a:r>
              <a:rPr sz="2200" spc="70" dirty="0">
                <a:latin typeface="Cambria"/>
                <a:cs typeface="Cambria"/>
              </a:rPr>
              <a:t>,</a:t>
            </a:r>
            <a:r>
              <a:rPr sz="2200" spc="75" dirty="0">
                <a:latin typeface="Cambria"/>
                <a:cs typeface="Cambria"/>
              </a:rPr>
              <a:t> </a:t>
            </a:r>
            <a:r>
              <a:rPr sz="2200" spc="110" dirty="0">
                <a:latin typeface="Cambria"/>
                <a:cs typeface="Cambria"/>
              </a:rPr>
              <a:t>taking</a:t>
            </a:r>
            <a:r>
              <a:rPr sz="2200" spc="705" dirty="0">
                <a:latin typeface="Cambria"/>
                <a:cs typeface="Cambria"/>
              </a:rPr>
              <a:t> </a:t>
            </a:r>
            <a:r>
              <a:rPr sz="2200" spc="60" dirty="0">
                <a:latin typeface="Cambria"/>
                <a:cs typeface="Cambria"/>
              </a:rPr>
              <a:t>into</a:t>
            </a:r>
            <a:r>
              <a:rPr sz="2200" spc="65" dirty="0">
                <a:latin typeface="Cambria"/>
                <a:cs typeface="Cambria"/>
              </a:rPr>
              <a:t> </a:t>
            </a:r>
            <a:r>
              <a:rPr sz="2200" spc="60" dirty="0">
                <a:latin typeface="Cambria"/>
                <a:cs typeface="Cambria"/>
              </a:rPr>
              <a:t>account</a:t>
            </a:r>
            <a:r>
              <a:rPr sz="2200" spc="65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the </a:t>
            </a:r>
            <a:r>
              <a:rPr sz="2200" spc="90" dirty="0">
                <a:latin typeface="Cambria"/>
                <a:cs typeface="Cambria"/>
              </a:rPr>
              <a:t> </a:t>
            </a:r>
            <a:r>
              <a:rPr sz="2200" spc="60" dirty="0">
                <a:latin typeface="Cambria"/>
                <a:cs typeface="Cambria"/>
              </a:rPr>
              <a:t>frequency</a:t>
            </a:r>
            <a:r>
              <a:rPr sz="2200" spc="60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of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35" dirty="0">
                <a:latin typeface="Cambria"/>
                <a:cs typeface="Cambria"/>
              </a:rPr>
              <a:t>occurrence</a:t>
            </a:r>
            <a:r>
              <a:rPr sz="2200" spc="4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of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terms</a:t>
            </a:r>
            <a:r>
              <a:rPr sz="2200" spc="80" dirty="0">
                <a:latin typeface="Cambria"/>
                <a:cs typeface="Cambria"/>
              </a:rPr>
              <a:t> within</a:t>
            </a:r>
            <a:r>
              <a:rPr sz="2200" spc="85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an</a:t>
            </a:r>
            <a:r>
              <a:rPr sz="2200" spc="135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item </a:t>
            </a:r>
            <a:r>
              <a:rPr sz="2200" spc="90" dirty="0">
                <a:latin typeface="Cambria"/>
                <a:cs typeface="Cambria"/>
              </a:rPr>
              <a:t> </a:t>
            </a:r>
            <a:r>
              <a:rPr sz="2200" spc="55" dirty="0">
                <a:latin typeface="Cambria"/>
                <a:cs typeface="Cambria"/>
              </a:rPr>
              <a:t>producing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the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45" dirty="0">
                <a:latin typeface="Cambria"/>
                <a:cs typeface="Cambria"/>
              </a:rPr>
              <a:t>following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spc="90" dirty="0">
                <a:latin typeface="Cambria"/>
                <a:cs typeface="Cambria"/>
              </a:rPr>
              <a:t>similarity</a:t>
            </a:r>
            <a:r>
              <a:rPr sz="2200" spc="100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formula</a:t>
            </a:r>
            <a:endParaRPr sz="2200" dirty="0">
              <a:latin typeface="Cambria"/>
              <a:cs typeface="Cambria"/>
            </a:endParaRPr>
          </a:p>
        </p:txBody>
      </p:sp>
      <p:pic>
        <p:nvPicPr>
          <p:cNvPr id="11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7375" y="2714561"/>
            <a:ext cx="6072124" cy="785812"/>
          </a:xfrm>
          <a:prstGeom prst="rect">
            <a:avLst/>
          </a:prstGeom>
        </p:spPr>
      </p:pic>
      <p:sp>
        <p:nvSpPr>
          <p:cNvPr id="12" name="object 4"/>
          <p:cNvSpPr txBox="1"/>
          <p:nvPr/>
        </p:nvSpPr>
        <p:spPr>
          <a:xfrm>
            <a:off x="535940" y="3483610"/>
            <a:ext cx="7529830" cy="2860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715" indent="-27305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70454"/>
              <a:buFont typeface="Wingdings"/>
              <a:buChar char=""/>
              <a:tabLst>
                <a:tab pos="285750" algn="l"/>
              </a:tabLst>
            </a:pPr>
            <a:r>
              <a:rPr sz="2200" spc="50" dirty="0">
                <a:latin typeface="Cambria"/>
                <a:cs typeface="Cambria"/>
              </a:rPr>
              <a:t>where</a:t>
            </a:r>
            <a:r>
              <a:rPr sz="2200" spc="55" dirty="0">
                <a:latin typeface="Cambria"/>
                <a:cs typeface="Cambria"/>
              </a:rPr>
              <a:t> </a:t>
            </a:r>
            <a:r>
              <a:rPr sz="2200" spc="350" dirty="0">
                <a:latin typeface="Cambria"/>
                <a:cs typeface="Cambria"/>
              </a:rPr>
              <a:t>C </a:t>
            </a:r>
            <a:r>
              <a:rPr sz="2200" spc="70" dirty="0">
                <a:latin typeface="Cambria"/>
                <a:cs typeface="Cambria"/>
              </a:rPr>
              <a:t>is</a:t>
            </a:r>
            <a:r>
              <a:rPr sz="2200" spc="75" dirty="0">
                <a:latin typeface="Cambria"/>
                <a:cs typeface="Cambria"/>
              </a:rPr>
              <a:t> </a:t>
            </a:r>
            <a:r>
              <a:rPr sz="2200" spc="150" dirty="0">
                <a:latin typeface="Cambria"/>
                <a:cs typeface="Cambria"/>
              </a:rPr>
              <a:t>a</a:t>
            </a:r>
            <a:r>
              <a:rPr sz="2200" spc="155" dirty="0">
                <a:latin typeface="Cambria"/>
                <a:cs typeface="Cambria"/>
              </a:rPr>
              <a:t> </a:t>
            </a:r>
            <a:r>
              <a:rPr sz="2200" spc="70" dirty="0">
                <a:latin typeface="Cambria"/>
                <a:cs typeface="Cambria"/>
              </a:rPr>
              <a:t>constant</a:t>
            </a:r>
            <a:r>
              <a:rPr sz="2200" spc="75" dirty="0">
                <a:latin typeface="Cambria"/>
                <a:cs typeface="Cambria"/>
              </a:rPr>
              <a:t> </a:t>
            </a:r>
            <a:r>
              <a:rPr sz="2200" spc="65" dirty="0">
                <a:latin typeface="Cambria"/>
                <a:cs typeface="Cambria"/>
              </a:rPr>
              <a:t>used</a:t>
            </a:r>
            <a:r>
              <a:rPr sz="2200" spc="70" dirty="0">
                <a:latin typeface="Cambria"/>
                <a:cs typeface="Cambria"/>
              </a:rPr>
              <a:t> </a:t>
            </a:r>
            <a:r>
              <a:rPr sz="2200" spc="95" dirty="0">
                <a:latin typeface="Cambria"/>
                <a:cs typeface="Cambria"/>
              </a:rPr>
              <a:t>in</a:t>
            </a:r>
            <a:r>
              <a:rPr sz="2200" spc="100" dirty="0">
                <a:latin typeface="Cambria"/>
                <a:cs typeface="Cambria"/>
              </a:rPr>
              <a:t> </a:t>
            </a:r>
            <a:r>
              <a:rPr sz="2200" spc="110" dirty="0">
                <a:latin typeface="Cambria"/>
                <a:cs typeface="Cambria"/>
              </a:rPr>
              <a:t>tuning,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spc="195" dirty="0">
                <a:latin typeface="Cambria"/>
                <a:cs typeface="Cambria"/>
              </a:rPr>
              <a:t>IDFi</a:t>
            </a:r>
            <a:r>
              <a:rPr sz="2200" spc="200" dirty="0">
                <a:latin typeface="Cambria"/>
                <a:cs typeface="Cambria"/>
              </a:rPr>
              <a:t> </a:t>
            </a:r>
            <a:r>
              <a:rPr sz="2200" spc="70" dirty="0">
                <a:latin typeface="Cambria"/>
                <a:cs typeface="Cambria"/>
              </a:rPr>
              <a:t>is  </a:t>
            </a:r>
            <a:r>
              <a:rPr sz="2200" spc="85" dirty="0">
                <a:latin typeface="Cambria"/>
                <a:cs typeface="Cambria"/>
              </a:rPr>
              <a:t>the </a:t>
            </a:r>
            <a:r>
              <a:rPr sz="2200" spc="90" dirty="0">
                <a:latin typeface="Cambria"/>
                <a:cs typeface="Cambria"/>
              </a:rPr>
              <a:t> </a:t>
            </a:r>
            <a:r>
              <a:rPr sz="2200" spc="65" dirty="0">
                <a:latin typeface="Cambria"/>
                <a:cs typeface="Cambria"/>
              </a:rPr>
              <a:t>inverse</a:t>
            </a:r>
            <a:r>
              <a:rPr sz="2200" spc="70" dirty="0">
                <a:latin typeface="Cambria"/>
                <a:cs typeface="Cambria"/>
              </a:rPr>
              <a:t> </a:t>
            </a:r>
            <a:r>
              <a:rPr sz="2200" spc="55" dirty="0">
                <a:latin typeface="Cambria"/>
                <a:cs typeface="Cambria"/>
              </a:rPr>
              <a:t>document</a:t>
            </a:r>
            <a:r>
              <a:rPr sz="2200" spc="60" dirty="0">
                <a:latin typeface="Cambria"/>
                <a:cs typeface="Cambria"/>
              </a:rPr>
              <a:t> frequency</a:t>
            </a:r>
            <a:r>
              <a:rPr sz="2200" spc="605" dirty="0">
                <a:latin typeface="Cambria"/>
                <a:cs typeface="Cambria"/>
              </a:rPr>
              <a:t> </a:t>
            </a:r>
            <a:r>
              <a:rPr sz="2200" spc="20" dirty="0">
                <a:latin typeface="Cambria"/>
                <a:cs typeface="Cambria"/>
              </a:rPr>
              <a:t>for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term</a:t>
            </a:r>
            <a:r>
              <a:rPr sz="2200" spc="80" dirty="0">
                <a:latin typeface="Cambria"/>
                <a:cs typeface="Cambria"/>
              </a:rPr>
              <a:t> </a:t>
            </a:r>
            <a:r>
              <a:rPr sz="2200" spc="15" dirty="0">
                <a:latin typeface="Cambria"/>
                <a:cs typeface="Cambria"/>
              </a:rPr>
              <a:t>"i"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95" dirty="0">
                <a:latin typeface="Cambria"/>
                <a:cs typeface="Cambria"/>
              </a:rPr>
              <a:t>in </a:t>
            </a:r>
            <a:r>
              <a:rPr sz="2200" spc="100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the </a:t>
            </a:r>
            <a:r>
              <a:rPr sz="2200" spc="90" dirty="0">
                <a:latin typeface="Cambria"/>
                <a:cs typeface="Cambria"/>
              </a:rPr>
              <a:t> </a:t>
            </a:r>
            <a:r>
              <a:rPr sz="2200" spc="35" dirty="0">
                <a:latin typeface="Cambria"/>
                <a:cs typeface="Cambria"/>
              </a:rPr>
              <a:t>collection</a:t>
            </a:r>
            <a:r>
              <a:rPr sz="2200" spc="105" dirty="0">
                <a:latin typeface="Cambria"/>
                <a:cs typeface="Cambria"/>
              </a:rPr>
              <a:t> </a:t>
            </a:r>
            <a:r>
              <a:rPr sz="2200" spc="95" dirty="0">
                <a:latin typeface="Cambria"/>
                <a:cs typeface="Cambria"/>
              </a:rPr>
              <a:t>and</a:t>
            </a:r>
            <a:endParaRPr sz="22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D8537"/>
              </a:buClr>
              <a:buFont typeface="Wingdings"/>
              <a:buChar char=""/>
            </a:pPr>
            <a:endParaRPr sz="3250" dirty="0">
              <a:latin typeface="Cambria"/>
              <a:cs typeface="Cambria"/>
            </a:endParaRPr>
          </a:p>
          <a:p>
            <a:pPr marL="285115" marR="5080" indent="-273050" algn="just">
              <a:lnSpc>
                <a:spcPct val="100000"/>
              </a:lnSpc>
              <a:buClr>
                <a:srgbClr val="FD8537"/>
              </a:buClr>
              <a:buSzPct val="70454"/>
              <a:buFont typeface="Wingdings"/>
              <a:buChar char=""/>
              <a:tabLst>
                <a:tab pos="285750" algn="l"/>
              </a:tabLst>
            </a:pPr>
            <a:r>
              <a:rPr sz="2200" spc="50" dirty="0">
                <a:latin typeface="Cambria"/>
                <a:cs typeface="Cambria"/>
              </a:rPr>
              <a:t>where </a:t>
            </a:r>
            <a:r>
              <a:rPr sz="2200" spc="325" dirty="0">
                <a:latin typeface="Cambria"/>
                <a:cs typeface="Cambria"/>
              </a:rPr>
              <a:t>K </a:t>
            </a:r>
            <a:r>
              <a:rPr sz="2200" spc="75" dirty="0">
                <a:latin typeface="Cambria"/>
                <a:cs typeface="Cambria"/>
              </a:rPr>
              <a:t>is </a:t>
            </a:r>
            <a:r>
              <a:rPr sz="2200" spc="150" dirty="0">
                <a:latin typeface="Cambria"/>
                <a:cs typeface="Cambria"/>
              </a:rPr>
              <a:t>a </a:t>
            </a:r>
            <a:r>
              <a:rPr sz="2200" spc="105" dirty="0">
                <a:latin typeface="Cambria"/>
                <a:cs typeface="Cambria"/>
              </a:rPr>
              <a:t>tuning </a:t>
            </a:r>
            <a:r>
              <a:rPr sz="2200" spc="80" dirty="0">
                <a:latin typeface="Cambria"/>
                <a:cs typeface="Cambria"/>
              </a:rPr>
              <a:t>constant, </a:t>
            </a:r>
            <a:r>
              <a:rPr sz="2200" spc="150" dirty="0">
                <a:latin typeface="Cambria"/>
                <a:cs typeface="Cambria"/>
              </a:rPr>
              <a:t>TFi,j </a:t>
            </a:r>
            <a:r>
              <a:rPr sz="2200" spc="75" dirty="0">
                <a:latin typeface="Cambria"/>
                <a:cs typeface="Cambria"/>
              </a:rPr>
              <a:t>is </a:t>
            </a:r>
            <a:r>
              <a:rPr sz="2200" spc="85" dirty="0">
                <a:latin typeface="Cambria"/>
                <a:cs typeface="Cambria"/>
              </a:rPr>
              <a:t>the</a:t>
            </a:r>
            <a:r>
              <a:rPr sz="2200" spc="655" dirty="0">
                <a:latin typeface="Cambria"/>
                <a:cs typeface="Cambria"/>
              </a:rPr>
              <a:t> </a:t>
            </a:r>
            <a:r>
              <a:rPr sz="2200" spc="60" dirty="0">
                <a:latin typeface="Cambria"/>
                <a:cs typeface="Cambria"/>
              </a:rPr>
              <a:t>frequency </a:t>
            </a:r>
            <a:r>
              <a:rPr sz="2200" dirty="0">
                <a:latin typeface="Cambria"/>
                <a:cs typeface="Cambria"/>
              </a:rPr>
              <a:t>of 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70" dirty="0">
                <a:latin typeface="Cambria"/>
                <a:cs typeface="Cambria"/>
              </a:rPr>
              <a:t>term</a:t>
            </a:r>
            <a:r>
              <a:rPr sz="1600" spc="70" dirty="0">
                <a:latin typeface="Cambria"/>
                <a:cs typeface="Cambria"/>
              </a:rPr>
              <a:t>i </a:t>
            </a:r>
            <a:r>
              <a:rPr sz="2200" spc="15" dirty="0">
                <a:latin typeface="Cambria"/>
                <a:cs typeface="Cambria"/>
              </a:rPr>
              <a:t>"i" </a:t>
            </a:r>
            <a:r>
              <a:rPr sz="2200" spc="80" dirty="0">
                <a:latin typeface="Cambria"/>
                <a:cs typeface="Cambria"/>
              </a:rPr>
              <a:t>item </a:t>
            </a:r>
            <a:r>
              <a:rPr sz="2200" spc="65" dirty="0">
                <a:latin typeface="Cambria"/>
                <a:cs typeface="Cambria"/>
              </a:rPr>
              <a:t>j </a:t>
            </a:r>
            <a:r>
              <a:rPr sz="2200" spc="95" dirty="0">
                <a:latin typeface="Cambria"/>
                <a:cs typeface="Cambria"/>
              </a:rPr>
              <a:t>and </a:t>
            </a:r>
            <a:r>
              <a:rPr sz="2200" spc="70" dirty="0">
                <a:latin typeface="Cambria"/>
                <a:cs typeface="Cambria"/>
              </a:rPr>
              <a:t>maxfreq</a:t>
            </a:r>
            <a:r>
              <a:rPr sz="1200" spc="70" dirty="0">
                <a:latin typeface="Cambria"/>
                <a:cs typeface="Cambria"/>
              </a:rPr>
              <a:t>j</a:t>
            </a:r>
            <a:r>
              <a:rPr sz="1200" spc="75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is </a:t>
            </a:r>
            <a:r>
              <a:rPr sz="2200" spc="85" dirty="0">
                <a:latin typeface="Cambria"/>
                <a:cs typeface="Cambria"/>
              </a:rPr>
              <a:t>the </a:t>
            </a:r>
            <a:r>
              <a:rPr sz="2200" spc="114" dirty="0">
                <a:latin typeface="Cambria"/>
                <a:cs typeface="Cambria"/>
              </a:rPr>
              <a:t>maximum </a:t>
            </a:r>
            <a:r>
              <a:rPr sz="2200" spc="55" dirty="0">
                <a:latin typeface="Cambria"/>
                <a:cs typeface="Cambria"/>
              </a:rPr>
              <a:t>frequency </a:t>
            </a:r>
            <a:r>
              <a:rPr sz="2200" spc="6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of </a:t>
            </a:r>
            <a:r>
              <a:rPr sz="2200" spc="110" dirty="0">
                <a:latin typeface="Cambria"/>
                <a:cs typeface="Cambria"/>
              </a:rPr>
              <a:t>any </a:t>
            </a:r>
            <a:r>
              <a:rPr sz="2200" spc="75" dirty="0">
                <a:latin typeface="Cambria"/>
                <a:cs typeface="Cambria"/>
              </a:rPr>
              <a:t>term </a:t>
            </a:r>
            <a:r>
              <a:rPr sz="2200" spc="95" dirty="0">
                <a:latin typeface="Cambria"/>
                <a:cs typeface="Cambria"/>
              </a:rPr>
              <a:t>in </a:t>
            </a:r>
            <a:r>
              <a:rPr sz="2200" spc="80" dirty="0">
                <a:latin typeface="Cambria"/>
                <a:cs typeface="Cambria"/>
              </a:rPr>
              <a:t>item </a:t>
            </a:r>
            <a:r>
              <a:rPr sz="2200" spc="50" dirty="0">
                <a:latin typeface="Cambria"/>
                <a:cs typeface="Cambria"/>
              </a:rPr>
              <a:t>"j." </a:t>
            </a:r>
            <a:r>
              <a:rPr sz="2200" spc="105" dirty="0">
                <a:latin typeface="Cambria"/>
                <a:cs typeface="Cambria"/>
              </a:rPr>
              <a:t>The </a:t>
            </a:r>
            <a:r>
              <a:rPr sz="2200" spc="50" dirty="0">
                <a:latin typeface="Cambria"/>
                <a:cs typeface="Cambria"/>
              </a:rPr>
              <a:t>best </a:t>
            </a:r>
            <a:r>
              <a:rPr sz="2200" spc="85" dirty="0">
                <a:latin typeface="Cambria"/>
                <a:cs typeface="Cambria"/>
              </a:rPr>
              <a:t>values </a:t>
            </a:r>
            <a:r>
              <a:rPr sz="2200" spc="20" dirty="0">
                <a:latin typeface="Cambria"/>
                <a:cs typeface="Cambria"/>
              </a:rPr>
              <a:t>for </a:t>
            </a:r>
            <a:r>
              <a:rPr sz="2200" spc="325" dirty="0">
                <a:latin typeface="Cambria"/>
                <a:cs typeface="Cambria"/>
              </a:rPr>
              <a:t>K </a:t>
            </a:r>
            <a:r>
              <a:rPr sz="2200" spc="50" dirty="0">
                <a:latin typeface="Cambria"/>
                <a:cs typeface="Cambria"/>
              </a:rPr>
              <a:t>seemed </a:t>
            </a:r>
            <a:r>
              <a:rPr sz="2200" spc="5" dirty="0">
                <a:latin typeface="Cambria"/>
                <a:cs typeface="Cambria"/>
              </a:rPr>
              <a:t>to 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90" dirty="0">
                <a:latin typeface="Cambria"/>
                <a:cs typeface="Cambria"/>
              </a:rPr>
              <a:t>range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spc="45" dirty="0">
                <a:latin typeface="Cambria"/>
                <a:cs typeface="Cambria"/>
              </a:rPr>
              <a:t>between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spc="55" dirty="0">
                <a:latin typeface="Cambria"/>
                <a:cs typeface="Cambria"/>
              </a:rPr>
              <a:t>0.3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100" dirty="0">
                <a:latin typeface="Cambria"/>
                <a:cs typeface="Cambria"/>
              </a:rPr>
              <a:t>and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0.5.</a:t>
            </a:r>
            <a:endParaRPr sz="22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6680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7630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38100">
              <a:solidFill>
                <a:srgbClr val="FDC3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25" y="0"/>
              <a:ext cx="57150" cy="6858000"/>
            </a:xfrm>
            <a:custGeom>
              <a:avLst/>
              <a:gdLst/>
              <a:ahLst/>
              <a:cxnLst/>
              <a:rect l="l" t="t" r="r" b="b"/>
              <a:pathLst>
                <a:path w="57150" h="6858000">
                  <a:moveTo>
                    <a:pt x="1143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1430" y="6858000"/>
                  </a:lnTo>
                  <a:lnTo>
                    <a:pt x="11430" y="0"/>
                  </a:lnTo>
                  <a:close/>
                </a:path>
                <a:path w="57150" h="6858000">
                  <a:moveTo>
                    <a:pt x="57150" y="0"/>
                  </a:moveTo>
                  <a:lnTo>
                    <a:pt x="22860" y="0"/>
                  </a:lnTo>
                  <a:lnTo>
                    <a:pt x="22860" y="6858000"/>
                  </a:lnTo>
                  <a:lnTo>
                    <a:pt x="57150" y="68580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DC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12700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56447" y="571499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08" y="4419"/>
                  </a:lnTo>
                  <a:lnTo>
                    <a:pt x="178597" y="17162"/>
                  </a:lnTo>
                  <a:lnTo>
                    <a:pt x="135861" y="37453"/>
                  </a:lnTo>
                  <a:lnTo>
                    <a:pt x="97575" y="64518"/>
                  </a:lnTo>
                  <a:lnTo>
                    <a:pt x="64513" y="97580"/>
                  </a:lnTo>
                  <a:lnTo>
                    <a:pt x="37450" y="135867"/>
                  </a:lnTo>
                  <a:lnTo>
                    <a:pt x="17161" y="178602"/>
                  </a:lnTo>
                  <a:lnTo>
                    <a:pt x="4419" y="225011"/>
                  </a:lnTo>
                  <a:lnTo>
                    <a:pt x="0" y="274319"/>
                  </a:lnTo>
                  <a:lnTo>
                    <a:pt x="4419" y="323628"/>
                  </a:lnTo>
                  <a:lnTo>
                    <a:pt x="17161" y="370037"/>
                  </a:lnTo>
                  <a:lnTo>
                    <a:pt x="37450" y="412772"/>
                  </a:lnTo>
                  <a:lnTo>
                    <a:pt x="64513" y="451059"/>
                  </a:lnTo>
                  <a:lnTo>
                    <a:pt x="97575" y="484121"/>
                  </a:lnTo>
                  <a:lnTo>
                    <a:pt x="135861" y="511186"/>
                  </a:lnTo>
                  <a:lnTo>
                    <a:pt x="178597" y="531477"/>
                  </a:lnTo>
                  <a:lnTo>
                    <a:pt x="225008" y="544220"/>
                  </a:lnTo>
                  <a:lnTo>
                    <a:pt x="274320" y="548640"/>
                  </a:lnTo>
                  <a:lnTo>
                    <a:pt x="323631" y="544220"/>
                  </a:lnTo>
                  <a:lnTo>
                    <a:pt x="370042" y="531477"/>
                  </a:lnTo>
                  <a:lnTo>
                    <a:pt x="412778" y="511186"/>
                  </a:lnTo>
                  <a:lnTo>
                    <a:pt x="451064" y="484121"/>
                  </a:lnTo>
                  <a:lnTo>
                    <a:pt x="484126" y="451059"/>
                  </a:lnTo>
                  <a:lnTo>
                    <a:pt x="511189" y="412772"/>
                  </a:lnTo>
                  <a:lnTo>
                    <a:pt x="531478" y="370037"/>
                  </a:lnTo>
                  <a:lnTo>
                    <a:pt x="544220" y="323628"/>
                  </a:lnTo>
                  <a:lnTo>
                    <a:pt x="548640" y="274319"/>
                  </a:lnTo>
                  <a:lnTo>
                    <a:pt x="544220" y="225011"/>
                  </a:lnTo>
                  <a:lnTo>
                    <a:pt x="531478" y="178602"/>
                  </a:lnTo>
                  <a:lnTo>
                    <a:pt x="511189" y="135867"/>
                  </a:lnTo>
                  <a:lnTo>
                    <a:pt x="484126" y="97580"/>
                  </a:lnTo>
                  <a:lnTo>
                    <a:pt x="451064" y="64518"/>
                  </a:lnTo>
                  <a:lnTo>
                    <a:pt x="412778" y="37453"/>
                  </a:lnTo>
                  <a:lnTo>
                    <a:pt x="370042" y="17162"/>
                  </a:lnTo>
                  <a:lnTo>
                    <a:pt x="323631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535940" y="549909"/>
            <a:ext cx="601726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285" dirty="0">
                <a:solidFill>
                  <a:srgbClr val="002060"/>
                </a:solidFill>
                <a:latin typeface="Cambria"/>
                <a:cs typeface="Cambria"/>
              </a:rPr>
              <a:t>S</a:t>
            </a:r>
            <a:r>
              <a:rPr b="1" spc="285" dirty="0">
                <a:solidFill>
                  <a:srgbClr val="002060"/>
                </a:solidFill>
                <a:latin typeface="Cambria"/>
                <a:cs typeface="Cambria"/>
              </a:rPr>
              <a:t>ALTON </a:t>
            </a:r>
            <a:r>
              <a:rPr b="1" spc="260" dirty="0">
                <a:solidFill>
                  <a:srgbClr val="002060"/>
                </a:solidFill>
                <a:latin typeface="Cambria"/>
                <a:cs typeface="Cambria"/>
              </a:rPr>
              <a:t>IN</a:t>
            </a:r>
            <a:r>
              <a:rPr b="1" spc="285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b="1" spc="290" dirty="0">
                <a:solidFill>
                  <a:srgbClr val="002060"/>
                </a:solidFill>
                <a:latin typeface="Cambria"/>
                <a:cs typeface="Cambria"/>
              </a:rPr>
              <a:t>THE</a:t>
            </a:r>
            <a:r>
              <a:rPr b="1" spc="295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3000" b="1" spc="320" dirty="0">
                <a:solidFill>
                  <a:srgbClr val="002060"/>
                </a:solidFill>
                <a:latin typeface="Cambria"/>
                <a:cs typeface="Cambria"/>
              </a:rPr>
              <a:t>SMART</a:t>
            </a:r>
            <a:r>
              <a:rPr sz="3000" b="1" spc="155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b="1" spc="300" dirty="0">
                <a:solidFill>
                  <a:srgbClr val="002060"/>
                </a:solidFill>
                <a:latin typeface="Cambria"/>
                <a:cs typeface="Cambria"/>
              </a:rPr>
              <a:t>SYSTEM</a:t>
            </a:r>
            <a:endParaRPr sz="3000" b="1" dirty="0">
              <a:solidFill>
                <a:srgbClr val="002060"/>
              </a:solidFill>
              <a:latin typeface="Cambria"/>
              <a:cs typeface="Cambria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578866" y="1028699"/>
            <a:ext cx="7915275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70454"/>
              <a:buFont typeface="Wingdings"/>
              <a:buChar char=""/>
              <a:tabLst>
                <a:tab pos="285750" algn="l"/>
              </a:tabLst>
            </a:pPr>
            <a:r>
              <a:rPr sz="2200" spc="45" dirty="0">
                <a:latin typeface="Cambria"/>
                <a:cs typeface="Cambria"/>
              </a:rPr>
              <a:t>To </a:t>
            </a:r>
            <a:r>
              <a:rPr sz="2200" spc="60" dirty="0">
                <a:latin typeface="Cambria"/>
                <a:cs typeface="Cambria"/>
              </a:rPr>
              <a:t>determine </a:t>
            </a:r>
            <a:r>
              <a:rPr sz="2200" spc="85" dirty="0">
                <a:latin typeface="Cambria"/>
                <a:cs typeface="Cambria"/>
              </a:rPr>
              <a:t>the </a:t>
            </a:r>
            <a:r>
              <a:rPr sz="2200" spc="50" dirty="0">
                <a:latin typeface="Cambria"/>
                <a:cs typeface="Cambria"/>
              </a:rPr>
              <a:t>"weight" </a:t>
            </a:r>
            <a:r>
              <a:rPr sz="2200" spc="130" dirty="0">
                <a:latin typeface="Cambria"/>
                <a:cs typeface="Cambria"/>
              </a:rPr>
              <a:t>an </a:t>
            </a:r>
            <a:r>
              <a:rPr sz="2200" spc="85" dirty="0">
                <a:latin typeface="Cambria"/>
                <a:cs typeface="Cambria"/>
              </a:rPr>
              <a:t>item </a:t>
            </a:r>
            <a:r>
              <a:rPr sz="2200" spc="114" dirty="0">
                <a:latin typeface="Cambria"/>
                <a:cs typeface="Cambria"/>
              </a:rPr>
              <a:t>has </a:t>
            </a:r>
            <a:r>
              <a:rPr sz="2200" spc="75" dirty="0">
                <a:latin typeface="Cambria"/>
                <a:cs typeface="Cambria"/>
              </a:rPr>
              <a:t>with </a:t>
            </a:r>
            <a:r>
              <a:rPr sz="2200" spc="45" dirty="0">
                <a:latin typeface="Cambria"/>
                <a:cs typeface="Cambria"/>
              </a:rPr>
              <a:t>respect </a:t>
            </a:r>
            <a:r>
              <a:rPr sz="2200" spc="20" dirty="0">
                <a:latin typeface="Cambria"/>
                <a:cs typeface="Cambria"/>
              </a:rPr>
              <a:t>to </a:t>
            </a:r>
            <a:r>
              <a:rPr sz="2200" spc="85" dirty="0">
                <a:latin typeface="Cambria"/>
                <a:cs typeface="Cambria"/>
              </a:rPr>
              <a:t>the </a:t>
            </a:r>
            <a:r>
              <a:rPr sz="2200" spc="90" dirty="0">
                <a:latin typeface="Cambria"/>
                <a:cs typeface="Cambria"/>
              </a:rPr>
              <a:t> </a:t>
            </a:r>
            <a:r>
              <a:rPr sz="2200" spc="70" dirty="0">
                <a:latin typeface="Cambria"/>
                <a:cs typeface="Cambria"/>
              </a:rPr>
              <a:t>search </a:t>
            </a:r>
            <a:r>
              <a:rPr sz="2200" spc="95" dirty="0">
                <a:latin typeface="Cambria"/>
                <a:cs typeface="Cambria"/>
              </a:rPr>
              <a:t>statement, </a:t>
            </a:r>
            <a:r>
              <a:rPr sz="2200" spc="85" dirty="0">
                <a:latin typeface="Cambria"/>
                <a:cs typeface="Cambria"/>
              </a:rPr>
              <a:t>the </a:t>
            </a:r>
            <a:r>
              <a:rPr sz="2200" spc="90" dirty="0">
                <a:latin typeface="Cambria"/>
                <a:cs typeface="Cambria"/>
              </a:rPr>
              <a:t>Cosine </a:t>
            </a:r>
            <a:r>
              <a:rPr sz="2200" spc="80" dirty="0">
                <a:latin typeface="Cambria"/>
                <a:cs typeface="Cambria"/>
              </a:rPr>
              <a:t>formula </a:t>
            </a:r>
            <a:r>
              <a:rPr sz="2200" spc="75" dirty="0">
                <a:latin typeface="Cambria"/>
                <a:cs typeface="Cambria"/>
              </a:rPr>
              <a:t>is </a:t>
            </a:r>
            <a:r>
              <a:rPr sz="2200" spc="65" dirty="0">
                <a:latin typeface="Cambria"/>
                <a:cs typeface="Cambria"/>
              </a:rPr>
              <a:t>used </a:t>
            </a:r>
            <a:r>
              <a:rPr sz="2200" spc="20" dirty="0">
                <a:latin typeface="Cambria"/>
                <a:cs typeface="Cambria"/>
              </a:rPr>
              <a:t>to </a:t>
            </a:r>
            <a:r>
              <a:rPr sz="2200" spc="80" dirty="0">
                <a:latin typeface="Cambria"/>
                <a:cs typeface="Cambria"/>
              </a:rPr>
              <a:t>calculate </a:t>
            </a:r>
            <a:r>
              <a:rPr sz="2200" spc="85" dirty="0">
                <a:latin typeface="Cambria"/>
                <a:cs typeface="Cambria"/>
              </a:rPr>
              <a:t> the </a:t>
            </a:r>
            <a:r>
              <a:rPr sz="2200" spc="70" dirty="0">
                <a:latin typeface="Cambria"/>
                <a:cs typeface="Cambria"/>
              </a:rPr>
              <a:t>distance </a:t>
            </a:r>
            <a:r>
              <a:rPr sz="2200" spc="45" dirty="0">
                <a:latin typeface="Cambria"/>
                <a:cs typeface="Cambria"/>
              </a:rPr>
              <a:t>between </a:t>
            </a:r>
            <a:r>
              <a:rPr sz="2200" spc="85" dirty="0">
                <a:latin typeface="Cambria"/>
                <a:cs typeface="Cambria"/>
              </a:rPr>
              <a:t>the </a:t>
            </a:r>
            <a:r>
              <a:rPr sz="2200" spc="30" dirty="0">
                <a:latin typeface="Cambria"/>
                <a:cs typeface="Cambria"/>
              </a:rPr>
              <a:t>vector </a:t>
            </a:r>
            <a:r>
              <a:rPr sz="2200" spc="20" dirty="0">
                <a:latin typeface="Cambria"/>
                <a:cs typeface="Cambria"/>
              </a:rPr>
              <a:t>for </a:t>
            </a:r>
            <a:r>
              <a:rPr sz="2200" spc="85" dirty="0">
                <a:latin typeface="Cambria"/>
                <a:cs typeface="Cambria"/>
              </a:rPr>
              <a:t>the </a:t>
            </a:r>
            <a:r>
              <a:rPr sz="2200" spc="80" dirty="0">
                <a:latin typeface="Cambria"/>
                <a:cs typeface="Cambria"/>
              </a:rPr>
              <a:t>item </a:t>
            </a:r>
            <a:r>
              <a:rPr sz="2200" spc="100" dirty="0">
                <a:latin typeface="Cambria"/>
                <a:cs typeface="Cambria"/>
              </a:rPr>
              <a:t>and </a:t>
            </a:r>
            <a:r>
              <a:rPr sz="2200" spc="85" dirty="0">
                <a:latin typeface="Cambria"/>
                <a:cs typeface="Cambria"/>
              </a:rPr>
              <a:t>the </a:t>
            </a:r>
            <a:r>
              <a:rPr sz="2200" spc="30" dirty="0">
                <a:latin typeface="Cambria"/>
                <a:cs typeface="Cambria"/>
              </a:rPr>
              <a:t>vector 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20" dirty="0">
                <a:latin typeface="Cambria"/>
                <a:cs typeface="Cambria"/>
              </a:rPr>
              <a:t>for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the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55" dirty="0">
                <a:latin typeface="Cambria"/>
                <a:cs typeface="Cambria"/>
              </a:rPr>
              <a:t>query:</a:t>
            </a:r>
            <a:endParaRPr sz="2200" dirty="0">
              <a:latin typeface="Cambria"/>
              <a:cs typeface="Cambria"/>
            </a:endParaRPr>
          </a:p>
        </p:txBody>
      </p:sp>
      <p:pic>
        <p:nvPicPr>
          <p:cNvPr id="11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4500" y="2428938"/>
            <a:ext cx="5429250" cy="1214437"/>
          </a:xfrm>
          <a:prstGeom prst="rect">
            <a:avLst/>
          </a:prstGeom>
        </p:spPr>
      </p:pic>
      <p:sp>
        <p:nvSpPr>
          <p:cNvPr id="12" name="object 4"/>
          <p:cNvSpPr txBox="1"/>
          <p:nvPr/>
        </p:nvSpPr>
        <p:spPr>
          <a:xfrm>
            <a:off x="578866" y="3680714"/>
            <a:ext cx="7915909" cy="2784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70454"/>
              <a:buFont typeface="Wingdings"/>
              <a:buChar char=""/>
              <a:tabLst>
                <a:tab pos="285750" algn="l"/>
              </a:tabLst>
            </a:pPr>
            <a:r>
              <a:rPr sz="2200" spc="50" dirty="0">
                <a:latin typeface="Cambria"/>
                <a:cs typeface="Cambria"/>
              </a:rPr>
              <a:t>where </a:t>
            </a:r>
            <a:r>
              <a:rPr sz="2200" spc="210" dirty="0">
                <a:latin typeface="Cambria"/>
                <a:cs typeface="Cambria"/>
              </a:rPr>
              <a:t>DOCi,k </a:t>
            </a:r>
            <a:r>
              <a:rPr sz="2200" spc="75" dirty="0">
                <a:latin typeface="Cambria"/>
                <a:cs typeface="Cambria"/>
              </a:rPr>
              <a:t>is </a:t>
            </a:r>
            <a:r>
              <a:rPr sz="2200" spc="85" dirty="0">
                <a:latin typeface="Cambria"/>
                <a:cs typeface="Cambria"/>
              </a:rPr>
              <a:t>the </a:t>
            </a:r>
            <a:r>
              <a:rPr sz="2200" spc="150" dirty="0">
                <a:latin typeface="Cambria"/>
                <a:cs typeface="Cambria"/>
              </a:rPr>
              <a:t>k </a:t>
            </a:r>
            <a:r>
              <a:rPr sz="2200" spc="125" dirty="0">
                <a:latin typeface="Cambria"/>
                <a:cs typeface="Cambria"/>
              </a:rPr>
              <a:t>m </a:t>
            </a:r>
            <a:r>
              <a:rPr sz="2200" spc="75" dirty="0">
                <a:latin typeface="Cambria"/>
                <a:cs typeface="Cambria"/>
              </a:rPr>
              <a:t>term </a:t>
            </a:r>
            <a:r>
              <a:rPr sz="2200" spc="95" dirty="0">
                <a:latin typeface="Cambria"/>
                <a:cs typeface="Cambria"/>
              </a:rPr>
              <a:t>in </a:t>
            </a:r>
            <a:r>
              <a:rPr sz="2200" spc="75" dirty="0">
                <a:latin typeface="Cambria"/>
                <a:cs typeface="Cambria"/>
              </a:rPr>
              <a:t>tile </a:t>
            </a:r>
            <a:r>
              <a:rPr sz="2200" spc="65" dirty="0">
                <a:latin typeface="Cambria"/>
                <a:cs typeface="Cambria"/>
              </a:rPr>
              <a:t>weighted </a:t>
            </a:r>
            <a:r>
              <a:rPr sz="2200" spc="30" dirty="0">
                <a:latin typeface="Cambria"/>
                <a:cs typeface="Cambria"/>
              </a:rPr>
              <a:t>vector </a:t>
            </a:r>
            <a:r>
              <a:rPr sz="2200" spc="20" dirty="0">
                <a:latin typeface="Cambria"/>
                <a:cs typeface="Cambria"/>
              </a:rPr>
              <a:t>for 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105" dirty="0">
                <a:latin typeface="Cambria"/>
                <a:cs typeface="Cambria"/>
              </a:rPr>
              <a:t>Item </a:t>
            </a:r>
            <a:r>
              <a:rPr sz="2200" spc="20" dirty="0">
                <a:latin typeface="Cambria"/>
                <a:cs typeface="Cambria"/>
              </a:rPr>
              <a:t>"i"</a:t>
            </a:r>
            <a:r>
              <a:rPr sz="2200" spc="105" dirty="0">
                <a:latin typeface="Cambria"/>
                <a:cs typeface="Cambria"/>
              </a:rPr>
              <a:t> </a:t>
            </a:r>
            <a:r>
              <a:rPr sz="2200" spc="100" dirty="0">
                <a:latin typeface="Cambria"/>
                <a:cs typeface="Cambria"/>
              </a:rPr>
              <a:t>and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204" dirty="0">
                <a:latin typeface="Cambria"/>
                <a:cs typeface="Cambria"/>
              </a:rPr>
              <a:t>QTERMj,k</a:t>
            </a:r>
            <a:r>
              <a:rPr sz="2200" spc="100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is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the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150" dirty="0">
                <a:latin typeface="Cambria"/>
                <a:cs typeface="Cambria"/>
              </a:rPr>
              <a:t>k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spc="120" dirty="0">
                <a:latin typeface="Cambria"/>
                <a:cs typeface="Cambria"/>
              </a:rPr>
              <a:t>th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term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spc="95" dirty="0">
                <a:latin typeface="Cambria"/>
                <a:cs typeface="Cambria"/>
              </a:rPr>
              <a:t>in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spc="60" dirty="0">
                <a:latin typeface="Cambria"/>
                <a:cs typeface="Cambria"/>
              </a:rPr>
              <a:t>query</a:t>
            </a:r>
            <a:r>
              <a:rPr sz="2200" spc="135" dirty="0">
                <a:latin typeface="Cambria"/>
                <a:cs typeface="Cambria"/>
              </a:rPr>
              <a:t> </a:t>
            </a:r>
            <a:r>
              <a:rPr sz="2200" spc="50" dirty="0">
                <a:latin typeface="Cambria"/>
                <a:cs typeface="Cambria"/>
              </a:rPr>
              <a:t>"j."</a:t>
            </a:r>
            <a:endParaRPr sz="2200" dirty="0">
              <a:latin typeface="Cambria"/>
              <a:cs typeface="Cambria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454"/>
              <a:buFont typeface="Wingdings"/>
              <a:buChar char=""/>
              <a:tabLst>
                <a:tab pos="285750" algn="l"/>
              </a:tabLst>
            </a:pPr>
            <a:r>
              <a:rPr sz="2200" spc="105" dirty="0">
                <a:latin typeface="Cambria"/>
                <a:cs typeface="Cambria"/>
              </a:rPr>
              <a:t>The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spc="90" dirty="0">
                <a:latin typeface="Cambria"/>
                <a:cs typeface="Cambria"/>
              </a:rPr>
              <a:t>Cosine</a:t>
            </a:r>
            <a:r>
              <a:rPr sz="2200" spc="95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formula</a:t>
            </a:r>
            <a:r>
              <a:rPr sz="2200" spc="85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calculates</a:t>
            </a:r>
            <a:r>
              <a:rPr sz="2200" spc="85" dirty="0">
                <a:latin typeface="Cambria"/>
                <a:cs typeface="Cambria"/>
              </a:rPr>
              <a:t> the</a:t>
            </a:r>
            <a:r>
              <a:rPr sz="2200" spc="90" dirty="0">
                <a:latin typeface="Cambria"/>
                <a:cs typeface="Cambria"/>
              </a:rPr>
              <a:t> Cosine</a:t>
            </a:r>
            <a:r>
              <a:rPr sz="2200" spc="9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of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the</a:t>
            </a:r>
            <a:r>
              <a:rPr sz="2200" spc="90" dirty="0">
                <a:latin typeface="Cambria"/>
                <a:cs typeface="Cambria"/>
              </a:rPr>
              <a:t> angle </a:t>
            </a:r>
            <a:r>
              <a:rPr sz="2200" spc="95" dirty="0">
                <a:latin typeface="Cambria"/>
                <a:cs typeface="Cambria"/>
              </a:rPr>
              <a:t> </a:t>
            </a:r>
            <a:r>
              <a:rPr sz="2200" spc="40" dirty="0">
                <a:latin typeface="Cambria"/>
                <a:cs typeface="Cambria"/>
              </a:rPr>
              <a:t>between </a:t>
            </a:r>
            <a:r>
              <a:rPr sz="2200" spc="85" dirty="0">
                <a:latin typeface="Cambria"/>
                <a:cs typeface="Cambria"/>
              </a:rPr>
              <a:t>the </a:t>
            </a:r>
            <a:r>
              <a:rPr sz="2200" spc="15" dirty="0">
                <a:latin typeface="Cambria"/>
                <a:cs typeface="Cambria"/>
              </a:rPr>
              <a:t>two </a:t>
            </a:r>
            <a:r>
              <a:rPr sz="2200" spc="50" dirty="0">
                <a:latin typeface="Cambria"/>
                <a:cs typeface="Cambria"/>
              </a:rPr>
              <a:t>vectors. </a:t>
            </a:r>
            <a:r>
              <a:rPr sz="2200" spc="140" dirty="0">
                <a:latin typeface="Cambria"/>
                <a:cs typeface="Cambria"/>
              </a:rPr>
              <a:t>As </a:t>
            </a:r>
            <a:r>
              <a:rPr sz="2200" spc="85" dirty="0">
                <a:latin typeface="Cambria"/>
                <a:cs typeface="Cambria"/>
              </a:rPr>
              <a:t>the </a:t>
            </a:r>
            <a:r>
              <a:rPr sz="2200" spc="90" dirty="0">
                <a:latin typeface="Cambria"/>
                <a:cs typeface="Cambria"/>
              </a:rPr>
              <a:t>Cosine </a:t>
            </a:r>
            <a:r>
              <a:rPr sz="2200" spc="55" dirty="0">
                <a:latin typeface="Cambria"/>
                <a:cs typeface="Cambria"/>
              </a:rPr>
              <a:t>approaches </a:t>
            </a:r>
            <a:r>
              <a:rPr sz="2200" spc="30" dirty="0">
                <a:latin typeface="Cambria"/>
                <a:cs typeface="Cambria"/>
              </a:rPr>
              <a:t>"1," </a:t>
            </a:r>
            <a:r>
              <a:rPr sz="2200" spc="85" dirty="0">
                <a:latin typeface="Cambria"/>
                <a:cs typeface="Cambria"/>
              </a:rPr>
              <a:t>the </a:t>
            </a:r>
            <a:r>
              <a:rPr sz="2200" spc="90" dirty="0">
                <a:latin typeface="Cambria"/>
                <a:cs typeface="Cambria"/>
              </a:rPr>
              <a:t> </a:t>
            </a:r>
            <a:r>
              <a:rPr sz="2200" spc="10" dirty="0">
                <a:latin typeface="Cambria"/>
                <a:cs typeface="Cambria"/>
              </a:rPr>
              <a:t>two </a:t>
            </a:r>
            <a:r>
              <a:rPr sz="2200" spc="35" dirty="0">
                <a:latin typeface="Cambria"/>
                <a:cs typeface="Cambria"/>
              </a:rPr>
              <a:t>vectors </a:t>
            </a:r>
            <a:r>
              <a:rPr sz="2200" spc="15" dirty="0">
                <a:latin typeface="Cambria"/>
                <a:cs typeface="Cambria"/>
              </a:rPr>
              <a:t>become </a:t>
            </a:r>
            <a:r>
              <a:rPr sz="2200" spc="50" dirty="0">
                <a:latin typeface="Cambria"/>
                <a:cs typeface="Cambria"/>
              </a:rPr>
              <a:t>coincident </a:t>
            </a:r>
            <a:r>
              <a:rPr sz="2200" spc="75" dirty="0">
                <a:latin typeface="Cambria"/>
                <a:cs typeface="Cambria"/>
              </a:rPr>
              <a:t>(i.e., </a:t>
            </a:r>
            <a:r>
              <a:rPr sz="2200" spc="85" dirty="0">
                <a:latin typeface="Cambria"/>
                <a:cs typeface="Cambria"/>
              </a:rPr>
              <a:t>the </a:t>
            </a:r>
            <a:r>
              <a:rPr sz="2200" spc="75" dirty="0">
                <a:latin typeface="Cambria"/>
                <a:cs typeface="Cambria"/>
              </a:rPr>
              <a:t>term </a:t>
            </a:r>
            <a:r>
              <a:rPr sz="2200" spc="100" dirty="0">
                <a:latin typeface="Cambria"/>
                <a:cs typeface="Cambria"/>
              </a:rPr>
              <a:t>and </a:t>
            </a:r>
            <a:r>
              <a:rPr sz="2200" spc="85" dirty="0">
                <a:latin typeface="Cambria"/>
                <a:cs typeface="Cambria"/>
              </a:rPr>
              <a:t>the </a:t>
            </a:r>
            <a:r>
              <a:rPr sz="2200" spc="60" dirty="0">
                <a:latin typeface="Cambria"/>
                <a:cs typeface="Cambria"/>
              </a:rPr>
              <a:t>query </a:t>
            </a:r>
            <a:r>
              <a:rPr sz="2200" spc="65" dirty="0">
                <a:latin typeface="Cambria"/>
                <a:cs typeface="Cambria"/>
              </a:rPr>
              <a:t> </a:t>
            </a:r>
            <a:r>
              <a:rPr sz="2200" spc="60" dirty="0">
                <a:latin typeface="Cambria"/>
                <a:cs typeface="Cambria"/>
              </a:rPr>
              <a:t>represent</a:t>
            </a:r>
            <a:r>
              <a:rPr sz="2200" spc="605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the</a:t>
            </a:r>
            <a:r>
              <a:rPr sz="2200" spc="655" dirty="0">
                <a:latin typeface="Cambria"/>
                <a:cs typeface="Cambria"/>
              </a:rPr>
              <a:t> </a:t>
            </a:r>
            <a:r>
              <a:rPr sz="2200" spc="90" dirty="0">
                <a:latin typeface="Cambria"/>
                <a:cs typeface="Cambria"/>
              </a:rPr>
              <a:t>same</a:t>
            </a:r>
            <a:r>
              <a:rPr sz="2200" spc="95" dirty="0">
                <a:latin typeface="Cambria"/>
                <a:cs typeface="Cambria"/>
              </a:rPr>
              <a:t> </a:t>
            </a:r>
            <a:r>
              <a:rPr sz="2200" spc="35" dirty="0">
                <a:latin typeface="Cambria"/>
                <a:cs typeface="Cambria"/>
              </a:rPr>
              <a:t>concep0.</a:t>
            </a:r>
            <a:r>
              <a:rPr sz="2200" spc="40" dirty="0">
                <a:latin typeface="Cambria"/>
                <a:cs typeface="Cambria"/>
              </a:rPr>
              <a:t> </a:t>
            </a:r>
            <a:r>
              <a:rPr sz="2200" spc="125" dirty="0">
                <a:latin typeface="Cambria"/>
                <a:cs typeface="Cambria"/>
              </a:rPr>
              <a:t>If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the</a:t>
            </a:r>
            <a:r>
              <a:rPr sz="2200" spc="655" dirty="0">
                <a:latin typeface="Cambria"/>
                <a:cs typeface="Cambria"/>
              </a:rPr>
              <a:t> </a:t>
            </a:r>
            <a:r>
              <a:rPr sz="2200" spc="15" dirty="0">
                <a:latin typeface="Cambria"/>
                <a:cs typeface="Cambria"/>
              </a:rPr>
              <a:t>two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are</a:t>
            </a:r>
            <a:r>
              <a:rPr sz="2200" spc="80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totally </a:t>
            </a:r>
            <a:r>
              <a:rPr sz="2200" spc="80" dirty="0">
                <a:latin typeface="Cambria"/>
                <a:cs typeface="Cambria"/>
              </a:rPr>
              <a:t> </a:t>
            </a:r>
            <a:r>
              <a:rPr sz="2200" spc="90" dirty="0">
                <a:latin typeface="Cambria"/>
                <a:cs typeface="Cambria"/>
              </a:rPr>
              <a:t>unrelated, then </a:t>
            </a:r>
            <a:r>
              <a:rPr sz="2200" spc="80" dirty="0">
                <a:latin typeface="Cambria"/>
                <a:cs typeface="Cambria"/>
              </a:rPr>
              <a:t>they </a:t>
            </a:r>
            <a:r>
              <a:rPr sz="2200" spc="65" dirty="0">
                <a:latin typeface="Cambria"/>
                <a:cs typeface="Cambria"/>
              </a:rPr>
              <a:t>will </a:t>
            </a:r>
            <a:r>
              <a:rPr sz="2200" spc="15" dirty="0">
                <a:latin typeface="Cambria"/>
                <a:cs typeface="Cambria"/>
              </a:rPr>
              <a:t>be  </a:t>
            </a:r>
            <a:r>
              <a:rPr sz="2200" spc="55" dirty="0">
                <a:latin typeface="Cambria"/>
                <a:cs typeface="Cambria"/>
              </a:rPr>
              <a:t>orthogonal  </a:t>
            </a:r>
            <a:r>
              <a:rPr sz="2200" spc="100" dirty="0">
                <a:latin typeface="Cambria"/>
                <a:cs typeface="Cambria"/>
              </a:rPr>
              <a:t>and </a:t>
            </a:r>
            <a:r>
              <a:rPr sz="2200" spc="85" dirty="0">
                <a:latin typeface="Cambria"/>
                <a:cs typeface="Cambria"/>
              </a:rPr>
              <a:t>the </a:t>
            </a:r>
            <a:r>
              <a:rPr sz="2200" spc="90" dirty="0">
                <a:latin typeface="Cambria"/>
                <a:cs typeface="Cambria"/>
              </a:rPr>
              <a:t>value </a:t>
            </a:r>
            <a:r>
              <a:rPr sz="2200" dirty="0">
                <a:latin typeface="Cambria"/>
                <a:cs typeface="Cambria"/>
              </a:rPr>
              <a:t>of 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the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spc="90" dirty="0">
                <a:latin typeface="Cambria"/>
                <a:cs typeface="Cambria"/>
              </a:rPr>
              <a:t>Cosine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is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spc="35" dirty="0">
                <a:latin typeface="Cambria"/>
                <a:cs typeface="Cambria"/>
              </a:rPr>
              <a:t>"0."</a:t>
            </a:r>
            <a:endParaRPr sz="22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6680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7630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38100">
              <a:solidFill>
                <a:srgbClr val="FDC3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25" y="0"/>
              <a:ext cx="57150" cy="6858000"/>
            </a:xfrm>
            <a:custGeom>
              <a:avLst/>
              <a:gdLst/>
              <a:ahLst/>
              <a:cxnLst/>
              <a:rect l="l" t="t" r="r" b="b"/>
              <a:pathLst>
                <a:path w="57150" h="6858000">
                  <a:moveTo>
                    <a:pt x="1143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1430" y="6858000"/>
                  </a:lnTo>
                  <a:lnTo>
                    <a:pt x="11430" y="0"/>
                  </a:lnTo>
                  <a:close/>
                </a:path>
                <a:path w="57150" h="6858000">
                  <a:moveTo>
                    <a:pt x="57150" y="0"/>
                  </a:moveTo>
                  <a:lnTo>
                    <a:pt x="22860" y="0"/>
                  </a:lnTo>
                  <a:lnTo>
                    <a:pt x="22860" y="6858000"/>
                  </a:lnTo>
                  <a:lnTo>
                    <a:pt x="57150" y="68580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DC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12700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56447" y="571499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08" y="4419"/>
                  </a:lnTo>
                  <a:lnTo>
                    <a:pt x="178597" y="17162"/>
                  </a:lnTo>
                  <a:lnTo>
                    <a:pt x="135861" y="37453"/>
                  </a:lnTo>
                  <a:lnTo>
                    <a:pt x="97575" y="64518"/>
                  </a:lnTo>
                  <a:lnTo>
                    <a:pt x="64513" y="97580"/>
                  </a:lnTo>
                  <a:lnTo>
                    <a:pt x="37450" y="135867"/>
                  </a:lnTo>
                  <a:lnTo>
                    <a:pt x="17161" y="178602"/>
                  </a:lnTo>
                  <a:lnTo>
                    <a:pt x="4419" y="225011"/>
                  </a:lnTo>
                  <a:lnTo>
                    <a:pt x="0" y="274319"/>
                  </a:lnTo>
                  <a:lnTo>
                    <a:pt x="4419" y="323628"/>
                  </a:lnTo>
                  <a:lnTo>
                    <a:pt x="17161" y="370037"/>
                  </a:lnTo>
                  <a:lnTo>
                    <a:pt x="37450" y="412772"/>
                  </a:lnTo>
                  <a:lnTo>
                    <a:pt x="64513" y="451059"/>
                  </a:lnTo>
                  <a:lnTo>
                    <a:pt x="97575" y="484121"/>
                  </a:lnTo>
                  <a:lnTo>
                    <a:pt x="135861" y="511186"/>
                  </a:lnTo>
                  <a:lnTo>
                    <a:pt x="178597" y="531477"/>
                  </a:lnTo>
                  <a:lnTo>
                    <a:pt x="225008" y="544220"/>
                  </a:lnTo>
                  <a:lnTo>
                    <a:pt x="274320" y="548640"/>
                  </a:lnTo>
                  <a:lnTo>
                    <a:pt x="323631" y="544220"/>
                  </a:lnTo>
                  <a:lnTo>
                    <a:pt x="370042" y="531477"/>
                  </a:lnTo>
                  <a:lnTo>
                    <a:pt x="412778" y="511186"/>
                  </a:lnTo>
                  <a:lnTo>
                    <a:pt x="451064" y="484121"/>
                  </a:lnTo>
                  <a:lnTo>
                    <a:pt x="484126" y="451059"/>
                  </a:lnTo>
                  <a:lnTo>
                    <a:pt x="511189" y="412772"/>
                  </a:lnTo>
                  <a:lnTo>
                    <a:pt x="531478" y="370037"/>
                  </a:lnTo>
                  <a:lnTo>
                    <a:pt x="544220" y="323628"/>
                  </a:lnTo>
                  <a:lnTo>
                    <a:pt x="548640" y="274319"/>
                  </a:lnTo>
                  <a:lnTo>
                    <a:pt x="544220" y="225011"/>
                  </a:lnTo>
                  <a:lnTo>
                    <a:pt x="531478" y="178602"/>
                  </a:lnTo>
                  <a:lnTo>
                    <a:pt x="511189" y="135867"/>
                  </a:lnTo>
                  <a:lnTo>
                    <a:pt x="484126" y="97580"/>
                  </a:lnTo>
                  <a:lnTo>
                    <a:pt x="451064" y="64518"/>
                  </a:lnTo>
                  <a:lnTo>
                    <a:pt x="412778" y="37453"/>
                  </a:lnTo>
                  <a:lnTo>
                    <a:pt x="370042" y="17162"/>
                  </a:lnTo>
                  <a:lnTo>
                    <a:pt x="323631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-984885" y="242823"/>
            <a:ext cx="8827770" cy="1067856"/>
          </a:xfrm>
          <a:prstGeom prst="rect">
            <a:avLst/>
          </a:prstGeom>
        </p:spPr>
        <p:txBody>
          <a:bodyPr vert="horz" wrap="square" lIns="0" tIns="132334" rIns="0" bIns="0" rtlCol="0">
            <a:spAutoFit/>
          </a:bodyPr>
          <a:lstStyle/>
          <a:p>
            <a:pPr marL="1533525" marR="5080">
              <a:lnSpc>
                <a:spcPct val="116700"/>
              </a:lnSpc>
              <a:spcBef>
                <a:spcPts val="250"/>
              </a:spcBef>
            </a:pPr>
            <a:r>
              <a:rPr sz="3000" b="1" spc="355" dirty="0">
                <a:solidFill>
                  <a:srgbClr val="002060"/>
                </a:solidFill>
                <a:latin typeface="Cambria"/>
                <a:cs typeface="Cambria"/>
              </a:rPr>
              <a:t>J</a:t>
            </a:r>
            <a:r>
              <a:rPr b="1" spc="355" dirty="0">
                <a:solidFill>
                  <a:srgbClr val="002060"/>
                </a:solidFill>
                <a:latin typeface="Cambria"/>
                <a:cs typeface="Cambria"/>
              </a:rPr>
              <a:t>ACCARD </a:t>
            </a:r>
            <a:r>
              <a:rPr b="1" spc="275" dirty="0">
                <a:solidFill>
                  <a:srgbClr val="002060"/>
                </a:solidFill>
                <a:latin typeface="Cambria"/>
                <a:cs typeface="Cambria"/>
              </a:rPr>
              <a:t>AND </a:t>
            </a:r>
            <a:r>
              <a:rPr b="1" spc="295" dirty="0">
                <a:solidFill>
                  <a:srgbClr val="002060"/>
                </a:solidFill>
                <a:latin typeface="Cambria"/>
                <a:cs typeface="Cambria"/>
              </a:rPr>
              <a:t>THE </a:t>
            </a:r>
            <a:r>
              <a:rPr sz="3000" b="1" spc="315" dirty="0">
                <a:solidFill>
                  <a:srgbClr val="002060"/>
                </a:solidFill>
                <a:latin typeface="Cambria"/>
                <a:cs typeface="Cambria"/>
              </a:rPr>
              <a:t>D</a:t>
            </a:r>
            <a:r>
              <a:rPr b="1" spc="315" dirty="0">
                <a:solidFill>
                  <a:srgbClr val="002060"/>
                </a:solidFill>
                <a:latin typeface="Cambria"/>
                <a:cs typeface="Cambria"/>
              </a:rPr>
              <a:t>ICE </a:t>
            </a:r>
            <a:r>
              <a:rPr b="1" spc="250" dirty="0">
                <a:solidFill>
                  <a:srgbClr val="002060"/>
                </a:solidFill>
                <a:latin typeface="Cambria"/>
                <a:cs typeface="Cambria"/>
              </a:rPr>
              <a:t>SIMILARITY </a:t>
            </a:r>
            <a:r>
              <a:rPr b="1" spc="-515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b="1" spc="315" dirty="0">
                <a:solidFill>
                  <a:srgbClr val="002060"/>
                </a:solidFill>
                <a:latin typeface="Cambria"/>
                <a:cs typeface="Cambria"/>
              </a:rPr>
              <a:t>MEASURES</a:t>
            </a:r>
            <a:endParaRPr sz="3000" b="1" dirty="0">
              <a:solidFill>
                <a:srgbClr val="002060"/>
              </a:solidFill>
              <a:latin typeface="Cambria"/>
              <a:cs typeface="Cambria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578866" y="1458213"/>
            <a:ext cx="7814945" cy="3073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9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sz="2000" spc="90" dirty="0">
                <a:latin typeface="Cambria"/>
                <a:cs typeface="Cambria"/>
              </a:rPr>
              <a:t>Both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change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the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normalizing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factor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in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the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denominator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to 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account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for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different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characteristics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of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the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105" dirty="0">
                <a:latin typeface="Cambria"/>
                <a:cs typeface="Cambria"/>
              </a:rPr>
              <a:t>data.</a:t>
            </a:r>
            <a:r>
              <a:rPr sz="2000" spc="655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The 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denominator  </a:t>
            </a:r>
            <a:r>
              <a:rPr sz="2000" spc="85" dirty="0">
                <a:latin typeface="Cambria"/>
                <a:cs typeface="Cambria"/>
              </a:rPr>
              <a:t>in </a:t>
            </a:r>
            <a:r>
              <a:rPr sz="2000" spc="75" dirty="0">
                <a:latin typeface="Cambria"/>
                <a:cs typeface="Cambria"/>
              </a:rPr>
              <a:t>the </a:t>
            </a:r>
            <a:r>
              <a:rPr sz="2000" spc="85" dirty="0">
                <a:latin typeface="Cambria"/>
                <a:cs typeface="Cambria"/>
              </a:rPr>
              <a:t>Cosine </a:t>
            </a:r>
            <a:r>
              <a:rPr sz="2000" spc="70" dirty="0">
                <a:latin typeface="Cambria"/>
                <a:cs typeface="Cambria"/>
              </a:rPr>
              <a:t>formula </a:t>
            </a:r>
            <a:r>
              <a:rPr sz="2000" spc="65" dirty="0">
                <a:latin typeface="Cambria"/>
                <a:cs typeface="Cambria"/>
              </a:rPr>
              <a:t>is </a:t>
            </a:r>
            <a:r>
              <a:rPr sz="2000" spc="90" dirty="0">
                <a:latin typeface="Cambria"/>
                <a:cs typeface="Cambria"/>
              </a:rPr>
              <a:t>invariant </a:t>
            </a:r>
            <a:r>
              <a:rPr sz="2000" spc="15" dirty="0">
                <a:latin typeface="Cambria"/>
                <a:cs typeface="Cambria"/>
              </a:rPr>
              <a:t>to  </a:t>
            </a:r>
            <a:r>
              <a:rPr sz="2000" spc="75" dirty="0">
                <a:latin typeface="Cambria"/>
                <a:cs typeface="Cambria"/>
              </a:rPr>
              <a:t>the </a:t>
            </a:r>
            <a:r>
              <a:rPr sz="2000" spc="70" dirty="0">
                <a:latin typeface="Cambria"/>
                <a:cs typeface="Cambria"/>
              </a:rPr>
              <a:t>number 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of </a:t>
            </a:r>
            <a:r>
              <a:rPr sz="2000" spc="65" dirty="0">
                <a:latin typeface="Cambria"/>
                <a:cs typeface="Cambria"/>
              </a:rPr>
              <a:t>terms </a:t>
            </a:r>
            <a:r>
              <a:rPr sz="2000" spc="85" dirty="0">
                <a:latin typeface="Cambria"/>
                <a:cs typeface="Cambria"/>
              </a:rPr>
              <a:t>in </a:t>
            </a:r>
            <a:r>
              <a:rPr sz="2000" spc="30" dirty="0">
                <a:latin typeface="Cambria"/>
                <a:cs typeface="Cambria"/>
              </a:rPr>
              <a:t>common </a:t>
            </a:r>
            <a:r>
              <a:rPr sz="2000" spc="85" dirty="0">
                <a:latin typeface="Cambria"/>
                <a:cs typeface="Cambria"/>
              </a:rPr>
              <a:t>and </a:t>
            </a:r>
            <a:r>
              <a:rPr sz="2000" spc="30" dirty="0">
                <a:latin typeface="Cambria"/>
                <a:cs typeface="Cambria"/>
              </a:rPr>
              <a:t>produces </a:t>
            </a:r>
            <a:r>
              <a:rPr sz="2000" spc="45" dirty="0">
                <a:latin typeface="Cambria"/>
                <a:cs typeface="Cambria"/>
              </a:rPr>
              <a:t>very </a:t>
            </a:r>
            <a:r>
              <a:rPr sz="2000" spc="95" dirty="0">
                <a:latin typeface="Cambria"/>
                <a:cs typeface="Cambria"/>
              </a:rPr>
              <a:t>small </a:t>
            </a:r>
            <a:r>
              <a:rPr sz="2000" spc="65" dirty="0">
                <a:latin typeface="Cambria"/>
                <a:cs typeface="Cambria"/>
              </a:rPr>
              <a:t>numbers </a:t>
            </a:r>
            <a:r>
              <a:rPr sz="2000" spc="60" dirty="0">
                <a:latin typeface="Cambria"/>
                <a:cs typeface="Cambria"/>
              </a:rPr>
              <a:t>when </a:t>
            </a:r>
            <a:r>
              <a:rPr sz="2000" spc="75" dirty="0">
                <a:latin typeface="Cambria"/>
                <a:cs typeface="Cambria"/>
              </a:rPr>
              <a:t>the 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35" dirty="0">
                <a:latin typeface="Cambria"/>
                <a:cs typeface="Cambria"/>
              </a:rPr>
              <a:t>vectors </a:t>
            </a:r>
            <a:r>
              <a:rPr sz="2000" spc="65" dirty="0">
                <a:latin typeface="Cambria"/>
                <a:cs typeface="Cambria"/>
              </a:rPr>
              <a:t>are </a:t>
            </a:r>
            <a:r>
              <a:rPr sz="2000" spc="75" dirty="0">
                <a:latin typeface="Cambria"/>
                <a:cs typeface="Cambria"/>
              </a:rPr>
              <a:t>large </a:t>
            </a:r>
            <a:r>
              <a:rPr sz="2000" spc="85" dirty="0">
                <a:latin typeface="Cambria"/>
                <a:cs typeface="Cambria"/>
              </a:rPr>
              <a:t>and </a:t>
            </a:r>
            <a:r>
              <a:rPr sz="2000" spc="75" dirty="0">
                <a:latin typeface="Cambria"/>
                <a:cs typeface="Cambria"/>
              </a:rPr>
              <a:t>the </a:t>
            </a:r>
            <a:r>
              <a:rPr sz="2000" spc="70" dirty="0">
                <a:latin typeface="Cambria"/>
                <a:cs typeface="Cambria"/>
              </a:rPr>
              <a:t>number </a:t>
            </a:r>
            <a:r>
              <a:rPr sz="2000" spc="-5" dirty="0">
                <a:latin typeface="Cambria"/>
                <a:cs typeface="Cambria"/>
              </a:rPr>
              <a:t>of </a:t>
            </a:r>
            <a:r>
              <a:rPr sz="2000" spc="30" dirty="0">
                <a:latin typeface="Cambria"/>
                <a:cs typeface="Cambria"/>
              </a:rPr>
              <a:t>common </a:t>
            </a:r>
            <a:r>
              <a:rPr sz="2000" spc="65" dirty="0">
                <a:latin typeface="Cambria"/>
                <a:cs typeface="Cambria"/>
              </a:rPr>
              <a:t>elements is </a:t>
            </a:r>
            <a:r>
              <a:rPr sz="2000" spc="100" dirty="0">
                <a:latin typeface="Cambria"/>
                <a:cs typeface="Cambria"/>
              </a:rPr>
              <a:t>small. 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130" dirty="0">
                <a:latin typeface="Cambria"/>
                <a:cs typeface="Cambria"/>
              </a:rPr>
              <a:t>In </a:t>
            </a:r>
            <a:r>
              <a:rPr sz="2000" spc="75" dirty="0">
                <a:latin typeface="Cambria"/>
                <a:cs typeface="Cambria"/>
              </a:rPr>
              <a:t>the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120" dirty="0">
                <a:latin typeface="Cambria"/>
                <a:cs typeface="Cambria"/>
              </a:rPr>
              <a:t>Jaccard </a:t>
            </a:r>
            <a:r>
              <a:rPr sz="2000" spc="80" dirty="0">
                <a:latin typeface="Cambria"/>
                <a:cs typeface="Cambria"/>
              </a:rPr>
              <a:t>similarity measure, </a:t>
            </a:r>
            <a:r>
              <a:rPr sz="2000" spc="75" dirty="0">
                <a:latin typeface="Cambria"/>
                <a:cs typeface="Cambria"/>
              </a:rPr>
              <a:t>the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denominator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becomes 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dependent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upon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the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number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of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terms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in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common.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25" dirty="0">
                <a:latin typeface="Cambria"/>
                <a:cs typeface="Cambria"/>
              </a:rPr>
              <a:t>As  </a:t>
            </a:r>
            <a:r>
              <a:rPr sz="2000" spc="75" dirty="0">
                <a:latin typeface="Cambria"/>
                <a:cs typeface="Cambria"/>
              </a:rPr>
              <a:t>the 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common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elements</a:t>
            </a:r>
            <a:r>
              <a:rPr sz="2000" spc="70" dirty="0">
                <a:latin typeface="Cambria"/>
                <a:cs typeface="Cambria"/>
              </a:rPr>
              <a:t> increase,</a:t>
            </a:r>
            <a:r>
              <a:rPr sz="2000" spc="75" dirty="0">
                <a:latin typeface="Cambria"/>
                <a:cs typeface="Cambria"/>
              </a:rPr>
              <a:t> the</a:t>
            </a:r>
            <a:r>
              <a:rPr sz="2000" spc="80" dirty="0">
                <a:latin typeface="Cambria"/>
                <a:cs typeface="Cambria"/>
              </a:rPr>
              <a:t> similarity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value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quickly 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decreases,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but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is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always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in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the</a:t>
            </a:r>
            <a:r>
              <a:rPr sz="2000" spc="80" dirty="0">
                <a:latin typeface="Cambria"/>
                <a:cs typeface="Cambria"/>
              </a:rPr>
              <a:t> range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-1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to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+1.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The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120" dirty="0">
                <a:latin typeface="Cambria"/>
                <a:cs typeface="Cambria"/>
              </a:rPr>
              <a:t>Jaccard </a:t>
            </a:r>
            <a:r>
              <a:rPr sz="2000" spc="-43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formula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is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:</a:t>
            </a:r>
            <a:endParaRPr sz="2000" dirty="0">
              <a:latin typeface="Cambria"/>
              <a:cs typeface="Cambria"/>
            </a:endParaRPr>
          </a:p>
        </p:txBody>
      </p:sp>
      <p:pic>
        <p:nvPicPr>
          <p:cNvPr id="11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6001" y="4572000"/>
            <a:ext cx="5857875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6680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7630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38100">
              <a:solidFill>
                <a:srgbClr val="FDC3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25" y="0"/>
              <a:ext cx="57150" cy="6858000"/>
            </a:xfrm>
            <a:custGeom>
              <a:avLst/>
              <a:gdLst/>
              <a:ahLst/>
              <a:cxnLst/>
              <a:rect l="l" t="t" r="r" b="b"/>
              <a:pathLst>
                <a:path w="57150" h="6858000">
                  <a:moveTo>
                    <a:pt x="1143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1430" y="6858000"/>
                  </a:lnTo>
                  <a:lnTo>
                    <a:pt x="11430" y="0"/>
                  </a:lnTo>
                  <a:close/>
                </a:path>
                <a:path w="57150" h="6858000">
                  <a:moveTo>
                    <a:pt x="57150" y="0"/>
                  </a:moveTo>
                  <a:lnTo>
                    <a:pt x="22860" y="0"/>
                  </a:lnTo>
                  <a:lnTo>
                    <a:pt x="22860" y="6858000"/>
                  </a:lnTo>
                  <a:lnTo>
                    <a:pt x="57150" y="68580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DC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12700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56447" y="571499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08" y="4419"/>
                  </a:lnTo>
                  <a:lnTo>
                    <a:pt x="178597" y="17162"/>
                  </a:lnTo>
                  <a:lnTo>
                    <a:pt x="135861" y="37453"/>
                  </a:lnTo>
                  <a:lnTo>
                    <a:pt x="97575" y="64518"/>
                  </a:lnTo>
                  <a:lnTo>
                    <a:pt x="64513" y="97580"/>
                  </a:lnTo>
                  <a:lnTo>
                    <a:pt x="37450" y="135867"/>
                  </a:lnTo>
                  <a:lnTo>
                    <a:pt x="17161" y="178602"/>
                  </a:lnTo>
                  <a:lnTo>
                    <a:pt x="4419" y="225011"/>
                  </a:lnTo>
                  <a:lnTo>
                    <a:pt x="0" y="274319"/>
                  </a:lnTo>
                  <a:lnTo>
                    <a:pt x="4419" y="323628"/>
                  </a:lnTo>
                  <a:lnTo>
                    <a:pt x="17161" y="370037"/>
                  </a:lnTo>
                  <a:lnTo>
                    <a:pt x="37450" y="412772"/>
                  </a:lnTo>
                  <a:lnTo>
                    <a:pt x="64513" y="451059"/>
                  </a:lnTo>
                  <a:lnTo>
                    <a:pt x="97575" y="484121"/>
                  </a:lnTo>
                  <a:lnTo>
                    <a:pt x="135861" y="511186"/>
                  </a:lnTo>
                  <a:lnTo>
                    <a:pt x="178597" y="531477"/>
                  </a:lnTo>
                  <a:lnTo>
                    <a:pt x="225008" y="544220"/>
                  </a:lnTo>
                  <a:lnTo>
                    <a:pt x="274320" y="548640"/>
                  </a:lnTo>
                  <a:lnTo>
                    <a:pt x="323631" y="544220"/>
                  </a:lnTo>
                  <a:lnTo>
                    <a:pt x="370042" y="531477"/>
                  </a:lnTo>
                  <a:lnTo>
                    <a:pt x="412778" y="511186"/>
                  </a:lnTo>
                  <a:lnTo>
                    <a:pt x="451064" y="484121"/>
                  </a:lnTo>
                  <a:lnTo>
                    <a:pt x="484126" y="451059"/>
                  </a:lnTo>
                  <a:lnTo>
                    <a:pt x="511189" y="412772"/>
                  </a:lnTo>
                  <a:lnTo>
                    <a:pt x="531478" y="370037"/>
                  </a:lnTo>
                  <a:lnTo>
                    <a:pt x="544220" y="323628"/>
                  </a:lnTo>
                  <a:lnTo>
                    <a:pt x="548640" y="274319"/>
                  </a:lnTo>
                  <a:lnTo>
                    <a:pt x="544220" y="225011"/>
                  </a:lnTo>
                  <a:lnTo>
                    <a:pt x="531478" y="178602"/>
                  </a:lnTo>
                  <a:lnTo>
                    <a:pt x="511189" y="135867"/>
                  </a:lnTo>
                  <a:lnTo>
                    <a:pt x="484126" y="97580"/>
                  </a:lnTo>
                  <a:lnTo>
                    <a:pt x="451064" y="64518"/>
                  </a:lnTo>
                  <a:lnTo>
                    <a:pt x="412778" y="37453"/>
                  </a:lnTo>
                  <a:lnTo>
                    <a:pt x="370042" y="17162"/>
                  </a:lnTo>
                  <a:lnTo>
                    <a:pt x="323631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2"/>
          <p:cNvSpPr txBox="1"/>
          <p:nvPr/>
        </p:nvSpPr>
        <p:spPr>
          <a:xfrm>
            <a:off x="609600" y="838200"/>
            <a:ext cx="767207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14" dirty="0">
                <a:latin typeface="Cambria"/>
                <a:cs typeface="Cambria"/>
              </a:rPr>
              <a:t>The </a:t>
            </a:r>
            <a:r>
              <a:rPr sz="2400" spc="100" dirty="0">
                <a:latin typeface="Cambria"/>
                <a:cs typeface="Cambria"/>
              </a:rPr>
              <a:t>Dice </a:t>
            </a:r>
            <a:r>
              <a:rPr sz="2400" spc="90" dirty="0">
                <a:latin typeface="Cambria"/>
                <a:cs typeface="Cambria"/>
              </a:rPr>
              <a:t>measure </a:t>
            </a:r>
            <a:r>
              <a:rPr sz="2400" spc="75" dirty="0">
                <a:latin typeface="Cambria"/>
                <a:cs typeface="Cambria"/>
              </a:rPr>
              <a:t>simplifies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60" dirty="0">
                <a:latin typeface="Cambria"/>
                <a:cs typeface="Cambria"/>
              </a:rPr>
              <a:t>denominator </a:t>
            </a:r>
            <a:r>
              <a:rPr sz="2400" spc="45" dirty="0">
                <a:latin typeface="Cambria"/>
                <a:cs typeface="Cambria"/>
              </a:rPr>
              <a:t>from 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145" dirty="0">
                <a:latin typeface="Cambria"/>
                <a:cs typeface="Cambria"/>
              </a:rPr>
              <a:t>Jaccard </a:t>
            </a:r>
            <a:r>
              <a:rPr sz="2400" spc="85" dirty="0">
                <a:latin typeface="Cambria"/>
                <a:cs typeface="Cambria"/>
              </a:rPr>
              <a:t>measure </a:t>
            </a:r>
            <a:r>
              <a:rPr sz="2400" spc="105" dirty="0">
                <a:latin typeface="Cambria"/>
                <a:cs typeface="Cambria"/>
              </a:rPr>
              <a:t>and </a:t>
            </a:r>
            <a:r>
              <a:rPr sz="2400" spc="60" dirty="0">
                <a:latin typeface="Cambria"/>
                <a:cs typeface="Cambria"/>
              </a:rPr>
              <a:t>introduces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spc="60" dirty="0">
                <a:latin typeface="Cambria"/>
                <a:cs typeface="Cambria"/>
              </a:rPr>
              <a:t>factor </a:t>
            </a:r>
            <a:r>
              <a:rPr sz="2400" spc="-5" dirty="0">
                <a:latin typeface="Cambria"/>
                <a:cs typeface="Cambria"/>
              </a:rPr>
              <a:t>of </a:t>
            </a:r>
            <a:r>
              <a:rPr sz="2400" spc="5" dirty="0">
                <a:latin typeface="Cambria"/>
                <a:cs typeface="Cambria"/>
              </a:rPr>
              <a:t>2 </a:t>
            </a:r>
            <a:r>
              <a:rPr sz="2400" spc="105" dirty="0">
                <a:latin typeface="Cambria"/>
                <a:cs typeface="Cambria"/>
              </a:rPr>
              <a:t>in 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tile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numerator.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The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normalization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in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tile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Dice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formula </a:t>
            </a:r>
            <a:r>
              <a:rPr sz="2400" spc="75" dirty="0">
                <a:latin typeface="Cambria"/>
                <a:cs typeface="Cambria"/>
              </a:rPr>
              <a:t>is </a:t>
            </a:r>
            <a:r>
              <a:rPr sz="2400" spc="60" dirty="0">
                <a:latin typeface="Cambria"/>
                <a:cs typeface="Cambria"/>
              </a:rPr>
              <a:t>also </a:t>
            </a:r>
            <a:r>
              <a:rPr sz="2400" spc="105" dirty="0">
                <a:latin typeface="Cambria"/>
                <a:cs typeface="Cambria"/>
              </a:rPr>
              <a:t>invariant </a:t>
            </a:r>
            <a:r>
              <a:rPr sz="2400" spc="20" dirty="0">
                <a:latin typeface="Cambria"/>
                <a:cs typeface="Cambria"/>
              </a:rPr>
              <a:t>to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85" dirty="0">
                <a:latin typeface="Cambria"/>
                <a:cs typeface="Cambria"/>
              </a:rPr>
              <a:t>number </a:t>
            </a:r>
            <a:r>
              <a:rPr sz="2400" spc="-5" dirty="0">
                <a:latin typeface="Cambria"/>
                <a:cs typeface="Cambria"/>
              </a:rPr>
              <a:t>of </a:t>
            </a:r>
            <a:r>
              <a:rPr sz="2400" spc="85" dirty="0">
                <a:latin typeface="Cambria"/>
                <a:cs typeface="Cambria"/>
              </a:rPr>
              <a:t>terms </a:t>
            </a:r>
            <a:r>
              <a:rPr sz="2400" spc="95" dirty="0">
                <a:latin typeface="Cambria"/>
                <a:cs typeface="Cambria"/>
              </a:rPr>
              <a:t>in 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common.</a:t>
            </a:r>
            <a:endParaRPr sz="2400" dirty="0">
              <a:latin typeface="Cambria"/>
              <a:cs typeface="Cambria"/>
            </a:endParaRPr>
          </a:p>
        </p:txBody>
      </p:sp>
      <p:pic>
        <p:nvPicPr>
          <p:cNvPr id="10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5400" y="2667000"/>
            <a:ext cx="6072124" cy="1643126"/>
          </a:xfrm>
          <a:prstGeom prst="rect">
            <a:avLst/>
          </a:prstGeom>
        </p:spPr>
      </p:pic>
      <p:pic>
        <p:nvPicPr>
          <p:cNvPr id="11" name="object 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47800" y="4343400"/>
            <a:ext cx="6000750" cy="2428875"/>
          </a:xfrm>
          <a:prstGeom prst="rect">
            <a:avLst/>
          </a:prstGeom>
        </p:spPr>
      </p:pic>
      <p:sp>
        <p:nvSpPr>
          <p:cNvPr id="19" name="object 3"/>
          <p:cNvSpPr txBox="1"/>
          <p:nvPr/>
        </p:nvSpPr>
        <p:spPr>
          <a:xfrm>
            <a:off x="2438400" y="7391400"/>
            <a:ext cx="4444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Microsoft Sans Serif"/>
                <a:cs typeface="Microsoft Sans Serif"/>
              </a:rPr>
              <a:t>Normalizing </a:t>
            </a:r>
            <a:r>
              <a:rPr sz="1800" dirty="0">
                <a:solidFill>
                  <a:srgbClr val="C00000"/>
                </a:solidFill>
                <a:latin typeface="Microsoft Sans Serif"/>
                <a:cs typeface="Microsoft Sans Serif"/>
              </a:rPr>
              <a:t>Factors</a:t>
            </a:r>
            <a:r>
              <a:rPr sz="1800" spc="1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Microsoft Sans Serif"/>
                <a:cs typeface="Microsoft Sans Serif"/>
              </a:rPr>
              <a:t>for</a:t>
            </a:r>
            <a:r>
              <a:rPr sz="1800" spc="1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Microsoft Sans Serif"/>
                <a:cs typeface="Microsoft Sans Serif"/>
              </a:rPr>
              <a:t>Similarity</a:t>
            </a:r>
            <a:r>
              <a:rPr sz="1800" spc="1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Microsoft Sans Serif"/>
                <a:cs typeface="Microsoft Sans Serif"/>
              </a:rPr>
              <a:t>Measures</a:t>
            </a:r>
            <a:endParaRPr sz="18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6680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7630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38100">
              <a:solidFill>
                <a:srgbClr val="FDC3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25" y="0"/>
              <a:ext cx="57150" cy="6858000"/>
            </a:xfrm>
            <a:custGeom>
              <a:avLst/>
              <a:gdLst/>
              <a:ahLst/>
              <a:cxnLst/>
              <a:rect l="l" t="t" r="r" b="b"/>
              <a:pathLst>
                <a:path w="57150" h="6858000">
                  <a:moveTo>
                    <a:pt x="1143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1430" y="6858000"/>
                  </a:lnTo>
                  <a:lnTo>
                    <a:pt x="11430" y="0"/>
                  </a:lnTo>
                  <a:close/>
                </a:path>
                <a:path w="57150" h="6858000">
                  <a:moveTo>
                    <a:pt x="57150" y="0"/>
                  </a:moveTo>
                  <a:lnTo>
                    <a:pt x="22860" y="0"/>
                  </a:lnTo>
                  <a:lnTo>
                    <a:pt x="22860" y="6858000"/>
                  </a:lnTo>
                  <a:lnTo>
                    <a:pt x="57150" y="68580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DC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12700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56447" y="571499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08" y="4419"/>
                  </a:lnTo>
                  <a:lnTo>
                    <a:pt x="178597" y="17162"/>
                  </a:lnTo>
                  <a:lnTo>
                    <a:pt x="135861" y="37453"/>
                  </a:lnTo>
                  <a:lnTo>
                    <a:pt x="97575" y="64518"/>
                  </a:lnTo>
                  <a:lnTo>
                    <a:pt x="64513" y="97580"/>
                  </a:lnTo>
                  <a:lnTo>
                    <a:pt x="37450" y="135867"/>
                  </a:lnTo>
                  <a:lnTo>
                    <a:pt x="17161" y="178602"/>
                  </a:lnTo>
                  <a:lnTo>
                    <a:pt x="4419" y="225011"/>
                  </a:lnTo>
                  <a:lnTo>
                    <a:pt x="0" y="274319"/>
                  </a:lnTo>
                  <a:lnTo>
                    <a:pt x="4419" y="323628"/>
                  </a:lnTo>
                  <a:lnTo>
                    <a:pt x="17161" y="370037"/>
                  </a:lnTo>
                  <a:lnTo>
                    <a:pt x="37450" y="412772"/>
                  </a:lnTo>
                  <a:lnTo>
                    <a:pt x="64513" y="451059"/>
                  </a:lnTo>
                  <a:lnTo>
                    <a:pt x="97575" y="484121"/>
                  </a:lnTo>
                  <a:lnTo>
                    <a:pt x="135861" y="511186"/>
                  </a:lnTo>
                  <a:lnTo>
                    <a:pt x="178597" y="531477"/>
                  </a:lnTo>
                  <a:lnTo>
                    <a:pt x="225008" y="544220"/>
                  </a:lnTo>
                  <a:lnTo>
                    <a:pt x="274320" y="548640"/>
                  </a:lnTo>
                  <a:lnTo>
                    <a:pt x="323631" y="544220"/>
                  </a:lnTo>
                  <a:lnTo>
                    <a:pt x="370042" y="531477"/>
                  </a:lnTo>
                  <a:lnTo>
                    <a:pt x="412778" y="511186"/>
                  </a:lnTo>
                  <a:lnTo>
                    <a:pt x="451064" y="484121"/>
                  </a:lnTo>
                  <a:lnTo>
                    <a:pt x="484126" y="451059"/>
                  </a:lnTo>
                  <a:lnTo>
                    <a:pt x="511189" y="412772"/>
                  </a:lnTo>
                  <a:lnTo>
                    <a:pt x="531478" y="370037"/>
                  </a:lnTo>
                  <a:lnTo>
                    <a:pt x="544220" y="323628"/>
                  </a:lnTo>
                  <a:lnTo>
                    <a:pt x="548640" y="274319"/>
                  </a:lnTo>
                  <a:lnTo>
                    <a:pt x="544220" y="225011"/>
                  </a:lnTo>
                  <a:lnTo>
                    <a:pt x="531478" y="178602"/>
                  </a:lnTo>
                  <a:lnTo>
                    <a:pt x="511189" y="135867"/>
                  </a:lnTo>
                  <a:lnTo>
                    <a:pt x="484126" y="97580"/>
                  </a:lnTo>
                  <a:lnTo>
                    <a:pt x="451064" y="64518"/>
                  </a:lnTo>
                  <a:lnTo>
                    <a:pt x="412778" y="37453"/>
                  </a:lnTo>
                  <a:lnTo>
                    <a:pt x="370042" y="17162"/>
                  </a:lnTo>
                  <a:lnTo>
                    <a:pt x="323631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2"/>
          <p:cNvSpPr txBox="1"/>
          <p:nvPr/>
        </p:nvSpPr>
        <p:spPr>
          <a:xfrm>
            <a:off x="535940" y="1628902"/>
            <a:ext cx="8101965" cy="456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65" dirty="0">
                <a:latin typeface="Cambria"/>
                <a:cs typeface="Cambria"/>
              </a:rPr>
              <a:t>Use</a:t>
            </a:r>
            <a:r>
              <a:rPr sz="2400" spc="17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6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similarity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algorithm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returns  </a:t>
            </a:r>
            <a:r>
              <a:rPr sz="2400" spc="80" dirty="0">
                <a:latin typeface="Cambria"/>
                <a:cs typeface="Cambria"/>
              </a:rPr>
              <a:t>tile  </a:t>
            </a:r>
            <a:r>
              <a:rPr sz="2400" spc="45" dirty="0">
                <a:latin typeface="Cambria"/>
                <a:cs typeface="Cambria"/>
              </a:rPr>
              <a:t>complete 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data </a:t>
            </a:r>
            <a:r>
              <a:rPr sz="2400" spc="65" dirty="0">
                <a:latin typeface="Cambria"/>
                <a:cs typeface="Cambria"/>
              </a:rPr>
              <a:t>base </a:t>
            </a:r>
            <a:r>
              <a:rPr sz="2400" spc="114" dirty="0">
                <a:latin typeface="Cambria"/>
                <a:cs typeface="Cambria"/>
              </a:rPr>
              <a:t>as </a:t>
            </a:r>
            <a:r>
              <a:rPr sz="2400" spc="80" dirty="0">
                <a:latin typeface="Cambria"/>
                <a:cs typeface="Cambria"/>
              </a:rPr>
              <a:t>search </a:t>
            </a:r>
            <a:r>
              <a:rPr sz="2400" spc="95" dirty="0">
                <a:latin typeface="Cambria"/>
                <a:cs typeface="Cambria"/>
              </a:rPr>
              <a:t>results. </a:t>
            </a:r>
            <a:r>
              <a:rPr sz="2400" spc="165" dirty="0">
                <a:latin typeface="Cambria"/>
                <a:cs typeface="Cambria"/>
              </a:rPr>
              <a:t>Many </a:t>
            </a:r>
            <a:r>
              <a:rPr sz="2400" spc="-5" dirty="0">
                <a:latin typeface="Cambria"/>
                <a:cs typeface="Cambria"/>
              </a:rPr>
              <a:t>of </a:t>
            </a:r>
            <a:r>
              <a:rPr sz="2400" spc="70" dirty="0">
                <a:latin typeface="Cambria"/>
                <a:cs typeface="Cambria"/>
              </a:rPr>
              <a:t>file </a:t>
            </a:r>
            <a:r>
              <a:rPr sz="2400" spc="90" dirty="0">
                <a:latin typeface="Cambria"/>
                <a:cs typeface="Cambria"/>
              </a:rPr>
              <a:t>items </a:t>
            </a:r>
            <a:r>
              <a:rPr sz="2400" spc="100" dirty="0">
                <a:latin typeface="Cambria"/>
                <a:cs typeface="Cambria"/>
              </a:rPr>
              <a:t>have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spc="16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similarity </a:t>
            </a:r>
            <a:r>
              <a:rPr sz="2400" spc="25" dirty="0">
                <a:latin typeface="Cambria"/>
                <a:cs typeface="Cambria"/>
              </a:rPr>
              <a:t>close </a:t>
            </a:r>
            <a:r>
              <a:rPr sz="2400" spc="-5" dirty="0">
                <a:latin typeface="Cambria"/>
                <a:cs typeface="Cambria"/>
              </a:rPr>
              <a:t>or </a:t>
            </a:r>
            <a:r>
              <a:rPr sz="2400" spc="85" dirty="0">
                <a:latin typeface="Cambria"/>
                <a:cs typeface="Cambria"/>
              </a:rPr>
              <a:t>equal </a:t>
            </a:r>
            <a:r>
              <a:rPr sz="2400" spc="20" dirty="0">
                <a:latin typeface="Cambria"/>
                <a:cs typeface="Cambria"/>
              </a:rPr>
              <a:t>to zero </a:t>
            </a:r>
            <a:r>
              <a:rPr sz="2400" spc="-45" dirty="0">
                <a:latin typeface="Cambria"/>
                <a:cs typeface="Cambria"/>
              </a:rPr>
              <a:t>(or </a:t>
            </a:r>
            <a:r>
              <a:rPr sz="2400" spc="114" dirty="0">
                <a:latin typeface="Cambria"/>
                <a:cs typeface="Cambria"/>
              </a:rPr>
              <a:t>minimum </a:t>
            </a:r>
            <a:r>
              <a:rPr sz="2400" spc="95" dirty="0">
                <a:latin typeface="Cambria"/>
                <a:cs typeface="Cambria"/>
              </a:rPr>
              <a:t>value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similarity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measure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produces).</a:t>
            </a:r>
            <a:endParaRPr sz="2400" dirty="0">
              <a:latin typeface="Cambria"/>
              <a:cs typeface="Cambria"/>
            </a:endParaRPr>
          </a:p>
          <a:p>
            <a:pPr marL="285115" marR="1841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368300" algn="l"/>
                <a:tab pos="368935" algn="l"/>
              </a:tabLst>
            </a:pPr>
            <a:r>
              <a:rPr dirty="0"/>
              <a:t>	</a:t>
            </a:r>
            <a:r>
              <a:rPr sz="2400" spc="100" dirty="0">
                <a:latin typeface="Cambria"/>
                <a:cs typeface="Cambria"/>
              </a:rPr>
              <a:t>For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this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reason,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thresholds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are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10" dirty="0">
                <a:latin typeface="Cambria"/>
                <a:cs typeface="Cambria"/>
              </a:rPr>
              <a:t>usually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associated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with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search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process.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The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threshold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defines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items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in 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resultant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85" dirty="0">
                <a:latin typeface="Cambria"/>
                <a:cs typeface="Cambria"/>
              </a:rPr>
              <a:t>Hit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file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from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query.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Thresholds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are 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either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value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that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similarity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measure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must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equal 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or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exceed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or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number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that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limits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number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items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in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85" dirty="0">
                <a:latin typeface="Cambria"/>
                <a:cs typeface="Cambria"/>
              </a:rPr>
              <a:t>Hit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file.</a:t>
            </a:r>
            <a:endParaRPr sz="2400" dirty="0">
              <a:latin typeface="Cambria"/>
              <a:cs typeface="Cambria"/>
            </a:endParaRPr>
          </a:p>
          <a:p>
            <a:pPr marL="285115" marR="626110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235" dirty="0">
                <a:latin typeface="Cambria"/>
                <a:cs typeface="Cambria"/>
              </a:rPr>
              <a:t>A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default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always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case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where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similarity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greater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than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zero.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6680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7630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38100">
              <a:solidFill>
                <a:srgbClr val="FDC3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25" y="0"/>
              <a:ext cx="57150" cy="6858000"/>
            </a:xfrm>
            <a:custGeom>
              <a:avLst/>
              <a:gdLst/>
              <a:ahLst/>
              <a:cxnLst/>
              <a:rect l="l" t="t" r="r" b="b"/>
              <a:pathLst>
                <a:path w="57150" h="6858000">
                  <a:moveTo>
                    <a:pt x="1143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1430" y="6858000"/>
                  </a:lnTo>
                  <a:lnTo>
                    <a:pt x="11430" y="0"/>
                  </a:lnTo>
                  <a:close/>
                </a:path>
                <a:path w="57150" h="6858000">
                  <a:moveTo>
                    <a:pt x="57150" y="0"/>
                  </a:moveTo>
                  <a:lnTo>
                    <a:pt x="22860" y="0"/>
                  </a:lnTo>
                  <a:lnTo>
                    <a:pt x="22860" y="6858000"/>
                  </a:lnTo>
                  <a:lnTo>
                    <a:pt x="57150" y="68580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DC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12700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56447" y="571499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08" y="4419"/>
                  </a:lnTo>
                  <a:lnTo>
                    <a:pt x="178597" y="17162"/>
                  </a:lnTo>
                  <a:lnTo>
                    <a:pt x="135861" y="37453"/>
                  </a:lnTo>
                  <a:lnTo>
                    <a:pt x="97575" y="64518"/>
                  </a:lnTo>
                  <a:lnTo>
                    <a:pt x="64513" y="97580"/>
                  </a:lnTo>
                  <a:lnTo>
                    <a:pt x="37450" y="135867"/>
                  </a:lnTo>
                  <a:lnTo>
                    <a:pt x="17161" y="178602"/>
                  </a:lnTo>
                  <a:lnTo>
                    <a:pt x="4419" y="225011"/>
                  </a:lnTo>
                  <a:lnTo>
                    <a:pt x="0" y="274319"/>
                  </a:lnTo>
                  <a:lnTo>
                    <a:pt x="4419" y="323628"/>
                  </a:lnTo>
                  <a:lnTo>
                    <a:pt x="17161" y="370037"/>
                  </a:lnTo>
                  <a:lnTo>
                    <a:pt x="37450" y="412772"/>
                  </a:lnTo>
                  <a:lnTo>
                    <a:pt x="64513" y="451059"/>
                  </a:lnTo>
                  <a:lnTo>
                    <a:pt x="97575" y="484121"/>
                  </a:lnTo>
                  <a:lnTo>
                    <a:pt x="135861" y="511186"/>
                  </a:lnTo>
                  <a:lnTo>
                    <a:pt x="178597" y="531477"/>
                  </a:lnTo>
                  <a:lnTo>
                    <a:pt x="225008" y="544220"/>
                  </a:lnTo>
                  <a:lnTo>
                    <a:pt x="274320" y="548640"/>
                  </a:lnTo>
                  <a:lnTo>
                    <a:pt x="323631" y="544220"/>
                  </a:lnTo>
                  <a:lnTo>
                    <a:pt x="370042" y="531477"/>
                  </a:lnTo>
                  <a:lnTo>
                    <a:pt x="412778" y="511186"/>
                  </a:lnTo>
                  <a:lnTo>
                    <a:pt x="451064" y="484121"/>
                  </a:lnTo>
                  <a:lnTo>
                    <a:pt x="484126" y="451059"/>
                  </a:lnTo>
                  <a:lnTo>
                    <a:pt x="511189" y="412772"/>
                  </a:lnTo>
                  <a:lnTo>
                    <a:pt x="531478" y="370037"/>
                  </a:lnTo>
                  <a:lnTo>
                    <a:pt x="544220" y="323628"/>
                  </a:lnTo>
                  <a:lnTo>
                    <a:pt x="548640" y="274319"/>
                  </a:lnTo>
                  <a:lnTo>
                    <a:pt x="544220" y="225011"/>
                  </a:lnTo>
                  <a:lnTo>
                    <a:pt x="531478" y="178602"/>
                  </a:lnTo>
                  <a:lnTo>
                    <a:pt x="511189" y="135867"/>
                  </a:lnTo>
                  <a:lnTo>
                    <a:pt x="484126" y="97580"/>
                  </a:lnTo>
                  <a:lnTo>
                    <a:pt x="451064" y="64518"/>
                  </a:lnTo>
                  <a:lnTo>
                    <a:pt x="412778" y="37453"/>
                  </a:lnTo>
                  <a:lnTo>
                    <a:pt x="370042" y="17162"/>
                  </a:lnTo>
                  <a:lnTo>
                    <a:pt x="323631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221740" y="549909"/>
            <a:ext cx="206425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310" dirty="0">
                <a:solidFill>
                  <a:srgbClr val="002060"/>
                </a:solidFill>
                <a:latin typeface="Cambria"/>
                <a:cs typeface="Cambria"/>
              </a:rPr>
              <a:t>E</a:t>
            </a:r>
            <a:r>
              <a:rPr b="1" spc="310" dirty="0">
                <a:solidFill>
                  <a:srgbClr val="002060"/>
                </a:solidFill>
                <a:latin typeface="Cambria"/>
                <a:cs typeface="Cambria"/>
              </a:rPr>
              <a:t>XAMPLE</a:t>
            </a:r>
            <a:endParaRPr sz="3000" b="1" dirty="0">
              <a:solidFill>
                <a:srgbClr val="002060"/>
              </a:solidFill>
              <a:latin typeface="Cambria"/>
              <a:cs typeface="Cambria"/>
            </a:endParaRPr>
          </a:p>
        </p:txBody>
      </p:sp>
      <p:pic>
        <p:nvPicPr>
          <p:cNvPr id="10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2937" y="1000125"/>
            <a:ext cx="7429500" cy="3429000"/>
          </a:xfrm>
          <a:prstGeom prst="rect">
            <a:avLst/>
          </a:prstGeom>
        </p:spPr>
      </p:pic>
      <p:sp>
        <p:nvSpPr>
          <p:cNvPr id="11" name="object 4"/>
          <p:cNvSpPr txBox="1"/>
          <p:nvPr/>
        </p:nvSpPr>
        <p:spPr>
          <a:xfrm>
            <a:off x="535940" y="4454905"/>
            <a:ext cx="7733665" cy="2122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664" algn="ctr">
              <a:lnSpc>
                <a:spcPts val="2135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Times New Roman"/>
                <a:cs typeface="Times New Roman"/>
              </a:rPr>
              <a:t>Query</a:t>
            </a:r>
            <a:r>
              <a:rPr sz="1800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Times New Roman"/>
                <a:cs typeface="Times New Roman"/>
              </a:rPr>
              <a:t>Threshold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Times New Roman"/>
                <a:cs typeface="Times New Roman"/>
              </a:rPr>
              <a:t>Process</a:t>
            </a:r>
            <a:endParaRPr sz="1800" dirty="0">
              <a:latin typeface="Times New Roman"/>
              <a:cs typeface="Times New Roman"/>
            </a:endParaRPr>
          </a:p>
          <a:p>
            <a:pPr marL="285115" marR="5080" indent="-273050">
              <a:lnSpc>
                <a:spcPts val="2880"/>
              </a:lnSpc>
              <a:spcBef>
                <a:spcPts val="7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14" dirty="0">
                <a:latin typeface="Cambria"/>
                <a:cs typeface="Cambria"/>
              </a:rPr>
              <a:t>The </a:t>
            </a:r>
            <a:r>
              <a:rPr sz="2400" spc="80" dirty="0">
                <a:latin typeface="Cambria"/>
                <a:cs typeface="Cambria"/>
              </a:rPr>
              <a:t>simple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"sum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products"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similarity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formula 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used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calculate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similarity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between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query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and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each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document.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If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25" dirty="0">
                <a:latin typeface="Cambria"/>
                <a:cs typeface="Cambria"/>
              </a:rPr>
              <a:t>no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threshold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specified,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20" dirty="0">
                <a:latin typeface="Cambria"/>
                <a:cs typeface="Cambria"/>
              </a:rPr>
              <a:t>all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three 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documents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are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considered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120" dirty="0">
                <a:latin typeface="Cambria"/>
                <a:cs typeface="Cambria"/>
              </a:rPr>
              <a:t>hits. </a:t>
            </a:r>
            <a:r>
              <a:rPr sz="2400" spc="130" dirty="0">
                <a:latin typeface="Cambria"/>
                <a:cs typeface="Cambria"/>
              </a:rPr>
              <a:t>If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threshold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4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 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selected,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then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only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240" dirty="0">
                <a:latin typeface="Cambria"/>
                <a:cs typeface="Cambria"/>
              </a:rPr>
              <a:t>DOC1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returned.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6680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7630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38100">
              <a:solidFill>
                <a:srgbClr val="FDC3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25" y="0"/>
              <a:ext cx="57150" cy="6858000"/>
            </a:xfrm>
            <a:custGeom>
              <a:avLst/>
              <a:gdLst/>
              <a:ahLst/>
              <a:cxnLst/>
              <a:rect l="l" t="t" r="r" b="b"/>
              <a:pathLst>
                <a:path w="57150" h="6858000">
                  <a:moveTo>
                    <a:pt x="1143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1430" y="6858000"/>
                  </a:lnTo>
                  <a:lnTo>
                    <a:pt x="11430" y="0"/>
                  </a:lnTo>
                  <a:close/>
                </a:path>
                <a:path w="57150" h="6858000">
                  <a:moveTo>
                    <a:pt x="57150" y="0"/>
                  </a:moveTo>
                  <a:lnTo>
                    <a:pt x="22860" y="0"/>
                  </a:lnTo>
                  <a:lnTo>
                    <a:pt x="22860" y="6858000"/>
                  </a:lnTo>
                  <a:lnTo>
                    <a:pt x="57150" y="68580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DC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12700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56447" y="571499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08" y="4419"/>
                  </a:lnTo>
                  <a:lnTo>
                    <a:pt x="178597" y="17162"/>
                  </a:lnTo>
                  <a:lnTo>
                    <a:pt x="135861" y="37453"/>
                  </a:lnTo>
                  <a:lnTo>
                    <a:pt x="97575" y="64518"/>
                  </a:lnTo>
                  <a:lnTo>
                    <a:pt x="64513" y="97580"/>
                  </a:lnTo>
                  <a:lnTo>
                    <a:pt x="37450" y="135867"/>
                  </a:lnTo>
                  <a:lnTo>
                    <a:pt x="17161" y="178602"/>
                  </a:lnTo>
                  <a:lnTo>
                    <a:pt x="4419" y="225011"/>
                  </a:lnTo>
                  <a:lnTo>
                    <a:pt x="0" y="274319"/>
                  </a:lnTo>
                  <a:lnTo>
                    <a:pt x="4419" y="323628"/>
                  </a:lnTo>
                  <a:lnTo>
                    <a:pt x="17161" y="370037"/>
                  </a:lnTo>
                  <a:lnTo>
                    <a:pt x="37450" y="412772"/>
                  </a:lnTo>
                  <a:lnTo>
                    <a:pt x="64513" y="451059"/>
                  </a:lnTo>
                  <a:lnTo>
                    <a:pt x="97575" y="484121"/>
                  </a:lnTo>
                  <a:lnTo>
                    <a:pt x="135861" y="511186"/>
                  </a:lnTo>
                  <a:lnTo>
                    <a:pt x="178597" y="531477"/>
                  </a:lnTo>
                  <a:lnTo>
                    <a:pt x="225008" y="544220"/>
                  </a:lnTo>
                  <a:lnTo>
                    <a:pt x="274320" y="548640"/>
                  </a:lnTo>
                  <a:lnTo>
                    <a:pt x="323631" y="544220"/>
                  </a:lnTo>
                  <a:lnTo>
                    <a:pt x="370042" y="531477"/>
                  </a:lnTo>
                  <a:lnTo>
                    <a:pt x="412778" y="511186"/>
                  </a:lnTo>
                  <a:lnTo>
                    <a:pt x="451064" y="484121"/>
                  </a:lnTo>
                  <a:lnTo>
                    <a:pt x="484126" y="451059"/>
                  </a:lnTo>
                  <a:lnTo>
                    <a:pt x="511189" y="412772"/>
                  </a:lnTo>
                  <a:lnTo>
                    <a:pt x="531478" y="370037"/>
                  </a:lnTo>
                  <a:lnTo>
                    <a:pt x="544220" y="323628"/>
                  </a:lnTo>
                  <a:lnTo>
                    <a:pt x="548640" y="274319"/>
                  </a:lnTo>
                  <a:lnTo>
                    <a:pt x="544220" y="225011"/>
                  </a:lnTo>
                  <a:lnTo>
                    <a:pt x="531478" y="178602"/>
                  </a:lnTo>
                  <a:lnTo>
                    <a:pt x="511189" y="135867"/>
                  </a:lnTo>
                  <a:lnTo>
                    <a:pt x="484126" y="97580"/>
                  </a:lnTo>
                  <a:lnTo>
                    <a:pt x="451064" y="64518"/>
                  </a:lnTo>
                  <a:lnTo>
                    <a:pt x="412778" y="37453"/>
                  </a:lnTo>
                  <a:lnTo>
                    <a:pt x="370042" y="17162"/>
                  </a:lnTo>
                  <a:lnTo>
                    <a:pt x="323631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-984885" y="242823"/>
            <a:ext cx="8827770" cy="1133900"/>
          </a:xfrm>
          <a:prstGeom prst="rect">
            <a:avLst/>
          </a:prstGeom>
        </p:spPr>
        <p:txBody>
          <a:bodyPr vert="horz" wrap="square" lIns="0" tIns="208534" rIns="0" bIns="0" rtlCol="0">
            <a:spAutoFit/>
          </a:bodyPr>
          <a:lstStyle/>
          <a:p>
            <a:pPr marL="1533525" marR="5080">
              <a:lnSpc>
                <a:spcPct val="100000"/>
              </a:lnSpc>
              <a:spcBef>
                <a:spcPts val="100"/>
              </a:spcBef>
            </a:pPr>
            <a:r>
              <a:rPr sz="3000" b="1" spc="310" dirty="0">
                <a:solidFill>
                  <a:srgbClr val="002060"/>
                </a:solidFill>
                <a:latin typeface="Cambria"/>
                <a:cs typeface="Cambria"/>
              </a:rPr>
              <a:t>H</a:t>
            </a:r>
            <a:r>
              <a:rPr b="1" spc="310" dirty="0">
                <a:solidFill>
                  <a:srgbClr val="002060"/>
                </a:solidFill>
                <a:latin typeface="Cambria"/>
                <a:cs typeface="Cambria"/>
              </a:rPr>
              <a:t>IDDEN</a:t>
            </a:r>
            <a:r>
              <a:rPr b="1" spc="245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3000" b="1" spc="295" dirty="0">
                <a:solidFill>
                  <a:srgbClr val="002060"/>
                </a:solidFill>
                <a:latin typeface="Cambria"/>
                <a:cs typeface="Cambria"/>
              </a:rPr>
              <a:t>M</a:t>
            </a:r>
            <a:r>
              <a:rPr b="1" spc="295" dirty="0">
                <a:solidFill>
                  <a:srgbClr val="002060"/>
                </a:solidFill>
                <a:latin typeface="Cambria"/>
                <a:cs typeface="Cambria"/>
              </a:rPr>
              <a:t>ARKOV</a:t>
            </a:r>
            <a:r>
              <a:rPr b="1" spc="270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3000" b="1" spc="325" dirty="0">
                <a:solidFill>
                  <a:srgbClr val="002060"/>
                </a:solidFill>
                <a:latin typeface="Cambria"/>
                <a:cs typeface="Cambria"/>
              </a:rPr>
              <a:t>M</a:t>
            </a:r>
            <a:r>
              <a:rPr b="1" spc="325" dirty="0">
                <a:solidFill>
                  <a:srgbClr val="002060"/>
                </a:solidFill>
                <a:latin typeface="Cambria"/>
                <a:cs typeface="Cambria"/>
              </a:rPr>
              <a:t>ODELS </a:t>
            </a:r>
            <a:r>
              <a:rPr b="1" spc="-509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3000" b="1" spc="270" dirty="0">
                <a:solidFill>
                  <a:srgbClr val="002060"/>
                </a:solidFill>
                <a:latin typeface="Cambria"/>
                <a:cs typeface="Cambria"/>
              </a:rPr>
              <a:t>T</a:t>
            </a:r>
            <a:r>
              <a:rPr b="1" spc="270" dirty="0">
                <a:solidFill>
                  <a:srgbClr val="002060"/>
                </a:solidFill>
                <a:latin typeface="Cambria"/>
                <a:cs typeface="Cambria"/>
              </a:rPr>
              <a:t>ECHNIQUES</a:t>
            </a:r>
            <a:r>
              <a:rPr sz="3000" b="1" spc="270" dirty="0">
                <a:solidFill>
                  <a:srgbClr val="002060"/>
                </a:solidFill>
                <a:latin typeface="Cambria"/>
                <a:cs typeface="Cambria"/>
              </a:rPr>
              <a:t>(HMM)</a:t>
            </a:r>
            <a:endParaRPr sz="3000" b="1" dirty="0">
              <a:solidFill>
                <a:srgbClr val="002060"/>
              </a:solidFill>
              <a:latin typeface="Cambria"/>
              <a:cs typeface="Cambria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535940" y="1628902"/>
            <a:ext cx="7414895" cy="4643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5459" indent="-27305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320" dirty="0">
                <a:latin typeface="Cambria"/>
                <a:cs typeface="Cambria"/>
              </a:rPr>
              <a:t>HMM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used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for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searching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10" dirty="0">
                <a:latin typeface="Cambria"/>
                <a:cs typeface="Cambria"/>
              </a:rPr>
              <a:t>textual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30" dirty="0">
                <a:latin typeface="Cambria"/>
                <a:cs typeface="Cambria"/>
              </a:rPr>
              <a:t>corpora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125" dirty="0">
                <a:latin typeface="Cambria"/>
                <a:cs typeface="Cambria"/>
              </a:rPr>
              <a:t>has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introduced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new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paradigm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for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search.</a:t>
            </a:r>
            <a:endParaRPr sz="2400" dirty="0">
              <a:latin typeface="Cambria"/>
              <a:cs typeface="Cambria"/>
            </a:endParaRPr>
          </a:p>
          <a:p>
            <a:pPr marL="285115" marR="5080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  <a:tab pos="1390650" algn="l"/>
                <a:tab pos="1765935" algn="l"/>
              </a:tabLst>
            </a:pPr>
            <a:r>
              <a:rPr sz="2400" spc="160" dirty="0">
                <a:latin typeface="Cambria"/>
                <a:cs typeface="Cambria"/>
              </a:rPr>
              <a:t>In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320" dirty="0">
                <a:latin typeface="Cambria"/>
                <a:cs typeface="Cambria"/>
              </a:rPr>
              <a:t>HMM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documents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are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considered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be 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unknown	</a:t>
            </a:r>
            <a:r>
              <a:rPr sz="2400" spc="100" dirty="0">
                <a:latin typeface="Cambria"/>
                <a:cs typeface="Cambria"/>
              </a:rPr>
              <a:t>statistical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30" dirty="0">
                <a:latin typeface="Cambria"/>
                <a:cs typeface="Cambria"/>
              </a:rPr>
              <a:t>processes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that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can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generate </a:t>
            </a:r>
            <a:r>
              <a:rPr sz="2400" spc="80" dirty="0">
                <a:latin typeface="Cambria"/>
                <a:cs typeface="Cambria"/>
              </a:rPr>
              <a:t> output	</a:t>
            </a:r>
            <a:r>
              <a:rPr sz="2400" spc="130" dirty="0">
                <a:latin typeface="Cambria"/>
                <a:cs typeface="Cambria"/>
              </a:rPr>
              <a:t>that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equivalent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set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queries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that </a:t>
            </a:r>
            <a:r>
              <a:rPr sz="2400" spc="-509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would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consider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document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relevant.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-60" dirty="0">
                <a:latin typeface="Cambria"/>
                <a:cs typeface="Cambria"/>
              </a:rPr>
              <a:t>(or)</a:t>
            </a:r>
            <a:endParaRPr sz="2400" dirty="0">
              <a:latin typeface="Cambria"/>
              <a:cs typeface="Cambria"/>
            </a:endParaRPr>
          </a:p>
          <a:p>
            <a:pPr marL="285115" marR="487680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320" dirty="0">
                <a:latin typeface="Cambria"/>
                <a:cs typeface="Cambria"/>
              </a:rPr>
              <a:t>HMM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defined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by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output</a:t>
            </a:r>
            <a:r>
              <a:rPr sz="2400" spc="130" dirty="0">
                <a:latin typeface="Cambria"/>
                <a:cs typeface="Cambria"/>
              </a:rPr>
              <a:t> that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30" dirty="0">
                <a:latin typeface="Cambria"/>
                <a:cs typeface="Cambria"/>
              </a:rPr>
              <a:t>produced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by 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passing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some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unknown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key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via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state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transition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through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noisy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channel.</a:t>
            </a:r>
            <a:endParaRPr sz="2400" dirty="0">
              <a:latin typeface="Cambria"/>
              <a:cs typeface="Cambria"/>
            </a:endParaRPr>
          </a:p>
          <a:p>
            <a:pPr marL="285115" marR="37528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14" dirty="0">
                <a:latin typeface="Cambria"/>
                <a:cs typeface="Cambria"/>
              </a:rPr>
              <a:t>The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Noisy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channel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mismatch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between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authors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way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expressing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ideas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and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users 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ability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specify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his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query.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6680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7630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38100">
              <a:solidFill>
                <a:srgbClr val="FDC3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25" y="0"/>
              <a:ext cx="57150" cy="6858000"/>
            </a:xfrm>
            <a:custGeom>
              <a:avLst/>
              <a:gdLst/>
              <a:ahLst/>
              <a:cxnLst/>
              <a:rect l="l" t="t" r="r" b="b"/>
              <a:pathLst>
                <a:path w="57150" h="6858000">
                  <a:moveTo>
                    <a:pt x="1143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1430" y="6858000"/>
                  </a:lnTo>
                  <a:lnTo>
                    <a:pt x="11430" y="0"/>
                  </a:lnTo>
                  <a:close/>
                </a:path>
                <a:path w="57150" h="6858000">
                  <a:moveTo>
                    <a:pt x="57150" y="0"/>
                  </a:moveTo>
                  <a:lnTo>
                    <a:pt x="22860" y="0"/>
                  </a:lnTo>
                  <a:lnTo>
                    <a:pt x="22860" y="6858000"/>
                  </a:lnTo>
                  <a:lnTo>
                    <a:pt x="57150" y="68580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DC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12700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56447" y="571499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08" y="4419"/>
                  </a:lnTo>
                  <a:lnTo>
                    <a:pt x="178597" y="17162"/>
                  </a:lnTo>
                  <a:lnTo>
                    <a:pt x="135861" y="37453"/>
                  </a:lnTo>
                  <a:lnTo>
                    <a:pt x="97575" y="64518"/>
                  </a:lnTo>
                  <a:lnTo>
                    <a:pt x="64513" y="97580"/>
                  </a:lnTo>
                  <a:lnTo>
                    <a:pt x="37450" y="135867"/>
                  </a:lnTo>
                  <a:lnTo>
                    <a:pt x="17161" y="178602"/>
                  </a:lnTo>
                  <a:lnTo>
                    <a:pt x="4419" y="225011"/>
                  </a:lnTo>
                  <a:lnTo>
                    <a:pt x="0" y="274319"/>
                  </a:lnTo>
                  <a:lnTo>
                    <a:pt x="4419" y="323628"/>
                  </a:lnTo>
                  <a:lnTo>
                    <a:pt x="17161" y="370037"/>
                  </a:lnTo>
                  <a:lnTo>
                    <a:pt x="37450" y="412772"/>
                  </a:lnTo>
                  <a:lnTo>
                    <a:pt x="64513" y="451059"/>
                  </a:lnTo>
                  <a:lnTo>
                    <a:pt x="97575" y="484121"/>
                  </a:lnTo>
                  <a:lnTo>
                    <a:pt x="135861" y="511186"/>
                  </a:lnTo>
                  <a:lnTo>
                    <a:pt x="178597" y="531477"/>
                  </a:lnTo>
                  <a:lnTo>
                    <a:pt x="225008" y="544220"/>
                  </a:lnTo>
                  <a:lnTo>
                    <a:pt x="274320" y="548640"/>
                  </a:lnTo>
                  <a:lnTo>
                    <a:pt x="323631" y="544220"/>
                  </a:lnTo>
                  <a:lnTo>
                    <a:pt x="370042" y="531477"/>
                  </a:lnTo>
                  <a:lnTo>
                    <a:pt x="412778" y="511186"/>
                  </a:lnTo>
                  <a:lnTo>
                    <a:pt x="451064" y="484121"/>
                  </a:lnTo>
                  <a:lnTo>
                    <a:pt x="484126" y="451059"/>
                  </a:lnTo>
                  <a:lnTo>
                    <a:pt x="511189" y="412772"/>
                  </a:lnTo>
                  <a:lnTo>
                    <a:pt x="531478" y="370037"/>
                  </a:lnTo>
                  <a:lnTo>
                    <a:pt x="544220" y="323628"/>
                  </a:lnTo>
                  <a:lnTo>
                    <a:pt x="548640" y="274319"/>
                  </a:lnTo>
                  <a:lnTo>
                    <a:pt x="544220" y="225011"/>
                  </a:lnTo>
                  <a:lnTo>
                    <a:pt x="531478" y="178602"/>
                  </a:lnTo>
                  <a:lnTo>
                    <a:pt x="511189" y="135867"/>
                  </a:lnTo>
                  <a:lnTo>
                    <a:pt x="484126" y="97580"/>
                  </a:lnTo>
                  <a:lnTo>
                    <a:pt x="451064" y="64518"/>
                  </a:lnTo>
                  <a:lnTo>
                    <a:pt x="412778" y="37453"/>
                  </a:lnTo>
                  <a:lnTo>
                    <a:pt x="370042" y="17162"/>
                  </a:lnTo>
                  <a:lnTo>
                    <a:pt x="323631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535940" y="896111"/>
            <a:ext cx="784606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330" dirty="0">
                <a:solidFill>
                  <a:srgbClr val="002060"/>
                </a:solidFill>
                <a:latin typeface="Cambria"/>
                <a:cs typeface="Cambria"/>
              </a:rPr>
              <a:t>L</a:t>
            </a:r>
            <a:r>
              <a:rPr b="1" spc="330" dirty="0">
                <a:solidFill>
                  <a:srgbClr val="002060"/>
                </a:solidFill>
                <a:latin typeface="Cambria"/>
                <a:cs typeface="Cambria"/>
              </a:rPr>
              <a:t>EEK</a:t>
            </a:r>
            <a:r>
              <a:rPr sz="3000" b="1" spc="330" dirty="0">
                <a:solidFill>
                  <a:srgbClr val="002060"/>
                </a:solidFill>
                <a:latin typeface="Cambria"/>
                <a:cs typeface="Cambria"/>
              </a:rPr>
              <a:t>,</a:t>
            </a:r>
            <a:r>
              <a:rPr sz="3000" b="1" spc="150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3000" b="1" spc="300" dirty="0">
                <a:solidFill>
                  <a:srgbClr val="002060"/>
                </a:solidFill>
                <a:latin typeface="Cambria"/>
                <a:cs typeface="Cambria"/>
              </a:rPr>
              <a:t>M</a:t>
            </a:r>
            <a:r>
              <a:rPr b="1" spc="300" dirty="0">
                <a:solidFill>
                  <a:srgbClr val="002060"/>
                </a:solidFill>
                <a:latin typeface="Cambria"/>
                <a:cs typeface="Cambria"/>
              </a:rPr>
              <a:t>ILLER</a:t>
            </a:r>
            <a:r>
              <a:rPr b="1" spc="305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b="1" spc="275" dirty="0">
                <a:solidFill>
                  <a:srgbClr val="002060"/>
                </a:solidFill>
                <a:latin typeface="Cambria"/>
                <a:cs typeface="Cambria"/>
              </a:rPr>
              <a:t>AND</a:t>
            </a:r>
            <a:r>
              <a:rPr b="1" spc="280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3000" b="1" spc="260" dirty="0">
                <a:solidFill>
                  <a:srgbClr val="002060"/>
                </a:solidFill>
                <a:latin typeface="Cambria"/>
                <a:cs typeface="Cambria"/>
              </a:rPr>
              <a:t>S</a:t>
            </a:r>
            <a:r>
              <a:rPr b="1" spc="260" dirty="0">
                <a:solidFill>
                  <a:srgbClr val="002060"/>
                </a:solidFill>
                <a:latin typeface="Cambria"/>
                <a:cs typeface="Cambria"/>
              </a:rPr>
              <a:t>CHWARTZ</a:t>
            </a:r>
            <a:r>
              <a:rPr b="1" spc="305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3000" b="1" spc="285" dirty="0">
                <a:solidFill>
                  <a:srgbClr val="002060"/>
                </a:solidFill>
                <a:latin typeface="Cambria"/>
                <a:cs typeface="Cambria"/>
              </a:rPr>
              <a:t>A</a:t>
            </a:r>
            <a:r>
              <a:rPr b="1" spc="285" dirty="0">
                <a:solidFill>
                  <a:srgbClr val="002060"/>
                </a:solidFill>
                <a:latin typeface="Cambria"/>
                <a:cs typeface="Cambria"/>
              </a:rPr>
              <a:t>PPROACH</a:t>
            </a:r>
            <a:endParaRPr sz="3000" b="1" dirty="0">
              <a:solidFill>
                <a:srgbClr val="002060"/>
              </a:solidFill>
              <a:latin typeface="Cambria"/>
              <a:cs typeface="Cambria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535940" y="1629663"/>
            <a:ext cx="7744459" cy="5053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715" indent="-273050" algn="just">
              <a:lnSpc>
                <a:spcPct val="100000"/>
              </a:lnSpc>
              <a:spcBef>
                <a:spcPts val="9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sz="2000" spc="114" dirty="0">
                <a:latin typeface="Cambria"/>
                <a:cs typeface="Cambria"/>
              </a:rPr>
              <a:t>Leek, </a:t>
            </a:r>
            <a:r>
              <a:rPr sz="2000" spc="95" dirty="0">
                <a:latin typeface="Cambria"/>
                <a:cs typeface="Cambria"/>
              </a:rPr>
              <a:t>Miller </a:t>
            </a:r>
            <a:r>
              <a:rPr sz="2000" spc="85" dirty="0">
                <a:latin typeface="Cambria"/>
                <a:cs typeface="Cambria"/>
              </a:rPr>
              <a:t>and </a:t>
            </a:r>
            <a:r>
              <a:rPr sz="2000" spc="90" dirty="0">
                <a:latin typeface="Cambria"/>
                <a:cs typeface="Cambria"/>
              </a:rPr>
              <a:t>Schwartz </a:t>
            </a:r>
            <a:r>
              <a:rPr sz="2000" spc="45" dirty="0">
                <a:latin typeface="Cambria"/>
                <a:cs typeface="Cambria"/>
              </a:rPr>
              <a:t>computed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for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each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document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the 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probability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105" dirty="0">
                <a:latin typeface="Cambria"/>
                <a:cs typeface="Cambria"/>
              </a:rPr>
              <a:t>that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229" dirty="0">
                <a:latin typeface="Cambria"/>
                <a:cs typeface="Cambria"/>
              </a:rPr>
              <a:t>D </a:t>
            </a:r>
            <a:r>
              <a:rPr sz="2000" spc="65" dirty="0">
                <a:latin typeface="Cambria"/>
                <a:cs typeface="Cambria"/>
              </a:rPr>
              <a:t>was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the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relevant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document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in  </a:t>
            </a:r>
            <a:r>
              <a:rPr sz="2000" spc="75" dirty="0">
                <a:latin typeface="Cambria"/>
                <a:cs typeface="Cambria"/>
              </a:rPr>
              <a:t>the  </a:t>
            </a:r>
            <a:r>
              <a:rPr sz="2000" spc="65" dirty="0">
                <a:latin typeface="Cambria"/>
                <a:cs typeface="Cambria"/>
              </a:rPr>
              <a:t>users 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mind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given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105" dirty="0">
                <a:latin typeface="Cambria"/>
                <a:cs typeface="Cambria"/>
              </a:rPr>
              <a:t>that </a:t>
            </a:r>
            <a:r>
              <a:rPr sz="2000" spc="245" dirty="0">
                <a:latin typeface="Cambria"/>
                <a:cs typeface="Cambria"/>
              </a:rPr>
              <a:t>Q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was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the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query</a:t>
            </a:r>
            <a:r>
              <a:rPr sz="2000" spc="125" dirty="0">
                <a:latin typeface="Cambria"/>
                <a:cs typeface="Cambria"/>
              </a:rPr>
              <a:t> </a:t>
            </a:r>
            <a:r>
              <a:rPr sz="2000" spc="35" dirty="0">
                <a:latin typeface="Cambria"/>
                <a:cs typeface="Cambria"/>
              </a:rPr>
              <a:t>produced,</a:t>
            </a:r>
            <a:r>
              <a:rPr sz="2000" spc="12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i.e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105" dirty="0">
                <a:latin typeface="Cambria"/>
                <a:cs typeface="Cambria"/>
              </a:rPr>
              <a:t>P(D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is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R/Q).</a:t>
            </a:r>
            <a:endParaRPr sz="2000" dirty="0">
              <a:latin typeface="Cambria"/>
              <a:cs typeface="Cambria"/>
            </a:endParaRPr>
          </a:p>
          <a:p>
            <a:pPr marL="285115" marR="5715" indent="-27305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sz="2000" spc="95" dirty="0">
                <a:latin typeface="Cambria"/>
                <a:cs typeface="Cambria"/>
              </a:rPr>
              <a:t>The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Development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of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260" dirty="0">
                <a:latin typeface="Cambria"/>
                <a:cs typeface="Cambria"/>
              </a:rPr>
              <a:t>HMM </a:t>
            </a:r>
            <a:r>
              <a:rPr sz="2000" spc="50" dirty="0">
                <a:latin typeface="Cambria"/>
                <a:cs typeface="Cambria"/>
              </a:rPr>
              <a:t>approach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begins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with  applying 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Bayes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rule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to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the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conditional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probability</a:t>
            </a:r>
            <a:endParaRPr sz="2000" dirty="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2000" spc="105" dirty="0">
                <a:latin typeface="Cambria"/>
                <a:cs typeface="Cambria"/>
              </a:rPr>
              <a:t>P(D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is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R/Q)=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P(Q/D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is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R)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140" dirty="0">
                <a:latin typeface="Cambria"/>
                <a:cs typeface="Cambria"/>
              </a:rPr>
              <a:t>*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105" dirty="0">
                <a:latin typeface="Cambria"/>
                <a:cs typeface="Cambria"/>
              </a:rPr>
              <a:t>P(D </a:t>
            </a:r>
            <a:r>
              <a:rPr sz="2000" spc="65" dirty="0">
                <a:latin typeface="Cambria"/>
                <a:cs typeface="Cambria"/>
              </a:rPr>
              <a:t>is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-114" dirty="0">
                <a:latin typeface="Cambria"/>
                <a:cs typeface="Cambria"/>
              </a:rPr>
              <a:t>R)/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P(Q)</a:t>
            </a:r>
            <a:endParaRPr sz="2000" dirty="0">
              <a:latin typeface="Cambria"/>
              <a:cs typeface="Cambria"/>
            </a:endParaRPr>
          </a:p>
          <a:p>
            <a:pPr marL="285115" marR="6350" indent="-27305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sz="2000" spc="260" dirty="0">
                <a:latin typeface="Cambria"/>
                <a:cs typeface="Cambria"/>
              </a:rPr>
              <a:t>HMM </a:t>
            </a:r>
            <a:r>
              <a:rPr sz="2000" spc="65" dirty="0">
                <a:latin typeface="Cambria"/>
                <a:cs typeface="Cambria"/>
              </a:rPr>
              <a:t>is </a:t>
            </a:r>
            <a:r>
              <a:rPr sz="2000" spc="45" dirty="0">
                <a:latin typeface="Cambria"/>
                <a:cs typeface="Cambria"/>
              </a:rPr>
              <a:t>defined </a:t>
            </a:r>
            <a:r>
              <a:rPr sz="2000" spc="35" dirty="0">
                <a:latin typeface="Cambria"/>
                <a:cs typeface="Cambria"/>
              </a:rPr>
              <a:t>by </a:t>
            </a:r>
            <a:r>
              <a:rPr sz="2000" spc="130" dirty="0">
                <a:latin typeface="Cambria"/>
                <a:cs typeface="Cambria"/>
              </a:rPr>
              <a:t>a </a:t>
            </a:r>
            <a:r>
              <a:rPr sz="2000" spc="55" dirty="0">
                <a:latin typeface="Cambria"/>
                <a:cs typeface="Cambria"/>
              </a:rPr>
              <a:t>set </a:t>
            </a:r>
            <a:r>
              <a:rPr sz="2000" spc="-5" dirty="0">
                <a:latin typeface="Cambria"/>
                <a:cs typeface="Cambria"/>
              </a:rPr>
              <a:t>of </a:t>
            </a:r>
            <a:r>
              <a:rPr sz="2000" spc="85" dirty="0">
                <a:latin typeface="Cambria"/>
                <a:cs typeface="Cambria"/>
              </a:rPr>
              <a:t>states, </a:t>
            </a:r>
            <a:r>
              <a:rPr sz="2000" spc="130" dirty="0">
                <a:latin typeface="Cambria"/>
                <a:cs typeface="Cambria"/>
              </a:rPr>
              <a:t>a </a:t>
            </a:r>
            <a:r>
              <a:rPr sz="2000" spc="70" dirty="0">
                <a:latin typeface="Cambria"/>
                <a:cs typeface="Cambria"/>
              </a:rPr>
              <a:t>transition </a:t>
            </a:r>
            <a:r>
              <a:rPr sz="2000" spc="90" dirty="0">
                <a:latin typeface="Cambria"/>
                <a:cs typeface="Cambria"/>
              </a:rPr>
              <a:t>matrix </a:t>
            </a:r>
            <a:r>
              <a:rPr sz="2000" spc="65" dirty="0">
                <a:latin typeface="Cambria"/>
                <a:cs typeface="Cambria"/>
              </a:rPr>
              <a:t>defining 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the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probability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of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moving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between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states,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135" dirty="0">
                <a:latin typeface="Cambria"/>
                <a:cs typeface="Cambria"/>
              </a:rPr>
              <a:t>a</a:t>
            </a:r>
            <a:r>
              <a:rPr sz="2000" spc="140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set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of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out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put 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symbols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and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the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probability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of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the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output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symbols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given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130" dirty="0">
                <a:latin typeface="Cambria"/>
                <a:cs typeface="Cambria"/>
              </a:rPr>
              <a:t>a </a:t>
            </a:r>
            <a:r>
              <a:rPr sz="2000" spc="13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particular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state.</a:t>
            </a:r>
            <a:endParaRPr sz="2000" dirty="0">
              <a:latin typeface="Cambria"/>
              <a:cs typeface="Cambria"/>
            </a:endParaRPr>
          </a:p>
          <a:p>
            <a:pPr marL="220979" marR="1318895" indent="70485" algn="just">
              <a:lnSpc>
                <a:spcPct val="125000"/>
              </a:lnSpc>
              <a:spcBef>
                <a:spcPts val="5"/>
              </a:spcBef>
            </a:pPr>
            <a:r>
              <a:rPr sz="2000" spc="95" dirty="0">
                <a:latin typeface="Cambria"/>
                <a:cs typeface="Cambria"/>
              </a:rPr>
              <a:t>Example</a:t>
            </a:r>
            <a:r>
              <a:rPr sz="2000" spc="95" dirty="0">
                <a:solidFill>
                  <a:srgbClr val="C00000"/>
                </a:solidFill>
                <a:latin typeface="Cambria"/>
                <a:cs typeface="Cambria"/>
              </a:rPr>
              <a:t>: </a:t>
            </a:r>
            <a:r>
              <a:rPr sz="2000" spc="125" dirty="0">
                <a:solidFill>
                  <a:srgbClr val="C00000"/>
                </a:solidFill>
                <a:latin typeface="Cambria"/>
                <a:cs typeface="Cambria"/>
              </a:rPr>
              <a:t> State</a:t>
            </a:r>
            <a:r>
              <a:rPr sz="2000" spc="65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: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Words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in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the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Document 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C00000"/>
                </a:solidFill>
                <a:latin typeface="Cambria"/>
                <a:cs typeface="Cambria"/>
              </a:rPr>
              <a:t>Transition</a:t>
            </a:r>
            <a:r>
              <a:rPr sz="2000" spc="114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spc="25" dirty="0">
                <a:solidFill>
                  <a:srgbClr val="C00000"/>
                </a:solidFill>
                <a:latin typeface="Cambria"/>
                <a:cs typeface="Cambria"/>
              </a:rPr>
              <a:t>:</a:t>
            </a:r>
            <a:r>
              <a:rPr sz="2000" spc="9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latin typeface="Cambria"/>
                <a:cs typeface="Cambria"/>
              </a:rPr>
              <a:t>Way </a:t>
            </a:r>
            <a:r>
              <a:rPr sz="2000" spc="20" dirty="0">
                <a:latin typeface="Cambria"/>
                <a:cs typeface="Cambria"/>
              </a:rPr>
              <a:t>words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35" dirty="0">
                <a:latin typeface="Cambria"/>
                <a:cs typeface="Cambria"/>
              </a:rPr>
              <a:t>combine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to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make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documents.</a:t>
            </a:r>
            <a:endParaRPr sz="2000" dirty="0">
              <a:latin typeface="Cambria"/>
              <a:cs typeface="Cambria"/>
            </a:endParaRPr>
          </a:p>
          <a:p>
            <a:pPr marL="285115" marR="5080" indent="19685" algn="just">
              <a:lnSpc>
                <a:spcPct val="100000"/>
              </a:lnSpc>
              <a:spcBef>
                <a:spcPts val="595"/>
              </a:spcBef>
            </a:pPr>
            <a:r>
              <a:rPr sz="2000" b="1" spc="140" dirty="0">
                <a:solidFill>
                  <a:srgbClr val="6F2F9F"/>
                </a:solidFill>
                <a:latin typeface="Cambria"/>
                <a:cs typeface="Cambria"/>
              </a:rPr>
              <a:t>The</a:t>
            </a:r>
            <a:r>
              <a:rPr sz="2000" b="1" spc="145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sz="2000" b="1" spc="140" dirty="0">
                <a:solidFill>
                  <a:srgbClr val="6F2F9F"/>
                </a:solidFill>
                <a:latin typeface="Cambria"/>
                <a:cs typeface="Cambria"/>
              </a:rPr>
              <a:t>Biggest</a:t>
            </a:r>
            <a:r>
              <a:rPr sz="2000" b="1" spc="145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sz="2000" b="1" spc="105" dirty="0">
                <a:solidFill>
                  <a:srgbClr val="6F2F9F"/>
                </a:solidFill>
                <a:latin typeface="Cambria"/>
                <a:cs typeface="Cambria"/>
              </a:rPr>
              <a:t>problem</a:t>
            </a:r>
            <a:r>
              <a:rPr sz="2000" b="1" spc="110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sz="2000" b="1" spc="130" dirty="0">
                <a:solidFill>
                  <a:srgbClr val="6F2F9F"/>
                </a:solidFill>
                <a:latin typeface="Cambria"/>
                <a:cs typeface="Cambria"/>
              </a:rPr>
              <a:t>in</a:t>
            </a:r>
            <a:r>
              <a:rPr sz="2000" b="1" spc="135" dirty="0">
                <a:solidFill>
                  <a:srgbClr val="6F2F9F"/>
                </a:solidFill>
                <a:latin typeface="Cambria"/>
                <a:cs typeface="Cambria"/>
              </a:rPr>
              <a:t> using</a:t>
            </a:r>
            <a:r>
              <a:rPr sz="2000" b="1" spc="140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sz="2000" b="1" spc="120" dirty="0">
                <a:solidFill>
                  <a:srgbClr val="6F2F9F"/>
                </a:solidFill>
                <a:latin typeface="Cambria"/>
                <a:cs typeface="Cambria"/>
              </a:rPr>
              <a:t>this</a:t>
            </a:r>
            <a:r>
              <a:rPr sz="2000" b="1" spc="125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sz="2000" b="1" spc="140" dirty="0">
                <a:solidFill>
                  <a:srgbClr val="6F2F9F"/>
                </a:solidFill>
                <a:latin typeface="Cambria"/>
                <a:cs typeface="Cambria"/>
              </a:rPr>
              <a:t>approach</a:t>
            </a:r>
            <a:r>
              <a:rPr sz="2000" b="1" spc="145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sz="2000" b="1" spc="90" dirty="0">
                <a:solidFill>
                  <a:srgbClr val="6F2F9F"/>
                </a:solidFill>
                <a:latin typeface="Cambria"/>
                <a:cs typeface="Cambria"/>
              </a:rPr>
              <a:t>is</a:t>
            </a:r>
            <a:r>
              <a:rPr sz="2000" b="1" spc="95" dirty="0">
                <a:solidFill>
                  <a:srgbClr val="6F2F9F"/>
                </a:solidFill>
                <a:latin typeface="Cambria"/>
                <a:cs typeface="Cambria"/>
              </a:rPr>
              <a:t> to </a:t>
            </a:r>
            <a:r>
              <a:rPr sz="2000" b="1" spc="100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sz="2000" b="1" spc="105" dirty="0">
                <a:solidFill>
                  <a:srgbClr val="6F2F9F"/>
                </a:solidFill>
                <a:latin typeface="Cambria"/>
                <a:cs typeface="Cambria"/>
              </a:rPr>
              <a:t>estimate</a:t>
            </a:r>
            <a:r>
              <a:rPr sz="2000" b="1" spc="110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sz="2000" b="1" spc="125" dirty="0">
                <a:solidFill>
                  <a:srgbClr val="6F2F9F"/>
                </a:solidFill>
                <a:latin typeface="Cambria"/>
                <a:cs typeface="Cambria"/>
              </a:rPr>
              <a:t>the</a:t>
            </a:r>
            <a:r>
              <a:rPr sz="2000" b="1" spc="130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sz="2000" b="1" spc="120" dirty="0">
                <a:solidFill>
                  <a:srgbClr val="6F2F9F"/>
                </a:solidFill>
                <a:latin typeface="Cambria"/>
                <a:cs typeface="Cambria"/>
              </a:rPr>
              <a:t>transition</a:t>
            </a:r>
            <a:r>
              <a:rPr sz="2000" b="1" spc="125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sz="2000" b="1" spc="114" dirty="0">
                <a:solidFill>
                  <a:srgbClr val="6F2F9F"/>
                </a:solidFill>
                <a:latin typeface="Cambria"/>
                <a:cs typeface="Cambria"/>
              </a:rPr>
              <a:t>probability</a:t>
            </a:r>
            <a:r>
              <a:rPr sz="2000" b="1" spc="120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sz="2000" b="1" spc="130" dirty="0">
                <a:solidFill>
                  <a:srgbClr val="6F2F9F"/>
                </a:solidFill>
                <a:latin typeface="Cambria"/>
                <a:cs typeface="Cambria"/>
              </a:rPr>
              <a:t>matrix</a:t>
            </a:r>
            <a:r>
              <a:rPr sz="2000" b="1" spc="135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sz="2000" b="1" spc="150" dirty="0">
                <a:solidFill>
                  <a:srgbClr val="6F2F9F"/>
                </a:solidFill>
                <a:latin typeface="Cambria"/>
                <a:cs typeface="Cambria"/>
              </a:rPr>
              <a:t>and</a:t>
            </a:r>
            <a:r>
              <a:rPr sz="2000" b="1" spc="155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sz="2000" b="1" spc="125" dirty="0">
                <a:solidFill>
                  <a:srgbClr val="6F2F9F"/>
                </a:solidFill>
                <a:latin typeface="Cambria"/>
                <a:cs typeface="Cambria"/>
              </a:rPr>
              <a:t>the </a:t>
            </a:r>
            <a:r>
              <a:rPr sz="2000" b="1" spc="130" dirty="0">
                <a:solidFill>
                  <a:srgbClr val="6F2F9F"/>
                </a:solidFill>
                <a:latin typeface="Cambria"/>
                <a:cs typeface="Cambria"/>
              </a:rPr>
              <a:t> output</a:t>
            </a:r>
            <a:r>
              <a:rPr sz="2000" b="1" spc="145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sz="2000" b="1" spc="100" dirty="0">
                <a:solidFill>
                  <a:srgbClr val="6F2F9F"/>
                </a:solidFill>
                <a:latin typeface="Cambria"/>
                <a:cs typeface="Cambria"/>
              </a:rPr>
              <a:t>for</a:t>
            </a:r>
            <a:r>
              <a:rPr sz="2000" b="1" spc="135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sz="2000" b="1" spc="114" dirty="0">
                <a:solidFill>
                  <a:srgbClr val="6F2F9F"/>
                </a:solidFill>
                <a:latin typeface="Cambria"/>
                <a:cs typeface="Cambria"/>
              </a:rPr>
              <a:t>every</a:t>
            </a:r>
            <a:r>
              <a:rPr sz="2000" b="1" spc="145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sz="2000" b="1" spc="130" dirty="0">
                <a:solidFill>
                  <a:srgbClr val="6F2F9F"/>
                </a:solidFill>
                <a:latin typeface="Cambria"/>
                <a:cs typeface="Cambria"/>
              </a:rPr>
              <a:t>document</a:t>
            </a:r>
            <a:r>
              <a:rPr sz="2000" b="1" spc="160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sz="2000" b="1" spc="130" dirty="0">
                <a:solidFill>
                  <a:srgbClr val="6F2F9F"/>
                </a:solidFill>
                <a:latin typeface="Cambria"/>
                <a:cs typeface="Cambria"/>
              </a:rPr>
              <a:t>in</a:t>
            </a:r>
            <a:r>
              <a:rPr sz="2000" b="1" spc="140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sz="2000" b="1" spc="125" dirty="0">
                <a:solidFill>
                  <a:srgbClr val="6F2F9F"/>
                </a:solidFill>
                <a:latin typeface="Cambria"/>
                <a:cs typeface="Cambria"/>
              </a:rPr>
              <a:t>the</a:t>
            </a:r>
            <a:r>
              <a:rPr sz="2000" b="1" spc="135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sz="2000" b="1" spc="114" dirty="0">
                <a:solidFill>
                  <a:srgbClr val="6F2F9F"/>
                </a:solidFill>
                <a:latin typeface="Cambria"/>
                <a:cs typeface="Cambria"/>
              </a:rPr>
              <a:t>corpus.</a:t>
            </a:r>
            <a:endParaRPr sz="20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6680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7630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38100">
              <a:solidFill>
                <a:srgbClr val="FDC3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25" y="0"/>
              <a:ext cx="57150" cy="6858000"/>
            </a:xfrm>
            <a:custGeom>
              <a:avLst/>
              <a:gdLst/>
              <a:ahLst/>
              <a:cxnLst/>
              <a:rect l="l" t="t" r="r" b="b"/>
              <a:pathLst>
                <a:path w="57150" h="6858000">
                  <a:moveTo>
                    <a:pt x="1143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1430" y="6858000"/>
                  </a:lnTo>
                  <a:lnTo>
                    <a:pt x="11430" y="0"/>
                  </a:lnTo>
                  <a:close/>
                </a:path>
                <a:path w="57150" h="6858000">
                  <a:moveTo>
                    <a:pt x="57150" y="0"/>
                  </a:moveTo>
                  <a:lnTo>
                    <a:pt x="22860" y="0"/>
                  </a:lnTo>
                  <a:lnTo>
                    <a:pt x="22860" y="6858000"/>
                  </a:lnTo>
                  <a:lnTo>
                    <a:pt x="57150" y="68580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DC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12700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56447" y="571499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08" y="4419"/>
                  </a:lnTo>
                  <a:lnTo>
                    <a:pt x="178597" y="17162"/>
                  </a:lnTo>
                  <a:lnTo>
                    <a:pt x="135861" y="37453"/>
                  </a:lnTo>
                  <a:lnTo>
                    <a:pt x="97575" y="64518"/>
                  </a:lnTo>
                  <a:lnTo>
                    <a:pt x="64513" y="97580"/>
                  </a:lnTo>
                  <a:lnTo>
                    <a:pt x="37450" y="135867"/>
                  </a:lnTo>
                  <a:lnTo>
                    <a:pt x="17161" y="178602"/>
                  </a:lnTo>
                  <a:lnTo>
                    <a:pt x="4419" y="225011"/>
                  </a:lnTo>
                  <a:lnTo>
                    <a:pt x="0" y="274319"/>
                  </a:lnTo>
                  <a:lnTo>
                    <a:pt x="4419" y="323628"/>
                  </a:lnTo>
                  <a:lnTo>
                    <a:pt x="17161" y="370037"/>
                  </a:lnTo>
                  <a:lnTo>
                    <a:pt x="37450" y="412772"/>
                  </a:lnTo>
                  <a:lnTo>
                    <a:pt x="64513" y="451059"/>
                  </a:lnTo>
                  <a:lnTo>
                    <a:pt x="97575" y="484121"/>
                  </a:lnTo>
                  <a:lnTo>
                    <a:pt x="135861" y="511186"/>
                  </a:lnTo>
                  <a:lnTo>
                    <a:pt x="178597" y="531477"/>
                  </a:lnTo>
                  <a:lnTo>
                    <a:pt x="225008" y="544220"/>
                  </a:lnTo>
                  <a:lnTo>
                    <a:pt x="274320" y="548640"/>
                  </a:lnTo>
                  <a:lnTo>
                    <a:pt x="323631" y="544220"/>
                  </a:lnTo>
                  <a:lnTo>
                    <a:pt x="370042" y="531477"/>
                  </a:lnTo>
                  <a:lnTo>
                    <a:pt x="412778" y="511186"/>
                  </a:lnTo>
                  <a:lnTo>
                    <a:pt x="451064" y="484121"/>
                  </a:lnTo>
                  <a:lnTo>
                    <a:pt x="484126" y="451059"/>
                  </a:lnTo>
                  <a:lnTo>
                    <a:pt x="511189" y="412772"/>
                  </a:lnTo>
                  <a:lnTo>
                    <a:pt x="531478" y="370037"/>
                  </a:lnTo>
                  <a:lnTo>
                    <a:pt x="544220" y="323628"/>
                  </a:lnTo>
                  <a:lnTo>
                    <a:pt x="548640" y="274319"/>
                  </a:lnTo>
                  <a:lnTo>
                    <a:pt x="544220" y="225011"/>
                  </a:lnTo>
                  <a:lnTo>
                    <a:pt x="531478" y="178602"/>
                  </a:lnTo>
                  <a:lnTo>
                    <a:pt x="511189" y="135867"/>
                  </a:lnTo>
                  <a:lnTo>
                    <a:pt x="484126" y="97580"/>
                  </a:lnTo>
                  <a:lnTo>
                    <a:pt x="451064" y="64518"/>
                  </a:lnTo>
                  <a:lnTo>
                    <a:pt x="412778" y="37453"/>
                  </a:lnTo>
                  <a:lnTo>
                    <a:pt x="370042" y="17162"/>
                  </a:lnTo>
                  <a:lnTo>
                    <a:pt x="323631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9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39624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375" dirty="0" smtClean="0">
                <a:solidFill>
                  <a:srgbClr val="002060"/>
                </a:solidFill>
                <a:latin typeface="Cambria"/>
                <a:cs typeface="Cambria"/>
              </a:rPr>
              <a:t>UNIT-4 </a:t>
            </a:r>
            <a:r>
              <a:rPr sz="3000" b="1" spc="375" dirty="0" smtClean="0">
                <a:solidFill>
                  <a:srgbClr val="002060"/>
                </a:solidFill>
                <a:latin typeface="Cambria"/>
                <a:cs typeface="Cambria"/>
              </a:rPr>
              <a:t>SYLLAB</a:t>
            </a:r>
            <a:r>
              <a:rPr sz="3000" b="1" spc="425" dirty="0" smtClean="0">
                <a:solidFill>
                  <a:srgbClr val="002060"/>
                </a:solidFill>
                <a:latin typeface="Cambria"/>
                <a:cs typeface="Cambria"/>
              </a:rPr>
              <a:t>U</a:t>
            </a:r>
            <a:r>
              <a:rPr sz="3000" b="1" spc="400" dirty="0" smtClean="0">
                <a:solidFill>
                  <a:srgbClr val="002060"/>
                </a:solidFill>
                <a:latin typeface="Cambria"/>
                <a:cs typeface="Cambria"/>
              </a:rPr>
              <a:t>S</a:t>
            </a:r>
            <a:endParaRPr sz="3000" b="1" dirty="0">
              <a:solidFill>
                <a:srgbClr val="002060"/>
              </a:solidFill>
              <a:latin typeface="Cambria"/>
              <a:cs typeface="Cambria"/>
            </a:endParaRPr>
          </a:p>
        </p:txBody>
      </p:sp>
      <p:sp>
        <p:nvSpPr>
          <p:cNvPr id="13" name="object 10"/>
          <p:cNvSpPr txBox="1"/>
          <p:nvPr/>
        </p:nvSpPr>
        <p:spPr>
          <a:xfrm>
            <a:off x="616712" y="1628902"/>
            <a:ext cx="7734934" cy="30444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 marR="5080" indent="-20955" algn="just">
              <a:lnSpc>
                <a:spcPct val="100000"/>
              </a:lnSpc>
              <a:spcBef>
                <a:spcPts val="600"/>
              </a:spcBef>
            </a:pPr>
            <a:r>
              <a:rPr sz="2400" spc="145" dirty="0" smtClean="0">
                <a:solidFill>
                  <a:srgbClr val="FF0000"/>
                </a:solidFill>
                <a:latin typeface="Cambria"/>
                <a:cs typeface="Cambria"/>
              </a:rPr>
              <a:t>User</a:t>
            </a:r>
            <a:r>
              <a:rPr sz="2400" spc="150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120" dirty="0">
                <a:solidFill>
                  <a:srgbClr val="FF0000"/>
                </a:solidFill>
                <a:latin typeface="Cambria"/>
                <a:cs typeface="Cambria"/>
              </a:rPr>
              <a:t>Search</a:t>
            </a:r>
            <a:r>
              <a:rPr sz="2400" spc="1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FF0000"/>
                </a:solidFill>
                <a:latin typeface="Cambria"/>
                <a:cs typeface="Cambria"/>
              </a:rPr>
              <a:t>Techniques:</a:t>
            </a:r>
            <a:r>
              <a:rPr sz="2400" spc="8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120" dirty="0">
                <a:latin typeface="Cambria"/>
                <a:cs typeface="Cambria"/>
              </a:rPr>
              <a:t>Search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statements</a:t>
            </a:r>
            <a:r>
              <a:rPr sz="2400" spc="105" dirty="0">
                <a:latin typeface="Cambria"/>
                <a:cs typeface="Cambria"/>
              </a:rPr>
              <a:t> and 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binding, </a:t>
            </a:r>
            <a:r>
              <a:rPr sz="2400" spc="120" dirty="0">
                <a:latin typeface="Cambria"/>
                <a:cs typeface="Cambria"/>
              </a:rPr>
              <a:t>Similarity </a:t>
            </a:r>
            <a:r>
              <a:rPr sz="2400" spc="90" dirty="0">
                <a:latin typeface="Cambria"/>
                <a:cs typeface="Cambria"/>
              </a:rPr>
              <a:t>measures </a:t>
            </a:r>
            <a:r>
              <a:rPr sz="2400" spc="105" dirty="0">
                <a:latin typeface="Cambria"/>
                <a:cs typeface="Cambria"/>
              </a:rPr>
              <a:t>and </a:t>
            </a:r>
            <a:r>
              <a:rPr sz="2400" spc="125" dirty="0">
                <a:latin typeface="Cambria"/>
                <a:cs typeface="Cambria"/>
              </a:rPr>
              <a:t>ranking, </a:t>
            </a:r>
            <a:r>
              <a:rPr sz="2400" spc="85" dirty="0">
                <a:latin typeface="Cambria"/>
                <a:cs typeface="Cambria"/>
              </a:rPr>
              <a:t>Relevance 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feedback,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Selective</a:t>
            </a:r>
            <a:r>
              <a:rPr sz="2400" spc="70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dissemination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information 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search,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Weighted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searches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Boolean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systems, 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Searching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Internet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and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hypertext.</a:t>
            </a:r>
            <a:endParaRPr sz="2400" dirty="0">
              <a:latin typeface="Cambria"/>
              <a:cs typeface="Cambria"/>
            </a:endParaRPr>
          </a:p>
          <a:p>
            <a:pPr marL="33020" marR="5080" indent="-20320" algn="just">
              <a:lnSpc>
                <a:spcPct val="100000"/>
              </a:lnSpc>
              <a:spcBef>
                <a:spcPts val="600"/>
              </a:spcBef>
            </a:pPr>
            <a:r>
              <a:rPr sz="2400" spc="85" dirty="0">
                <a:solidFill>
                  <a:srgbClr val="FF0000"/>
                </a:solidFill>
                <a:latin typeface="Cambria"/>
                <a:cs typeface="Cambria"/>
              </a:rPr>
              <a:t>Information</a:t>
            </a:r>
            <a:r>
              <a:rPr sz="2400" spc="7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FF0000"/>
                </a:solidFill>
                <a:latin typeface="Cambria"/>
                <a:cs typeface="Cambria"/>
              </a:rPr>
              <a:t>Visualization:</a:t>
            </a:r>
            <a:r>
              <a:rPr sz="2400" spc="1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Introduction, 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Cognition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and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perception,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Information 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visualization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technologies.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6680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7630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38100">
              <a:solidFill>
                <a:srgbClr val="FDC3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25" y="0"/>
              <a:ext cx="57150" cy="6858000"/>
            </a:xfrm>
            <a:custGeom>
              <a:avLst/>
              <a:gdLst/>
              <a:ahLst/>
              <a:cxnLst/>
              <a:rect l="l" t="t" r="r" b="b"/>
              <a:pathLst>
                <a:path w="57150" h="6858000">
                  <a:moveTo>
                    <a:pt x="1143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1430" y="6858000"/>
                  </a:lnTo>
                  <a:lnTo>
                    <a:pt x="11430" y="0"/>
                  </a:lnTo>
                  <a:close/>
                </a:path>
                <a:path w="57150" h="6858000">
                  <a:moveTo>
                    <a:pt x="57150" y="0"/>
                  </a:moveTo>
                  <a:lnTo>
                    <a:pt x="22860" y="0"/>
                  </a:lnTo>
                  <a:lnTo>
                    <a:pt x="22860" y="6858000"/>
                  </a:lnTo>
                  <a:lnTo>
                    <a:pt x="57150" y="68580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DC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12700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56447" y="571499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08" y="4419"/>
                  </a:lnTo>
                  <a:lnTo>
                    <a:pt x="178597" y="17162"/>
                  </a:lnTo>
                  <a:lnTo>
                    <a:pt x="135861" y="37453"/>
                  </a:lnTo>
                  <a:lnTo>
                    <a:pt x="97575" y="64518"/>
                  </a:lnTo>
                  <a:lnTo>
                    <a:pt x="64513" y="97580"/>
                  </a:lnTo>
                  <a:lnTo>
                    <a:pt x="37450" y="135867"/>
                  </a:lnTo>
                  <a:lnTo>
                    <a:pt x="17161" y="178602"/>
                  </a:lnTo>
                  <a:lnTo>
                    <a:pt x="4419" y="225011"/>
                  </a:lnTo>
                  <a:lnTo>
                    <a:pt x="0" y="274319"/>
                  </a:lnTo>
                  <a:lnTo>
                    <a:pt x="4419" y="323628"/>
                  </a:lnTo>
                  <a:lnTo>
                    <a:pt x="17161" y="370037"/>
                  </a:lnTo>
                  <a:lnTo>
                    <a:pt x="37450" y="412772"/>
                  </a:lnTo>
                  <a:lnTo>
                    <a:pt x="64513" y="451059"/>
                  </a:lnTo>
                  <a:lnTo>
                    <a:pt x="97575" y="484121"/>
                  </a:lnTo>
                  <a:lnTo>
                    <a:pt x="135861" y="511186"/>
                  </a:lnTo>
                  <a:lnTo>
                    <a:pt x="178597" y="531477"/>
                  </a:lnTo>
                  <a:lnTo>
                    <a:pt x="225008" y="544220"/>
                  </a:lnTo>
                  <a:lnTo>
                    <a:pt x="274320" y="548640"/>
                  </a:lnTo>
                  <a:lnTo>
                    <a:pt x="323631" y="544220"/>
                  </a:lnTo>
                  <a:lnTo>
                    <a:pt x="370042" y="531477"/>
                  </a:lnTo>
                  <a:lnTo>
                    <a:pt x="412778" y="511186"/>
                  </a:lnTo>
                  <a:lnTo>
                    <a:pt x="451064" y="484121"/>
                  </a:lnTo>
                  <a:lnTo>
                    <a:pt x="484126" y="451059"/>
                  </a:lnTo>
                  <a:lnTo>
                    <a:pt x="511189" y="412772"/>
                  </a:lnTo>
                  <a:lnTo>
                    <a:pt x="531478" y="370037"/>
                  </a:lnTo>
                  <a:lnTo>
                    <a:pt x="544220" y="323628"/>
                  </a:lnTo>
                  <a:lnTo>
                    <a:pt x="548640" y="274319"/>
                  </a:lnTo>
                  <a:lnTo>
                    <a:pt x="544220" y="225011"/>
                  </a:lnTo>
                  <a:lnTo>
                    <a:pt x="531478" y="178602"/>
                  </a:lnTo>
                  <a:lnTo>
                    <a:pt x="511189" y="135867"/>
                  </a:lnTo>
                  <a:lnTo>
                    <a:pt x="484126" y="97580"/>
                  </a:lnTo>
                  <a:lnTo>
                    <a:pt x="451064" y="64518"/>
                  </a:lnTo>
                  <a:lnTo>
                    <a:pt x="412778" y="37453"/>
                  </a:lnTo>
                  <a:lnTo>
                    <a:pt x="370042" y="17162"/>
                  </a:lnTo>
                  <a:lnTo>
                    <a:pt x="323631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533400" y="685800"/>
            <a:ext cx="42094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345" dirty="0">
                <a:solidFill>
                  <a:srgbClr val="002060"/>
                </a:solidFill>
              </a:rPr>
              <a:t>R</a:t>
            </a:r>
            <a:r>
              <a:rPr b="1" spc="345" dirty="0">
                <a:solidFill>
                  <a:srgbClr val="002060"/>
                </a:solidFill>
              </a:rPr>
              <a:t>ANKING</a:t>
            </a:r>
            <a:r>
              <a:rPr b="1" spc="270" dirty="0">
                <a:solidFill>
                  <a:srgbClr val="002060"/>
                </a:solidFill>
              </a:rPr>
              <a:t> </a:t>
            </a:r>
            <a:r>
              <a:rPr sz="3000" b="1" spc="330" dirty="0">
                <a:solidFill>
                  <a:srgbClr val="002060"/>
                </a:solidFill>
              </a:rPr>
              <a:t>A</a:t>
            </a:r>
            <a:r>
              <a:rPr b="1" spc="330" dirty="0">
                <a:solidFill>
                  <a:srgbClr val="002060"/>
                </a:solidFill>
              </a:rPr>
              <a:t>LGORITHMS</a:t>
            </a:r>
            <a:endParaRPr sz="3000" b="1" dirty="0">
              <a:solidFill>
                <a:srgbClr val="002060"/>
              </a:solidFill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533400" y="1371600"/>
            <a:ext cx="7815580" cy="493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40" dirty="0">
                <a:latin typeface="Cambria"/>
                <a:cs typeface="Cambria"/>
              </a:rPr>
              <a:t>Ranking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75" dirty="0">
                <a:latin typeface="Cambria"/>
                <a:cs typeface="Cambria"/>
              </a:rPr>
              <a:t>output implies </a:t>
            </a:r>
            <a:r>
              <a:rPr sz="2400" spc="55" dirty="0">
                <a:latin typeface="Cambria"/>
                <a:cs typeface="Cambria"/>
              </a:rPr>
              <a:t>ordering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80" dirty="0">
                <a:latin typeface="Cambria"/>
                <a:cs typeface="Cambria"/>
              </a:rPr>
              <a:t>output </a:t>
            </a:r>
            <a:r>
              <a:rPr sz="2400" spc="50" dirty="0">
                <a:latin typeface="Cambria"/>
                <a:cs typeface="Cambria"/>
              </a:rPr>
              <a:t>from 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most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likely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items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that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satisfy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  </a:t>
            </a:r>
            <a:r>
              <a:rPr sz="2400" spc="60" dirty="0">
                <a:latin typeface="Cambria"/>
                <a:cs typeface="Cambria"/>
              </a:rPr>
              <a:t>query  </a:t>
            </a:r>
            <a:r>
              <a:rPr sz="2400" spc="20" dirty="0">
                <a:latin typeface="Cambria"/>
                <a:cs typeface="Cambria"/>
              </a:rPr>
              <a:t>to  </a:t>
            </a:r>
            <a:r>
              <a:rPr sz="2400" spc="95" dirty="0">
                <a:latin typeface="Cambria"/>
                <a:cs typeface="Cambria"/>
              </a:rPr>
              <a:t>least 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likely</a:t>
            </a:r>
            <a:r>
              <a:rPr sz="2400" spc="105" dirty="0">
                <a:latin typeface="Cambria"/>
                <a:cs typeface="Cambria"/>
              </a:rPr>
              <a:t> items.</a:t>
            </a:r>
            <a:endParaRPr sz="2400" dirty="0">
              <a:latin typeface="Cambria"/>
              <a:cs typeface="Cambria"/>
            </a:endParaRPr>
          </a:p>
          <a:p>
            <a:pPr marL="285115" marR="5715" indent="-27305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14" dirty="0">
                <a:latin typeface="Cambria"/>
                <a:cs typeface="Cambria"/>
              </a:rPr>
              <a:t>This </a:t>
            </a:r>
            <a:r>
              <a:rPr sz="2400" spc="55" dirty="0">
                <a:latin typeface="Cambria"/>
                <a:cs typeface="Cambria"/>
              </a:rPr>
              <a:t>reduces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80" dirty="0">
                <a:latin typeface="Cambria"/>
                <a:cs typeface="Cambria"/>
              </a:rPr>
              <a:t>user </a:t>
            </a:r>
            <a:r>
              <a:rPr sz="2400" spc="55" dirty="0">
                <a:latin typeface="Cambria"/>
                <a:cs typeface="Cambria"/>
              </a:rPr>
              <a:t>overhead </a:t>
            </a:r>
            <a:r>
              <a:rPr sz="2400" spc="50" dirty="0">
                <a:latin typeface="Cambria"/>
                <a:cs typeface="Cambria"/>
              </a:rPr>
              <a:t>by </a:t>
            </a:r>
            <a:r>
              <a:rPr sz="2400" spc="70" dirty="0">
                <a:latin typeface="Cambria"/>
                <a:cs typeface="Cambria"/>
              </a:rPr>
              <a:t>allowing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80" dirty="0">
                <a:latin typeface="Cambria"/>
                <a:cs typeface="Cambria"/>
              </a:rPr>
              <a:t>user 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display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60" dirty="0">
                <a:latin typeface="Cambria"/>
                <a:cs typeface="Cambria"/>
              </a:rPr>
              <a:t>most </a:t>
            </a:r>
            <a:r>
              <a:rPr sz="2400" spc="90" dirty="0">
                <a:latin typeface="Cambria"/>
                <a:cs typeface="Cambria"/>
              </a:rPr>
              <a:t>likely </a:t>
            </a:r>
            <a:r>
              <a:rPr sz="2400" spc="85" dirty="0">
                <a:latin typeface="Cambria"/>
                <a:cs typeface="Cambria"/>
              </a:rPr>
              <a:t>relevant </a:t>
            </a:r>
            <a:r>
              <a:rPr sz="2400" spc="90" dirty="0">
                <a:latin typeface="Cambria"/>
                <a:cs typeface="Cambria"/>
              </a:rPr>
              <a:t>items </a:t>
            </a:r>
            <a:r>
              <a:rPr sz="2400" spc="100" dirty="0">
                <a:latin typeface="Cambria"/>
                <a:cs typeface="Cambria"/>
              </a:rPr>
              <a:t>first. </a:t>
            </a:r>
            <a:r>
              <a:rPr sz="2400" spc="114" dirty="0">
                <a:latin typeface="Cambria"/>
                <a:cs typeface="Cambria"/>
              </a:rPr>
              <a:t>The 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original </a:t>
            </a:r>
            <a:r>
              <a:rPr sz="2400" spc="70" dirty="0">
                <a:latin typeface="Cambria"/>
                <a:cs typeface="Cambria"/>
              </a:rPr>
              <a:t>Boolean </a:t>
            </a:r>
            <a:r>
              <a:rPr sz="2400" spc="85" dirty="0">
                <a:latin typeface="Cambria"/>
                <a:cs typeface="Cambria"/>
              </a:rPr>
              <a:t>systems </a:t>
            </a:r>
            <a:r>
              <a:rPr sz="2400" spc="80" dirty="0">
                <a:latin typeface="Cambria"/>
                <a:cs typeface="Cambria"/>
              </a:rPr>
              <a:t>returned </a:t>
            </a:r>
            <a:r>
              <a:rPr sz="2400" spc="90" dirty="0">
                <a:latin typeface="Cambria"/>
                <a:cs typeface="Cambria"/>
              </a:rPr>
              <a:t>items </a:t>
            </a:r>
            <a:r>
              <a:rPr sz="2400" spc="30" dirty="0">
                <a:latin typeface="Cambria"/>
                <a:cs typeface="Cambria"/>
              </a:rPr>
              <a:t>ordered </a:t>
            </a:r>
            <a:r>
              <a:rPr sz="2400" spc="45" dirty="0">
                <a:latin typeface="Cambria"/>
                <a:cs typeface="Cambria"/>
              </a:rPr>
              <a:t>by 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date </a:t>
            </a:r>
            <a:r>
              <a:rPr sz="2400" spc="-5" dirty="0">
                <a:latin typeface="Cambria"/>
                <a:cs typeface="Cambria"/>
              </a:rPr>
              <a:t>of </a:t>
            </a:r>
            <a:r>
              <a:rPr sz="2400" spc="85" dirty="0">
                <a:latin typeface="Cambria"/>
                <a:cs typeface="Cambria"/>
              </a:rPr>
              <a:t>entry </a:t>
            </a:r>
            <a:r>
              <a:rPr sz="2400" spc="60" dirty="0">
                <a:latin typeface="Cambria"/>
                <a:cs typeface="Cambria"/>
              </a:rPr>
              <a:t>into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80" dirty="0">
                <a:latin typeface="Cambria"/>
                <a:cs typeface="Cambria"/>
              </a:rPr>
              <a:t>system </a:t>
            </a:r>
            <a:r>
              <a:rPr sz="2400" spc="75" dirty="0">
                <a:latin typeface="Cambria"/>
                <a:cs typeface="Cambria"/>
              </a:rPr>
              <a:t>versus </a:t>
            </a:r>
            <a:r>
              <a:rPr sz="2400" spc="45" dirty="0">
                <a:latin typeface="Cambria"/>
                <a:cs typeface="Cambria"/>
              </a:rPr>
              <a:t>by </a:t>
            </a:r>
            <a:r>
              <a:rPr sz="2400" spc="55" dirty="0">
                <a:latin typeface="Cambria"/>
                <a:cs typeface="Cambria"/>
              </a:rPr>
              <a:t>likelihood </a:t>
            </a:r>
            <a:r>
              <a:rPr sz="2400" spc="-5" dirty="0">
                <a:latin typeface="Cambria"/>
                <a:cs typeface="Cambria"/>
              </a:rPr>
              <a:t>of 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relevance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user's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search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10" dirty="0">
                <a:latin typeface="Cambria"/>
                <a:cs typeface="Cambria"/>
              </a:rPr>
              <a:t>statement.</a:t>
            </a:r>
            <a:endParaRPr sz="2400" dirty="0">
              <a:latin typeface="Cambria"/>
              <a:cs typeface="Cambria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20" dirty="0">
                <a:latin typeface="Cambria"/>
                <a:cs typeface="Cambria"/>
              </a:rPr>
              <a:t>With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70" dirty="0">
                <a:latin typeface="Cambria"/>
                <a:cs typeface="Cambria"/>
              </a:rPr>
              <a:t>inclusion </a:t>
            </a:r>
            <a:r>
              <a:rPr sz="2400" spc="-5" dirty="0">
                <a:latin typeface="Cambria"/>
                <a:cs typeface="Cambria"/>
              </a:rPr>
              <a:t>of </a:t>
            </a:r>
            <a:r>
              <a:rPr sz="2400" spc="100" dirty="0">
                <a:latin typeface="Cambria"/>
                <a:cs typeface="Cambria"/>
              </a:rPr>
              <a:t>statistical </a:t>
            </a:r>
            <a:r>
              <a:rPr sz="2400" spc="95" dirty="0">
                <a:latin typeface="Cambria"/>
                <a:cs typeface="Cambria"/>
              </a:rPr>
              <a:t>similarity </a:t>
            </a:r>
            <a:r>
              <a:rPr sz="2400" spc="70" dirty="0">
                <a:latin typeface="Cambria"/>
                <a:cs typeface="Cambria"/>
              </a:rPr>
              <a:t>techniques 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into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commercial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systems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and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large  </a:t>
            </a:r>
            <a:r>
              <a:rPr sz="2400" spc="85" dirty="0">
                <a:latin typeface="Cambria"/>
                <a:cs typeface="Cambria"/>
              </a:rPr>
              <a:t>number  </a:t>
            </a:r>
            <a:r>
              <a:rPr sz="2400" spc="-5" dirty="0">
                <a:latin typeface="Cambria"/>
                <a:cs typeface="Cambria"/>
              </a:rPr>
              <a:t>of 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hits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that </a:t>
            </a:r>
            <a:r>
              <a:rPr sz="2400" spc="75" dirty="0">
                <a:latin typeface="Cambria"/>
                <a:cs typeface="Cambria"/>
              </a:rPr>
              <a:t>originate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from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searching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diverse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corpora, </a:t>
            </a:r>
            <a:r>
              <a:rPr sz="2400" spc="4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such </a:t>
            </a:r>
            <a:r>
              <a:rPr sz="2400" spc="114" dirty="0">
                <a:latin typeface="Cambria"/>
                <a:cs typeface="Cambria"/>
              </a:rPr>
              <a:t>as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105" dirty="0">
                <a:latin typeface="Cambria"/>
                <a:cs typeface="Cambria"/>
              </a:rPr>
              <a:t>Internet, </a:t>
            </a:r>
            <a:r>
              <a:rPr sz="2400" spc="120" dirty="0">
                <a:latin typeface="Cambria"/>
                <a:cs typeface="Cambria"/>
              </a:rPr>
              <a:t>ranking has </a:t>
            </a:r>
            <a:r>
              <a:rPr sz="2400" spc="20" dirty="0">
                <a:latin typeface="Cambria"/>
                <a:cs typeface="Cambria"/>
              </a:rPr>
              <a:t>become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spc="40" dirty="0">
                <a:latin typeface="Cambria"/>
                <a:cs typeface="Cambria"/>
              </a:rPr>
              <a:t>common </a:t>
            </a:r>
            <a:r>
              <a:rPr sz="2400" spc="4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feature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modern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systems.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11" name="object 2"/>
          <p:cNvSpPr txBox="1"/>
          <p:nvPr/>
        </p:nvSpPr>
        <p:spPr>
          <a:xfrm>
            <a:off x="609600" y="6400800"/>
            <a:ext cx="7240905" cy="2077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95" dirty="0">
                <a:latin typeface="Cambria"/>
                <a:cs typeface="Cambria"/>
              </a:rPr>
              <a:t>Retrieval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Ware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first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uses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indexes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(inversion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lists)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identify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potential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relevant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items.</a:t>
            </a:r>
            <a:endParaRPr sz="2400" dirty="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55" dirty="0">
                <a:latin typeface="Cambria"/>
                <a:cs typeface="Cambria"/>
              </a:rPr>
              <a:t>It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applies</a:t>
            </a:r>
            <a:endParaRPr sz="2400" dirty="0">
              <a:latin typeface="Cambria"/>
              <a:cs typeface="Cambria"/>
            </a:endParaRPr>
          </a:p>
          <a:p>
            <a:pPr marL="927100" lvl="1" indent="-183515">
              <a:lnSpc>
                <a:spcPct val="100000"/>
              </a:lnSpc>
              <a:spcBef>
                <a:spcPts val="575"/>
              </a:spcBef>
              <a:buClr>
                <a:srgbClr val="DF752E"/>
              </a:buClr>
              <a:buSzPct val="60416"/>
              <a:buFont typeface="Wingdings"/>
              <a:buChar char=""/>
              <a:tabLst>
                <a:tab pos="927100" algn="l"/>
              </a:tabLst>
            </a:pPr>
            <a:r>
              <a:rPr sz="2400" spc="100" dirty="0">
                <a:latin typeface="Cambria"/>
                <a:cs typeface="Cambria"/>
              </a:rPr>
              <a:t>Coarse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170" dirty="0">
                <a:latin typeface="Cambria"/>
                <a:cs typeface="Cambria"/>
              </a:rPr>
              <a:t>Grain</a:t>
            </a:r>
            <a:endParaRPr sz="2400" dirty="0">
              <a:latin typeface="Cambria"/>
              <a:cs typeface="Cambria"/>
            </a:endParaRPr>
          </a:p>
          <a:p>
            <a:pPr marL="927100" lvl="1" indent="-183515">
              <a:lnSpc>
                <a:spcPct val="100000"/>
              </a:lnSpc>
              <a:spcBef>
                <a:spcPts val="575"/>
              </a:spcBef>
              <a:buClr>
                <a:srgbClr val="DF752E"/>
              </a:buClr>
              <a:buSzPct val="60416"/>
              <a:buFont typeface="Wingdings"/>
              <a:buChar char=""/>
              <a:tabLst>
                <a:tab pos="927100" algn="l"/>
              </a:tabLst>
            </a:pPr>
            <a:r>
              <a:rPr sz="2400" spc="135" dirty="0">
                <a:latin typeface="Cambria"/>
                <a:cs typeface="Cambria"/>
              </a:rPr>
              <a:t>Fine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grain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120" dirty="0">
                <a:latin typeface="Cambria"/>
                <a:cs typeface="Cambria"/>
              </a:rPr>
              <a:t>ranking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6680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7630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38100">
              <a:solidFill>
                <a:srgbClr val="FDC3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25" y="0"/>
              <a:ext cx="57150" cy="6858000"/>
            </a:xfrm>
            <a:custGeom>
              <a:avLst/>
              <a:gdLst/>
              <a:ahLst/>
              <a:cxnLst/>
              <a:rect l="l" t="t" r="r" b="b"/>
              <a:pathLst>
                <a:path w="57150" h="6858000">
                  <a:moveTo>
                    <a:pt x="1143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1430" y="6858000"/>
                  </a:lnTo>
                  <a:lnTo>
                    <a:pt x="11430" y="0"/>
                  </a:lnTo>
                  <a:close/>
                </a:path>
                <a:path w="57150" h="6858000">
                  <a:moveTo>
                    <a:pt x="57150" y="0"/>
                  </a:moveTo>
                  <a:lnTo>
                    <a:pt x="22860" y="0"/>
                  </a:lnTo>
                  <a:lnTo>
                    <a:pt x="22860" y="6858000"/>
                  </a:lnTo>
                  <a:lnTo>
                    <a:pt x="57150" y="68580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DC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12700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56447" y="571499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08" y="4419"/>
                  </a:lnTo>
                  <a:lnTo>
                    <a:pt x="178597" y="17162"/>
                  </a:lnTo>
                  <a:lnTo>
                    <a:pt x="135861" y="37453"/>
                  </a:lnTo>
                  <a:lnTo>
                    <a:pt x="97575" y="64518"/>
                  </a:lnTo>
                  <a:lnTo>
                    <a:pt x="64513" y="97580"/>
                  </a:lnTo>
                  <a:lnTo>
                    <a:pt x="37450" y="135867"/>
                  </a:lnTo>
                  <a:lnTo>
                    <a:pt x="17161" y="178602"/>
                  </a:lnTo>
                  <a:lnTo>
                    <a:pt x="4419" y="225011"/>
                  </a:lnTo>
                  <a:lnTo>
                    <a:pt x="0" y="274319"/>
                  </a:lnTo>
                  <a:lnTo>
                    <a:pt x="4419" y="323628"/>
                  </a:lnTo>
                  <a:lnTo>
                    <a:pt x="17161" y="370037"/>
                  </a:lnTo>
                  <a:lnTo>
                    <a:pt x="37450" y="412772"/>
                  </a:lnTo>
                  <a:lnTo>
                    <a:pt x="64513" y="451059"/>
                  </a:lnTo>
                  <a:lnTo>
                    <a:pt x="97575" y="484121"/>
                  </a:lnTo>
                  <a:lnTo>
                    <a:pt x="135861" y="511186"/>
                  </a:lnTo>
                  <a:lnTo>
                    <a:pt x="178597" y="531477"/>
                  </a:lnTo>
                  <a:lnTo>
                    <a:pt x="225008" y="544220"/>
                  </a:lnTo>
                  <a:lnTo>
                    <a:pt x="274320" y="548640"/>
                  </a:lnTo>
                  <a:lnTo>
                    <a:pt x="323631" y="544220"/>
                  </a:lnTo>
                  <a:lnTo>
                    <a:pt x="370042" y="531477"/>
                  </a:lnTo>
                  <a:lnTo>
                    <a:pt x="412778" y="511186"/>
                  </a:lnTo>
                  <a:lnTo>
                    <a:pt x="451064" y="484121"/>
                  </a:lnTo>
                  <a:lnTo>
                    <a:pt x="484126" y="451059"/>
                  </a:lnTo>
                  <a:lnTo>
                    <a:pt x="511189" y="412772"/>
                  </a:lnTo>
                  <a:lnTo>
                    <a:pt x="531478" y="370037"/>
                  </a:lnTo>
                  <a:lnTo>
                    <a:pt x="544220" y="323628"/>
                  </a:lnTo>
                  <a:lnTo>
                    <a:pt x="548640" y="274319"/>
                  </a:lnTo>
                  <a:lnTo>
                    <a:pt x="544220" y="225011"/>
                  </a:lnTo>
                  <a:lnTo>
                    <a:pt x="531478" y="178602"/>
                  </a:lnTo>
                  <a:lnTo>
                    <a:pt x="511189" y="135867"/>
                  </a:lnTo>
                  <a:lnTo>
                    <a:pt x="484126" y="97580"/>
                  </a:lnTo>
                  <a:lnTo>
                    <a:pt x="451064" y="64518"/>
                  </a:lnTo>
                  <a:lnTo>
                    <a:pt x="412778" y="37453"/>
                  </a:lnTo>
                  <a:lnTo>
                    <a:pt x="370042" y="17162"/>
                  </a:lnTo>
                  <a:lnTo>
                    <a:pt x="323631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535940" y="530860"/>
            <a:ext cx="274066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114" dirty="0">
                <a:solidFill>
                  <a:srgbClr val="002060"/>
                </a:solidFill>
                <a:latin typeface="Cambria"/>
                <a:cs typeface="Cambria"/>
              </a:rPr>
              <a:t>Coarse</a:t>
            </a:r>
            <a:r>
              <a:rPr sz="2700" b="1" spc="85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2700" b="1" spc="190" dirty="0">
                <a:solidFill>
                  <a:srgbClr val="002060"/>
                </a:solidFill>
                <a:latin typeface="Cambria"/>
                <a:cs typeface="Cambria"/>
              </a:rPr>
              <a:t>Grain</a:t>
            </a:r>
            <a:endParaRPr sz="2700" b="1" dirty="0">
              <a:solidFill>
                <a:srgbClr val="002060"/>
              </a:solidFill>
              <a:latin typeface="Cambria"/>
              <a:cs typeface="Cambria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533400" y="1447800"/>
            <a:ext cx="7310120" cy="3696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337185" indent="-27305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14" dirty="0">
                <a:latin typeface="Cambria"/>
                <a:cs typeface="Cambria"/>
              </a:rPr>
              <a:t>The </a:t>
            </a:r>
            <a:r>
              <a:rPr sz="2400" spc="45" dirty="0">
                <a:latin typeface="Cambria"/>
                <a:cs typeface="Cambria"/>
              </a:rPr>
              <a:t>coarse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grain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120" dirty="0">
                <a:latin typeface="Cambria"/>
                <a:cs typeface="Cambria"/>
              </a:rPr>
              <a:t>ranking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weighted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formula </a:t>
            </a:r>
            <a:r>
              <a:rPr sz="2400" spc="-509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that </a:t>
            </a:r>
            <a:r>
              <a:rPr sz="2400" spc="95" dirty="0">
                <a:latin typeface="Cambria"/>
                <a:cs typeface="Cambria"/>
              </a:rPr>
              <a:t>can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be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adjusted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based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25" dirty="0">
                <a:latin typeface="Cambria"/>
                <a:cs typeface="Cambria"/>
              </a:rPr>
              <a:t>on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70" dirty="0">
                <a:latin typeface="Cambria"/>
                <a:cs typeface="Cambria"/>
              </a:rPr>
              <a:t>..</a:t>
            </a:r>
            <a:endParaRPr sz="2400" dirty="0">
              <a:latin typeface="Cambria"/>
              <a:cs typeface="Cambria"/>
            </a:endParaRPr>
          </a:p>
          <a:p>
            <a:pPr marL="927100" lvl="1" indent="-183515">
              <a:lnSpc>
                <a:spcPct val="100000"/>
              </a:lnSpc>
              <a:spcBef>
                <a:spcPts val="575"/>
              </a:spcBef>
              <a:buClr>
                <a:srgbClr val="DF752E"/>
              </a:buClr>
              <a:buSzPct val="60416"/>
              <a:buFont typeface="Wingdings"/>
              <a:buChar char=""/>
              <a:tabLst>
                <a:tab pos="927100" algn="l"/>
              </a:tabLst>
            </a:pPr>
            <a:r>
              <a:rPr sz="2400" spc="85" dirty="0">
                <a:solidFill>
                  <a:srgbClr val="6F2F9F"/>
                </a:solidFill>
                <a:latin typeface="Cambria"/>
                <a:cs typeface="Cambria"/>
              </a:rPr>
              <a:t>Completeness</a:t>
            </a:r>
            <a:endParaRPr sz="2400" dirty="0">
              <a:latin typeface="Cambria"/>
              <a:cs typeface="Cambria"/>
            </a:endParaRPr>
          </a:p>
          <a:p>
            <a:pPr marL="1199515" marR="5080" lvl="2" indent="-182880" algn="just">
              <a:lnSpc>
                <a:spcPct val="100000"/>
              </a:lnSpc>
              <a:spcBef>
                <a:spcPts val="484"/>
              </a:spcBef>
              <a:buClr>
                <a:srgbClr val="FDC3AD"/>
              </a:buClr>
              <a:buSzPct val="60000"/>
              <a:buFont typeface="Wingdings"/>
              <a:buChar char=""/>
              <a:tabLst>
                <a:tab pos="1200150" algn="l"/>
              </a:tabLst>
            </a:pPr>
            <a:r>
              <a:rPr sz="2000" spc="70" dirty="0">
                <a:latin typeface="Cambria"/>
                <a:cs typeface="Cambria"/>
              </a:rPr>
              <a:t>Completeness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is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the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proportion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of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the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number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of 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query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terms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(or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related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terms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if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130" dirty="0">
                <a:latin typeface="Cambria"/>
                <a:cs typeface="Cambria"/>
              </a:rPr>
              <a:t>a </a:t>
            </a:r>
            <a:r>
              <a:rPr sz="2000" spc="50" dirty="0">
                <a:latin typeface="Cambria"/>
                <a:cs typeface="Cambria"/>
              </a:rPr>
              <a:t>query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term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is </a:t>
            </a:r>
            <a:r>
              <a:rPr sz="2000" spc="60" dirty="0">
                <a:latin typeface="Cambria"/>
                <a:cs typeface="Cambria"/>
              </a:rPr>
              <a:t> expanded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using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the</a:t>
            </a:r>
            <a:r>
              <a:rPr sz="2000" spc="80" dirty="0">
                <a:latin typeface="Cambria"/>
                <a:cs typeface="Cambria"/>
              </a:rPr>
              <a:t> Retrieval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Ware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semantic 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35" dirty="0">
                <a:latin typeface="Cambria"/>
                <a:cs typeface="Cambria"/>
              </a:rPr>
              <a:t>network/thesaurus)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found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in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the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item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versus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the 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number </a:t>
            </a:r>
            <a:r>
              <a:rPr sz="2000" spc="85" dirty="0">
                <a:latin typeface="Cambria"/>
                <a:cs typeface="Cambria"/>
              </a:rPr>
              <a:t>in </a:t>
            </a:r>
            <a:r>
              <a:rPr sz="2000" spc="75" dirty="0">
                <a:latin typeface="Cambria"/>
                <a:cs typeface="Cambria"/>
              </a:rPr>
              <a:t>the </a:t>
            </a:r>
            <a:r>
              <a:rPr sz="2000" spc="65" dirty="0">
                <a:latin typeface="Cambria"/>
                <a:cs typeface="Cambria"/>
              </a:rPr>
              <a:t>query. </a:t>
            </a:r>
            <a:r>
              <a:rPr sz="2000" spc="130" dirty="0">
                <a:latin typeface="Cambria"/>
                <a:cs typeface="Cambria"/>
              </a:rPr>
              <a:t>It </a:t>
            </a:r>
            <a:r>
              <a:rPr sz="2000" spc="60" dirty="0">
                <a:latin typeface="Cambria"/>
                <a:cs typeface="Cambria"/>
              </a:rPr>
              <a:t>sets </a:t>
            </a:r>
            <a:r>
              <a:rPr sz="2000" spc="120" dirty="0">
                <a:latin typeface="Cambria"/>
                <a:cs typeface="Cambria"/>
              </a:rPr>
              <a:t>an </a:t>
            </a:r>
            <a:r>
              <a:rPr sz="2000" spc="50" dirty="0">
                <a:latin typeface="Cambria"/>
                <a:cs typeface="Cambria"/>
              </a:rPr>
              <a:t>upper </a:t>
            </a:r>
            <a:r>
              <a:rPr sz="2000" spc="80" dirty="0">
                <a:latin typeface="Cambria"/>
                <a:cs typeface="Cambria"/>
              </a:rPr>
              <a:t>limit </a:t>
            </a:r>
            <a:r>
              <a:rPr sz="2000" spc="15" dirty="0">
                <a:latin typeface="Cambria"/>
                <a:cs typeface="Cambria"/>
              </a:rPr>
              <a:t>on </a:t>
            </a:r>
            <a:r>
              <a:rPr sz="2000" spc="75" dirty="0">
                <a:latin typeface="Cambria"/>
                <a:cs typeface="Cambria"/>
              </a:rPr>
              <a:t>the 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105" dirty="0">
                <a:latin typeface="Cambria"/>
                <a:cs typeface="Cambria"/>
              </a:rPr>
              <a:t>rank </a:t>
            </a:r>
            <a:r>
              <a:rPr sz="2000" spc="80" dirty="0">
                <a:latin typeface="Cambria"/>
                <a:cs typeface="Cambria"/>
              </a:rPr>
              <a:t>value </a:t>
            </a:r>
            <a:r>
              <a:rPr sz="2000" spc="15" dirty="0">
                <a:latin typeface="Cambria"/>
                <a:cs typeface="Cambria"/>
              </a:rPr>
              <a:t>for </a:t>
            </a:r>
            <a:r>
              <a:rPr sz="2000" spc="75" dirty="0">
                <a:latin typeface="Cambria"/>
                <a:cs typeface="Cambria"/>
              </a:rPr>
              <a:t>the </a:t>
            </a:r>
            <a:r>
              <a:rPr sz="2000" spc="85" dirty="0">
                <a:latin typeface="Cambria"/>
                <a:cs typeface="Cambria"/>
              </a:rPr>
              <a:t>item. </a:t>
            </a:r>
            <a:r>
              <a:rPr sz="2000" spc="110" dirty="0">
                <a:latin typeface="Cambria"/>
                <a:cs typeface="Cambria"/>
              </a:rPr>
              <a:t>If </a:t>
            </a:r>
            <a:r>
              <a:rPr sz="2000" spc="65" dirty="0">
                <a:latin typeface="Cambria"/>
                <a:cs typeface="Cambria"/>
              </a:rPr>
              <a:t>weights are assigned </a:t>
            </a:r>
            <a:r>
              <a:rPr sz="2000" spc="10" dirty="0">
                <a:latin typeface="Cambria"/>
                <a:cs typeface="Cambria"/>
              </a:rPr>
              <a:t>to 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query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terms,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the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weights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are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factored  </a:t>
            </a:r>
            <a:r>
              <a:rPr sz="2000" spc="50" dirty="0">
                <a:latin typeface="Cambria"/>
                <a:cs typeface="Cambria"/>
              </a:rPr>
              <a:t>into  </a:t>
            </a:r>
            <a:r>
              <a:rPr sz="2000" spc="75" dirty="0">
                <a:latin typeface="Cambria"/>
                <a:cs typeface="Cambria"/>
              </a:rPr>
              <a:t>the 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value.</a:t>
            </a:r>
            <a:endParaRPr sz="20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6680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7630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38100">
              <a:solidFill>
                <a:srgbClr val="FDC3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25" y="0"/>
              <a:ext cx="57150" cy="6858000"/>
            </a:xfrm>
            <a:custGeom>
              <a:avLst/>
              <a:gdLst/>
              <a:ahLst/>
              <a:cxnLst/>
              <a:rect l="l" t="t" r="r" b="b"/>
              <a:pathLst>
                <a:path w="57150" h="6858000">
                  <a:moveTo>
                    <a:pt x="1143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1430" y="6858000"/>
                  </a:lnTo>
                  <a:lnTo>
                    <a:pt x="11430" y="0"/>
                  </a:lnTo>
                  <a:close/>
                </a:path>
                <a:path w="57150" h="6858000">
                  <a:moveTo>
                    <a:pt x="57150" y="0"/>
                  </a:moveTo>
                  <a:lnTo>
                    <a:pt x="22860" y="0"/>
                  </a:lnTo>
                  <a:lnTo>
                    <a:pt x="22860" y="6858000"/>
                  </a:lnTo>
                  <a:lnTo>
                    <a:pt x="57150" y="68580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DC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12700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56447" y="571499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08" y="4419"/>
                  </a:lnTo>
                  <a:lnTo>
                    <a:pt x="178597" y="17162"/>
                  </a:lnTo>
                  <a:lnTo>
                    <a:pt x="135861" y="37453"/>
                  </a:lnTo>
                  <a:lnTo>
                    <a:pt x="97575" y="64518"/>
                  </a:lnTo>
                  <a:lnTo>
                    <a:pt x="64513" y="97580"/>
                  </a:lnTo>
                  <a:lnTo>
                    <a:pt x="37450" y="135867"/>
                  </a:lnTo>
                  <a:lnTo>
                    <a:pt x="17161" y="178602"/>
                  </a:lnTo>
                  <a:lnTo>
                    <a:pt x="4419" y="225011"/>
                  </a:lnTo>
                  <a:lnTo>
                    <a:pt x="0" y="274319"/>
                  </a:lnTo>
                  <a:lnTo>
                    <a:pt x="4419" y="323628"/>
                  </a:lnTo>
                  <a:lnTo>
                    <a:pt x="17161" y="370037"/>
                  </a:lnTo>
                  <a:lnTo>
                    <a:pt x="37450" y="412772"/>
                  </a:lnTo>
                  <a:lnTo>
                    <a:pt x="64513" y="451059"/>
                  </a:lnTo>
                  <a:lnTo>
                    <a:pt x="97575" y="484121"/>
                  </a:lnTo>
                  <a:lnTo>
                    <a:pt x="135861" y="511186"/>
                  </a:lnTo>
                  <a:lnTo>
                    <a:pt x="178597" y="531477"/>
                  </a:lnTo>
                  <a:lnTo>
                    <a:pt x="225008" y="544220"/>
                  </a:lnTo>
                  <a:lnTo>
                    <a:pt x="274320" y="548640"/>
                  </a:lnTo>
                  <a:lnTo>
                    <a:pt x="323631" y="544220"/>
                  </a:lnTo>
                  <a:lnTo>
                    <a:pt x="370042" y="531477"/>
                  </a:lnTo>
                  <a:lnTo>
                    <a:pt x="412778" y="511186"/>
                  </a:lnTo>
                  <a:lnTo>
                    <a:pt x="451064" y="484121"/>
                  </a:lnTo>
                  <a:lnTo>
                    <a:pt x="484126" y="451059"/>
                  </a:lnTo>
                  <a:lnTo>
                    <a:pt x="511189" y="412772"/>
                  </a:lnTo>
                  <a:lnTo>
                    <a:pt x="531478" y="370037"/>
                  </a:lnTo>
                  <a:lnTo>
                    <a:pt x="544220" y="323628"/>
                  </a:lnTo>
                  <a:lnTo>
                    <a:pt x="548640" y="274319"/>
                  </a:lnTo>
                  <a:lnTo>
                    <a:pt x="544220" y="225011"/>
                  </a:lnTo>
                  <a:lnTo>
                    <a:pt x="531478" y="178602"/>
                  </a:lnTo>
                  <a:lnTo>
                    <a:pt x="511189" y="135867"/>
                  </a:lnTo>
                  <a:lnTo>
                    <a:pt x="484126" y="97580"/>
                  </a:lnTo>
                  <a:lnTo>
                    <a:pt x="451064" y="64518"/>
                  </a:lnTo>
                  <a:lnTo>
                    <a:pt x="412778" y="37453"/>
                  </a:lnTo>
                  <a:lnTo>
                    <a:pt x="370042" y="17162"/>
                  </a:lnTo>
                  <a:lnTo>
                    <a:pt x="323631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2"/>
          <p:cNvSpPr txBox="1"/>
          <p:nvPr/>
        </p:nvSpPr>
        <p:spPr>
          <a:xfrm>
            <a:off x="535940" y="724435"/>
            <a:ext cx="7815580" cy="573659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927100" indent="-183515">
              <a:lnSpc>
                <a:spcPct val="100000"/>
              </a:lnSpc>
              <a:spcBef>
                <a:spcPts val="680"/>
              </a:spcBef>
              <a:buClr>
                <a:srgbClr val="DF752E"/>
              </a:buClr>
              <a:buSzPct val="60416"/>
              <a:buFont typeface="Wingdings"/>
              <a:buChar char=""/>
              <a:tabLst>
                <a:tab pos="927100" algn="l"/>
              </a:tabLst>
            </a:pPr>
            <a:r>
              <a:rPr sz="2400" spc="120" dirty="0">
                <a:solidFill>
                  <a:srgbClr val="6F2F9F"/>
                </a:solidFill>
                <a:latin typeface="Cambria"/>
                <a:cs typeface="Cambria"/>
              </a:rPr>
              <a:t>Contextual </a:t>
            </a:r>
            <a:r>
              <a:rPr sz="2400" spc="90" dirty="0">
                <a:solidFill>
                  <a:srgbClr val="6F2F9F"/>
                </a:solidFill>
                <a:latin typeface="Cambria"/>
                <a:cs typeface="Cambria"/>
              </a:rPr>
              <a:t>Evidence </a:t>
            </a:r>
            <a:r>
              <a:rPr sz="2400" spc="-5" dirty="0">
                <a:solidFill>
                  <a:srgbClr val="6F2F9F"/>
                </a:solidFill>
                <a:latin typeface="Cambria"/>
                <a:cs typeface="Cambria"/>
              </a:rPr>
              <a:t>or</a:t>
            </a:r>
            <a:r>
              <a:rPr sz="2400" spc="125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6F2F9F"/>
                </a:solidFill>
                <a:latin typeface="Cambria"/>
                <a:cs typeface="Cambria"/>
              </a:rPr>
              <a:t>variety</a:t>
            </a:r>
            <a:r>
              <a:rPr sz="2400" spc="100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6F2F9F"/>
                </a:solidFill>
                <a:latin typeface="Cambria"/>
                <a:cs typeface="Cambria"/>
              </a:rPr>
              <a:t>and</a:t>
            </a:r>
            <a:endParaRPr sz="2400" dirty="0">
              <a:latin typeface="Cambria"/>
              <a:cs typeface="Cambria"/>
            </a:endParaRPr>
          </a:p>
          <a:p>
            <a:pPr marL="1199515" marR="5080" lvl="1" indent="-182880" algn="just">
              <a:lnSpc>
                <a:spcPct val="100000"/>
              </a:lnSpc>
              <a:spcBef>
                <a:spcPts val="484"/>
              </a:spcBef>
              <a:buClr>
                <a:srgbClr val="FDC3AD"/>
              </a:buClr>
              <a:buSzPct val="60000"/>
              <a:buFont typeface="Wingdings"/>
              <a:buChar char=""/>
              <a:tabLst>
                <a:tab pos="1200150" algn="l"/>
              </a:tabLst>
            </a:pPr>
            <a:r>
              <a:rPr sz="2000" spc="100" dirty="0">
                <a:latin typeface="Cambria"/>
                <a:cs typeface="Cambria"/>
              </a:rPr>
              <a:t>Contextual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evidence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occurs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when</a:t>
            </a:r>
            <a:r>
              <a:rPr sz="2000" spc="65" dirty="0">
                <a:latin typeface="Cambria"/>
                <a:cs typeface="Cambria"/>
              </a:rPr>
              <a:t> related  </a:t>
            </a:r>
            <a:r>
              <a:rPr sz="2000" spc="20" dirty="0">
                <a:latin typeface="Cambria"/>
                <a:cs typeface="Cambria"/>
              </a:rPr>
              <a:t>words  </a:t>
            </a:r>
            <a:r>
              <a:rPr sz="2000" spc="35" dirty="0">
                <a:latin typeface="Cambria"/>
                <a:cs typeface="Cambria"/>
              </a:rPr>
              <a:t>from 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the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semantic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network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are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also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in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the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item.</a:t>
            </a:r>
            <a:endParaRPr sz="2000" dirty="0">
              <a:latin typeface="Cambria"/>
              <a:cs typeface="Cambria"/>
            </a:endParaRPr>
          </a:p>
          <a:p>
            <a:pPr marL="1199515" marR="5080" lvl="1" indent="-182880" algn="just">
              <a:lnSpc>
                <a:spcPct val="100000"/>
              </a:lnSpc>
              <a:spcBef>
                <a:spcPts val="480"/>
              </a:spcBef>
              <a:buClr>
                <a:srgbClr val="FDC3AD"/>
              </a:buClr>
              <a:buSzPct val="60000"/>
              <a:buFont typeface="Wingdings"/>
              <a:buChar char=""/>
              <a:tabLst>
                <a:tab pos="1200150" algn="l"/>
              </a:tabLst>
            </a:pPr>
            <a:r>
              <a:rPr sz="2000" spc="95" dirty="0">
                <a:latin typeface="Cambria"/>
                <a:cs typeface="Cambria"/>
              </a:rPr>
              <a:t>Example: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105" dirty="0">
                <a:latin typeface="Cambria"/>
                <a:cs typeface="Cambria"/>
              </a:rPr>
              <a:t>Thus </a:t>
            </a:r>
            <a:r>
              <a:rPr sz="2000" spc="60" dirty="0">
                <a:latin typeface="Cambria"/>
                <a:cs typeface="Cambria"/>
              </a:rPr>
              <a:t>if </a:t>
            </a:r>
            <a:r>
              <a:rPr sz="2000" spc="75" dirty="0">
                <a:latin typeface="Cambria"/>
                <a:cs typeface="Cambria"/>
              </a:rPr>
              <a:t>the </a:t>
            </a:r>
            <a:r>
              <a:rPr sz="2000" spc="65" dirty="0">
                <a:latin typeface="Cambria"/>
                <a:cs typeface="Cambria"/>
              </a:rPr>
              <a:t>user </a:t>
            </a:r>
            <a:r>
              <a:rPr sz="2000" spc="105" dirty="0">
                <a:latin typeface="Cambria"/>
                <a:cs typeface="Cambria"/>
              </a:rPr>
              <a:t>has </a:t>
            </a:r>
            <a:r>
              <a:rPr sz="2000" spc="60" dirty="0">
                <a:latin typeface="Cambria"/>
                <a:cs typeface="Cambria"/>
              </a:rPr>
              <a:t>indicated </a:t>
            </a:r>
            <a:r>
              <a:rPr sz="2000" spc="105" dirty="0">
                <a:latin typeface="Cambria"/>
                <a:cs typeface="Cambria"/>
              </a:rPr>
              <a:t>that </a:t>
            </a:r>
            <a:r>
              <a:rPr sz="2000" spc="75" dirty="0">
                <a:latin typeface="Cambria"/>
                <a:cs typeface="Cambria"/>
              </a:rPr>
              <a:t>the </a:t>
            </a:r>
            <a:r>
              <a:rPr sz="2000" spc="50" dirty="0">
                <a:latin typeface="Cambria"/>
                <a:cs typeface="Cambria"/>
              </a:rPr>
              <a:t>query 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term </a:t>
            </a:r>
            <a:r>
              <a:rPr sz="2000" spc="45" dirty="0">
                <a:latin typeface="Cambria"/>
                <a:cs typeface="Cambria"/>
              </a:rPr>
              <a:t>"charge" </a:t>
            </a:r>
            <a:r>
              <a:rPr sz="2000" spc="105" dirty="0">
                <a:latin typeface="Cambria"/>
                <a:cs typeface="Cambria"/>
              </a:rPr>
              <a:t>has </a:t>
            </a:r>
            <a:r>
              <a:rPr sz="2000" spc="75" dirty="0">
                <a:latin typeface="Cambria"/>
                <a:cs typeface="Cambria"/>
              </a:rPr>
              <a:t>the </a:t>
            </a:r>
            <a:r>
              <a:rPr sz="2000" spc="50" dirty="0">
                <a:latin typeface="Cambria"/>
                <a:cs typeface="Cambria"/>
              </a:rPr>
              <a:t>context </a:t>
            </a:r>
            <a:r>
              <a:rPr sz="2000" spc="-5" dirty="0">
                <a:latin typeface="Cambria"/>
                <a:cs typeface="Cambria"/>
              </a:rPr>
              <a:t>of </a:t>
            </a:r>
            <a:r>
              <a:rPr sz="2000" spc="65" dirty="0">
                <a:latin typeface="Cambria"/>
                <a:cs typeface="Cambria"/>
              </a:rPr>
              <a:t>"paying </a:t>
            </a:r>
            <a:r>
              <a:rPr sz="2000" spc="15" dirty="0">
                <a:latin typeface="Cambria"/>
                <a:cs typeface="Cambria"/>
              </a:rPr>
              <a:t>for </a:t>
            </a:r>
            <a:r>
              <a:rPr sz="2000" spc="114" dirty="0">
                <a:latin typeface="Cambria"/>
                <a:cs typeface="Cambria"/>
              </a:rPr>
              <a:t>an </a:t>
            </a:r>
            <a:r>
              <a:rPr sz="2000" spc="15" dirty="0">
                <a:latin typeface="Cambria"/>
                <a:cs typeface="Cambria"/>
              </a:rPr>
              <a:t>object" 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then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finding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words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such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as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"buy,"</a:t>
            </a:r>
            <a:r>
              <a:rPr sz="2000" spc="55" dirty="0">
                <a:latin typeface="Cambria"/>
                <a:cs typeface="Cambria"/>
              </a:rPr>
              <a:t> "purchase,"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"debt“ 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suggests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110" dirty="0">
                <a:latin typeface="Cambria"/>
                <a:cs typeface="Cambria"/>
              </a:rPr>
              <a:t>that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the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term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"charge"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in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the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item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100" dirty="0">
                <a:latin typeface="Cambria"/>
                <a:cs typeface="Cambria"/>
              </a:rPr>
              <a:t>has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the </a:t>
            </a:r>
            <a:r>
              <a:rPr sz="2000" spc="-43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meaning </a:t>
            </a:r>
            <a:r>
              <a:rPr sz="2000" spc="75" dirty="0">
                <a:latin typeface="Cambria"/>
                <a:cs typeface="Cambria"/>
              </a:rPr>
              <a:t>the </a:t>
            </a:r>
            <a:r>
              <a:rPr sz="2000" spc="65" dirty="0">
                <a:latin typeface="Cambria"/>
                <a:cs typeface="Cambria"/>
              </a:rPr>
              <a:t>user </a:t>
            </a:r>
            <a:r>
              <a:rPr sz="2000" spc="45" dirty="0">
                <a:latin typeface="Cambria"/>
                <a:cs typeface="Cambria"/>
              </a:rPr>
              <a:t>desires </a:t>
            </a:r>
            <a:r>
              <a:rPr sz="2000" spc="85" dirty="0">
                <a:latin typeface="Cambria"/>
                <a:cs typeface="Cambria"/>
              </a:rPr>
              <a:t>and </a:t>
            </a:r>
            <a:r>
              <a:rPr sz="2000" spc="105" dirty="0">
                <a:latin typeface="Cambria"/>
                <a:cs typeface="Cambria"/>
              </a:rPr>
              <a:t>that </a:t>
            </a:r>
            <a:r>
              <a:rPr sz="2000" spc="25" dirty="0">
                <a:latin typeface="Cambria"/>
                <a:cs typeface="Cambria"/>
              </a:rPr>
              <a:t>more  </a:t>
            </a:r>
            <a:r>
              <a:rPr sz="2000" spc="65" dirty="0">
                <a:latin typeface="Cambria"/>
                <a:cs typeface="Cambria"/>
              </a:rPr>
              <a:t>weight </a:t>
            </a:r>
            <a:r>
              <a:rPr sz="2000" spc="60" dirty="0">
                <a:latin typeface="Cambria"/>
                <a:cs typeface="Cambria"/>
              </a:rPr>
              <a:t>should 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be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placed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in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ranking</a:t>
            </a:r>
            <a:r>
              <a:rPr sz="2000" spc="13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the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item.</a:t>
            </a:r>
            <a:endParaRPr sz="2000" dirty="0">
              <a:latin typeface="Cambria"/>
              <a:cs typeface="Cambria"/>
            </a:endParaRPr>
          </a:p>
          <a:p>
            <a:pPr marL="927100" indent="-183515">
              <a:lnSpc>
                <a:spcPct val="100000"/>
              </a:lnSpc>
              <a:spcBef>
                <a:spcPts val="575"/>
              </a:spcBef>
              <a:buClr>
                <a:srgbClr val="DF752E"/>
              </a:buClr>
              <a:buSzPct val="60416"/>
              <a:buFont typeface="Wingdings"/>
              <a:buChar char=""/>
              <a:tabLst>
                <a:tab pos="927100" algn="l"/>
              </a:tabLst>
            </a:pPr>
            <a:r>
              <a:rPr sz="2400" spc="120" dirty="0">
                <a:solidFill>
                  <a:srgbClr val="6F2F9F"/>
                </a:solidFill>
                <a:latin typeface="Cambria"/>
                <a:cs typeface="Cambria"/>
              </a:rPr>
              <a:t>Semantic</a:t>
            </a:r>
            <a:r>
              <a:rPr sz="2400" spc="100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sz="2400" spc="110" dirty="0">
                <a:solidFill>
                  <a:srgbClr val="6F2F9F"/>
                </a:solidFill>
                <a:latin typeface="Cambria"/>
                <a:cs typeface="Cambria"/>
              </a:rPr>
              <a:t>Distance</a:t>
            </a:r>
            <a:endParaRPr sz="2400" dirty="0">
              <a:latin typeface="Cambria"/>
              <a:cs typeface="Cambria"/>
            </a:endParaRPr>
          </a:p>
          <a:p>
            <a:pPr marL="1199515" marR="5715" lvl="1" indent="-182880" algn="just">
              <a:lnSpc>
                <a:spcPct val="100000"/>
              </a:lnSpc>
              <a:spcBef>
                <a:spcPts val="484"/>
              </a:spcBef>
              <a:buClr>
                <a:srgbClr val="FDC3AD"/>
              </a:buClr>
              <a:buSzPct val="60000"/>
              <a:buFont typeface="Wingdings"/>
              <a:buChar char=""/>
              <a:tabLst>
                <a:tab pos="1200150" algn="l"/>
              </a:tabLst>
            </a:pPr>
            <a:r>
              <a:rPr sz="2000" spc="100" dirty="0">
                <a:latin typeface="Cambria"/>
                <a:cs typeface="Cambria"/>
              </a:rPr>
              <a:t>Semantic </a:t>
            </a:r>
            <a:r>
              <a:rPr sz="2000" spc="60" dirty="0">
                <a:latin typeface="Cambria"/>
                <a:cs typeface="Cambria"/>
              </a:rPr>
              <a:t>distance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evaluates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how</a:t>
            </a:r>
            <a:r>
              <a:rPr sz="2000" spc="20" dirty="0">
                <a:latin typeface="Cambria"/>
                <a:cs typeface="Cambria"/>
              </a:rPr>
              <a:t> close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the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additional 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words </a:t>
            </a:r>
            <a:r>
              <a:rPr sz="2000" spc="65" dirty="0">
                <a:latin typeface="Cambria"/>
                <a:cs typeface="Cambria"/>
              </a:rPr>
              <a:t>are </a:t>
            </a:r>
            <a:r>
              <a:rPr sz="2000" spc="10" dirty="0">
                <a:latin typeface="Cambria"/>
                <a:cs typeface="Cambria"/>
              </a:rPr>
              <a:t>to </a:t>
            </a:r>
            <a:r>
              <a:rPr sz="2000" spc="75" dirty="0">
                <a:latin typeface="Cambria"/>
                <a:cs typeface="Cambria"/>
              </a:rPr>
              <a:t>the </a:t>
            </a:r>
            <a:r>
              <a:rPr sz="2000" spc="50" dirty="0">
                <a:latin typeface="Cambria"/>
                <a:cs typeface="Cambria"/>
              </a:rPr>
              <a:t>query </a:t>
            </a:r>
            <a:r>
              <a:rPr sz="2000" spc="85" dirty="0">
                <a:latin typeface="Cambria"/>
                <a:cs typeface="Cambria"/>
              </a:rPr>
              <a:t>term. </a:t>
            </a:r>
            <a:r>
              <a:rPr sz="2000" spc="90" dirty="0">
                <a:latin typeface="Cambria"/>
                <a:cs typeface="Cambria"/>
              </a:rPr>
              <a:t>Synonyms </a:t>
            </a:r>
            <a:r>
              <a:rPr sz="2000" spc="65" dirty="0">
                <a:latin typeface="Cambria"/>
                <a:cs typeface="Cambria"/>
              </a:rPr>
              <a:t>add additional 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weight;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antonyms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decrease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weight.</a:t>
            </a:r>
            <a:endParaRPr sz="2000" dirty="0">
              <a:latin typeface="Cambria"/>
              <a:cs typeface="Cambria"/>
            </a:endParaRPr>
          </a:p>
          <a:p>
            <a:pPr marL="285115" marR="5715" indent="-27305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sz="2000" spc="95" dirty="0">
                <a:latin typeface="Cambria"/>
                <a:cs typeface="Cambria"/>
              </a:rPr>
              <a:t>The </a:t>
            </a:r>
            <a:r>
              <a:rPr sz="2000" spc="35" dirty="0">
                <a:latin typeface="Cambria"/>
                <a:cs typeface="Cambria"/>
              </a:rPr>
              <a:t>coarse </a:t>
            </a:r>
            <a:r>
              <a:rPr sz="2000" spc="85" dirty="0">
                <a:latin typeface="Cambria"/>
                <a:cs typeface="Cambria"/>
              </a:rPr>
              <a:t>grain </a:t>
            </a:r>
            <a:r>
              <a:rPr sz="2000" spc="20" dirty="0">
                <a:latin typeface="Cambria"/>
                <a:cs typeface="Cambria"/>
              </a:rPr>
              <a:t>process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provides </a:t>
            </a:r>
            <a:r>
              <a:rPr sz="2000" spc="114" dirty="0">
                <a:latin typeface="Cambria"/>
                <a:cs typeface="Cambria"/>
              </a:rPr>
              <a:t>an </a:t>
            </a:r>
            <a:r>
              <a:rPr sz="2000" spc="85" dirty="0">
                <a:latin typeface="Cambria"/>
                <a:cs typeface="Cambria"/>
              </a:rPr>
              <a:t>initial </a:t>
            </a:r>
            <a:r>
              <a:rPr sz="2000" spc="105" dirty="0">
                <a:latin typeface="Cambria"/>
                <a:cs typeface="Cambria"/>
              </a:rPr>
              <a:t>rank </a:t>
            </a:r>
            <a:r>
              <a:rPr sz="2000" spc="15" dirty="0">
                <a:latin typeface="Cambria"/>
                <a:cs typeface="Cambria"/>
              </a:rPr>
              <a:t>to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the item 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based upon </a:t>
            </a:r>
            <a:r>
              <a:rPr sz="2000" spc="55" dirty="0">
                <a:latin typeface="Cambria"/>
                <a:cs typeface="Cambria"/>
              </a:rPr>
              <a:t>existence </a:t>
            </a:r>
            <a:r>
              <a:rPr sz="2000" spc="-5" dirty="0">
                <a:latin typeface="Cambria"/>
                <a:cs typeface="Cambria"/>
              </a:rPr>
              <a:t>of </a:t>
            </a:r>
            <a:r>
              <a:rPr sz="2000" spc="20" dirty="0">
                <a:latin typeface="Cambria"/>
                <a:cs typeface="Cambria"/>
              </a:rPr>
              <a:t>words </a:t>
            </a:r>
            <a:r>
              <a:rPr sz="2000" spc="75" dirty="0">
                <a:latin typeface="Cambria"/>
                <a:cs typeface="Cambria"/>
              </a:rPr>
              <a:t>within the </a:t>
            </a:r>
            <a:r>
              <a:rPr sz="2000" spc="85" dirty="0">
                <a:latin typeface="Cambria"/>
                <a:cs typeface="Cambria"/>
              </a:rPr>
              <a:t>item. </a:t>
            </a:r>
            <a:r>
              <a:rPr sz="2000" spc="90" dirty="0">
                <a:latin typeface="Cambria"/>
                <a:cs typeface="Cambria"/>
              </a:rPr>
              <a:t>Since </a:t>
            </a:r>
            <a:r>
              <a:rPr sz="2000" spc="65" dirty="0">
                <a:latin typeface="Cambria"/>
                <a:cs typeface="Cambria"/>
              </a:rPr>
              <a:t>physical 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proximity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is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not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35" dirty="0">
                <a:latin typeface="Cambria"/>
                <a:cs typeface="Cambria"/>
              </a:rPr>
              <a:t>considered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in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35" dirty="0">
                <a:latin typeface="Cambria"/>
                <a:cs typeface="Cambria"/>
              </a:rPr>
              <a:t>coarse  </a:t>
            </a:r>
            <a:r>
              <a:rPr sz="2000" spc="85" dirty="0">
                <a:latin typeface="Cambria"/>
                <a:cs typeface="Cambria"/>
              </a:rPr>
              <a:t>grain  </a:t>
            </a:r>
            <a:r>
              <a:rPr sz="2000" spc="105" dirty="0">
                <a:latin typeface="Cambria"/>
                <a:cs typeface="Cambria"/>
              </a:rPr>
              <a:t>ranking,  </a:t>
            </a:r>
            <a:r>
              <a:rPr sz="2000" spc="75" dirty="0">
                <a:latin typeface="Cambria"/>
                <a:cs typeface="Cambria"/>
              </a:rPr>
              <a:t>the 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ranking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value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can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be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easily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calculated.</a:t>
            </a:r>
            <a:endParaRPr sz="20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6680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7630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38100">
              <a:solidFill>
                <a:srgbClr val="FDC3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25" y="0"/>
              <a:ext cx="57150" cy="6858000"/>
            </a:xfrm>
            <a:custGeom>
              <a:avLst/>
              <a:gdLst/>
              <a:ahLst/>
              <a:cxnLst/>
              <a:rect l="l" t="t" r="r" b="b"/>
              <a:pathLst>
                <a:path w="57150" h="6858000">
                  <a:moveTo>
                    <a:pt x="1143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1430" y="6858000"/>
                  </a:lnTo>
                  <a:lnTo>
                    <a:pt x="11430" y="0"/>
                  </a:lnTo>
                  <a:close/>
                </a:path>
                <a:path w="57150" h="6858000">
                  <a:moveTo>
                    <a:pt x="57150" y="0"/>
                  </a:moveTo>
                  <a:lnTo>
                    <a:pt x="22860" y="0"/>
                  </a:lnTo>
                  <a:lnTo>
                    <a:pt x="22860" y="6858000"/>
                  </a:lnTo>
                  <a:lnTo>
                    <a:pt x="57150" y="68580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DC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12700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56447" y="571499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08" y="4419"/>
                  </a:lnTo>
                  <a:lnTo>
                    <a:pt x="178597" y="17162"/>
                  </a:lnTo>
                  <a:lnTo>
                    <a:pt x="135861" y="37453"/>
                  </a:lnTo>
                  <a:lnTo>
                    <a:pt x="97575" y="64518"/>
                  </a:lnTo>
                  <a:lnTo>
                    <a:pt x="64513" y="97580"/>
                  </a:lnTo>
                  <a:lnTo>
                    <a:pt x="37450" y="135867"/>
                  </a:lnTo>
                  <a:lnTo>
                    <a:pt x="17161" y="178602"/>
                  </a:lnTo>
                  <a:lnTo>
                    <a:pt x="4419" y="225011"/>
                  </a:lnTo>
                  <a:lnTo>
                    <a:pt x="0" y="274319"/>
                  </a:lnTo>
                  <a:lnTo>
                    <a:pt x="4419" y="323628"/>
                  </a:lnTo>
                  <a:lnTo>
                    <a:pt x="17161" y="370037"/>
                  </a:lnTo>
                  <a:lnTo>
                    <a:pt x="37450" y="412772"/>
                  </a:lnTo>
                  <a:lnTo>
                    <a:pt x="64513" y="451059"/>
                  </a:lnTo>
                  <a:lnTo>
                    <a:pt x="97575" y="484121"/>
                  </a:lnTo>
                  <a:lnTo>
                    <a:pt x="135861" y="511186"/>
                  </a:lnTo>
                  <a:lnTo>
                    <a:pt x="178597" y="531477"/>
                  </a:lnTo>
                  <a:lnTo>
                    <a:pt x="225008" y="544220"/>
                  </a:lnTo>
                  <a:lnTo>
                    <a:pt x="274320" y="548640"/>
                  </a:lnTo>
                  <a:lnTo>
                    <a:pt x="323631" y="544220"/>
                  </a:lnTo>
                  <a:lnTo>
                    <a:pt x="370042" y="531477"/>
                  </a:lnTo>
                  <a:lnTo>
                    <a:pt x="412778" y="511186"/>
                  </a:lnTo>
                  <a:lnTo>
                    <a:pt x="451064" y="484121"/>
                  </a:lnTo>
                  <a:lnTo>
                    <a:pt x="484126" y="451059"/>
                  </a:lnTo>
                  <a:lnTo>
                    <a:pt x="511189" y="412772"/>
                  </a:lnTo>
                  <a:lnTo>
                    <a:pt x="531478" y="370037"/>
                  </a:lnTo>
                  <a:lnTo>
                    <a:pt x="544220" y="323628"/>
                  </a:lnTo>
                  <a:lnTo>
                    <a:pt x="548640" y="274319"/>
                  </a:lnTo>
                  <a:lnTo>
                    <a:pt x="544220" y="225011"/>
                  </a:lnTo>
                  <a:lnTo>
                    <a:pt x="531478" y="178602"/>
                  </a:lnTo>
                  <a:lnTo>
                    <a:pt x="511189" y="135867"/>
                  </a:lnTo>
                  <a:lnTo>
                    <a:pt x="484126" y="97580"/>
                  </a:lnTo>
                  <a:lnTo>
                    <a:pt x="451064" y="64518"/>
                  </a:lnTo>
                  <a:lnTo>
                    <a:pt x="412778" y="37453"/>
                  </a:lnTo>
                  <a:lnTo>
                    <a:pt x="370042" y="17162"/>
                  </a:lnTo>
                  <a:lnTo>
                    <a:pt x="323631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380746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70" dirty="0">
                <a:solidFill>
                  <a:srgbClr val="002060"/>
                </a:solidFill>
                <a:latin typeface="Cambria"/>
                <a:cs typeface="Cambria"/>
              </a:rPr>
              <a:t>Fine</a:t>
            </a:r>
            <a:r>
              <a:rPr sz="3000" b="1" spc="155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3000" b="1" spc="135" dirty="0">
                <a:solidFill>
                  <a:srgbClr val="002060"/>
                </a:solidFill>
                <a:latin typeface="Cambria"/>
                <a:cs typeface="Cambria"/>
              </a:rPr>
              <a:t>grain</a:t>
            </a:r>
            <a:r>
              <a:rPr sz="3000" b="1" spc="145" dirty="0">
                <a:solidFill>
                  <a:srgbClr val="002060"/>
                </a:solidFill>
                <a:latin typeface="Cambria"/>
                <a:cs typeface="Cambria"/>
              </a:rPr>
              <a:t> ranking</a:t>
            </a:r>
            <a:endParaRPr sz="3000" b="1" dirty="0">
              <a:solidFill>
                <a:srgbClr val="002060"/>
              </a:solidFill>
              <a:latin typeface="Cambria"/>
              <a:cs typeface="Cambria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609600" y="1447800"/>
            <a:ext cx="7672705" cy="4491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35" dirty="0">
                <a:latin typeface="Cambria"/>
                <a:cs typeface="Cambria"/>
              </a:rPr>
              <a:t>Fine </a:t>
            </a:r>
            <a:r>
              <a:rPr sz="2400" spc="105" dirty="0">
                <a:latin typeface="Cambria"/>
                <a:cs typeface="Cambria"/>
              </a:rPr>
              <a:t>grain </a:t>
            </a:r>
            <a:r>
              <a:rPr sz="2400" spc="114" dirty="0">
                <a:latin typeface="Cambria"/>
                <a:cs typeface="Cambria"/>
              </a:rPr>
              <a:t>ranking </a:t>
            </a:r>
            <a:r>
              <a:rPr sz="2400" spc="45" dirty="0">
                <a:latin typeface="Cambria"/>
                <a:cs typeface="Cambria"/>
              </a:rPr>
              <a:t>considers 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80" dirty="0">
                <a:latin typeface="Cambria"/>
                <a:cs typeface="Cambria"/>
              </a:rPr>
              <a:t>physical  </a:t>
            </a:r>
            <a:r>
              <a:rPr sz="2400" spc="55" dirty="0">
                <a:latin typeface="Cambria"/>
                <a:cs typeface="Cambria"/>
              </a:rPr>
              <a:t>location 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query </a:t>
            </a:r>
            <a:r>
              <a:rPr sz="2400" spc="85" dirty="0">
                <a:latin typeface="Cambria"/>
                <a:cs typeface="Cambria"/>
              </a:rPr>
              <a:t>terms </a:t>
            </a:r>
            <a:r>
              <a:rPr sz="2400" spc="105" dirty="0">
                <a:latin typeface="Cambria"/>
                <a:cs typeface="Cambria"/>
              </a:rPr>
              <a:t>and </a:t>
            </a:r>
            <a:r>
              <a:rPr sz="2400" spc="80" dirty="0">
                <a:latin typeface="Cambria"/>
                <a:cs typeface="Cambria"/>
              </a:rPr>
              <a:t>related </a:t>
            </a:r>
            <a:r>
              <a:rPr sz="2400" spc="25" dirty="0">
                <a:latin typeface="Cambria"/>
                <a:cs typeface="Cambria"/>
              </a:rPr>
              <a:t>words</a:t>
            </a:r>
            <a:r>
              <a:rPr sz="2400" spc="3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using </a:t>
            </a:r>
            <a:r>
              <a:rPr sz="2400" spc="60" dirty="0">
                <a:latin typeface="Cambria"/>
                <a:cs typeface="Cambria"/>
              </a:rPr>
              <a:t>factors </a:t>
            </a:r>
            <a:r>
              <a:rPr sz="2400" spc="-5" dirty="0">
                <a:latin typeface="Cambria"/>
                <a:cs typeface="Cambria"/>
              </a:rPr>
              <a:t>of 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proximity </a:t>
            </a:r>
            <a:r>
              <a:rPr sz="2400" spc="100" dirty="0">
                <a:latin typeface="Cambria"/>
                <a:cs typeface="Cambria"/>
              </a:rPr>
              <a:t>in </a:t>
            </a:r>
            <a:r>
              <a:rPr sz="2400" spc="70" dirty="0">
                <a:latin typeface="Cambria"/>
                <a:cs typeface="Cambria"/>
              </a:rPr>
              <a:t>addition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55" dirty="0">
                <a:latin typeface="Cambria"/>
                <a:cs typeface="Cambria"/>
              </a:rPr>
              <a:t>other </a:t>
            </a:r>
            <a:r>
              <a:rPr sz="2400" spc="75" dirty="0">
                <a:latin typeface="Cambria"/>
                <a:cs typeface="Cambria"/>
              </a:rPr>
              <a:t>three </a:t>
            </a:r>
            <a:r>
              <a:rPr sz="2400" spc="60" dirty="0">
                <a:latin typeface="Cambria"/>
                <a:cs typeface="Cambria"/>
              </a:rPr>
              <a:t>factors </a:t>
            </a:r>
            <a:r>
              <a:rPr sz="2400" spc="95" dirty="0">
                <a:latin typeface="Cambria"/>
                <a:cs typeface="Cambria"/>
              </a:rPr>
              <a:t>in 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coarse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grain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evaluation.</a:t>
            </a:r>
            <a:endParaRPr sz="2400" dirty="0">
              <a:latin typeface="Cambria"/>
              <a:cs typeface="Cambria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370840" algn="l"/>
              </a:tabLst>
            </a:pPr>
            <a:r>
              <a:rPr dirty="0"/>
              <a:t>	</a:t>
            </a:r>
            <a:r>
              <a:rPr sz="2400" spc="135" dirty="0">
                <a:latin typeface="Cambria"/>
                <a:cs typeface="Cambria"/>
              </a:rPr>
              <a:t>If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75" dirty="0">
                <a:latin typeface="Cambria"/>
                <a:cs typeface="Cambria"/>
              </a:rPr>
              <a:t>related </a:t>
            </a:r>
            <a:r>
              <a:rPr sz="2400" spc="85" dirty="0">
                <a:latin typeface="Cambria"/>
                <a:cs typeface="Cambria"/>
              </a:rPr>
              <a:t>terms </a:t>
            </a:r>
            <a:r>
              <a:rPr sz="2400" spc="105" dirty="0">
                <a:latin typeface="Cambria"/>
                <a:cs typeface="Cambria"/>
              </a:rPr>
              <a:t>and </a:t>
            </a:r>
            <a:r>
              <a:rPr sz="2400" spc="60" dirty="0">
                <a:latin typeface="Cambria"/>
                <a:cs typeface="Cambria"/>
              </a:rPr>
              <a:t>query </a:t>
            </a:r>
            <a:r>
              <a:rPr sz="2400" spc="80" dirty="0">
                <a:latin typeface="Cambria"/>
                <a:cs typeface="Cambria"/>
              </a:rPr>
              <a:t>terms </a:t>
            </a:r>
            <a:r>
              <a:rPr sz="2400" spc="25" dirty="0">
                <a:latin typeface="Cambria"/>
                <a:cs typeface="Cambria"/>
              </a:rPr>
              <a:t>occur </a:t>
            </a:r>
            <a:r>
              <a:rPr sz="2400" spc="105" dirty="0">
                <a:latin typeface="Cambria"/>
                <a:cs typeface="Cambria"/>
              </a:rPr>
              <a:t>in </a:t>
            </a:r>
            <a:r>
              <a:rPr sz="2400" spc="25" dirty="0">
                <a:latin typeface="Cambria"/>
                <a:cs typeface="Cambria"/>
              </a:rPr>
              <a:t>close </a:t>
            </a:r>
            <a:r>
              <a:rPr sz="2400" spc="3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proximity </a:t>
            </a:r>
            <a:r>
              <a:rPr sz="2400" spc="55" dirty="0">
                <a:latin typeface="Cambria"/>
                <a:cs typeface="Cambria"/>
              </a:rPr>
              <a:t>(same </a:t>
            </a:r>
            <a:r>
              <a:rPr sz="2400" spc="65" dirty="0">
                <a:latin typeface="Cambria"/>
                <a:cs typeface="Cambria"/>
              </a:rPr>
              <a:t>sentence </a:t>
            </a:r>
            <a:r>
              <a:rPr sz="2400" spc="-10" dirty="0">
                <a:latin typeface="Cambria"/>
                <a:cs typeface="Cambria"/>
              </a:rPr>
              <a:t>or </a:t>
            </a:r>
            <a:r>
              <a:rPr sz="2400" spc="80" dirty="0">
                <a:latin typeface="Cambria"/>
                <a:cs typeface="Cambria"/>
              </a:rPr>
              <a:t>paragraph) </a:t>
            </a:r>
            <a:r>
              <a:rPr sz="2400" spc="90" dirty="0">
                <a:latin typeface="Cambria"/>
                <a:cs typeface="Cambria"/>
              </a:rPr>
              <a:t>the item </a:t>
            </a:r>
            <a:r>
              <a:rPr sz="2400" spc="70" dirty="0">
                <a:latin typeface="Cambria"/>
                <a:cs typeface="Cambria"/>
              </a:rPr>
              <a:t>is 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judged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more</a:t>
            </a:r>
            <a:r>
              <a:rPr sz="2400" spc="4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relevant.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235" dirty="0">
                <a:latin typeface="Cambria"/>
                <a:cs typeface="Cambria"/>
              </a:rPr>
              <a:t>A </a:t>
            </a:r>
            <a:r>
              <a:rPr sz="2400" spc="60" dirty="0">
                <a:latin typeface="Cambria"/>
                <a:cs typeface="Cambria"/>
              </a:rPr>
              <a:t>factor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85" dirty="0">
                <a:latin typeface="Cambria"/>
                <a:cs typeface="Cambria"/>
              </a:rPr>
              <a:t> calculated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that 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maximizes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135" dirty="0">
                <a:latin typeface="Cambria"/>
                <a:cs typeface="Cambria"/>
              </a:rPr>
              <a:t>at</a:t>
            </a:r>
            <a:r>
              <a:rPr sz="2400" spc="80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adjacency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and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decreases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120" dirty="0">
                <a:latin typeface="Cambria"/>
                <a:cs typeface="Cambria"/>
              </a:rPr>
              <a:t>as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physical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separation</a:t>
            </a:r>
            <a:r>
              <a:rPr sz="2400" spc="80" dirty="0">
                <a:latin typeface="Cambria"/>
                <a:cs typeface="Cambria"/>
              </a:rPr>
              <a:t> increases.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135" dirty="0">
                <a:latin typeface="Cambria"/>
                <a:cs typeface="Cambria"/>
              </a:rPr>
              <a:t>If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  </a:t>
            </a:r>
            <a:r>
              <a:rPr sz="2400" spc="60" dirty="0">
                <a:latin typeface="Cambria"/>
                <a:cs typeface="Cambria"/>
              </a:rPr>
              <a:t>query  </a:t>
            </a:r>
            <a:r>
              <a:rPr sz="2400" spc="80" dirty="0">
                <a:latin typeface="Cambria"/>
                <a:cs typeface="Cambria"/>
              </a:rPr>
              <a:t>terms 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are </a:t>
            </a:r>
            <a:r>
              <a:rPr sz="2400" spc="55" dirty="0">
                <a:latin typeface="Cambria"/>
                <a:cs typeface="Cambria"/>
              </a:rPr>
              <a:t>widely </a:t>
            </a:r>
            <a:r>
              <a:rPr sz="2400" spc="70" dirty="0">
                <a:latin typeface="Cambria"/>
                <a:cs typeface="Cambria"/>
              </a:rPr>
              <a:t>distributed </a:t>
            </a:r>
            <a:r>
              <a:rPr sz="2400" spc="75" dirty="0">
                <a:latin typeface="Cambria"/>
                <a:cs typeface="Cambria"/>
              </a:rPr>
              <a:t>throughout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spc="60" dirty="0">
                <a:latin typeface="Cambria"/>
                <a:cs typeface="Cambria"/>
              </a:rPr>
              <a:t>long </a:t>
            </a:r>
            <a:r>
              <a:rPr sz="2400" spc="110" dirty="0">
                <a:latin typeface="Cambria"/>
                <a:cs typeface="Cambria"/>
              </a:rPr>
              <a:t>item, </a:t>
            </a:r>
            <a:r>
              <a:rPr sz="2400" spc="100" dirty="0">
                <a:latin typeface="Cambria"/>
                <a:cs typeface="Cambria"/>
              </a:rPr>
              <a:t>it </a:t>
            </a:r>
            <a:r>
              <a:rPr sz="2400" spc="80" dirty="0">
                <a:latin typeface="Cambria"/>
                <a:cs typeface="Cambria"/>
              </a:rPr>
              <a:t>is 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possible</a:t>
            </a:r>
            <a:r>
              <a:rPr sz="2400" spc="4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for  </a:t>
            </a:r>
            <a:r>
              <a:rPr sz="2400" spc="90" dirty="0">
                <a:latin typeface="Cambria"/>
                <a:cs typeface="Cambria"/>
              </a:rPr>
              <a:t>the item </a:t>
            </a:r>
            <a:r>
              <a:rPr sz="2400" spc="20" dirty="0">
                <a:latin typeface="Cambria"/>
                <a:cs typeface="Cambria"/>
              </a:rPr>
              <a:t>to  </a:t>
            </a:r>
            <a:r>
              <a:rPr sz="2400" spc="100" dirty="0">
                <a:latin typeface="Cambria"/>
                <a:cs typeface="Cambria"/>
              </a:rPr>
              <a:t>have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spc="75" dirty="0">
                <a:latin typeface="Cambria"/>
                <a:cs typeface="Cambria"/>
              </a:rPr>
              <a:t>fine </a:t>
            </a:r>
            <a:r>
              <a:rPr sz="2400" spc="105" dirty="0">
                <a:latin typeface="Cambria"/>
                <a:cs typeface="Cambria"/>
              </a:rPr>
              <a:t>grain </a:t>
            </a:r>
            <a:r>
              <a:rPr sz="2400" spc="130" dirty="0">
                <a:latin typeface="Cambria"/>
                <a:cs typeface="Cambria"/>
              </a:rPr>
              <a:t>rank </a:t>
            </a:r>
            <a:r>
              <a:rPr sz="2400" spc="-5" dirty="0">
                <a:latin typeface="Cambria"/>
                <a:cs typeface="Cambria"/>
              </a:rPr>
              <a:t>of 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zero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even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though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it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contains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query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terms.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6680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7630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38100">
              <a:solidFill>
                <a:srgbClr val="FDC3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25" y="0"/>
              <a:ext cx="57150" cy="6858000"/>
            </a:xfrm>
            <a:custGeom>
              <a:avLst/>
              <a:gdLst/>
              <a:ahLst/>
              <a:cxnLst/>
              <a:rect l="l" t="t" r="r" b="b"/>
              <a:pathLst>
                <a:path w="57150" h="6858000">
                  <a:moveTo>
                    <a:pt x="1143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1430" y="6858000"/>
                  </a:lnTo>
                  <a:lnTo>
                    <a:pt x="11430" y="0"/>
                  </a:lnTo>
                  <a:close/>
                </a:path>
                <a:path w="57150" h="6858000">
                  <a:moveTo>
                    <a:pt x="57150" y="0"/>
                  </a:moveTo>
                  <a:lnTo>
                    <a:pt x="22860" y="0"/>
                  </a:lnTo>
                  <a:lnTo>
                    <a:pt x="22860" y="6858000"/>
                  </a:lnTo>
                  <a:lnTo>
                    <a:pt x="57150" y="68580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DC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12700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56447" y="571499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08" y="4419"/>
                  </a:lnTo>
                  <a:lnTo>
                    <a:pt x="178597" y="17162"/>
                  </a:lnTo>
                  <a:lnTo>
                    <a:pt x="135861" y="37453"/>
                  </a:lnTo>
                  <a:lnTo>
                    <a:pt x="97575" y="64518"/>
                  </a:lnTo>
                  <a:lnTo>
                    <a:pt x="64513" y="97580"/>
                  </a:lnTo>
                  <a:lnTo>
                    <a:pt x="37450" y="135867"/>
                  </a:lnTo>
                  <a:lnTo>
                    <a:pt x="17161" y="178602"/>
                  </a:lnTo>
                  <a:lnTo>
                    <a:pt x="4419" y="225011"/>
                  </a:lnTo>
                  <a:lnTo>
                    <a:pt x="0" y="274319"/>
                  </a:lnTo>
                  <a:lnTo>
                    <a:pt x="4419" y="323628"/>
                  </a:lnTo>
                  <a:lnTo>
                    <a:pt x="17161" y="370037"/>
                  </a:lnTo>
                  <a:lnTo>
                    <a:pt x="37450" y="412772"/>
                  </a:lnTo>
                  <a:lnTo>
                    <a:pt x="64513" y="451059"/>
                  </a:lnTo>
                  <a:lnTo>
                    <a:pt x="97575" y="484121"/>
                  </a:lnTo>
                  <a:lnTo>
                    <a:pt x="135861" y="511186"/>
                  </a:lnTo>
                  <a:lnTo>
                    <a:pt x="178597" y="531477"/>
                  </a:lnTo>
                  <a:lnTo>
                    <a:pt x="225008" y="544220"/>
                  </a:lnTo>
                  <a:lnTo>
                    <a:pt x="274320" y="548640"/>
                  </a:lnTo>
                  <a:lnTo>
                    <a:pt x="323631" y="544220"/>
                  </a:lnTo>
                  <a:lnTo>
                    <a:pt x="370042" y="531477"/>
                  </a:lnTo>
                  <a:lnTo>
                    <a:pt x="412778" y="511186"/>
                  </a:lnTo>
                  <a:lnTo>
                    <a:pt x="451064" y="484121"/>
                  </a:lnTo>
                  <a:lnTo>
                    <a:pt x="484126" y="451059"/>
                  </a:lnTo>
                  <a:lnTo>
                    <a:pt x="511189" y="412772"/>
                  </a:lnTo>
                  <a:lnTo>
                    <a:pt x="531478" y="370037"/>
                  </a:lnTo>
                  <a:lnTo>
                    <a:pt x="544220" y="323628"/>
                  </a:lnTo>
                  <a:lnTo>
                    <a:pt x="548640" y="274319"/>
                  </a:lnTo>
                  <a:lnTo>
                    <a:pt x="544220" y="225011"/>
                  </a:lnTo>
                  <a:lnTo>
                    <a:pt x="531478" y="178602"/>
                  </a:lnTo>
                  <a:lnTo>
                    <a:pt x="511189" y="135867"/>
                  </a:lnTo>
                  <a:lnTo>
                    <a:pt x="484126" y="97580"/>
                  </a:lnTo>
                  <a:lnTo>
                    <a:pt x="451064" y="64518"/>
                  </a:lnTo>
                  <a:lnTo>
                    <a:pt x="412778" y="37453"/>
                  </a:lnTo>
                  <a:lnTo>
                    <a:pt x="370042" y="17162"/>
                  </a:lnTo>
                  <a:lnTo>
                    <a:pt x="323631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535940" y="895350"/>
            <a:ext cx="42614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395" dirty="0">
                <a:solidFill>
                  <a:srgbClr val="002060"/>
                </a:solidFill>
              </a:rPr>
              <a:t>R</a:t>
            </a:r>
            <a:r>
              <a:rPr b="1" spc="395" dirty="0">
                <a:solidFill>
                  <a:srgbClr val="002060"/>
                </a:solidFill>
              </a:rPr>
              <a:t>ELEVANCE</a:t>
            </a:r>
            <a:r>
              <a:rPr b="1" spc="300" dirty="0">
                <a:solidFill>
                  <a:srgbClr val="002060"/>
                </a:solidFill>
              </a:rPr>
              <a:t> </a:t>
            </a:r>
            <a:r>
              <a:rPr sz="3000" b="1" spc="380" dirty="0">
                <a:solidFill>
                  <a:srgbClr val="002060"/>
                </a:solidFill>
              </a:rPr>
              <a:t>F</a:t>
            </a:r>
            <a:r>
              <a:rPr b="1" spc="380" dirty="0">
                <a:solidFill>
                  <a:srgbClr val="002060"/>
                </a:solidFill>
              </a:rPr>
              <a:t>EEDBACK</a:t>
            </a:r>
            <a:endParaRPr sz="3000" b="1" dirty="0">
              <a:solidFill>
                <a:srgbClr val="002060"/>
              </a:solidFill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535940" y="1628902"/>
            <a:ext cx="7673340" cy="420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14" dirty="0">
                <a:latin typeface="Cambria"/>
                <a:cs typeface="Cambria"/>
              </a:rPr>
              <a:t>The </a:t>
            </a:r>
            <a:r>
              <a:rPr sz="2400" spc="65" dirty="0">
                <a:latin typeface="Cambria"/>
                <a:cs typeface="Cambria"/>
              </a:rPr>
              <a:t>relevance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feedback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concept</a:t>
            </a:r>
            <a:r>
              <a:rPr sz="2400" spc="4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was </a:t>
            </a:r>
            <a:r>
              <a:rPr sz="2400" spc="130" dirty="0">
                <a:latin typeface="Cambria"/>
                <a:cs typeface="Cambria"/>
              </a:rPr>
              <a:t>that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50" dirty="0">
                <a:solidFill>
                  <a:srgbClr val="6F2F9F"/>
                </a:solidFill>
                <a:latin typeface="Cambria"/>
                <a:cs typeface="Cambria"/>
              </a:rPr>
              <a:t>new </a:t>
            </a:r>
            <a:r>
              <a:rPr sz="2400" spc="55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6F2F9F"/>
                </a:solidFill>
                <a:latin typeface="Cambria"/>
                <a:cs typeface="Cambria"/>
              </a:rPr>
              <a:t>query </a:t>
            </a:r>
            <a:r>
              <a:rPr sz="2400" spc="65" dirty="0">
                <a:latin typeface="Cambria"/>
                <a:cs typeface="Cambria"/>
              </a:rPr>
              <a:t>should </a:t>
            </a:r>
            <a:r>
              <a:rPr sz="2400" spc="20" dirty="0">
                <a:latin typeface="Cambria"/>
                <a:cs typeface="Cambria"/>
              </a:rPr>
              <a:t>be </a:t>
            </a:r>
            <a:r>
              <a:rPr sz="2400" spc="60" dirty="0">
                <a:latin typeface="Cambria"/>
                <a:cs typeface="Cambria"/>
              </a:rPr>
              <a:t>based </a:t>
            </a:r>
            <a:r>
              <a:rPr sz="2400" spc="25" dirty="0">
                <a:latin typeface="Cambria"/>
                <a:cs typeface="Cambria"/>
              </a:rPr>
              <a:t>on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25" dirty="0">
                <a:solidFill>
                  <a:srgbClr val="6F2F9F"/>
                </a:solidFill>
                <a:latin typeface="Cambria"/>
                <a:cs typeface="Cambria"/>
              </a:rPr>
              <a:t>old </a:t>
            </a:r>
            <a:r>
              <a:rPr sz="2400" spc="60" dirty="0">
                <a:solidFill>
                  <a:srgbClr val="6F2F9F"/>
                </a:solidFill>
                <a:latin typeface="Cambria"/>
                <a:cs typeface="Cambria"/>
              </a:rPr>
              <a:t>query </a:t>
            </a:r>
            <a:r>
              <a:rPr sz="2400" spc="50" dirty="0">
                <a:solidFill>
                  <a:srgbClr val="6F2F9F"/>
                </a:solidFill>
                <a:latin typeface="Cambria"/>
                <a:cs typeface="Cambria"/>
              </a:rPr>
              <a:t>modified </a:t>
            </a:r>
            <a:r>
              <a:rPr sz="2400" spc="15" dirty="0">
                <a:latin typeface="Cambria"/>
                <a:cs typeface="Cambria"/>
              </a:rPr>
              <a:t>to </a:t>
            </a:r>
            <a:r>
              <a:rPr sz="2400" spc="2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increase </a:t>
            </a:r>
            <a:r>
              <a:rPr sz="2400" spc="95" dirty="0">
                <a:latin typeface="Cambria"/>
                <a:cs typeface="Cambria"/>
              </a:rPr>
              <a:t>the </a:t>
            </a:r>
            <a:r>
              <a:rPr sz="2400" spc="75" dirty="0">
                <a:latin typeface="Cambria"/>
                <a:cs typeface="Cambria"/>
              </a:rPr>
              <a:t>weight </a:t>
            </a:r>
            <a:r>
              <a:rPr sz="2400" spc="-5" dirty="0">
                <a:latin typeface="Cambria"/>
                <a:cs typeface="Cambria"/>
              </a:rPr>
              <a:t>of </a:t>
            </a:r>
            <a:r>
              <a:rPr sz="2400" spc="80" dirty="0">
                <a:latin typeface="Cambria"/>
                <a:cs typeface="Cambria"/>
              </a:rPr>
              <a:t>terms </a:t>
            </a:r>
            <a:r>
              <a:rPr sz="2400" spc="100" dirty="0">
                <a:latin typeface="Cambria"/>
                <a:cs typeface="Cambria"/>
              </a:rPr>
              <a:t>in </a:t>
            </a:r>
            <a:r>
              <a:rPr sz="2400" spc="85" dirty="0">
                <a:latin typeface="Cambria"/>
                <a:cs typeface="Cambria"/>
              </a:rPr>
              <a:t>relevant </a:t>
            </a:r>
            <a:r>
              <a:rPr sz="2400" spc="90" dirty="0">
                <a:latin typeface="Cambria"/>
                <a:cs typeface="Cambria"/>
              </a:rPr>
              <a:t>items </a:t>
            </a:r>
            <a:r>
              <a:rPr sz="2400" spc="105" dirty="0">
                <a:latin typeface="Cambria"/>
                <a:cs typeface="Cambria"/>
              </a:rPr>
              <a:t>and 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decrease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weight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terms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that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are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in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non- </a:t>
            </a:r>
            <a:r>
              <a:rPr sz="2400" spc="4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relevant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items.</a:t>
            </a:r>
            <a:endParaRPr sz="2400">
              <a:latin typeface="Cambria"/>
              <a:cs typeface="Cambria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14" dirty="0">
                <a:latin typeface="Cambria"/>
                <a:cs typeface="Cambria"/>
              </a:rPr>
              <a:t>This </a:t>
            </a:r>
            <a:r>
              <a:rPr sz="2400" spc="70" dirty="0">
                <a:latin typeface="Cambria"/>
                <a:cs typeface="Cambria"/>
              </a:rPr>
              <a:t>technique </a:t>
            </a:r>
            <a:r>
              <a:rPr sz="2400" spc="55" dirty="0">
                <a:latin typeface="Cambria"/>
                <a:cs typeface="Cambria"/>
              </a:rPr>
              <a:t>not only </a:t>
            </a:r>
            <a:r>
              <a:rPr sz="2400" spc="50" dirty="0">
                <a:latin typeface="Cambria"/>
                <a:cs typeface="Cambria"/>
              </a:rPr>
              <a:t>modified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80" dirty="0">
                <a:latin typeface="Cambria"/>
                <a:cs typeface="Cambria"/>
              </a:rPr>
              <a:t>terms </a:t>
            </a:r>
            <a:r>
              <a:rPr sz="2400" spc="100" dirty="0">
                <a:latin typeface="Cambria"/>
                <a:cs typeface="Cambria"/>
              </a:rPr>
              <a:t>in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original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query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but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also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allowed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expansion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new 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terms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from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relevant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items.</a:t>
            </a:r>
            <a:endParaRPr sz="2400">
              <a:latin typeface="Cambria"/>
              <a:cs typeface="Cambria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14" dirty="0">
                <a:latin typeface="Cambria"/>
                <a:cs typeface="Cambria"/>
              </a:rPr>
              <a:t>This </a:t>
            </a:r>
            <a:r>
              <a:rPr sz="2400" spc="70" dirty="0">
                <a:latin typeface="Cambria"/>
                <a:cs typeface="Cambria"/>
              </a:rPr>
              <a:t>technique </a:t>
            </a:r>
            <a:r>
              <a:rPr sz="2400" spc="55" dirty="0">
                <a:latin typeface="Cambria"/>
                <a:cs typeface="Cambria"/>
              </a:rPr>
              <a:t>not only </a:t>
            </a:r>
            <a:r>
              <a:rPr sz="2400" spc="50" dirty="0">
                <a:latin typeface="Cambria"/>
                <a:cs typeface="Cambria"/>
              </a:rPr>
              <a:t>modified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80" dirty="0">
                <a:latin typeface="Cambria"/>
                <a:cs typeface="Cambria"/>
              </a:rPr>
              <a:t>terms </a:t>
            </a:r>
            <a:r>
              <a:rPr sz="2400" spc="100" dirty="0">
                <a:latin typeface="Cambria"/>
                <a:cs typeface="Cambria"/>
              </a:rPr>
              <a:t>in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original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query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but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also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allowed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expansion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new 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terms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from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relevant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items.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6680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7630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38100">
              <a:solidFill>
                <a:srgbClr val="FDC3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25" y="0"/>
              <a:ext cx="57150" cy="6858000"/>
            </a:xfrm>
            <a:custGeom>
              <a:avLst/>
              <a:gdLst/>
              <a:ahLst/>
              <a:cxnLst/>
              <a:rect l="l" t="t" r="r" b="b"/>
              <a:pathLst>
                <a:path w="57150" h="6858000">
                  <a:moveTo>
                    <a:pt x="1143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1430" y="6858000"/>
                  </a:lnTo>
                  <a:lnTo>
                    <a:pt x="11430" y="0"/>
                  </a:lnTo>
                  <a:close/>
                </a:path>
                <a:path w="57150" h="6858000">
                  <a:moveTo>
                    <a:pt x="57150" y="0"/>
                  </a:moveTo>
                  <a:lnTo>
                    <a:pt x="22860" y="0"/>
                  </a:lnTo>
                  <a:lnTo>
                    <a:pt x="22860" y="6858000"/>
                  </a:lnTo>
                  <a:lnTo>
                    <a:pt x="57150" y="68580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DC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12700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56447" y="571499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08" y="4419"/>
                  </a:lnTo>
                  <a:lnTo>
                    <a:pt x="178597" y="17162"/>
                  </a:lnTo>
                  <a:lnTo>
                    <a:pt x="135861" y="37453"/>
                  </a:lnTo>
                  <a:lnTo>
                    <a:pt x="97575" y="64518"/>
                  </a:lnTo>
                  <a:lnTo>
                    <a:pt x="64513" y="97580"/>
                  </a:lnTo>
                  <a:lnTo>
                    <a:pt x="37450" y="135867"/>
                  </a:lnTo>
                  <a:lnTo>
                    <a:pt x="17161" y="178602"/>
                  </a:lnTo>
                  <a:lnTo>
                    <a:pt x="4419" y="225011"/>
                  </a:lnTo>
                  <a:lnTo>
                    <a:pt x="0" y="274319"/>
                  </a:lnTo>
                  <a:lnTo>
                    <a:pt x="4419" y="323628"/>
                  </a:lnTo>
                  <a:lnTo>
                    <a:pt x="17161" y="370037"/>
                  </a:lnTo>
                  <a:lnTo>
                    <a:pt x="37450" y="412772"/>
                  </a:lnTo>
                  <a:lnTo>
                    <a:pt x="64513" y="451059"/>
                  </a:lnTo>
                  <a:lnTo>
                    <a:pt x="97575" y="484121"/>
                  </a:lnTo>
                  <a:lnTo>
                    <a:pt x="135861" y="511186"/>
                  </a:lnTo>
                  <a:lnTo>
                    <a:pt x="178597" y="531477"/>
                  </a:lnTo>
                  <a:lnTo>
                    <a:pt x="225008" y="544220"/>
                  </a:lnTo>
                  <a:lnTo>
                    <a:pt x="274320" y="548640"/>
                  </a:lnTo>
                  <a:lnTo>
                    <a:pt x="323631" y="544220"/>
                  </a:lnTo>
                  <a:lnTo>
                    <a:pt x="370042" y="531477"/>
                  </a:lnTo>
                  <a:lnTo>
                    <a:pt x="412778" y="511186"/>
                  </a:lnTo>
                  <a:lnTo>
                    <a:pt x="451064" y="484121"/>
                  </a:lnTo>
                  <a:lnTo>
                    <a:pt x="484126" y="451059"/>
                  </a:lnTo>
                  <a:lnTo>
                    <a:pt x="511189" y="412772"/>
                  </a:lnTo>
                  <a:lnTo>
                    <a:pt x="531478" y="370037"/>
                  </a:lnTo>
                  <a:lnTo>
                    <a:pt x="544220" y="323628"/>
                  </a:lnTo>
                  <a:lnTo>
                    <a:pt x="548640" y="274319"/>
                  </a:lnTo>
                  <a:lnTo>
                    <a:pt x="544220" y="225011"/>
                  </a:lnTo>
                  <a:lnTo>
                    <a:pt x="531478" y="178602"/>
                  </a:lnTo>
                  <a:lnTo>
                    <a:pt x="511189" y="135867"/>
                  </a:lnTo>
                  <a:lnTo>
                    <a:pt x="484126" y="97580"/>
                  </a:lnTo>
                  <a:lnTo>
                    <a:pt x="451064" y="64518"/>
                  </a:lnTo>
                  <a:lnTo>
                    <a:pt x="412778" y="37453"/>
                  </a:lnTo>
                  <a:lnTo>
                    <a:pt x="370042" y="17162"/>
                  </a:lnTo>
                  <a:lnTo>
                    <a:pt x="323631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535940" y="896111"/>
            <a:ext cx="205486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275" dirty="0">
                <a:solidFill>
                  <a:srgbClr val="002060"/>
                </a:solidFill>
                <a:latin typeface="Cambria"/>
                <a:cs typeface="Cambria"/>
              </a:rPr>
              <a:t>O</a:t>
            </a:r>
            <a:r>
              <a:rPr b="1" spc="275" dirty="0">
                <a:solidFill>
                  <a:srgbClr val="002060"/>
                </a:solidFill>
                <a:latin typeface="Cambria"/>
                <a:cs typeface="Cambria"/>
              </a:rPr>
              <a:t>VERVIEW</a:t>
            </a:r>
            <a:endParaRPr sz="3000" b="1" dirty="0">
              <a:solidFill>
                <a:srgbClr val="002060"/>
              </a:solidFill>
              <a:latin typeface="Cambria"/>
              <a:cs typeface="Cambria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535940" y="1558362"/>
            <a:ext cx="7601584" cy="489648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36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00" dirty="0">
                <a:latin typeface="Cambria"/>
                <a:cs typeface="Cambria"/>
              </a:rPr>
              <a:t>Implement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retrieval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in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multiple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passes</a:t>
            </a:r>
            <a:endParaRPr sz="2400" dirty="0">
              <a:latin typeface="Cambria"/>
              <a:cs typeface="Cambria"/>
            </a:endParaRPr>
          </a:p>
          <a:p>
            <a:pPr marL="652780" lvl="1" indent="-273050">
              <a:lnSpc>
                <a:spcPts val="2395"/>
              </a:lnSpc>
              <a:spcBef>
                <a:spcPts val="23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  <a:tab pos="1305560" algn="l"/>
                <a:tab pos="1587500" algn="l"/>
                <a:tab pos="2427605" algn="l"/>
                <a:tab pos="2845435" algn="l"/>
                <a:tab pos="3789679" algn="l"/>
                <a:tab pos="5380990" algn="l"/>
                <a:tab pos="6093460" algn="l"/>
                <a:tab pos="6628765" algn="l"/>
                <a:tab pos="7301230" algn="l"/>
              </a:tabLst>
            </a:pPr>
            <a:r>
              <a:rPr sz="2100" spc="145" dirty="0">
                <a:latin typeface="Cambria"/>
                <a:cs typeface="Cambria"/>
              </a:rPr>
              <a:t>Run	</a:t>
            </a:r>
            <a:r>
              <a:rPr sz="2100" spc="140" dirty="0">
                <a:latin typeface="Cambria"/>
                <a:cs typeface="Cambria"/>
              </a:rPr>
              <a:t>a	</a:t>
            </a:r>
            <a:r>
              <a:rPr sz="2100" spc="55" dirty="0">
                <a:latin typeface="Cambria"/>
                <a:cs typeface="Cambria"/>
              </a:rPr>
              <a:t>quer</a:t>
            </a:r>
            <a:r>
              <a:rPr sz="2100" spc="60" dirty="0">
                <a:latin typeface="Cambria"/>
                <a:cs typeface="Cambria"/>
              </a:rPr>
              <a:t>y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dirty="0">
                <a:latin typeface="Wingdings"/>
                <a:cs typeface="Wingdings"/>
              </a:rPr>
              <a:t>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spc="85" dirty="0">
                <a:latin typeface="Cambria"/>
                <a:cs typeface="Cambria"/>
              </a:rPr>
              <a:t>gathe</a:t>
            </a:r>
            <a:r>
              <a:rPr sz="2100" spc="80" dirty="0">
                <a:latin typeface="Cambria"/>
                <a:cs typeface="Cambria"/>
              </a:rPr>
              <a:t>r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90" dirty="0">
                <a:latin typeface="Cambria"/>
                <a:cs typeface="Cambria"/>
              </a:rPr>
              <a:t>in</a:t>
            </a:r>
            <a:r>
              <a:rPr sz="2100" spc="70" dirty="0">
                <a:latin typeface="Cambria"/>
                <a:cs typeface="Cambria"/>
              </a:rPr>
              <a:t>f</a:t>
            </a:r>
            <a:r>
              <a:rPr sz="2100" spc="80" dirty="0">
                <a:latin typeface="Cambria"/>
                <a:cs typeface="Cambria"/>
              </a:rPr>
              <a:t>orma</a:t>
            </a:r>
            <a:r>
              <a:rPr sz="2100" spc="35" dirty="0">
                <a:latin typeface="Cambria"/>
                <a:cs typeface="Cambria"/>
              </a:rPr>
              <a:t>t</a:t>
            </a:r>
            <a:r>
              <a:rPr sz="2100" spc="40" dirty="0">
                <a:latin typeface="Cambria"/>
                <a:cs typeface="Cambria"/>
              </a:rPr>
              <a:t>ion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65" dirty="0">
                <a:latin typeface="Cambria"/>
                <a:cs typeface="Cambria"/>
              </a:rPr>
              <a:t>f</a:t>
            </a:r>
            <a:r>
              <a:rPr sz="2100" spc="35" dirty="0">
                <a:latin typeface="Cambria"/>
                <a:cs typeface="Cambria"/>
              </a:rPr>
              <a:t>rom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75" dirty="0">
                <a:latin typeface="Cambria"/>
                <a:cs typeface="Cambria"/>
              </a:rPr>
              <a:t>th</a:t>
            </a:r>
            <a:r>
              <a:rPr sz="2100" spc="90" dirty="0">
                <a:latin typeface="Cambria"/>
                <a:cs typeface="Cambria"/>
              </a:rPr>
              <a:t>e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70" dirty="0">
                <a:latin typeface="Cambria"/>
                <a:cs typeface="Cambria"/>
              </a:rPr>
              <a:t>use</a:t>
            </a:r>
            <a:r>
              <a:rPr sz="2100" spc="60" dirty="0">
                <a:latin typeface="Cambria"/>
                <a:cs typeface="Cambria"/>
              </a:rPr>
              <a:t>r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dirty="0">
                <a:latin typeface="Wingdings"/>
                <a:cs typeface="Wingdings"/>
              </a:rPr>
              <a:t></a:t>
            </a:r>
          </a:p>
          <a:p>
            <a:pPr marL="652145">
              <a:lnSpc>
                <a:spcPts val="2395"/>
              </a:lnSpc>
            </a:pPr>
            <a:r>
              <a:rPr sz="2100" spc="75" dirty="0">
                <a:latin typeface="Cambria"/>
                <a:cs typeface="Cambria"/>
              </a:rPr>
              <a:t>enhance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55" dirty="0">
                <a:latin typeface="Cambria"/>
                <a:cs typeface="Cambria"/>
              </a:rPr>
              <a:t>query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dirty="0">
                <a:latin typeface="Wingdings"/>
                <a:cs typeface="Wingdings"/>
              </a:rPr>
              <a:t>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spc="65" dirty="0">
                <a:latin typeface="Cambria"/>
                <a:cs typeface="Cambria"/>
              </a:rPr>
              <a:t>repeat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55" dirty="0">
                <a:latin typeface="Cambria"/>
                <a:cs typeface="Cambria"/>
              </a:rPr>
              <a:t>query</a:t>
            </a:r>
            <a:endParaRPr sz="2100" dirty="0">
              <a:latin typeface="Cambria"/>
              <a:cs typeface="Cambria"/>
            </a:endParaRPr>
          </a:p>
          <a:p>
            <a:pPr marL="285115" marR="6350" indent="-273050">
              <a:lnSpc>
                <a:spcPts val="2590"/>
              </a:lnSpc>
              <a:spcBef>
                <a:spcPts val="66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  <a:tab pos="962025" algn="l"/>
                <a:tab pos="1711960" algn="l"/>
                <a:tab pos="2811145" algn="l"/>
                <a:tab pos="3404235" algn="l"/>
                <a:tab pos="4345940" algn="l"/>
                <a:tab pos="4763770" algn="l"/>
                <a:tab pos="5541645" algn="l"/>
                <a:tab pos="6304915" algn="l"/>
                <a:tab pos="7249795" algn="l"/>
              </a:tabLst>
            </a:pPr>
            <a:r>
              <a:rPr sz="2400" spc="114" dirty="0">
                <a:latin typeface="Cambria"/>
                <a:cs typeface="Cambria"/>
              </a:rPr>
              <a:t>The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80" dirty="0">
                <a:latin typeface="Cambria"/>
                <a:cs typeface="Cambria"/>
              </a:rPr>
              <a:t>user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70" dirty="0">
                <a:latin typeface="Cambria"/>
                <a:cs typeface="Cambria"/>
              </a:rPr>
              <a:t>refi</a:t>
            </a:r>
            <a:r>
              <a:rPr sz="2400" spc="90" dirty="0">
                <a:latin typeface="Cambria"/>
                <a:cs typeface="Cambria"/>
              </a:rPr>
              <a:t>n</a:t>
            </a:r>
            <a:r>
              <a:rPr sz="2400" spc="50" dirty="0">
                <a:latin typeface="Cambria"/>
                <a:cs typeface="Cambria"/>
              </a:rPr>
              <a:t>es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85" dirty="0">
                <a:latin typeface="Cambria"/>
                <a:cs typeface="Cambria"/>
              </a:rPr>
              <a:t>th</a:t>
            </a:r>
            <a:r>
              <a:rPr sz="2400" spc="100" dirty="0">
                <a:latin typeface="Cambria"/>
                <a:cs typeface="Cambria"/>
              </a:rPr>
              <a:t>e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60" dirty="0">
                <a:latin typeface="Cambria"/>
                <a:cs typeface="Cambria"/>
              </a:rPr>
              <a:t>quer</a:t>
            </a:r>
            <a:r>
              <a:rPr sz="2400" spc="65" dirty="0">
                <a:latin typeface="Cambria"/>
                <a:cs typeface="Cambria"/>
              </a:rPr>
              <a:t>y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60" dirty="0">
                <a:latin typeface="Cambria"/>
                <a:cs typeface="Cambria"/>
              </a:rPr>
              <a:t>i</a:t>
            </a:r>
            <a:r>
              <a:rPr sz="2400" spc="140" dirty="0">
                <a:latin typeface="Cambria"/>
                <a:cs typeface="Cambria"/>
              </a:rPr>
              <a:t>n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85" dirty="0">
                <a:latin typeface="Cambria"/>
                <a:cs typeface="Cambria"/>
              </a:rPr>
              <a:t>each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85" dirty="0">
                <a:latin typeface="Cambria"/>
                <a:cs typeface="Cambria"/>
              </a:rPr>
              <a:t>pas</a:t>
            </a:r>
            <a:r>
              <a:rPr sz="2400" spc="80" dirty="0">
                <a:latin typeface="Cambria"/>
                <a:cs typeface="Cambria"/>
              </a:rPr>
              <a:t>s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90" dirty="0">
                <a:latin typeface="Cambria"/>
                <a:cs typeface="Cambria"/>
              </a:rPr>
              <a:t>b</a:t>
            </a:r>
            <a:r>
              <a:rPr sz="2400" spc="85" dirty="0">
                <a:latin typeface="Cambria"/>
                <a:cs typeface="Cambria"/>
              </a:rPr>
              <a:t>a</a:t>
            </a:r>
            <a:r>
              <a:rPr sz="2400" spc="50" dirty="0">
                <a:latin typeface="Cambria"/>
                <a:cs typeface="Cambria"/>
              </a:rPr>
              <a:t>sed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5" dirty="0">
                <a:latin typeface="Cambria"/>
                <a:cs typeface="Cambria"/>
              </a:rPr>
              <a:t>on  </a:t>
            </a:r>
            <a:r>
              <a:rPr sz="2400" spc="85" dirty="0">
                <a:latin typeface="Cambria"/>
                <a:cs typeface="Cambria"/>
              </a:rPr>
              <a:t>results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previous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queries</a:t>
            </a:r>
            <a:endParaRPr sz="2400" dirty="0">
              <a:latin typeface="Cambria"/>
              <a:cs typeface="Cambria"/>
            </a:endParaRPr>
          </a:p>
          <a:p>
            <a:pPr marL="652145" marR="6350" lvl="1" indent="-273050">
              <a:lnSpc>
                <a:spcPts val="227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sz="2100" spc="100" dirty="0">
                <a:latin typeface="Cambria"/>
                <a:cs typeface="Cambria"/>
              </a:rPr>
              <a:t>The</a:t>
            </a:r>
            <a:r>
              <a:rPr sz="2100" spc="180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user</a:t>
            </a:r>
            <a:r>
              <a:rPr sz="2100" spc="190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indicates</a:t>
            </a:r>
            <a:r>
              <a:rPr sz="2100" spc="195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which</a:t>
            </a:r>
            <a:r>
              <a:rPr sz="2100" spc="190" dirty="0">
                <a:latin typeface="Cambria"/>
                <a:cs typeface="Cambria"/>
              </a:rPr>
              <a:t> </a:t>
            </a:r>
            <a:r>
              <a:rPr sz="2100" spc="-5" dirty="0">
                <a:latin typeface="Cambria"/>
                <a:cs typeface="Cambria"/>
              </a:rPr>
              <a:t>of</a:t>
            </a:r>
            <a:r>
              <a:rPr sz="2100" spc="180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190" dirty="0">
                <a:latin typeface="Cambria"/>
                <a:cs typeface="Cambria"/>
              </a:rPr>
              <a:t> </a:t>
            </a:r>
            <a:r>
              <a:rPr sz="2100" spc="55" dirty="0">
                <a:latin typeface="Cambria"/>
                <a:cs typeface="Cambria"/>
              </a:rPr>
              <a:t>documents</a:t>
            </a:r>
            <a:r>
              <a:rPr sz="2100" spc="185" dirty="0">
                <a:latin typeface="Cambria"/>
                <a:cs typeface="Cambria"/>
              </a:rPr>
              <a:t> </a:t>
            </a:r>
            <a:r>
              <a:rPr sz="2100" spc="55" dirty="0">
                <a:latin typeface="Cambria"/>
                <a:cs typeface="Cambria"/>
              </a:rPr>
              <a:t>presented</a:t>
            </a:r>
            <a:r>
              <a:rPr sz="2100" spc="180" dirty="0">
                <a:latin typeface="Cambria"/>
                <a:cs typeface="Cambria"/>
              </a:rPr>
              <a:t> </a:t>
            </a:r>
            <a:r>
              <a:rPr sz="2100" spc="85" dirty="0">
                <a:latin typeface="Cambria"/>
                <a:cs typeface="Cambria"/>
              </a:rPr>
              <a:t>in </a:t>
            </a:r>
            <a:r>
              <a:rPr sz="2100" spc="-445" dirty="0">
                <a:latin typeface="Cambria"/>
                <a:cs typeface="Cambria"/>
              </a:rPr>
              <a:t> </a:t>
            </a:r>
            <a:r>
              <a:rPr sz="2100" spc="40" dirty="0">
                <a:latin typeface="Cambria"/>
                <a:cs typeface="Cambria"/>
              </a:rPr>
              <a:t>response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-5" dirty="0">
                <a:latin typeface="Cambria"/>
                <a:cs typeface="Cambria"/>
              </a:rPr>
              <a:t>of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125" dirty="0">
                <a:latin typeface="Cambria"/>
                <a:cs typeface="Cambria"/>
              </a:rPr>
              <a:t>an </a:t>
            </a:r>
            <a:r>
              <a:rPr sz="2100" spc="95" dirty="0">
                <a:latin typeface="Cambria"/>
                <a:cs typeface="Cambria"/>
              </a:rPr>
              <a:t>initial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55" dirty="0">
                <a:latin typeface="Cambria"/>
                <a:cs typeface="Cambria"/>
              </a:rPr>
              <a:t>query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are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75" dirty="0">
                <a:latin typeface="Cambria"/>
                <a:cs typeface="Cambria"/>
              </a:rPr>
              <a:t>relevant</a:t>
            </a:r>
            <a:endParaRPr sz="2100" dirty="0">
              <a:latin typeface="Cambria"/>
              <a:cs typeface="Cambria"/>
            </a:endParaRPr>
          </a:p>
          <a:p>
            <a:pPr marL="927100" lvl="2" indent="-183515">
              <a:lnSpc>
                <a:spcPts val="2735"/>
              </a:lnSpc>
              <a:spcBef>
                <a:spcPts val="245"/>
              </a:spcBef>
              <a:buClr>
                <a:srgbClr val="DF752E"/>
              </a:buClr>
              <a:buSzPct val="60416"/>
              <a:buFont typeface="Wingdings"/>
              <a:buChar char=""/>
              <a:tabLst>
                <a:tab pos="927100" algn="l"/>
              </a:tabLst>
            </a:pPr>
            <a:r>
              <a:rPr sz="2400" spc="114" dirty="0">
                <a:latin typeface="Cambria"/>
                <a:cs typeface="Cambria"/>
              </a:rPr>
              <a:t>The</a:t>
            </a:r>
            <a:r>
              <a:rPr sz="2400" spc="17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system</a:t>
            </a:r>
            <a:r>
              <a:rPr sz="2400" spc="170" dirty="0">
                <a:latin typeface="Cambria"/>
                <a:cs typeface="Cambria"/>
              </a:rPr>
              <a:t> </a:t>
            </a:r>
            <a:r>
              <a:rPr sz="2400" spc="120" dirty="0">
                <a:latin typeface="Cambria"/>
                <a:cs typeface="Cambria"/>
              </a:rPr>
              <a:t>may</a:t>
            </a:r>
            <a:r>
              <a:rPr sz="2400" spc="17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simply</a:t>
            </a:r>
            <a:r>
              <a:rPr sz="2400" spc="16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assume</a:t>
            </a:r>
            <a:r>
              <a:rPr sz="2400" spc="17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the</a:t>
            </a:r>
            <a:r>
              <a:rPr sz="2400" spc="170" dirty="0">
                <a:latin typeface="Cambria"/>
                <a:cs typeface="Cambria"/>
              </a:rPr>
              <a:t> </a:t>
            </a:r>
            <a:r>
              <a:rPr sz="2400" spc="25" dirty="0">
                <a:latin typeface="Cambria"/>
                <a:cs typeface="Cambria"/>
              </a:rPr>
              <a:t>top</a:t>
            </a:r>
            <a:r>
              <a:rPr sz="2400" spc="15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ranked</a:t>
            </a:r>
            <a:endParaRPr sz="2400" dirty="0">
              <a:latin typeface="Cambria"/>
              <a:cs typeface="Cambria"/>
            </a:endParaRPr>
          </a:p>
          <a:p>
            <a:pPr marL="927100">
              <a:lnSpc>
                <a:spcPts val="2735"/>
              </a:lnSpc>
            </a:pPr>
            <a:r>
              <a:rPr sz="2400" i="1" spc="120" dirty="0">
                <a:solidFill>
                  <a:srgbClr val="7597D9"/>
                </a:solidFill>
                <a:latin typeface="Cambria"/>
                <a:cs typeface="Cambria"/>
              </a:rPr>
              <a:t>x</a:t>
            </a:r>
            <a:r>
              <a:rPr sz="2400" i="1" spc="114" dirty="0">
                <a:solidFill>
                  <a:srgbClr val="7597D9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documents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are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relevant</a:t>
            </a:r>
            <a:endParaRPr sz="2400" dirty="0">
              <a:latin typeface="Cambria"/>
              <a:cs typeface="Cambria"/>
            </a:endParaRPr>
          </a:p>
          <a:p>
            <a:pPr marL="652145" marR="5715" lvl="1" indent="-273050">
              <a:lnSpc>
                <a:spcPts val="2270"/>
              </a:lnSpc>
              <a:spcBef>
                <a:spcPts val="550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  <a:tab pos="1400810" algn="l"/>
                <a:tab pos="2305685" algn="l"/>
                <a:tab pos="2894965" algn="l"/>
                <a:tab pos="3822065" algn="l"/>
                <a:tab pos="4247515" algn="l"/>
                <a:tab pos="4836795" algn="l"/>
                <a:tab pos="5734050" algn="l"/>
                <a:tab pos="6626859" algn="l"/>
                <a:tab pos="7113270" algn="l"/>
              </a:tabLst>
            </a:pPr>
            <a:r>
              <a:rPr sz="2100" spc="100" dirty="0">
                <a:latin typeface="Cambria"/>
                <a:cs typeface="Cambria"/>
              </a:rPr>
              <a:t>New	</a:t>
            </a:r>
            <a:r>
              <a:rPr sz="2100" spc="70" dirty="0">
                <a:latin typeface="Cambria"/>
                <a:cs typeface="Cambria"/>
              </a:rPr>
              <a:t>term</a:t>
            </a:r>
            <a:r>
              <a:rPr sz="2100" spc="65" dirty="0">
                <a:latin typeface="Cambria"/>
                <a:cs typeface="Cambria"/>
              </a:rPr>
              <a:t>s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70" dirty="0">
                <a:latin typeface="Cambria"/>
                <a:cs typeface="Cambria"/>
              </a:rPr>
              <a:t>ar</a:t>
            </a:r>
            <a:r>
              <a:rPr sz="2100" spc="80" dirty="0">
                <a:latin typeface="Cambria"/>
                <a:cs typeface="Cambria"/>
              </a:rPr>
              <a:t>e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80" dirty="0">
                <a:latin typeface="Cambria"/>
                <a:cs typeface="Cambria"/>
              </a:rPr>
              <a:t>a</a:t>
            </a:r>
            <a:r>
              <a:rPr sz="2100" spc="85" dirty="0">
                <a:latin typeface="Cambria"/>
                <a:cs typeface="Cambria"/>
              </a:rPr>
              <a:t>d</a:t>
            </a:r>
            <a:r>
              <a:rPr sz="2100" spc="30" dirty="0">
                <a:latin typeface="Cambria"/>
                <a:cs typeface="Cambria"/>
              </a:rPr>
              <a:t>de</a:t>
            </a:r>
            <a:r>
              <a:rPr sz="2100" spc="35" dirty="0">
                <a:latin typeface="Cambria"/>
                <a:cs typeface="Cambria"/>
              </a:rPr>
              <a:t>d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10" dirty="0">
                <a:latin typeface="Cambria"/>
                <a:cs typeface="Cambria"/>
              </a:rPr>
              <a:t>t</a:t>
            </a:r>
            <a:r>
              <a:rPr sz="2100" spc="25" dirty="0">
                <a:latin typeface="Cambria"/>
                <a:cs typeface="Cambria"/>
              </a:rPr>
              <a:t>o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75" dirty="0">
                <a:latin typeface="Cambria"/>
                <a:cs typeface="Cambria"/>
              </a:rPr>
              <a:t>th</a:t>
            </a:r>
            <a:r>
              <a:rPr sz="2100" spc="90" dirty="0">
                <a:latin typeface="Cambria"/>
                <a:cs typeface="Cambria"/>
              </a:rPr>
              <a:t>e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50" dirty="0">
                <a:latin typeface="Cambria"/>
                <a:cs typeface="Cambria"/>
              </a:rPr>
              <a:t>qu</a:t>
            </a:r>
            <a:r>
              <a:rPr sz="2100" spc="55" dirty="0">
                <a:latin typeface="Cambria"/>
                <a:cs typeface="Cambria"/>
              </a:rPr>
              <a:t>e</a:t>
            </a:r>
            <a:r>
              <a:rPr sz="2100" spc="65" dirty="0">
                <a:latin typeface="Cambria"/>
                <a:cs typeface="Cambria"/>
              </a:rPr>
              <a:t>ry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55" dirty="0">
                <a:latin typeface="Cambria"/>
                <a:cs typeface="Cambria"/>
              </a:rPr>
              <a:t>bas</a:t>
            </a:r>
            <a:r>
              <a:rPr sz="2100" spc="50" dirty="0">
                <a:latin typeface="Cambria"/>
                <a:cs typeface="Cambria"/>
              </a:rPr>
              <a:t>e</a:t>
            </a:r>
            <a:r>
              <a:rPr sz="2100" spc="40" dirty="0">
                <a:latin typeface="Cambria"/>
                <a:cs typeface="Cambria"/>
              </a:rPr>
              <a:t>d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25" dirty="0">
                <a:latin typeface="Cambria"/>
                <a:cs typeface="Cambria"/>
              </a:rPr>
              <a:t>o</a:t>
            </a:r>
            <a:r>
              <a:rPr sz="2100" spc="20" dirty="0">
                <a:latin typeface="Cambria"/>
                <a:cs typeface="Cambria"/>
              </a:rPr>
              <a:t>n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75" dirty="0">
                <a:latin typeface="Cambria"/>
                <a:cs typeface="Cambria"/>
              </a:rPr>
              <a:t>this  </a:t>
            </a:r>
            <a:r>
              <a:rPr sz="2100" spc="45" dirty="0">
                <a:latin typeface="Cambria"/>
                <a:cs typeface="Cambria"/>
              </a:rPr>
              <a:t>selection</a:t>
            </a:r>
            <a:endParaRPr sz="2100" dirty="0">
              <a:latin typeface="Cambria"/>
              <a:cs typeface="Cambria"/>
            </a:endParaRPr>
          </a:p>
          <a:p>
            <a:pPr marL="927100" marR="5080" lvl="2" indent="-182880">
              <a:lnSpc>
                <a:spcPts val="2590"/>
              </a:lnSpc>
              <a:spcBef>
                <a:spcPts val="575"/>
              </a:spcBef>
              <a:buClr>
                <a:srgbClr val="DF752E"/>
              </a:buClr>
              <a:buSzPct val="60416"/>
              <a:buFont typeface="Wingdings"/>
              <a:buChar char=""/>
              <a:tabLst>
                <a:tab pos="927100" algn="l"/>
              </a:tabLst>
            </a:pPr>
            <a:r>
              <a:rPr sz="2400" spc="130" dirty="0">
                <a:latin typeface="Cambria"/>
                <a:cs typeface="Cambria"/>
              </a:rPr>
              <a:t>Existing</a:t>
            </a:r>
            <a:r>
              <a:rPr sz="2400" spc="18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terms</a:t>
            </a:r>
            <a:r>
              <a:rPr sz="2400" spc="18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in</a:t>
            </a:r>
            <a:r>
              <a:rPr sz="2400" spc="18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8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query</a:t>
            </a:r>
            <a:r>
              <a:rPr sz="2400" spc="17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can</a:t>
            </a:r>
            <a:r>
              <a:rPr sz="2400" spc="18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be</a:t>
            </a:r>
            <a:r>
              <a:rPr sz="2400" spc="17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re-weighted </a:t>
            </a:r>
            <a:r>
              <a:rPr sz="2400" spc="-509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based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25" dirty="0">
                <a:latin typeface="Cambria"/>
                <a:cs typeface="Cambria"/>
              </a:rPr>
              <a:t>on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user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feedback</a:t>
            </a:r>
            <a:endParaRPr sz="2400" dirty="0">
              <a:latin typeface="Cambria"/>
              <a:cs typeface="Cambria"/>
            </a:endParaRPr>
          </a:p>
          <a:p>
            <a:pPr marL="652780" lvl="1" indent="-273050">
              <a:lnSpc>
                <a:spcPct val="100000"/>
              </a:lnSpc>
              <a:spcBef>
                <a:spcPts val="220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sz="2100" spc="100" dirty="0">
                <a:latin typeface="Cambria"/>
                <a:cs typeface="Cambria"/>
              </a:rPr>
              <a:t>The</a:t>
            </a:r>
            <a:r>
              <a:rPr sz="2100" spc="105" dirty="0">
                <a:latin typeface="Cambria"/>
                <a:cs typeface="Cambria"/>
              </a:rPr>
              <a:t> </a:t>
            </a:r>
            <a:r>
              <a:rPr sz="2100" spc="40" dirty="0">
                <a:latin typeface="Cambria"/>
                <a:cs typeface="Cambria"/>
              </a:rPr>
              <a:t>modified</a:t>
            </a:r>
            <a:r>
              <a:rPr sz="2100" spc="105" dirty="0">
                <a:latin typeface="Cambria"/>
                <a:cs typeface="Cambria"/>
              </a:rPr>
              <a:t> </a:t>
            </a:r>
            <a:r>
              <a:rPr sz="2100" spc="55" dirty="0">
                <a:latin typeface="Cambria"/>
                <a:cs typeface="Cambria"/>
              </a:rPr>
              <a:t>query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is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50" dirty="0">
                <a:latin typeface="Cambria"/>
                <a:cs typeface="Cambria"/>
              </a:rPr>
              <a:t>re-executed</a:t>
            </a:r>
            <a:endParaRPr sz="21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6680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7630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38100">
              <a:solidFill>
                <a:srgbClr val="FDC3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25" y="0"/>
              <a:ext cx="57150" cy="6858000"/>
            </a:xfrm>
            <a:custGeom>
              <a:avLst/>
              <a:gdLst/>
              <a:ahLst/>
              <a:cxnLst/>
              <a:rect l="l" t="t" r="r" b="b"/>
              <a:pathLst>
                <a:path w="57150" h="6858000">
                  <a:moveTo>
                    <a:pt x="1143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1430" y="6858000"/>
                  </a:lnTo>
                  <a:lnTo>
                    <a:pt x="11430" y="0"/>
                  </a:lnTo>
                  <a:close/>
                </a:path>
                <a:path w="57150" h="6858000">
                  <a:moveTo>
                    <a:pt x="57150" y="0"/>
                  </a:moveTo>
                  <a:lnTo>
                    <a:pt x="22860" y="0"/>
                  </a:lnTo>
                  <a:lnTo>
                    <a:pt x="22860" y="6858000"/>
                  </a:lnTo>
                  <a:lnTo>
                    <a:pt x="57150" y="68580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DC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12700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56447" y="571499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08" y="4419"/>
                  </a:lnTo>
                  <a:lnTo>
                    <a:pt x="178597" y="17162"/>
                  </a:lnTo>
                  <a:lnTo>
                    <a:pt x="135861" y="37453"/>
                  </a:lnTo>
                  <a:lnTo>
                    <a:pt x="97575" y="64518"/>
                  </a:lnTo>
                  <a:lnTo>
                    <a:pt x="64513" y="97580"/>
                  </a:lnTo>
                  <a:lnTo>
                    <a:pt x="37450" y="135867"/>
                  </a:lnTo>
                  <a:lnTo>
                    <a:pt x="17161" y="178602"/>
                  </a:lnTo>
                  <a:lnTo>
                    <a:pt x="4419" y="225011"/>
                  </a:lnTo>
                  <a:lnTo>
                    <a:pt x="0" y="274319"/>
                  </a:lnTo>
                  <a:lnTo>
                    <a:pt x="4419" y="323628"/>
                  </a:lnTo>
                  <a:lnTo>
                    <a:pt x="17161" y="370037"/>
                  </a:lnTo>
                  <a:lnTo>
                    <a:pt x="37450" y="412772"/>
                  </a:lnTo>
                  <a:lnTo>
                    <a:pt x="64513" y="451059"/>
                  </a:lnTo>
                  <a:lnTo>
                    <a:pt x="97575" y="484121"/>
                  </a:lnTo>
                  <a:lnTo>
                    <a:pt x="135861" y="511186"/>
                  </a:lnTo>
                  <a:lnTo>
                    <a:pt x="178597" y="531477"/>
                  </a:lnTo>
                  <a:lnTo>
                    <a:pt x="225008" y="544220"/>
                  </a:lnTo>
                  <a:lnTo>
                    <a:pt x="274320" y="548640"/>
                  </a:lnTo>
                  <a:lnTo>
                    <a:pt x="323631" y="544220"/>
                  </a:lnTo>
                  <a:lnTo>
                    <a:pt x="370042" y="531477"/>
                  </a:lnTo>
                  <a:lnTo>
                    <a:pt x="412778" y="511186"/>
                  </a:lnTo>
                  <a:lnTo>
                    <a:pt x="451064" y="484121"/>
                  </a:lnTo>
                  <a:lnTo>
                    <a:pt x="484126" y="451059"/>
                  </a:lnTo>
                  <a:lnTo>
                    <a:pt x="511189" y="412772"/>
                  </a:lnTo>
                  <a:lnTo>
                    <a:pt x="531478" y="370037"/>
                  </a:lnTo>
                  <a:lnTo>
                    <a:pt x="544220" y="323628"/>
                  </a:lnTo>
                  <a:lnTo>
                    <a:pt x="548640" y="274319"/>
                  </a:lnTo>
                  <a:lnTo>
                    <a:pt x="544220" y="225011"/>
                  </a:lnTo>
                  <a:lnTo>
                    <a:pt x="531478" y="178602"/>
                  </a:lnTo>
                  <a:lnTo>
                    <a:pt x="511189" y="135867"/>
                  </a:lnTo>
                  <a:lnTo>
                    <a:pt x="484126" y="97580"/>
                  </a:lnTo>
                  <a:lnTo>
                    <a:pt x="451064" y="64518"/>
                  </a:lnTo>
                  <a:lnTo>
                    <a:pt x="412778" y="37453"/>
                  </a:lnTo>
                  <a:lnTo>
                    <a:pt x="370042" y="17162"/>
                  </a:lnTo>
                  <a:lnTo>
                    <a:pt x="323631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535940" y="896111"/>
            <a:ext cx="624586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315" dirty="0">
                <a:solidFill>
                  <a:srgbClr val="002060"/>
                </a:solidFill>
                <a:latin typeface="Cambria"/>
                <a:cs typeface="Cambria"/>
              </a:rPr>
              <a:t>R</a:t>
            </a:r>
            <a:r>
              <a:rPr b="1" spc="315" dirty="0">
                <a:solidFill>
                  <a:srgbClr val="002060"/>
                </a:solidFill>
                <a:latin typeface="Cambria"/>
                <a:cs typeface="Cambria"/>
              </a:rPr>
              <a:t>ELEVANCE</a:t>
            </a:r>
            <a:r>
              <a:rPr b="1" spc="300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3000" b="1" spc="320" dirty="0">
                <a:solidFill>
                  <a:srgbClr val="002060"/>
                </a:solidFill>
                <a:latin typeface="Cambria"/>
                <a:cs typeface="Cambria"/>
              </a:rPr>
              <a:t>F</a:t>
            </a:r>
            <a:r>
              <a:rPr b="1" spc="320" dirty="0">
                <a:solidFill>
                  <a:srgbClr val="002060"/>
                </a:solidFill>
                <a:latin typeface="Cambria"/>
                <a:cs typeface="Cambria"/>
              </a:rPr>
              <a:t>EEDBACK</a:t>
            </a:r>
            <a:r>
              <a:rPr b="1" spc="305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3000" b="1" spc="310" dirty="0">
                <a:solidFill>
                  <a:srgbClr val="002060"/>
                </a:solidFill>
                <a:latin typeface="Cambria"/>
                <a:cs typeface="Cambria"/>
              </a:rPr>
              <a:t>P</a:t>
            </a:r>
            <a:r>
              <a:rPr b="1" spc="310" dirty="0">
                <a:solidFill>
                  <a:srgbClr val="002060"/>
                </a:solidFill>
                <a:latin typeface="Cambria"/>
                <a:cs typeface="Cambria"/>
              </a:rPr>
              <a:t>ROCESS</a:t>
            </a:r>
            <a:endParaRPr sz="3000" b="1">
              <a:solidFill>
                <a:srgbClr val="002060"/>
              </a:solidFill>
              <a:latin typeface="Cambria"/>
              <a:cs typeface="Cambria"/>
            </a:endParaRPr>
          </a:p>
        </p:txBody>
      </p:sp>
      <p:pic>
        <p:nvPicPr>
          <p:cNvPr id="10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600" y="1752600"/>
            <a:ext cx="6000750" cy="492925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6680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7630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38100">
              <a:solidFill>
                <a:srgbClr val="FDC3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25" y="0"/>
              <a:ext cx="57150" cy="6858000"/>
            </a:xfrm>
            <a:custGeom>
              <a:avLst/>
              <a:gdLst/>
              <a:ahLst/>
              <a:cxnLst/>
              <a:rect l="l" t="t" r="r" b="b"/>
              <a:pathLst>
                <a:path w="57150" h="6858000">
                  <a:moveTo>
                    <a:pt x="1143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1430" y="6858000"/>
                  </a:lnTo>
                  <a:lnTo>
                    <a:pt x="11430" y="0"/>
                  </a:lnTo>
                  <a:close/>
                </a:path>
                <a:path w="57150" h="6858000">
                  <a:moveTo>
                    <a:pt x="57150" y="0"/>
                  </a:moveTo>
                  <a:lnTo>
                    <a:pt x="22860" y="0"/>
                  </a:lnTo>
                  <a:lnTo>
                    <a:pt x="22860" y="6858000"/>
                  </a:lnTo>
                  <a:lnTo>
                    <a:pt x="57150" y="68580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DC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12700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56447" y="571499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08" y="4419"/>
                  </a:lnTo>
                  <a:lnTo>
                    <a:pt x="178597" y="17162"/>
                  </a:lnTo>
                  <a:lnTo>
                    <a:pt x="135861" y="37453"/>
                  </a:lnTo>
                  <a:lnTo>
                    <a:pt x="97575" y="64518"/>
                  </a:lnTo>
                  <a:lnTo>
                    <a:pt x="64513" y="97580"/>
                  </a:lnTo>
                  <a:lnTo>
                    <a:pt x="37450" y="135867"/>
                  </a:lnTo>
                  <a:lnTo>
                    <a:pt x="17161" y="178602"/>
                  </a:lnTo>
                  <a:lnTo>
                    <a:pt x="4419" y="225011"/>
                  </a:lnTo>
                  <a:lnTo>
                    <a:pt x="0" y="274319"/>
                  </a:lnTo>
                  <a:lnTo>
                    <a:pt x="4419" y="323628"/>
                  </a:lnTo>
                  <a:lnTo>
                    <a:pt x="17161" y="370037"/>
                  </a:lnTo>
                  <a:lnTo>
                    <a:pt x="37450" y="412772"/>
                  </a:lnTo>
                  <a:lnTo>
                    <a:pt x="64513" y="451059"/>
                  </a:lnTo>
                  <a:lnTo>
                    <a:pt x="97575" y="484121"/>
                  </a:lnTo>
                  <a:lnTo>
                    <a:pt x="135861" y="511186"/>
                  </a:lnTo>
                  <a:lnTo>
                    <a:pt x="178597" y="531477"/>
                  </a:lnTo>
                  <a:lnTo>
                    <a:pt x="225008" y="544220"/>
                  </a:lnTo>
                  <a:lnTo>
                    <a:pt x="274320" y="548640"/>
                  </a:lnTo>
                  <a:lnTo>
                    <a:pt x="323631" y="544220"/>
                  </a:lnTo>
                  <a:lnTo>
                    <a:pt x="370042" y="531477"/>
                  </a:lnTo>
                  <a:lnTo>
                    <a:pt x="412778" y="511186"/>
                  </a:lnTo>
                  <a:lnTo>
                    <a:pt x="451064" y="484121"/>
                  </a:lnTo>
                  <a:lnTo>
                    <a:pt x="484126" y="451059"/>
                  </a:lnTo>
                  <a:lnTo>
                    <a:pt x="511189" y="412772"/>
                  </a:lnTo>
                  <a:lnTo>
                    <a:pt x="531478" y="370037"/>
                  </a:lnTo>
                  <a:lnTo>
                    <a:pt x="544220" y="323628"/>
                  </a:lnTo>
                  <a:lnTo>
                    <a:pt x="548640" y="274319"/>
                  </a:lnTo>
                  <a:lnTo>
                    <a:pt x="544220" y="225011"/>
                  </a:lnTo>
                  <a:lnTo>
                    <a:pt x="531478" y="178602"/>
                  </a:lnTo>
                  <a:lnTo>
                    <a:pt x="511189" y="135867"/>
                  </a:lnTo>
                  <a:lnTo>
                    <a:pt x="484126" y="97580"/>
                  </a:lnTo>
                  <a:lnTo>
                    <a:pt x="451064" y="64518"/>
                  </a:lnTo>
                  <a:lnTo>
                    <a:pt x="412778" y="37453"/>
                  </a:lnTo>
                  <a:lnTo>
                    <a:pt x="370042" y="17162"/>
                  </a:lnTo>
                  <a:lnTo>
                    <a:pt x="323631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535940" y="896111"/>
            <a:ext cx="182626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310" dirty="0">
                <a:solidFill>
                  <a:srgbClr val="002060"/>
                </a:solidFill>
                <a:latin typeface="Cambria"/>
                <a:cs typeface="Cambria"/>
              </a:rPr>
              <a:t>E</a:t>
            </a:r>
            <a:r>
              <a:rPr b="1" spc="310" dirty="0">
                <a:solidFill>
                  <a:srgbClr val="002060"/>
                </a:solidFill>
                <a:latin typeface="Cambria"/>
                <a:cs typeface="Cambria"/>
              </a:rPr>
              <a:t>XAMPLE</a:t>
            </a:r>
            <a:endParaRPr sz="3000" b="1" dirty="0">
              <a:solidFill>
                <a:srgbClr val="002060"/>
              </a:solidFill>
              <a:latin typeface="Cambria"/>
              <a:cs typeface="Cambria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535940" y="1628902"/>
            <a:ext cx="7042784" cy="4641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19685" indent="-27305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20" dirty="0">
                <a:latin typeface="Cambria"/>
                <a:cs typeface="Cambria"/>
              </a:rPr>
              <a:t>Initial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query: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“find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information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surrounding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various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conspiracy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theories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about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the 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assassination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380" dirty="0">
                <a:latin typeface="Cambria"/>
                <a:cs typeface="Cambria"/>
              </a:rPr>
              <a:t>J.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240" dirty="0">
                <a:latin typeface="Cambria"/>
                <a:cs typeface="Cambria"/>
              </a:rPr>
              <a:t>F.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Kennedy”</a:t>
            </a:r>
            <a:endParaRPr sz="2400" dirty="0">
              <a:latin typeface="Cambria"/>
              <a:cs typeface="Cambria"/>
            </a:endParaRPr>
          </a:p>
          <a:p>
            <a:pPr marL="652780" lvl="1" indent="-273050">
              <a:lnSpc>
                <a:spcPct val="100000"/>
              </a:lnSpc>
              <a:spcBef>
                <a:spcPts val="509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sz="2100" spc="95" dirty="0">
                <a:latin typeface="Cambria"/>
                <a:cs typeface="Cambria"/>
              </a:rPr>
              <a:t>Most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useful</a:t>
            </a:r>
            <a:r>
              <a:rPr sz="2100" spc="135" dirty="0">
                <a:latin typeface="Cambria"/>
                <a:cs typeface="Cambria"/>
              </a:rPr>
              <a:t> </a:t>
            </a:r>
            <a:r>
              <a:rPr sz="2100" spc="40" dirty="0">
                <a:latin typeface="Cambria"/>
                <a:cs typeface="Cambria"/>
              </a:rPr>
              <a:t>keywords: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85" dirty="0">
                <a:latin typeface="Cambria"/>
                <a:cs typeface="Cambria"/>
              </a:rPr>
              <a:t>assassination,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335" dirty="0">
                <a:latin typeface="Cambria"/>
                <a:cs typeface="Cambria"/>
              </a:rPr>
              <a:t>J.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210" dirty="0">
                <a:latin typeface="Cambria"/>
                <a:cs typeface="Cambria"/>
              </a:rPr>
              <a:t>F.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95" dirty="0">
                <a:latin typeface="Cambria"/>
                <a:cs typeface="Cambria"/>
              </a:rPr>
              <a:t>Kennedy</a:t>
            </a:r>
            <a:endParaRPr sz="2100" dirty="0">
              <a:latin typeface="Cambria"/>
              <a:cs typeface="Cambria"/>
            </a:endParaRPr>
          </a:p>
          <a:p>
            <a:pPr marL="652780" lvl="1" indent="-273050">
              <a:lnSpc>
                <a:spcPct val="100000"/>
              </a:lnSpc>
              <a:spcBef>
                <a:spcPts val="500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sz="2100" spc="70" dirty="0">
                <a:latin typeface="Cambria"/>
                <a:cs typeface="Cambria"/>
              </a:rPr>
              <a:t>Noises:</a:t>
            </a:r>
            <a:r>
              <a:rPr sz="2100" spc="105" dirty="0">
                <a:latin typeface="Cambria"/>
                <a:cs typeface="Cambria"/>
              </a:rPr>
              <a:t> </a:t>
            </a:r>
            <a:r>
              <a:rPr sz="2100" spc="75" dirty="0">
                <a:latin typeface="Cambria"/>
                <a:cs typeface="Cambria"/>
              </a:rPr>
              <a:t>various,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information</a:t>
            </a:r>
            <a:endParaRPr sz="2100" dirty="0">
              <a:latin typeface="Cambria"/>
              <a:cs typeface="Cambria"/>
            </a:endParaRPr>
          </a:p>
          <a:p>
            <a:pPr marL="285115" marR="233679" indent="-273050">
              <a:lnSpc>
                <a:spcPct val="100000"/>
              </a:lnSpc>
              <a:spcBef>
                <a:spcPts val="59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  <a:tab pos="3460750" algn="l"/>
              </a:tabLst>
            </a:pPr>
            <a:r>
              <a:rPr sz="2400" spc="114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most</a:t>
            </a:r>
            <a:r>
              <a:rPr sz="2400" spc="160" dirty="0">
                <a:latin typeface="Cambria"/>
                <a:cs typeface="Cambria"/>
              </a:rPr>
              <a:t> </a:t>
            </a:r>
            <a:r>
              <a:rPr sz="2400" i="1" spc="15" dirty="0">
                <a:solidFill>
                  <a:srgbClr val="7597D9"/>
                </a:solidFill>
                <a:latin typeface="Cambria"/>
                <a:cs typeface="Cambria"/>
              </a:rPr>
              <a:t>t</a:t>
            </a:r>
            <a:r>
              <a:rPr sz="2400" i="1" spc="145" dirty="0">
                <a:solidFill>
                  <a:srgbClr val="7597D9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important	</a:t>
            </a:r>
            <a:r>
              <a:rPr sz="2400" spc="80" dirty="0">
                <a:latin typeface="Cambria"/>
                <a:cs typeface="Cambria"/>
              </a:rPr>
              <a:t>terms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in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25" dirty="0">
                <a:latin typeface="Cambria"/>
                <a:cs typeface="Cambria"/>
              </a:rPr>
              <a:t>top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ranked </a:t>
            </a:r>
            <a:r>
              <a:rPr sz="2400" spc="-509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documents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will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be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“good”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terms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use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in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spc="16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subsequent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query</a:t>
            </a:r>
            <a:endParaRPr sz="2400" dirty="0">
              <a:latin typeface="Cambria"/>
              <a:cs typeface="Cambria"/>
            </a:endParaRPr>
          </a:p>
          <a:p>
            <a:pPr marL="652780" lvl="1" indent="-273050">
              <a:lnSpc>
                <a:spcPct val="100000"/>
              </a:lnSpc>
              <a:spcBef>
                <a:spcPts val="520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sz="2100" spc="100" dirty="0">
                <a:latin typeface="Cambria"/>
                <a:cs typeface="Cambria"/>
              </a:rPr>
              <a:t>Oswald</a:t>
            </a:r>
            <a:endParaRPr sz="2100" dirty="0">
              <a:latin typeface="Cambria"/>
              <a:cs typeface="Cambria"/>
            </a:endParaRPr>
          </a:p>
          <a:p>
            <a:pPr marL="285115" marR="767080" indent="-273050">
              <a:lnSpc>
                <a:spcPct val="100000"/>
              </a:lnSpc>
              <a:spcBef>
                <a:spcPts val="59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30" dirty="0">
                <a:latin typeface="Cambria"/>
                <a:cs typeface="Cambria"/>
              </a:rPr>
              <a:t>If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25" dirty="0">
                <a:latin typeface="Cambria"/>
                <a:cs typeface="Cambria"/>
              </a:rPr>
              <a:t>top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ranked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documents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contain</a:t>
            </a:r>
            <a:r>
              <a:rPr sz="2400" spc="120" dirty="0">
                <a:latin typeface="Cambria"/>
                <a:cs typeface="Cambria"/>
              </a:rPr>
              <a:t> many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occurrences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term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assassination</a:t>
            </a:r>
            <a:endParaRPr sz="2400" dirty="0">
              <a:latin typeface="Cambria"/>
              <a:cs typeface="Cambria"/>
            </a:endParaRPr>
          </a:p>
          <a:p>
            <a:pPr marL="652780" lvl="1" indent="-273050">
              <a:lnSpc>
                <a:spcPct val="100000"/>
              </a:lnSpc>
              <a:spcBef>
                <a:spcPts val="509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145" algn="l"/>
                <a:tab pos="652780" algn="l"/>
              </a:tabLst>
            </a:pPr>
            <a:r>
              <a:rPr sz="2100" spc="70" dirty="0">
                <a:latin typeface="Cambria"/>
                <a:cs typeface="Cambria"/>
              </a:rPr>
              <a:t>Increase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weight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-5" dirty="0">
                <a:latin typeface="Cambria"/>
                <a:cs typeface="Cambria"/>
              </a:rPr>
              <a:t>of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“assassination”</a:t>
            </a:r>
            <a:endParaRPr sz="21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875" y="928624"/>
            <a:ext cx="4286250" cy="32861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29125" y="4357623"/>
            <a:ext cx="3714750" cy="10001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04800" y="762000"/>
            <a:ext cx="8130540" cy="4991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9745" indent="-273685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500380" algn="l"/>
              </a:tabLst>
            </a:pPr>
            <a:r>
              <a:rPr sz="2400" spc="114" dirty="0">
                <a:latin typeface="Cambria"/>
                <a:cs typeface="Cambria"/>
              </a:rPr>
              <a:t>The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formula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used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is:</a:t>
            </a:r>
            <a:endParaRPr sz="2400" dirty="0">
              <a:latin typeface="Cambria"/>
              <a:cs typeface="Cambria"/>
            </a:endParaRPr>
          </a:p>
          <a:p>
            <a:pPr marL="4227830" marR="5080" algn="just">
              <a:lnSpc>
                <a:spcPct val="100000"/>
              </a:lnSpc>
              <a:spcBef>
                <a:spcPts val="1590"/>
              </a:spcBef>
            </a:pP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factors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nr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20" dirty="0">
                <a:latin typeface="Times New Roman"/>
                <a:cs typeface="Times New Roman"/>
              </a:rPr>
              <a:t>were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later </a:t>
            </a:r>
            <a:r>
              <a:rPr sz="2000" i="1" spc="-484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modified to be constants that account 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for the </a:t>
            </a:r>
            <a:r>
              <a:rPr sz="2000" spc="-5" dirty="0">
                <a:latin typeface="Times New Roman"/>
                <a:cs typeface="Times New Roman"/>
              </a:rPr>
              <a:t>number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 items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along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with </a:t>
            </a:r>
            <a:r>
              <a:rPr sz="2000" spc="-5" dirty="0">
                <a:latin typeface="Times New Roman"/>
                <a:cs typeface="Times New Roman"/>
              </a:rPr>
              <a:t> 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importance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that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particular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factor in the equation. Additionally a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constant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was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added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Qo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allow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adjustments to the importance of the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weight assigned to the original </a:t>
            </a:r>
            <a:r>
              <a:rPr sz="2000" spc="-25" dirty="0">
                <a:latin typeface="Times New Roman"/>
                <a:cs typeface="Times New Roman"/>
              </a:rPr>
              <a:t>query. 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This led to the revised version of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 formula: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12700" marR="4149090" algn="just">
              <a:lnSpc>
                <a:spcPct val="100000"/>
              </a:lnSpc>
              <a:spcBef>
                <a:spcPts val="1614"/>
              </a:spcBef>
            </a:pPr>
            <a:r>
              <a:rPr sz="1800" spc="-5" dirty="0">
                <a:latin typeface="Microsoft Sans Serif"/>
                <a:cs typeface="Microsoft Sans Serif"/>
              </a:rPr>
              <a:t>where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α,β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and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yare</a:t>
            </a:r>
            <a:r>
              <a:rPr sz="1800" dirty="0">
                <a:latin typeface="Microsoft Sans Serif"/>
                <a:cs typeface="Microsoft Sans Serif"/>
              </a:rPr>
              <a:t> the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constants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associated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with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each</a:t>
            </a:r>
            <a:r>
              <a:rPr sz="1800" spc="46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factor</a:t>
            </a:r>
            <a:r>
              <a:rPr sz="1800" spc="48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(usually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i="1" spc="-5" dirty="0">
                <a:latin typeface="Arial"/>
                <a:cs typeface="Arial"/>
              </a:rPr>
              <a:t>1/n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or 1/nr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times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constant).</a:t>
            </a:r>
          </a:p>
        </p:txBody>
      </p:sp>
      <p:grpSp>
        <p:nvGrpSpPr>
          <p:cNvPr id="6" name="object 2"/>
          <p:cNvGrpSpPr/>
          <p:nvPr/>
        </p:nvGrpSpPr>
        <p:grpSpPr>
          <a:xfrm>
            <a:off x="0" y="1066800"/>
            <a:ext cx="9144000" cy="6858000"/>
            <a:chOff x="0" y="0"/>
            <a:chExt cx="9144000" cy="6858000"/>
          </a:xfrm>
        </p:grpSpPr>
        <p:pic>
          <p:nvPicPr>
            <p:cNvPr id="7" name="object 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8" name="object 4"/>
            <p:cNvSpPr/>
            <p:nvPr/>
          </p:nvSpPr>
          <p:spPr>
            <a:xfrm>
              <a:off x="87630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38100">
              <a:solidFill>
                <a:srgbClr val="FDC3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/>
            <p:cNvSpPr/>
            <p:nvPr/>
          </p:nvSpPr>
          <p:spPr>
            <a:xfrm>
              <a:off x="47625" y="0"/>
              <a:ext cx="57150" cy="6858000"/>
            </a:xfrm>
            <a:custGeom>
              <a:avLst/>
              <a:gdLst/>
              <a:ahLst/>
              <a:cxnLst/>
              <a:rect l="l" t="t" r="r" b="b"/>
              <a:pathLst>
                <a:path w="57150" h="6858000">
                  <a:moveTo>
                    <a:pt x="1143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1430" y="6858000"/>
                  </a:lnTo>
                  <a:lnTo>
                    <a:pt x="11430" y="0"/>
                  </a:lnTo>
                  <a:close/>
                </a:path>
                <a:path w="57150" h="6858000">
                  <a:moveTo>
                    <a:pt x="57150" y="0"/>
                  </a:moveTo>
                  <a:lnTo>
                    <a:pt x="22860" y="0"/>
                  </a:lnTo>
                  <a:lnTo>
                    <a:pt x="22860" y="6858000"/>
                  </a:lnTo>
                  <a:lnTo>
                    <a:pt x="57150" y="68580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DC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7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12700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8"/>
            <p:cNvSpPr/>
            <p:nvPr/>
          </p:nvSpPr>
          <p:spPr>
            <a:xfrm>
              <a:off x="8156447" y="571499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08" y="4419"/>
                  </a:lnTo>
                  <a:lnTo>
                    <a:pt x="178597" y="17162"/>
                  </a:lnTo>
                  <a:lnTo>
                    <a:pt x="135861" y="37453"/>
                  </a:lnTo>
                  <a:lnTo>
                    <a:pt x="97575" y="64518"/>
                  </a:lnTo>
                  <a:lnTo>
                    <a:pt x="64513" y="97580"/>
                  </a:lnTo>
                  <a:lnTo>
                    <a:pt x="37450" y="135867"/>
                  </a:lnTo>
                  <a:lnTo>
                    <a:pt x="17161" y="178602"/>
                  </a:lnTo>
                  <a:lnTo>
                    <a:pt x="4419" y="225011"/>
                  </a:lnTo>
                  <a:lnTo>
                    <a:pt x="0" y="274319"/>
                  </a:lnTo>
                  <a:lnTo>
                    <a:pt x="4419" y="323628"/>
                  </a:lnTo>
                  <a:lnTo>
                    <a:pt x="17161" y="370037"/>
                  </a:lnTo>
                  <a:lnTo>
                    <a:pt x="37450" y="412772"/>
                  </a:lnTo>
                  <a:lnTo>
                    <a:pt x="64513" y="451059"/>
                  </a:lnTo>
                  <a:lnTo>
                    <a:pt x="97575" y="484121"/>
                  </a:lnTo>
                  <a:lnTo>
                    <a:pt x="135861" y="511186"/>
                  </a:lnTo>
                  <a:lnTo>
                    <a:pt x="178597" y="531477"/>
                  </a:lnTo>
                  <a:lnTo>
                    <a:pt x="225008" y="544220"/>
                  </a:lnTo>
                  <a:lnTo>
                    <a:pt x="274320" y="548640"/>
                  </a:lnTo>
                  <a:lnTo>
                    <a:pt x="323631" y="544220"/>
                  </a:lnTo>
                  <a:lnTo>
                    <a:pt x="370042" y="531477"/>
                  </a:lnTo>
                  <a:lnTo>
                    <a:pt x="412778" y="511186"/>
                  </a:lnTo>
                  <a:lnTo>
                    <a:pt x="451064" y="484121"/>
                  </a:lnTo>
                  <a:lnTo>
                    <a:pt x="484126" y="451059"/>
                  </a:lnTo>
                  <a:lnTo>
                    <a:pt x="511189" y="412772"/>
                  </a:lnTo>
                  <a:lnTo>
                    <a:pt x="531478" y="370037"/>
                  </a:lnTo>
                  <a:lnTo>
                    <a:pt x="544220" y="323628"/>
                  </a:lnTo>
                  <a:lnTo>
                    <a:pt x="548640" y="274319"/>
                  </a:lnTo>
                  <a:lnTo>
                    <a:pt x="544220" y="225011"/>
                  </a:lnTo>
                  <a:lnTo>
                    <a:pt x="531478" y="178602"/>
                  </a:lnTo>
                  <a:lnTo>
                    <a:pt x="511189" y="135867"/>
                  </a:lnTo>
                  <a:lnTo>
                    <a:pt x="484126" y="97580"/>
                  </a:lnTo>
                  <a:lnTo>
                    <a:pt x="451064" y="64518"/>
                  </a:lnTo>
                  <a:lnTo>
                    <a:pt x="412778" y="37453"/>
                  </a:lnTo>
                  <a:lnTo>
                    <a:pt x="370042" y="17162"/>
                  </a:lnTo>
                  <a:lnTo>
                    <a:pt x="323631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6680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7630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38100">
              <a:solidFill>
                <a:srgbClr val="FDC3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25" y="0"/>
              <a:ext cx="57150" cy="6858000"/>
            </a:xfrm>
            <a:custGeom>
              <a:avLst/>
              <a:gdLst/>
              <a:ahLst/>
              <a:cxnLst/>
              <a:rect l="l" t="t" r="r" b="b"/>
              <a:pathLst>
                <a:path w="57150" h="6858000">
                  <a:moveTo>
                    <a:pt x="1143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1430" y="6858000"/>
                  </a:lnTo>
                  <a:lnTo>
                    <a:pt x="11430" y="0"/>
                  </a:lnTo>
                  <a:close/>
                </a:path>
                <a:path w="57150" h="6858000">
                  <a:moveTo>
                    <a:pt x="57150" y="0"/>
                  </a:moveTo>
                  <a:lnTo>
                    <a:pt x="22860" y="0"/>
                  </a:lnTo>
                  <a:lnTo>
                    <a:pt x="22860" y="6858000"/>
                  </a:lnTo>
                  <a:lnTo>
                    <a:pt x="57150" y="68580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DC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12700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56447" y="571499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08" y="4419"/>
                  </a:lnTo>
                  <a:lnTo>
                    <a:pt x="178597" y="17162"/>
                  </a:lnTo>
                  <a:lnTo>
                    <a:pt x="135861" y="37453"/>
                  </a:lnTo>
                  <a:lnTo>
                    <a:pt x="97575" y="64518"/>
                  </a:lnTo>
                  <a:lnTo>
                    <a:pt x="64513" y="97580"/>
                  </a:lnTo>
                  <a:lnTo>
                    <a:pt x="37450" y="135867"/>
                  </a:lnTo>
                  <a:lnTo>
                    <a:pt x="17161" y="178602"/>
                  </a:lnTo>
                  <a:lnTo>
                    <a:pt x="4419" y="225011"/>
                  </a:lnTo>
                  <a:lnTo>
                    <a:pt x="0" y="274319"/>
                  </a:lnTo>
                  <a:lnTo>
                    <a:pt x="4419" y="323628"/>
                  </a:lnTo>
                  <a:lnTo>
                    <a:pt x="17161" y="370037"/>
                  </a:lnTo>
                  <a:lnTo>
                    <a:pt x="37450" y="412772"/>
                  </a:lnTo>
                  <a:lnTo>
                    <a:pt x="64513" y="451059"/>
                  </a:lnTo>
                  <a:lnTo>
                    <a:pt x="97575" y="484121"/>
                  </a:lnTo>
                  <a:lnTo>
                    <a:pt x="135861" y="511186"/>
                  </a:lnTo>
                  <a:lnTo>
                    <a:pt x="178597" y="531477"/>
                  </a:lnTo>
                  <a:lnTo>
                    <a:pt x="225008" y="544220"/>
                  </a:lnTo>
                  <a:lnTo>
                    <a:pt x="274320" y="548640"/>
                  </a:lnTo>
                  <a:lnTo>
                    <a:pt x="323631" y="544220"/>
                  </a:lnTo>
                  <a:lnTo>
                    <a:pt x="370042" y="531477"/>
                  </a:lnTo>
                  <a:lnTo>
                    <a:pt x="412778" y="511186"/>
                  </a:lnTo>
                  <a:lnTo>
                    <a:pt x="451064" y="484121"/>
                  </a:lnTo>
                  <a:lnTo>
                    <a:pt x="484126" y="451059"/>
                  </a:lnTo>
                  <a:lnTo>
                    <a:pt x="511189" y="412772"/>
                  </a:lnTo>
                  <a:lnTo>
                    <a:pt x="531478" y="370037"/>
                  </a:lnTo>
                  <a:lnTo>
                    <a:pt x="544220" y="323628"/>
                  </a:lnTo>
                  <a:lnTo>
                    <a:pt x="548640" y="274319"/>
                  </a:lnTo>
                  <a:lnTo>
                    <a:pt x="544220" y="225011"/>
                  </a:lnTo>
                  <a:lnTo>
                    <a:pt x="531478" y="178602"/>
                  </a:lnTo>
                  <a:lnTo>
                    <a:pt x="511189" y="135867"/>
                  </a:lnTo>
                  <a:lnTo>
                    <a:pt x="484126" y="97580"/>
                  </a:lnTo>
                  <a:lnTo>
                    <a:pt x="451064" y="64518"/>
                  </a:lnTo>
                  <a:lnTo>
                    <a:pt x="412778" y="37453"/>
                  </a:lnTo>
                  <a:lnTo>
                    <a:pt x="370042" y="17162"/>
                  </a:lnTo>
                  <a:lnTo>
                    <a:pt x="323631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2"/>
          <p:cNvSpPr txBox="1"/>
          <p:nvPr/>
        </p:nvSpPr>
        <p:spPr>
          <a:xfrm>
            <a:off x="535940" y="1628140"/>
            <a:ext cx="7310755" cy="5010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715" indent="-27305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  <a:tab pos="3694429" algn="l"/>
              </a:tabLst>
            </a:pPr>
            <a:r>
              <a:rPr sz="2400" spc="114" dirty="0">
                <a:latin typeface="Cambria"/>
                <a:cs typeface="Cambria"/>
              </a:rPr>
              <a:t>The</a:t>
            </a:r>
            <a:r>
              <a:rPr sz="2400" spc="71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factor	</a:t>
            </a:r>
            <a:r>
              <a:rPr sz="2400" i="1" spc="145" dirty="0">
                <a:latin typeface="Cambria"/>
                <a:cs typeface="Cambria"/>
              </a:rPr>
              <a:t>is</a:t>
            </a:r>
            <a:r>
              <a:rPr sz="2400" i="1" spc="695" dirty="0">
                <a:latin typeface="Cambria"/>
                <a:cs typeface="Cambria"/>
              </a:rPr>
              <a:t> </a:t>
            </a:r>
            <a:r>
              <a:rPr sz="2400" i="1" spc="55" dirty="0">
                <a:latin typeface="Cambria"/>
                <a:cs typeface="Cambria"/>
              </a:rPr>
              <a:t>referred</a:t>
            </a:r>
            <a:r>
              <a:rPr sz="2400" i="1" spc="114" dirty="0">
                <a:latin typeface="Cambria"/>
                <a:cs typeface="Cambria"/>
              </a:rPr>
              <a:t> </a:t>
            </a:r>
            <a:r>
              <a:rPr sz="2400" i="1" dirty="0">
                <a:latin typeface="Cambria"/>
                <a:cs typeface="Cambria"/>
              </a:rPr>
              <a:t>to</a:t>
            </a:r>
            <a:r>
              <a:rPr sz="2400" i="1" spc="175" dirty="0">
                <a:latin typeface="Cambria"/>
                <a:cs typeface="Cambria"/>
              </a:rPr>
              <a:t> </a:t>
            </a:r>
            <a:r>
              <a:rPr sz="2400" i="1" spc="125" dirty="0">
                <a:latin typeface="Cambria"/>
                <a:cs typeface="Cambria"/>
              </a:rPr>
              <a:t>as</a:t>
            </a:r>
            <a:r>
              <a:rPr sz="2400" i="1" spc="700" dirty="0">
                <a:latin typeface="Cambria"/>
                <a:cs typeface="Cambria"/>
              </a:rPr>
              <a:t> </a:t>
            </a:r>
            <a:r>
              <a:rPr sz="2400" i="1" spc="80" dirty="0">
                <a:latin typeface="Cambria"/>
                <a:cs typeface="Cambria"/>
              </a:rPr>
              <a:t>positive </a:t>
            </a:r>
            <a:r>
              <a:rPr sz="2400" i="1" spc="-520" dirty="0">
                <a:latin typeface="Cambria"/>
                <a:cs typeface="Cambria"/>
              </a:rPr>
              <a:t> </a:t>
            </a:r>
            <a:r>
              <a:rPr sz="2400" i="1" spc="70" dirty="0">
                <a:latin typeface="Cambria"/>
                <a:cs typeface="Cambria"/>
              </a:rPr>
              <a:t>feedback</a:t>
            </a:r>
            <a:r>
              <a:rPr sz="2400" i="1" spc="75" dirty="0">
                <a:latin typeface="Cambria"/>
                <a:cs typeface="Cambria"/>
              </a:rPr>
              <a:t> </a:t>
            </a:r>
            <a:r>
              <a:rPr sz="2400" i="1" spc="65" dirty="0">
                <a:latin typeface="Cambria"/>
                <a:cs typeface="Cambria"/>
              </a:rPr>
              <a:t>because</a:t>
            </a:r>
            <a:r>
              <a:rPr sz="2400" i="1" spc="7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it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using </a:t>
            </a:r>
            <a:r>
              <a:rPr sz="2400" spc="90" dirty="0">
                <a:latin typeface="Cambria"/>
                <a:cs typeface="Cambria"/>
              </a:rPr>
              <a:t>the  </a:t>
            </a:r>
            <a:r>
              <a:rPr sz="2400" spc="80" dirty="0">
                <a:latin typeface="Cambria"/>
                <a:cs typeface="Cambria"/>
              </a:rPr>
              <a:t>user  </a:t>
            </a:r>
            <a:r>
              <a:rPr sz="2400" spc="95" dirty="0">
                <a:latin typeface="Cambria"/>
                <a:cs typeface="Cambria"/>
              </a:rPr>
              <a:t>judgments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oll </a:t>
            </a:r>
            <a:r>
              <a:rPr sz="2400" spc="85" dirty="0">
                <a:latin typeface="Cambria"/>
                <a:cs typeface="Cambria"/>
              </a:rPr>
              <a:t>relevant </a:t>
            </a:r>
            <a:r>
              <a:rPr sz="2400" spc="90" dirty="0">
                <a:latin typeface="Cambria"/>
                <a:cs typeface="Cambria"/>
              </a:rPr>
              <a:t>items </a:t>
            </a:r>
            <a:r>
              <a:rPr sz="2400" spc="20" dirty="0">
                <a:latin typeface="Cambria"/>
                <a:cs typeface="Cambria"/>
              </a:rPr>
              <a:t>to </a:t>
            </a:r>
            <a:r>
              <a:rPr sz="2400" spc="70" dirty="0">
                <a:latin typeface="Cambria"/>
                <a:cs typeface="Cambria"/>
              </a:rPr>
              <a:t>increase </a:t>
            </a:r>
            <a:r>
              <a:rPr sz="2400" spc="90" dirty="0">
                <a:latin typeface="Cambria"/>
                <a:cs typeface="Cambria"/>
              </a:rPr>
              <a:t>the values </a:t>
            </a:r>
            <a:r>
              <a:rPr sz="2400" spc="-5" dirty="0">
                <a:latin typeface="Cambria"/>
                <a:cs typeface="Cambria"/>
              </a:rPr>
              <a:t>of </a:t>
            </a:r>
            <a:r>
              <a:rPr sz="2400" spc="85" dirty="0">
                <a:latin typeface="Cambria"/>
                <a:cs typeface="Cambria"/>
              </a:rPr>
              <a:t>terms 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for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next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iteration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searching.</a:t>
            </a:r>
            <a:endParaRPr sz="2400" dirty="0">
              <a:latin typeface="Cambria"/>
              <a:cs typeface="Cambria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370205" algn="l"/>
                <a:tab pos="3562985" algn="l"/>
              </a:tabLst>
            </a:pPr>
            <a:r>
              <a:rPr dirty="0"/>
              <a:t>	</a:t>
            </a:r>
            <a:r>
              <a:rPr sz="2400" spc="114" dirty="0">
                <a:latin typeface="Cambria"/>
                <a:cs typeface="Cambria"/>
              </a:rPr>
              <a:t>The 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factor	</a:t>
            </a:r>
            <a:r>
              <a:rPr sz="2400" i="1" spc="145" dirty="0">
                <a:latin typeface="Cambria"/>
                <a:cs typeface="Cambria"/>
              </a:rPr>
              <a:t>is</a:t>
            </a:r>
            <a:r>
              <a:rPr sz="2400" i="1" spc="765" dirty="0">
                <a:latin typeface="Cambria"/>
                <a:cs typeface="Cambria"/>
              </a:rPr>
              <a:t> </a:t>
            </a:r>
            <a:r>
              <a:rPr sz="2400" i="1" spc="55" dirty="0">
                <a:latin typeface="Cambria"/>
                <a:cs typeface="Cambria"/>
              </a:rPr>
              <a:t>referred</a:t>
            </a:r>
            <a:r>
              <a:rPr sz="2400" i="1" spc="190" dirty="0">
                <a:latin typeface="Cambria"/>
                <a:cs typeface="Cambria"/>
              </a:rPr>
              <a:t> </a:t>
            </a:r>
            <a:r>
              <a:rPr sz="2400" i="1" dirty="0">
                <a:latin typeface="Cambria"/>
                <a:cs typeface="Cambria"/>
              </a:rPr>
              <a:t>to</a:t>
            </a:r>
            <a:r>
              <a:rPr sz="2400" i="1" spc="245" dirty="0">
                <a:latin typeface="Cambria"/>
                <a:cs typeface="Cambria"/>
              </a:rPr>
              <a:t> </a:t>
            </a:r>
            <a:r>
              <a:rPr sz="2400" i="1" spc="125" dirty="0">
                <a:latin typeface="Cambria"/>
                <a:cs typeface="Cambria"/>
              </a:rPr>
              <a:t>as</a:t>
            </a:r>
            <a:r>
              <a:rPr sz="2400" i="1" spc="770" dirty="0">
                <a:latin typeface="Cambria"/>
                <a:cs typeface="Cambria"/>
              </a:rPr>
              <a:t> </a:t>
            </a:r>
            <a:r>
              <a:rPr sz="2400" i="1" spc="70" dirty="0">
                <a:latin typeface="Cambria"/>
                <a:cs typeface="Cambria"/>
              </a:rPr>
              <a:t>negative </a:t>
            </a:r>
            <a:r>
              <a:rPr sz="2400" i="1" spc="-520" dirty="0">
                <a:latin typeface="Cambria"/>
                <a:cs typeface="Cambria"/>
              </a:rPr>
              <a:t> </a:t>
            </a:r>
            <a:r>
              <a:rPr sz="2400" i="1" spc="65" dirty="0">
                <a:latin typeface="Cambria"/>
                <a:cs typeface="Cambria"/>
              </a:rPr>
              <a:t>f</a:t>
            </a:r>
            <a:r>
              <a:rPr sz="2400" spc="65" dirty="0">
                <a:latin typeface="Cambria"/>
                <a:cs typeface="Cambria"/>
              </a:rPr>
              <a:t>eedback </a:t>
            </a:r>
            <a:r>
              <a:rPr sz="2400" spc="60" dirty="0">
                <a:latin typeface="Cambria"/>
                <a:cs typeface="Cambria"/>
              </a:rPr>
              <a:t>since </a:t>
            </a:r>
            <a:r>
              <a:rPr sz="2400" spc="100" dirty="0">
                <a:latin typeface="Cambria"/>
                <a:cs typeface="Cambria"/>
              </a:rPr>
              <a:t>it </a:t>
            </a:r>
            <a:r>
              <a:rPr sz="2400" spc="55" dirty="0">
                <a:latin typeface="Cambria"/>
                <a:cs typeface="Cambria"/>
              </a:rPr>
              <a:t>decreases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95" dirty="0">
                <a:latin typeface="Cambria"/>
                <a:cs typeface="Cambria"/>
              </a:rPr>
              <a:t>values </a:t>
            </a:r>
            <a:r>
              <a:rPr sz="2400" spc="-5" dirty="0">
                <a:latin typeface="Cambria"/>
                <a:cs typeface="Cambria"/>
              </a:rPr>
              <a:t>of </a:t>
            </a:r>
            <a:r>
              <a:rPr sz="2400" spc="85" dirty="0">
                <a:latin typeface="Cambria"/>
                <a:cs typeface="Cambria"/>
              </a:rPr>
              <a:t>terms </a:t>
            </a:r>
            <a:r>
              <a:rPr sz="2400" spc="105" dirty="0">
                <a:latin typeface="Cambria"/>
                <a:cs typeface="Cambria"/>
              </a:rPr>
              <a:t>in 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query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vector.</a:t>
            </a:r>
            <a:endParaRPr sz="2400" dirty="0">
              <a:latin typeface="Cambria"/>
              <a:cs typeface="Cambria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65" dirty="0">
                <a:latin typeface="Cambria"/>
                <a:cs typeface="Cambria"/>
              </a:rPr>
              <a:t>Many </a:t>
            </a:r>
            <a:r>
              <a:rPr sz="2400" spc="85" dirty="0">
                <a:latin typeface="Cambria"/>
                <a:cs typeface="Cambria"/>
              </a:rPr>
              <a:t>times </a:t>
            </a:r>
            <a:r>
              <a:rPr sz="2400" spc="55" dirty="0">
                <a:latin typeface="Cambria"/>
                <a:cs typeface="Cambria"/>
              </a:rPr>
              <a:t>only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positive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feedback </a:t>
            </a:r>
            <a:r>
              <a:rPr sz="2400" spc="80" dirty="0">
                <a:latin typeface="Cambria"/>
                <a:cs typeface="Cambria"/>
              </a:rPr>
              <a:t>is </a:t>
            </a:r>
            <a:r>
              <a:rPr sz="2400" spc="70" dirty="0">
                <a:latin typeface="Cambria"/>
                <a:cs typeface="Cambria"/>
              </a:rPr>
              <a:t>used </a:t>
            </a:r>
            <a:r>
              <a:rPr sz="2400" spc="105" dirty="0">
                <a:latin typeface="Cambria"/>
                <a:cs typeface="Cambria"/>
              </a:rPr>
              <a:t>in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spc="16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relevance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feedback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environment.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Positive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feedback </a:t>
            </a:r>
            <a:r>
              <a:rPr sz="2400" spc="75" dirty="0">
                <a:latin typeface="Cambria"/>
                <a:cs typeface="Cambria"/>
              </a:rPr>
              <a:t>is </a:t>
            </a:r>
            <a:r>
              <a:rPr sz="2400" spc="40" dirty="0">
                <a:latin typeface="Cambria"/>
                <a:cs typeface="Cambria"/>
              </a:rPr>
              <a:t>more </a:t>
            </a:r>
            <a:r>
              <a:rPr sz="2400" spc="90" dirty="0">
                <a:latin typeface="Cambria"/>
                <a:cs typeface="Cambria"/>
              </a:rPr>
              <a:t>likely </a:t>
            </a:r>
            <a:r>
              <a:rPr sz="2400" spc="20" dirty="0">
                <a:latin typeface="Cambria"/>
                <a:cs typeface="Cambria"/>
              </a:rPr>
              <a:t>to  </a:t>
            </a:r>
            <a:r>
              <a:rPr sz="2400" spc="35" dirty="0">
                <a:latin typeface="Cambria"/>
                <a:cs typeface="Cambria"/>
              </a:rPr>
              <a:t>move 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spc="60" dirty="0">
                <a:latin typeface="Cambria"/>
                <a:cs typeface="Cambria"/>
              </a:rPr>
              <a:t>query </a:t>
            </a:r>
            <a:r>
              <a:rPr sz="2400" spc="30" dirty="0">
                <a:latin typeface="Cambria"/>
                <a:cs typeface="Cambria"/>
              </a:rPr>
              <a:t>closer  </a:t>
            </a:r>
            <a:r>
              <a:rPr sz="2400" spc="20" dirty="0">
                <a:latin typeface="Cambria"/>
                <a:cs typeface="Cambria"/>
              </a:rPr>
              <a:t>to 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user's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information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needs.</a:t>
            </a:r>
            <a:endParaRPr sz="2400" dirty="0">
              <a:latin typeface="Cambria"/>
              <a:cs typeface="Cambria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14" dirty="0">
                <a:latin typeface="Cambria"/>
                <a:cs typeface="Cambria"/>
              </a:rPr>
              <a:t>Negative </a:t>
            </a:r>
            <a:r>
              <a:rPr sz="2400" spc="65" dirty="0">
                <a:latin typeface="Cambria"/>
                <a:cs typeface="Cambria"/>
              </a:rPr>
              <a:t>feedback </a:t>
            </a:r>
            <a:r>
              <a:rPr sz="2400" spc="120" dirty="0">
                <a:latin typeface="Cambria"/>
                <a:cs typeface="Cambria"/>
              </a:rPr>
              <a:t>may </a:t>
            </a:r>
            <a:r>
              <a:rPr sz="2400" spc="95" dirty="0">
                <a:latin typeface="Cambria"/>
                <a:cs typeface="Cambria"/>
              </a:rPr>
              <a:t>help, </a:t>
            </a:r>
            <a:r>
              <a:rPr sz="2400" spc="90" dirty="0">
                <a:latin typeface="Cambria"/>
                <a:cs typeface="Cambria"/>
              </a:rPr>
              <a:t>but </a:t>
            </a:r>
            <a:r>
              <a:rPr sz="2400" spc="100" dirty="0">
                <a:latin typeface="Cambria"/>
                <a:cs typeface="Cambria"/>
              </a:rPr>
              <a:t>in </a:t>
            </a:r>
            <a:r>
              <a:rPr sz="2400" spc="35" dirty="0">
                <a:latin typeface="Cambria"/>
                <a:cs typeface="Cambria"/>
              </a:rPr>
              <a:t>some </a:t>
            </a:r>
            <a:r>
              <a:rPr sz="2400" spc="65" dirty="0">
                <a:latin typeface="Cambria"/>
                <a:cs typeface="Cambria"/>
              </a:rPr>
              <a:t>cases </a:t>
            </a:r>
            <a:r>
              <a:rPr sz="2400" spc="105" dirty="0">
                <a:latin typeface="Cambria"/>
                <a:cs typeface="Cambria"/>
              </a:rPr>
              <a:t>it 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actually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reduces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effectiveness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query.</a:t>
            </a:r>
            <a:endParaRPr sz="2400" dirty="0">
              <a:latin typeface="Cambria"/>
              <a:cs typeface="Cambria"/>
            </a:endParaRPr>
          </a:p>
        </p:txBody>
      </p:sp>
      <p:pic>
        <p:nvPicPr>
          <p:cNvPr id="10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7373" y="1428686"/>
            <a:ext cx="1785874" cy="642937"/>
          </a:xfrm>
          <a:prstGeom prst="rect">
            <a:avLst/>
          </a:prstGeom>
        </p:spPr>
      </p:pic>
      <p:pic>
        <p:nvPicPr>
          <p:cNvPr id="11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85998" y="3143250"/>
            <a:ext cx="785812" cy="4286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0"/>
            <a:ext cx="445134" cy="6858000"/>
          </a:xfrm>
          <a:custGeom>
            <a:avLst/>
            <a:gdLst/>
            <a:ahLst/>
            <a:cxnLst/>
            <a:rect l="l" t="t" r="r" b="b"/>
            <a:pathLst>
              <a:path w="445134" h="6858000">
                <a:moveTo>
                  <a:pt x="0" y="6858000"/>
                </a:moveTo>
                <a:lnTo>
                  <a:pt x="444536" y="6858000"/>
                </a:lnTo>
                <a:lnTo>
                  <a:pt x="44453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EC3AE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2686" y="0"/>
            <a:ext cx="3175" cy="6858000"/>
          </a:xfrm>
          <a:custGeom>
            <a:avLst/>
            <a:gdLst/>
            <a:ahLst/>
            <a:cxnLst/>
            <a:rect l="l" t="t" r="r" b="b"/>
            <a:pathLst>
              <a:path w="3175" h="6858000">
                <a:moveTo>
                  <a:pt x="0" y="6858000"/>
                </a:moveTo>
                <a:lnTo>
                  <a:pt x="3138" y="6858000"/>
                </a:lnTo>
                <a:lnTo>
                  <a:pt x="3138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EC3AE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2975" y="0"/>
            <a:ext cx="48260" cy="6858000"/>
          </a:xfrm>
          <a:custGeom>
            <a:avLst/>
            <a:gdLst/>
            <a:ahLst/>
            <a:cxnLst/>
            <a:rect l="l" t="t" r="r" b="b"/>
            <a:pathLst>
              <a:path w="48259" h="6858000">
                <a:moveTo>
                  <a:pt x="0" y="6858000"/>
                </a:moveTo>
                <a:lnTo>
                  <a:pt x="47637" y="6858000"/>
                </a:lnTo>
                <a:lnTo>
                  <a:pt x="4763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EC3AE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6326" y="0"/>
            <a:ext cx="104775" cy="6858000"/>
          </a:xfrm>
          <a:custGeom>
            <a:avLst/>
            <a:gdLst/>
            <a:ahLst/>
            <a:cxnLst/>
            <a:rect l="l" t="t" r="r" b="b"/>
            <a:pathLst>
              <a:path w="104775" h="6858000">
                <a:moveTo>
                  <a:pt x="104660" y="0"/>
                </a:moveTo>
                <a:lnTo>
                  <a:pt x="0" y="0"/>
                </a:lnTo>
                <a:lnTo>
                  <a:pt x="0" y="6858000"/>
                </a:lnTo>
                <a:lnTo>
                  <a:pt x="104660" y="6858000"/>
                </a:lnTo>
                <a:lnTo>
                  <a:pt x="104660" y="0"/>
                </a:lnTo>
                <a:close/>
              </a:path>
            </a:pathLst>
          </a:custGeom>
          <a:solidFill>
            <a:srgbClr val="FFD9C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990600" y="0"/>
            <a:ext cx="381000" cy="6858000"/>
            <a:chOff x="990600" y="0"/>
            <a:chExt cx="381000" cy="6858000"/>
          </a:xfrm>
        </p:grpSpPr>
        <p:sp>
          <p:nvSpPr>
            <p:cNvPr id="7" name="object 7"/>
            <p:cNvSpPr/>
            <p:nvPr/>
          </p:nvSpPr>
          <p:spPr>
            <a:xfrm>
              <a:off x="990600" y="0"/>
              <a:ext cx="182245" cy="6858000"/>
            </a:xfrm>
            <a:custGeom>
              <a:avLst/>
              <a:gdLst/>
              <a:ahLst/>
              <a:cxnLst/>
              <a:rect l="l" t="t" r="r" b="b"/>
              <a:pathLst>
                <a:path w="182244" h="6858000">
                  <a:moveTo>
                    <a:pt x="181863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1863" y="6858000"/>
                  </a:lnTo>
                  <a:lnTo>
                    <a:pt x="181863" y="0"/>
                  </a:lnTo>
                  <a:close/>
                </a:path>
              </a:pathLst>
            </a:custGeom>
            <a:solidFill>
              <a:srgbClr val="FFD9CE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41323" y="0"/>
              <a:ext cx="230504" cy="6858000"/>
            </a:xfrm>
            <a:custGeom>
              <a:avLst/>
              <a:gdLst/>
              <a:ahLst/>
              <a:cxnLst/>
              <a:rect l="l" t="t" r="r" b="b"/>
              <a:pathLst>
                <a:path w="230505" h="6858000">
                  <a:moveTo>
                    <a:pt x="23027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230276" y="6858000"/>
                  </a:lnTo>
                  <a:lnTo>
                    <a:pt x="230276" y="0"/>
                  </a:lnTo>
                  <a:close/>
                </a:path>
              </a:pathLst>
            </a:custGeom>
            <a:solidFill>
              <a:srgbClr val="FFEDE8">
                <a:alpha val="7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0634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57150">
            <a:solidFill>
              <a:srgbClr val="FEC3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825536" y="0"/>
            <a:ext cx="117475" cy="6858000"/>
            <a:chOff x="825536" y="0"/>
            <a:chExt cx="117475" cy="6858000"/>
          </a:xfrm>
        </p:grpSpPr>
        <p:sp>
          <p:nvSpPr>
            <p:cNvPr id="11" name="object 11"/>
            <p:cNvSpPr/>
            <p:nvPr/>
          </p:nvSpPr>
          <p:spPr>
            <a:xfrm>
              <a:off x="914399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ln w="57150">
              <a:solidFill>
                <a:srgbClr val="FFED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4111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ln w="57150">
              <a:solidFill>
                <a:srgbClr val="FEC3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72663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28575">
            <a:solidFill>
              <a:srgbClr val="FEC3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668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525">
            <a:solidFill>
              <a:srgbClr val="FEC3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85288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11417" y="0"/>
                </a:moveTo>
                <a:lnTo>
                  <a:pt x="0" y="0"/>
                </a:lnTo>
                <a:lnTo>
                  <a:pt x="0" y="6858000"/>
                </a:lnTo>
                <a:lnTo>
                  <a:pt x="11417" y="6858000"/>
                </a:lnTo>
                <a:lnTo>
                  <a:pt x="11417" y="0"/>
                </a:lnTo>
                <a:close/>
              </a:path>
              <a:path w="57150" h="6858000">
                <a:moveTo>
                  <a:pt x="57150" y="0"/>
                </a:moveTo>
                <a:lnTo>
                  <a:pt x="22860" y="0"/>
                </a:lnTo>
                <a:lnTo>
                  <a:pt x="22860" y="6858000"/>
                </a:lnTo>
                <a:lnTo>
                  <a:pt x="57150" y="6858000"/>
                </a:lnTo>
                <a:lnTo>
                  <a:pt x="57150" y="0"/>
                </a:lnTo>
                <a:close/>
              </a:path>
            </a:pathLst>
          </a:custGeom>
          <a:solidFill>
            <a:srgbClr val="FEC3A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609600" y="0"/>
            <a:ext cx="1661160" cy="6858000"/>
            <a:chOff x="609600" y="0"/>
            <a:chExt cx="1661160" cy="6858000"/>
          </a:xfrm>
        </p:grpSpPr>
        <p:sp>
          <p:nvSpPr>
            <p:cNvPr id="17" name="object 17"/>
            <p:cNvSpPr/>
            <p:nvPr/>
          </p:nvSpPr>
          <p:spPr>
            <a:xfrm>
              <a:off x="1219200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76187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6187" y="6858000"/>
                  </a:lnTo>
                  <a:lnTo>
                    <a:pt x="76187" y="0"/>
                  </a:lnTo>
                  <a:close/>
                </a:path>
              </a:pathLst>
            </a:custGeom>
            <a:solidFill>
              <a:srgbClr val="FEC3AE">
                <a:alpha val="5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9600" y="3429000"/>
              <a:ext cx="1341755" cy="2079625"/>
            </a:xfrm>
            <a:custGeom>
              <a:avLst/>
              <a:gdLst/>
              <a:ahLst/>
              <a:cxnLst/>
              <a:rect l="l" t="t" r="r" b="b"/>
              <a:pathLst>
                <a:path w="1341755" h="2079625">
                  <a:moveTo>
                    <a:pt x="1295400" y="647700"/>
                  </a:moveTo>
                  <a:lnTo>
                    <a:pt x="1293622" y="599363"/>
                  </a:lnTo>
                  <a:lnTo>
                    <a:pt x="1288376" y="551992"/>
                  </a:lnTo>
                  <a:lnTo>
                    <a:pt x="1279779" y="505714"/>
                  </a:lnTo>
                  <a:lnTo>
                    <a:pt x="1267968" y="460641"/>
                  </a:lnTo>
                  <a:lnTo>
                    <a:pt x="1253070" y="416915"/>
                  </a:lnTo>
                  <a:lnTo>
                    <a:pt x="1235202" y="374650"/>
                  </a:lnTo>
                  <a:lnTo>
                    <a:pt x="1214475" y="333984"/>
                  </a:lnTo>
                  <a:lnTo>
                    <a:pt x="1191044" y="295021"/>
                  </a:lnTo>
                  <a:lnTo>
                    <a:pt x="1165021" y="257911"/>
                  </a:lnTo>
                  <a:lnTo>
                    <a:pt x="1136523" y="222770"/>
                  </a:lnTo>
                  <a:lnTo>
                    <a:pt x="1105687" y="189712"/>
                  </a:lnTo>
                  <a:lnTo>
                    <a:pt x="1072629" y="158877"/>
                  </a:lnTo>
                  <a:lnTo>
                    <a:pt x="1037488" y="130378"/>
                  </a:lnTo>
                  <a:lnTo>
                    <a:pt x="1000379" y="104355"/>
                  </a:lnTo>
                  <a:lnTo>
                    <a:pt x="961415" y="80924"/>
                  </a:lnTo>
                  <a:lnTo>
                    <a:pt x="920750" y="60198"/>
                  </a:lnTo>
                  <a:lnTo>
                    <a:pt x="878484" y="42329"/>
                  </a:lnTo>
                  <a:lnTo>
                    <a:pt x="834758" y="27432"/>
                  </a:lnTo>
                  <a:lnTo>
                    <a:pt x="789686" y="15621"/>
                  </a:lnTo>
                  <a:lnTo>
                    <a:pt x="743407" y="7023"/>
                  </a:lnTo>
                  <a:lnTo>
                    <a:pt x="696036" y="1778"/>
                  </a:lnTo>
                  <a:lnTo>
                    <a:pt x="647700" y="0"/>
                  </a:lnTo>
                  <a:lnTo>
                    <a:pt x="599351" y="1778"/>
                  </a:lnTo>
                  <a:lnTo>
                    <a:pt x="551980" y="7023"/>
                  </a:lnTo>
                  <a:lnTo>
                    <a:pt x="505701" y="15621"/>
                  </a:lnTo>
                  <a:lnTo>
                    <a:pt x="460629" y="27432"/>
                  </a:lnTo>
                  <a:lnTo>
                    <a:pt x="416902" y="42329"/>
                  </a:lnTo>
                  <a:lnTo>
                    <a:pt x="374637" y="60198"/>
                  </a:lnTo>
                  <a:lnTo>
                    <a:pt x="333971" y="80924"/>
                  </a:lnTo>
                  <a:lnTo>
                    <a:pt x="295008" y="104355"/>
                  </a:lnTo>
                  <a:lnTo>
                    <a:pt x="257898" y="130378"/>
                  </a:lnTo>
                  <a:lnTo>
                    <a:pt x="222758" y="158877"/>
                  </a:lnTo>
                  <a:lnTo>
                    <a:pt x="189699" y="189712"/>
                  </a:lnTo>
                  <a:lnTo>
                    <a:pt x="158864" y="222770"/>
                  </a:lnTo>
                  <a:lnTo>
                    <a:pt x="130365" y="257911"/>
                  </a:lnTo>
                  <a:lnTo>
                    <a:pt x="104343" y="295021"/>
                  </a:lnTo>
                  <a:lnTo>
                    <a:pt x="80911" y="333984"/>
                  </a:lnTo>
                  <a:lnTo>
                    <a:pt x="60185" y="374650"/>
                  </a:lnTo>
                  <a:lnTo>
                    <a:pt x="42316" y="416915"/>
                  </a:lnTo>
                  <a:lnTo>
                    <a:pt x="27419" y="460641"/>
                  </a:lnTo>
                  <a:lnTo>
                    <a:pt x="15608" y="505714"/>
                  </a:lnTo>
                  <a:lnTo>
                    <a:pt x="7010" y="551992"/>
                  </a:lnTo>
                  <a:lnTo>
                    <a:pt x="1765" y="599363"/>
                  </a:lnTo>
                  <a:lnTo>
                    <a:pt x="0" y="647700"/>
                  </a:lnTo>
                  <a:lnTo>
                    <a:pt x="1765" y="696048"/>
                  </a:lnTo>
                  <a:lnTo>
                    <a:pt x="7010" y="743419"/>
                  </a:lnTo>
                  <a:lnTo>
                    <a:pt x="15608" y="789698"/>
                  </a:lnTo>
                  <a:lnTo>
                    <a:pt x="27419" y="834771"/>
                  </a:lnTo>
                  <a:lnTo>
                    <a:pt x="42316" y="878497"/>
                  </a:lnTo>
                  <a:lnTo>
                    <a:pt x="60185" y="920762"/>
                  </a:lnTo>
                  <a:lnTo>
                    <a:pt x="80911" y="961428"/>
                  </a:lnTo>
                  <a:lnTo>
                    <a:pt x="104343" y="1000391"/>
                  </a:lnTo>
                  <a:lnTo>
                    <a:pt x="130365" y="1037501"/>
                  </a:lnTo>
                  <a:lnTo>
                    <a:pt x="158864" y="1072642"/>
                  </a:lnTo>
                  <a:lnTo>
                    <a:pt x="189699" y="1105700"/>
                  </a:lnTo>
                  <a:lnTo>
                    <a:pt x="222758" y="1136535"/>
                  </a:lnTo>
                  <a:lnTo>
                    <a:pt x="257898" y="1165034"/>
                  </a:lnTo>
                  <a:lnTo>
                    <a:pt x="295008" y="1191056"/>
                  </a:lnTo>
                  <a:lnTo>
                    <a:pt x="333971" y="1214488"/>
                  </a:lnTo>
                  <a:lnTo>
                    <a:pt x="374637" y="1235214"/>
                  </a:lnTo>
                  <a:lnTo>
                    <a:pt x="416902" y="1253083"/>
                  </a:lnTo>
                  <a:lnTo>
                    <a:pt x="460629" y="1267980"/>
                  </a:lnTo>
                  <a:lnTo>
                    <a:pt x="505701" y="1279791"/>
                  </a:lnTo>
                  <a:lnTo>
                    <a:pt x="551980" y="1288389"/>
                  </a:lnTo>
                  <a:lnTo>
                    <a:pt x="599351" y="1293634"/>
                  </a:lnTo>
                  <a:lnTo>
                    <a:pt x="647700" y="1295400"/>
                  </a:lnTo>
                  <a:lnTo>
                    <a:pt x="696036" y="1293634"/>
                  </a:lnTo>
                  <a:lnTo>
                    <a:pt x="743407" y="1288389"/>
                  </a:lnTo>
                  <a:lnTo>
                    <a:pt x="789686" y="1279791"/>
                  </a:lnTo>
                  <a:lnTo>
                    <a:pt x="834758" y="1267980"/>
                  </a:lnTo>
                  <a:lnTo>
                    <a:pt x="878484" y="1253083"/>
                  </a:lnTo>
                  <a:lnTo>
                    <a:pt x="920750" y="1235214"/>
                  </a:lnTo>
                  <a:lnTo>
                    <a:pt x="961415" y="1214488"/>
                  </a:lnTo>
                  <a:lnTo>
                    <a:pt x="1000379" y="1191056"/>
                  </a:lnTo>
                  <a:lnTo>
                    <a:pt x="1037488" y="1165034"/>
                  </a:lnTo>
                  <a:lnTo>
                    <a:pt x="1072629" y="1136535"/>
                  </a:lnTo>
                  <a:lnTo>
                    <a:pt x="1105687" y="1105700"/>
                  </a:lnTo>
                  <a:lnTo>
                    <a:pt x="1136523" y="1072642"/>
                  </a:lnTo>
                  <a:lnTo>
                    <a:pt x="1165021" y="1037501"/>
                  </a:lnTo>
                  <a:lnTo>
                    <a:pt x="1191044" y="1000391"/>
                  </a:lnTo>
                  <a:lnTo>
                    <a:pt x="1214475" y="961428"/>
                  </a:lnTo>
                  <a:lnTo>
                    <a:pt x="1235202" y="920762"/>
                  </a:lnTo>
                  <a:lnTo>
                    <a:pt x="1253070" y="878497"/>
                  </a:lnTo>
                  <a:lnTo>
                    <a:pt x="1267968" y="834771"/>
                  </a:lnTo>
                  <a:lnTo>
                    <a:pt x="1279779" y="789698"/>
                  </a:lnTo>
                  <a:lnTo>
                    <a:pt x="1288376" y="743419"/>
                  </a:lnTo>
                  <a:lnTo>
                    <a:pt x="1293622" y="696048"/>
                  </a:lnTo>
                  <a:lnTo>
                    <a:pt x="1295400" y="647700"/>
                  </a:lnTo>
                  <a:close/>
                </a:path>
                <a:path w="1341755" h="2079625">
                  <a:moveTo>
                    <a:pt x="1341450" y="1758467"/>
                  </a:moveTo>
                  <a:lnTo>
                    <a:pt x="1337970" y="1711071"/>
                  </a:lnTo>
                  <a:lnTo>
                    <a:pt x="1327873" y="1665846"/>
                  </a:lnTo>
                  <a:lnTo>
                    <a:pt x="1311643" y="1623263"/>
                  </a:lnTo>
                  <a:lnTo>
                    <a:pt x="1289786" y="1583842"/>
                  </a:lnTo>
                  <a:lnTo>
                    <a:pt x="1262786" y="1548053"/>
                  </a:lnTo>
                  <a:lnTo>
                    <a:pt x="1231150" y="1516418"/>
                  </a:lnTo>
                  <a:lnTo>
                    <a:pt x="1195374" y="1489430"/>
                  </a:lnTo>
                  <a:lnTo>
                    <a:pt x="1155941" y="1467561"/>
                  </a:lnTo>
                  <a:lnTo>
                    <a:pt x="1113370" y="1451330"/>
                  </a:lnTo>
                  <a:lnTo>
                    <a:pt x="1068133" y="1441234"/>
                  </a:lnTo>
                  <a:lnTo>
                    <a:pt x="1020737" y="1437754"/>
                  </a:lnTo>
                  <a:lnTo>
                    <a:pt x="973340" y="1441234"/>
                  </a:lnTo>
                  <a:lnTo>
                    <a:pt x="928116" y="1451330"/>
                  </a:lnTo>
                  <a:lnTo>
                    <a:pt x="885532" y="1467561"/>
                  </a:lnTo>
                  <a:lnTo>
                    <a:pt x="846112" y="1489430"/>
                  </a:lnTo>
                  <a:lnTo>
                    <a:pt x="810323" y="1516418"/>
                  </a:lnTo>
                  <a:lnTo>
                    <a:pt x="778687" y="1548053"/>
                  </a:lnTo>
                  <a:lnTo>
                    <a:pt x="751687" y="1583842"/>
                  </a:lnTo>
                  <a:lnTo>
                    <a:pt x="729830" y="1623263"/>
                  </a:lnTo>
                  <a:lnTo>
                    <a:pt x="713600" y="1665846"/>
                  </a:lnTo>
                  <a:lnTo>
                    <a:pt x="703503" y="1711071"/>
                  </a:lnTo>
                  <a:lnTo>
                    <a:pt x="700024" y="1758467"/>
                  </a:lnTo>
                  <a:lnTo>
                    <a:pt x="703503" y="1805863"/>
                  </a:lnTo>
                  <a:lnTo>
                    <a:pt x="713600" y="1851101"/>
                  </a:lnTo>
                  <a:lnTo>
                    <a:pt x="729830" y="1893671"/>
                  </a:lnTo>
                  <a:lnTo>
                    <a:pt x="751687" y="1933105"/>
                  </a:lnTo>
                  <a:lnTo>
                    <a:pt x="778687" y="1968881"/>
                  </a:lnTo>
                  <a:lnTo>
                    <a:pt x="810323" y="2000516"/>
                  </a:lnTo>
                  <a:lnTo>
                    <a:pt x="846112" y="2027516"/>
                  </a:lnTo>
                  <a:lnTo>
                    <a:pt x="885532" y="2049373"/>
                  </a:lnTo>
                  <a:lnTo>
                    <a:pt x="928116" y="2065604"/>
                  </a:lnTo>
                  <a:lnTo>
                    <a:pt x="973340" y="2075700"/>
                  </a:lnTo>
                  <a:lnTo>
                    <a:pt x="1020737" y="2079180"/>
                  </a:lnTo>
                  <a:lnTo>
                    <a:pt x="1068133" y="2075700"/>
                  </a:lnTo>
                  <a:lnTo>
                    <a:pt x="1113370" y="2065604"/>
                  </a:lnTo>
                  <a:lnTo>
                    <a:pt x="1155941" y="2049373"/>
                  </a:lnTo>
                  <a:lnTo>
                    <a:pt x="1195374" y="2027516"/>
                  </a:lnTo>
                  <a:lnTo>
                    <a:pt x="1231150" y="2000516"/>
                  </a:lnTo>
                  <a:lnTo>
                    <a:pt x="1262786" y="1968881"/>
                  </a:lnTo>
                  <a:lnTo>
                    <a:pt x="1289786" y="1933105"/>
                  </a:lnTo>
                  <a:lnTo>
                    <a:pt x="1311643" y="1893671"/>
                  </a:lnTo>
                  <a:lnTo>
                    <a:pt x="1327873" y="1851101"/>
                  </a:lnTo>
                  <a:lnTo>
                    <a:pt x="1337970" y="1805863"/>
                  </a:lnTo>
                  <a:lnTo>
                    <a:pt x="1341450" y="1758467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1079" y="5500631"/>
              <a:ext cx="137159" cy="13716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664195" y="4495800"/>
              <a:ext cx="607060" cy="1567180"/>
            </a:xfrm>
            <a:custGeom>
              <a:avLst/>
              <a:gdLst/>
              <a:ahLst/>
              <a:cxnLst/>
              <a:rect l="l" t="t" r="r" b="b"/>
              <a:pathLst>
                <a:path w="607060" h="1567179">
                  <a:moveTo>
                    <a:pt x="274332" y="1429512"/>
                  </a:moveTo>
                  <a:lnTo>
                    <a:pt x="267335" y="1386166"/>
                  </a:lnTo>
                  <a:lnTo>
                    <a:pt x="247865" y="1348511"/>
                  </a:lnTo>
                  <a:lnTo>
                    <a:pt x="218173" y="1318818"/>
                  </a:lnTo>
                  <a:lnTo>
                    <a:pt x="180517" y="1299349"/>
                  </a:lnTo>
                  <a:lnTo>
                    <a:pt x="137172" y="1292352"/>
                  </a:lnTo>
                  <a:lnTo>
                    <a:pt x="93814" y="1299349"/>
                  </a:lnTo>
                  <a:lnTo>
                    <a:pt x="56159" y="1318818"/>
                  </a:lnTo>
                  <a:lnTo>
                    <a:pt x="26466" y="1348511"/>
                  </a:lnTo>
                  <a:lnTo>
                    <a:pt x="6997" y="1386166"/>
                  </a:lnTo>
                  <a:lnTo>
                    <a:pt x="0" y="1429512"/>
                  </a:lnTo>
                  <a:lnTo>
                    <a:pt x="6997" y="1472869"/>
                  </a:lnTo>
                  <a:lnTo>
                    <a:pt x="26466" y="1510525"/>
                  </a:lnTo>
                  <a:lnTo>
                    <a:pt x="56159" y="1540217"/>
                  </a:lnTo>
                  <a:lnTo>
                    <a:pt x="93814" y="1559687"/>
                  </a:lnTo>
                  <a:lnTo>
                    <a:pt x="137172" y="1566672"/>
                  </a:lnTo>
                  <a:lnTo>
                    <a:pt x="180517" y="1559687"/>
                  </a:lnTo>
                  <a:lnTo>
                    <a:pt x="218173" y="1540217"/>
                  </a:lnTo>
                  <a:lnTo>
                    <a:pt x="247865" y="1510525"/>
                  </a:lnTo>
                  <a:lnTo>
                    <a:pt x="267335" y="1472869"/>
                  </a:lnTo>
                  <a:lnTo>
                    <a:pt x="274332" y="1429512"/>
                  </a:lnTo>
                  <a:close/>
                </a:path>
                <a:path w="607060" h="1567179">
                  <a:moveTo>
                    <a:pt x="606564" y="182880"/>
                  </a:moveTo>
                  <a:lnTo>
                    <a:pt x="600024" y="134264"/>
                  </a:lnTo>
                  <a:lnTo>
                    <a:pt x="581596" y="90576"/>
                  </a:lnTo>
                  <a:lnTo>
                    <a:pt x="552996" y="53568"/>
                  </a:lnTo>
                  <a:lnTo>
                    <a:pt x="515988" y="24968"/>
                  </a:lnTo>
                  <a:lnTo>
                    <a:pt x="472300" y="6540"/>
                  </a:lnTo>
                  <a:lnTo>
                    <a:pt x="423684" y="0"/>
                  </a:lnTo>
                  <a:lnTo>
                    <a:pt x="375056" y="6540"/>
                  </a:lnTo>
                  <a:lnTo>
                    <a:pt x="331381" y="24968"/>
                  </a:lnTo>
                  <a:lnTo>
                    <a:pt x="294360" y="53568"/>
                  </a:lnTo>
                  <a:lnTo>
                    <a:pt x="265772" y="90576"/>
                  </a:lnTo>
                  <a:lnTo>
                    <a:pt x="247332" y="134264"/>
                  </a:lnTo>
                  <a:lnTo>
                    <a:pt x="240804" y="182880"/>
                  </a:lnTo>
                  <a:lnTo>
                    <a:pt x="247332" y="231508"/>
                  </a:lnTo>
                  <a:lnTo>
                    <a:pt x="265772" y="275183"/>
                  </a:lnTo>
                  <a:lnTo>
                    <a:pt x="294360" y="312204"/>
                  </a:lnTo>
                  <a:lnTo>
                    <a:pt x="331381" y="340791"/>
                  </a:lnTo>
                  <a:lnTo>
                    <a:pt x="375056" y="359232"/>
                  </a:lnTo>
                  <a:lnTo>
                    <a:pt x="423684" y="365760"/>
                  </a:lnTo>
                  <a:lnTo>
                    <a:pt x="472300" y="359232"/>
                  </a:lnTo>
                  <a:lnTo>
                    <a:pt x="515988" y="340791"/>
                  </a:lnTo>
                  <a:lnTo>
                    <a:pt x="552996" y="312204"/>
                  </a:lnTo>
                  <a:lnTo>
                    <a:pt x="581596" y="275183"/>
                  </a:lnTo>
                  <a:lnTo>
                    <a:pt x="600024" y="231508"/>
                  </a:lnTo>
                  <a:lnTo>
                    <a:pt x="606564" y="18288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9"/>
          <p:cNvSpPr txBox="1"/>
          <p:nvPr/>
        </p:nvSpPr>
        <p:spPr>
          <a:xfrm rot="5400000">
            <a:off x="5240179" y="89535"/>
            <a:ext cx="492443" cy="6400802"/>
          </a:xfrm>
          <a:prstGeom prst="rect">
            <a:avLst/>
          </a:prstGeom>
        </p:spPr>
        <p:txBody>
          <a:bodyPr vert="vert270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3200" b="1" spc="409" dirty="0">
                <a:solidFill>
                  <a:srgbClr val="002060"/>
                </a:solidFill>
                <a:latin typeface="Cambria"/>
                <a:cs typeface="Cambria"/>
              </a:rPr>
              <a:t>USER</a:t>
            </a:r>
            <a:r>
              <a:rPr sz="3200" b="1" spc="295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3200" b="1" spc="390" dirty="0">
                <a:solidFill>
                  <a:srgbClr val="002060"/>
                </a:solidFill>
                <a:latin typeface="Cambria"/>
                <a:cs typeface="Cambria"/>
              </a:rPr>
              <a:t>SEARCH</a:t>
            </a:r>
            <a:r>
              <a:rPr sz="3200" b="1" spc="315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3200" b="1" spc="360" dirty="0">
                <a:solidFill>
                  <a:srgbClr val="002060"/>
                </a:solidFill>
                <a:latin typeface="Cambria"/>
                <a:cs typeface="Cambria"/>
              </a:rPr>
              <a:t>TECHNIQUES</a:t>
            </a:r>
            <a:endParaRPr sz="3200" b="1" dirty="0">
              <a:solidFill>
                <a:srgbClr val="002060"/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  <p:transition>
    <p:split orient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37160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7630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38100">
              <a:solidFill>
                <a:srgbClr val="FDC3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25" y="0"/>
              <a:ext cx="57150" cy="6858000"/>
            </a:xfrm>
            <a:custGeom>
              <a:avLst/>
              <a:gdLst/>
              <a:ahLst/>
              <a:cxnLst/>
              <a:rect l="l" t="t" r="r" b="b"/>
              <a:pathLst>
                <a:path w="57150" h="6858000">
                  <a:moveTo>
                    <a:pt x="1143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1430" y="6858000"/>
                  </a:lnTo>
                  <a:lnTo>
                    <a:pt x="11430" y="0"/>
                  </a:lnTo>
                  <a:close/>
                </a:path>
                <a:path w="57150" h="6858000">
                  <a:moveTo>
                    <a:pt x="57150" y="0"/>
                  </a:moveTo>
                  <a:lnTo>
                    <a:pt x="22860" y="0"/>
                  </a:lnTo>
                  <a:lnTo>
                    <a:pt x="22860" y="6858000"/>
                  </a:lnTo>
                  <a:lnTo>
                    <a:pt x="57150" y="68580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DC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12700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56447" y="571499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08" y="4419"/>
                  </a:lnTo>
                  <a:lnTo>
                    <a:pt x="178597" y="17162"/>
                  </a:lnTo>
                  <a:lnTo>
                    <a:pt x="135861" y="37453"/>
                  </a:lnTo>
                  <a:lnTo>
                    <a:pt x="97575" y="64518"/>
                  </a:lnTo>
                  <a:lnTo>
                    <a:pt x="64513" y="97580"/>
                  </a:lnTo>
                  <a:lnTo>
                    <a:pt x="37450" y="135867"/>
                  </a:lnTo>
                  <a:lnTo>
                    <a:pt x="17161" y="178602"/>
                  </a:lnTo>
                  <a:lnTo>
                    <a:pt x="4419" y="225011"/>
                  </a:lnTo>
                  <a:lnTo>
                    <a:pt x="0" y="274319"/>
                  </a:lnTo>
                  <a:lnTo>
                    <a:pt x="4419" y="323628"/>
                  </a:lnTo>
                  <a:lnTo>
                    <a:pt x="17161" y="370037"/>
                  </a:lnTo>
                  <a:lnTo>
                    <a:pt x="37450" y="412772"/>
                  </a:lnTo>
                  <a:lnTo>
                    <a:pt x="64513" y="451059"/>
                  </a:lnTo>
                  <a:lnTo>
                    <a:pt x="97575" y="484121"/>
                  </a:lnTo>
                  <a:lnTo>
                    <a:pt x="135861" y="511186"/>
                  </a:lnTo>
                  <a:lnTo>
                    <a:pt x="178597" y="531477"/>
                  </a:lnTo>
                  <a:lnTo>
                    <a:pt x="225008" y="544220"/>
                  </a:lnTo>
                  <a:lnTo>
                    <a:pt x="274320" y="548640"/>
                  </a:lnTo>
                  <a:lnTo>
                    <a:pt x="323631" y="544220"/>
                  </a:lnTo>
                  <a:lnTo>
                    <a:pt x="370042" y="531477"/>
                  </a:lnTo>
                  <a:lnTo>
                    <a:pt x="412778" y="511186"/>
                  </a:lnTo>
                  <a:lnTo>
                    <a:pt x="451064" y="484121"/>
                  </a:lnTo>
                  <a:lnTo>
                    <a:pt x="484126" y="451059"/>
                  </a:lnTo>
                  <a:lnTo>
                    <a:pt x="511189" y="412772"/>
                  </a:lnTo>
                  <a:lnTo>
                    <a:pt x="531478" y="370037"/>
                  </a:lnTo>
                  <a:lnTo>
                    <a:pt x="544220" y="323628"/>
                  </a:lnTo>
                  <a:lnTo>
                    <a:pt x="548640" y="274319"/>
                  </a:lnTo>
                  <a:lnTo>
                    <a:pt x="544220" y="225011"/>
                  </a:lnTo>
                  <a:lnTo>
                    <a:pt x="531478" y="178602"/>
                  </a:lnTo>
                  <a:lnTo>
                    <a:pt x="511189" y="135867"/>
                  </a:lnTo>
                  <a:lnTo>
                    <a:pt x="484126" y="97580"/>
                  </a:lnTo>
                  <a:lnTo>
                    <a:pt x="451064" y="64518"/>
                  </a:lnTo>
                  <a:lnTo>
                    <a:pt x="412778" y="37453"/>
                  </a:lnTo>
                  <a:lnTo>
                    <a:pt x="370042" y="17162"/>
                  </a:lnTo>
                  <a:lnTo>
                    <a:pt x="323631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535940" y="692911"/>
            <a:ext cx="213106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310" dirty="0">
                <a:solidFill>
                  <a:srgbClr val="002060"/>
                </a:solidFill>
                <a:latin typeface="Cambria"/>
                <a:cs typeface="Cambria"/>
              </a:rPr>
              <a:t>E</a:t>
            </a:r>
            <a:r>
              <a:rPr b="1" spc="310" dirty="0">
                <a:solidFill>
                  <a:srgbClr val="002060"/>
                </a:solidFill>
                <a:latin typeface="Cambria"/>
                <a:cs typeface="Cambria"/>
              </a:rPr>
              <a:t>XAMPLE</a:t>
            </a:r>
            <a:endParaRPr sz="3000" b="1" dirty="0">
              <a:solidFill>
                <a:srgbClr val="002060"/>
              </a:solidFill>
              <a:latin typeface="Cambria"/>
              <a:cs typeface="Cambria"/>
            </a:endParaRPr>
          </a:p>
        </p:txBody>
      </p:sp>
      <p:pic>
        <p:nvPicPr>
          <p:cNvPr id="10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800" y="1371600"/>
            <a:ext cx="7286625" cy="2714625"/>
          </a:xfrm>
          <a:prstGeom prst="rect">
            <a:avLst/>
          </a:prstGeom>
        </p:spPr>
      </p:pic>
      <p:sp>
        <p:nvSpPr>
          <p:cNvPr id="11" name="object 3"/>
          <p:cNvSpPr txBox="1"/>
          <p:nvPr/>
        </p:nvSpPr>
        <p:spPr>
          <a:xfrm>
            <a:off x="609600" y="4343400"/>
            <a:ext cx="7887334" cy="2662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14" dirty="0">
                <a:latin typeface="Cambria"/>
                <a:cs typeface="Cambria"/>
              </a:rPr>
              <a:t>The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filled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circles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represent</a:t>
            </a:r>
            <a:r>
              <a:rPr sz="2400" spc="70" dirty="0">
                <a:latin typeface="Cambria"/>
                <a:cs typeface="Cambria"/>
              </a:rPr>
              <a:t> non-relevant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items;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other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circles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represent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relevant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items.</a:t>
            </a:r>
            <a:endParaRPr sz="2400" dirty="0">
              <a:latin typeface="Cambria"/>
              <a:cs typeface="Cambria"/>
            </a:endParaRPr>
          </a:p>
          <a:p>
            <a:pPr marL="285115" marR="5715" indent="-27305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14" dirty="0">
                <a:latin typeface="Cambria"/>
                <a:cs typeface="Cambria"/>
              </a:rPr>
              <a:t>The </a:t>
            </a:r>
            <a:r>
              <a:rPr sz="2400" spc="65" dirty="0">
                <a:latin typeface="Cambria"/>
                <a:cs typeface="Cambria"/>
              </a:rPr>
              <a:t>oval represents </a:t>
            </a:r>
            <a:r>
              <a:rPr sz="2400" spc="90" dirty="0">
                <a:latin typeface="Cambria"/>
                <a:cs typeface="Cambria"/>
              </a:rPr>
              <a:t>the items </a:t>
            </a:r>
            <a:r>
              <a:rPr sz="2400" spc="130" dirty="0">
                <a:latin typeface="Cambria"/>
                <a:cs typeface="Cambria"/>
              </a:rPr>
              <a:t>that </a:t>
            </a:r>
            <a:r>
              <a:rPr sz="2400" spc="80" dirty="0">
                <a:latin typeface="Cambria"/>
                <a:cs typeface="Cambria"/>
              </a:rPr>
              <a:t>are </a:t>
            </a:r>
            <a:r>
              <a:rPr sz="2400" spc="75" dirty="0">
                <a:latin typeface="Cambria"/>
                <a:cs typeface="Cambria"/>
              </a:rPr>
              <a:t>returned </a:t>
            </a:r>
            <a:r>
              <a:rPr sz="2400" spc="50" dirty="0">
                <a:latin typeface="Cambria"/>
                <a:cs typeface="Cambria"/>
              </a:rPr>
              <a:t>from 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80" dirty="0">
                <a:latin typeface="Cambria"/>
                <a:cs typeface="Cambria"/>
              </a:rPr>
              <a:t>query. </a:t>
            </a:r>
            <a:r>
              <a:rPr sz="2400" spc="114" dirty="0">
                <a:latin typeface="Cambria"/>
                <a:cs typeface="Cambria"/>
              </a:rPr>
              <a:t>The </a:t>
            </a:r>
            <a:r>
              <a:rPr sz="2400" spc="45" dirty="0">
                <a:latin typeface="Cambria"/>
                <a:cs typeface="Cambria"/>
              </a:rPr>
              <a:t>solid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box  </a:t>
            </a:r>
            <a:r>
              <a:rPr sz="2400" spc="75" dirty="0">
                <a:latin typeface="Cambria"/>
                <a:cs typeface="Cambria"/>
              </a:rPr>
              <a:t>is </a:t>
            </a:r>
            <a:r>
              <a:rPr sz="2400" spc="70" dirty="0">
                <a:latin typeface="Cambria"/>
                <a:cs typeface="Cambria"/>
              </a:rPr>
              <a:t>logically </a:t>
            </a:r>
            <a:r>
              <a:rPr sz="2400" spc="50" dirty="0">
                <a:latin typeface="Cambria"/>
                <a:cs typeface="Cambria"/>
              </a:rPr>
              <a:t>where 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60" dirty="0">
                <a:latin typeface="Cambria"/>
                <a:cs typeface="Cambria"/>
              </a:rPr>
              <a:t>query 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 </a:t>
            </a:r>
            <a:r>
              <a:rPr sz="2400" spc="110" dirty="0">
                <a:latin typeface="Cambria"/>
                <a:cs typeface="Cambria"/>
              </a:rPr>
              <a:t>initially. The </a:t>
            </a:r>
            <a:r>
              <a:rPr sz="2400" spc="30" dirty="0">
                <a:latin typeface="Cambria"/>
                <a:cs typeface="Cambria"/>
              </a:rPr>
              <a:t>hollow </a:t>
            </a:r>
            <a:r>
              <a:rPr sz="2400" spc="20" dirty="0">
                <a:latin typeface="Cambria"/>
                <a:cs typeface="Cambria"/>
              </a:rPr>
              <a:t>box </a:t>
            </a:r>
            <a:r>
              <a:rPr sz="2400" spc="80" dirty="0">
                <a:latin typeface="Cambria"/>
                <a:cs typeface="Cambria"/>
              </a:rPr>
              <a:t>is </a:t>
            </a:r>
            <a:r>
              <a:rPr sz="2400" spc="95" dirty="0">
                <a:latin typeface="Cambria"/>
                <a:cs typeface="Cambria"/>
              </a:rPr>
              <a:t>the </a:t>
            </a:r>
            <a:r>
              <a:rPr sz="2400" spc="65" dirty="0">
                <a:latin typeface="Cambria"/>
                <a:cs typeface="Cambria"/>
              </a:rPr>
              <a:t>query </a:t>
            </a:r>
            <a:r>
              <a:rPr sz="2400" spc="50" dirty="0">
                <a:latin typeface="Cambria"/>
                <a:cs typeface="Cambria"/>
              </a:rPr>
              <a:t>modified </a:t>
            </a:r>
            <a:r>
              <a:rPr sz="2400" spc="45" dirty="0">
                <a:latin typeface="Cambria"/>
                <a:cs typeface="Cambria"/>
              </a:rPr>
              <a:t>by 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relevance feedback </a:t>
            </a:r>
            <a:r>
              <a:rPr sz="2400" spc="35" dirty="0">
                <a:latin typeface="Cambria"/>
                <a:cs typeface="Cambria"/>
              </a:rPr>
              <a:t>(positive </a:t>
            </a:r>
            <a:r>
              <a:rPr sz="2400" spc="55" dirty="0">
                <a:latin typeface="Cambria"/>
                <a:cs typeface="Cambria"/>
              </a:rPr>
              <a:t>only </a:t>
            </a:r>
            <a:r>
              <a:rPr sz="2400" spc="-10" dirty="0">
                <a:latin typeface="Cambria"/>
                <a:cs typeface="Cambria"/>
              </a:rPr>
              <a:t>or </a:t>
            </a:r>
            <a:r>
              <a:rPr sz="2400" spc="85" dirty="0">
                <a:latin typeface="Cambria"/>
                <a:cs typeface="Cambria"/>
              </a:rPr>
              <a:t>negative </a:t>
            </a:r>
            <a:r>
              <a:rPr sz="2400" spc="55" dirty="0">
                <a:latin typeface="Cambria"/>
                <a:cs typeface="Cambria"/>
              </a:rPr>
              <a:t>only </a:t>
            </a:r>
            <a:r>
              <a:rPr sz="2400" spc="95" dirty="0">
                <a:latin typeface="Cambria"/>
                <a:cs typeface="Cambria"/>
              </a:rPr>
              <a:t>in 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Figure)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6680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7630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38100">
              <a:solidFill>
                <a:srgbClr val="FDC3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25" y="0"/>
              <a:ext cx="57150" cy="6858000"/>
            </a:xfrm>
            <a:custGeom>
              <a:avLst/>
              <a:gdLst/>
              <a:ahLst/>
              <a:cxnLst/>
              <a:rect l="l" t="t" r="r" b="b"/>
              <a:pathLst>
                <a:path w="57150" h="6858000">
                  <a:moveTo>
                    <a:pt x="1143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1430" y="6858000"/>
                  </a:lnTo>
                  <a:lnTo>
                    <a:pt x="11430" y="0"/>
                  </a:lnTo>
                  <a:close/>
                </a:path>
                <a:path w="57150" h="6858000">
                  <a:moveTo>
                    <a:pt x="57150" y="0"/>
                  </a:moveTo>
                  <a:lnTo>
                    <a:pt x="22860" y="0"/>
                  </a:lnTo>
                  <a:lnTo>
                    <a:pt x="22860" y="6858000"/>
                  </a:lnTo>
                  <a:lnTo>
                    <a:pt x="57150" y="68580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DC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12700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56447" y="571499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08" y="4419"/>
                  </a:lnTo>
                  <a:lnTo>
                    <a:pt x="178597" y="17162"/>
                  </a:lnTo>
                  <a:lnTo>
                    <a:pt x="135861" y="37453"/>
                  </a:lnTo>
                  <a:lnTo>
                    <a:pt x="97575" y="64518"/>
                  </a:lnTo>
                  <a:lnTo>
                    <a:pt x="64513" y="97580"/>
                  </a:lnTo>
                  <a:lnTo>
                    <a:pt x="37450" y="135867"/>
                  </a:lnTo>
                  <a:lnTo>
                    <a:pt x="17161" y="178602"/>
                  </a:lnTo>
                  <a:lnTo>
                    <a:pt x="4419" y="225011"/>
                  </a:lnTo>
                  <a:lnTo>
                    <a:pt x="0" y="274319"/>
                  </a:lnTo>
                  <a:lnTo>
                    <a:pt x="4419" y="323628"/>
                  </a:lnTo>
                  <a:lnTo>
                    <a:pt x="17161" y="370037"/>
                  </a:lnTo>
                  <a:lnTo>
                    <a:pt x="37450" y="412772"/>
                  </a:lnTo>
                  <a:lnTo>
                    <a:pt x="64513" y="451059"/>
                  </a:lnTo>
                  <a:lnTo>
                    <a:pt x="97575" y="484121"/>
                  </a:lnTo>
                  <a:lnTo>
                    <a:pt x="135861" y="511186"/>
                  </a:lnTo>
                  <a:lnTo>
                    <a:pt x="178597" y="531477"/>
                  </a:lnTo>
                  <a:lnTo>
                    <a:pt x="225008" y="544220"/>
                  </a:lnTo>
                  <a:lnTo>
                    <a:pt x="274320" y="548640"/>
                  </a:lnTo>
                  <a:lnTo>
                    <a:pt x="323631" y="544220"/>
                  </a:lnTo>
                  <a:lnTo>
                    <a:pt x="370042" y="531477"/>
                  </a:lnTo>
                  <a:lnTo>
                    <a:pt x="412778" y="511186"/>
                  </a:lnTo>
                  <a:lnTo>
                    <a:pt x="451064" y="484121"/>
                  </a:lnTo>
                  <a:lnTo>
                    <a:pt x="484126" y="451059"/>
                  </a:lnTo>
                  <a:lnTo>
                    <a:pt x="511189" y="412772"/>
                  </a:lnTo>
                  <a:lnTo>
                    <a:pt x="531478" y="370037"/>
                  </a:lnTo>
                  <a:lnTo>
                    <a:pt x="544220" y="323628"/>
                  </a:lnTo>
                  <a:lnTo>
                    <a:pt x="548640" y="274319"/>
                  </a:lnTo>
                  <a:lnTo>
                    <a:pt x="544220" y="225011"/>
                  </a:lnTo>
                  <a:lnTo>
                    <a:pt x="531478" y="178602"/>
                  </a:lnTo>
                  <a:lnTo>
                    <a:pt x="511189" y="135867"/>
                  </a:lnTo>
                  <a:lnTo>
                    <a:pt x="484126" y="97580"/>
                  </a:lnTo>
                  <a:lnTo>
                    <a:pt x="451064" y="64518"/>
                  </a:lnTo>
                  <a:lnTo>
                    <a:pt x="412778" y="37453"/>
                  </a:lnTo>
                  <a:lnTo>
                    <a:pt x="370042" y="17162"/>
                  </a:lnTo>
                  <a:lnTo>
                    <a:pt x="323631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2"/>
          <p:cNvSpPr txBox="1"/>
          <p:nvPr/>
        </p:nvSpPr>
        <p:spPr>
          <a:xfrm>
            <a:off x="535940" y="1628902"/>
            <a:ext cx="7886700" cy="2296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80" dirty="0">
                <a:latin typeface="Cambria"/>
                <a:cs typeface="Cambria"/>
              </a:rPr>
              <a:t>Positive </a:t>
            </a:r>
            <a:r>
              <a:rPr sz="2400" spc="65" dirty="0">
                <a:latin typeface="Cambria"/>
                <a:cs typeface="Cambria"/>
              </a:rPr>
              <a:t>feedback </a:t>
            </a:r>
            <a:r>
              <a:rPr sz="2400" spc="45" dirty="0">
                <a:latin typeface="Cambria"/>
                <a:cs typeface="Cambria"/>
              </a:rPr>
              <a:t>moves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60" dirty="0">
                <a:latin typeface="Cambria"/>
                <a:cs typeface="Cambria"/>
              </a:rPr>
              <a:t>query </a:t>
            </a:r>
            <a:r>
              <a:rPr sz="2400" spc="20" dirty="0">
                <a:latin typeface="Cambria"/>
                <a:cs typeface="Cambria"/>
              </a:rPr>
              <a:t>to </a:t>
            </a:r>
            <a:r>
              <a:rPr sz="2400" spc="60" dirty="0">
                <a:latin typeface="Cambria"/>
                <a:cs typeface="Cambria"/>
              </a:rPr>
              <a:t>retrieve </a:t>
            </a:r>
            <a:r>
              <a:rPr sz="2400" spc="90" dirty="0">
                <a:latin typeface="Cambria"/>
                <a:cs typeface="Cambria"/>
              </a:rPr>
              <a:t>items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similar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items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retrieved</a:t>
            </a:r>
            <a:r>
              <a:rPr sz="2400" spc="65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and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thus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in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direction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more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relevant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items.</a:t>
            </a:r>
            <a:endParaRPr sz="2400" dirty="0">
              <a:latin typeface="Cambria"/>
              <a:cs typeface="Cambria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14" dirty="0">
                <a:latin typeface="Cambria"/>
                <a:cs typeface="Cambria"/>
              </a:rPr>
              <a:t>Negative </a:t>
            </a:r>
            <a:r>
              <a:rPr sz="2400" spc="65" dirty="0">
                <a:latin typeface="Cambria"/>
                <a:cs typeface="Cambria"/>
              </a:rPr>
              <a:t>feedback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moves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query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away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from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non-relevant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items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retrieved,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but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not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necessarily 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closer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more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relevant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items.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03909"/>
            <a:ext cx="79984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8105" algn="l"/>
                <a:tab pos="2288540" algn="l"/>
              </a:tabLst>
            </a:pPr>
            <a:r>
              <a:rPr sz="3600" b="1" spc="409" dirty="0">
                <a:solidFill>
                  <a:srgbClr val="002060"/>
                </a:solidFill>
                <a:latin typeface="Cambria"/>
                <a:cs typeface="Cambria"/>
              </a:rPr>
              <a:t>RF</a:t>
            </a:r>
            <a:r>
              <a:rPr sz="3600" b="1" spc="200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2850" b="1" spc="325" dirty="0">
                <a:solidFill>
                  <a:srgbClr val="002060"/>
                </a:solidFill>
                <a:latin typeface="Cambria"/>
                <a:cs typeface="Cambria"/>
              </a:rPr>
              <a:t>IN	</a:t>
            </a:r>
            <a:r>
              <a:rPr sz="2850" b="1" spc="370" dirty="0">
                <a:solidFill>
                  <a:srgbClr val="002060"/>
                </a:solidFill>
                <a:latin typeface="Cambria"/>
                <a:cs typeface="Cambria"/>
              </a:rPr>
              <a:t>THE	</a:t>
            </a:r>
            <a:r>
              <a:rPr sz="3600" b="1" spc="370" dirty="0">
                <a:solidFill>
                  <a:srgbClr val="002060"/>
                </a:solidFill>
                <a:latin typeface="Cambria"/>
                <a:cs typeface="Cambria"/>
              </a:rPr>
              <a:t>V</a:t>
            </a:r>
            <a:r>
              <a:rPr sz="2850" b="1" spc="370" dirty="0">
                <a:solidFill>
                  <a:srgbClr val="002060"/>
                </a:solidFill>
                <a:latin typeface="Cambria"/>
                <a:cs typeface="Cambria"/>
              </a:rPr>
              <a:t>ECTOR</a:t>
            </a:r>
            <a:r>
              <a:rPr sz="2850" b="1" spc="335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3600" b="1" spc="400" dirty="0">
                <a:solidFill>
                  <a:srgbClr val="002060"/>
                </a:solidFill>
                <a:latin typeface="Cambria"/>
                <a:cs typeface="Cambria"/>
              </a:rPr>
              <a:t>S</a:t>
            </a:r>
            <a:r>
              <a:rPr sz="2850" b="1" spc="400" dirty="0">
                <a:solidFill>
                  <a:srgbClr val="002060"/>
                </a:solidFill>
                <a:latin typeface="Cambria"/>
                <a:cs typeface="Cambria"/>
              </a:rPr>
              <a:t>PACE</a:t>
            </a:r>
            <a:r>
              <a:rPr sz="2850" b="1" spc="330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3600" b="1" spc="400" dirty="0">
                <a:solidFill>
                  <a:srgbClr val="002060"/>
                </a:solidFill>
                <a:latin typeface="Cambria"/>
                <a:cs typeface="Cambria"/>
              </a:rPr>
              <a:t>M</a:t>
            </a:r>
            <a:r>
              <a:rPr sz="2850" b="1" spc="400" dirty="0">
                <a:solidFill>
                  <a:srgbClr val="002060"/>
                </a:solidFill>
                <a:latin typeface="Cambria"/>
                <a:cs typeface="Cambria"/>
              </a:rPr>
              <a:t>ODEL</a:t>
            </a:r>
            <a:endParaRPr sz="2850" b="1" dirty="0">
              <a:solidFill>
                <a:srgbClr val="002060"/>
              </a:solidFill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8902"/>
            <a:ext cx="65855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40" dirty="0">
                <a:latin typeface="Cambria"/>
                <a:cs typeface="Cambria"/>
              </a:rPr>
              <a:t>Rocchio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builds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new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query</a:t>
            </a:r>
            <a:r>
              <a:rPr sz="2400" spc="125" dirty="0">
                <a:latin typeface="Cambria"/>
                <a:cs typeface="Cambria"/>
              </a:rPr>
              <a:t> Q’ </a:t>
            </a:r>
            <a:r>
              <a:rPr sz="2400" spc="50" dirty="0">
                <a:latin typeface="Cambria"/>
                <a:cs typeface="Cambria"/>
              </a:rPr>
              <a:t>from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25" dirty="0">
                <a:latin typeface="Cambria"/>
                <a:cs typeface="Cambria"/>
              </a:rPr>
              <a:t>old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3224" y="3309111"/>
            <a:ext cx="6514465" cy="1050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345440" indent="-27305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100" spc="100" dirty="0">
                <a:latin typeface="Cambria"/>
                <a:cs typeface="Cambria"/>
              </a:rPr>
              <a:t>The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75" dirty="0">
                <a:latin typeface="Cambria"/>
                <a:cs typeface="Cambria"/>
              </a:rPr>
              <a:t>relevant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50" dirty="0">
                <a:latin typeface="Cambria"/>
                <a:cs typeface="Cambria"/>
              </a:rPr>
              <a:t>document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35" dirty="0">
                <a:latin typeface="Cambria"/>
                <a:cs typeface="Cambria"/>
              </a:rPr>
              <a:t>vectors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are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55" dirty="0">
                <a:latin typeface="Cambria"/>
                <a:cs typeface="Cambria"/>
              </a:rPr>
              <a:t>added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15" dirty="0">
                <a:latin typeface="Cambria"/>
                <a:cs typeface="Cambria"/>
              </a:rPr>
              <a:t>to</a:t>
            </a:r>
            <a:r>
              <a:rPr sz="2100" spc="105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 </a:t>
            </a:r>
            <a:r>
              <a:rPr sz="2100" spc="-445" dirty="0">
                <a:latin typeface="Cambria"/>
                <a:cs typeface="Cambria"/>
              </a:rPr>
              <a:t> </a:t>
            </a:r>
            <a:r>
              <a:rPr sz="2100" spc="95" dirty="0">
                <a:latin typeface="Cambria"/>
                <a:cs typeface="Cambria"/>
              </a:rPr>
              <a:t>initial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55" dirty="0">
                <a:latin typeface="Cambria"/>
                <a:cs typeface="Cambria"/>
              </a:rPr>
              <a:t>query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25" dirty="0">
                <a:latin typeface="Cambria"/>
                <a:cs typeface="Cambria"/>
              </a:rPr>
              <a:t>vector</a:t>
            </a:r>
            <a:endParaRPr sz="2100" dirty="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100" spc="100" dirty="0">
                <a:latin typeface="Cambria"/>
                <a:cs typeface="Cambria"/>
              </a:rPr>
              <a:t>The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non-relevant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55" dirty="0">
                <a:latin typeface="Cambria"/>
                <a:cs typeface="Cambria"/>
              </a:rPr>
              <a:t>document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35" dirty="0">
                <a:latin typeface="Cambria"/>
                <a:cs typeface="Cambria"/>
              </a:rPr>
              <a:t>vectors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are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subtracted</a:t>
            </a:r>
            <a:endParaRPr sz="2100" dirty="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408932"/>
            <a:ext cx="1782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05" dirty="0">
                <a:latin typeface="Cambria"/>
                <a:cs typeface="Cambria"/>
              </a:rPr>
              <a:t>Variations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741664" y="2212242"/>
            <a:ext cx="1056005" cy="755015"/>
            <a:chOff x="4741664" y="2212242"/>
            <a:chExt cx="1056005" cy="755015"/>
          </a:xfrm>
        </p:grpSpPr>
        <p:sp>
          <p:nvSpPr>
            <p:cNvPr id="7" name="object 7"/>
            <p:cNvSpPr/>
            <p:nvPr/>
          </p:nvSpPr>
          <p:spPr>
            <a:xfrm>
              <a:off x="4741664" y="2540523"/>
              <a:ext cx="346710" cy="0"/>
            </a:xfrm>
            <a:custGeom>
              <a:avLst/>
              <a:gdLst/>
              <a:ahLst/>
              <a:cxnLst/>
              <a:rect l="l" t="t" r="r" b="b"/>
              <a:pathLst>
                <a:path w="346710">
                  <a:moveTo>
                    <a:pt x="0" y="0"/>
                  </a:moveTo>
                  <a:lnTo>
                    <a:pt x="346227" y="0"/>
                  </a:lnTo>
                </a:path>
              </a:pathLst>
            </a:custGeom>
            <a:ln w="125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5181" y="2212242"/>
              <a:ext cx="692349" cy="58800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19393" y="2738618"/>
              <a:ext cx="186926" cy="228283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3827019" y="2212242"/>
            <a:ext cx="701675" cy="755015"/>
            <a:chOff x="3827019" y="2212242"/>
            <a:chExt cx="701675" cy="75501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27019" y="2212242"/>
              <a:ext cx="701308" cy="58800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0446" y="2738618"/>
              <a:ext cx="186926" cy="228283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3224966" y="2299028"/>
            <a:ext cx="549910" cy="391160"/>
            <a:chOff x="3224966" y="2299028"/>
            <a:chExt cx="549910" cy="391160"/>
          </a:xfrm>
        </p:grpSpPr>
        <p:sp>
          <p:nvSpPr>
            <p:cNvPr id="14" name="object 14"/>
            <p:cNvSpPr/>
            <p:nvPr/>
          </p:nvSpPr>
          <p:spPr>
            <a:xfrm>
              <a:off x="3462822" y="2540523"/>
              <a:ext cx="312420" cy="0"/>
            </a:xfrm>
            <a:custGeom>
              <a:avLst/>
              <a:gdLst/>
              <a:ahLst/>
              <a:cxnLst/>
              <a:rect l="l" t="t" r="r" b="b"/>
              <a:pathLst>
                <a:path w="312420">
                  <a:moveTo>
                    <a:pt x="0" y="0"/>
                  </a:moveTo>
                  <a:lnTo>
                    <a:pt x="311989" y="0"/>
                  </a:lnTo>
                </a:path>
              </a:pathLst>
            </a:custGeom>
            <a:ln w="125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24966" y="2299028"/>
              <a:ext cx="375146" cy="391160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99640" y="2299028"/>
            <a:ext cx="375146" cy="39116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3859364" y="2076293"/>
            <a:ext cx="1546860" cy="2495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  <a:tabLst>
                <a:tab pos="1316355" algn="l"/>
              </a:tabLst>
            </a:pPr>
            <a:r>
              <a:rPr sz="1450" spc="15" dirty="0">
                <a:latin typeface="Times New Roman"/>
                <a:cs typeface="Times New Roman"/>
              </a:rPr>
              <a:t>n</a:t>
            </a:r>
            <a:r>
              <a:rPr sz="1575" spc="22" baseline="-18518" dirty="0">
                <a:latin typeface="Times New Roman"/>
                <a:cs typeface="Times New Roman"/>
              </a:rPr>
              <a:t>1	</a:t>
            </a:r>
            <a:r>
              <a:rPr sz="1450" spc="75" dirty="0">
                <a:latin typeface="Times New Roman"/>
                <a:cs typeface="Times New Roman"/>
              </a:rPr>
              <a:t>n</a:t>
            </a:r>
            <a:r>
              <a:rPr sz="1575" spc="112" baseline="-18518" dirty="0">
                <a:latin typeface="Times New Roman"/>
                <a:cs typeface="Times New Roman"/>
              </a:rPr>
              <a:t>2</a:t>
            </a:r>
            <a:endParaRPr sz="1575" baseline="-18518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64589" y="2726544"/>
            <a:ext cx="276225" cy="2495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15" dirty="0">
                <a:latin typeface="Times New Roman"/>
                <a:cs typeface="Times New Roman"/>
              </a:rPr>
              <a:t>i</a:t>
            </a:r>
            <a:r>
              <a:rPr sz="1450" spc="345" dirty="0">
                <a:latin typeface="Times New Roman"/>
                <a:cs typeface="Times New Roman"/>
              </a:rPr>
              <a:t> </a:t>
            </a:r>
            <a:r>
              <a:rPr sz="1450" spc="25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10483" y="2726544"/>
            <a:ext cx="534670" cy="2495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175" spc="37" baseline="-7662" dirty="0">
                <a:latin typeface="Times New Roman"/>
                <a:cs typeface="Times New Roman"/>
              </a:rPr>
              <a:t>2 </a:t>
            </a:r>
            <a:r>
              <a:rPr sz="2175" spc="120" baseline="-7662" dirty="0">
                <a:latin typeface="Times New Roman"/>
                <a:cs typeface="Times New Roman"/>
              </a:rPr>
              <a:t> </a:t>
            </a:r>
            <a:r>
              <a:rPr sz="1450" spc="15" dirty="0">
                <a:latin typeface="Times New Roman"/>
                <a:cs typeface="Times New Roman"/>
              </a:rPr>
              <a:t>i </a:t>
            </a:r>
            <a:r>
              <a:rPr sz="1450" spc="25" dirty="0">
                <a:latin typeface="Times New Roman"/>
                <a:cs typeface="Times New Roman"/>
              </a:rPr>
              <a:t> 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36399" y="2750443"/>
            <a:ext cx="121285" cy="2495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25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23085" y="2086340"/>
            <a:ext cx="189230" cy="4089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00" spc="35" dirty="0">
                <a:latin typeface="Times New Roman"/>
                <a:cs typeface="Times New Roman"/>
              </a:rPr>
              <a:t>1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57155" y="2288220"/>
            <a:ext cx="1593850" cy="4089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  <a:tabLst>
                <a:tab pos="1314450" algn="l"/>
              </a:tabLst>
            </a:pPr>
            <a:r>
              <a:rPr sz="2500" spc="114" dirty="0">
                <a:latin typeface="Times New Roman"/>
                <a:cs typeface="Times New Roman"/>
              </a:rPr>
              <a:t>R</a:t>
            </a:r>
            <a:r>
              <a:rPr sz="2175" spc="172" baseline="-24904" dirty="0">
                <a:latin typeface="Times New Roman"/>
                <a:cs typeface="Times New Roman"/>
              </a:rPr>
              <a:t>i</a:t>
            </a:r>
            <a:r>
              <a:rPr sz="2175" spc="419" baseline="-24904" dirty="0">
                <a:latin typeface="Times New Roman"/>
                <a:cs typeface="Times New Roman"/>
              </a:rPr>
              <a:t> </a:t>
            </a:r>
            <a:r>
              <a:rPr sz="2500" spc="25" dirty="0">
                <a:latin typeface="Times New Roman"/>
                <a:cs typeface="Times New Roman"/>
              </a:rPr>
              <a:t>-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3750" spc="52" baseline="-43333" dirty="0">
                <a:latin typeface="Times New Roman"/>
                <a:cs typeface="Times New Roman"/>
              </a:rPr>
              <a:t>n	</a:t>
            </a:r>
            <a:r>
              <a:rPr sz="2500" spc="-5" dirty="0">
                <a:latin typeface="Times New Roman"/>
                <a:cs typeface="Times New Roman"/>
              </a:rPr>
              <a:t>S</a:t>
            </a:r>
            <a:r>
              <a:rPr sz="2175" spc="-7" baseline="-24904" dirty="0">
                <a:latin typeface="Times New Roman"/>
                <a:cs typeface="Times New Roman"/>
              </a:rPr>
              <a:t>i</a:t>
            </a:r>
            <a:endParaRPr sz="2175" baseline="-24904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71393" y="2537882"/>
            <a:ext cx="189230" cy="4089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00" spc="35" dirty="0">
                <a:latin typeface="Times New Roman"/>
                <a:cs typeface="Times New Roman"/>
              </a:rPr>
              <a:t>n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26823" y="2086340"/>
            <a:ext cx="189230" cy="4089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00" spc="35" dirty="0">
                <a:latin typeface="Times New Roman"/>
                <a:cs typeface="Times New Roman"/>
              </a:rPr>
              <a:t>1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08736" y="1994661"/>
            <a:ext cx="2383155" cy="702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05"/>
              </a:lnSpc>
              <a:spcBef>
                <a:spcPts val="100"/>
              </a:spcBef>
            </a:pPr>
            <a:r>
              <a:rPr sz="2400" spc="60" dirty="0">
                <a:latin typeface="Cambria"/>
                <a:cs typeface="Cambria"/>
              </a:rPr>
              <a:t>query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295" dirty="0">
                <a:latin typeface="Cambria"/>
                <a:cs typeface="Cambria"/>
              </a:rPr>
              <a:t>Q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by:</a:t>
            </a:r>
            <a:endParaRPr sz="2400" dirty="0">
              <a:latin typeface="Cambria"/>
              <a:cs typeface="Cambria"/>
            </a:endParaRPr>
          </a:p>
          <a:p>
            <a:pPr marL="1574165">
              <a:lnSpc>
                <a:spcPts val="2725"/>
              </a:lnSpc>
              <a:tabLst>
                <a:tab pos="2133600" algn="l"/>
              </a:tabLst>
            </a:pPr>
            <a:r>
              <a:rPr sz="2500" spc="30" dirty="0">
                <a:latin typeface="Times New Roman"/>
                <a:cs typeface="Times New Roman"/>
              </a:rPr>
              <a:t>Q</a:t>
            </a:r>
            <a:r>
              <a:rPr sz="2500" spc="10" dirty="0">
                <a:latin typeface="Times New Roman"/>
                <a:cs typeface="Times New Roman"/>
              </a:rPr>
              <a:t>'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55" dirty="0">
                <a:latin typeface="Times New Roman"/>
                <a:cs typeface="Times New Roman"/>
              </a:rPr>
              <a:t>Q</a:t>
            </a:r>
            <a:endParaRPr sz="2500" dirty="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522114" y="4795041"/>
            <a:ext cx="701675" cy="755015"/>
            <a:chOff x="5522114" y="4795041"/>
            <a:chExt cx="701675" cy="755015"/>
          </a:xfrm>
        </p:grpSpPr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2114" y="4795041"/>
              <a:ext cx="701308" cy="58800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6327" y="5321417"/>
              <a:ext cx="186926" cy="228283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3217165" y="4795041"/>
            <a:ext cx="1868170" cy="755015"/>
            <a:chOff x="3217165" y="4795041"/>
            <a:chExt cx="1868170" cy="755015"/>
          </a:xfrm>
        </p:grpSpPr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83864" y="4795041"/>
              <a:ext cx="701308" cy="58800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7946" y="5321417"/>
              <a:ext cx="186926" cy="22828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25572" y="4881827"/>
              <a:ext cx="375146" cy="39116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17165" y="4881827"/>
              <a:ext cx="375146" cy="391160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5895537" y="4881699"/>
            <a:ext cx="372745" cy="2495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26060" algn="l"/>
              </a:tabLst>
            </a:pPr>
            <a:r>
              <a:rPr sz="145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45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1450" u="sng" spc="-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416209" y="4659092"/>
            <a:ext cx="1407160" cy="2495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  <a:tabLst>
                <a:tab pos="1176655" algn="l"/>
              </a:tabLst>
            </a:pPr>
            <a:r>
              <a:rPr sz="1450" spc="20" dirty="0">
                <a:latin typeface="Times New Roman"/>
                <a:cs typeface="Times New Roman"/>
              </a:rPr>
              <a:t>n</a:t>
            </a:r>
            <a:r>
              <a:rPr sz="1575" spc="30" baseline="-18518" dirty="0">
                <a:latin typeface="Times New Roman"/>
                <a:cs typeface="Times New Roman"/>
              </a:rPr>
              <a:t>1	</a:t>
            </a:r>
            <a:r>
              <a:rPr sz="1450" spc="75" dirty="0">
                <a:latin typeface="Times New Roman"/>
                <a:cs typeface="Times New Roman"/>
              </a:rPr>
              <a:t>n</a:t>
            </a:r>
            <a:r>
              <a:rPr sz="1575" spc="112" baseline="-18518" dirty="0">
                <a:latin typeface="Times New Roman"/>
                <a:cs typeface="Times New Roman"/>
              </a:rPr>
              <a:t>2</a:t>
            </a:r>
            <a:endParaRPr sz="1575" baseline="-18518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421433" y="5309343"/>
            <a:ext cx="276860" cy="2495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15" dirty="0">
                <a:latin typeface="Times New Roman"/>
                <a:cs typeface="Times New Roman"/>
              </a:rPr>
              <a:t>i</a:t>
            </a:r>
            <a:r>
              <a:rPr sz="1450" spc="350" dirty="0">
                <a:latin typeface="Times New Roman"/>
                <a:cs typeface="Times New Roman"/>
              </a:rPr>
              <a:t> </a:t>
            </a:r>
            <a:r>
              <a:rPr sz="1450" spc="25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534310" y="5176650"/>
            <a:ext cx="715645" cy="4089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450" spc="15" dirty="0">
                <a:latin typeface="Times New Roman"/>
                <a:cs typeface="Times New Roman"/>
              </a:rPr>
              <a:t>i </a:t>
            </a:r>
            <a:r>
              <a:rPr sz="1450" spc="20" dirty="0">
                <a:latin typeface="Times New Roman"/>
                <a:cs typeface="Times New Roman"/>
              </a:rPr>
              <a:t> </a:t>
            </a:r>
            <a:r>
              <a:rPr sz="1450" spc="25" dirty="0">
                <a:latin typeface="Times New Roman"/>
                <a:cs typeface="Times New Roman"/>
              </a:rPr>
              <a:t>1 </a:t>
            </a:r>
            <a:r>
              <a:rPr sz="1450" spc="55" dirty="0">
                <a:latin typeface="Times New Roman"/>
                <a:cs typeface="Times New Roman"/>
              </a:rPr>
              <a:t> </a:t>
            </a:r>
            <a:r>
              <a:rPr sz="3750" spc="172" baseline="10000" dirty="0">
                <a:latin typeface="Times New Roman"/>
                <a:cs typeface="Times New Roman"/>
              </a:rPr>
              <a:t>n</a:t>
            </a:r>
            <a:r>
              <a:rPr sz="2175" spc="172" baseline="-7662" dirty="0">
                <a:latin typeface="Times New Roman"/>
                <a:cs typeface="Times New Roman"/>
              </a:rPr>
              <a:t>2</a:t>
            </a:r>
            <a:endParaRPr sz="2175" baseline="-7662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731861" y="4749007"/>
            <a:ext cx="608330" cy="7810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85090" marR="30480" indent="-47625">
              <a:lnSpc>
                <a:spcPts val="2930"/>
              </a:lnSpc>
              <a:spcBef>
                <a:spcPts val="270"/>
              </a:spcBef>
              <a:tabLst>
                <a:tab pos="298450" algn="l"/>
              </a:tabLst>
            </a:pPr>
            <a:r>
              <a:rPr sz="145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45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1450" spc="20" dirty="0">
                <a:latin typeface="Times New Roman"/>
                <a:cs typeface="Times New Roman"/>
              </a:rPr>
              <a:t> </a:t>
            </a:r>
            <a:r>
              <a:rPr sz="3750" spc="37" baseline="-21111" dirty="0">
                <a:latin typeface="Times New Roman"/>
                <a:cs typeface="Times New Roman"/>
              </a:rPr>
              <a:t>- </a:t>
            </a:r>
            <a:r>
              <a:rPr sz="3750" spc="-914" baseline="-21111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Times New Roman"/>
                <a:cs typeface="Times New Roman"/>
              </a:rPr>
              <a:t>n</a:t>
            </a:r>
            <a:r>
              <a:rPr sz="2175" spc="52" baseline="-24904" dirty="0">
                <a:latin typeface="Times New Roman"/>
                <a:cs typeface="Times New Roman"/>
              </a:rPr>
              <a:t>1</a:t>
            </a:r>
            <a:endParaRPr sz="2175" baseline="-24904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779186" y="4669139"/>
            <a:ext cx="1362075" cy="4089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166495" algn="l"/>
              </a:tabLst>
            </a:pPr>
            <a:r>
              <a:rPr sz="2500" spc="50" dirty="0">
                <a:latin typeface="Times New Roman"/>
                <a:cs typeface="Times New Roman"/>
              </a:rPr>
              <a:t>R	</a:t>
            </a:r>
            <a:r>
              <a:rPr sz="2500" spc="40" dirty="0">
                <a:latin typeface="Times New Roman"/>
                <a:cs typeface="Times New Roman"/>
              </a:rPr>
              <a:t>S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87986" y="4871019"/>
            <a:ext cx="1004569" cy="4089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755015" algn="l"/>
              </a:tabLst>
            </a:pPr>
            <a:r>
              <a:rPr sz="2500" spc="30" dirty="0">
                <a:latin typeface="Times New Roman"/>
                <a:cs typeface="Times New Roman"/>
              </a:rPr>
              <a:t>Q</a:t>
            </a:r>
            <a:r>
              <a:rPr sz="2500" spc="10" dirty="0">
                <a:latin typeface="Times New Roman"/>
                <a:cs typeface="Times New Roman"/>
              </a:rPr>
              <a:t>'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55" dirty="0">
                <a:latin typeface="Times New Roman"/>
                <a:cs typeface="Times New Roman"/>
              </a:rPr>
              <a:t>Q</a:t>
            </a:r>
            <a:endParaRPr sz="2500">
              <a:latin typeface="Times New Roman"/>
              <a:cs typeface="Times New Roman"/>
            </a:endParaRPr>
          </a:p>
        </p:txBody>
      </p:sp>
      <p:pic>
        <p:nvPicPr>
          <p:cNvPr id="41" name="object 4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31385" y="4881827"/>
            <a:ext cx="281026" cy="391160"/>
          </a:xfrm>
          <a:prstGeom prst="rect">
            <a:avLst/>
          </a:prstGeom>
        </p:spPr>
      </p:pic>
      <p:grpSp>
        <p:nvGrpSpPr>
          <p:cNvPr id="42" name="object 42"/>
          <p:cNvGrpSpPr/>
          <p:nvPr/>
        </p:nvGrpSpPr>
        <p:grpSpPr>
          <a:xfrm>
            <a:off x="3440194" y="4881827"/>
            <a:ext cx="1098550" cy="391160"/>
            <a:chOff x="3440194" y="4881827"/>
            <a:chExt cx="1098550" cy="391160"/>
          </a:xfrm>
        </p:grpSpPr>
        <p:pic>
          <p:nvPicPr>
            <p:cNvPr id="43" name="object 4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63402" y="4881827"/>
              <a:ext cx="375146" cy="39116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40194" y="4881827"/>
              <a:ext cx="466674" cy="391160"/>
            </a:xfrm>
            <a:prstGeom prst="rect">
              <a:avLst/>
            </a:prstGeom>
          </p:spPr>
        </p:pic>
      </p:grpSp>
      <p:grpSp>
        <p:nvGrpSpPr>
          <p:cNvPr id="45" name="object 45"/>
          <p:cNvGrpSpPr/>
          <p:nvPr/>
        </p:nvGrpSpPr>
        <p:grpSpPr>
          <a:xfrm>
            <a:off x="6133792" y="5795166"/>
            <a:ext cx="701040" cy="755015"/>
            <a:chOff x="6133792" y="5795166"/>
            <a:chExt cx="701040" cy="755015"/>
          </a:xfrm>
        </p:grpSpPr>
        <p:pic>
          <p:nvPicPr>
            <p:cNvPr id="46" name="object 4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33792" y="5795166"/>
              <a:ext cx="700687" cy="58800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7748" y="6321542"/>
              <a:ext cx="187799" cy="228283"/>
            </a:xfrm>
            <a:prstGeom prst="rect">
              <a:avLst/>
            </a:prstGeom>
          </p:spPr>
        </p:pic>
      </p:grpSp>
      <p:grpSp>
        <p:nvGrpSpPr>
          <p:cNvPr id="48" name="object 48"/>
          <p:cNvGrpSpPr/>
          <p:nvPr/>
        </p:nvGrpSpPr>
        <p:grpSpPr>
          <a:xfrm>
            <a:off x="4438367" y="5795166"/>
            <a:ext cx="701040" cy="755015"/>
            <a:chOff x="4438367" y="5795166"/>
            <a:chExt cx="701040" cy="755015"/>
          </a:xfrm>
        </p:grpSpPr>
        <p:pic>
          <p:nvPicPr>
            <p:cNvPr id="49" name="object 4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38367" y="5795166"/>
              <a:ext cx="700687" cy="588005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51692" y="6321542"/>
              <a:ext cx="187799" cy="228283"/>
            </a:xfrm>
            <a:prstGeom prst="rect">
              <a:avLst/>
            </a:prstGeom>
          </p:spPr>
        </p:pic>
      </p:grpSp>
      <p:pic>
        <p:nvPicPr>
          <p:cNvPr id="51" name="object 5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708520" y="5881952"/>
            <a:ext cx="374292" cy="391160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002016" y="5881952"/>
            <a:ext cx="374292" cy="391160"/>
          </a:xfrm>
          <a:prstGeom prst="rect">
            <a:avLst/>
          </a:prstGeom>
        </p:spPr>
      </p:pic>
      <p:sp>
        <p:nvSpPr>
          <p:cNvPr id="53" name="object 53"/>
          <p:cNvSpPr txBox="1"/>
          <p:nvPr/>
        </p:nvSpPr>
        <p:spPr>
          <a:xfrm>
            <a:off x="5838175" y="5657326"/>
            <a:ext cx="931544" cy="2495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160" dirty="0">
                <a:latin typeface="Times New Roman"/>
                <a:cs typeface="Times New Roman"/>
              </a:rPr>
              <a:t>m</a:t>
            </a:r>
            <a:r>
              <a:rPr sz="1450" spc="-40" dirty="0">
                <a:latin typeface="Times New Roman"/>
                <a:cs typeface="Times New Roman"/>
              </a:rPr>
              <a:t>i</a:t>
            </a:r>
            <a:r>
              <a:rPr sz="1450" spc="5" dirty="0">
                <a:latin typeface="Times New Roman"/>
                <a:cs typeface="Times New Roman"/>
              </a:rPr>
              <a:t>n</a:t>
            </a:r>
            <a:r>
              <a:rPr sz="1450" spc="70" dirty="0">
                <a:latin typeface="Times New Roman"/>
                <a:cs typeface="Times New Roman"/>
              </a:rPr>
              <a:t>(</a:t>
            </a:r>
            <a:r>
              <a:rPr sz="1450" spc="30" dirty="0">
                <a:latin typeface="Times New Roman"/>
                <a:cs typeface="Times New Roman"/>
              </a:rPr>
              <a:t>n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95" dirty="0">
                <a:latin typeface="Times New Roman"/>
                <a:cs typeface="Times New Roman"/>
              </a:rPr>
              <a:t> </a:t>
            </a:r>
            <a:r>
              <a:rPr sz="1450" spc="15" dirty="0">
                <a:latin typeface="Times New Roman"/>
                <a:cs typeface="Times New Roman"/>
              </a:rPr>
              <a:t>,</a:t>
            </a:r>
            <a:r>
              <a:rPr sz="1450" spc="-105" dirty="0">
                <a:latin typeface="Times New Roman"/>
                <a:cs typeface="Times New Roman"/>
              </a:rPr>
              <a:t> </a:t>
            </a:r>
            <a:r>
              <a:rPr sz="1450" spc="30" dirty="0">
                <a:latin typeface="Times New Roman"/>
                <a:cs typeface="Times New Roman"/>
              </a:rPr>
              <a:t>n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170" dirty="0">
                <a:latin typeface="Times New Roman"/>
                <a:cs typeface="Times New Roman"/>
              </a:rPr>
              <a:t> </a:t>
            </a:r>
            <a:r>
              <a:rPr sz="1450" spc="20" dirty="0">
                <a:latin typeface="Times New Roman"/>
                <a:cs typeface="Times New Roman"/>
              </a:rPr>
              <a:t>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171622" y="6309468"/>
            <a:ext cx="276860" cy="2495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15" dirty="0">
                <a:latin typeface="Times New Roman"/>
                <a:cs typeface="Times New Roman"/>
              </a:rPr>
              <a:t>i</a:t>
            </a:r>
            <a:r>
              <a:rPr sz="1450" spc="345" dirty="0">
                <a:latin typeface="Times New Roman"/>
                <a:cs typeface="Times New Roman"/>
              </a:rPr>
              <a:t> </a:t>
            </a:r>
            <a:r>
              <a:rPr sz="1450" spc="3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476171" y="6309468"/>
            <a:ext cx="276860" cy="2495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15" dirty="0">
                <a:latin typeface="Times New Roman"/>
                <a:cs typeface="Times New Roman"/>
              </a:rPr>
              <a:t>i</a:t>
            </a:r>
            <a:r>
              <a:rPr sz="1450" spc="345" dirty="0">
                <a:latin typeface="Times New Roman"/>
                <a:cs typeface="Times New Roman"/>
              </a:rPr>
              <a:t> </a:t>
            </a:r>
            <a:r>
              <a:rPr sz="1450" spc="3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293211" y="5757322"/>
            <a:ext cx="38100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8450" algn="l"/>
              </a:tabLst>
            </a:pPr>
            <a:r>
              <a:rPr sz="1050" spc="15" dirty="0">
                <a:latin typeface="Times New Roman"/>
                <a:cs typeface="Times New Roman"/>
              </a:rPr>
              <a:t>2	b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768377" y="5881824"/>
            <a:ext cx="422275" cy="6483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250190" algn="l"/>
              </a:tabLst>
            </a:pPr>
            <a:r>
              <a:rPr sz="145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i</a:t>
            </a:r>
            <a:r>
              <a:rPr sz="1450" u="sng" spc="-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450">
              <a:latin typeface="Times New Roman"/>
              <a:cs typeface="Times New Roman"/>
            </a:endParaRPr>
          </a:p>
          <a:p>
            <a:pPr marL="59055">
              <a:lnSpc>
                <a:spcPct val="100000"/>
              </a:lnSpc>
              <a:spcBef>
                <a:spcPts val="135"/>
              </a:spcBef>
            </a:pPr>
            <a:r>
              <a:rPr sz="2500" spc="114" dirty="0">
                <a:latin typeface="Times New Roman"/>
                <a:cs typeface="Times New Roman"/>
              </a:rPr>
              <a:t>n</a:t>
            </a:r>
            <a:r>
              <a:rPr sz="2175" spc="172" baseline="-24904" dirty="0">
                <a:latin typeface="Times New Roman"/>
                <a:cs typeface="Times New Roman"/>
              </a:rPr>
              <a:t>2</a:t>
            </a:r>
            <a:endParaRPr sz="2175" baseline="-24904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831411" y="5669264"/>
            <a:ext cx="208915" cy="4089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00" spc="45" dirty="0">
                <a:latin typeface="Times New Roman"/>
                <a:cs typeface="Times New Roman"/>
              </a:rPr>
              <a:t>S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058214" y="5749132"/>
            <a:ext cx="607060" cy="7810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84455" marR="30480" indent="-46990">
              <a:lnSpc>
                <a:spcPts val="2930"/>
              </a:lnSpc>
              <a:spcBef>
                <a:spcPts val="270"/>
              </a:spcBef>
              <a:tabLst>
                <a:tab pos="297815" algn="l"/>
              </a:tabLst>
            </a:pPr>
            <a:r>
              <a:rPr sz="145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i</a:t>
            </a:r>
            <a:r>
              <a:rPr sz="1450" spc="385" dirty="0">
                <a:latin typeface="Times New Roman"/>
                <a:cs typeface="Times New Roman"/>
              </a:rPr>
              <a:t> </a:t>
            </a:r>
            <a:r>
              <a:rPr sz="3750" spc="44" baseline="-21111" dirty="0">
                <a:latin typeface="Times New Roman"/>
                <a:cs typeface="Times New Roman"/>
              </a:rPr>
              <a:t>- </a:t>
            </a:r>
            <a:r>
              <a:rPr sz="3750" spc="-922" baseline="-21111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Times New Roman"/>
                <a:cs typeface="Times New Roman"/>
              </a:rPr>
              <a:t>n</a:t>
            </a:r>
            <a:r>
              <a:rPr sz="2175" spc="52" baseline="-24904" dirty="0">
                <a:latin typeface="Times New Roman"/>
                <a:cs typeface="Times New Roman"/>
              </a:rPr>
              <a:t>1</a:t>
            </a:r>
            <a:endParaRPr sz="2175" baseline="-24904" dirty="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132167" y="5524633"/>
            <a:ext cx="1243330" cy="4089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450" spc="160" dirty="0">
                <a:latin typeface="Times New Roman"/>
                <a:cs typeface="Times New Roman"/>
              </a:rPr>
              <a:t>m</a:t>
            </a:r>
            <a:r>
              <a:rPr sz="1450" spc="-40" dirty="0">
                <a:latin typeface="Times New Roman"/>
                <a:cs typeface="Times New Roman"/>
              </a:rPr>
              <a:t>i</a:t>
            </a:r>
            <a:r>
              <a:rPr sz="1450" spc="5" dirty="0">
                <a:latin typeface="Times New Roman"/>
                <a:cs typeface="Times New Roman"/>
              </a:rPr>
              <a:t>n</a:t>
            </a:r>
            <a:r>
              <a:rPr sz="1450" spc="70" dirty="0">
                <a:latin typeface="Times New Roman"/>
                <a:cs typeface="Times New Roman"/>
              </a:rPr>
              <a:t>(</a:t>
            </a:r>
            <a:r>
              <a:rPr sz="1450" spc="-204" dirty="0">
                <a:latin typeface="Times New Roman"/>
                <a:cs typeface="Times New Roman"/>
              </a:rPr>
              <a:t>n</a:t>
            </a:r>
            <a:r>
              <a:rPr sz="1575" spc="22" baseline="-18518" dirty="0">
                <a:latin typeface="Times New Roman"/>
                <a:cs typeface="Times New Roman"/>
              </a:rPr>
              <a:t>1</a:t>
            </a:r>
            <a:r>
              <a:rPr sz="1575" spc="-195" baseline="-18518" dirty="0">
                <a:latin typeface="Times New Roman"/>
                <a:cs typeface="Times New Roman"/>
              </a:rPr>
              <a:t> </a:t>
            </a:r>
            <a:r>
              <a:rPr sz="1450" spc="15" dirty="0">
                <a:latin typeface="Times New Roman"/>
                <a:cs typeface="Times New Roman"/>
              </a:rPr>
              <a:t>,</a:t>
            </a:r>
            <a:r>
              <a:rPr sz="1450" spc="-110" dirty="0">
                <a:latin typeface="Times New Roman"/>
                <a:cs typeface="Times New Roman"/>
              </a:rPr>
              <a:t> </a:t>
            </a:r>
            <a:r>
              <a:rPr sz="1450" spc="120" dirty="0">
                <a:latin typeface="Times New Roman"/>
                <a:cs typeface="Times New Roman"/>
              </a:rPr>
              <a:t>n</a:t>
            </a:r>
            <a:r>
              <a:rPr sz="1575" spc="15" baseline="-18518" dirty="0">
                <a:latin typeface="Times New Roman"/>
                <a:cs typeface="Times New Roman"/>
              </a:rPr>
              <a:t>a</a:t>
            </a:r>
            <a:r>
              <a:rPr sz="1575" spc="37" baseline="-18518" dirty="0">
                <a:latin typeface="Times New Roman"/>
                <a:cs typeface="Times New Roman"/>
              </a:rPr>
              <a:t> </a:t>
            </a:r>
            <a:r>
              <a:rPr sz="1450" spc="20" dirty="0">
                <a:latin typeface="Times New Roman"/>
                <a:cs typeface="Times New Roman"/>
              </a:rPr>
              <a:t>)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165" dirty="0">
                <a:latin typeface="Times New Roman"/>
                <a:cs typeface="Times New Roman"/>
              </a:rPr>
              <a:t> </a:t>
            </a:r>
            <a:r>
              <a:rPr sz="3750" spc="89" baseline="-25555" dirty="0">
                <a:latin typeface="Times New Roman"/>
                <a:cs typeface="Times New Roman"/>
              </a:rPr>
              <a:t>R</a:t>
            </a:r>
            <a:endParaRPr sz="3750" baseline="-25555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673291" y="5871144"/>
            <a:ext cx="1003935" cy="4089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753110" algn="l"/>
              </a:tabLst>
            </a:pPr>
            <a:r>
              <a:rPr sz="2500" spc="30" dirty="0">
                <a:latin typeface="Times New Roman"/>
                <a:cs typeface="Times New Roman"/>
              </a:rPr>
              <a:t>Q</a:t>
            </a:r>
            <a:r>
              <a:rPr sz="2500" spc="15" dirty="0">
                <a:latin typeface="Times New Roman"/>
                <a:cs typeface="Times New Roman"/>
              </a:rPr>
              <a:t>'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60" dirty="0">
                <a:latin typeface="Times New Roman"/>
                <a:cs typeface="Times New Roman"/>
              </a:rPr>
              <a:t>Q</a:t>
            </a:r>
            <a:endParaRPr sz="2500">
              <a:latin typeface="Times New Roman"/>
              <a:cs typeface="Times New Roman"/>
            </a:endParaRPr>
          </a:p>
        </p:txBody>
      </p:sp>
      <p:pic>
        <p:nvPicPr>
          <p:cNvPr id="62" name="object 6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655859" y="5881952"/>
            <a:ext cx="279759" cy="391160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945539" y="5881952"/>
            <a:ext cx="374292" cy="391160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224139" y="5881952"/>
            <a:ext cx="467563" cy="391160"/>
          </a:xfrm>
          <a:prstGeom prst="rect">
            <a:avLst/>
          </a:prstGeom>
        </p:spPr>
      </p:pic>
      <p:grpSp>
        <p:nvGrpSpPr>
          <p:cNvPr id="65" name="object 2"/>
          <p:cNvGrpSpPr/>
          <p:nvPr/>
        </p:nvGrpSpPr>
        <p:grpSpPr>
          <a:xfrm>
            <a:off x="0" y="1066800"/>
            <a:ext cx="9144000" cy="6858000"/>
            <a:chOff x="0" y="0"/>
            <a:chExt cx="9144000" cy="6858000"/>
          </a:xfrm>
        </p:grpSpPr>
        <p:pic>
          <p:nvPicPr>
            <p:cNvPr id="66" name="object 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67" name="object 4"/>
            <p:cNvSpPr/>
            <p:nvPr/>
          </p:nvSpPr>
          <p:spPr>
            <a:xfrm>
              <a:off x="87630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38100">
              <a:solidFill>
                <a:srgbClr val="FDC3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5"/>
            <p:cNvSpPr/>
            <p:nvPr/>
          </p:nvSpPr>
          <p:spPr>
            <a:xfrm>
              <a:off x="47625" y="0"/>
              <a:ext cx="57150" cy="6858000"/>
            </a:xfrm>
            <a:custGeom>
              <a:avLst/>
              <a:gdLst/>
              <a:ahLst/>
              <a:cxnLst/>
              <a:rect l="l" t="t" r="r" b="b"/>
              <a:pathLst>
                <a:path w="57150" h="6858000">
                  <a:moveTo>
                    <a:pt x="1143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1430" y="6858000"/>
                  </a:lnTo>
                  <a:lnTo>
                    <a:pt x="11430" y="0"/>
                  </a:lnTo>
                  <a:close/>
                </a:path>
                <a:path w="57150" h="6858000">
                  <a:moveTo>
                    <a:pt x="57150" y="0"/>
                  </a:moveTo>
                  <a:lnTo>
                    <a:pt x="22860" y="0"/>
                  </a:lnTo>
                  <a:lnTo>
                    <a:pt x="22860" y="6858000"/>
                  </a:lnTo>
                  <a:lnTo>
                    <a:pt x="57150" y="68580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DC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12700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8"/>
            <p:cNvSpPr/>
            <p:nvPr/>
          </p:nvSpPr>
          <p:spPr>
            <a:xfrm>
              <a:off x="8156447" y="571499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08" y="4419"/>
                  </a:lnTo>
                  <a:lnTo>
                    <a:pt x="178597" y="17162"/>
                  </a:lnTo>
                  <a:lnTo>
                    <a:pt x="135861" y="37453"/>
                  </a:lnTo>
                  <a:lnTo>
                    <a:pt x="97575" y="64518"/>
                  </a:lnTo>
                  <a:lnTo>
                    <a:pt x="64513" y="97580"/>
                  </a:lnTo>
                  <a:lnTo>
                    <a:pt x="37450" y="135867"/>
                  </a:lnTo>
                  <a:lnTo>
                    <a:pt x="17161" y="178602"/>
                  </a:lnTo>
                  <a:lnTo>
                    <a:pt x="4419" y="225011"/>
                  </a:lnTo>
                  <a:lnTo>
                    <a:pt x="0" y="274319"/>
                  </a:lnTo>
                  <a:lnTo>
                    <a:pt x="4419" y="323628"/>
                  </a:lnTo>
                  <a:lnTo>
                    <a:pt x="17161" y="370037"/>
                  </a:lnTo>
                  <a:lnTo>
                    <a:pt x="37450" y="412772"/>
                  </a:lnTo>
                  <a:lnTo>
                    <a:pt x="64513" y="451059"/>
                  </a:lnTo>
                  <a:lnTo>
                    <a:pt x="97575" y="484121"/>
                  </a:lnTo>
                  <a:lnTo>
                    <a:pt x="135861" y="511186"/>
                  </a:lnTo>
                  <a:lnTo>
                    <a:pt x="178597" y="531477"/>
                  </a:lnTo>
                  <a:lnTo>
                    <a:pt x="225008" y="544220"/>
                  </a:lnTo>
                  <a:lnTo>
                    <a:pt x="274320" y="548640"/>
                  </a:lnTo>
                  <a:lnTo>
                    <a:pt x="323631" y="544220"/>
                  </a:lnTo>
                  <a:lnTo>
                    <a:pt x="370042" y="531477"/>
                  </a:lnTo>
                  <a:lnTo>
                    <a:pt x="412778" y="511186"/>
                  </a:lnTo>
                  <a:lnTo>
                    <a:pt x="451064" y="484121"/>
                  </a:lnTo>
                  <a:lnTo>
                    <a:pt x="484126" y="451059"/>
                  </a:lnTo>
                  <a:lnTo>
                    <a:pt x="511189" y="412772"/>
                  </a:lnTo>
                  <a:lnTo>
                    <a:pt x="531478" y="370037"/>
                  </a:lnTo>
                  <a:lnTo>
                    <a:pt x="544220" y="323628"/>
                  </a:lnTo>
                  <a:lnTo>
                    <a:pt x="548640" y="274319"/>
                  </a:lnTo>
                  <a:lnTo>
                    <a:pt x="544220" y="225011"/>
                  </a:lnTo>
                  <a:lnTo>
                    <a:pt x="531478" y="178602"/>
                  </a:lnTo>
                  <a:lnTo>
                    <a:pt x="511189" y="135867"/>
                  </a:lnTo>
                  <a:lnTo>
                    <a:pt x="484126" y="97580"/>
                  </a:lnTo>
                  <a:lnTo>
                    <a:pt x="451064" y="64518"/>
                  </a:lnTo>
                  <a:lnTo>
                    <a:pt x="412778" y="37453"/>
                  </a:lnTo>
                  <a:lnTo>
                    <a:pt x="370042" y="17162"/>
                  </a:lnTo>
                  <a:lnTo>
                    <a:pt x="323631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621284"/>
            <a:ext cx="226313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310" dirty="0">
                <a:solidFill>
                  <a:srgbClr val="002060"/>
                </a:solidFill>
                <a:latin typeface="Cambria"/>
                <a:cs typeface="Cambria"/>
              </a:rPr>
              <a:t>E</a:t>
            </a:r>
            <a:r>
              <a:rPr b="1" spc="310" dirty="0">
                <a:solidFill>
                  <a:srgbClr val="002060"/>
                </a:solidFill>
                <a:latin typeface="Cambria"/>
                <a:cs typeface="Cambria"/>
              </a:rPr>
              <a:t>XAMPLE</a:t>
            </a:r>
            <a:endParaRPr sz="3000" b="1" dirty="0">
              <a:solidFill>
                <a:srgbClr val="002060"/>
              </a:solidFill>
              <a:latin typeface="Cambria"/>
              <a:cs typeface="Cambri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69925" y="1619313"/>
          <a:ext cx="7707627" cy="23774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4605"/>
                <a:gridCol w="1284605"/>
                <a:gridCol w="1284605"/>
                <a:gridCol w="1284604"/>
                <a:gridCol w="1284604"/>
                <a:gridCol w="1284604"/>
              </a:tblGrid>
              <a:tr h="396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TERM1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TERM2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TERM3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TERM4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TERM5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Q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1950" spc="7" baseline="-21367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950" baseline="-21367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solidFill>
                            <a:srgbClr val="7597D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solidFill>
                            <a:srgbClr val="D2601C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1950" spc="7" baseline="-21367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1950" baseline="-21367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solidFill>
                            <a:srgbClr val="7597D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solidFill>
                            <a:srgbClr val="D2601C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950" spc="7" baseline="-21367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950" baseline="-21367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solidFill>
                            <a:srgbClr val="0066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Q’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3</a:t>
                      </a:r>
                      <a:r>
                        <a:rPr sz="20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¾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1</a:t>
                      </a:r>
                      <a:r>
                        <a:rPr sz="20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¾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1</a:t>
                      </a:r>
                      <a:r>
                        <a:rPr sz="20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¼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0</a:t>
                      </a: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220666" y="4201409"/>
            <a:ext cx="260985" cy="387985"/>
          </a:xfrm>
          <a:custGeom>
            <a:avLst/>
            <a:gdLst/>
            <a:ahLst/>
            <a:cxnLst/>
            <a:rect l="l" t="t" r="r" b="b"/>
            <a:pathLst>
              <a:path w="260985" h="387985">
                <a:moveTo>
                  <a:pt x="260855" y="0"/>
                </a:moveTo>
                <a:lnTo>
                  <a:pt x="0" y="387603"/>
                </a:lnTo>
              </a:path>
            </a:pathLst>
          </a:custGeom>
          <a:ln w="99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87637" y="4201409"/>
            <a:ext cx="260985" cy="387985"/>
          </a:xfrm>
          <a:custGeom>
            <a:avLst/>
            <a:gdLst/>
            <a:ahLst/>
            <a:cxnLst/>
            <a:rect l="l" t="t" r="r" b="b"/>
            <a:pathLst>
              <a:path w="260985" h="387985">
                <a:moveTo>
                  <a:pt x="260855" y="0"/>
                </a:moveTo>
                <a:lnTo>
                  <a:pt x="0" y="387603"/>
                </a:lnTo>
              </a:path>
            </a:pathLst>
          </a:custGeom>
          <a:ln w="99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8438" y="4716142"/>
            <a:ext cx="260985" cy="387985"/>
          </a:xfrm>
          <a:custGeom>
            <a:avLst/>
            <a:gdLst/>
            <a:ahLst/>
            <a:cxnLst/>
            <a:rect l="l" t="t" r="r" b="b"/>
            <a:pathLst>
              <a:path w="260985" h="387985">
                <a:moveTo>
                  <a:pt x="260855" y="0"/>
                </a:moveTo>
                <a:lnTo>
                  <a:pt x="0" y="387582"/>
                </a:lnTo>
              </a:path>
            </a:pathLst>
          </a:custGeom>
          <a:ln w="99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11903" y="4716142"/>
            <a:ext cx="261620" cy="387985"/>
          </a:xfrm>
          <a:custGeom>
            <a:avLst/>
            <a:gdLst/>
            <a:ahLst/>
            <a:cxnLst/>
            <a:rect l="l" t="t" r="r" b="b"/>
            <a:pathLst>
              <a:path w="261620" h="387985">
                <a:moveTo>
                  <a:pt x="261370" y="0"/>
                </a:moveTo>
                <a:lnTo>
                  <a:pt x="0" y="387582"/>
                </a:lnTo>
              </a:path>
            </a:pathLst>
          </a:custGeom>
          <a:ln w="99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21668" y="4716142"/>
            <a:ext cx="261620" cy="387985"/>
          </a:xfrm>
          <a:custGeom>
            <a:avLst/>
            <a:gdLst/>
            <a:ahLst/>
            <a:cxnLst/>
            <a:rect l="l" t="t" r="r" b="b"/>
            <a:pathLst>
              <a:path w="261620" h="387985">
                <a:moveTo>
                  <a:pt x="261370" y="0"/>
                </a:moveTo>
                <a:lnTo>
                  <a:pt x="0" y="387582"/>
                </a:lnTo>
              </a:path>
            </a:pathLst>
          </a:custGeom>
          <a:ln w="99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35069" y="5230350"/>
            <a:ext cx="263525" cy="392430"/>
          </a:xfrm>
          <a:custGeom>
            <a:avLst/>
            <a:gdLst/>
            <a:ahLst/>
            <a:cxnLst/>
            <a:rect l="l" t="t" r="r" b="b"/>
            <a:pathLst>
              <a:path w="263525" h="392429">
                <a:moveTo>
                  <a:pt x="263292" y="0"/>
                </a:moveTo>
                <a:lnTo>
                  <a:pt x="0" y="392249"/>
                </a:lnTo>
              </a:path>
            </a:pathLst>
          </a:custGeom>
          <a:ln w="9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35814" y="5230350"/>
            <a:ext cx="264160" cy="392430"/>
          </a:xfrm>
          <a:custGeom>
            <a:avLst/>
            <a:gdLst/>
            <a:ahLst/>
            <a:cxnLst/>
            <a:rect l="l" t="t" r="r" b="b"/>
            <a:pathLst>
              <a:path w="264160" h="392429">
                <a:moveTo>
                  <a:pt x="263788" y="0"/>
                </a:moveTo>
                <a:lnTo>
                  <a:pt x="0" y="392249"/>
                </a:lnTo>
              </a:path>
            </a:pathLst>
          </a:custGeom>
          <a:ln w="9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41160" y="5234487"/>
            <a:ext cx="260985" cy="388620"/>
          </a:xfrm>
          <a:custGeom>
            <a:avLst/>
            <a:gdLst/>
            <a:ahLst/>
            <a:cxnLst/>
            <a:rect l="l" t="t" r="r" b="b"/>
            <a:pathLst>
              <a:path w="260985" h="388620">
                <a:moveTo>
                  <a:pt x="260974" y="0"/>
                </a:moveTo>
                <a:lnTo>
                  <a:pt x="0" y="388112"/>
                </a:lnTo>
              </a:path>
            </a:pathLst>
          </a:custGeom>
          <a:ln w="9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68275" y="5225921"/>
            <a:ext cx="24834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000" spc="25" dirty="0">
                <a:latin typeface="Times New Roman"/>
                <a:cs typeface="Times New Roman"/>
              </a:rPr>
              <a:t>(</a:t>
            </a:r>
            <a:r>
              <a:rPr sz="2000" spc="150" dirty="0">
                <a:latin typeface="Times New Roman"/>
                <a:cs typeface="Times New Roman"/>
              </a:rPr>
              <a:t>3</a:t>
            </a:r>
            <a:r>
              <a:rPr sz="3000" spc="187" baseline="15277" dirty="0">
                <a:latin typeface="Times New Roman"/>
                <a:cs typeface="Times New Roman"/>
              </a:rPr>
              <a:t>3</a:t>
            </a:r>
            <a:r>
              <a:rPr sz="3000" spc="-89" baseline="-29166" dirty="0">
                <a:latin typeface="Times New Roman"/>
                <a:cs typeface="Times New Roman"/>
              </a:rPr>
              <a:t>4</a:t>
            </a:r>
            <a:r>
              <a:rPr sz="3000" spc="-367" baseline="-29166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,</a:t>
            </a:r>
            <a:r>
              <a:rPr sz="2000" spc="60" dirty="0">
                <a:latin typeface="Times New Roman"/>
                <a:cs typeface="Times New Roman"/>
              </a:rPr>
              <a:t>1</a:t>
            </a:r>
            <a:r>
              <a:rPr sz="3000" spc="195" baseline="15277" dirty="0">
                <a:latin typeface="Times New Roman"/>
                <a:cs typeface="Times New Roman"/>
              </a:rPr>
              <a:t>3</a:t>
            </a:r>
            <a:r>
              <a:rPr sz="3000" spc="-89" baseline="-29166" dirty="0">
                <a:latin typeface="Times New Roman"/>
                <a:cs typeface="Times New Roman"/>
              </a:rPr>
              <a:t>4</a:t>
            </a:r>
            <a:r>
              <a:rPr sz="3000" spc="-367" baseline="-29166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,</a:t>
            </a:r>
            <a:r>
              <a:rPr sz="2000" spc="-30" dirty="0">
                <a:latin typeface="Times New Roman"/>
                <a:cs typeface="Times New Roman"/>
              </a:rPr>
              <a:t>0</a:t>
            </a:r>
            <a:r>
              <a:rPr sz="2000" dirty="0">
                <a:latin typeface="Times New Roman"/>
                <a:cs typeface="Times New Roman"/>
              </a:rPr>
              <a:t>{</a:t>
            </a:r>
            <a:r>
              <a:rPr sz="2000" spc="25" dirty="0">
                <a:latin typeface="Times New Roman"/>
                <a:cs typeface="Times New Roman"/>
              </a:rPr>
              <a:t>-</a:t>
            </a:r>
            <a:r>
              <a:rPr sz="2000" spc="-40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}</a:t>
            </a:r>
            <a:r>
              <a:rPr sz="2000" spc="50" dirty="0">
                <a:latin typeface="Times New Roman"/>
                <a:cs typeface="Times New Roman"/>
              </a:rPr>
              <a:t>,</a:t>
            </a:r>
            <a:r>
              <a:rPr sz="2000" spc="-204" dirty="0">
                <a:latin typeface="Times New Roman"/>
                <a:cs typeface="Times New Roman"/>
              </a:rPr>
              <a:t>1</a:t>
            </a:r>
            <a:r>
              <a:rPr sz="3000" spc="60" baseline="13888" dirty="0">
                <a:latin typeface="Times New Roman"/>
                <a:cs typeface="Times New Roman"/>
              </a:rPr>
              <a:t>1</a:t>
            </a:r>
            <a:r>
              <a:rPr sz="3000" spc="-89" baseline="-29166" dirty="0">
                <a:latin typeface="Times New Roman"/>
                <a:cs typeface="Times New Roman"/>
              </a:rPr>
              <a:t>4</a:t>
            </a:r>
            <a:r>
              <a:rPr sz="3000" spc="-405" baseline="-29166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,</a:t>
            </a:r>
            <a:r>
              <a:rPr sz="2000" spc="-30" dirty="0">
                <a:latin typeface="Times New Roman"/>
                <a:cs typeface="Times New Roman"/>
              </a:rPr>
              <a:t>0</a:t>
            </a:r>
            <a:r>
              <a:rPr sz="2000" spc="-4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99330" y="4707055"/>
            <a:ext cx="41757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541655" algn="l"/>
                <a:tab pos="1048385" algn="l"/>
                <a:tab pos="1555750" algn="l"/>
                <a:tab pos="2062480" algn="l"/>
              </a:tabLst>
            </a:pPr>
            <a:r>
              <a:rPr sz="2000" spc="-40" dirty="0">
                <a:latin typeface="Times New Roman"/>
                <a:cs typeface="Times New Roman"/>
              </a:rPr>
              <a:t>1</a:t>
            </a:r>
            <a:r>
              <a:rPr sz="2000" spc="50" dirty="0">
                <a:latin typeface="Times New Roman"/>
                <a:cs typeface="Times New Roman"/>
              </a:rPr>
              <a:t>,</a:t>
            </a:r>
            <a:r>
              <a:rPr sz="2000" spc="-60" dirty="0">
                <a:latin typeface="Times New Roman"/>
                <a:cs typeface="Times New Roman"/>
              </a:rPr>
              <a:t>4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40" dirty="0">
                <a:latin typeface="Times New Roman"/>
                <a:cs typeface="Times New Roman"/>
              </a:rPr>
              <a:t>3</a:t>
            </a:r>
            <a:r>
              <a:rPr sz="2000" spc="50" dirty="0">
                <a:latin typeface="Times New Roman"/>
                <a:cs typeface="Times New Roman"/>
              </a:rPr>
              <a:t>,</a:t>
            </a:r>
            <a:r>
              <a:rPr sz="2000" spc="-60" dirty="0">
                <a:latin typeface="Times New Roman"/>
                <a:cs typeface="Times New Roman"/>
              </a:rPr>
              <a:t>0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40" dirty="0">
                <a:latin typeface="Times New Roman"/>
                <a:cs typeface="Times New Roman"/>
              </a:rPr>
              <a:t>0</a:t>
            </a:r>
            <a:r>
              <a:rPr sz="2000" spc="50" dirty="0">
                <a:latin typeface="Times New Roman"/>
                <a:cs typeface="Times New Roman"/>
              </a:rPr>
              <a:t>,</a:t>
            </a:r>
            <a:r>
              <a:rPr sz="2000" spc="-60" dirty="0">
                <a:latin typeface="Times New Roman"/>
                <a:cs typeface="Times New Roman"/>
              </a:rPr>
              <a:t>0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40" dirty="0">
                <a:latin typeface="Times New Roman"/>
                <a:cs typeface="Times New Roman"/>
              </a:rPr>
              <a:t>0</a:t>
            </a:r>
            <a:r>
              <a:rPr sz="2000" spc="50" dirty="0">
                <a:latin typeface="Times New Roman"/>
                <a:cs typeface="Times New Roman"/>
              </a:rPr>
              <a:t>,</a:t>
            </a:r>
            <a:r>
              <a:rPr sz="2000" spc="-60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35" dirty="0">
                <a:latin typeface="Times New Roman"/>
                <a:cs typeface="Times New Roman"/>
              </a:rPr>
              <a:t>0</a:t>
            </a:r>
            <a:r>
              <a:rPr sz="2000" spc="-40" dirty="0">
                <a:latin typeface="Times New Roman"/>
                <a:cs typeface="Times New Roman"/>
              </a:rPr>
              <a:t>)</a:t>
            </a:r>
            <a:r>
              <a:rPr sz="2000" spc="-24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-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3000" spc="67" baseline="13888" dirty="0">
                <a:latin typeface="Times New Roman"/>
                <a:cs typeface="Times New Roman"/>
              </a:rPr>
              <a:t>1</a:t>
            </a:r>
            <a:r>
              <a:rPr sz="3000" spc="-89" baseline="-29166" dirty="0">
                <a:latin typeface="Times New Roman"/>
                <a:cs typeface="Times New Roman"/>
              </a:rPr>
              <a:t>4</a:t>
            </a:r>
            <a:r>
              <a:rPr sz="3000" spc="-405" baseline="-29166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*</a:t>
            </a:r>
            <a:r>
              <a:rPr sz="2000" spc="-30" dirty="0">
                <a:latin typeface="Times New Roman"/>
                <a:cs typeface="Times New Roman"/>
              </a:rPr>
              <a:t>1</a:t>
            </a:r>
            <a:r>
              <a:rPr sz="2000" spc="110" dirty="0">
                <a:latin typeface="Times New Roman"/>
                <a:cs typeface="Times New Roman"/>
              </a:rPr>
              <a:t>*</a:t>
            </a:r>
            <a:r>
              <a:rPr sz="2000" spc="25" dirty="0">
                <a:latin typeface="Times New Roman"/>
                <a:cs typeface="Times New Roman"/>
              </a:rPr>
              <a:t>(</a:t>
            </a:r>
            <a:r>
              <a:rPr sz="2000" spc="-40" dirty="0">
                <a:latin typeface="Times New Roman"/>
                <a:cs typeface="Times New Roman"/>
              </a:rPr>
              <a:t>0</a:t>
            </a:r>
            <a:r>
              <a:rPr sz="2000" spc="50" dirty="0">
                <a:latin typeface="Times New Roman"/>
                <a:cs typeface="Times New Roman"/>
              </a:rPr>
              <a:t>,</a:t>
            </a:r>
            <a:r>
              <a:rPr sz="2000" spc="-30" dirty="0">
                <a:latin typeface="Times New Roman"/>
                <a:cs typeface="Times New Roman"/>
              </a:rPr>
              <a:t>0</a:t>
            </a:r>
            <a:r>
              <a:rPr sz="2000" spc="50" dirty="0">
                <a:latin typeface="Times New Roman"/>
                <a:cs typeface="Times New Roman"/>
              </a:rPr>
              <a:t>,</a:t>
            </a:r>
            <a:r>
              <a:rPr sz="2000" spc="-40" dirty="0">
                <a:latin typeface="Times New Roman"/>
                <a:cs typeface="Times New Roman"/>
              </a:rPr>
              <a:t>4</a:t>
            </a:r>
            <a:r>
              <a:rPr sz="2000" spc="50" dirty="0">
                <a:latin typeface="Times New Roman"/>
                <a:cs typeface="Times New Roman"/>
              </a:rPr>
              <a:t>,</a:t>
            </a:r>
            <a:r>
              <a:rPr sz="2000" spc="-40" dirty="0">
                <a:latin typeface="Times New Roman"/>
                <a:cs typeface="Times New Roman"/>
              </a:rPr>
              <a:t>3</a:t>
            </a:r>
            <a:r>
              <a:rPr sz="2000" spc="50" dirty="0">
                <a:latin typeface="Times New Roman"/>
                <a:cs typeface="Times New Roman"/>
              </a:rPr>
              <a:t>,</a:t>
            </a:r>
            <a:r>
              <a:rPr sz="2000" spc="-575" dirty="0">
                <a:latin typeface="Times New Roman"/>
                <a:cs typeface="Times New Roman"/>
              </a:rPr>
              <a:t>2</a:t>
            </a:r>
            <a:r>
              <a:rPr sz="2000" spc="-4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06930" y="4707055"/>
            <a:ext cx="144081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34340" algn="l"/>
              </a:tabLst>
            </a:pPr>
            <a:r>
              <a:rPr sz="2000" spc="-45" dirty="0">
                <a:latin typeface="Times New Roman"/>
                <a:cs typeface="Times New Roman"/>
              </a:rPr>
              <a:t>Q'	</a:t>
            </a:r>
            <a:r>
              <a:rPr sz="2000" spc="-50" dirty="0">
                <a:latin typeface="Times New Roman"/>
                <a:cs typeface="Times New Roman"/>
              </a:rPr>
              <a:t>(3,0,0,2,0)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86927" y="4129272"/>
            <a:ext cx="1833880" cy="9074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ts val="1964"/>
              </a:lnSpc>
              <a:spcBef>
                <a:spcPts val="90"/>
              </a:spcBef>
              <a:tabLst>
                <a:tab pos="332740" algn="l"/>
                <a:tab pos="817244" algn="l"/>
              </a:tabLst>
            </a:pPr>
            <a:r>
              <a:rPr sz="2000" spc="-60" dirty="0">
                <a:latin typeface="Times New Roman"/>
                <a:cs typeface="Times New Roman"/>
              </a:rPr>
              <a:t>1	</a:t>
            </a:r>
            <a:r>
              <a:rPr sz="3000" spc="-44" baseline="-13888" dirty="0">
                <a:latin typeface="Times New Roman"/>
                <a:cs typeface="Times New Roman"/>
              </a:rPr>
              <a:t>,	</a:t>
            </a:r>
            <a:r>
              <a:rPr sz="2000" spc="-60" dirty="0">
                <a:latin typeface="Times New Roman"/>
                <a:cs typeface="Times New Roman"/>
              </a:rPr>
              <a:t>1</a:t>
            </a:r>
            <a:endParaRPr sz="2000" dirty="0">
              <a:latin typeface="Times New Roman"/>
              <a:cs typeface="Times New Roman"/>
            </a:endParaRPr>
          </a:p>
          <a:p>
            <a:pPr marL="183515">
              <a:lnSpc>
                <a:spcPts val="1964"/>
              </a:lnSpc>
              <a:tabLst>
                <a:tab pos="950594" algn="l"/>
              </a:tabLst>
            </a:pPr>
            <a:r>
              <a:rPr sz="2000" spc="-60" dirty="0">
                <a:latin typeface="Times New Roman"/>
                <a:cs typeface="Times New Roman"/>
              </a:rPr>
              <a:t>2	4</a:t>
            </a:r>
            <a:endParaRPr sz="2000" dirty="0">
              <a:latin typeface="Times New Roman"/>
              <a:cs typeface="Times New Roman"/>
            </a:endParaRPr>
          </a:p>
          <a:p>
            <a:pPr marL="688340">
              <a:lnSpc>
                <a:spcPct val="100000"/>
              </a:lnSpc>
              <a:spcBef>
                <a:spcPts val="625"/>
              </a:spcBef>
            </a:pPr>
            <a:r>
              <a:rPr sz="3000" spc="67" baseline="13888" dirty="0">
                <a:latin typeface="Times New Roman"/>
                <a:cs typeface="Times New Roman"/>
              </a:rPr>
              <a:t>1</a:t>
            </a:r>
            <a:r>
              <a:rPr sz="3000" spc="-89" baseline="-29166" dirty="0">
                <a:latin typeface="Times New Roman"/>
                <a:cs typeface="Times New Roman"/>
              </a:rPr>
              <a:t>2</a:t>
            </a:r>
            <a:r>
              <a:rPr sz="3000" spc="-405" baseline="-29166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*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3000" spc="67" baseline="13888" dirty="0">
                <a:latin typeface="Times New Roman"/>
                <a:cs typeface="Times New Roman"/>
              </a:rPr>
              <a:t>1</a:t>
            </a:r>
            <a:r>
              <a:rPr sz="3000" spc="-89" baseline="-29166" dirty="0">
                <a:latin typeface="Times New Roman"/>
                <a:cs typeface="Times New Roman"/>
              </a:rPr>
              <a:t>2</a:t>
            </a:r>
            <a:r>
              <a:rPr sz="3000" spc="-405" baseline="-29166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*</a:t>
            </a:r>
            <a:r>
              <a:rPr sz="2000" spc="15" dirty="0">
                <a:latin typeface="Times New Roman"/>
                <a:cs typeface="Times New Roman"/>
              </a:rPr>
              <a:t>(2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83847" y="4192847"/>
            <a:ext cx="211454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20" dirty="0">
                <a:latin typeface="Times New Roman"/>
                <a:cs typeface="Times New Roman"/>
              </a:rPr>
              <a:t>1,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3532" y="5237075"/>
            <a:ext cx="281820" cy="310587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91199" y="4718222"/>
            <a:ext cx="281820" cy="310587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83716" y="4718222"/>
            <a:ext cx="281820" cy="310587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76629" y="4718222"/>
            <a:ext cx="281820" cy="310587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73307" y="4718222"/>
            <a:ext cx="281820" cy="310587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88217" y="4718222"/>
            <a:ext cx="281820" cy="310587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74131" y="4718222"/>
            <a:ext cx="281820" cy="310587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8550" y="4718222"/>
            <a:ext cx="281820" cy="310587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98553" y="4203993"/>
            <a:ext cx="475381" cy="310587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1809131" y="4203993"/>
            <a:ext cx="497840" cy="311150"/>
            <a:chOff x="1809131" y="4203993"/>
            <a:chExt cx="497840" cy="311150"/>
          </a:xfrm>
        </p:grpSpPr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5143" y="4203993"/>
              <a:ext cx="281820" cy="31058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09131" y="4203993"/>
              <a:ext cx="281820" cy="310587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1205003" y="4203993"/>
            <a:ext cx="513080" cy="311150"/>
            <a:chOff x="1205003" y="4203993"/>
            <a:chExt cx="513080" cy="311150"/>
          </a:xfrm>
        </p:grpSpPr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6118" y="4203993"/>
              <a:ext cx="281820" cy="31058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5003" y="4203993"/>
              <a:ext cx="352047" cy="310587"/>
            </a:xfrm>
            <a:prstGeom prst="rect">
              <a:avLst/>
            </a:prstGeom>
          </p:spPr>
        </p:pic>
      </p:grpSp>
      <p:grpSp>
        <p:nvGrpSpPr>
          <p:cNvPr id="32" name="object 2"/>
          <p:cNvGrpSpPr/>
          <p:nvPr/>
        </p:nvGrpSpPr>
        <p:grpSpPr>
          <a:xfrm>
            <a:off x="0" y="1066800"/>
            <a:ext cx="9144000" cy="6858000"/>
            <a:chOff x="0" y="0"/>
            <a:chExt cx="9144000" cy="6858000"/>
          </a:xfrm>
        </p:grpSpPr>
        <p:pic>
          <p:nvPicPr>
            <p:cNvPr id="33" name="object 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34" name="object 4"/>
            <p:cNvSpPr/>
            <p:nvPr/>
          </p:nvSpPr>
          <p:spPr>
            <a:xfrm>
              <a:off x="87630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38100">
              <a:solidFill>
                <a:srgbClr val="FDC3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5"/>
            <p:cNvSpPr/>
            <p:nvPr/>
          </p:nvSpPr>
          <p:spPr>
            <a:xfrm>
              <a:off x="47625" y="0"/>
              <a:ext cx="57150" cy="6858000"/>
            </a:xfrm>
            <a:custGeom>
              <a:avLst/>
              <a:gdLst/>
              <a:ahLst/>
              <a:cxnLst/>
              <a:rect l="l" t="t" r="r" b="b"/>
              <a:pathLst>
                <a:path w="57150" h="6858000">
                  <a:moveTo>
                    <a:pt x="1143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1430" y="6858000"/>
                  </a:lnTo>
                  <a:lnTo>
                    <a:pt x="11430" y="0"/>
                  </a:lnTo>
                  <a:close/>
                </a:path>
                <a:path w="57150" h="6858000">
                  <a:moveTo>
                    <a:pt x="57150" y="0"/>
                  </a:moveTo>
                  <a:lnTo>
                    <a:pt x="22860" y="0"/>
                  </a:lnTo>
                  <a:lnTo>
                    <a:pt x="22860" y="6858000"/>
                  </a:lnTo>
                  <a:lnTo>
                    <a:pt x="57150" y="68580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DC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6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7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12700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8"/>
            <p:cNvSpPr/>
            <p:nvPr/>
          </p:nvSpPr>
          <p:spPr>
            <a:xfrm>
              <a:off x="8156447" y="571499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08" y="4419"/>
                  </a:lnTo>
                  <a:lnTo>
                    <a:pt x="178597" y="17162"/>
                  </a:lnTo>
                  <a:lnTo>
                    <a:pt x="135861" y="37453"/>
                  </a:lnTo>
                  <a:lnTo>
                    <a:pt x="97575" y="64518"/>
                  </a:lnTo>
                  <a:lnTo>
                    <a:pt x="64513" y="97580"/>
                  </a:lnTo>
                  <a:lnTo>
                    <a:pt x="37450" y="135867"/>
                  </a:lnTo>
                  <a:lnTo>
                    <a:pt x="17161" y="178602"/>
                  </a:lnTo>
                  <a:lnTo>
                    <a:pt x="4419" y="225011"/>
                  </a:lnTo>
                  <a:lnTo>
                    <a:pt x="0" y="274319"/>
                  </a:lnTo>
                  <a:lnTo>
                    <a:pt x="4419" y="323628"/>
                  </a:lnTo>
                  <a:lnTo>
                    <a:pt x="17161" y="370037"/>
                  </a:lnTo>
                  <a:lnTo>
                    <a:pt x="37450" y="412772"/>
                  </a:lnTo>
                  <a:lnTo>
                    <a:pt x="64513" y="451059"/>
                  </a:lnTo>
                  <a:lnTo>
                    <a:pt x="97575" y="484121"/>
                  </a:lnTo>
                  <a:lnTo>
                    <a:pt x="135861" y="511186"/>
                  </a:lnTo>
                  <a:lnTo>
                    <a:pt x="178597" y="531477"/>
                  </a:lnTo>
                  <a:lnTo>
                    <a:pt x="225008" y="544220"/>
                  </a:lnTo>
                  <a:lnTo>
                    <a:pt x="274320" y="548640"/>
                  </a:lnTo>
                  <a:lnTo>
                    <a:pt x="323631" y="544220"/>
                  </a:lnTo>
                  <a:lnTo>
                    <a:pt x="370042" y="531477"/>
                  </a:lnTo>
                  <a:lnTo>
                    <a:pt x="412778" y="511186"/>
                  </a:lnTo>
                  <a:lnTo>
                    <a:pt x="451064" y="484121"/>
                  </a:lnTo>
                  <a:lnTo>
                    <a:pt x="484126" y="451059"/>
                  </a:lnTo>
                  <a:lnTo>
                    <a:pt x="511189" y="412772"/>
                  </a:lnTo>
                  <a:lnTo>
                    <a:pt x="531478" y="370037"/>
                  </a:lnTo>
                  <a:lnTo>
                    <a:pt x="544220" y="323628"/>
                  </a:lnTo>
                  <a:lnTo>
                    <a:pt x="548640" y="274319"/>
                  </a:lnTo>
                  <a:lnTo>
                    <a:pt x="544220" y="225011"/>
                  </a:lnTo>
                  <a:lnTo>
                    <a:pt x="531478" y="178602"/>
                  </a:lnTo>
                  <a:lnTo>
                    <a:pt x="511189" y="135867"/>
                  </a:lnTo>
                  <a:lnTo>
                    <a:pt x="484126" y="97580"/>
                  </a:lnTo>
                  <a:lnTo>
                    <a:pt x="451064" y="64518"/>
                  </a:lnTo>
                  <a:lnTo>
                    <a:pt x="412778" y="37453"/>
                  </a:lnTo>
                  <a:lnTo>
                    <a:pt x="370042" y="17162"/>
                  </a:lnTo>
                  <a:lnTo>
                    <a:pt x="323631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81000"/>
            <a:ext cx="6855461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340" dirty="0">
                <a:solidFill>
                  <a:srgbClr val="002060"/>
                </a:solidFill>
                <a:latin typeface="Cambria"/>
                <a:cs typeface="Cambria"/>
              </a:rPr>
              <a:t>E</a:t>
            </a:r>
            <a:r>
              <a:rPr sz="2550" b="1" spc="340" dirty="0">
                <a:solidFill>
                  <a:srgbClr val="002060"/>
                </a:solidFill>
                <a:latin typeface="Cambria"/>
                <a:cs typeface="Cambria"/>
              </a:rPr>
              <a:t>XAMPLE</a:t>
            </a:r>
            <a:r>
              <a:rPr sz="2550" b="1" spc="305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3200" b="1" spc="180" dirty="0">
                <a:solidFill>
                  <a:srgbClr val="002060"/>
                </a:solidFill>
                <a:latin typeface="Cambria"/>
                <a:cs typeface="Cambria"/>
              </a:rPr>
              <a:t>(C</a:t>
            </a:r>
            <a:r>
              <a:rPr sz="2550" b="1" spc="180" dirty="0">
                <a:solidFill>
                  <a:srgbClr val="002060"/>
                </a:solidFill>
                <a:latin typeface="Cambria"/>
                <a:cs typeface="Cambria"/>
              </a:rPr>
              <a:t>ONT</a:t>
            </a:r>
            <a:r>
              <a:rPr sz="3200" b="1" spc="180" dirty="0">
                <a:solidFill>
                  <a:srgbClr val="002060"/>
                </a:solidFill>
                <a:latin typeface="Cambria"/>
                <a:cs typeface="Cambria"/>
              </a:rPr>
              <a:t>.)</a:t>
            </a:r>
            <a:r>
              <a:rPr sz="3200" b="1" spc="165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3200" b="1" spc="175" dirty="0">
                <a:solidFill>
                  <a:srgbClr val="002060"/>
                </a:solidFill>
                <a:latin typeface="Cambria"/>
                <a:cs typeface="Cambria"/>
              </a:rPr>
              <a:t>–</a:t>
            </a:r>
            <a:r>
              <a:rPr sz="3200" b="1" spc="170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3200" b="1" spc="355" dirty="0">
                <a:solidFill>
                  <a:srgbClr val="002060"/>
                </a:solidFill>
                <a:latin typeface="Cambria"/>
                <a:cs typeface="Cambria"/>
              </a:rPr>
              <a:t>E</a:t>
            </a:r>
            <a:r>
              <a:rPr sz="2550" b="1" spc="355" dirty="0">
                <a:solidFill>
                  <a:srgbClr val="002060"/>
                </a:solidFill>
                <a:latin typeface="Cambria"/>
                <a:cs typeface="Cambria"/>
              </a:rPr>
              <a:t>FFECT</a:t>
            </a:r>
            <a:r>
              <a:rPr sz="2550" b="1" spc="325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2550" b="1" spc="330" dirty="0">
                <a:solidFill>
                  <a:srgbClr val="002060"/>
                </a:solidFill>
                <a:latin typeface="Cambria"/>
                <a:cs typeface="Cambria"/>
              </a:rPr>
              <a:t>OF</a:t>
            </a:r>
            <a:endParaRPr sz="2550" b="1" dirty="0">
              <a:solidFill>
                <a:srgbClr val="002060"/>
              </a:solidFill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3200" b="1" spc="345" dirty="0">
                <a:solidFill>
                  <a:srgbClr val="002060"/>
                </a:solidFill>
                <a:latin typeface="Cambria"/>
                <a:cs typeface="Cambria"/>
              </a:rPr>
              <a:t>R</a:t>
            </a:r>
            <a:r>
              <a:rPr sz="2550" b="1" spc="345" dirty="0">
                <a:solidFill>
                  <a:srgbClr val="002060"/>
                </a:solidFill>
                <a:latin typeface="Cambria"/>
                <a:cs typeface="Cambria"/>
              </a:rPr>
              <a:t>ELEVANCE</a:t>
            </a:r>
            <a:r>
              <a:rPr sz="2550" b="1" spc="290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3200" b="1" spc="350" dirty="0">
                <a:solidFill>
                  <a:srgbClr val="002060"/>
                </a:solidFill>
                <a:latin typeface="Cambria"/>
                <a:cs typeface="Cambria"/>
              </a:rPr>
              <a:t>F</a:t>
            </a:r>
            <a:r>
              <a:rPr sz="2550" b="1" spc="350" dirty="0">
                <a:solidFill>
                  <a:srgbClr val="002060"/>
                </a:solidFill>
                <a:latin typeface="Cambria"/>
                <a:cs typeface="Cambria"/>
              </a:rPr>
              <a:t>EEDBACK</a:t>
            </a:r>
            <a:endParaRPr sz="2550" b="1" dirty="0">
              <a:solidFill>
                <a:srgbClr val="002060"/>
              </a:solidFill>
              <a:latin typeface="Cambria"/>
              <a:cs typeface="Cambri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63600" y="1797113"/>
          <a:ext cx="7439024" cy="11887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0550"/>
                <a:gridCol w="1858645"/>
                <a:gridCol w="1860550"/>
                <a:gridCol w="1859279"/>
              </a:tblGrid>
              <a:tr h="396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1950" spc="7" baseline="-21367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950" baseline="-21367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1950" spc="7" baseline="-21367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1950" baseline="-21367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950" spc="7" baseline="-21367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950" baseline="-21367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Q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6</a:t>
                      </a: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solidFill>
                            <a:srgbClr val="D2601C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Q’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14.5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9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3.75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121917" y="3377691"/>
            <a:ext cx="69297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662930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SC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(Q,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R1)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=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3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*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2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+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0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*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4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+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0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*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0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+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2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*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0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+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0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*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2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=	6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Microsoft Sans Serif"/>
                <a:cs typeface="Microsoft Sans Serif"/>
              </a:rPr>
              <a:t>SC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(Q’,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R1)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=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3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¾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*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2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+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1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¾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*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4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+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0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*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0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+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1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¼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*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0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+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0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*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2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=14.5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5" name="object 2"/>
          <p:cNvGrpSpPr/>
          <p:nvPr/>
        </p:nvGrpSpPr>
        <p:grpSpPr>
          <a:xfrm>
            <a:off x="0" y="1066800"/>
            <a:ext cx="9144000" cy="6858000"/>
            <a:chOff x="0" y="0"/>
            <a:chExt cx="9144000" cy="6858000"/>
          </a:xfrm>
        </p:grpSpPr>
        <p:pic>
          <p:nvPicPr>
            <p:cNvPr id="6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7" name="object 4"/>
            <p:cNvSpPr/>
            <p:nvPr/>
          </p:nvSpPr>
          <p:spPr>
            <a:xfrm>
              <a:off x="87630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38100">
              <a:solidFill>
                <a:srgbClr val="FDC3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/>
            <p:cNvSpPr/>
            <p:nvPr/>
          </p:nvSpPr>
          <p:spPr>
            <a:xfrm>
              <a:off x="47625" y="0"/>
              <a:ext cx="57150" cy="6858000"/>
            </a:xfrm>
            <a:custGeom>
              <a:avLst/>
              <a:gdLst/>
              <a:ahLst/>
              <a:cxnLst/>
              <a:rect l="l" t="t" r="r" b="b"/>
              <a:pathLst>
                <a:path w="57150" h="6858000">
                  <a:moveTo>
                    <a:pt x="1143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1430" y="6858000"/>
                  </a:lnTo>
                  <a:lnTo>
                    <a:pt x="11430" y="0"/>
                  </a:lnTo>
                  <a:close/>
                </a:path>
                <a:path w="57150" h="6858000">
                  <a:moveTo>
                    <a:pt x="57150" y="0"/>
                  </a:moveTo>
                  <a:lnTo>
                    <a:pt x="22860" y="0"/>
                  </a:lnTo>
                  <a:lnTo>
                    <a:pt x="22860" y="6858000"/>
                  </a:lnTo>
                  <a:lnTo>
                    <a:pt x="57150" y="68580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DC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7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12700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"/>
            <p:cNvSpPr/>
            <p:nvPr/>
          </p:nvSpPr>
          <p:spPr>
            <a:xfrm>
              <a:off x="8156447" y="571499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08" y="4419"/>
                  </a:lnTo>
                  <a:lnTo>
                    <a:pt x="178597" y="17162"/>
                  </a:lnTo>
                  <a:lnTo>
                    <a:pt x="135861" y="37453"/>
                  </a:lnTo>
                  <a:lnTo>
                    <a:pt x="97575" y="64518"/>
                  </a:lnTo>
                  <a:lnTo>
                    <a:pt x="64513" y="97580"/>
                  </a:lnTo>
                  <a:lnTo>
                    <a:pt x="37450" y="135867"/>
                  </a:lnTo>
                  <a:lnTo>
                    <a:pt x="17161" y="178602"/>
                  </a:lnTo>
                  <a:lnTo>
                    <a:pt x="4419" y="225011"/>
                  </a:lnTo>
                  <a:lnTo>
                    <a:pt x="0" y="274319"/>
                  </a:lnTo>
                  <a:lnTo>
                    <a:pt x="4419" y="323628"/>
                  </a:lnTo>
                  <a:lnTo>
                    <a:pt x="17161" y="370037"/>
                  </a:lnTo>
                  <a:lnTo>
                    <a:pt x="37450" y="412772"/>
                  </a:lnTo>
                  <a:lnTo>
                    <a:pt x="64513" y="451059"/>
                  </a:lnTo>
                  <a:lnTo>
                    <a:pt x="97575" y="484121"/>
                  </a:lnTo>
                  <a:lnTo>
                    <a:pt x="135861" y="511186"/>
                  </a:lnTo>
                  <a:lnTo>
                    <a:pt x="178597" y="531477"/>
                  </a:lnTo>
                  <a:lnTo>
                    <a:pt x="225008" y="544220"/>
                  </a:lnTo>
                  <a:lnTo>
                    <a:pt x="274320" y="548640"/>
                  </a:lnTo>
                  <a:lnTo>
                    <a:pt x="323631" y="544220"/>
                  </a:lnTo>
                  <a:lnTo>
                    <a:pt x="370042" y="531477"/>
                  </a:lnTo>
                  <a:lnTo>
                    <a:pt x="412778" y="511186"/>
                  </a:lnTo>
                  <a:lnTo>
                    <a:pt x="451064" y="484121"/>
                  </a:lnTo>
                  <a:lnTo>
                    <a:pt x="484126" y="451059"/>
                  </a:lnTo>
                  <a:lnTo>
                    <a:pt x="511189" y="412772"/>
                  </a:lnTo>
                  <a:lnTo>
                    <a:pt x="531478" y="370037"/>
                  </a:lnTo>
                  <a:lnTo>
                    <a:pt x="544220" y="323628"/>
                  </a:lnTo>
                  <a:lnTo>
                    <a:pt x="548640" y="274319"/>
                  </a:lnTo>
                  <a:lnTo>
                    <a:pt x="544220" y="225011"/>
                  </a:lnTo>
                  <a:lnTo>
                    <a:pt x="531478" y="178602"/>
                  </a:lnTo>
                  <a:lnTo>
                    <a:pt x="511189" y="135867"/>
                  </a:lnTo>
                  <a:lnTo>
                    <a:pt x="484126" y="97580"/>
                  </a:lnTo>
                  <a:lnTo>
                    <a:pt x="451064" y="64518"/>
                  </a:lnTo>
                  <a:lnTo>
                    <a:pt x="412778" y="37453"/>
                  </a:lnTo>
                  <a:lnTo>
                    <a:pt x="370042" y="17162"/>
                  </a:lnTo>
                  <a:lnTo>
                    <a:pt x="323631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6680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7630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38100">
              <a:solidFill>
                <a:srgbClr val="FDC3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25" y="0"/>
              <a:ext cx="57150" cy="6858000"/>
            </a:xfrm>
            <a:custGeom>
              <a:avLst/>
              <a:gdLst/>
              <a:ahLst/>
              <a:cxnLst/>
              <a:rect l="l" t="t" r="r" b="b"/>
              <a:pathLst>
                <a:path w="57150" h="6858000">
                  <a:moveTo>
                    <a:pt x="1143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1430" y="6858000"/>
                  </a:lnTo>
                  <a:lnTo>
                    <a:pt x="11430" y="0"/>
                  </a:lnTo>
                  <a:close/>
                </a:path>
                <a:path w="57150" h="6858000">
                  <a:moveTo>
                    <a:pt x="57150" y="0"/>
                  </a:moveTo>
                  <a:lnTo>
                    <a:pt x="22860" y="0"/>
                  </a:lnTo>
                  <a:lnTo>
                    <a:pt x="22860" y="6858000"/>
                  </a:lnTo>
                  <a:lnTo>
                    <a:pt x="57150" y="68580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DC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12700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56447" y="571499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08" y="4419"/>
                  </a:lnTo>
                  <a:lnTo>
                    <a:pt x="178597" y="17162"/>
                  </a:lnTo>
                  <a:lnTo>
                    <a:pt x="135861" y="37453"/>
                  </a:lnTo>
                  <a:lnTo>
                    <a:pt x="97575" y="64518"/>
                  </a:lnTo>
                  <a:lnTo>
                    <a:pt x="64513" y="97580"/>
                  </a:lnTo>
                  <a:lnTo>
                    <a:pt x="37450" y="135867"/>
                  </a:lnTo>
                  <a:lnTo>
                    <a:pt x="17161" y="178602"/>
                  </a:lnTo>
                  <a:lnTo>
                    <a:pt x="4419" y="225011"/>
                  </a:lnTo>
                  <a:lnTo>
                    <a:pt x="0" y="274319"/>
                  </a:lnTo>
                  <a:lnTo>
                    <a:pt x="4419" y="323628"/>
                  </a:lnTo>
                  <a:lnTo>
                    <a:pt x="17161" y="370037"/>
                  </a:lnTo>
                  <a:lnTo>
                    <a:pt x="37450" y="412772"/>
                  </a:lnTo>
                  <a:lnTo>
                    <a:pt x="64513" y="451059"/>
                  </a:lnTo>
                  <a:lnTo>
                    <a:pt x="97575" y="484121"/>
                  </a:lnTo>
                  <a:lnTo>
                    <a:pt x="135861" y="511186"/>
                  </a:lnTo>
                  <a:lnTo>
                    <a:pt x="178597" y="531477"/>
                  </a:lnTo>
                  <a:lnTo>
                    <a:pt x="225008" y="544220"/>
                  </a:lnTo>
                  <a:lnTo>
                    <a:pt x="274320" y="548640"/>
                  </a:lnTo>
                  <a:lnTo>
                    <a:pt x="323631" y="544220"/>
                  </a:lnTo>
                  <a:lnTo>
                    <a:pt x="370042" y="531477"/>
                  </a:lnTo>
                  <a:lnTo>
                    <a:pt x="412778" y="511186"/>
                  </a:lnTo>
                  <a:lnTo>
                    <a:pt x="451064" y="484121"/>
                  </a:lnTo>
                  <a:lnTo>
                    <a:pt x="484126" y="451059"/>
                  </a:lnTo>
                  <a:lnTo>
                    <a:pt x="511189" y="412772"/>
                  </a:lnTo>
                  <a:lnTo>
                    <a:pt x="531478" y="370037"/>
                  </a:lnTo>
                  <a:lnTo>
                    <a:pt x="544220" y="323628"/>
                  </a:lnTo>
                  <a:lnTo>
                    <a:pt x="548640" y="274319"/>
                  </a:lnTo>
                  <a:lnTo>
                    <a:pt x="544220" y="225011"/>
                  </a:lnTo>
                  <a:lnTo>
                    <a:pt x="531478" y="178602"/>
                  </a:lnTo>
                  <a:lnTo>
                    <a:pt x="511189" y="135867"/>
                  </a:lnTo>
                  <a:lnTo>
                    <a:pt x="484126" y="97580"/>
                  </a:lnTo>
                  <a:lnTo>
                    <a:pt x="451064" y="64518"/>
                  </a:lnTo>
                  <a:lnTo>
                    <a:pt x="412778" y="37453"/>
                  </a:lnTo>
                  <a:lnTo>
                    <a:pt x="370042" y="17162"/>
                  </a:lnTo>
                  <a:lnTo>
                    <a:pt x="323631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535940" y="896111"/>
            <a:ext cx="258826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305" dirty="0">
                <a:solidFill>
                  <a:srgbClr val="002060"/>
                </a:solidFill>
                <a:latin typeface="Cambria"/>
                <a:cs typeface="Cambria"/>
              </a:rPr>
              <a:t>D</a:t>
            </a:r>
            <a:r>
              <a:rPr b="1" spc="305" dirty="0">
                <a:solidFill>
                  <a:srgbClr val="002060"/>
                </a:solidFill>
                <a:latin typeface="Cambria"/>
                <a:cs typeface="Cambria"/>
              </a:rPr>
              <a:t>ISCUSSION</a:t>
            </a:r>
            <a:endParaRPr sz="3000" b="1" dirty="0">
              <a:solidFill>
                <a:srgbClr val="002060"/>
              </a:solidFill>
              <a:latin typeface="Cambria"/>
              <a:cs typeface="Cambria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494791" y="1628902"/>
            <a:ext cx="7583805" cy="4043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17780" indent="-27305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8450" algn="l"/>
              </a:tabLst>
            </a:pPr>
            <a:r>
              <a:rPr sz="2400" spc="110" dirty="0">
                <a:latin typeface="Cambria"/>
                <a:cs typeface="Cambria"/>
              </a:rPr>
              <a:t>Although </a:t>
            </a:r>
            <a:r>
              <a:rPr sz="2400" spc="160" dirty="0">
                <a:latin typeface="Cambria"/>
                <a:cs typeface="Cambria"/>
              </a:rPr>
              <a:t>S</a:t>
            </a:r>
            <a:r>
              <a:rPr sz="2400" spc="240" baseline="-20833" dirty="0">
                <a:latin typeface="Cambria"/>
                <a:cs typeface="Cambria"/>
              </a:rPr>
              <a:t>1 </a:t>
            </a:r>
            <a:r>
              <a:rPr sz="2400" spc="80" dirty="0">
                <a:latin typeface="Cambria"/>
                <a:cs typeface="Cambria"/>
              </a:rPr>
              <a:t>is </a:t>
            </a:r>
            <a:r>
              <a:rPr sz="2400" spc="55" dirty="0">
                <a:latin typeface="Cambria"/>
                <a:cs typeface="Cambria"/>
              </a:rPr>
              <a:t>not </a:t>
            </a:r>
            <a:r>
              <a:rPr sz="2400" spc="85" dirty="0">
                <a:latin typeface="Cambria"/>
                <a:cs typeface="Cambria"/>
              </a:rPr>
              <a:t>relevant </a:t>
            </a:r>
            <a:r>
              <a:rPr sz="2400" spc="20" dirty="0">
                <a:latin typeface="Cambria"/>
                <a:cs typeface="Cambria"/>
              </a:rPr>
              <a:t>to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95" dirty="0">
                <a:latin typeface="Cambria"/>
                <a:cs typeface="Cambria"/>
              </a:rPr>
              <a:t>user,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105" dirty="0">
                <a:latin typeface="Cambria"/>
                <a:cs typeface="Cambria"/>
              </a:rPr>
              <a:t>initial 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query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295" dirty="0">
                <a:latin typeface="Cambria"/>
                <a:cs typeface="Cambria"/>
              </a:rPr>
              <a:t>Q </a:t>
            </a:r>
            <a:r>
              <a:rPr sz="2400" spc="30" dirty="0">
                <a:latin typeface="Cambria"/>
                <a:cs typeface="Cambria"/>
              </a:rPr>
              <a:t>produced</a:t>
            </a:r>
            <a:r>
              <a:rPr sz="2400" spc="35" dirty="0">
                <a:latin typeface="Cambria"/>
                <a:cs typeface="Cambria"/>
              </a:rPr>
              <a:t> </a:t>
            </a:r>
            <a:r>
              <a:rPr sz="2400" spc="25" dirty="0">
                <a:latin typeface="Cambria"/>
                <a:cs typeface="Cambria"/>
              </a:rPr>
              <a:t>one</a:t>
            </a:r>
            <a:r>
              <a:rPr sz="2400" spc="3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highest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similarity 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measures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for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it</a:t>
            </a:r>
            <a:endParaRPr sz="2400" dirty="0">
              <a:latin typeface="Cambria"/>
              <a:cs typeface="Cambria"/>
            </a:endParaRPr>
          </a:p>
          <a:p>
            <a:pPr marL="665480" marR="18415" lvl="1" indent="-273050" algn="just">
              <a:lnSpc>
                <a:spcPct val="100000"/>
              </a:lnSpc>
              <a:spcBef>
                <a:spcPts val="509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65480" algn="l"/>
              </a:tabLst>
            </a:pPr>
            <a:r>
              <a:rPr sz="2100" spc="114" dirty="0">
                <a:latin typeface="Cambria"/>
                <a:cs typeface="Cambria"/>
              </a:rPr>
              <a:t>Caused </a:t>
            </a:r>
            <a:r>
              <a:rPr sz="2100" spc="40" dirty="0">
                <a:latin typeface="Cambria"/>
                <a:cs typeface="Cambria"/>
              </a:rPr>
              <a:t>by</a:t>
            </a:r>
            <a:r>
              <a:rPr sz="2100" spc="45" dirty="0">
                <a:latin typeface="Cambria"/>
                <a:cs typeface="Cambria"/>
              </a:rPr>
              <a:t> </a:t>
            </a:r>
            <a:r>
              <a:rPr sz="2100" spc="140" dirty="0">
                <a:latin typeface="Cambria"/>
                <a:cs typeface="Cambria"/>
              </a:rPr>
              <a:t>a </a:t>
            </a:r>
            <a:r>
              <a:rPr sz="2100" spc="55" dirty="0">
                <a:latin typeface="Cambria"/>
                <a:cs typeface="Cambria"/>
              </a:rPr>
              <a:t>query</a:t>
            </a:r>
            <a:r>
              <a:rPr sz="2100" spc="60" dirty="0">
                <a:latin typeface="Cambria"/>
                <a:cs typeface="Cambria"/>
              </a:rPr>
              <a:t> </a:t>
            </a:r>
            <a:r>
              <a:rPr sz="2100" spc="75" dirty="0">
                <a:latin typeface="Cambria"/>
                <a:cs typeface="Cambria"/>
              </a:rPr>
              <a:t>term </a:t>
            </a:r>
            <a:r>
              <a:rPr sz="2100" spc="165" dirty="0">
                <a:latin typeface="Cambria"/>
                <a:cs typeface="Cambria"/>
              </a:rPr>
              <a:t>(TERM </a:t>
            </a:r>
            <a:r>
              <a:rPr sz="2100" spc="-55" dirty="0">
                <a:latin typeface="Cambria"/>
                <a:cs typeface="Cambria"/>
              </a:rPr>
              <a:t>4)</a:t>
            </a:r>
            <a:r>
              <a:rPr sz="2100" spc="-50" dirty="0">
                <a:latin typeface="Cambria"/>
                <a:cs typeface="Cambria"/>
              </a:rPr>
              <a:t> </a:t>
            </a:r>
            <a:r>
              <a:rPr sz="2100" spc="-5" dirty="0">
                <a:latin typeface="Cambria"/>
                <a:cs typeface="Cambria"/>
              </a:rPr>
              <a:t>of</a:t>
            </a:r>
            <a:r>
              <a:rPr sz="2100" spc="450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interest </a:t>
            </a:r>
            <a:r>
              <a:rPr sz="2100" spc="15" dirty="0">
                <a:latin typeface="Cambria"/>
                <a:cs typeface="Cambria"/>
              </a:rPr>
              <a:t>to  </a:t>
            </a:r>
            <a:r>
              <a:rPr sz="2100" spc="80" dirty="0">
                <a:latin typeface="Cambria"/>
                <a:cs typeface="Cambria"/>
              </a:rPr>
              <a:t>the </a:t>
            </a:r>
            <a:r>
              <a:rPr sz="2100" spc="85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user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114" dirty="0">
                <a:latin typeface="Cambria"/>
                <a:cs typeface="Cambria"/>
              </a:rPr>
              <a:t>that </a:t>
            </a:r>
            <a:r>
              <a:rPr sz="2100" spc="110" dirty="0">
                <a:latin typeface="Cambria"/>
                <a:cs typeface="Cambria"/>
              </a:rPr>
              <a:t>has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140" dirty="0">
                <a:latin typeface="Cambria"/>
                <a:cs typeface="Cambria"/>
              </a:rPr>
              <a:t>a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significant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weight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in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135" dirty="0">
                <a:latin typeface="Cambria"/>
                <a:cs typeface="Cambria"/>
              </a:rPr>
              <a:t>S</a:t>
            </a:r>
            <a:r>
              <a:rPr sz="2100" spc="202" baseline="-19841" dirty="0">
                <a:latin typeface="Cambria"/>
                <a:cs typeface="Cambria"/>
              </a:rPr>
              <a:t>1</a:t>
            </a:r>
            <a:endParaRPr sz="2100" baseline="-19841" dirty="0">
              <a:latin typeface="Cambria"/>
              <a:cs typeface="Cambria"/>
            </a:endParaRPr>
          </a:p>
          <a:p>
            <a:pPr marL="665480" marR="17780" lvl="1" indent="-273050" algn="just">
              <a:lnSpc>
                <a:spcPct val="100000"/>
              </a:lnSpc>
              <a:spcBef>
                <a:spcPts val="500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65480" algn="l"/>
              </a:tabLst>
            </a:pPr>
            <a:r>
              <a:rPr sz="2100" spc="100" dirty="0">
                <a:latin typeface="Cambria"/>
                <a:cs typeface="Cambria"/>
              </a:rPr>
              <a:t>The </a:t>
            </a:r>
            <a:r>
              <a:rPr sz="2100" spc="35" dirty="0">
                <a:latin typeface="Cambria"/>
                <a:cs typeface="Cambria"/>
              </a:rPr>
              <a:t>fewer</a:t>
            </a:r>
            <a:r>
              <a:rPr sz="2100" spc="40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 </a:t>
            </a:r>
            <a:r>
              <a:rPr sz="2100" spc="75" dirty="0">
                <a:latin typeface="Cambria"/>
                <a:cs typeface="Cambria"/>
              </a:rPr>
              <a:t>number </a:t>
            </a:r>
            <a:r>
              <a:rPr sz="2100" spc="-5" dirty="0">
                <a:latin typeface="Cambria"/>
                <a:cs typeface="Cambria"/>
              </a:rPr>
              <a:t>of</a:t>
            </a:r>
            <a:r>
              <a:rPr sz="2100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terms</a:t>
            </a:r>
            <a:r>
              <a:rPr sz="2100" spc="75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in </a:t>
            </a:r>
            <a:r>
              <a:rPr sz="2100" spc="140" dirty="0">
                <a:latin typeface="Cambria"/>
                <a:cs typeface="Cambria"/>
              </a:rPr>
              <a:t>a </a:t>
            </a:r>
            <a:r>
              <a:rPr sz="2100" spc="70" dirty="0">
                <a:latin typeface="Cambria"/>
                <a:cs typeface="Cambria"/>
              </a:rPr>
              <a:t>user</a:t>
            </a:r>
            <a:r>
              <a:rPr sz="2100" spc="75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query,  </a:t>
            </a:r>
            <a:r>
              <a:rPr sz="2100" spc="80" dirty="0">
                <a:latin typeface="Cambria"/>
                <a:cs typeface="Cambria"/>
              </a:rPr>
              <a:t>the </a:t>
            </a:r>
            <a:r>
              <a:rPr sz="2100" spc="85" dirty="0">
                <a:latin typeface="Cambria"/>
                <a:cs typeface="Cambria"/>
              </a:rPr>
              <a:t> </a:t>
            </a:r>
            <a:r>
              <a:rPr sz="2100" spc="30" dirty="0">
                <a:latin typeface="Cambria"/>
                <a:cs typeface="Cambria"/>
              </a:rPr>
              <a:t>more </a:t>
            </a:r>
            <a:r>
              <a:rPr sz="2100" spc="80" dirty="0">
                <a:latin typeface="Cambria"/>
                <a:cs typeface="Cambria"/>
              </a:rPr>
              <a:t>likely </a:t>
            </a:r>
            <a:r>
              <a:rPr sz="2100" spc="140" dirty="0">
                <a:latin typeface="Cambria"/>
                <a:cs typeface="Cambria"/>
              </a:rPr>
              <a:t>a </a:t>
            </a:r>
            <a:r>
              <a:rPr sz="2100" spc="45" dirty="0">
                <a:latin typeface="Cambria"/>
                <a:cs typeface="Cambria"/>
              </a:rPr>
              <a:t>specific </a:t>
            </a:r>
            <a:r>
              <a:rPr sz="2100" spc="75" dirty="0">
                <a:latin typeface="Cambria"/>
                <a:cs typeface="Cambria"/>
              </a:rPr>
              <a:t>term </a:t>
            </a:r>
            <a:r>
              <a:rPr sz="2100" spc="15" dirty="0">
                <a:latin typeface="Cambria"/>
                <a:cs typeface="Cambria"/>
              </a:rPr>
              <a:t>to  </a:t>
            </a:r>
            <a:r>
              <a:rPr sz="2100" spc="70" dirty="0">
                <a:latin typeface="Cambria"/>
                <a:cs typeface="Cambria"/>
              </a:rPr>
              <a:t>cause </a:t>
            </a:r>
            <a:r>
              <a:rPr sz="2100" spc="65" dirty="0">
                <a:latin typeface="Cambria"/>
                <a:cs typeface="Cambria"/>
              </a:rPr>
              <a:t>non-relevant </a:t>
            </a:r>
            <a:r>
              <a:rPr sz="2100" spc="80" dirty="0">
                <a:latin typeface="Cambria"/>
                <a:cs typeface="Cambria"/>
              </a:rPr>
              <a:t>items </a:t>
            </a:r>
            <a:r>
              <a:rPr sz="2100" spc="85" dirty="0">
                <a:latin typeface="Cambria"/>
                <a:cs typeface="Cambria"/>
              </a:rPr>
              <a:t> </a:t>
            </a:r>
            <a:r>
              <a:rPr sz="2100" spc="15" dirty="0">
                <a:latin typeface="Cambria"/>
                <a:cs typeface="Cambria"/>
              </a:rPr>
              <a:t>to</a:t>
            </a:r>
            <a:r>
              <a:rPr sz="2100" spc="105" dirty="0">
                <a:latin typeface="Cambria"/>
                <a:cs typeface="Cambria"/>
              </a:rPr>
              <a:t> </a:t>
            </a:r>
            <a:r>
              <a:rPr sz="2100" spc="20" dirty="0">
                <a:latin typeface="Cambria"/>
                <a:cs typeface="Cambria"/>
              </a:rPr>
              <a:t>be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returned</a:t>
            </a:r>
            <a:endParaRPr sz="2100" dirty="0">
              <a:latin typeface="Cambria"/>
              <a:cs typeface="Cambria"/>
            </a:endParaRPr>
          </a:p>
          <a:p>
            <a:pPr marL="297815" marR="19685" indent="-27305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8450" algn="l"/>
              </a:tabLst>
            </a:pPr>
            <a:r>
              <a:rPr sz="2400" spc="114" dirty="0">
                <a:latin typeface="Cambria"/>
                <a:cs typeface="Cambria"/>
              </a:rPr>
              <a:t>The </a:t>
            </a:r>
            <a:r>
              <a:rPr sz="2400" spc="50" dirty="0">
                <a:latin typeface="Cambria"/>
                <a:cs typeface="Cambria"/>
              </a:rPr>
              <a:t>new </a:t>
            </a:r>
            <a:r>
              <a:rPr sz="2400" spc="60" dirty="0">
                <a:latin typeface="Cambria"/>
                <a:cs typeface="Cambria"/>
              </a:rPr>
              <a:t>query </a:t>
            </a:r>
            <a:r>
              <a:rPr sz="2400" spc="120" dirty="0">
                <a:latin typeface="Cambria"/>
                <a:cs typeface="Cambria"/>
              </a:rPr>
              <a:t>Q’ </a:t>
            </a:r>
            <a:r>
              <a:rPr sz="2400" spc="80" dirty="0">
                <a:latin typeface="Cambria"/>
                <a:cs typeface="Cambria"/>
              </a:rPr>
              <a:t>add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spc="80" dirty="0">
                <a:latin typeface="Cambria"/>
                <a:cs typeface="Cambria"/>
              </a:rPr>
              <a:t>weight </a:t>
            </a:r>
            <a:r>
              <a:rPr sz="2400" spc="20" dirty="0">
                <a:latin typeface="Cambria"/>
                <a:cs typeface="Cambria"/>
              </a:rPr>
              <a:t>to  </a:t>
            </a:r>
            <a:r>
              <a:rPr sz="2400" spc="270" dirty="0">
                <a:latin typeface="Cambria"/>
                <a:cs typeface="Cambria"/>
              </a:rPr>
              <a:t>TERM </a:t>
            </a:r>
            <a:r>
              <a:rPr sz="2400" spc="5" dirty="0">
                <a:latin typeface="Cambria"/>
                <a:cs typeface="Cambria"/>
              </a:rPr>
              <a:t>2  </a:t>
            </a:r>
            <a:r>
              <a:rPr sz="2400" spc="130" dirty="0">
                <a:latin typeface="Cambria"/>
                <a:cs typeface="Cambria"/>
              </a:rPr>
              <a:t>that 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was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not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in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295" dirty="0">
                <a:latin typeface="Cambria"/>
                <a:cs typeface="Cambria"/>
              </a:rPr>
              <a:t>Q</a:t>
            </a:r>
            <a:endParaRPr sz="2400" dirty="0">
              <a:latin typeface="Cambria"/>
              <a:cs typeface="Cambria"/>
            </a:endParaRPr>
          </a:p>
          <a:p>
            <a:pPr marL="665480" lvl="1" indent="-273050" algn="just">
              <a:lnSpc>
                <a:spcPct val="100000"/>
              </a:lnSpc>
              <a:spcBef>
                <a:spcPts val="509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65480" algn="l"/>
              </a:tabLst>
            </a:pPr>
            <a:r>
              <a:rPr sz="2100" spc="235" dirty="0">
                <a:latin typeface="Cambria"/>
                <a:cs typeface="Cambria"/>
              </a:rPr>
              <a:t>TERM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5" dirty="0">
                <a:latin typeface="Cambria"/>
                <a:cs typeface="Cambria"/>
              </a:rPr>
              <a:t>2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95" dirty="0">
                <a:latin typeface="Cambria"/>
                <a:cs typeface="Cambria"/>
              </a:rPr>
              <a:t>might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50" dirty="0">
                <a:latin typeface="Cambria"/>
                <a:cs typeface="Cambria"/>
              </a:rPr>
              <a:t>not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have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40" dirty="0">
                <a:latin typeface="Cambria"/>
                <a:cs typeface="Cambria"/>
              </a:rPr>
              <a:t>been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in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50" dirty="0">
                <a:latin typeface="Cambria"/>
                <a:cs typeface="Cambria"/>
              </a:rPr>
              <a:t>user’s</a:t>
            </a:r>
            <a:r>
              <a:rPr sz="2100" spc="135" dirty="0">
                <a:latin typeface="Cambria"/>
                <a:cs typeface="Cambria"/>
              </a:rPr>
              <a:t> </a:t>
            </a:r>
            <a:r>
              <a:rPr sz="2100" spc="60" dirty="0">
                <a:latin typeface="Cambria"/>
                <a:cs typeface="Cambria"/>
              </a:rPr>
              <a:t>vocabulary</a:t>
            </a:r>
            <a:endParaRPr sz="21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6680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7630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38100">
              <a:solidFill>
                <a:srgbClr val="FDC3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25" y="0"/>
              <a:ext cx="57150" cy="6858000"/>
            </a:xfrm>
            <a:custGeom>
              <a:avLst/>
              <a:gdLst/>
              <a:ahLst/>
              <a:cxnLst/>
              <a:rect l="l" t="t" r="r" b="b"/>
              <a:pathLst>
                <a:path w="57150" h="6858000">
                  <a:moveTo>
                    <a:pt x="1143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1430" y="6858000"/>
                  </a:lnTo>
                  <a:lnTo>
                    <a:pt x="11430" y="0"/>
                  </a:lnTo>
                  <a:close/>
                </a:path>
                <a:path w="57150" h="6858000">
                  <a:moveTo>
                    <a:pt x="57150" y="0"/>
                  </a:moveTo>
                  <a:lnTo>
                    <a:pt x="22860" y="0"/>
                  </a:lnTo>
                  <a:lnTo>
                    <a:pt x="22860" y="6858000"/>
                  </a:lnTo>
                  <a:lnTo>
                    <a:pt x="57150" y="68580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DC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12700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56447" y="571499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08" y="4419"/>
                  </a:lnTo>
                  <a:lnTo>
                    <a:pt x="178597" y="17162"/>
                  </a:lnTo>
                  <a:lnTo>
                    <a:pt x="135861" y="37453"/>
                  </a:lnTo>
                  <a:lnTo>
                    <a:pt x="97575" y="64518"/>
                  </a:lnTo>
                  <a:lnTo>
                    <a:pt x="64513" y="97580"/>
                  </a:lnTo>
                  <a:lnTo>
                    <a:pt x="37450" y="135867"/>
                  </a:lnTo>
                  <a:lnTo>
                    <a:pt x="17161" y="178602"/>
                  </a:lnTo>
                  <a:lnTo>
                    <a:pt x="4419" y="225011"/>
                  </a:lnTo>
                  <a:lnTo>
                    <a:pt x="0" y="274319"/>
                  </a:lnTo>
                  <a:lnTo>
                    <a:pt x="4419" y="323628"/>
                  </a:lnTo>
                  <a:lnTo>
                    <a:pt x="17161" y="370037"/>
                  </a:lnTo>
                  <a:lnTo>
                    <a:pt x="37450" y="412772"/>
                  </a:lnTo>
                  <a:lnTo>
                    <a:pt x="64513" y="451059"/>
                  </a:lnTo>
                  <a:lnTo>
                    <a:pt x="97575" y="484121"/>
                  </a:lnTo>
                  <a:lnTo>
                    <a:pt x="135861" y="511186"/>
                  </a:lnTo>
                  <a:lnTo>
                    <a:pt x="178597" y="531477"/>
                  </a:lnTo>
                  <a:lnTo>
                    <a:pt x="225008" y="544220"/>
                  </a:lnTo>
                  <a:lnTo>
                    <a:pt x="274320" y="548640"/>
                  </a:lnTo>
                  <a:lnTo>
                    <a:pt x="323631" y="544220"/>
                  </a:lnTo>
                  <a:lnTo>
                    <a:pt x="370042" y="531477"/>
                  </a:lnTo>
                  <a:lnTo>
                    <a:pt x="412778" y="511186"/>
                  </a:lnTo>
                  <a:lnTo>
                    <a:pt x="451064" y="484121"/>
                  </a:lnTo>
                  <a:lnTo>
                    <a:pt x="484126" y="451059"/>
                  </a:lnTo>
                  <a:lnTo>
                    <a:pt x="511189" y="412772"/>
                  </a:lnTo>
                  <a:lnTo>
                    <a:pt x="531478" y="370037"/>
                  </a:lnTo>
                  <a:lnTo>
                    <a:pt x="544220" y="323628"/>
                  </a:lnTo>
                  <a:lnTo>
                    <a:pt x="548640" y="274319"/>
                  </a:lnTo>
                  <a:lnTo>
                    <a:pt x="544220" y="225011"/>
                  </a:lnTo>
                  <a:lnTo>
                    <a:pt x="531478" y="178602"/>
                  </a:lnTo>
                  <a:lnTo>
                    <a:pt x="511189" y="135867"/>
                  </a:lnTo>
                  <a:lnTo>
                    <a:pt x="484126" y="97580"/>
                  </a:lnTo>
                  <a:lnTo>
                    <a:pt x="451064" y="64518"/>
                  </a:lnTo>
                  <a:lnTo>
                    <a:pt x="412778" y="37453"/>
                  </a:lnTo>
                  <a:lnTo>
                    <a:pt x="370042" y="17162"/>
                  </a:lnTo>
                  <a:lnTo>
                    <a:pt x="323631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-984885" y="242823"/>
            <a:ext cx="8827770" cy="1133131"/>
          </a:xfrm>
          <a:prstGeom prst="rect">
            <a:avLst/>
          </a:prstGeom>
        </p:spPr>
        <p:txBody>
          <a:bodyPr vert="horz" wrap="square" lIns="0" tIns="207772" rIns="0" bIns="0" rtlCol="0">
            <a:spAutoFit/>
          </a:bodyPr>
          <a:lstStyle/>
          <a:p>
            <a:pPr marL="1600200" algn="ctr">
              <a:lnSpc>
                <a:spcPct val="100000"/>
              </a:lnSpc>
              <a:spcBef>
                <a:spcPts val="100"/>
              </a:spcBef>
            </a:pPr>
            <a:r>
              <a:rPr sz="3000" b="1" spc="375" dirty="0">
                <a:solidFill>
                  <a:srgbClr val="002060"/>
                </a:solidFill>
              </a:rPr>
              <a:t>S</a:t>
            </a:r>
            <a:r>
              <a:rPr b="1" spc="375" dirty="0">
                <a:solidFill>
                  <a:srgbClr val="002060"/>
                </a:solidFill>
              </a:rPr>
              <a:t>ELECTIVE</a:t>
            </a:r>
            <a:r>
              <a:rPr b="1" spc="300" dirty="0">
                <a:solidFill>
                  <a:srgbClr val="002060"/>
                </a:solidFill>
              </a:rPr>
              <a:t> </a:t>
            </a:r>
            <a:r>
              <a:rPr sz="3000" b="1" spc="315" dirty="0">
                <a:solidFill>
                  <a:srgbClr val="002060"/>
                </a:solidFill>
              </a:rPr>
              <a:t>D</a:t>
            </a:r>
            <a:r>
              <a:rPr b="1" spc="315" dirty="0">
                <a:solidFill>
                  <a:srgbClr val="002060"/>
                </a:solidFill>
              </a:rPr>
              <a:t>ISSEMINATION</a:t>
            </a:r>
            <a:r>
              <a:rPr b="1" spc="285" dirty="0">
                <a:solidFill>
                  <a:srgbClr val="002060"/>
                </a:solidFill>
              </a:rPr>
              <a:t> </a:t>
            </a:r>
            <a:r>
              <a:rPr b="1" spc="365" dirty="0">
                <a:solidFill>
                  <a:srgbClr val="002060"/>
                </a:solidFill>
              </a:rPr>
              <a:t>OF</a:t>
            </a:r>
            <a:endParaRPr sz="3000" b="1" dirty="0">
              <a:solidFill>
                <a:srgbClr val="002060"/>
              </a:solidFill>
            </a:endParaRPr>
          </a:p>
          <a:p>
            <a:pPr marL="1600200" algn="ctr">
              <a:lnSpc>
                <a:spcPct val="100000"/>
              </a:lnSpc>
            </a:pPr>
            <a:r>
              <a:rPr sz="3000" b="1" spc="315" dirty="0">
                <a:solidFill>
                  <a:srgbClr val="002060"/>
                </a:solidFill>
              </a:rPr>
              <a:t>I</a:t>
            </a:r>
            <a:r>
              <a:rPr b="1" spc="315" dirty="0">
                <a:solidFill>
                  <a:srgbClr val="002060"/>
                </a:solidFill>
              </a:rPr>
              <a:t>NFORMATION</a:t>
            </a:r>
            <a:r>
              <a:rPr b="1" spc="295" dirty="0">
                <a:solidFill>
                  <a:srgbClr val="002060"/>
                </a:solidFill>
              </a:rPr>
              <a:t> </a:t>
            </a:r>
            <a:r>
              <a:rPr sz="3000" b="1" spc="390" dirty="0">
                <a:solidFill>
                  <a:srgbClr val="002060"/>
                </a:solidFill>
              </a:rPr>
              <a:t>S</a:t>
            </a:r>
            <a:r>
              <a:rPr b="1" spc="390" dirty="0">
                <a:solidFill>
                  <a:srgbClr val="002060"/>
                </a:solidFill>
              </a:rPr>
              <a:t>EARCH</a:t>
            </a:r>
            <a:endParaRPr sz="3000" b="1" dirty="0">
              <a:solidFill>
                <a:srgbClr val="002060"/>
              </a:solidFill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293115" y="1628902"/>
            <a:ext cx="8130540" cy="493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85" dirty="0">
                <a:latin typeface="Cambria"/>
                <a:cs typeface="Cambria"/>
              </a:rPr>
              <a:t>Selective</a:t>
            </a:r>
            <a:r>
              <a:rPr sz="2400" spc="70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Dissemination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Information,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frequently 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called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dissemination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systems,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are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becoming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more </a:t>
            </a:r>
            <a:r>
              <a:rPr sz="2400" spc="4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prevalent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with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growth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Internet.</a:t>
            </a:r>
            <a:endParaRPr sz="2400" dirty="0">
              <a:latin typeface="Cambria"/>
              <a:cs typeface="Cambria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235" dirty="0">
                <a:latin typeface="Cambria"/>
                <a:cs typeface="Cambria"/>
              </a:rPr>
              <a:t>A </a:t>
            </a:r>
            <a:r>
              <a:rPr sz="2400" spc="75" dirty="0">
                <a:latin typeface="Cambria"/>
                <a:cs typeface="Cambria"/>
              </a:rPr>
              <a:t>dissemination </a:t>
            </a:r>
            <a:r>
              <a:rPr sz="2400" spc="85" dirty="0">
                <a:latin typeface="Cambria"/>
                <a:cs typeface="Cambria"/>
              </a:rPr>
              <a:t>system </a:t>
            </a:r>
            <a:r>
              <a:rPr sz="2400" spc="75" dirty="0">
                <a:latin typeface="Cambria"/>
                <a:cs typeface="Cambria"/>
              </a:rPr>
              <a:t>is </a:t>
            </a:r>
            <a:r>
              <a:rPr sz="2400" spc="65" dirty="0">
                <a:latin typeface="Cambria"/>
                <a:cs typeface="Cambria"/>
              </a:rPr>
              <a:t>sometimes </a:t>
            </a:r>
            <a:r>
              <a:rPr sz="2400" spc="70" dirty="0">
                <a:latin typeface="Cambria"/>
                <a:cs typeface="Cambria"/>
              </a:rPr>
              <a:t>labeled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spc="50" dirty="0">
                <a:latin typeface="Cambria"/>
                <a:cs typeface="Cambria"/>
              </a:rPr>
              <a:t>"p1ush" 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system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while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search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system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called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"pull"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system.</a:t>
            </a:r>
            <a:endParaRPr sz="2400" dirty="0">
              <a:latin typeface="Cambria"/>
              <a:cs typeface="Cambria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14" dirty="0">
                <a:latin typeface="Cambria"/>
                <a:cs typeface="Cambria"/>
              </a:rPr>
              <a:t>The </a:t>
            </a:r>
            <a:r>
              <a:rPr sz="2400" spc="55" dirty="0">
                <a:latin typeface="Cambria"/>
                <a:cs typeface="Cambria"/>
              </a:rPr>
              <a:t>differences </a:t>
            </a:r>
            <a:r>
              <a:rPr sz="2400" spc="80" dirty="0">
                <a:latin typeface="Cambria"/>
                <a:cs typeface="Cambria"/>
              </a:rPr>
              <a:t>are </a:t>
            </a:r>
            <a:r>
              <a:rPr sz="2400" spc="130" dirty="0">
                <a:latin typeface="Cambria"/>
                <a:cs typeface="Cambria"/>
              </a:rPr>
              <a:t>that </a:t>
            </a:r>
            <a:r>
              <a:rPr sz="2400" spc="105" dirty="0">
                <a:latin typeface="Cambria"/>
                <a:cs typeface="Cambria"/>
              </a:rPr>
              <a:t>in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spc="80" dirty="0">
                <a:latin typeface="Cambria"/>
                <a:cs typeface="Cambria"/>
              </a:rPr>
              <a:t>search </a:t>
            </a:r>
            <a:r>
              <a:rPr sz="2400" spc="85" dirty="0">
                <a:latin typeface="Cambria"/>
                <a:cs typeface="Cambria"/>
              </a:rPr>
              <a:t>system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75" dirty="0">
                <a:latin typeface="Cambria"/>
                <a:cs typeface="Cambria"/>
              </a:rPr>
              <a:t>user 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proactively </a:t>
            </a:r>
            <a:r>
              <a:rPr sz="2400" spc="110" dirty="0">
                <a:latin typeface="Cambria"/>
                <a:cs typeface="Cambria"/>
              </a:rPr>
              <a:t>makes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spc="45" dirty="0">
                <a:latin typeface="Cambria"/>
                <a:cs typeface="Cambria"/>
              </a:rPr>
              <a:t>decision </a:t>
            </a:r>
            <a:r>
              <a:rPr sz="2400" spc="130" dirty="0">
                <a:latin typeface="Cambria"/>
                <a:cs typeface="Cambria"/>
              </a:rPr>
              <a:t>that </a:t>
            </a:r>
            <a:r>
              <a:rPr sz="2400" spc="80" dirty="0">
                <a:latin typeface="Cambria"/>
                <a:cs typeface="Cambria"/>
              </a:rPr>
              <a:t>he </a:t>
            </a:r>
            <a:r>
              <a:rPr sz="2400" spc="60" dirty="0">
                <a:latin typeface="Cambria"/>
                <a:cs typeface="Cambria"/>
              </a:rPr>
              <a:t>needs </a:t>
            </a:r>
            <a:r>
              <a:rPr sz="2400" spc="70" dirty="0">
                <a:latin typeface="Cambria"/>
                <a:cs typeface="Cambria"/>
              </a:rPr>
              <a:t>information 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and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directs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query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information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system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 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search. </a:t>
            </a:r>
            <a:r>
              <a:rPr sz="2400" spc="160" dirty="0">
                <a:latin typeface="Cambria"/>
                <a:cs typeface="Cambria"/>
              </a:rPr>
              <a:t>In a </a:t>
            </a:r>
            <a:r>
              <a:rPr sz="2400" spc="80" dirty="0">
                <a:latin typeface="Cambria"/>
                <a:cs typeface="Cambria"/>
              </a:rPr>
              <a:t>dissemination </a:t>
            </a:r>
            <a:r>
              <a:rPr sz="2400" spc="95" dirty="0">
                <a:latin typeface="Cambria"/>
                <a:cs typeface="Cambria"/>
              </a:rPr>
              <a:t>system,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80" dirty="0">
                <a:latin typeface="Cambria"/>
                <a:cs typeface="Cambria"/>
              </a:rPr>
              <a:t>user </a:t>
            </a:r>
            <a:r>
              <a:rPr sz="2400" spc="60" dirty="0">
                <a:latin typeface="Cambria"/>
                <a:cs typeface="Cambria"/>
              </a:rPr>
              <a:t>defines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spc="165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profile</a:t>
            </a:r>
            <a:r>
              <a:rPr sz="2400" spc="4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(similar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85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stored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30" dirty="0">
                <a:latin typeface="Cambria"/>
                <a:cs typeface="Cambria"/>
              </a:rPr>
              <a:t>query)</a:t>
            </a:r>
            <a:r>
              <a:rPr sz="2400" spc="3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and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as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new 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information </a:t>
            </a:r>
            <a:r>
              <a:rPr sz="2400" spc="80" dirty="0">
                <a:latin typeface="Cambria"/>
                <a:cs typeface="Cambria"/>
              </a:rPr>
              <a:t>is </a:t>
            </a:r>
            <a:r>
              <a:rPr sz="2400" spc="60" dirty="0">
                <a:latin typeface="Cambria"/>
                <a:cs typeface="Cambria"/>
              </a:rPr>
              <a:t>added </a:t>
            </a:r>
            <a:r>
              <a:rPr sz="2400" spc="20" dirty="0">
                <a:latin typeface="Cambria"/>
                <a:cs typeface="Cambria"/>
              </a:rPr>
              <a:t>to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85" dirty="0">
                <a:latin typeface="Cambria"/>
                <a:cs typeface="Cambria"/>
              </a:rPr>
              <a:t>system </a:t>
            </a:r>
            <a:r>
              <a:rPr sz="2400" spc="105" dirty="0">
                <a:latin typeface="Cambria"/>
                <a:cs typeface="Cambria"/>
              </a:rPr>
              <a:t>it </a:t>
            </a:r>
            <a:r>
              <a:rPr sz="2400" spc="80" dirty="0">
                <a:latin typeface="Cambria"/>
                <a:cs typeface="Cambria"/>
              </a:rPr>
              <a:t>is </a:t>
            </a:r>
            <a:r>
              <a:rPr sz="2400" spc="95" dirty="0">
                <a:latin typeface="Cambria"/>
                <a:cs typeface="Cambria"/>
              </a:rPr>
              <a:t>automatically 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compared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user's</a:t>
            </a:r>
            <a:r>
              <a:rPr sz="2400" spc="55" dirty="0">
                <a:latin typeface="Cambria"/>
                <a:cs typeface="Cambria"/>
              </a:rPr>
              <a:t> profile.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If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it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is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considered</a:t>
            </a:r>
            <a:r>
              <a:rPr sz="2400" spc="45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spc="165" dirty="0">
                <a:latin typeface="Cambria"/>
                <a:cs typeface="Cambria"/>
              </a:rPr>
              <a:t> </a:t>
            </a:r>
            <a:r>
              <a:rPr sz="2400" spc="120" dirty="0">
                <a:latin typeface="Cambria"/>
                <a:cs typeface="Cambria"/>
              </a:rPr>
              <a:t>match,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it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asynchronously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sent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tile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user's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"mail"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file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6680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7630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38100">
              <a:solidFill>
                <a:srgbClr val="FDC3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25" y="0"/>
              <a:ext cx="57150" cy="6858000"/>
            </a:xfrm>
            <a:custGeom>
              <a:avLst/>
              <a:gdLst/>
              <a:ahLst/>
              <a:cxnLst/>
              <a:rect l="l" t="t" r="r" b="b"/>
              <a:pathLst>
                <a:path w="57150" h="6858000">
                  <a:moveTo>
                    <a:pt x="1143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1430" y="6858000"/>
                  </a:lnTo>
                  <a:lnTo>
                    <a:pt x="11430" y="0"/>
                  </a:lnTo>
                  <a:close/>
                </a:path>
                <a:path w="57150" h="6858000">
                  <a:moveTo>
                    <a:pt x="57150" y="0"/>
                  </a:moveTo>
                  <a:lnTo>
                    <a:pt x="22860" y="0"/>
                  </a:lnTo>
                  <a:lnTo>
                    <a:pt x="22860" y="6858000"/>
                  </a:lnTo>
                  <a:lnTo>
                    <a:pt x="57150" y="68580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DC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12700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56447" y="571499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08" y="4419"/>
                  </a:lnTo>
                  <a:lnTo>
                    <a:pt x="178597" y="17162"/>
                  </a:lnTo>
                  <a:lnTo>
                    <a:pt x="135861" y="37453"/>
                  </a:lnTo>
                  <a:lnTo>
                    <a:pt x="97575" y="64518"/>
                  </a:lnTo>
                  <a:lnTo>
                    <a:pt x="64513" y="97580"/>
                  </a:lnTo>
                  <a:lnTo>
                    <a:pt x="37450" y="135867"/>
                  </a:lnTo>
                  <a:lnTo>
                    <a:pt x="17161" y="178602"/>
                  </a:lnTo>
                  <a:lnTo>
                    <a:pt x="4419" y="225011"/>
                  </a:lnTo>
                  <a:lnTo>
                    <a:pt x="0" y="274319"/>
                  </a:lnTo>
                  <a:lnTo>
                    <a:pt x="4419" y="323628"/>
                  </a:lnTo>
                  <a:lnTo>
                    <a:pt x="17161" y="370037"/>
                  </a:lnTo>
                  <a:lnTo>
                    <a:pt x="37450" y="412772"/>
                  </a:lnTo>
                  <a:lnTo>
                    <a:pt x="64513" y="451059"/>
                  </a:lnTo>
                  <a:lnTo>
                    <a:pt x="97575" y="484121"/>
                  </a:lnTo>
                  <a:lnTo>
                    <a:pt x="135861" y="511186"/>
                  </a:lnTo>
                  <a:lnTo>
                    <a:pt x="178597" y="531477"/>
                  </a:lnTo>
                  <a:lnTo>
                    <a:pt x="225008" y="544220"/>
                  </a:lnTo>
                  <a:lnTo>
                    <a:pt x="274320" y="548640"/>
                  </a:lnTo>
                  <a:lnTo>
                    <a:pt x="323631" y="544220"/>
                  </a:lnTo>
                  <a:lnTo>
                    <a:pt x="370042" y="531477"/>
                  </a:lnTo>
                  <a:lnTo>
                    <a:pt x="412778" y="511186"/>
                  </a:lnTo>
                  <a:lnTo>
                    <a:pt x="451064" y="484121"/>
                  </a:lnTo>
                  <a:lnTo>
                    <a:pt x="484126" y="451059"/>
                  </a:lnTo>
                  <a:lnTo>
                    <a:pt x="511189" y="412772"/>
                  </a:lnTo>
                  <a:lnTo>
                    <a:pt x="531478" y="370037"/>
                  </a:lnTo>
                  <a:lnTo>
                    <a:pt x="544220" y="323628"/>
                  </a:lnTo>
                  <a:lnTo>
                    <a:pt x="548640" y="274319"/>
                  </a:lnTo>
                  <a:lnTo>
                    <a:pt x="544220" y="225011"/>
                  </a:lnTo>
                  <a:lnTo>
                    <a:pt x="531478" y="178602"/>
                  </a:lnTo>
                  <a:lnTo>
                    <a:pt x="511189" y="135867"/>
                  </a:lnTo>
                  <a:lnTo>
                    <a:pt x="484126" y="97580"/>
                  </a:lnTo>
                  <a:lnTo>
                    <a:pt x="451064" y="64518"/>
                  </a:lnTo>
                  <a:lnTo>
                    <a:pt x="412778" y="37453"/>
                  </a:lnTo>
                  <a:lnTo>
                    <a:pt x="370042" y="17162"/>
                  </a:lnTo>
                  <a:lnTo>
                    <a:pt x="323631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2"/>
          <p:cNvSpPr txBox="1"/>
          <p:nvPr/>
        </p:nvSpPr>
        <p:spPr>
          <a:xfrm>
            <a:off x="293115" y="1314450"/>
            <a:ext cx="8030209" cy="537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14" dirty="0">
                <a:latin typeface="Cambria"/>
                <a:cs typeface="Cambria"/>
              </a:rPr>
              <a:t>The </a:t>
            </a:r>
            <a:r>
              <a:rPr sz="2400" spc="55" dirty="0">
                <a:latin typeface="Cambria"/>
                <a:cs typeface="Cambria"/>
              </a:rPr>
              <a:t>differences </a:t>
            </a:r>
            <a:r>
              <a:rPr sz="2400" spc="45" dirty="0">
                <a:latin typeface="Cambria"/>
                <a:cs typeface="Cambria"/>
              </a:rPr>
              <a:t>between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15" dirty="0">
                <a:latin typeface="Cambria"/>
                <a:cs typeface="Cambria"/>
              </a:rPr>
              <a:t>two</a:t>
            </a:r>
            <a:r>
              <a:rPr sz="2400" spc="2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functions lie </a:t>
            </a:r>
            <a:r>
              <a:rPr sz="2400" spc="105" dirty="0">
                <a:latin typeface="Cambria"/>
                <a:cs typeface="Cambria"/>
              </a:rPr>
              <a:t>in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dynamic </a:t>
            </a:r>
            <a:r>
              <a:rPr sz="2400" spc="105" dirty="0">
                <a:latin typeface="Cambria"/>
                <a:cs typeface="Cambria"/>
              </a:rPr>
              <a:t>nature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60" dirty="0">
                <a:latin typeface="Cambria"/>
                <a:cs typeface="Cambria"/>
              </a:rPr>
              <a:t>profiling </a:t>
            </a:r>
            <a:r>
              <a:rPr sz="2400" spc="45" dirty="0">
                <a:latin typeface="Cambria"/>
                <a:cs typeface="Cambria"/>
              </a:rPr>
              <a:t>process,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60" dirty="0">
                <a:solidFill>
                  <a:srgbClr val="C00000"/>
                </a:solidFill>
                <a:latin typeface="Cambria"/>
                <a:cs typeface="Cambria"/>
              </a:rPr>
              <a:t>size </a:t>
            </a:r>
            <a:r>
              <a:rPr sz="2400" spc="105" dirty="0">
                <a:latin typeface="Cambria"/>
                <a:cs typeface="Cambria"/>
              </a:rPr>
              <a:t>and 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C00000"/>
                </a:solidFill>
                <a:latin typeface="Cambria"/>
                <a:cs typeface="Cambria"/>
              </a:rPr>
              <a:t>diversity</a:t>
            </a:r>
            <a:r>
              <a:rPr sz="2400" spc="7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search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statements</a:t>
            </a:r>
            <a:r>
              <a:rPr sz="2400" spc="105" dirty="0">
                <a:latin typeface="Cambria"/>
                <a:cs typeface="Cambria"/>
              </a:rPr>
              <a:t> and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number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 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simultaneous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searches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per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10" dirty="0">
                <a:latin typeface="Cambria"/>
                <a:cs typeface="Cambria"/>
              </a:rPr>
              <a:t>item.</a:t>
            </a:r>
            <a:endParaRPr sz="2400" dirty="0">
              <a:latin typeface="Cambria"/>
              <a:cs typeface="Cambria"/>
            </a:endParaRPr>
          </a:p>
          <a:p>
            <a:pPr marL="285115" marR="5715" indent="-27305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235" dirty="0">
                <a:latin typeface="Cambria"/>
                <a:cs typeface="Cambria"/>
              </a:rPr>
              <a:t>A </a:t>
            </a:r>
            <a:r>
              <a:rPr sz="2400" spc="80" dirty="0">
                <a:latin typeface="Cambria"/>
                <a:cs typeface="Cambria"/>
              </a:rPr>
              <a:t>dissemination</a:t>
            </a:r>
            <a:r>
              <a:rPr sz="2400" spc="85" dirty="0">
                <a:latin typeface="Cambria"/>
                <a:cs typeface="Cambria"/>
              </a:rPr>
              <a:t> system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15" dirty="0">
                <a:latin typeface="Cambria"/>
                <a:cs typeface="Cambria"/>
              </a:rPr>
              <a:t>does</a:t>
            </a:r>
            <a:r>
              <a:rPr sz="2400" spc="2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not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necessarily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have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spc="16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retrospective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database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associated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with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125" dirty="0">
                <a:latin typeface="Cambria"/>
                <a:cs typeface="Cambria"/>
              </a:rPr>
              <a:t>it.</a:t>
            </a:r>
            <a:r>
              <a:rPr sz="2400" spc="130" dirty="0">
                <a:latin typeface="Cambria"/>
                <a:cs typeface="Cambria"/>
              </a:rPr>
              <a:t> Thus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its 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algorithms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need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avoid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dependency</a:t>
            </a:r>
            <a:r>
              <a:rPr sz="2400" spc="55" dirty="0">
                <a:latin typeface="Cambria"/>
                <a:cs typeface="Cambria"/>
              </a:rPr>
              <a:t> upon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previous 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data </a:t>
            </a:r>
            <a:r>
              <a:rPr sz="2400" spc="-5" dirty="0">
                <a:latin typeface="Cambria"/>
                <a:cs typeface="Cambria"/>
              </a:rPr>
              <a:t>or </a:t>
            </a:r>
            <a:r>
              <a:rPr sz="2400" spc="30" dirty="0">
                <a:latin typeface="Cambria"/>
                <a:cs typeface="Cambria"/>
              </a:rPr>
              <a:t>develop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spc="70" dirty="0">
                <a:latin typeface="Cambria"/>
                <a:cs typeface="Cambria"/>
              </a:rPr>
              <a:t>technique </a:t>
            </a:r>
            <a:r>
              <a:rPr sz="2400" spc="20" dirty="0">
                <a:latin typeface="Cambria"/>
                <a:cs typeface="Cambria"/>
              </a:rPr>
              <a:t>to </a:t>
            </a:r>
            <a:r>
              <a:rPr sz="2400" spc="95" dirty="0">
                <a:latin typeface="Cambria"/>
                <a:cs typeface="Cambria"/>
              </a:rPr>
              <a:t>estimate </a:t>
            </a:r>
            <a:r>
              <a:rPr sz="2400" spc="80" dirty="0">
                <a:latin typeface="Cambria"/>
                <a:cs typeface="Cambria"/>
              </a:rPr>
              <a:t>terms </a:t>
            </a:r>
            <a:r>
              <a:rPr sz="2400" spc="20" dirty="0">
                <a:latin typeface="Cambria"/>
                <a:cs typeface="Cambria"/>
              </a:rPr>
              <a:t>for </a:t>
            </a:r>
            <a:r>
              <a:rPr sz="2400" spc="85" dirty="0">
                <a:latin typeface="Cambria"/>
                <a:cs typeface="Cambria"/>
              </a:rPr>
              <a:t>their 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formula.</a:t>
            </a:r>
            <a:endParaRPr sz="2400" dirty="0">
              <a:latin typeface="Cambria"/>
              <a:cs typeface="Cambria"/>
            </a:endParaRPr>
          </a:p>
          <a:p>
            <a:pPr marL="285115" marR="7620" indent="-27305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75" dirty="0">
                <a:latin typeface="Cambria"/>
                <a:cs typeface="Cambria"/>
              </a:rPr>
              <a:t>Profiles</a:t>
            </a:r>
            <a:r>
              <a:rPr sz="2400" spc="80" dirty="0">
                <a:latin typeface="Cambria"/>
                <a:cs typeface="Cambria"/>
              </a:rPr>
              <a:t> are</a:t>
            </a:r>
            <a:r>
              <a:rPr sz="2400" spc="85" dirty="0">
                <a:latin typeface="Cambria"/>
                <a:cs typeface="Cambria"/>
              </a:rPr>
              <a:t> relatively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static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search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statements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that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cover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diversity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topics.</a:t>
            </a:r>
            <a:endParaRPr sz="2400" dirty="0">
              <a:latin typeface="Cambria"/>
              <a:cs typeface="Cambria"/>
            </a:endParaRPr>
          </a:p>
          <a:p>
            <a:pPr marL="285115" marR="5715" indent="-27305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14" dirty="0">
                <a:latin typeface="Cambria"/>
                <a:cs typeface="Cambria"/>
              </a:rPr>
              <a:t>The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size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tends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120" dirty="0">
                <a:latin typeface="Cambria"/>
                <a:cs typeface="Cambria"/>
              </a:rPr>
              <a:t>make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them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more</a:t>
            </a:r>
            <a:r>
              <a:rPr sz="2400" spc="60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complex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and 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discourages</a:t>
            </a:r>
            <a:r>
              <a:rPr sz="2400" spc="65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users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from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wanting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change</a:t>
            </a:r>
            <a:r>
              <a:rPr sz="2400" spc="100" dirty="0">
                <a:latin typeface="Cambria"/>
                <a:cs typeface="Cambria"/>
              </a:rPr>
              <a:t> them 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without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expert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advice.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6680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7630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38100">
              <a:solidFill>
                <a:srgbClr val="FDC3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25" y="0"/>
              <a:ext cx="57150" cy="6858000"/>
            </a:xfrm>
            <a:custGeom>
              <a:avLst/>
              <a:gdLst/>
              <a:ahLst/>
              <a:cxnLst/>
              <a:rect l="l" t="t" r="r" b="b"/>
              <a:pathLst>
                <a:path w="57150" h="6858000">
                  <a:moveTo>
                    <a:pt x="1143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1430" y="6858000"/>
                  </a:lnTo>
                  <a:lnTo>
                    <a:pt x="11430" y="0"/>
                  </a:lnTo>
                  <a:close/>
                </a:path>
                <a:path w="57150" h="6858000">
                  <a:moveTo>
                    <a:pt x="57150" y="0"/>
                  </a:moveTo>
                  <a:lnTo>
                    <a:pt x="22860" y="0"/>
                  </a:lnTo>
                  <a:lnTo>
                    <a:pt x="22860" y="6858000"/>
                  </a:lnTo>
                  <a:lnTo>
                    <a:pt x="57150" y="68580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DC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12700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56447" y="571499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08" y="4419"/>
                  </a:lnTo>
                  <a:lnTo>
                    <a:pt x="178597" y="17162"/>
                  </a:lnTo>
                  <a:lnTo>
                    <a:pt x="135861" y="37453"/>
                  </a:lnTo>
                  <a:lnTo>
                    <a:pt x="97575" y="64518"/>
                  </a:lnTo>
                  <a:lnTo>
                    <a:pt x="64513" y="97580"/>
                  </a:lnTo>
                  <a:lnTo>
                    <a:pt x="37450" y="135867"/>
                  </a:lnTo>
                  <a:lnTo>
                    <a:pt x="17161" y="178602"/>
                  </a:lnTo>
                  <a:lnTo>
                    <a:pt x="4419" y="225011"/>
                  </a:lnTo>
                  <a:lnTo>
                    <a:pt x="0" y="274319"/>
                  </a:lnTo>
                  <a:lnTo>
                    <a:pt x="4419" y="323628"/>
                  </a:lnTo>
                  <a:lnTo>
                    <a:pt x="17161" y="370037"/>
                  </a:lnTo>
                  <a:lnTo>
                    <a:pt x="37450" y="412772"/>
                  </a:lnTo>
                  <a:lnTo>
                    <a:pt x="64513" y="451059"/>
                  </a:lnTo>
                  <a:lnTo>
                    <a:pt x="97575" y="484121"/>
                  </a:lnTo>
                  <a:lnTo>
                    <a:pt x="135861" y="511186"/>
                  </a:lnTo>
                  <a:lnTo>
                    <a:pt x="178597" y="531477"/>
                  </a:lnTo>
                  <a:lnTo>
                    <a:pt x="225008" y="544220"/>
                  </a:lnTo>
                  <a:lnTo>
                    <a:pt x="274320" y="548640"/>
                  </a:lnTo>
                  <a:lnTo>
                    <a:pt x="323631" y="544220"/>
                  </a:lnTo>
                  <a:lnTo>
                    <a:pt x="370042" y="531477"/>
                  </a:lnTo>
                  <a:lnTo>
                    <a:pt x="412778" y="511186"/>
                  </a:lnTo>
                  <a:lnTo>
                    <a:pt x="451064" y="484121"/>
                  </a:lnTo>
                  <a:lnTo>
                    <a:pt x="484126" y="451059"/>
                  </a:lnTo>
                  <a:lnTo>
                    <a:pt x="511189" y="412772"/>
                  </a:lnTo>
                  <a:lnTo>
                    <a:pt x="531478" y="370037"/>
                  </a:lnTo>
                  <a:lnTo>
                    <a:pt x="544220" y="323628"/>
                  </a:lnTo>
                  <a:lnTo>
                    <a:pt x="548640" y="274319"/>
                  </a:lnTo>
                  <a:lnTo>
                    <a:pt x="544220" y="225011"/>
                  </a:lnTo>
                  <a:lnTo>
                    <a:pt x="531478" y="178602"/>
                  </a:lnTo>
                  <a:lnTo>
                    <a:pt x="511189" y="135867"/>
                  </a:lnTo>
                  <a:lnTo>
                    <a:pt x="484126" y="97580"/>
                  </a:lnTo>
                  <a:lnTo>
                    <a:pt x="451064" y="64518"/>
                  </a:lnTo>
                  <a:lnTo>
                    <a:pt x="412778" y="37453"/>
                  </a:lnTo>
                  <a:lnTo>
                    <a:pt x="370042" y="17162"/>
                  </a:lnTo>
                  <a:lnTo>
                    <a:pt x="323631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535940" y="438657"/>
            <a:ext cx="761809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b="1" spc="325" dirty="0">
                <a:solidFill>
                  <a:srgbClr val="002060"/>
                </a:solidFill>
                <a:latin typeface="Cambria"/>
                <a:cs typeface="Cambria"/>
              </a:rPr>
              <a:t>L</a:t>
            </a:r>
            <a:r>
              <a:rPr b="1" spc="325" dirty="0">
                <a:solidFill>
                  <a:srgbClr val="002060"/>
                </a:solidFill>
                <a:latin typeface="Cambria"/>
                <a:cs typeface="Cambria"/>
              </a:rPr>
              <a:t>OGICON </a:t>
            </a:r>
            <a:r>
              <a:rPr sz="3000" b="1" spc="335" dirty="0">
                <a:solidFill>
                  <a:srgbClr val="002060"/>
                </a:solidFill>
                <a:latin typeface="Cambria"/>
                <a:cs typeface="Cambria"/>
              </a:rPr>
              <a:t>M</a:t>
            </a:r>
            <a:r>
              <a:rPr b="1" spc="335" dirty="0">
                <a:solidFill>
                  <a:srgbClr val="002060"/>
                </a:solidFill>
                <a:latin typeface="Cambria"/>
                <a:cs typeface="Cambria"/>
              </a:rPr>
              <a:t>ESSAGE </a:t>
            </a:r>
            <a:r>
              <a:rPr sz="3000" b="1" spc="270" dirty="0">
                <a:solidFill>
                  <a:srgbClr val="002060"/>
                </a:solidFill>
                <a:latin typeface="Cambria"/>
                <a:cs typeface="Cambria"/>
              </a:rPr>
              <a:t>D</a:t>
            </a:r>
            <a:r>
              <a:rPr b="1" spc="270" dirty="0">
                <a:solidFill>
                  <a:srgbClr val="002060"/>
                </a:solidFill>
                <a:latin typeface="Cambria"/>
                <a:cs typeface="Cambria"/>
              </a:rPr>
              <a:t>ISSEMINATION </a:t>
            </a:r>
            <a:r>
              <a:rPr sz="3000" b="1" spc="310" dirty="0">
                <a:solidFill>
                  <a:srgbClr val="002060"/>
                </a:solidFill>
                <a:latin typeface="Cambria"/>
                <a:cs typeface="Cambria"/>
              </a:rPr>
              <a:t>S</a:t>
            </a:r>
            <a:r>
              <a:rPr b="1" spc="310" dirty="0">
                <a:solidFill>
                  <a:srgbClr val="002060"/>
                </a:solidFill>
                <a:latin typeface="Cambria"/>
                <a:cs typeface="Cambria"/>
              </a:rPr>
              <a:t>YSTEM </a:t>
            </a:r>
            <a:r>
              <a:rPr b="1" spc="-515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3000" b="1" spc="204" dirty="0">
                <a:solidFill>
                  <a:srgbClr val="002060"/>
                </a:solidFill>
                <a:latin typeface="Cambria"/>
                <a:cs typeface="Cambria"/>
              </a:rPr>
              <a:t>(LMDS)</a:t>
            </a:r>
            <a:endParaRPr sz="3000" b="1" dirty="0">
              <a:solidFill>
                <a:srgbClr val="002060"/>
              </a:solidFill>
              <a:latin typeface="Cambria"/>
              <a:cs typeface="Cambria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228600" y="1524000"/>
            <a:ext cx="8129905" cy="5222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715" indent="-27305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50" dirty="0">
                <a:latin typeface="Cambria"/>
                <a:cs typeface="Cambria"/>
              </a:rPr>
              <a:t>One</a:t>
            </a:r>
            <a:r>
              <a:rPr sz="2400" spc="15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first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commercial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search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techniques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for 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dissemination.</a:t>
            </a:r>
            <a:endParaRPr sz="2400" dirty="0">
              <a:latin typeface="Cambria"/>
              <a:cs typeface="Cambria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60" dirty="0">
                <a:latin typeface="Cambria"/>
                <a:cs typeface="Cambria"/>
              </a:rPr>
              <a:t>It</a:t>
            </a:r>
            <a:r>
              <a:rPr sz="2400" spc="16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was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designed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for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speed</a:t>
            </a:r>
            <a:r>
              <a:rPr sz="2400" spc="4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support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search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 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thousands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profiles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with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items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arriving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every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20 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seconds. </a:t>
            </a:r>
            <a:r>
              <a:rPr sz="2400" spc="155" dirty="0">
                <a:latin typeface="Cambria"/>
                <a:cs typeface="Cambria"/>
              </a:rPr>
              <a:t>It </a:t>
            </a:r>
            <a:r>
              <a:rPr sz="2400" spc="70" dirty="0">
                <a:latin typeface="Cambria"/>
                <a:cs typeface="Cambria"/>
              </a:rPr>
              <a:t>demonstrated </a:t>
            </a:r>
            <a:r>
              <a:rPr sz="2400" spc="25" dirty="0">
                <a:latin typeface="Cambria"/>
                <a:cs typeface="Cambria"/>
              </a:rPr>
              <a:t>one </a:t>
            </a:r>
            <a:r>
              <a:rPr sz="2400" spc="60" dirty="0">
                <a:latin typeface="Cambria"/>
                <a:cs typeface="Cambria"/>
              </a:rPr>
              <a:t>approach </a:t>
            </a:r>
            <a:r>
              <a:rPr sz="2400" spc="20" dirty="0">
                <a:latin typeface="Cambria"/>
                <a:cs typeface="Cambria"/>
              </a:rPr>
              <a:t>to </a:t>
            </a:r>
            <a:r>
              <a:rPr sz="2400" spc="95" dirty="0">
                <a:latin typeface="Cambria"/>
                <a:cs typeface="Cambria"/>
              </a:rPr>
              <a:t>the </a:t>
            </a:r>
            <a:r>
              <a:rPr sz="2400" spc="45" dirty="0">
                <a:latin typeface="Cambria"/>
                <a:cs typeface="Cambria"/>
              </a:rPr>
              <a:t>problem </a:t>
            </a:r>
            <a:r>
              <a:rPr sz="2400" spc="50" dirty="0">
                <a:latin typeface="Cambria"/>
                <a:cs typeface="Cambria"/>
              </a:rPr>
              <a:t> where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45" dirty="0">
                <a:latin typeface="Cambria"/>
                <a:cs typeface="Cambria"/>
              </a:rPr>
              <a:t>profiles </a:t>
            </a:r>
            <a:r>
              <a:rPr sz="2400" spc="30" dirty="0">
                <a:latin typeface="Cambria"/>
                <a:cs typeface="Cambria"/>
              </a:rPr>
              <a:t>were </a:t>
            </a:r>
            <a:r>
              <a:rPr sz="2400" spc="75" dirty="0">
                <a:latin typeface="Cambria"/>
                <a:cs typeface="Cambria"/>
              </a:rPr>
              <a:t>treated </a:t>
            </a:r>
            <a:r>
              <a:rPr sz="2400" spc="114" dirty="0">
                <a:latin typeface="Cambria"/>
                <a:cs typeface="Cambria"/>
              </a:rPr>
              <a:t>as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95" dirty="0">
                <a:latin typeface="Cambria"/>
                <a:cs typeface="Cambria"/>
              </a:rPr>
              <a:t>static </a:t>
            </a:r>
            <a:r>
              <a:rPr sz="2400" spc="90" dirty="0">
                <a:latin typeface="Cambria"/>
                <a:cs typeface="Cambria"/>
              </a:rPr>
              <a:t>database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and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new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item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acted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like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query.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155" dirty="0">
                <a:latin typeface="Cambria"/>
                <a:cs typeface="Cambria"/>
              </a:rPr>
              <a:t>It  </a:t>
            </a:r>
            <a:r>
              <a:rPr sz="2400" spc="80" dirty="0">
                <a:latin typeface="Cambria"/>
                <a:cs typeface="Cambria"/>
              </a:rPr>
              <a:t>uses 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terms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in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item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search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tile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profile</a:t>
            </a:r>
            <a:r>
              <a:rPr sz="2400" spc="4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structure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15" dirty="0">
                <a:latin typeface="Cambria"/>
                <a:cs typeface="Cambria"/>
              </a:rPr>
              <a:t>to </a:t>
            </a:r>
            <a:r>
              <a:rPr sz="2400" spc="2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identify </a:t>
            </a:r>
            <a:r>
              <a:rPr sz="2400" spc="50" dirty="0">
                <a:latin typeface="Cambria"/>
                <a:cs typeface="Cambria"/>
              </a:rPr>
              <a:t>those </a:t>
            </a:r>
            <a:r>
              <a:rPr sz="2400" spc="45" dirty="0">
                <a:latin typeface="Cambria"/>
                <a:cs typeface="Cambria"/>
              </a:rPr>
              <a:t>profiles </a:t>
            </a:r>
            <a:r>
              <a:rPr sz="2400" spc="35" dirty="0">
                <a:latin typeface="Cambria"/>
                <a:cs typeface="Cambria"/>
              </a:rPr>
              <a:t>whose </a:t>
            </a:r>
            <a:r>
              <a:rPr sz="2400" spc="40" dirty="0">
                <a:latin typeface="Cambria"/>
                <a:cs typeface="Cambria"/>
              </a:rPr>
              <a:t>logic could </a:t>
            </a:r>
            <a:r>
              <a:rPr sz="2400" spc="20" dirty="0">
                <a:latin typeface="Cambria"/>
                <a:cs typeface="Cambria"/>
              </a:rPr>
              <a:t>be </a:t>
            </a:r>
            <a:r>
              <a:rPr sz="2400" spc="85" dirty="0">
                <a:latin typeface="Cambria"/>
                <a:cs typeface="Cambria"/>
              </a:rPr>
              <a:t>satisfied </a:t>
            </a:r>
            <a:r>
              <a:rPr sz="2400" spc="45" dirty="0">
                <a:latin typeface="Cambria"/>
                <a:cs typeface="Cambria"/>
              </a:rPr>
              <a:t>by 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105" dirty="0">
                <a:latin typeface="Cambria"/>
                <a:cs typeface="Cambria"/>
              </a:rPr>
              <a:t>item. </a:t>
            </a:r>
            <a:r>
              <a:rPr sz="2400" spc="114" dirty="0">
                <a:latin typeface="Cambria"/>
                <a:cs typeface="Cambria"/>
              </a:rPr>
              <a:t>The </a:t>
            </a:r>
            <a:r>
              <a:rPr sz="2400" spc="85" dirty="0">
                <a:latin typeface="Cambria"/>
                <a:cs typeface="Cambria"/>
              </a:rPr>
              <a:t>system </a:t>
            </a:r>
            <a:r>
              <a:rPr sz="2400" spc="80" dirty="0">
                <a:latin typeface="Cambria"/>
                <a:cs typeface="Cambria"/>
              </a:rPr>
              <a:t>uses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spc="95" dirty="0">
                <a:latin typeface="Cambria"/>
                <a:cs typeface="Cambria"/>
              </a:rPr>
              <a:t>least </a:t>
            </a:r>
            <a:r>
              <a:rPr sz="2400" spc="75" dirty="0">
                <a:latin typeface="Cambria"/>
                <a:cs typeface="Cambria"/>
              </a:rPr>
              <a:t>frequently </a:t>
            </a:r>
            <a:r>
              <a:rPr sz="2400" spc="55" dirty="0">
                <a:latin typeface="Cambria"/>
                <a:cs typeface="Cambria"/>
              </a:rPr>
              <a:t>occurring 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tri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graph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(three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character)</a:t>
            </a:r>
            <a:r>
              <a:rPr sz="2400" spc="65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algorithm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that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quickly 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identifies </a:t>
            </a:r>
            <a:r>
              <a:rPr sz="2400" spc="70" dirty="0">
                <a:latin typeface="Cambria"/>
                <a:cs typeface="Cambria"/>
              </a:rPr>
              <a:t>which </a:t>
            </a:r>
            <a:r>
              <a:rPr sz="2400" spc="45" dirty="0">
                <a:latin typeface="Cambria"/>
                <a:cs typeface="Cambria"/>
              </a:rPr>
              <a:t>profiles </a:t>
            </a:r>
            <a:r>
              <a:rPr sz="2400" spc="80" dirty="0">
                <a:latin typeface="Cambria"/>
                <a:cs typeface="Cambria"/>
              </a:rPr>
              <a:t>are </a:t>
            </a:r>
            <a:r>
              <a:rPr sz="2400" spc="50" dirty="0">
                <a:latin typeface="Cambria"/>
                <a:cs typeface="Cambria"/>
              </a:rPr>
              <a:t>not </a:t>
            </a:r>
            <a:r>
              <a:rPr sz="2400" spc="85" dirty="0">
                <a:latin typeface="Cambria"/>
                <a:cs typeface="Cambria"/>
              </a:rPr>
              <a:t>satisfied </a:t>
            </a:r>
            <a:r>
              <a:rPr sz="2400" spc="45" dirty="0">
                <a:latin typeface="Cambria"/>
                <a:cs typeface="Cambria"/>
              </a:rPr>
              <a:t>by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105" dirty="0">
                <a:latin typeface="Cambria"/>
                <a:cs typeface="Cambria"/>
              </a:rPr>
              <a:t>item. 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The </a:t>
            </a:r>
            <a:r>
              <a:rPr sz="2400" spc="75" dirty="0">
                <a:latin typeface="Cambria"/>
                <a:cs typeface="Cambria"/>
              </a:rPr>
              <a:t>potential </a:t>
            </a:r>
            <a:r>
              <a:rPr sz="2400" spc="45" dirty="0">
                <a:latin typeface="Cambria"/>
                <a:cs typeface="Cambria"/>
              </a:rPr>
              <a:t>profiles </a:t>
            </a:r>
            <a:r>
              <a:rPr sz="2400" spc="80" dirty="0">
                <a:latin typeface="Cambria"/>
                <a:cs typeface="Cambria"/>
              </a:rPr>
              <a:t>are </a:t>
            </a:r>
            <a:r>
              <a:rPr sz="2400" spc="90" dirty="0">
                <a:latin typeface="Cambria"/>
                <a:cs typeface="Cambria"/>
              </a:rPr>
              <a:t>analyzed </a:t>
            </a:r>
            <a:r>
              <a:rPr sz="2400" spc="105" dirty="0">
                <a:latin typeface="Cambria"/>
                <a:cs typeface="Cambria"/>
              </a:rPr>
              <a:t>in </a:t>
            </a:r>
            <a:r>
              <a:rPr sz="2400" spc="85" dirty="0">
                <a:latin typeface="Cambria"/>
                <a:cs typeface="Cambria"/>
              </a:rPr>
              <a:t>detail </a:t>
            </a:r>
            <a:r>
              <a:rPr sz="2400" spc="20" dirty="0">
                <a:latin typeface="Cambria"/>
                <a:cs typeface="Cambria"/>
              </a:rPr>
              <a:t>to  </a:t>
            </a:r>
            <a:r>
              <a:rPr sz="2400" spc="55" dirty="0">
                <a:latin typeface="Cambria"/>
                <a:cs typeface="Cambria"/>
              </a:rPr>
              <a:t>confirm 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if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item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30" dirty="0">
                <a:latin typeface="Cambria"/>
                <a:cs typeface="Cambria"/>
              </a:rPr>
              <a:t> hit.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6680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7630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38100">
              <a:solidFill>
                <a:srgbClr val="FDC3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25" y="0"/>
              <a:ext cx="57150" cy="6858000"/>
            </a:xfrm>
            <a:custGeom>
              <a:avLst/>
              <a:gdLst/>
              <a:ahLst/>
              <a:cxnLst/>
              <a:rect l="l" t="t" r="r" b="b"/>
              <a:pathLst>
                <a:path w="57150" h="6858000">
                  <a:moveTo>
                    <a:pt x="1143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1430" y="6858000"/>
                  </a:lnTo>
                  <a:lnTo>
                    <a:pt x="11430" y="0"/>
                  </a:lnTo>
                  <a:close/>
                </a:path>
                <a:path w="57150" h="6858000">
                  <a:moveTo>
                    <a:pt x="57150" y="0"/>
                  </a:moveTo>
                  <a:lnTo>
                    <a:pt x="22860" y="0"/>
                  </a:lnTo>
                  <a:lnTo>
                    <a:pt x="22860" y="6858000"/>
                  </a:lnTo>
                  <a:lnTo>
                    <a:pt x="57150" y="68580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DC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12700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56447" y="571499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08" y="4419"/>
                  </a:lnTo>
                  <a:lnTo>
                    <a:pt x="178597" y="17162"/>
                  </a:lnTo>
                  <a:lnTo>
                    <a:pt x="135861" y="37453"/>
                  </a:lnTo>
                  <a:lnTo>
                    <a:pt x="97575" y="64518"/>
                  </a:lnTo>
                  <a:lnTo>
                    <a:pt x="64513" y="97580"/>
                  </a:lnTo>
                  <a:lnTo>
                    <a:pt x="37450" y="135867"/>
                  </a:lnTo>
                  <a:lnTo>
                    <a:pt x="17161" y="178602"/>
                  </a:lnTo>
                  <a:lnTo>
                    <a:pt x="4419" y="225011"/>
                  </a:lnTo>
                  <a:lnTo>
                    <a:pt x="0" y="274319"/>
                  </a:lnTo>
                  <a:lnTo>
                    <a:pt x="4419" y="323628"/>
                  </a:lnTo>
                  <a:lnTo>
                    <a:pt x="17161" y="370037"/>
                  </a:lnTo>
                  <a:lnTo>
                    <a:pt x="37450" y="412772"/>
                  </a:lnTo>
                  <a:lnTo>
                    <a:pt x="64513" y="451059"/>
                  </a:lnTo>
                  <a:lnTo>
                    <a:pt x="97575" y="484121"/>
                  </a:lnTo>
                  <a:lnTo>
                    <a:pt x="135861" y="511186"/>
                  </a:lnTo>
                  <a:lnTo>
                    <a:pt x="178597" y="531477"/>
                  </a:lnTo>
                  <a:lnTo>
                    <a:pt x="225008" y="544220"/>
                  </a:lnTo>
                  <a:lnTo>
                    <a:pt x="274320" y="548640"/>
                  </a:lnTo>
                  <a:lnTo>
                    <a:pt x="323631" y="544220"/>
                  </a:lnTo>
                  <a:lnTo>
                    <a:pt x="370042" y="531477"/>
                  </a:lnTo>
                  <a:lnTo>
                    <a:pt x="412778" y="511186"/>
                  </a:lnTo>
                  <a:lnTo>
                    <a:pt x="451064" y="484121"/>
                  </a:lnTo>
                  <a:lnTo>
                    <a:pt x="484126" y="451059"/>
                  </a:lnTo>
                  <a:lnTo>
                    <a:pt x="511189" y="412772"/>
                  </a:lnTo>
                  <a:lnTo>
                    <a:pt x="531478" y="370037"/>
                  </a:lnTo>
                  <a:lnTo>
                    <a:pt x="544220" y="323628"/>
                  </a:lnTo>
                  <a:lnTo>
                    <a:pt x="548640" y="274319"/>
                  </a:lnTo>
                  <a:lnTo>
                    <a:pt x="544220" y="225011"/>
                  </a:lnTo>
                  <a:lnTo>
                    <a:pt x="531478" y="178602"/>
                  </a:lnTo>
                  <a:lnTo>
                    <a:pt x="511189" y="135867"/>
                  </a:lnTo>
                  <a:lnTo>
                    <a:pt x="484126" y="97580"/>
                  </a:lnTo>
                  <a:lnTo>
                    <a:pt x="451064" y="64518"/>
                  </a:lnTo>
                  <a:lnTo>
                    <a:pt x="412778" y="37453"/>
                  </a:lnTo>
                  <a:lnTo>
                    <a:pt x="370042" y="17162"/>
                  </a:lnTo>
                  <a:lnTo>
                    <a:pt x="323631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535940" y="438657"/>
            <a:ext cx="685546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295" dirty="0">
                <a:solidFill>
                  <a:srgbClr val="002060"/>
                </a:solidFill>
                <a:latin typeface="Cambria"/>
                <a:cs typeface="Cambria"/>
              </a:rPr>
              <a:t>P</a:t>
            </a:r>
            <a:r>
              <a:rPr b="1" spc="295" dirty="0">
                <a:solidFill>
                  <a:srgbClr val="002060"/>
                </a:solidFill>
                <a:latin typeface="Cambria"/>
                <a:cs typeface="Cambria"/>
              </a:rPr>
              <a:t>ERSONAL</a:t>
            </a:r>
            <a:r>
              <a:rPr b="1" spc="285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3000" b="1" spc="265" dirty="0">
                <a:solidFill>
                  <a:srgbClr val="002060"/>
                </a:solidFill>
                <a:latin typeface="Cambria"/>
                <a:cs typeface="Cambria"/>
              </a:rPr>
              <a:t>L</a:t>
            </a:r>
            <a:r>
              <a:rPr b="1" spc="265" dirty="0">
                <a:solidFill>
                  <a:srgbClr val="002060"/>
                </a:solidFill>
                <a:latin typeface="Cambria"/>
                <a:cs typeface="Cambria"/>
              </a:rPr>
              <a:t>IBRARY</a:t>
            </a:r>
            <a:r>
              <a:rPr b="1" spc="300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3000" b="1" spc="265" dirty="0">
                <a:solidFill>
                  <a:srgbClr val="002060"/>
                </a:solidFill>
                <a:latin typeface="Cambria"/>
                <a:cs typeface="Cambria"/>
              </a:rPr>
              <a:t>S</a:t>
            </a:r>
            <a:r>
              <a:rPr b="1" spc="265" dirty="0">
                <a:solidFill>
                  <a:srgbClr val="002060"/>
                </a:solidFill>
                <a:latin typeface="Cambria"/>
                <a:cs typeface="Cambria"/>
              </a:rPr>
              <a:t>OFTWARE</a:t>
            </a:r>
            <a:r>
              <a:rPr b="1" spc="295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3000" b="1" spc="160" dirty="0">
                <a:solidFill>
                  <a:srgbClr val="002060"/>
                </a:solidFill>
                <a:latin typeface="Cambria"/>
                <a:cs typeface="Cambria"/>
              </a:rPr>
              <a:t>(PLS)</a:t>
            </a:r>
            <a:endParaRPr sz="3000" b="1" dirty="0">
              <a:solidFill>
                <a:srgbClr val="002060"/>
              </a:solidFill>
              <a:latin typeface="Cambria"/>
              <a:cs typeface="Cambria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533400" y="1066800"/>
            <a:ext cx="7793355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300" dirty="0">
                <a:solidFill>
                  <a:srgbClr val="002060"/>
                </a:solidFill>
                <a:latin typeface="Cambria"/>
                <a:cs typeface="Cambria"/>
              </a:rPr>
              <a:t>SYSTEM</a:t>
            </a:r>
            <a:endParaRPr sz="2400" b="1" dirty="0">
              <a:solidFill>
                <a:srgbClr val="002060"/>
              </a:solidFill>
              <a:latin typeface="Cambria"/>
              <a:cs typeface="Cambria"/>
            </a:endParaRPr>
          </a:p>
          <a:p>
            <a:pPr marL="285115" marR="133350" indent="-273050">
              <a:lnSpc>
                <a:spcPct val="100000"/>
              </a:lnSpc>
              <a:spcBef>
                <a:spcPts val="229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55" dirty="0">
                <a:latin typeface="Cambria"/>
                <a:cs typeface="Cambria"/>
              </a:rPr>
              <a:t>It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uses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approach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accumulating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newly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received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items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into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database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and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periodically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110" dirty="0">
                <a:latin typeface="Cambria"/>
                <a:cs typeface="Cambria"/>
              </a:rPr>
              <a:t>running 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user's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profiles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against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database.</a:t>
            </a:r>
            <a:endParaRPr sz="2400" dirty="0">
              <a:latin typeface="Cambria"/>
              <a:cs typeface="Cambria"/>
            </a:endParaRPr>
          </a:p>
          <a:p>
            <a:pPr marL="285115" marR="5080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20" dirty="0">
                <a:latin typeface="Cambria"/>
                <a:cs typeface="Cambria"/>
              </a:rPr>
              <a:t>This </a:t>
            </a:r>
            <a:r>
              <a:rPr sz="2400" spc="110" dirty="0">
                <a:latin typeface="Cambria"/>
                <a:cs typeface="Cambria"/>
              </a:rPr>
              <a:t>makes</a:t>
            </a:r>
            <a:r>
              <a:rPr sz="2400" spc="150" dirty="0">
                <a:latin typeface="Cambria"/>
                <a:cs typeface="Cambria"/>
              </a:rPr>
              <a:t> </a:t>
            </a:r>
            <a:r>
              <a:rPr sz="2400" spc="125" dirty="0">
                <a:latin typeface="Cambria"/>
                <a:cs typeface="Cambria"/>
              </a:rPr>
              <a:t>maximum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use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retrospective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search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software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but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loses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near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real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time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delivery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items.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6680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7630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38100">
              <a:solidFill>
                <a:srgbClr val="FDC3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25" y="0"/>
              <a:ext cx="57150" cy="6858000"/>
            </a:xfrm>
            <a:custGeom>
              <a:avLst/>
              <a:gdLst/>
              <a:ahLst/>
              <a:cxnLst/>
              <a:rect l="l" t="t" r="r" b="b"/>
              <a:pathLst>
                <a:path w="57150" h="6858000">
                  <a:moveTo>
                    <a:pt x="1143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1430" y="6858000"/>
                  </a:lnTo>
                  <a:lnTo>
                    <a:pt x="11430" y="0"/>
                  </a:lnTo>
                  <a:close/>
                </a:path>
                <a:path w="57150" h="6858000">
                  <a:moveTo>
                    <a:pt x="57150" y="0"/>
                  </a:moveTo>
                  <a:lnTo>
                    <a:pt x="22860" y="0"/>
                  </a:lnTo>
                  <a:lnTo>
                    <a:pt x="22860" y="6858000"/>
                  </a:lnTo>
                  <a:lnTo>
                    <a:pt x="57150" y="68580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DC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12700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56447" y="571499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08" y="4419"/>
                  </a:lnTo>
                  <a:lnTo>
                    <a:pt x="178597" y="17162"/>
                  </a:lnTo>
                  <a:lnTo>
                    <a:pt x="135861" y="37453"/>
                  </a:lnTo>
                  <a:lnTo>
                    <a:pt x="97575" y="64518"/>
                  </a:lnTo>
                  <a:lnTo>
                    <a:pt x="64513" y="97580"/>
                  </a:lnTo>
                  <a:lnTo>
                    <a:pt x="37450" y="135867"/>
                  </a:lnTo>
                  <a:lnTo>
                    <a:pt x="17161" y="178602"/>
                  </a:lnTo>
                  <a:lnTo>
                    <a:pt x="4419" y="225011"/>
                  </a:lnTo>
                  <a:lnTo>
                    <a:pt x="0" y="274319"/>
                  </a:lnTo>
                  <a:lnTo>
                    <a:pt x="4419" y="323628"/>
                  </a:lnTo>
                  <a:lnTo>
                    <a:pt x="17161" y="370037"/>
                  </a:lnTo>
                  <a:lnTo>
                    <a:pt x="37450" y="412772"/>
                  </a:lnTo>
                  <a:lnTo>
                    <a:pt x="64513" y="451059"/>
                  </a:lnTo>
                  <a:lnTo>
                    <a:pt x="97575" y="484121"/>
                  </a:lnTo>
                  <a:lnTo>
                    <a:pt x="135861" y="511186"/>
                  </a:lnTo>
                  <a:lnTo>
                    <a:pt x="178597" y="531477"/>
                  </a:lnTo>
                  <a:lnTo>
                    <a:pt x="225008" y="544220"/>
                  </a:lnTo>
                  <a:lnTo>
                    <a:pt x="274320" y="548640"/>
                  </a:lnTo>
                  <a:lnTo>
                    <a:pt x="323631" y="544220"/>
                  </a:lnTo>
                  <a:lnTo>
                    <a:pt x="370042" y="531477"/>
                  </a:lnTo>
                  <a:lnTo>
                    <a:pt x="412778" y="511186"/>
                  </a:lnTo>
                  <a:lnTo>
                    <a:pt x="451064" y="484121"/>
                  </a:lnTo>
                  <a:lnTo>
                    <a:pt x="484126" y="451059"/>
                  </a:lnTo>
                  <a:lnTo>
                    <a:pt x="511189" y="412772"/>
                  </a:lnTo>
                  <a:lnTo>
                    <a:pt x="531478" y="370037"/>
                  </a:lnTo>
                  <a:lnTo>
                    <a:pt x="544220" y="323628"/>
                  </a:lnTo>
                  <a:lnTo>
                    <a:pt x="548640" y="274319"/>
                  </a:lnTo>
                  <a:lnTo>
                    <a:pt x="544220" y="225011"/>
                  </a:lnTo>
                  <a:lnTo>
                    <a:pt x="531478" y="178602"/>
                  </a:lnTo>
                  <a:lnTo>
                    <a:pt x="511189" y="135867"/>
                  </a:lnTo>
                  <a:lnTo>
                    <a:pt x="484126" y="97580"/>
                  </a:lnTo>
                  <a:lnTo>
                    <a:pt x="451064" y="64518"/>
                  </a:lnTo>
                  <a:lnTo>
                    <a:pt x="412778" y="37453"/>
                  </a:lnTo>
                  <a:lnTo>
                    <a:pt x="370042" y="17162"/>
                  </a:lnTo>
                  <a:lnTo>
                    <a:pt x="323631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2"/>
          <p:cNvSpPr txBox="1">
            <a:spLocks noGrp="1"/>
          </p:cNvSpPr>
          <p:nvPr>
            <p:ph type="title"/>
          </p:nvPr>
        </p:nvSpPr>
        <p:spPr>
          <a:xfrm>
            <a:off x="535940" y="896111"/>
            <a:ext cx="182626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335" dirty="0">
                <a:solidFill>
                  <a:srgbClr val="002060"/>
                </a:solidFill>
                <a:latin typeface="Cambria"/>
                <a:cs typeface="Cambria"/>
              </a:rPr>
              <a:t>TOPICS</a:t>
            </a:r>
            <a:endParaRPr sz="3000" b="1" dirty="0">
              <a:solidFill>
                <a:srgbClr val="002060"/>
              </a:solidFill>
              <a:latin typeface="Cambria"/>
              <a:cs typeface="Cambria"/>
            </a:endParaRPr>
          </a:p>
        </p:txBody>
      </p:sp>
      <p:sp>
        <p:nvSpPr>
          <p:cNvPr id="13" name="object 3"/>
          <p:cNvSpPr txBox="1"/>
          <p:nvPr/>
        </p:nvSpPr>
        <p:spPr>
          <a:xfrm>
            <a:off x="535940" y="1551482"/>
            <a:ext cx="7141209" cy="38969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00"/>
              </a:spcBef>
              <a:buClr>
                <a:srgbClr val="FD8537"/>
              </a:buClr>
              <a:buSzPct val="69642"/>
              <a:buFont typeface="Wingdings"/>
              <a:buChar char=""/>
              <a:tabLst>
                <a:tab pos="285750" algn="l"/>
              </a:tabLst>
            </a:pPr>
            <a:r>
              <a:rPr sz="2800" spc="140" dirty="0">
                <a:latin typeface="Cambria"/>
                <a:cs typeface="Cambria"/>
              </a:rPr>
              <a:t>Search</a:t>
            </a:r>
            <a:r>
              <a:rPr sz="2800" spc="130" dirty="0">
                <a:latin typeface="Cambria"/>
                <a:cs typeface="Cambria"/>
              </a:rPr>
              <a:t> </a:t>
            </a:r>
            <a:r>
              <a:rPr sz="2800" spc="145" dirty="0">
                <a:latin typeface="Cambria"/>
                <a:cs typeface="Cambria"/>
              </a:rPr>
              <a:t>Statements</a:t>
            </a:r>
            <a:r>
              <a:rPr sz="2800" spc="130" dirty="0">
                <a:latin typeface="Cambria"/>
                <a:cs typeface="Cambria"/>
              </a:rPr>
              <a:t> </a:t>
            </a:r>
            <a:r>
              <a:rPr sz="2800" spc="125" dirty="0">
                <a:latin typeface="Cambria"/>
                <a:cs typeface="Cambria"/>
              </a:rPr>
              <a:t>and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135" dirty="0">
                <a:latin typeface="Cambria"/>
                <a:cs typeface="Cambria"/>
              </a:rPr>
              <a:t>Binding</a:t>
            </a:r>
            <a:endParaRPr sz="2800" dirty="0">
              <a:latin typeface="Cambria"/>
              <a:cs typeface="Cambria"/>
            </a:endParaRPr>
          </a:p>
          <a:p>
            <a:pPr marL="285115" marR="825500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9642"/>
              <a:buFont typeface="Wingdings"/>
              <a:buChar char=""/>
              <a:tabLst>
                <a:tab pos="285750" algn="l"/>
              </a:tabLst>
            </a:pPr>
            <a:r>
              <a:rPr sz="2800" spc="145" dirty="0">
                <a:latin typeface="Cambria"/>
                <a:cs typeface="Cambria"/>
              </a:rPr>
              <a:t>Similarity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130" dirty="0">
                <a:latin typeface="Cambria"/>
                <a:cs typeface="Cambria"/>
              </a:rPr>
              <a:t>Measures</a:t>
            </a:r>
            <a:r>
              <a:rPr sz="2800" spc="145" dirty="0">
                <a:latin typeface="Cambria"/>
                <a:cs typeface="Cambria"/>
              </a:rPr>
              <a:t> </a:t>
            </a:r>
            <a:r>
              <a:rPr sz="2800" spc="25" dirty="0">
                <a:latin typeface="Cambria"/>
                <a:cs typeface="Cambria"/>
              </a:rPr>
              <a:t>for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20" dirty="0">
                <a:latin typeface="Cambria"/>
                <a:cs typeface="Cambria"/>
              </a:rPr>
              <a:t>Queries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25" dirty="0">
                <a:latin typeface="Cambria"/>
                <a:cs typeface="Cambria"/>
              </a:rPr>
              <a:t>and </a:t>
            </a:r>
            <a:r>
              <a:rPr sz="2800" spc="-605" dirty="0">
                <a:latin typeface="Cambria"/>
                <a:cs typeface="Cambria"/>
              </a:rPr>
              <a:t> </a:t>
            </a:r>
            <a:r>
              <a:rPr sz="2800" spc="165" dirty="0">
                <a:latin typeface="Cambria"/>
                <a:cs typeface="Cambria"/>
              </a:rPr>
              <a:t>Ranking</a:t>
            </a:r>
            <a:endParaRPr sz="2800" dirty="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9642"/>
              <a:buFont typeface="Wingdings"/>
              <a:buChar char=""/>
              <a:tabLst>
                <a:tab pos="285750" algn="l"/>
              </a:tabLst>
            </a:pPr>
            <a:r>
              <a:rPr sz="2800" spc="100" dirty="0">
                <a:latin typeface="Cambria"/>
                <a:cs typeface="Cambria"/>
              </a:rPr>
              <a:t>Relevance</a:t>
            </a:r>
            <a:r>
              <a:rPr sz="2800" spc="125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Feedback</a:t>
            </a:r>
            <a:endParaRPr sz="2800" dirty="0">
              <a:latin typeface="Cambria"/>
              <a:cs typeface="Cambria"/>
            </a:endParaRPr>
          </a:p>
          <a:p>
            <a:pPr marL="285115" marR="42354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9642"/>
              <a:buFont typeface="Wingdings"/>
              <a:buChar char=""/>
              <a:tabLst>
                <a:tab pos="285750" algn="l"/>
              </a:tabLst>
            </a:pPr>
            <a:r>
              <a:rPr sz="2800" spc="105" dirty="0">
                <a:latin typeface="Cambria"/>
                <a:cs typeface="Cambria"/>
              </a:rPr>
              <a:t>Selective</a:t>
            </a:r>
            <a:r>
              <a:rPr sz="2800" spc="125" dirty="0">
                <a:latin typeface="Cambria"/>
                <a:cs typeface="Cambria"/>
              </a:rPr>
              <a:t> </a:t>
            </a:r>
            <a:r>
              <a:rPr sz="2800" spc="120" dirty="0">
                <a:latin typeface="Cambria"/>
                <a:cs typeface="Cambria"/>
              </a:rPr>
              <a:t>Dissemination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of</a:t>
            </a:r>
            <a:r>
              <a:rPr sz="2800" spc="145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Information </a:t>
            </a:r>
            <a:r>
              <a:rPr sz="2800" spc="-605" dirty="0">
                <a:latin typeface="Cambria"/>
                <a:cs typeface="Cambria"/>
              </a:rPr>
              <a:t> </a:t>
            </a:r>
            <a:r>
              <a:rPr sz="2800" spc="145" dirty="0">
                <a:latin typeface="Cambria"/>
                <a:cs typeface="Cambria"/>
              </a:rPr>
              <a:t>Search</a:t>
            </a:r>
            <a:endParaRPr sz="2800" dirty="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9642"/>
              <a:buFont typeface="Wingdings"/>
              <a:buChar char=""/>
              <a:tabLst>
                <a:tab pos="285750" algn="l"/>
              </a:tabLst>
            </a:pPr>
            <a:r>
              <a:rPr sz="2800" spc="100" dirty="0">
                <a:latin typeface="Cambria"/>
                <a:cs typeface="Cambria"/>
              </a:rPr>
              <a:t>Weighted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20" dirty="0">
                <a:latin typeface="Cambria"/>
                <a:cs typeface="Cambria"/>
              </a:rPr>
              <a:t>Searches</a:t>
            </a:r>
            <a:r>
              <a:rPr sz="2800" spc="14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of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Boolean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40" dirty="0">
                <a:latin typeface="Cambria"/>
                <a:cs typeface="Cambria"/>
              </a:rPr>
              <a:t>Systems</a:t>
            </a:r>
            <a:endParaRPr sz="2800" dirty="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9642"/>
              <a:buFont typeface="Wingdings"/>
              <a:buChar char=""/>
              <a:tabLst>
                <a:tab pos="285750" algn="l"/>
              </a:tabLst>
            </a:pPr>
            <a:r>
              <a:rPr sz="2800" spc="135" dirty="0">
                <a:latin typeface="Cambria"/>
                <a:cs typeface="Cambria"/>
              </a:rPr>
              <a:t>Searching</a:t>
            </a:r>
            <a:r>
              <a:rPr sz="2800" spc="140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the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305" dirty="0">
                <a:latin typeface="Cambria"/>
                <a:cs typeface="Cambria"/>
              </a:rPr>
              <a:t>INTERNET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25" dirty="0">
                <a:latin typeface="Cambria"/>
                <a:cs typeface="Cambria"/>
              </a:rPr>
              <a:t>and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25" dirty="0">
                <a:latin typeface="Cambria"/>
                <a:cs typeface="Cambria"/>
              </a:rPr>
              <a:t>Hypertext</a:t>
            </a:r>
            <a:endParaRPr sz="2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6680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7630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38100">
              <a:solidFill>
                <a:srgbClr val="FDC3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25" y="0"/>
              <a:ext cx="57150" cy="6858000"/>
            </a:xfrm>
            <a:custGeom>
              <a:avLst/>
              <a:gdLst/>
              <a:ahLst/>
              <a:cxnLst/>
              <a:rect l="l" t="t" r="r" b="b"/>
              <a:pathLst>
                <a:path w="57150" h="6858000">
                  <a:moveTo>
                    <a:pt x="1143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1430" y="6858000"/>
                  </a:lnTo>
                  <a:lnTo>
                    <a:pt x="11430" y="0"/>
                  </a:lnTo>
                  <a:close/>
                </a:path>
                <a:path w="57150" h="6858000">
                  <a:moveTo>
                    <a:pt x="57150" y="0"/>
                  </a:moveTo>
                  <a:lnTo>
                    <a:pt x="22860" y="0"/>
                  </a:lnTo>
                  <a:lnTo>
                    <a:pt x="22860" y="6858000"/>
                  </a:lnTo>
                  <a:lnTo>
                    <a:pt x="57150" y="68580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DC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12700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56447" y="571499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08" y="4419"/>
                  </a:lnTo>
                  <a:lnTo>
                    <a:pt x="178597" y="17162"/>
                  </a:lnTo>
                  <a:lnTo>
                    <a:pt x="135861" y="37453"/>
                  </a:lnTo>
                  <a:lnTo>
                    <a:pt x="97575" y="64518"/>
                  </a:lnTo>
                  <a:lnTo>
                    <a:pt x="64513" y="97580"/>
                  </a:lnTo>
                  <a:lnTo>
                    <a:pt x="37450" y="135867"/>
                  </a:lnTo>
                  <a:lnTo>
                    <a:pt x="17161" y="178602"/>
                  </a:lnTo>
                  <a:lnTo>
                    <a:pt x="4419" y="225011"/>
                  </a:lnTo>
                  <a:lnTo>
                    <a:pt x="0" y="274319"/>
                  </a:lnTo>
                  <a:lnTo>
                    <a:pt x="4419" y="323628"/>
                  </a:lnTo>
                  <a:lnTo>
                    <a:pt x="17161" y="370037"/>
                  </a:lnTo>
                  <a:lnTo>
                    <a:pt x="37450" y="412772"/>
                  </a:lnTo>
                  <a:lnTo>
                    <a:pt x="64513" y="451059"/>
                  </a:lnTo>
                  <a:lnTo>
                    <a:pt x="97575" y="484121"/>
                  </a:lnTo>
                  <a:lnTo>
                    <a:pt x="135861" y="511186"/>
                  </a:lnTo>
                  <a:lnTo>
                    <a:pt x="178597" y="531477"/>
                  </a:lnTo>
                  <a:lnTo>
                    <a:pt x="225008" y="544220"/>
                  </a:lnTo>
                  <a:lnTo>
                    <a:pt x="274320" y="548640"/>
                  </a:lnTo>
                  <a:lnTo>
                    <a:pt x="323631" y="544220"/>
                  </a:lnTo>
                  <a:lnTo>
                    <a:pt x="370042" y="531477"/>
                  </a:lnTo>
                  <a:lnTo>
                    <a:pt x="412778" y="511186"/>
                  </a:lnTo>
                  <a:lnTo>
                    <a:pt x="451064" y="484121"/>
                  </a:lnTo>
                  <a:lnTo>
                    <a:pt x="484126" y="451059"/>
                  </a:lnTo>
                  <a:lnTo>
                    <a:pt x="511189" y="412772"/>
                  </a:lnTo>
                  <a:lnTo>
                    <a:pt x="531478" y="370037"/>
                  </a:lnTo>
                  <a:lnTo>
                    <a:pt x="544220" y="323628"/>
                  </a:lnTo>
                  <a:lnTo>
                    <a:pt x="548640" y="274319"/>
                  </a:lnTo>
                  <a:lnTo>
                    <a:pt x="544220" y="225011"/>
                  </a:lnTo>
                  <a:lnTo>
                    <a:pt x="531478" y="178602"/>
                  </a:lnTo>
                  <a:lnTo>
                    <a:pt x="511189" y="135867"/>
                  </a:lnTo>
                  <a:lnTo>
                    <a:pt x="484126" y="97580"/>
                  </a:lnTo>
                  <a:lnTo>
                    <a:pt x="451064" y="64518"/>
                  </a:lnTo>
                  <a:lnTo>
                    <a:pt x="412778" y="37453"/>
                  </a:lnTo>
                  <a:lnTo>
                    <a:pt x="370042" y="17162"/>
                  </a:lnTo>
                  <a:lnTo>
                    <a:pt x="323631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535940" y="896111"/>
            <a:ext cx="182626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400" dirty="0">
                <a:solidFill>
                  <a:srgbClr val="002060"/>
                </a:solidFill>
                <a:latin typeface="Cambria"/>
                <a:cs typeface="Cambria"/>
              </a:rPr>
              <a:t>S</a:t>
            </a:r>
            <a:r>
              <a:rPr b="1" spc="300" dirty="0">
                <a:solidFill>
                  <a:srgbClr val="002060"/>
                </a:solidFill>
                <a:latin typeface="Cambria"/>
                <a:cs typeface="Cambria"/>
              </a:rPr>
              <a:t>CHUTZE</a:t>
            </a:r>
            <a:endParaRPr sz="3000" b="1" dirty="0">
              <a:solidFill>
                <a:srgbClr val="002060"/>
              </a:solidFill>
              <a:latin typeface="Cambria"/>
              <a:cs typeface="Cambria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535940" y="1528825"/>
            <a:ext cx="7744459" cy="520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70454"/>
              <a:buFont typeface="Wingdings"/>
              <a:buChar char=""/>
              <a:tabLst>
                <a:tab pos="285750" algn="l"/>
              </a:tabLst>
            </a:pPr>
            <a:r>
              <a:rPr sz="2200" spc="80" dirty="0">
                <a:latin typeface="Cambria"/>
                <a:cs typeface="Cambria"/>
              </a:rPr>
              <a:t>Another</a:t>
            </a:r>
            <a:r>
              <a:rPr sz="2200" spc="85" dirty="0">
                <a:latin typeface="Cambria"/>
                <a:cs typeface="Cambria"/>
              </a:rPr>
              <a:t> </a:t>
            </a:r>
            <a:r>
              <a:rPr sz="2200" spc="60" dirty="0">
                <a:latin typeface="Cambria"/>
                <a:cs typeface="Cambria"/>
              </a:rPr>
              <a:t>approach</a:t>
            </a:r>
            <a:r>
              <a:rPr sz="2200" spc="65" dirty="0">
                <a:latin typeface="Cambria"/>
                <a:cs typeface="Cambria"/>
              </a:rPr>
              <a:t> </a:t>
            </a:r>
            <a:r>
              <a:rPr sz="2200" spc="20" dirty="0">
                <a:latin typeface="Cambria"/>
                <a:cs typeface="Cambria"/>
              </a:rPr>
              <a:t>to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70" dirty="0">
                <a:latin typeface="Cambria"/>
                <a:cs typeface="Cambria"/>
              </a:rPr>
              <a:t>dissemination</a:t>
            </a:r>
            <a:r>
              <a:rPr sz="2200" spc="75" dirty="0">
                <a:latin typeface="Cambria"/>
                <a:cs typeface="Cambria"/>
              </a:rPr>
              <a:t> uses</a:t>
            </a:r>
            <a:r>
              <a:rPr sz="2200" spc="80" dirty="0">
                <a:latin typeface="Cambria"/>
                <a:cs typeface="Cambria"/>
              </a:rPr>
              <a:t> </a:t>
            </a:r>
            <a:r>
              <a:rPr sz="2200" spc="150" dirty="0">
                <a:latin typeface="Cambria"/>
                <a:cs typeface="Cambria"/>
              </a:rPr>
              <a:t>a</a:t>
            </a:r>
            <a:r>
              <a:rPr sz="2200" spc="155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statistical </a:t>
            </a:r>
            <a:r>
              <a:rPr sz="2200" spc="90" dirty="0">
                <a:latin typeface="Cambria"/>
                <a:cs typeface="Cambria"/>
              </a:rPr>
              <a:t> </a:t>
            </a:r>
            <a:r>
              <a:rPr sz="2200" spc="70" dirty="0">
                <a:latin typeface="Cambria"/>
                <a:cs typeface="Cambria"/>
              </a:rPr>
              <a:t>classification</a:t>
            </a:r>
            <a:r>
              <a:rPr sz="2200" spc="75" dirty="0">
                <a:latin typeface="Cambria"/>
                <a:cs typeface="Cambria"/>
              </a:rPr>
              <a:t> </a:t>
            </a:r>
            <a:r>
              <a:rPr sz="2200" spc="70" dirty="0">
                <a:latin typeface="Cambria"/>
                <a:cs typeface="Cambria"/>
              </a:rPr>
              <a:t>technique</a:t>
            </a:r>
            <a:r>
              <a:rPr sz="2200" spc="75" dirty="0">
                <a:latin typeface="Cambria"/>
                <a:cs typeface="Cambria"/>
              </a:rPr>
              <a:t> </a:t>
            </a:r>
            <a:r>
              <a:rPr sz="2200" spc="100" dirty="0">
                <a:latin typeface="Cambria"/>
                <a:cs typeface="Cambria"/>
              </a:rPr>
              <a:t>and </a:t>
            </a:r>
            <a:r>
              <a:rPr sz="2200" spc="65" dirty="0">
                <a:latin typeface="Cambria"/>
                <a:cs typeface="Cambria"/>
              </a:rPr>
              <a:t>explicit  </a:t>
            </a:r>
            <a:r>
              <a:rPr sz="2200" spc="30" dirty="0">
                <a:latin typeface="Cambria"/>
                <a:cs typeface="Cambria"/>
              </a:rPr>
              <a:t>error  </a:t>
            </a:r>
            <a:r>
              <a:rPr sz="2200" spc="85" dirty="0">
                <a:latin typeface="Cambria"/>
                <a:cs typeface="Cambria"/>
              </a:rPr>
              <a:t>minimization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20" dirty="0">
                <a:latin typeface="Cambria"/>
                <a:cs typeface="Cambria"/>
              </a:rPr>
              <a:t>to </a:t>
            </a:r>
            <a:r>
              <a:rPr sz="2200" spc="65" dirty="0">
                <a:latin typeface="Cambria"/>
                <a:cs typeface="Cambria"/>
              </a:rPr>
              <a:t>determine </a:t>
            </a:r>
            <a:r>
              <a:rPr sz="2200" spc="85" dirty="0">
                <a:latin typeface="Cambria"/>
                <a:cs typeface="Cambria"/>
              </a:rPr>
              <a:t>the </a:t>
            </a:r>
            <a:r>
              <a:rPr sz="2200" spc="40" dirty="0">
                <a:latin typeface="Cambria"/>
                <a:cs typeface="Cambria"/>
              </a:rPr>
              <a:t>decision </a:t>
            </a:r>
            <a:r>
              <a:rPr sz="2200" spc="70" dirty="0">
                <a:latin typeface="Cambria"/>
                <a:cs typeface="Cambria"/>
              </a:rPr>
              <a:t>criteria </a:t>
            </a:r>
            <a:r>
              <a:rPr sz="2200" spc="20" dirty="0">
                <a:latin typeface="Cambria"/>
                <a:cs typeface="Cambria"/>
              </a:rPr>
              <a:t>for </a:t>
            </a:r>
            <a:r>
              <a:rPr sz="2200" spc="65" dirty="0">
                <a:latin typeface="Cambria"/>
                <a:cs typeface="Cambria"/>
              </a:rPr>
              <a:t>selecting </a:t>
            </a:r>
            <a:r>
              <a:rPr sz="2200" spc="80" dirty="0">
                <a:latin typeface="Cambria"/>
                <a:cs typeface="Cambria"/>
              </a:rPr>
              <a:t>items </a:t>
            </a:r>
            <a:r>
              <a:rPr sz="2200" spc="20" dirty="0">
                <a:latin typeface="Cambria"/>
                <a:cs typeface="Cambria"/>
              </a:rPr>
              <a:t>for </a:t>
            </a:r>
            <a:r>
              <a:rPr sz="2200" spc="150" dirty="0">
                <a:latin typeface="Cambria"/>
                <a:cs typeface="Cambria"/>
              </a:rPr>
              <a:t>a </a:t>
            </a:r>
            <a:r>
              <a:rPr sz="2200" spc="155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particular</a:t>
            </a:r>
            <a:r>
              <a:rPr sz="2200" spc="100" dirty="0">
                <a:latin typeface="Cambria"/>
                <a:cs typeface="Cambria"/>
              </a:rPr>
              <a:t> </a:t>
            </a:r>
            <a:r>
              <a:rPr sz="2200" spc="55" dirty="0">
                <a:latin typeface="Cambria"/>
                <a:cs typeface="Cambria"/>
              </a:rPr>
              <a:t>profile.</a:t>
            </a:r>
            <a:endParaRPr sz="2200" dirty="0">
              <a:latin typeface="Cambria"/>
              <a:cs typeface="Cambria"/>
            </a:endParaRPr>
          </a:p>
          <a:p>
            <a:pPr marL="285115" marR="6350" indent="-27305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454"/>
              <a:buFont typeface="Wingdings"/>
              <a:buChar char=""/>
              <a:tabLst>
                <a:tab pos="285750" algn="l"/>
              </a:tabLst>
            </a:pPr>
            <a:r>
              <a:rPr sz="2200" spc="150" dirty="0">
                <a:latin typeface="Cambria"/>
                <a:cs typeface="Cambria"/>
              </a:rPr>
              <a:t>In</a:t>
            </a:r>
            <a:r>
              <a:rPr sz="2200" spc="155" dirty="0">
                <a:latin typeface="Cambria"/>
                <a:cs typeface="Cambria"/>
              </a:rPr>
              <a:t> </a:t>
            </a:r>
            <a:r>
              <a:rPr sz="2200" spc="95" dirty="0">
                <a:latin typeface="Cambria"/>
                <a:cs typeface="Cambria"/>
              </a:rPr>
              <a:t>this</a:t>
            </a:r>
            <a:r>
              <a:rPr sz="2200" spc="100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case,</a:t>
            </a:r>
            <a:r>
              <a:rPr sz="2200" spc="85" dirty="0">
                <a:latin typeface="Cambria"/>
                <a:cs typeface="Cambria"/>
              </a:rPr>
              <a:t> the</a:t>
            </a:r>
            <a:r>
              <a:rPr sz="2200" spc="90" dirty="0">
                <a:latin typeface="Cambria"/>
                <a:cs typeface="Cambria"/>
              </a:rPr>
              <a:t> </a:t>
            </a:r>
            <a:r>
              <a:rPr sz="2200" spc="70" dirty="0">
                <a:latin typeface="Cambria"/>
                <a:cs typeface="Cambria"/>
              </a:rPr>
              <a:t>classification</a:t>
            </a:r>
            <a:r>
              <a:rPr sz="2200" spc="75" dirty="0">
                <a:latin typeface="Cambria"/>
                <a:cs typeface="Cambria"/>
              </a:rPr>
              <a:t> </a:t>
            </a:r>
            <a:r>
              <a:rPr sz="2200" spc="25" dirty="0">
                <a:latin typeface="Cambria"/>
                <a:cs typeface="Cambria"/>
              </a:rPr>
              <a:t>process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is</a:t>
            </a:r>
            <a:r>
              <a:rPr sz="2200" spc="80" dirty="0">
                <a:latin typeface="Cambria"/>
                <a:cs typeface="Cambria"/>
              </a:rPr>
              <a:t> </a:t>
            </a:r>
            <a:r>
              <a:rPr sz="2200" spc="70" dirty="0">
                <a:latin typeface="Cambria"/>
                <a:cs typeface="Cambria"/>
              </a:rPr>
              <a:t>related</a:t>
            </a:r>
            <a:r>
              <a:rPr sz="2200" spc="75" dirty="0">
                <a:latin typeface="Cambria"/>
                <a:cs typeface="Cambria"/>
              </a:rPr>
              <a:t> </a:t>
            </a:r>
            <a:r>
              <a:rPr sz="2200" spc="15" dirty="0">
                <a:latin typeface="Cambria"/>
                <a:cs typeface="Cambria"/>
              </a:rPr>
              <a:t>to 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90" dirty="0">
                <a:latin typeface="Cambria"/>
                <a:cs typeface="Cambria"/>
              </a:rPr>
              <a:t>assignment </a:t>
            </a:r>
            <a:r>
              <a:rPr sz="2200" spc="20" dirty="0">
                <a:latin typeface="Cambria"/>
                <a:cs typeface="Cambria"/>
              </a:rPr>
              <a:t>for </a:t>
            </a:r>
            <a:r>
              <a:rPr sz="2200" spc="75" dirty="0">
                <a:latin typeface="Cambria"/>
                <a:cs typeface="Cambria"/>
              </a:rPr>
              <a:t>each </a:t>
            </a:r>
            <a:r>
              <a:rPr sz="2200" spc="80" dirty="0">
                <a:latin typeface="Cambria"/>
                <a:cs typeface="Cambria"/>
              </a:rPr>
              <a:t>item </a:t>
            </a:r>
            <a:r>
              <a:rPr sz="2200" spc="60" dirty="0">
                <a:latin typeface="Cambria"/>
                <a:cs typeface="Cambria"/>
              </a:rPr>
              <a:t>into </a:t>
            </a:r>
            <a:r>
              <a:rPr sz="2200" spc="25" dirty="0">
                <a:latin typeface="Cambria"/>
                <a:cs typeface="Cambria"/>
              </a:rPr>
              <a:t>one </a:t>
            </a:r>
            <a:r>
              <a:rPr sz="2200" dirty="0">
                <a:latin typeface="Cambria"/>
                <a:cs typeface="Cambria"/>
              </a:rPr>
              <a:t>of </a:t>
            </a:r>
            <a:r>
              <a:rPr sz="2200" spc="15" dirty="0">
                <a:latin typeface="Cambria"/>
                <a:cs typeface="Cambria"/>
              </a:rPr>
              <a:t>two </a:t>
            </a:r>
            <a:r>
              <a:rPr sz="2200" spc="60" dirty="0">
                <a:latin typeface="Cambria"/>
                <a:cs typeface="Cambria"/>
              </a:rPr>
              <a:t>classes: </a:t>
            </a:r>
            <a:r>
              <a:rPr sz="2200" spc="80" dirty="0">
                <a:solidFill>
                  <a:srgbClr val="C00000"/>
                </a:solidFill>
                <a:latin typeface="Cambria"/>
                <a:cs typeface="Cambria"/>
              </a:rPr>
              <a:t>relevant </a:t>
            </a:r>
            <a:r>
              <a:rPr sz="2200" spc="8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20" dirty="0">
                <a:solidFill>
                  <a:srgbClr val="C00000"/>
                </a:solidFill>
                <a:latin typeface="Cambria"/>
                <a:cs typeface="Cambria"/>
              </a:rPr>
              <a:t>to</a:t>
            </a:r>
            <a:r>
              <a:rPr sz="2200" spc="10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150" dirty="0">
                <a:solidFill>
                  <a:srgbClr val="C00000"/>
                </a:solidFill>
                <a:latin typeface="Cambria"/>
                <a:cs typeface="Cambria"/>
              </a:rPr>
              <a:t>a</a:t>
            </a:r>
            <a:r>
              <a:rPr sz="2200" spc="12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50" dirty="0">
                <a:solidFill>
                  <a:srgbClr val="C00000"/>
                </a:solidFill>
                <a:latin typeface="Cambria"/>
                <a:cs typeface="Cambria"/>
              </a:rPr>
              <a:t>user's</a:t>
            </a:r>
            <a:r>
              <a:rPr sz="2200" spc="1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spc="40" dirty="0">
                <a:latin typeface="Cambria"/>
                <a:cs typeface="Cambria"/>
              </a:rPr>
              <a:t>profile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or</a:t>
            </a:r>
            <a:r>
              <a:rPr sz="2200" spc="95" dirty="0">
                <a:latin typeface="Cambria"/>
                <a:cs typeface="Cambria"/>
              </a:rPr>
              <a:t> </a:t>
            </a:r>
            <a:r>
              <a:rPr sz="2200" spc="75" dirty="0">
                <a:solidFill>
                  <a:srgbClr val="C00000"/>
                </a:solidFill>
                <a:latin typeface="Cambria"/>
                <a:cs typeface="Cambria"/>
              </a:rPr>
              <a:t>non-relevant.</a:t>
            </a:r>
            <a:endParaRPr sz="2200" dirty="0">
              <a:latin typeface="Cambria"/>
              <a:cs typeface="Cambria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70454"/>
              <a:buFont typeface="Wingdings"/>
              <a:buChar char=""/>
              <a:tabLst>
                <a:tab pos="285750" algn="l"/>
              </a:tabLst>
            </a:pPr>
            <a:r>
              <a:rPr sz="2200" spc="85" dirty="0">
                <a:latin typeface="Cambria"/>
                <a:cs typeface="Cambria"/>
              </a:rPr>
              <a:t>Error</a:t>
            </a:r>
            <a:r>
              <a:rPr sz="2200" spc="90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minimization</a:t>
            </a:r>
            <a:r>
              <a:rPr sz="2200" spc="85" dirty="0">
                <a:latin typeface="Cambria"/>
                <a:cs typeface="Cambria"/>
              </a:rPr>
              <a:t> </a:t>
            </a:r>
            <a:r>
              <a:rPr sz="2200" spc="60" dirty="0">
                <a:latin typeface="Cambria"/>
                <a:cs typeface="Cambria"/>
              </a:rPr>
              <a:t>encounters</a:t>
            </a:r>
            <a:r>
              <a:rPr sz="2200" spc="65" dirty="0">
                <a:latin typeface="Cambria"/>
                <a:cs typeface="Cambria"/>
              </a:rPr>
              <a:t> </a:t>
            </a:r>
            <a:r>
              <a:rPr sz="2200" spc="40" dirty="0">
                <a:latin typeface="Cambria"/>
                <a:cs typeface="Cambria"/>
              </a:rPr>
              <a:t>problems</a:t>
            </a:r>
            <a:r>
              <a:rPr sz="2200" spc="45" dirty="0">
                <a:latin typeface="Cambria"/>
                <a:cs typeface="Cambria"/>
              </a:rPr>
              <a:t> </a:t>
            </a:r>
            <a:r>
              <a:rPr sz="2200" spc="90" dirty="0">
                <a:latin typeface="Cambria"/>
                <a:cs typeface="Cambria"/>
              </a:rPr>
              <a:t>in</a:t>
            </a:r>
            <a:r>
              <a:rPr sz="2200" spc="95" dirty="0">
                <a:latin typeface="Cambria"/>
                <a:cs typeface="Cambria"/>
              </a:rPr>
              <a:t> </a:t>
            </a:r>
            <a:r>
              <a:rPr sz="2200" spc="110" dirty="0">
                <a:latin typeface="Cambria"/>
                <a:cs typeface="Cambria"/>
              </a:rPr>
              <a:t>high 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spc="60" dirty="0">
                <a:latin typeface="Cambria"/>
                <a:cs typeface="Cambria"/>
              </a:rPr>
              <a:t>dimension </a:t>
            </a:r>
            <a:r>
              <a:rPr sz="2200" spc="70" dirty="0">
                <a:latin typeface="Cambria"/>
                <a:cs typeface="Cambria"/>
              </a:rPr>
              <a:t>spaces. </a:t>
            </a:r>
            <a:r>
              <a:rPr sz="2200" spc="105" dirty="0">
                <a:latin typeface="Cambria"/>
                <a:cs typeface="Cambria"/>
              </a:rPr>
              <a:t>The </a:t>
            </a:r>
            <a:r>
              <a:rPr sz="2200" spc="75" dirty="0">
                <a:latin typeface="Cambria"/>
                <a:cs typeface="Cambria"/>
              </a:rPr>
              <a:t>dimensionality </a:t>
            </a:r>
            <a:r>
              <a:rPr sz="2200" dirty="0">
                <a:latin typeface="Cambria"/>
                <a:cs typeface="Cambria"/>
              </a:rPr>
              <a:t>of </a:t>
            </a:r>
            <a:r>
              <a:rPr sz="2200" spc="135" dirty="0">
                <a:latin typeface="Cambria"/>
                <a:cs typeface="Cambria"/>
              </a:rPr>
              <a:t>an</a:t>
            </a:r>
            <a:r>
              <a:rPr sz="2200" spc="140" dirty="0">
                <a:latin typeface="Cambria"/>
                <a:cs typeface="Cambria"/>
              </a:rPr>
              <a:t> </a:t>
            </a:r>
            <a:r>
              <a:rPr sz="2200" spc="65" dirty="0">
                <a:latin typeface="Cambria"/>
                <a:cs typeface="Cambria"/>
              </a:rPr>
              <a:t>information </a:t>
            </a:r>
            <a:r>
              <a:rPr sz="2200" spc="70" dirty="0">
                <a:latin typeface="Cambria"/>
                <a:cs typeface="Cambria"/>
              </a:rPr>
              <a:t> </a:t>
            </a:r>
            <a:r>
              <a:rPr sz="2200" spc="55" dirty="0">
                <a:latin typeface="Cambria"/>
                <a:cs typeface="Cambria"/>
              </a:rPr>
              <a:t>space </a:t>
            </a:r>
            <a:r>
              <a:rPr sz="2200" spc="75" dirty="0">
                <a:latin typeface="Cambria"/>
                <a:cs typeface="Cambria"/>
              </a:rPr>
              <a:t>is </a:t>
            </a:r>
            <a:r>
              <a:rPr sz="2200" spc="55" dirty="0">
                <a:latin typeface="Cambria"/>
                <a:cs typeface="Cambria"/>
              </a:rPr>
              <a:t>defined </a:t>
            </a:r>
            <a:r>
              <a:rPr sz="2200" spc="45" dirty="0">
                <a:latin typeface="Cambria"/>
                <a:cs typeface="Cambria"/>
              </a:rPr>
              <a:t>by </a:t>
            </a:r>
            <a:r>
              <a:rPr sz="2200" spc="85" dirty="0">
                <a:latin typeface="Cambria"/>
                <a:cs typeface="Cambria"/>
              </a:rPr>
              <a:t>the </a:t>
            </a:r>
            <a:r>
              <a:rPr sz="2200" spc="80" dirty="0">
                <a:latin typeface="Cambria"/>
                <a:cs typeface="Cambria"/>
              </a:rPr>
              <a:t>number </a:t>
            </a:r>
            <a:r>
              <a:rPr sz="2200" dirty="0">
                <a:latin typeface="Cambria"/>
                <a:cs typeface="Cambria"/>
              </a:rPr>
              <a:t>of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unique </a:t>
            </a:r>
            <a:r>
              <a:rPr sz="2200" spc="75" dirty="0">
                <a:latin typeface="Cambria"/>
                <a:cs typeface="Cambria"/>
              </a:rPr>
              <a:t>terms </a:t>
            </a:r>
            <a:r>
              <a:rPr sz="2200" spc="50" dirty="0">
                <a:latin typeface="Cambria"/>
                <a:cs typeface="Cambria"/>
              </a:rPr>
              <a:t>where </a:t>
            </a:r>
            <a:r>
              <a:rPr sz="2200" spc="55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each term is </a:t>
            </a:r>
            <a:r>
              <a:rPr sz="2200" spc="70" dirty="0">
                <a:latin typeface="Cambria"/>
                <a:cs typeface="Cambria"/>
              </a:rPr>
              <a:t>another dimension. </a:t>
            </a:r>
            <a:r>
              <a:rPr sz="2200" spc="110" dirty="0">
                <a:latin typeface="Cambria"/>
                <a:cs typeface="Cambria"/>
              </a:rPr>
              <a:t>This </a:t>
            </a:r>
            <a:r>
              <a:rPr sz="2200" spc="75" dirty="0">
                <a:latin typeface="Cambria"/>
                <a:cs typeface="Cambria"/>
              </a:rPr>
              <a:t>is </a:t>
            </a:r>
            <a:r>
              <a:rPr sz="2200" spc="70" dirty="0">
                <a:latin typeface="Cambria"/>
                <a:cs typeface="Cambria"/>
              </a:rPr>
              <a:t>caused </a:t>
            </a:r>
            <a:r>
              <a:rPr sz="2200" spc="40" dirty="0">
                <a:latin typeface="Cambria"/>
                <a:cs typeface="Cambria"/>
              </a:rPr>
              <a:t>by </a:t>
            </a:r>
            <a:r>
              <a:rPr sz="2200" spc="70" dirty="0">
                <a:latin typeface="Cambria"/>
                <a:cs typeface="Cambria"/>
              </a:rPr>
              <a:t>there </a:t>
            </a:r>
            <a:r>
              <a:rPr sz="2200" spc="75" dirty="0">
                <a:latin typeface="Cambria"/>
                <a:cs typeface="Cambria"/>
              </a:rPr>
              <a:t> </a:t>
            </a:r>
            <a:r>
              <a:rPr sz="2200" spc="60" dirty="0">
                <a:latin typeface="Cambria"/>
                <a:cs typeface="Cambria"/>
              </a:rPr>
              <a:t>being </a:t>
            </a:r>
            <a:r>
              <a:rPr sz="2200" spc="-15" dirty="0">
                <a:latin typeface="Cambria"/>
                <a:cs typeface="Cambria"/>
              </a:rPr>
              <a:t>too </a:t>
            </a:r>
            <a:r>
              <a:rPr sz="2200" spc="110" dirty="0">
                <a:latin typeface="Cambria"/>
                <a:cs typeface="Cambria"/>
              </a:rPr>
              <a:t>many </a:t>
            </a:r>
            <a:r>
              <a:rPr sz="2200" spc="60" dirty="0">
                <a:latin typeface="Cambria"/>
                <a:cs typeface="Cambria"/>
              </a:rPr>
              <a:t>dimensions </a:t>
            </a:r>
            <a:r>
              <a:rPr sz="2200" spc="20" dirty="0">
                <a:latin typeface="Cambria"/>
                <a:cs typeface="Cambria"/>
              </a:rPr>
              <a:t>for </a:t>
            </a:r>
            <a:r>
              <a:rPr sz="2200" spc="150" dirty="0">
                <a:latin typeface="Cambria"/>
                <a:cs typeface="Cambria"/>
              </a:rPr>
              <a:t>a </a:t>
            </a:r>
            <a:r>
              <a:rPr sz="2200" spc="70" dirty="0">
                <a:latin typeface="Cambria"/>
                <a:cs typeface="Cambria"/>
              </a:rPr>
              <a:t>realistic </a:t>
            </a:r>
            <a:r>
              <a:rPr sz="2200" spc="100" dirty="0">
                <a:latin typeface="Cambria"/>
                <a:cs typeface="Cambria"/>
              </a:rPr>
              <a:t>training </a:t>
            </a:r>
            <a:r>
              <a:rPr sz="2200" spc="70" dirty="0">
                <a:latin typeface="Cambria"/>
                <a:cs typeface="Cambria"/>
              </a:rPr>
              <a:t>set </a:t>
            </a:r>
            <a:r>
              <a:rPr sz="2200" spc="15" dirty="0">
                <a:latin typeface="Cambria"/>
                <a:cs typeface="Cambria"/>
              </a:rPr>
              <a:t>to 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establish </a:t>
            </a:r>
            <a:r>
              <a:rPr sz="2200" spc="85" dirty="0">
                <a:latin typeface="Cambria"/>
                <a:cs typeface="Cambria"/>
              </a:rPr>
              <a:t>the </a:t>
            </a:r>
            <a:r>
              <a:rPr sz="2200" spc="30" dirty="0">
                <a:latin typeface="Cambria"/>
                <a:cs typeface="Cambria"/>
              </a:rPr>
              <a:t>error </a:t>
            </a:r>
            <a:r>
              <a:rPr sz="2200" spc="85" dirty="0">
                <a:latin typeface="Cambria"/>
                <a:cs typeface="Cambria"/>
              </a:rPr>
              <a:t>minimization parameters. </a:t>
            </a:r>
            <a:r>
              <a:rPr sz="2200" spc="45" dirty="0">
                <a:latin typeface="Cambria"/>
                <a:cs typeface="Cambria"/>
              </a:rPr>
              <a:t>To reduce </a:t>
            </a:r>
            <a:r>
              <a:rPr sz="2200" spc="50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the </a:t>
            </a:r>
            <a:r>
              <a:rPr sz="2200" spc="80" dirty="0">
                <a:latin typeface="Cambria"/>
                <a:cs typeface="Cambria"/>
              </a:rPr>
              <a:t>dimensionality, </a:t>
            </a:r>
            <a:r>
              <a:rPr sz="2200" spc="150" dirty="0">
                <a:latin typeface="Cambria"/>
                <a:cs typeface="Cambria"/>
              </a:rPr>
              <a:t>a </a:t>
            </a:r>
            <a:r>
              <a:rPr sz="2200" spc="50" dirty="0">
                <a:latin typeface="Cambria"/>
                <a:cs typeface="Cambria"/>
              </a:rPr>
              <a:t>version </a:t>
            </a:r>
            <a:r>
              <a:rPr sz="2200" dirty="0">
                <a:latin typeface="Cambria"/>
                <a:cs typeface="Cambria"/>
              </a:rPr>
              <a:t>of </a:t>
            </a:r>
            <a:r>
              <a:rPr sz="2200" spc="100" dirty="0">
                <a:latin typeface="Cambria"/>
                <a:cs typeface="Cambria"/>
              </a:rPr>
              <a:t>latent </a:t>
            </a:r>
            <a:r>
              <a:rPr sz="2200" spc="80" dirty="0">
                <a:latin typeface="Cambria"/>
                <a:cs typeface="Cambria"/>
              </a:rPr>
              <a:t>semantic </a:t>
            </a:r>
            <a:r>
              <a:rPr sz="2200" spc="85" dirty="0">
                <a:latin typeface="Cambria"/>
                <a:cs typeface="Cambria"/>
              </a:rPr>
              <a:t>indexing </a:t>
            </a:r>
            <a:r>
              <a:rPr sz="2200" spc="90" dirty="0">
                <a:latin typeface="Cambria"/>
                <a:cs typeface="Cambria"/>
              </a:rPr>
              <a:t> </a:t>
            </a:r>
            <a:r>
              <a:rPr sz="2200" spc="110" dirty="0">
                <a:latin typeface="Cambria"/>
                <a:cs typeface="Cambria"/>
              </a:rPr>
              <a:t>(LSI)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spc="90" dirty="0">
                <a:latin typeface="Cambria"/>
                <a:cs typeface="Cambria"/>
              </a:rPr>
              <a:t>can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20" dirty="0">
                <a:latin typeface="Cambria"/>
                <a:cs typeface="Cambria"/>
              </a:rPr>
              <a:t>be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used.</a:t>
            </a:r>
            <a:endParaRPr sz="22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6680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7630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38100">
              <a:solidFill>
                <a:srgbClr val="FDC3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25" y="0"/>
              <a:ext cx="57150" cy="6858000"/>
            </a:xfrm>
            <a:custGeom>
              <a:avLst/>
              <a:gdLst/>
              <a:ahLst/>
              <a:cxnLst/>
              <a:rect l="l" t="t" r="r" b="b"/>
              <a:pathLst>
                <a:path w="57150" h="6858000">
                  <a:moveTo>
                    <a:pt x="1143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1430" y="6858000"/>
                  </a:lnTo>
                  <a:lnTo>
                    <a:pt x="11430" y="0"/>
                  </a:lnTo>
                  <a:close/>
                </a:path>
                <a:path w="57150" h="6858000">
                  <a:moveTo>
                    <a:pt x="57150" y="0"/>
                  </a:moveTo>
                  <a:lnTo>
                    <a:pt x="22860" y="0"/>
                  </a:lnTo>
                  <a:lnTo>
                    <a:pt x="22860" y="6858000"/>
                  </a:lnTo>
                  <a:lnTo>
                    <a:pt x="57150" y="68580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DC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12700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56447" y="571499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08" y="4419"/>
                  </a:lnTo>
                  <a:lnTo>
                    <a:pt x="178597" y="17162"/>
                  </a:lnTo>
                  <a:lnTo>
                    <a:pt x="135861" y="37453"/>
                  </a:lnTo>
                  <a:lnTo>
                    <a:pt x="97575" y="64518"/>
                  </a:lnTo>
                  <a:lnTo>
                    <a:pt x="64513" y="97580"/>
                  </a:lnTo>
                  <a:lnTo>
                    <a:pt x="37450" y="135867"/>
                  </a:lnTo>
                  <a:lnTo>
                    <a:pt x="17161" y="178602"/>
                  </a:lnTo>
                  <a:lnTo>
                    <a:pt x="4419" y="225011"/>
                  </a:lnTo>
                  <a:lnTo>
                    <a:pt x="0" y="274319"/>
                  </a:lnTo>
                  <a:lnTo>
                    <a:pt x="4419" y="323628"/>
                  </a:lnTo>
                  <a:lnTo>
                    <a:pt x="17161" y="370037"/>
                  </a:lnTo>
                  <a:lnTo>
                    <a:pt x="37450" y="412772"/>
                  </a:lnTo>
                  <a:lnTo>
                    <a:pt x="64513" y="451059"/>
                  </a:lnTo>
                  <a:lnTo>
                    <a:pt x="97575" y="484121"/>
                  </a:lnTo>
                  <a:lnTo>
                    <a:pt x="135861" y="511186"/>
                  </a:lnTo>
                  <a:lnTo>
                    <a:pt x="178597" y="531477"/>
                  </a:lnTo>
                  <a:lnTo>
                    <a:pt x="225008" y="544220"/>
                  </a:lnTo>
                  <a:lnTo>
                    <a:pt x="274320" y="548640"/>
                  </a:lnTo>
                  <a:lnTo>
                    <a:pt x="323631" y="544220"/>
                  </a:lnTo>
                  <a:lnTo>
                    <a:pt x="370042" y="531477"/>
                  </a:lnTo>
                  <a:lnTo>
                    <a:pt x="412778" y="511186"/>
                  </a:lnTo>
                  <a:lnTo>
                    <a:pt x="451064" y="484121"/>
                  </a:lnTo>
                  <a:lnTo>
                    <a:pt x="484126" y="451059"/>
                  </a:lnTo>
                  <a:lnTo>
                    <a:pt x="511189" y="412772"/>
                  </a:lnTo>
                  <a:lnTo>
                    <a:pt x="531478" y="370037"/>
                  </a:lnTo>
                  <a:lnTo>
                    <a:pt x="544220" y="323628"/>
                  </a:lnTo>
                  <a:lnTo>
                    <a:pt x="548640" y="274319"/>
                  </a:lnTo>
                  <a:lnTo>
                    <a:pt x="544220" y="225011"/>
                  </a:lnTo>
                  <a:lnTo>
                    <a:pt x="531478" y="178602"/>
                  </a:lnTo>
                  <a:lnTo>
                    <a:pt x="511189" y="135867"/>
                  </a:lnTo>
                  <a:lnTo>
                    <a:pt x="484126" y="97580"/>
                  </a:lnTo>
                  <a:lnTo>
                    <a:pt x="451064" y="64518"/>
                  </a:lnTo>
                  <a:lnTo>
                    <a:pt x="412778" y="37453"/>
                  </a:lnTo>
                  <a:lnTo>
                    <a:pt x="370042" y="17162"/>
                  </a:lnTo>
                  <a:lnTo>
                    <a:pt x="323631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2"/>
          <p:cNvSpPr txBox="1"/>
          <p:nvPr/>
        </p:nvSpPr>
        <p:spPr>
          <a:xfrm>
            <a:off x="267715" y="1457452"/>
            <a:ext cx="8011159" cy="383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0515" marR="866775" indent="-27305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311150" algn="l"/>
              </a:tabLst>
            </a:pPr>
            <a:r>
              <a:rPr sz="2400" spc="114" dirty="0">
                <a:latin typeface="Cambria"/>
                <a:cs typeface="Cambria"/>
              </a:rPr>
              <a:t>Schutze </a:t>
            </a:r>
            <a:r>
              <a:rPr sz="2400" spc="75" dirty="0">
                <a:latin typeface="Cambria"/>
                <a:cs typeface="Cambria"/>
              </a:rPr>
              <a:t>et</a:t>
            </a:r>
            <a:r>
              <a:rPr sz="2400" spc="140" dirty="0">
                <a:latin typeface="Cambria"/>
                <a:cs typeface="Cambria"/>
              </a:rPr>
              <a:t> al.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used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5" dirty="0">
                <a:latin typeface="Cambria"/>
                <a:cs typeface="Cambria"/>
              </a:rPr>
              <a:t>two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approaches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reduce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dimensionality:</a:t>
            </a:r>
            <a:endParaRPr sz="2400" dirty="0">
              <a:latin typeface="Cambria"/>
              <a:cs typeface="Cambria"/>
            </a:endParaRPr>
          </a:p>
          <a:p>
            <a:pPr marL="678180" lvl="1" indent="-273050">
              <a:lnSpc>
                <a:spcPct val="100000"/>
              </a:lnSpc>
              <a:spcBef>
                <a:spcPts val="509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77545" algn="l"/>
                <a:tab pos="678180" algn="l"/>
              </a:tabLst>
            </a:pPr>
            <a:r>
              <a:rPr sz="2100" spc="65" dirty="0">
                <a:latin typeface="Cambria"/>
                <a:cs typeface="Cambria"/>
              </a:rPr>
              <a:t>selecting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140" dirty="0">
                <a:latin typeface="Cambria"/>
                <a:cs typeface="Cambria"/>
              </a:rPr>
              <a:t>a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set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-5" dirty="0">
                <a:latin typeface="Cambria"/>
                <a:cs typeface="Cambria"/>
              </a:rPr>
              <a:t>of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existing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75" dirty="0">
                <a:latin typeface="Cambria"/>
                <a:cs typeface="Cambria"/>
              </a:rPr>
              <a:t>features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15" dirty="0">
                <a:latin typeface="Cambria"/>
                <a:cs typeface="Cambria"/>
              </a:rPr>
              <a:t>to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use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-5" dirty="0">
                <a:latin typeface="Cambria"/>
                <a:cs typeface="Cambria"/>
              </a:rPr>
              <a:t>or</a:t>
            </a:r>
            <a:endParaRPr sz="2100" dirty="0">
              <a:latin typeface="Cambria"/>
              <a:cs typeface="Cambria"/>
            </a:endParaRPr>
          </a:p>
          <a:p>
            <a:pPr marL="678180" marR="864869" lvl="1" indent="-273050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77545" algn="l"/>
                <a:tab pos="678180" algn="l"/>
              </a:tabLst>
            </a:pPr>
            <a:r>
              <a:rPr sz="2100" spc="75" dirty="0">
                <a:latin typeface="Cambria"/>
                <a:cs typeface="Cambria"/>
              </a:rPr>
              <a:t>creating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140" dirty="0">
                <a:latin typeface="Cambria"/>
                <a:cs typeface="Cambria"/>
              </a:rPr>
              <a:t>a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45" dirty="0">
                <a:latin typeface="Cambria"/>
                <a:cs typeface="Cambria"/>
              </a:rPr>
              <a:t>new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85" dirty="0">
                <a:latin typeface="Cambria"/>
                <a:cs typeface="Cambria"/>
              </a:rPr>
              <a:t>much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85" dirty="0">
                <a:latin typeface="Cambria"/>
                <a:cs typeface="Cambria"/>
              </a:rPr>
              <a:t>smaller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set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-5" dirty="0">
                <a:latin typeface="Cambria"/>
                <a:cs typeface="Cambria"/>
              </a:rPr>
              <a:t>of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75" dirty="0">
                <a:latin typeface="Cambria"/>
                <a:cs typeface="Cambria"/>
              </a:rPr>
              <a:t>features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114" dirty="0">
                <a:latin typeface="Cambria"/>
                <a:cs typeface="Cambria"/>
              </a:rPr>
              <a:t>that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 </a:t>
            </a:r>
            <a:r>
              <a:rPr sz="2100" spc="-445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original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75" dirty="0">
                <a:latin typeface="Cambria"/>
                <a:cs typeface="Cambria"/>
              </a:rPr>
              <a:t>features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are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60" dirty="0">
                <a:latin typeface="Cambria"/>
                <a:cs typeface="Cambria"/>
              </a:rPr>
              <a:t>mapped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75" dirty="0">
                <a:latin typeface="Cambria"/>
                <a:cs typeface="Cambria"/>
              </a:rPr>
              <a:t>into.</a:t>
            </a:r>
            <a:endParaRPr sz="2100" dirty="0">
              <a:latin typeface="Cambria"/>
              <a:cs typeface="Cambria"/>
            </a:endParaRPr>
          </a:p>
          <a:p>
            <a:pPr marL="678180" marR="30480" indent="-273050">
              <a:lnSpc>
                <a:spcPct val="100000"/>
              </a:lnSpc>
              <a:spcBef>
                <a:spcPts val="500"/>
              </a:spcBef>
              <a:tabLst>
                <a:tab pos="745490" algn="l"/>
              </a:tabLst>
            </a:pPr>
            <a:r>
              <a:rPr sz="2100" spc="204" dirty="0">
                <a:latin typeface="Cambria"/>
                <a:cs typeface="Cambria"/>
              </a:rPr>
              <a:t>A		</a:t>
            </a:r>
            <a:r>
              <a:rPr sz="2100" spc="135" dirty="0">
                <a:latin typeface="Cambria"/>
                <a:cs typeface="Cambria"/>
              </a:rPr>
              <a:t>X</a:t>
            </a:r>
            <a:r>
              <a:rPr sz="2100" spc="202" baseline="25793" dirty="0">
                <a:latin typeface="Cambria"/>
                <a:cs typeface="Cambria"/>
              </a:rPr>
              <a:t>2</a:t>
            </a:r>
            <a:r>
              <a:rPr sz="2100" spc="112" baseline="25793" dirty="0">
                <a:latin typeface="Cambria"/>
                <a:cs typeface="Cambria"/>
              </a:rPr>
              <a:t> </a:t>
            </a:r>
            <a:r>
              <a:rPr sz="2100" spc="75" dirty="0">
                <a:latin typeface="Cambria"/>
                <a:cs typeface="Cambria"/>
              </a:rPr>
              <a:t>measure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was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60" dirty="0">
                <a:latin typeface="Cambria"/>
                <a:cs typeface="Cambria"/>
              </a:rPr>
              <a:t>used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15" dirty="0">
                <a:latin typeface="Cambria"/>
                <a:cs typeface="Cambria"/>
              </a:rPr>
              <a:t>to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60" dirty="0">
                <a:latin typeface="Cambria"/>
                <a:cs typeface="Cambria"/>
              </a:rPr>
              <a:t>determine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50" dirty="0">
                <a:latin typeface="Cambria"/>
                <a:cs typeface="Cambria"/>
              </a:rPr>
              <a:t>most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75" dirty="0">
                <a:latin typeface="Cambria"/>
                <a:cs typeface="Cambria"/>
              </a:rPr>
              <a:t>important </a:t>
            </a:r>
            <a:r>
              <a:rPr sz="2100" spc="80" dirty="0">
                <a:latin typeface="Cambria"/>
                <a:cs typeface="Cambria"/>
              </a:rPr>
              <a:t> </a:t>
            </a:r>
            <a:r>
              <a:rPr sz="2100" spc="85" dirty="0">
                <a:latin typeface="Cambria"/>
                <a:cs typeface="Cambria"/>
              </a:rPr>
              <a:t>features.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100" dirty="0">
                <a:latin typeface="Cambria"/>
                <a:cs typeface="Cambria"/>
              </a:rPr>
              <a:t>The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test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was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60" dirty="0">
                <a:latin typeface="Cambria"/>
                <a:cs typeface="Cambria"/>
              </a:rPr>
              <a:t>applied</a:t>
            </a:r>
            <a:r>
              <a:rPr sz="2100" spc="100" dirty="0">
                <a:latin typeface="Cambria"/>
                <a:cs typeface="Cambria"/>
              </a:rPr>
              <a:t> </a:t>
            </a:r>
            <a:r>
              <a:rPr sz="2100" spc="15" dirty="0">
                <a:latin typeface="Cambria"/>
                <a:cs typeface="Cambria"/>
              </a:rPr>
              <a:t>to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140" dirty="0">
                <a:latin typeface="Cambria"/>
                <a:cs typeface="Cambria"/>
              </a:rPr>
              <a:t>a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table</a:t>
            </a:r>
            <a:r>
              <a:rPr sz="2100" spc="105" dirty="0">
                <a:latin typeface="Cambria"/>
                <a:cs typeface="Cambria"/>
              </a:rPr>
              <a:t> </a:t>
            </a:r>
            <a:r>
              <a:rPr sz="2100" spc="114" dirty="0">
                <a:latin typeface="Cambria"/>
                <a:cs typeface="Cambria"/>
              </a:rPr>
              <a:t>that</a:t>
            </a:r>
            <a:r>
              <a:rPr sz="2100" spc="105" dirty="0">
                <a:latin typeface="Cambria"/>
                <a:cs typeface="Cambria"/>
              </a:rPr>
              <a:t> </a:t>
            </a:r>
            <a:r>
              <a:rPr sz="2100" spc="60" dirty="0">
                <a:latin typeface="Cambria"/>
                <a:cs typeface="Cambria"/>
              </a:rPr>
              <a:t>contained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 </a:t>
            </a:r>
            <a:r>
              <a:rPr sz="2100" spc="-445" dirty="0">
                <a:latin typeface="Cambria"/>
                <a:cs typeface="Cambria"/>
              </a:rPr>
              <a:t> </a:t>
            </a:r>
            <a:r>
              <a:rPr sz="2100" spc="75" dirty="0">
                <a:latin typeface="Cambria"/>
                <a:cs typeface="Cambria"/>
              </a:rPr>
              <a:t>number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-5" dirty="0">
                <a:latin typeface="Cambria"/>
                <a:cs typeface="Cambria"/>
              </a:rPr>
              <a:t>of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75" dirty="0">
                <a:latin typeface="Cambria"/>
                <a:cs typeface="Cambria"/>
              </a:rPr>
              <a:t>relevant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35" dirty="0">
                <a:latin typeface="Cambria"/>
                <a:cs typeface="Cambria"/>
              </a:rPr>
              <a:t>(Nr)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and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non-relevant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45" dirty="0">
                <a:latin typeface="Cambria"/>
                <a:cs typeface="Cambria"/>
              </a:rPr>
              <a:t>(Nnr)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items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in </a:t>
            </a:r>
            <a:r>
              <a:rPr sz="2100" spc="95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which</a:t>
            </a:r>
            <a:r>
              <a:rPr sz="2100" spc="135" dirty="0">
                <a:latin typeface="Cambria"/>
                <a:cs typeface="Cambria"/>
              </a:rPr>
              <a:t> </a:t>
            </a:r>
            <a:r>
              <a:rPr sz="2100" spc="140" dirty="0">
                <a:latin typeface="Cambria"/>
                <a:cs typeface="Cambria"/>
              </a:rPr>
              <a:t>a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75" dirty="0">
                <a:latin typeface="Cambria"/>
                <a:cs typeface="Cambria"/>
              </a:rPr>
              <a:t>term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30" dirty="0">
                <a:latin typeface="Cambria"/>
                <a:cs typeface="Cambria"/>
              </a:rPr>
              <a:t>occurs</a:t>
            </a:r>
            <a:r>
              <a:rPr sz="2100" spc="150" dirty="0">
                <a:latin typeface="Cambria"/>
                <a:cs typeface="Cambria"/>
              </a:rPr>
              <a:t> </a:t>
            </a:r>
            <a:r>
              <a:rPr sz="2100" spc="75" dirty="0">
                <a:latin typeface="Cambria"/>
                <a:cs typeface="Cambria"/>
              </a:rPr>
              <a:t>plus</a:t>
            </a:r>
            <a:r>
              <a:rPr sz="2100" spc="140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75" dirty="0">
                <a:latin typeface="Cambria"/>
                <a:cs typeface="Cambria"/>
              </a:rPr>
              <a:t>number</a:t>
            </a:r>
            <a:r>
              <a:rPr sz="2100" spc="135" dirty="0">
                <a:latin typeface="Cambria"/>
                <a:cs typeface="Cambria"/>
              </a:rPr>
              <a:t> </a:t>
            </a:r>
            <a:r>
              <a:rPr sz="2100" spc="-5" dirty="0">
                <a:latin typeface="Cambria"/>
                <a:cs typeface="Cambria"/>
              </a:rPr>
              <a:t>of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75" dirty="0">
                <a:latin typeface="Cambria"/>
                <a:cs typeface="Cambria"/>
              </a:rPr>
              <a:t>relevant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and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35" dirty="0">
                <a:latin typeface="Cambria"/>
                <a:cs typeface="Cambria"/>
              </a:rPr>
              <a:t>non- </a:t>
            </a:r>
            <a:r>
              <a:rPr sz="2100" spc="40" dirty="0">
                <a:latin typeface="Cambria"/>
                <a:cs typeface="Cambria"/>
              </a:rPr>
              <a:t> </a:t>
            </a:r>
            <a:r>
              <a:rPr sz="2100" spc="75" dirty="0">
                <a:latin typeface="Cambria"/>
                <a:cs typeface="Cambria"/>
              </a:rPr>
              <a:t>relevant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75" dirty="0">
                <a:latin typeface="Cambria"/>
                <a:cs typeface="Cambria"/>
              </a:rPr>
              <a:t>items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in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which</a:t>
            </a:r>
            <a:r>
              <a:rPr sz="2100" spc="145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75" dirty="0">
                <a:latin typeface="Cambria"/>
                <a:cs typeface="Cambria"/>
              </a:rPr>
              <a:t>term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10" dirty="0">
                <a:latin typeface="Cambria"/>
                <a:cs typeface="Cambria"/>
              </a:rPr>
              <a:t>does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50" dirty="0">
                <a:latin typeface="Cambria"/>
                <a:cs typeface="Cambria"/>
              </a:rPr>
              <a:t>not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25" dirty="0">
                <a:latin typeface="Cambria"/>
                <a:cs typeface="Cambria"/>
              </a:rPr>
              <a:t>occur</a:t>
            </a:r>
            <a:r>
              <a:rPr sz="2100" spc="150" dirty="0">
                <a:latin typeface="Cambria"/>
                <a:cs typeface="Cambria"/>
              </a:rPr>
              <a:t> </a:t>
            </a:r>
            <a:r>
              <a:rPr sz="2100" spc="130" dirty="0">
                <a:latin typeface="Cambria"/>
                <a:cs typeface="Cambria"/>
              </a:rPr>
              <a:t>(Nr_,</a:t>
            </a:r>
            <a:r>
              <a:rPr sz="2100" spc="135" dirty="0">
                <a:latin typeface="Cambria"/>
                <a:cs typeface="Cambria"/>
              </a:rPr>
              <a:t> </a:t>
            </a:r>
            <a:r>
              <a:rPr sz="2100" spc="180" dirty="0">
                <a:latin typeface="Cambria"/>
                <a:cs typeface="Cambria"/>
              </a:rPr>
              <a:t>Nnr_ </a:t>
            </a:r>
            <a:r>
              <a:rPr sz="2100" spc="-445" dirty="0">
                <a:latin typeface="Cambria"/>
                <a:cs typeface="Cambria"/>
              </a:rPr>
              <a:t> </a:t>
            </a:r>
            <a:r>
              <a:rPr sz="2100" spc="45" dirty="0">
                <a:latin typeface="Cambria"/>
                <a:cs typeface="Cambria"/>
              </a:rPr>
              <a:t>respectively).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100" dirty="0">
                <a:latin typeface="Cambria"/>
                <a:cs typeface="Cambria"/>
              </a:rPr>
              <a:t>The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75" dirty="0">
                <a:latin typeface="Cambria"/>
                <a:cs typeface="Cambria"/>
              </a:rPr>
              <a:t>formula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60" dirty="0">
                <a:latin typeface="Cambria"/>
                <a:cs typeface="Cambria"/>
              </a:rPr>
              <a:t>used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60" dirty="0">
                <a:latin typeface="Cambria"/>
                <a:cs typeface="Cambria"/>
              </a:rPr>
              <a:t>was:</a:t>
            </a:r>
            <a:endParaRPr sz="2100" dirty="0">
              <a:latin typeface="Cambria"/>
              <a:cs typeface="Cambria"/>
            </a:endParaRPr>
          </a:p>
        </p:txBody>
      </p:sp>
      <p:pic>
        <p:nvPicPr>
          <p:cNvPr id="10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2974" y="5429262"/>
            <a:ext cx="5929376" cy="10715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6680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7630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38100">
              <a:solidFill>
                <a:srgbClr val="FDC3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25" y="0"/>
              <a:ext cx="57150" cy="6858000"/>
            </a:xfrm>
            <a:custGeom>
              <a:avLst/>
              <a:gdLst/>
              <a:ahLst/>
              <a:cxnLst/>
              <a:rect l="l" t="t" r="r" b="b"/>
              <a:pathLst>
                <a:path w="57150" h="6858000">
                  <a:moveTo>
                    <a:pt x="1143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1430" y="6858000"/>
                  </a:lnTo>
                  <a:lnTo>
                    <a:pt x="11430" y="0"/>
                  </a:lnTo>
                  <a:close/>
                </a:path>
                <a:path w="57150" h="6858000">
                  <a:moveTo>
                    <a:pt x="57150" y="0"/>
                  </a:moveTo>
                  <a:lnTo>
                    <a:pt x="22860" y="0"/>
                  </a:lnTo>
                  <a:lnTo>
                    <a:pt x="22860" y="6858000"/>
                  </a:lnTo>
                  <a:lnTo>
                    <a:pt x="57150" y="68580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DC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12700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56447" y="571499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08" y="4419"/>
                  </a:lnTo>
                  <a:lnTo>
                    <a:pt x="178597" y="17162"/>
                  </a:lnTo>
                  <a:lnTo>
                    <a:pt x="135861" y="37453"/>
                  </a:lnTo>
                  <a:lnTo>
                    <a:pt x="97575" y="64518"/>
                  </a:lnTo>
                  <a:lnTo>
                    <a:pt x="64513" y="97580"/>
                  </a:lnTo>
                  <a:lnTo>
                    <a:pt x="37450" y="135867"/>
                  </a:lnTo>
                  <a:lnTo>
                    <a:pt x="17161" y="178602"/>
                  </a:lnTo>
                  <a:lnTo>
                    <a:pt x="4419" y="225011"/>
                  </a:lnTo>
                  <a:lnTo>
                    <a:pt x="0" y="274319"/>
                  </a:lnTo>
                  <a:lnTo>
                    <a:pt x="4419" y="323628"/>
                  </a:lnTo>
                  <a:lnTo>
                    <a:pt x="17161" y="370037"/>
                  </a:lnTo>
                  <a:lnTo>
                    <a:pt x="37450" y="412772"/>
                  </a:lnTo>
                  <a:lnTo>
                    <a:pt x="64513" y="451059"/>
                  </a:lnTo>
                  <a:lnTo>
                    <a:pt x="97575" y="484121"/>
                  </a:lnTo>
                  <a:lnTo>
                    <a:pt x="135861" y="511186"/>
                  </a:lnTo>
                  <a:lnTo>
                    <a:pt x="178597" y="531477"/>
                  </a:lnTo>
                  <a:lnTo>
                    <a:pt x="225008" y="544220"/>
                  </a:lnTo>
                  <a:lnTo>
                    <a:pt x="274320" y="548640"/>
                  </a:lnTo>
                  <a:lnTo>
                    <a:pt x="323631" y="544220"/>
                  </a:lnTo>
                  <a:lnTo>
                    <a:pt x="370042" y="531477"/>
                  </a:lnTo>
                  <a:lnTo>
                    <a:pt x="412778" y="511186"/>
                  </a:lnTo>
                  <a:lnTo>
                    <a:pt x="451064" y="484121"/>
                  </a:lnTo>
                  <a:lnTo>
                    <a:pt x="484126" y="451059"/>
                  </a:lnTo>
                  <a:lnTo>
                    <a:pt x="511189" y="412772"/>
                  </a:lnTo>
                  <a:lnTo>
                    <a:pt x="531478" y="370037"/>
                  </a:lnTo>
                  <a:lnTo>
                    <a:pt x="544220" y="323628"/>
                  </a:lnTo>
                  <a:lnTo>
                    <a:pt x="548640" y="274319"/>
                  </a:lnTo>
                  <a:lnTo>
                    <a:pt x="544220" y="225011"/>
                  </a:lnTo>
                  <a:lnTo>
                    <a:pt x="531478" y="178602"/>
                  </a:lnTo>
                  <a:lnTo>
                    <a:pt x="511189" y="135867"/>
                  </a:lnTo>
                  <a:lnTo>
                    <a:pt x="484126" y="97580"/>
                  </a:lnTo>
                  <a:lnTo>
                    <a:pt x="451064" y="64518"/>
                  </a:lnTo>
                  <a:lnTo>
                    <a:pt x="412778" y="37453"/>
                  </a:lnTo>
                  <a:lnTo>
                    <a:pt x="370042" y="17162"/>
                  </a:lnTo>
                  <a:lnTo>
                    <a:pt x="323631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535940" y="896111"/>
            <a:ext cx="556006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260" dirty="0">
                <a:solidFill>
                  <a:srgbClr val="002060"/>
                </a:solidFill>
                <a:latin typeface="Cambria"/>
                <a:cs typeface="Cambria"/>
              </a:rPr>
              <a:t>LATENT</a:t>
            </a:r>
            <a:r>
              <a:rPr b="1" spc="290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b="1" spc="285" dirty="0">
                <a:solidFill>
                  <a:srgbClr val="002060"/>
                </a:solidFill>
                <a:latin typeface="Cambria"/>
                <a:cs typeface="Cambria"/>
              </a:rPr>
              <a:t>SEMANTIC</a:t>
            </a:r>
            <a:r>
              <a:rPr b="1" spc="295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b="1" spc="290" dirty="0">
                <a:solidFill>
                  <a:srgbClr val="002060"/>
                </a:solidFill>
                <a:latin typeface="Cambria"/>
                <a:cs typeface="Cambria"/>
              </a:rPr>
              <a:t>INDEX</a:t>
            </a:r>
            <a:r>
              <a:rPr b="1" spc="295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3000" b="1" spc="145" dirty="0">
                <a:solidFill>
                  <a:srgbClr val="002060"/>
                </a:solidFill>
                <a:latin typeface="Cambria"/>
                <a:cs typeface="Cambria"/>
              </a:rPr>
              <a:t>(LSI)</a:t>
            </a:r>
            <a:endParaRPr sz="3000" b="1" dirty="0">
              <a:solidFill>
                <a:srgbClr val="002060"/>
              </a:solidFill>
              <a:latin typeface="Cambria"/>
              <a:cs typeface="Cambria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535940" y="1628902"/>
            <a:ext cx="7745095" cy="456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80" dirty="0">
                <a:latin typeface="Cambria"/>
                <a:cs typeface="Cambria"/>
              </a:rPr>
              <a:t>An</a:t>
            </a:r>
            <a:r>
              <a:rPr sz="2400" spc="18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alternative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technique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identify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reduced 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feature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(vector)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set</a:t>
            </a:r>
            <a:r>
              <a:rPr sz="2400" spc="80" dirty="0">
                <a:latin typeface="Cambria"/>
                <a:cs typeface="Cambria"/>
              </a:rPr>
              <a:t> is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use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6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modified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110" dirty="0">
                <a:latin typeface="Cambria"/>
                <a:cs typeface="Cambria"/>
              </a:rPr>
              <a:t>latent 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semantic </a:t>
            </a:r>
            <a:r>
              <a:rPr sz="2400" spc="80" dirty="0">
                <a:latin typeface="Cambria"/>
                <a:cs typeface="Cambria"/>
              </a:rPr>
              <a:t>index </a:t>
            </a:r>
            <a:r>
              <a:rPr sz="2400" spc="114" dirty="0">
                <a:latin typeface="Cambria"/>
                <a:cs typeface="Cambria"/>
              </a:rPr>
              <a:t>(LSI) </a:t>
            </a:r>
            <a:r>
              <a:rPr sz="2400" spc="70" dirty="0">
                <a:latin typeface="Cambria"/>
                <a:cs typeface="Cambria"/>
              </a:rPr>
              <a:t>technique </a:t>
            </a:r>
            <a:r>
              <a:rPr sz="2400" spc="20" dirty="0">
                <a:latin typeface="Cambria"/>
                <a:cs typeface="Cambria"/>
              </a:rPr>
              <a:t>to </a:t>
            </a:r>
            <a:r>
              <a:rPr sz="2400" spc="70" dirty="0">
                <a:latin typeface="Cambria"/>
                <a:cs typeface="Cambria"/>
              </a:rPr>
              <a:t>determine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spc="50" dirty="0">
                <a:latin typeface="Cambria"/>
                <a:cs typeface="Cambria"/>
              </a:rPr>
              <a:t>new 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reduced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set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concept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vectors.</a:t>
            </a:r>
            <a:endParaRPr sz="2400" dirty="0">
              <a:latin typeface="Cambria"/>
              <a:cs typeface="Cambria"/>
            </a:endParaRPr>
          </a:p>
          <a:p>
            <a:pPr marL="285115" marR="5715" indent="-27305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14" dirty="0">
                <a:latin typeface="Cambria"/>
                <a:cs typeface="Cambria"/>
              </a:rPr>
              <a:t>The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results</a:t>
            </a:r>
            <a:r>
              <a:rPr sz="2400" spc="7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analysis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10" dirty="0">
                <a:latin typeface="Cambria"/>
                <a:cs typeface="Cambria"/>
              </a:rPr>
              <a:t>go</a:t>
            </a:r>
            <a:r>
              <a:rPr sz="2400" spc="55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into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6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learning 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algorithm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associated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with</a:t>
            </a:r>
            <a:r>
              <a:rPr sz="2400" spc="90" dirty="0">
                <a:latin typeface="Cambria"/>
                <a:cs typeface="Cambria"/>
              </a:rPr>
              <a:t> the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classification 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technique </a:t>
            </a:r>
            <a:r>
              <a:rPr sz="2400" spc="60" dirty="0">
                <a:latin typeface="Cambria"/>
                <a:cs typeface="Cambria"/>
              </a:rPr>
              <a:t>(Hull-94). </a:t>
            </a:r>
            <a:r>
              <a:rPr sz="2400" spc="114" dirty="0">
                <a:latin typeface="Cambria"/>
                <a:cs typeface="Cambria"/>
              </a:rPr>
              <a:t>The </a:t>
            </a:r>
            <a:r>
              <a:rPr sz="2400" spc="80" dirty="0">
                <a:latin typeface="Cambria"/>
                <a:cs typeface="Cambria"/>
              </a:rPr>
              <a:t>use </a:t>
            </a:r>
            <a:r>
              <a:rPr sz="2400" spc="-10" dirty="0">
                <a:latin typeface="Cambria"/>
                <a:cs typeface="Cambria"/>
              </a:rPr>
              <a:t>of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40" dirty="0">
                <a:latin typeface="Cambria"/>
                <a:cs typeface="Cambria"/>
              </a:rPr>
              <a:t>profile </a:t>
            </a:r>
            <a:r>
              <a:rPr sz="2400" spc="20" dirty="0">
                <a:latin typeface="Cambria"/>
                <a:cs typeface="Cambria"/>
              </a:rPr>
              <a:t>to </a:t>
            </a:r>
            <a:r>
              <a:rPr sz="2400" spc="60" dirty="0">
                <a:latin typeface="Cambria"/>
                <a:cs typeface="Cambria"/>
              </a:rPr>
              <a:t>define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spc="16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local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region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essential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when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working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with</a:t>
            </a:r>
            <a:r>
              <a:rPr sz="2400" spc="90" dirty="0">
                <a:latin typeface="Cambria"/>
                <a:cs typeface="Cambria"/>
              </a:rPr>
              <a:t> large </a:t>
            </a:r>
            <a:r>
              <a:rPr sz="2400" spc="95" dirty="0">
                <a:latin typeface="Cambria"/>
                <a:cs typeface="Cambria"/>
              </a:rPr>
              <a:t> databases.</a:t>
            </a:r>
            <a:endParaRPr sz="2400" dirty="0">
              <a:latin typeface="Cambria"/>
              <a:cs typeface="Cambria"/>
            </a:endParaRPr>
          </a:p>
          <a:p>
            <a:pPr marL="285115" marR="6985" indent="-27305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95" dirty="0">
                <a:latin typeface="Cambria"/>
                <a:cs typeface="Cambria"/>
              </a:rPr>
              <a:t>Otherwise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number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275" dirty="0">
                <a:latin typeface="Cambria"/>
                <a:cs typeface="Cambria"/>
              </a:rPr>
              <a:t>LSI</a:t>
            </a:r>
            <a:r>
              <a:rPr sz="2400" spc="28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factors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in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hundreds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and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ability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30" dirty="0">
                <a:latin typeface="Cambria"/>
                <a:cs typeface="Cambria"/>
              </a:rPr>
              <a:t>process</a:t>
            </a:r>
            <a:r>
              <a:rPr sz="2400" spc="59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them 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is 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currently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unrealistic.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533400" y="381000"/>
            <a:ext cx="8915400" cy="1133131"/>
          </a:xfrm>
          <a:prstGeom prst="rect">
            <a:avLst/>
          </a:prstGeom>
        </p:spPr>
        <p:txBody>
          <a:bodyPr vert="horz" wrap="square" lIns="0" tIns="207772" rIns="0" bIns="0" rtlCol="0">
            <a:spAutoFit/>
          </a:bodyPr>
          <a:lstStyle/>
          <a:p>
            <a:pPr marL="1533525" marR="5080" algn="l">
              <a:lnSpc>
                <a:spcPct val="100000"/>
              </a:lnSpc>
              <a:spcBef>
                <a:spcPts val="100"/>
              </a:spcBef>
            </a:pPr>
            <a:r>
              <a:rPr sz="3000" b="1" spc="305" dirty="0">
                <a:solidFill>
                  <a:srgbClr val="002060"/>
                </a:solidFill>
              </a:rPr>
              <a:t>W</a:t>
            </a:r>
            <a:r>
              <a:rPr b="1" spc="305" dirty="0">
                <a:solidFill>
                  <a:srgbClr val="002060"/>
                </a:solidFill>
              </a:rPr>
              <a:t>EIGHTED</a:t>
            </a:r>
            <a:r>
              <a:rPr b="1" spc="320" dirty="0">
                <a:solidFill>
                  <a:srgbClr val="002060"/>
                </a:solidFill>
              </a:rPr>
              <a:t> </a:t>
            </a:r>
            <a:r>
              <a:rPr sz="3000" b="1" spc="395" dirty="0">
                <a:solidFill>
                  <a:srgbClr val="002060"/>
                </a:solidFill>
              </a:rPr>
              <a:t>S</a:t>
            </a:r>
            <a:r>
              <a:rPr b="1" spc="395" dirty="0">
                <a:solidFill>
                  <a:srgbClr val="002060"/>
                </a:solidFill>
              </a:rPr>
              <a:t>EARCHES</a:t>
            </a:r>
            <a:r>
              <a:rPr b="1" spc="320" dirty="0">
                <a:solidFill>
                  <a:srgbClr val="002060"/>
                </a:solidFill>
              </a:rPr>
              <a:t> </a:t>
            </a:r>
            <a:r>
              <a:rPr b="1" spc="365" dirty="0" smtClean="0">
                <a:solidFill>
                  <a:srgbClr val="002060"/>
                </a:solidFill>
              </a:rPr>
              <a:t>OF</a:t>
            </a:r>
            <a:r>
              <a:rPr lang="en-US" b="1" spc="330" dirty="0" smtClean="0">
                <a:solidFill>
                  <a:srgbClr val="002060"/>
                </a:solidFill>
              </a:rPr>
              <a:t> </a:t>
            </a:r>
            <a:r>
              <a:rPr sz="3000" b="1" spc="355" dirty="0" smtClean="0">
                <a:solidFill>
                  <a:srgbClr val="002060"/>
                </a:solidFill>
              </a:rPr>
              <a:t>B</a:t>
            </a:r>
            <a:r>
              <a:rPr b="1" spc="355" dirty="0" smtClean="0">
                <a:solidFill>
                  <a:srgbClr val="002060"/>
                </a:solidFill>
              </a:rPr>
              <a:t>OOLEAN </a:t>
            </a:r>
            <a:r>
              <a:rPr b="1" spc="-509" dirty="0" smtClean="0">
                <a:solidFill>
                  <a:srgbClr val="002060"/>
                </a:solidFill>
              </a:rPr>
              <a:t> </a:t>
            </a:r>
            <a:r>
              <a:rPr sz="3000" b="1" spc="340" dirty="0">
                <a:solidFill>
                  <a:srgbClr val="002060"/>
                </a:solidFill>
              </a:rPr>
              <a:t>S</a:t>
            </a:r>
            <a:r>
              <a:rPr b="1" spc="340" dirty="0">
                <a:solidFill>
                  <a:srgbClr val="002060"/>
                </a:solidFill>
              </a:rPr>
              <a:t>YSTEMS</a:t>
            </a:r>
            <a:endParaRPr sz="3000" b="1" dirty="0">
              <a:solidFill>
                <a:srgbClr val="00206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828800"/>
            <a:ext cx="8129905" cy="376237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85115" indent="-273050" algn="just">
              <a:lnSpc>
                <a:spcPct val="100000"/>
              </a:lnSpc>
              <a:spcBef>
                <a:spcPts val="625"/>
              </a:spcBef>
              <a:buClr>
                <a:srgbClr val="FD8537"/>
              </a:buClr>
              <a:buSzPct val="70454"/>
              <a:buFont typeface="Wingdings"/>
              <a:buChar char=""/>
              <a:tabLst>
                <a:tab pos="285750" algn="l"/>
              </a:tabLst>
            </a:pPr>
            <a:r>
              <a:rPr sz="2200" spc="105" dirty="0">
                <a:latin typeface="Cambria"/>
                <a:cs typeface="Cambria"/>
              </a:rPr>
              <a:t>The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spc="15" dirty="0">
                <a:latin typeface="Cambria"/>
                <a:cs typeface="Cambria"/>
              </a:rPr>
              <a:t>two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spc="65" dirty="0">
                <a:latin typeface="Cambria"/>
                <a:cs typeface="Cambria"/>
              </a:rPr>
              <a:t>major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spc="55" dirty="0">
                <a:latin typeface="Cambria"/>
                <a:cs typeface="Cambria"/>
              </a:rPr>
              <a:t>approaches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spc="20" dirty="0">
                <a:latin typeface="Cambria"/>
                <a:cs typeface="Cambria"/>
              </a:rPr>
              <a:t>to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generating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spc="55" dirty="0">
                <a:latin typeface="Cambria"/>
                <a:cs typeface="Cambria"/>
              </a:rPr>
              <a:t>queries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are</a:t>
            </a:r>
            <a:endParaRPr sz="2200" dirty="0">
              <a:latin typeface="Cambria"/>
              <a:cs typeface="Cambria"/>
            </a:endParaRPr>
          </a:p>
          <a:p>
            <a:pPr marL="927100" lvl="1" indent="-182880" algn="just">
              <a:lnSpc>
                <a:spcPct val="100000"/>
              </a:lnSpc>
              <a:spcBef>
                <a:spcPts val="530"/>
              </a:spcBef>
              <a:buClr>
                <a:srgbClr val="DF752E"/>
              </a:buClr>
              <a:buSzPct val="59090"/>
              <a:buFont typeface="Wingdings"/>
              <a:buChar char=""/>
              <a:tabLst>
                <a:tab pos="927100" algn="l"/>
              </a:tabLst>
            </a:pPr>
            <a:r>
              <a:rPr sz="2200" spc="70" dirty="0">
                <a:latin typeface="Cambria"/>
                <a:cs typeface="Cambria"/>
              </a:rPr>
              <a:t>Boolean</a:t>
            </a:r>
            <a:r>
              <a:rPr sz="2200" spc="65" dirty="0">
                <a:latin typeface="Cambria"/>
                <a:cs typeface="Cambria"/>
              </a:rPr>
              <a:t> </a:t>
            </a:r>
            <a:r>
              <a:rPr sz="2200" spc="95" dirty="0">
                <a:latin typeface="Cambria"/>
                <a:cs typeface="Cambria"/>
              </a:rPr>
              <a:t>and</a:t>
            </a:r>
            <a:endParaRPr sz="2200" dirty="0">
              <a:latin typeface="Cambria"/>
              <a:cs typeface="Cambria"/>
            </a:endParaRPr>
          </a:p>
          <a:p>
            <a:pPr marL="927100" lvl="1" indent="-182880" algn="just">
              <a:lnSpc>
                <a:spcPct val="100000"/>
              </a:lnSpc>
              <a:spcBef>
                <a:spcPts val="530"/>
              </a:spcBef>
              <a:buClr>
                <a:srgbClr val="DF752E"/>
              </a:buClr>
              <a:buSzPct val="59090"/>
              <a:buFont typeface="Wingdings"/>
              <a:buChar char=""/>
              <a:tabLst>
                <a:tab pos="927100" algn="l"/>
              </a:tabLst>
            </a:pPr>
            <a:r>
              <a:rPr sz="2200" spc="140" dirty="0">
                <a:latin typeface="Cambria"/>
                <a:cs typeface="Cambria"/>
              </a:rPr>
              <a:t>Natural</a:t>
            </a:r>
            <a:r>
              <a:rPr sz="2200" spc="80" dirty="0">
                <a:latin typeface="Cambria"/>
                <a:cs typeface="Cambria"/>
              </a:rPr>
              <a:t> </a:t>
            </a:r>
            <a:r>
              <a:rPr sz="2200" spc="130" dirty="0">
                <a:latin typeface="Cambria"/>
                <a:cs typeface="Cambria"/>
              </a:rPr>
              <a:t>Language.</a:t>
            </a:r>
            <a:endParaRPr sz="2200" dirty="0">
              <a:latin typeface="Cambria"/>
              <a:cs typeface="Cambria"/>
            </a:endParaRPr>
          </a:p>
          <a:p>
            <a:pPr marL="285115" marR="5715" indent="-27305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454"/>
              <a:buFont typeface="Wingdings"/>
              <a:buChar char=""/>
              <a:tabLst>
                <a:tab pos="285750" algn="l"/>
              </a:tabLst>
            </a:pPr>
            <a:r>
              <a:rPr sz="2200" spc="135" dirty="0">
                <a:latin typeface="Cambria"/>
                <a:cs typeface="Cambria"/>
              </a:rPr>
              <a:t>Natural</a:t>
            </a:r>
            <a:r>
              <a:rPr sz="2200" spc="140" dirty="0">
                <a:latin typeface="Cambria"/>
                <a:cs typeface="Cambria"/>
              </a:rPr>
              <a:t> </a:t>
            </a:r>
            <a:r>
              <a:rPr sz="2200" spc="105" dirty="0">
                <a:latin typeface="Cambria"/>
                <a:cs typeface="Cambria"/>
              </a:rPr>
              <a:t>language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spc="55" dirty="0">
                <a:latin typeface="Cambria"/>
                <a:cs typeface="Cambria"/>
              </a:rPr>
              <a:t>queries</a:t>
            </a:r>
            <a:r>
              <a:rPr sz="2200" spc="60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are</a:t>
            </a:r>
            <a:r>
              <a:rPr sz="2200" spc="80" dirty="0">
                <a:latin typeface="Cambria"/>
                <a:cs typeface="Cambria"/>
              </a:rPr>
              <a:t> easily</a:t>
            </a:r>
            <a:r>
              <a:rPr sz="2200" spc="85" dirty="0">
                <a:latin typeface="Cambria"/>
                <a:cs typeface="Cambria"/>
              </a:rPr>
              <a:t> </a:t>
            </a:r>
            <a:r>
              <a:rPr sz="2200" spc="50" dirty="0">
                <a:latin typeface="Cambria"/>
                <a:cs typeface="Cambria"/>
              </a:rPr>
              <a:t>represented</a:t>
            </a:r>
            <a:r>
              <a:rPr sz="2200" spc="55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within </a:t>
            </a:r>
            <a:r>
              <a:rPr sz="2200" spc="85" dirty="0">
                <a:latin typeface="Cambria"/>
                <a:cs typeface="Cambria"/>
              </a:rPr>
              <a:t> </a:t>
            </a:r>
            <a:r>
              <a:rPr sz="2200" spc="90" dirty="0">
                <a:latin typeface="Cambria"/>
                <a:cs typeface="Cambria"/>
              </a:rPr>
              <a:t>statistical</a:t>
            </a:r>
            <a:r>
              <a:rPr sz="2200" spc="95" dirty="0">
                <a:latin typeface="Cambria"/>
                <a:cs typeface="Cambria"/>
              </a:rPr>
              <a:t> </a:t>
            </a:r>
            <a:r>
              <a:rPr sz="2200" spc="45" dirty="0">
                <a:latin typeface="Cambria"/>
                <a:cs typeface="Cambria"/>
              </a:rPr>
              <a:t>models</a:t>
            </a:r>
            <a:r>
              <a:rPr sz="2200" spc="100" dirty="0">
                <a:latin typeface="Cambria"/>
                <a:cs typeface="Cambria"/>
              </a:rPr>
              <a:t> and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are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usable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40" dirty="0">
                <a:latin typeface="Cambria"/>
                <a:cs typeface="Cambria"/>
              </a:rPr>
              <a:t>by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the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90" dirty="0">
                <a:latin typeface="Cambria"/>
                <a:cs typeface="Cambria"/>
              </a:rPr>
              <a:t>similarity</a:t>
            </a:r>
            <a:r>
              <a:rPr sz="2200" spc="105" dirty="0">
                <a:latin typeface="Cambria"/>
                <a:cs typeface="Cambria"/>
              </a:rPr>
              <a:t> </a:t>
            </a:r>
            <a:r>
              <a:rPr sz="2200" spc="90" dirty="0">
                <a:latin typeface="Cambria"/>
                <a:cs typeface="Cambria"/>
              </a:rPr>
              <a:t>measure.</a:t>
            </a:r>
            <a:endParaRPr sz="2200" dirty="0">
              <a:latin typeface="Cambria"/>
              <a:cs typeface="Cambria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454"/>
              <a:buFont typeface="Wingdings"/>
              <a:buChar char=""/>
              <a:tabLst>
                <a:tab pos="285750" algn="l"/>
              </a:tabLst>
            </a:pPr>
            <a:r>
              <a:rPr sz="2200" spc="45" dirty="0">
                <a:latin typeface="Cambria"/>
                <a:cs typeface="Cambria"/>
              </a:rPr>
              <a:t>To </a:t>
            </a:r>
            <a:r>
              <a:rPr sz="2200" spc="85" dirty="0">
                <a:latin typeface="Cambria"/>
                <a:cs typeface="Cambria"/>
              </a:rPr>
              <a:t>integrate the </a:t>
            </a:r>
            <a:r>
              <a:rPr sz="2200" spc="65" dirty="0">
                <a:latin typeface="Cambria"/>
                <a:cs typeface="Cambria"/>
              </a:rPr>
              <a:t>Boolean </a:t>
            </a:r>
            <a:r>
              <a:rPr sz="2200" spc="100" dirty="0">
                <a:latin typeface="Cambria"/>
                <a:cs typeface="Cambria"/>
              </a:rPr>
              <a:t>and </a:t>
            </a:r>
            <a:r>
              <a:rPr sz="2200" spc="65" dirty="0">
                <a:latin typeface="Cambria"/>
                <a:cs typeface="Cambria"/>
              </a:rPr>
              <a:t>weighted </a:t>
            </a:r>
            <a:r>
              <a:rPr sz="2200" spc="75" dirty="0">
                <a:latin typeface="Cambria"/>
                <a:cs typeface="Cambria"/>
              </a:rPr>
              <a:t>systems </a:t>
            </a:r>
            <a:r>
              <a:rPr sz="2200" spc="60" dirty="0">
                <a:latin typeface="Cambria"/>
                <a:cs typeface="Cambria"/>
              </a:rPr>
              <a:t>model, </a:t>
            </a:r>
            <a:r>
              <a:rPr sz="2200" spc="110" dirty="0">
                <a:latin typeface="Cambria"/>
                <a:cs typeface="Cambria"/>
              </a:rPr>
              <a:t>Fox 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spc="100" dirty="0">
                <a:latin typeface="Cambria"/>
                <a:cs typeface="Cambria"/>
              </a:rPr>
              <a:t>and</a:t>
            </a:r>
            <a:r>
              <a:rPr sz="2200" spc="105" dirty="0">
                <a:latin typeface="Cambria"/>
                <a:cs typeface="Cambria"/>
              </a:rPr>
              <a:t> </a:t>
            </a:r>
            <a:r>
              <a:rPr sz="2200" spc="150" dirty="0">
                <a:latin typeface="Cambria"/>
                <a:cs typeface="Cambria"/>
              </a:rPr>
              <a:t>Sharat</a:t>
            </a:r>
            <a:r>
              <a:rPr sz="2200" spc="155" dirty="0">
                <a:latin typeface="Cambria"/>
                <a:cs typeface="Cambria"/>
              </a:rPr>
              <a:t> </a:t>
            </a:r>
            <a:r>
              <a:rPr sz="2200" spc="15" dirty="0">
                <a:latin typeface="Cambria"/>
                <a:cs typeface="Cambria"/>
              </a:rPr>
              <a:t>proposed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150" dirty="0">
                <a:latin typeface="Cambria"/>
                <a:cs typeface="Cambria"/>
              </a:rPr>
              <a:t>a</a:t>
            </a:r>
            <a:r>
              <a:rPr sz="2200" spc="155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fuzzy</a:t>
            </a:r>
            <a:r>
              <a:rPr sz="2200" spc="80" dirty="0">
                <a:latin typeface="Cambria"/>
                <a:cs typeface="Cambria"/>
              </a:rPr>
              <a:t> </a:t>
            </a:r>
            <a:r>
              <a:rPr sz="2200" spc="65" dirty="0">
                <a:latin typeface="Cambria"/>
                <a:cs typeface="Cambria"/>
              </a:rPr>
              <a:t>set</a:t>
            </a:r>
            <a:r>
              <a:rPr sz="2200" spc="70" dirty="0">
                <a:latin typeface="Cambria"/>
                <a:cs typeface="Cambria"/>
              </a:rPr>
              <a:t> approach.</a:t>
            </a:r>
            <a:r>
              <a:rPr sz="2200" spc="75" dirty="0">
                <a:latin typeface="Cambria"/>
                <a:cs typeface="Cambria"/>
              </a:rPr>
              <a:t> </a:t>
            </a:r>
            <a:r>
              <a:rPr sz="2200" spc="120" dirty="0">
                <a:latin typeface="Cambria"/>
                <a:cs typeface="Cambria"/>
              </a:rPr>
              <a:t>Fuzzy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65" dirty="0">
                <a:latin typeface="Cambria"/>
                <a:cs typeface="Cambria"/>
              </a:rPr>
              <a:t>sets </a:t>
            </a:r>
            <a:r>
              <a:rPr sz="2200" spc="70" dirty="0">
                <a:latin typeface="Cambria"/>
                <a:cs typeface="Cambria"/>
              </a:rPr>
              <a:t> </a:t>
            </a:r>
            <a:r>
              <a:rPr sz="2200" spc="55" dirty="0">
                <a:latin typeface="Cambria"/>
                <a:cs typeface="Cambria"/>
              </a:rPr>
              <a:t>introduce </a:t>
            </a:r>
            <a:r>
              <a:rPr sz="2200" spc="85" dirty="0">
                <a:latin typeface="Cambria"/>
                <a:cs typeface="Cambria"/>
              </a:rPr>
              <a:t>the </a:t>
            </a:r>
            <a:r>
              <a:rPr sz="2200" spc="30" dirty="0">
                <a:latin typeface="Cambria"/>
                <a:cs typeface="Cambria"/>
              </a:rPr>
              <a:t>concept </a:t>
            </a:r>
            <a:r>
              <a:rPr sz="2200" dirty="0">
                <a:latin typeface="Cambria"/>
                <a:cs typeface="Cambria"/>
              </a:rPr>
              <a:t>of </a:t>
            </a:r>
            <a:r>
              <a:rPr sz="2200" spc="45" dirty="0">
                <a:latin typeface="Cambria"/>
                <a:cs typeface="Cambria"/>
              </a:rPr>
              <a:t>degree </a:t>
            </a:r>
            <a:r>
              <a:rPr sz="2200" dirty="0">
                <a:latin typeface="Cambria"/>
                <a:cs typeface="Cambria"/>
              </a:rPr>
              <a:t>of </a:t>
            </a:r>
            <a:r>
              <a:rPr sz="2200" spc="65" dirty="0">
                <a:latin typeface="Cambria"/>
                <a:cs typeface="Cambria"/>
              </a:rPr>
              <a:t>membership </a:t>
            </a:r>
            <a:r>
              <a:rPr sz="2200" spc="20" dirty="0">
                <a:latin typeface="Cambria"/>
                <a:cs typeface="Cambria"/>
              </a:rPr>
              <a:t>to </a:t>
            </a:r>
            <a:r>
              <a:rPr sz="2200" spc="150" dirty="0">
                <a:latin typeface="Cambria"/>
                <a:cs typeface="Cambria"/>
              </a:rPr>
              <a:t>a </a:t>
            </a:r>
            <a:r>
              <a:rPr sz="2200" spc="90" dirty="0">
                <a:latin typeface="Cambria"/>
                <a:cs typeface="Cambria"/>
              </a:rPr>
              <a:t>set. </a:t>
            </a:r>
            <a:r>
              <a:rPr sz="2200" spc="105" dirty="0">
                <a:latin typeface="Cambria"/>
                <a:cs typeface="Cambria"/>
              </a:rPr>
              <a:t>The 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spc="40" dirty="0">
                <a:latin typeface="Cambria"/>
                <a:cs typeface="Cambria"/>
              </a:rPr>
              <a:t>degree</a:t>
            </a:r>
            <a:r>
              <a:rPr sz="2200" spc="4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of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65" dirty="0">
                <a:latin typeface="Cambria"/>
                <a:cs typeface="Cambria"/>
              </a:rPr>
              <a:t>membership</a:t>
            </a:r>
            <a:r>
              <a:rPr sz="2200" spc="70" dirty="0">
                <a:latin typeface="Cambria"/>
                <a:cs typeface="Cambria"/>
              </a:rPr>
              <a:t> </a:t>
            </a:r>
            <a:r>
              <a:rPr sz="2200" spc="20" dirty="0">
                <a:latin typeface="Cambria"/>
                <a:cs typeface="Cambria"/>
              </a:rPr>
              <a:t>for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250" dirty="0">
                <a:latin typeface="Cambria"/>
                <a:cs typeface="Cambria"/>
              </a:rPr>
              <a:t>AND</a:t>
            </a:r>
            <a:r>
              <a:rPr sz="2200" spc="254" dirty="0">
                <a:latin typeface="Cambria"/>
                <a:cs typeface="Cambria"/>
              </a:rPr>
              <a:t> </a:t>
            </a:r>
            <a:r>
              <a:rPr sz="2200" spc="100" dirty="0">
                <a:latin typeface="Cambria"/>
                <a:cs typeface="Cambria"/>
              </a:rPr>
              <a:t>and</a:t>
            </a:r>
            <a:r>
              <a:rPr sz="2200" spc="105" dirty="0">
                <a:latin typeface="Cambria"/>
                <a:cs typeface="Cambria"/>
              </a:rPr>
              <a:t> </a:t>
            </a:r>
            <a:r>
              <a:rPr sz="2200" spc="245" dirty="0">
                <a:latin typeface="Cambria"/>
                <a:cs typeface="Cambria"/>
              </a:rPr>
              <a:t>OR</a:t>
            </a:r>
            <a:r>
              <a:rPr sz="2200" spc="250" dirty="0">
                <a:latin typeface="Cambria"/>
                <a:cs typeface="Cambria"/>
              </a:rPr>
              <a:t> </a:t>
            </a:r>
            <a:r>
              <a:rPr sz="2200" spc="50" dirty="0">
                <a:latin typeface="Cambria"/>
                <a:cs typeface="Cambria"/>
              </a:rPr>
              <a:t>operations</a:t>
            </a:r>
            <a:r>
              <a:rPr sz="2200" spc="55" dirty="0">
                <a:latin typeface="Cambria"/>
                <a:cs typeface="Cambria"/>
              </a:rPr>
              <a:t> </a:t>
            </a:r>
            <a:r>
              <a:rPr sz="2200" spc="70" dirty="0">
                <a:latin typeface="Cambria"/>
                <a:cs typeface="Cambria"/>
              </a:rPr>
              <a:t>are </a:t>
            </a:r>
            <a:r>
              <a:rPr sz="2200" spc="75" dirty="0">
                <a:latin typeface="Cambria"/>
                <a:cs typeface="Cambria"/>
              </a:rPr>
              <a:t> </a:t>
            </a:r>
            <a:r>
              <a:rPr sz="2200" spc="55" dirty="0">
                <a:latin typeface="Cambria"/>
                <a:cs typeface="Cambria"/>
              </a:rPr>
              <a:t>defined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as</a:t>
            </a:r>
            <a:r>
              <a:rPr sz="2400" spc="80" dirty="0">
                <a:latin typeface="Cambria"/>
                <a:cs typeface="Cambria"/>
              </a:rPr>
              <a:t>: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1600" y="5791200"/>
            <a:ext cx="1294765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FDC3AD"/>
              </a:buClr>
              <a:buSzPct val="60000"/>
              <a:buFont typeface="Wingdings"/>
              <a:buChar char=""/>
              <a:tabLst>
                <a:tab pos="195580" algn="l"/>
              </a:tabLst>
            </a:pPr>
            <a:r>
              <a:rPr sz="2000" spc="180" dirty="0">
                <a:latin typeface="Cambria"/>
                <a:cs typeface="Cambria"/>
              </a:rPr>
              <a:t>DEG</a:t>
            </a:r>
            <a:r>
              <a:rPr sz="1050" spc="180" dirty="0">
                <a:latin typeface="Cambria"/>
                <a:cs typeface="Cambria"/>
              </a:rPr>
              <a:t>A∩B</a:t>
            </a:r>
            <a:r>
              <a:rPr sz="1050" spc="-30" dirty="0">
                <a:latin typeface="Cambria"/>
                <a:cs typeface="Cambria"/>
              </a:rPr>
              <a:t> </a:t>
            </a:r>
            <a:r>
              <a:rPr sz="2000" spc="100" dirty="0">
                <a:latin typeface="Cambria"/>
                <a:cs typeface="Cambria"/>
              </a:rPr>
              <a:t>=</a:t>
            </a:r>
            <a:endParaRPr sz="2000" dirty="0">
              <a:latin typeface="Cambria"/>
              <a:cs typeface="Cambria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FDC3AD"/>
              </a:buClr>
              <a:buSzPct val="60000"/>
              <a:buFont typeface="Wingdings"/>
              <a:buChar char=""/>
              <a:tabLst>
                <a:tab pos="195580" algn="l"/>
              </a:tabLst>
            </a:pPr>
            <a:r>
              <a:rPr sz="2000" spc="204" dirty="0">
                <a:latin typeface="Cambria"/>
                <a:cs typeface="Cambria"/>
              </a:rPr>
              <a:t>DEG</a:t>
            </a:r>
            <a:r>
              <a:rPr sz="1100" spc="204" dirty="0">
                <a:latin typeface="Cambria"/>
                <a:cs typeface="Cambria"/>
              </a:rPr>
              <a:t>AUB</a:t>
            </a:r>
            <a:r>
              <a:rPr sz="1100" spc="-5" dirty="0">
                <a:latin typeface="Cambria"/>
                <a:cs typeface="Cambria"/>
              </a:rPr>
              <a:t> </a:t>
            </a:r>
            <a:r>
              <a:rPr sz="2000" spc="100" dirty="0">
                <a:latin typeface="Cambria"/>
                <a:cs typeface="Cambria"/>
              </a:rPr>
              <a:t>=</a:t>
            </a:r>
            <a:endParaRPr sz="2000" dirty="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43200" y="5791200"/>
            <a:ext cx="22091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0640">
              <a:lnSpc>
                <a:spcPct val="120000"/>
              </a:lnSpc>
              <a:spcBef>
                <a:spcPts val="100"/>
              </a:spcBef>
            </a:pPr>
            <a:r>
              <a:rPr sz="2000" spc="140" dirty="0">
                <a:latin typeface="Cambria"/>
                <a:cs typeface="Cambria"/>
              </a:rPr>
              <a:t>min(DEG</a:t>
            </a:r>
            <a:r>
              <a:rPr sz="1200" spc="140" dirty="0">
                <a:latin typeface="Cambria"/>
                <a:cs typeface="Cambria"/>
              </a:rPr>
              <a:t>A</a:t>
            </a:r>
            <a:r>
              <a:rPr sz="2000" spc="140" dirty="0">
                <a:latin typeface="Cambria"/>
                <a:cs typeface="Cambria"/>
              </a:rPr>
              <a:t>,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175" dirty="0">
                <a:latin typeface="Cambria"/>
                <a:cs typeface="Cambria"/>
              </a:rPr>
              <a:t>DEG</a:t>
            </a:r>
            <a:r>
              <a:rPr sz="1200" spc="175" dirty="0">
                <a:latin typeface="Cambria"/>
                <a:cs typeface="Cambria"/>
              </a:rPr>
              <a:t>B</a:t>
            </a:r>
            <a:r>
              <a:rPr sz="2000" spc="175" dirty="0">
                <a:latin typeface="Cambria"/>
                <a:cs typeface="Cambria"/>
              </a:rPr>
              <a:t>) </a:t>
            </a:r>
            <a:r>
              <a:rPr sz="2000" spc="-430" dirty="0">
                <a:latin typeface="Cambria"/>
                <a:cs typeface="Cambria"/>
              </a:rPr>
              <a:t> </a:t>
            </a:r>
            <a:r>
              <a:rPr sz="2000" spc="145" dirty="0">
                <a:latin typeface="Cambria"/>
                <a:cs typeface="Cambria"/>
              </a:rPr>
              <a:t>max(DEG</a:t>
            </a:r>
            <a:r>
              <a:rPr sz="1100" spc="145" dirty="0">
                <a:latin typeface="Cambria"/>
                <a:cs typeface="Cambria"/>
              </a:rPr>
              <a:t>A</a:t>
            </a:r>
            <a:r>
              <a:rPr sz="2000" spc="145" dirty="0">
                <a:latin typeface="Cambria"/>
                <a:cs typeface="Cambria"/>
              </a:rPr>
              <a:t>,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175" dirty="0">
                <a:latin typeface="Cambria"/>
                <a:cs typeface="Cambria"/>
              </a:rPr>
              <a:t>DEG</a:t>
            </a:r>
            <a:r>
              <a:rPr sz="1200" spc="175" dirty="0">
                <a:latin typeface="Cambria"/>
                <a:cs typeface="Cambria"/>
              </a:rPr>
              <a:t>B</a:t>
            </a:r>
            <a:r>
              <a:rPr sz="2000" spc="175" dirty="0">
                <a:latin typeface="Cambria"/>
                <a:cs typeface="Cambria"/>
              </a:rPr>
              <a:t>)</a:t>
            </a:r>
            <a:endParaRPr sz="2000" dirty="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6781800"/>
            <a:ext cx="7124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marR="5080" indent="-182880">
              <a:lnSpc>
                <a:spcPct val="100000"/>
              </a:lnSpc>
              <a:spcBef>
                <a:spcPts val="95"/>
              </a:spcBef>
              <a:tabLst>
                <a:tab pos="6900545" algn="l"/>
              </a:tabLst>
            </a:pPr>
            <a:r>
              <a:rPr sz="2000" spc="45" dirty="0">
                <a:latin typeface="Cambria"/>
                <a:cs typeface="Cambria"/>
              </a:rPr>
              <a:t>where </a:t>
            </a:r>
            <a:r>
              <a:rPr sz="2000" spc="-180" dirty="0">
                <a:latin typeface="Cambria"/>
                <a:cs typeface="Cambria"/>
              </a:rPr>
              <a:t> </a:t>
            </a:r>
            <a:r>
              <a:rPr sz="2000" spc="195" dirty="0">
                <a:latin typeface="Cambria"/>
                <a:cs typeface="Cambria"/>
              </a:rPr>
              <a:t>A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9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an</a:t>
            </a:r>
            <a:r>
              <a:rPr sz="2000" spc="95" dirty="0">
                <a:latin typeface="Cambria"/>
                <a:cs typeface="Cambria"/>
              </a:rPr>
              <a:t>d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80" dirty="0">
                <a:latin typeface="Cambria"/>
                <a:cs typeface="Cambria"/>
              </a:rPr>
              <a:t> </a:t>
            </a:r>
            <a:r>
              <a:rPr sz="2000" spc="220" dirty="0">
                <a:latin typeface="Cambria"/>
                <a:cs typeface="Cambria"/>
              </a:rPr>
              <a:t>B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85" dirty="0">
                <a:latin typeface="Cambria"/>
                <a:cs typeface="Cambria"/>
              </a:rPr>
              <a:t> </a:t>
            </a:r>
            <a:r>
              <a:rPr sz="2000" spc="100" dirty="0">
                <a:latin typeface="Cambria"/>
                <a:cs typeface="Cambria"/>
              </a:rPr>
              <a:t>a</a:t>
            </a:r>
            <a:r>
              <a:rPr sz="2000" spc="75" dirty="0">
                <a:latin typeface="Cambria"/>
                <a:cs typeface="Cambria"/>
              </a:rPr>
              <a:t>r</a:t>
            </a:r>
            <a:r>
              <a:rPr sz="2000" spc="20" dirty="0">
                <a:latin typeface="Cambria"/>
                <a:cs typeface="Cambria"/>
              </a:rPr>
              <a:t>e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9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te</a:t>
            </a:r>
            <a:r>
              <a:rPr sz="2000" spc="60" dirty="0">
                <a:latin typeface="Cambria"/>
                <a:cs typeface="Cambria"/>
              </a:rPr>
              <a:t>r</a:t>
            </a:r>
            <a:r>
              <a:rPr sz="2000" spc="100" dirty="0">
                <a:latin typeface="Cambria"/>
                <a:cs typeface="Cambria"/>
              </a:rPr>
              <a:t>m</a:t>
            </a:r>
            <a:r>
              <a:rPr sz="2000" spc="65" dirty="0">
                <a:latin typeface="Cambria"/>
                <a:cs typeface="Cambria"/>
              </a:rPr>
              <a:t>s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8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in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90" dirty="0">
                <a:latin typeface="Cambria"/>
                <a:cs typeface="Cambria"/>
              </a:rPr>
              <a:t> </a:t>
            </a:r>
            <a:r>
              <a:rPr sz="2000" spc="105" dirty="0">
                <a:latin typeface="Cambria"/>
                <a:cs typeface="Cambria"/>
              </a:rPr>
              <a:t>a</a:t>
            </a:r>
            <a:r>
              <a:rPr sz="2000" spc="125" dirty="0">
                <a:latin typeface="Cambria"/>
                <a:cs typeface="Cambria"/>
              </a:rPr>
              <a:t>n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85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ite</a:t>
            </a:r>
            <a:r>
              <a:rPr sz="2000" spc="114" dirty="0">
                <a:latin typeface="Cambria"/>
                <a:cs typeface="Cambria"/>
              </a:rPr>
              <a:t>m</a:t>
            </a:r>
            <a:r>
              <a:rPr sz="2000" spc="145" dirty="0">
                <a:latin typeface="Cambria"/>
                <a:cs typeface="Cambria"/>
              </a:rPr>
              <a:t>.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90" dirty="0">
                <a:latin typeface="Cambria"/>
                <a:cs typeface="Cambria"/>
              </a:rPr>
              <a:t> </a:t>
            </a:r>
            <a:r>
              <a:rPr sz="2000" spc="285" dirty="0">
                <a:latin typeface="Cambria"/>
                <a:cs typeface="Cambria"/>
              </a:rPr>
              <a:t>DEG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9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is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9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th</a:t>
            </a:r>
            <a:r>
              <a:rPr sz="2000" spc="85" dirty="0">
                <a:latin typeface="Cambria"/>
                <a:cs typeface="Cambria"/>
              </a:rPr>
              <a:t>e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80" dirty="0">
                <a:latin typeface="Cambria"/>
                <a:cs typeface="Cambria"/>
              </a:rPr>
              <a:t> </a:t>
            </a:r>
            <a:r>
              <a:rPr sz="2000" spc="35" dirty="0">
                <a:latin typeface="Cambria"/>
                <a:cs typeface="Cambria"/>
              </a:rPr>
              <a:t>degre</a:t>
            </a:r>
            <a:r>
              <a:rPr sz="2000" spc="40" dirty="0">
                <a:latin typeface="Cambria"/>
                <a:cs typeface="Cambria"/>
              </a:rPr>
              <a:t>e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10" dirty="0">
                <a:latin typeface="Cambria"/>
                <a:cs typeface="Cambria"/>
              </a:rPr>
              <a:t>of  </a:t>
            </a:r>
            <a:r>
              <a:rPr sz="2000" spc="65" dirty="0">
                <a:latin typeface="Cambria"/>
                <a:cs typeface="Cambria"/>
              </a:rPr>
              <a:t>membership.</a:t>
            </a:r>
            <a:endParaRPr sz="20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6680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7630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38100">
              <a:solidFill>
                <a:srgbClr val="FDC3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25" y="0"/>
              <a:ext cx="57150" cy="6858000"/>
            </a:xfrm>
            <a:custGeom>
              <a:avLst/>
              <a:gdLst/>
              <a:ahLst/>
              <a:cxnLst/>
              <a:rect l="l" t="t" r="r" b="b"/>
              <a:pathLst>
                <a:path w="57150" h="6858000">
                  <a:moveTo>
                    <a:pt x="1143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1430" y="6858000"/>
                  </a:lnTo>
                  <a:lnTo>
                    <a:pt x="11430" y="0"/>
                  </a:lnTo>
                  <a:close/>
                </a:path>
                <a:path w="57150" h="6858000">
                  <a:moveTo>
                    <a:pt x="57150" y="0"/>
                  </a:moveTo>
                  <a:lnTo>
                    <a:pt x="22860" y="0"/>
                  </a:lnTo>
                  <a:lnTo>
                    <a:pt x="22860" y="6858000"/>
                  </a:lnTo>
                  <a:lnTo>
                    <a:pt x="57150" y="68580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DC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12700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56447" y="571499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08" y="4419"/>
                  </a:lnTo>
                  <a:lnTo>
                    <a:pt x="178597" y="17162"/>
                  </a:lnTo>
                  <a:lnTo>
                    <a:pt x="135861" y="37453"/>
                  </a:lnTo>
                  <a:lnTo>
                    <a:pt x="97575" y="64518"/>
                  </a:lnTo>
                  <a:lnTo>
                    <a:pt x="64513" y="97580"/>
                  </a:lnTo>
                  <a:lnTo>
                    <a:pt x="37450" y="135867"/>
                  </a:lnTo>
                  <a:lnTo>
                    <a:pt x="17161" y="178602"/>
                  </a:lnTo>
                  <a:lnTo>
                    <a:pt x="4419" y="225011"/>
                  </a:lnTo>
                  <a:lnTo>
                    <a:pt x="0" y="274319"/>
                  </a:lnTo>
                  <a:lnTo>
                    <a:pt x="4419" y="323628"/>
                  </a:lnTo>
                  <a:lnTo>
                    <a:pt x="17161" y="370037"/>
                  </a:lnTo>
                  <a:lnTo>
                    <a:pt x="37450" y="412772"/>
                  </a:lnTo>
                  <a:lnTo>
                    <a:pt x="64513" y="451059"/>
                  </a:lnTo>
                  <a:lnTo>
                    <a:pt x="97575" y="484121"/>
                  </a:lnTo>
                  <a:lnTo>
                    <a:pt x="135861" y="511186"/>
                  </a:lnTo>
                  <a:lnTo>
                    <a:pt x="178597" y="531477"/>
                  </a:lnTo>
                  <a:lnTo>
                    <a:pt x="225008" y="544220"/>
                  </a:lnTo>
                  <a:lnTo>
                    <a:pt x="274320" y="548640"/>
                  </a:lnTo>
                  <a:lnTo>
                    <a:pt x="323631" y="544220"/>
                  </a:lnTo>
                  <a:lnTo>
                    <a:pt x="370042" y="531477"/>
                  </a:lnTo>
                  <a:lnTo>
                    <a:pt x="412778" y="511186"/>
                  </a:lnTo>
                  <a:lnTo>
                    <a:pt x="451064" y="484121"/>
                  </a:lnTo>
                  <a:lnTo>
                    <a:pt x="484126" y="451059"/>
                  </a:lnTo>
                  <a:lnTo>
                    <a:pt x="511189" y="412772"/>
                  </a:lnTo>
                  <a:lnTo>
                    <a:pt x="531478" y="370037"/>
                  </a:lnTo>
                  <a:lnTo>
                    <a:pt x="544220" y="323628"/>
                  </a:lnTo>
                  <a:lnTo>
                    <a:pt x="548640" y="274319"/>
                  </a:lnTo>
                  <a:lnTo>
                    <a:pt x="544220" y="225011"/>
                  </a:lnTo>
                  <a:lnTo>
                    <a:pt x="531478" y="178602"/>
                  </a:lnTo>
                  <a:lnTo>
                    <a:pt x="511189" y="135867"/>
                  </a:lnTo>
                  <a:lnTo>
                    <a:pt x="484126" y="97580"/>
                  </a:lnTo>
                  <a:lnTo>
                    <a:pt x="451064" y="64518"/>
                  </a:lnTo>
                  <a:lnTo>
                    <a:pt x="412778" y="37453"/>
                  </a:lnTo>
                  <a:lnTo>
                    <a:pt x="370042" y="17162"/>
                  </a:lnTo>
                  <a:lnTo>
                    <a:pt x="323631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2"/>
          <p:cNvSpPr txBox="1"/>
          <p:nvPr/>
        </p:nvSpPr>
        <p:spPr>
          <a:xfrm>
            <a:off x="293115" y="528573"/>
            <a:ext cx="8058150" cy="1931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14" dirty="0">
                <a:latin typeface="Cambria"/>
                <a:cs typeface="Cambria"/>
              </a:rPr>
              <a:t>The Mixed </a:t>
            </a:r>
            <a:r>
              <a:rPr sz="2400" spc="170" dirty="0">
                <a:latin typeface="Cambria"/>
                <a:cs typeface="Cambria"/>
              </a:rPr>
              <a:t>Min </a:t>
            </a:r>
            <a:r>
              <a:rPr sz="2400" spc="105" dirty="0">
                <a:latin typeface="Cambria"/>
                <a:cs typeface="Cambria"/>
              </a:rPr>
              <a:t>and </a:t>
            </a:r>
            <a:r>
              <a:rPr sz="2400" spc="200" dirty="0">
                <a:latin typeface="Cambria"/>
                <a:cs typeface="Cambria"/>
              </a:rPr>
              <a:t>Max </a:t>
            </a:r>
            <a:r>
              <a:rPr sz="2400" spc="135" dirty="0">
                <a:latin typeface="Cambria"/>
                <a:cs typeface="Cambria"/>
              </a:rPr>
              <a:t>(MMM) </a:t>
            </a:r>
            <a:r>
              <a:rPr sz="2400" spc="40" dirty="0">
                <a:latin typeface="Cambria"/>
                <a:cs typeface="Cambria"/>
              </a:rPr>
              <a:t>model </a:t>
            </a:r>
            <a:r>
              <a:rPr sz="2400" spc="45" dirty="0">
                <a:latin typeface="Cambria"/>
                <a:cs typeface="Cambria"/>
              </a:rPr>
              <a:t>considers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95" dirty="0">
                <a:latin typeface="Cambria"/>
                <a:cs typeface="Cambria"/>
              </a:rPr>
              <a:t> similarity </a:t>
            </a:r>
            <a:r>
              <a:rPr sz="2400" spc="45" dirty="0">
                <a:latin typeface="Cambria"/>
                <a:cs typeface="Cambria"/>
              </a:rPr>
              <a:t>between </a:t>
            </a:r>
            <a:r>
              <a:rPr sz="2400" spc="60" dirty="0">
                <a:latin typeface="Cambria"/>
                <a:cs typeface="Cambria"/>
              </a:rPr>
              <a:t>query </a:t>
            </a:r>
            <a:r>
              <a:rPr sz="2400" spc="105" dirty="0">
                <a:latin typeface="Cambria"/>
                <a:cs typeface="Cambria"/>
              </a:rPr>
              <a:t>and </a:t>
            </a:r>
            <a:r>
              <a:rPr sz="2400" spc="60" dirty="0">
                <a:latin typeface="Cambria"/>
                <a:cs typeface="Cambria"/>
              </a:rPr>
              <a:t>document </a:t>
            </a:r>
            <a:r>
              <a:rPr sz="2400" spc="20" dirty="0">
                <a:latin typeface="Cambria"/>
                <a:cs typeface="Cambria"/>
              </a:rPr>
              <a:t>to be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spc="90" dirty="0">
                <a:latin typeface="Cambria"/>
                <a:cs typeface="Cambria"/>
              </a:rPr>
              <a:t>linear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combination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of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minimum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and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125" dirty="0">
                <a:latin typeface="Cambria"/>
                <a:cs typeface="Cambria"/>
              </a:rPr>
              <a:t>maximum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item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weights.</a:t>
            </a:r>
            <a:endParaRPr sz="2400" dirty="0">
              <a:latin typeface="Cambria"/>
              <a:cs typeface="Cambria"/>
            </a:endParaRPr>
          </a:p>
          <a:p>
            <a:pPr marL="285115" indent="-27305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20" dirty="0">
                <a:latin typeface="Cambria"/>
                <a:cs typeface="Cambria"/>
              </a:rPr>
              <a:t>Fox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5" dirty="0">
                <a:latin typeface="Cambria"/>
                <a:cs typeface="Cambria"/>
              </a:rPr>
              <a:t>proposed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following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similarity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formula:</a:t>
            </a:r>
            <a:endParaRPr sz="2400" dirty="0">
              <a:latin typeface="Cambria"/>
              <a:cs typeface="Cambria"/>
            </a:endParaRPr>
          </a:p>
        </p:txBody>
      </p:sp>
      <p:pic>
        <p:nvPicPr>
          <p:cNvPr id="10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7224" y="2571750"/>
            <a:ext cx="6358001" cy="1285875"/>
          </a:xfrm>
          <a:prstGeom prst="rect">
            <a:avLst/>
          </a:prstGeom>
        </p:spPr>
      </p:pic>
      <p:sp>
        <p:nvSpPr>
          <p:cNvPr id="11" name="object 3"/>
          <p:cNvSpPr txBox="1"/>
          <p:nvPr/>
        </p:nvSpPr>
        <p:spPr>
          <a:xfrm>
            <a:off x="293115" y="3835907"/>
            <a:ext cx="8058784" cy="2296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50" dirty="0">
                <a:latin typeface="Cambria"/>
                <a:cs typeface="Cambria"/>
              </a:rPr>
              <a:t>where </a:t>
            </a:r>
            <a:r>
              <a:rPr sz="2400" spc="160" dirty="0">
                <a:latin typeface="Cambria"/>
                <a:cs typeface="Cambria"/>
              </a:rPr>
              <a:t>C</a:t>
            </a:r>
            <a:r>
              <a:rPr sz="1200" spc="160" dirty="0">
                <a:latin typeface="Cambria"/>
                <a:cs typeface="Cambria"/>
              </a:rPr>
              <a:t>OR1</a:t>
            </a:r>
            <a:r>
              <a:rPr sz="1200" spc="16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and </a:t>
            </a:r>
            <a:r>
              <a:rPr sz="2400" spc="160" dirty="0">
                <a:latin typeface="Cambria"/>
                <a:cs typeface="Cambria"/>
              </a:rPr>
              <a:t>C</a:t>
            </a:r>
            <a:r>
              <a:rPr sz="1200" spc="160" dirty="0">
                <a:latin typeface="Cambria"/>
                <a:cs typeface="Cambria"/>
              </a:rPr>
              <a:t>OR2  </a:t>
            </a:r>
            <a:r>
              <a:rPr sz="2400" spc="80" dirty="0">
                <a:latin typeface="Cambria"/>
                <a:cs typeface="Cambria"/>
              </a:rPr>
              <a:t>are </a:t>
            </a:r>
            <a:r>
              <a:rPr sz="2400" spc="85" dirty="0">
                <a:latin typeface="Cambria"/>
                <a:cs typeface="Cambria"/>
              </a:rPr>
              <a:t>weighting </a:t>
            </a:r>
            <a:r>
              <a:rPr sz="2400" spc="50" dirty="0">
                <a:latin typeface="Cambria"/>
                <a:cs typeface="Cambria"/>
              </a:rPr>
              <a:t>coefficients </a:t>
            </a:r>
            <a:r>
              <a:rPr sz="2400" spc="20" dirty="0">
                <a:latin typeface="Cambria"/>
                <a:cs typeface="Cambria"/>
              </a:rPr>
              <a:t>for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265" dirty="0">
                <a:latin typeface="Cambria"/>
                <a:cs typeface="Cambria"/>
              </a:rPr>
              <a:t>OR </a:t>
            </a:r>
            <a:r>
              <a:rPr sz="2400" spc="55" dirty="0">
                <a:latin typeface="Cambria"/>
                <a:cs typeface="Cambria"/>
              </a:rPr>
              <a:t>operation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and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155" dirty="0">
                <a:latin typeface="Cambria"/>
                <a:cs typeface="Cambria"/>
              </a:rPr>
              <a:t>C</a:t>
            </a:r>
            <a:r>
              <a:rPr sz="1200" spc="155" dirty="0">
                <a:latin typeface="Cambria"/>
                <a:cs typeface="Cambria"/>
              </a:rPr>
              <a:t>AND1</a:t>
            </a:r>
            <a:r>
              <a:rPr sz="1200" spc="16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and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155" dirty="0">
                <a:latin typeface="Cambria"/>
                <a:cs typeface="Cambria"/>
              </a:rPr>
              <a:t>C</a:t>
            </a:r>
            <a:r>
              <a:rPr sz="1200" spc="155" dirty="0">
                <a:latin typeface="Cambria"/>
                <a:cs typeface="Cambria"/>
              </a:rPr>
              <a:t>AND2</a:t>
            </a:r>
            <a:r>
              <a:rPr sz="1200" spc="16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are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weighting 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coefficients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for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275" dirty="0">
                <a:latin typeface="Cambria"/>
                <a:cs typeface="Cambria"/>
              </a:rPr>
              <a:t>AND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operation.</a:t>
            </a:r>
            <a:endParaRPr sz="2400" dirty="0">
              <a:latin typeface="Cambria"/>
              <a:cs typeface="Cambria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20" dirty="0">
                <a:latin typeface="Cambria"/>
                <a:cs typeface="Cambria"/>
              </a:rPr>
              <a:t>Lee </a:t>
            </a:r>
            <a:r>
              <a:rPr sz="2400" spc="105" dirty="0">
                <a:latin typeface="Cambria"/>
                <a:cs typeface="Cambria"/>
              </a:rPr>
              <a:t>and </a:t>
            </a:r>
            <a:r>
              <a:rPr sz="2400" spc="120" dirty="0">
                <a:latin typeface="Cambria"/>
                <a:cs typeface="Cambria"/>
              </a:rPr>
              <a:t>Fox </a:t>
            </a:r>
            <a:r>
              <a:rPr sz="2400" spc="60" dirty="0">
                <a:latin typeface="Cambria"/>
                <a:cs typeface="Cambria"/>
              </a:rPr>
              <a:t>found </a:t>
            </a:r>
            <a:r>
              <a:rPr sz="2400" spc="105" dirty="0">
                <a:latin typeface="Cambria"/>
                <a:cs typeface="Cambria"/>
              </a:rPr>
              <a:t>in </a:t>
            </a:r>
            <a:r>
              <a:rPr sz="2400" spc="85" dirty="0">
                <a:latin typeface="Cambria"/>
                <a:cs typeface="Cambria"/>
              </a:rPr>
              <a:t>their </a:t>
            </a:r>
            <a:r>
              <a:rPr sz="2400" spc="75" dirty="0">
                <a:latin typeface="Cambria"/>
                <a:cs typeface="Cambria"/>
              </a:rPr>
              <a:t>experiments </a:t>
            </a:r>
            <a:r>
              <a:rPr sz="2400" spc="130" dirty="0">
                <a:latin typeface="Cambria"/>
                <a:cs typeface="Cambria"/>
              </a:rPr>
              <a:t>that </a:t>
            </a:r>
            <a:r>
              <a:rPr sz="2400" spc="95" dirty="0">
                <a:latin typeface="Cambria"/>
                <a:cs typeface="Cambria"/>
              </a:rPr>
              <a:t>the </a:t>
            </a:r>
            <a:r>
              <a:rPr sz="2400" spc="55" dirty="0">
                <a:latin typeface="Cambria"/>
                <a:cs typeface="Cambria"/>
              </a:rPr>
              <a:t>best 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performance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comes</a:t>
            </a:r>
            <a:r>
              <a:rPr sz="2400" spc="4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when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155" dirty="0">
                <a:latin typeface="Cambria"/>
                <a:cs typeface="Cambria"/>
              </a:rPr>
              <a:t>C</a:t>
            </a:r>
            <a:r>
              <a:rPr sz="1200" spc="155" dirty="0">
                <a:latin typeface="Cambria"/>
                <a:cs typeface="Cambria"/>
              </a:rPr>
              <a:t>AND1</a:t>
            </a:r>
            <a:r>
              <a:rPr sz="1200" spc="16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 </a:t>
            </a:r>
            <a:r>
              <a:rPr sz="2400" spc="45" dirty="0">
                <a:latin typeface="Cambria"/>
                <a:cs typeface="Cambria"/>
              </a:rPr>
              <a:t>between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0.5  </a:t>
            </a:r>
            <a:r>
              <a:rPr sz="2400" spc="25" dirty="0">
                <a:latin typeface="Cambria"/>
                <a:cs typeface="Cambria"/>
              </a:rPr>
              <a:t>to  </a:t>
            </a:r>
            <a:r>
              <a:rPr sz="2400" spc="55" dirty="0">
                <a:latin typeface="Cambria"/>
                <a:cs typeface="Cambria"/>
              </a:rPr>
              <a:t>0.8 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and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40" dirty="0">
                <a:latin typeface="Cambria"/>
                <a:cs typeface="Cambria"/>
              </a:rPr>
              <a:t>Coal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greater</a:t>
            </a:r>
            <a:r>
              <a:rPr sz="2400" spc="130" dirty="0">
                <a:latin typeface="Cambria"/>
                <a:cs typeface="Cambria"/>
              </a:rPr>
              <a:t> than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0.2.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6680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7630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38100">
              <a:solidFill>
                <a:srgbClr val="FDC3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25" y="0"/>
              <a:ext cx="57150" cy="6858000"/>
            </a:xfrm>
            <a:custGeom>
              <a:avLst/>
              <a:gdLst/>
              <a:ahLst/>
              <a:cxnLst/>
              <a:rect l="l" t="t" r="r" b="b"/>
              <a:pathLst>
                <a:path w="57150" h="6858000">
                  <a:moveTo>
                    <a:pt x="1143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1430" y="6858000"/>
                  </a:lnTo>
                  <a:lnTo>
                    <a:pt x="11430" y="0"/>
                  </a:lnTo>
                  <a:close/>
                </a:path>
                <a:path w="57150" h="6858000">
                  <a:moveTo>
                    <a:pt x="57150" y="0"/>
                  </a:moveTo>
                  <a:lnTo>
                    <a:pt x="22860" y="0"/>
                  </a:lnTo>
                  <a:lnTo>
                    <a:pt x="22860" y="6858000"/>
                  </a:lnTo>
                  <a:lnTo>
                    <a:pt x="57150" y="68580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DC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12700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56447" y="571499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08" y="4419"/>
                  </a:lnTo>
                  <a:lnTo>
                    <a:pt x="178597" y="17162"/>
                  </a:lnTo>
                  <a:lnTo>
                    <a:pt x="135861" y="37453"/>
                  </a:lnTo>
                  <a:lnTo>
                    <a:pt x="97575" y="64518"/>
                  </a:lnTo>
                  <a:lnTo>
                    <a:pt x="64513" y="97580"/>
                  </a:lnTo>
                  <a:lnTo>
                    <a:pt x="37450" y="135867"/>
                  </a:lnTo>
                  <a:lnTo>
                    <a:pt x="17161" y="178602"/>
                  </a:lnTo>
                  <a:lnTo>
                    <a:pt x="4419" y="225011"/>
                  </a:lnTo>
                  <a:lnTo>
                    <a:pt x="0" y="274319"/>
                  </a:lnTo>
                  <a:lnTo>
                    <a:pt x="4419" y="323628"/>
                  </a:lnTo>
                  <a:lnTo>
                    <a:pt x="17161" y="370037"/>
                  </a:lnTo>
                  <a:lnTo>
                    <a:pt x="37450" y="412772"/>
                  </a:lnTo>
                  <a:lnTo>
                    <a:pt x="64513" y="451059"/>
                  </a:lnTo>
                  <a:lnTo>
                    <a:pt x="97575" y="484121"/>
                  </a:lnTo>
                  <a:lnTo>
                    <a:pt x="135861" y="511186"/>
                  </a:lnTo>
                  <a:lnTo>
                    <a:pt x="178597" y="531477"/>
                  </a:lnTo>
                  <a:lnTo>
                    <a:pt x="225008" y="544220"/>
                  </a:lnTo>
                  <a:lnTo>
                    <a:pt x="274320" y="548640"/>
                  </a:lnTo>
                  <a:lnTo>
                    <a:pt x="323631" y="544220"/>
                  </a:lnTo>
                  <a:lnTo>
                    <a:pt x="370042" y="531477"/>
                  </a:lnTo>
                  <a:lnTo>
                    <a:pt x="412778" y="511186"/>
                  </a:lnTo>
                  <a:lnTo>
                    <a:pt x="451064" y="484121"/>
                  </a:lnTo>
                  <a:lnTo>
                    <a:pt x="484126" y="451059"/>
                  </a:lnTo>
                  <a:lnTo>
                    <a:pt x="511189" y="412772"/>
                  </a:lnTo>
                  <a:lnTo>
                    <a:pt x="531478" y="370037"/>
                  </a:lnTo>
                  <a:lnTo>
                    <a:pt x="544220" y="323628"/>
                  </a:lnTo>
                  <a:lnTo>
                    <a:pt x="548640" y="274319"/>
                  </a:lnTo>
                  <a:lnTo>
                    <a:pt x="544220" y="225011"/>
                  </a:lnTo>
                  <a:lnTo>
                    <a:pt x="531478" y="178602"/>
                  </a:lnTo>
                  <a:lnTo>
                    <a:pt x="511189" y="135867"/>
                  </a:lnTo>
                  <a:lnTo>
                    <a:pt x="484126" y="97580"/>
                  </a:lnTo>
                  <a:lnTo>
                    <a:pt x="451064" y="64518"/>
                  </a:lnTo>
                  <a:lnTo>
                    <a:pt x="412778" y="37453"/>
                  </a:lnTo>
                  <a:lnTo>
                    <a:pt x="370042" y="17162"/>
                  </a:lnTo>
                  <a:lnTo>
                    <a:pt x="323631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535940" y="621284"/>
            <a:ext cx="357886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290" dirty="0">
                <a:solidFill>
                  <a:srgbClr val="002060"/>
                </a:solidFill>
                <a:latin typeface="Cambria"/>
                <a:cs typeface="Cambria"/>
              </a:rPr>
              <a:t>P</a:t>
            </a:r>
            <a:r>
              <a:rPr b="1" spc="290" dirty="0">
                <a:solidFill>
                  <a:srgbClr val="002060"/>
                </a:solidFill>
                <a:latin typeface="Cambria"/>
                <a:cs typeface="Cambria"/>
              </a:rPr>
              <a:t>AICE</a:t>
            </a:r>
            <a:r>
              <a:rPr b="1" spc="240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3000" b="1" spc="285" dirty="0">
                <a:solidFill>
                  <a:srgbClr val="002060"/>
                </a:solidFill>
                <a:latin typeface="Cambria"/>
                <a:cs typeface="Cambria"/>
              </a:rPr>
              <a:t>A</a:t>
            </a:r>
            <a:r>
              <a:rPr b="1" spc="285" dirty="0">
                <a:solidFill>
                  <a:srgbClr val="002060"/>
                </a:solidFill>
                <a:latin typeface="Cambria"/>
                <a:cs typeface="Cambria"/>
              </a:rPr>
              <a:t>PPROACH</a:t>
            </a:r>
            <a:endParaRPr sz="3000" b="1" dirty="0">
              <a:solidFill>
                <a:srgbClr val="002060"/>
              </a:solidFill>
              <a:latin typeface="Cambria"/>
              <a:cs typeface="Cambria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364490" y="1314450"/>
            <a:ext cx="798703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14" dirty="0">
                <a:latin typeface="Cambria"/>
                <a:cs typeface="Cambria"/>
              </a:rPr>
              <a:t>The </a:t>
            </a:r>
            <a:r>
              <a:rPr sz="2400" spc="300" dirty="0">
                <a:latin typeface="Cambria"/>
                <a:cs typeface="Cambria"/>
              </a:rPr>
              <a:t>MMM </a:t>
            </a:r>
            <a:r>
              <a:rPr sz="2400" spc="70" dirty="0">
                <a:latin typeface="Cambria"/>
                <a:cs typeface="Cambria"/>
              </a:rPr>
              <a:t>technique </a:t>
            </a:r>
            <a:r>
              <a:rPr sz="2400" spc="80" dirty="0">
                <a:latin typeface="Cambria"/>
                <a:cs typeface="Cambria"/>
              </a:rPr>
              <a:t>was </a:t>
            </a:r>
            <a:r>
              <a:rPr sz="2400" spc="70" dirty="0">
                <a:latin typeface="Cambria"/>
                <a:cs typeface="Cambria"/>
              </a:rPr>
              <a:t>expanded </a:t>
            </a:r>
            <a:r>
              <a:rPr sz="2400" spc="45" dirty="0">
                <a:latin typeface="Cambria"/>
                <a:cs typeface="Cambria"/>
              </a:rPr>
              <a:t>by </a:t>
            </a:r>
            <a:r>
              <a:rPr sz="2400" spc="100" dirty="0">
                <a:latin typeface="Cambria"/>
                <a:cs typeface="Cambria"/>
              </a:rPr>
              <a:t>Paice </a:t>
            </a:r>
            <a:r>
              <a:rPr sz="2400" spc="55" dirty="0">
                <a:latin typeface="Cambria"/>
                <a:cs typeface="Cambria"/>
              </a:rPr>
              <a:t>(Paice- 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-40" dirty="0">
                <a:latin typeface="Cambria"/>
                <a:cs typeface="Cambria"/>
              </a:rPr>
              <a:t>84)</a:t>
            </a:r>
            <a:r>
              <a:rPr sz="2400" spc="-3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considering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120" dirty="0">
                <a:latin typeface="Cambria"/>
                <a:cs typeface="Cambria"/>
              </a:rPr>
              <a:t>all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item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weights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versus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maximum/minimum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approach.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The 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similarity 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measure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calculated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as:</a:t>
            </a:r>
            <a:endParaRPr sz="2400" dirty="0">
              <a:latin typeface="Cambria"/>
              <a:cs typeface="Cambria"/>
            </a:endParaRPr>
          </a:p>
        </p:txBody>
      </p:sp>
      <p:pic>
        <p:nvPicPr>
          <p:cNvPr id="11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7373" y="2928937"/>
            <a:ext cx="4286250" cy="785812"/>
          </a:xfrm>
          <a:prstGeom prst="rect">
            <a:avLst/>
          </a:prstGeom>
        </p:spPr>
      </p:pic>
      <p:sp>
        <p:nvSpPr>
          <p:cNvPr id="12" name="object 4"/>
          <p:cNvSpPr txBox="1"/>
          <p:nvPr/>
        </p:nvSpPr>
        <p:spPr>
          <a:xfrm>
            <a:off x="364490" y="3737864"/>
            <a:ext cx="7987030" cy="3028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50" dirty="0">
                <a:latin typeface="Cambria"/>
                <a:cs typeface="Cambria"/>
              </a:rPr>
              <a:t>where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25" dirty="0">
                <a:latin typeface="Cambria"/>
                <a:cs typeface="Cambria"/>
              </a:rPr>
              <a:t>di's</a:t>
            </a:r>
            <a:r>
              <a:rPr sz="2400" spc="3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are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inspected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in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ascending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25" dirty="0">
                <a:latin typeface="Cambria"/>
                <a:cs typeface="Cambria"/>
              </a:rPr>
              <a:t>order  </a:t>
            </a:r>
            <a:r>
              <a:rPr sz="2400" spc="20" dirty="0">
                <a:latin typeface="Cambria"/>
                <a:cs typeface="Cambria"/>
              </a:rPr>
              <a:t>for 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275" dirty="0">
                <a:latin typeface="Cambria"/>
                <a:cs typeface="Cambria"/>
              </a:rPr>
              <a:t>AND </a:t>
            </a:r>
            <a:r>
              <a:rPr sz="2400" spc="60" dirty="0">
                <a:latin typeface="Cambria"/>
                <a:cs typeface="Cambria"/>
              </a:rPr>
              <a:t>queries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and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descending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25" dirty="0">
                <a:latin typeface="Cambria"/>
                <a:cs typeface="Cambria"/>
              </a:rPr>
              <a:t>order</a:t>
            </a:r>
            <a:r>
              <a:rPr sz="2400" spc="3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for  </a:t>
            </a:r>
            <a:r>
              <a:rPr sz="2400" spc="265" dirty="0">
                <a:latin typeface="Cambria"/>
                <a:cs typeface="Cambria"/>
              </a:rPr>
              <a:t>OR </a:t>
            </a:r>
            <a:r>
              <a:rPr sz="2400" spc="75" dirty="0">
                <a:latin typeface="Cambria"/>
                <a:cs typeface="Cambria"/>
              </a:rPr>
              <a:t>queries. 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The </a:t>
            </a:r>
            <a:r>
              <a:rPr sz="2400" spc="70" dirty="0">
                <a:latin typeface="Cambria"/>
                <a:cs typeface="Cambria"/>
              </a:rPr>
              <a:t>r </a:t>
            </a:r>
            <a:r>
              <a:rPr sz="2400" spc="80" dirty="0">
                <a:latin typeface="Cambria"/>
                <a:cs typeface="Cambria"/>
              </a:rPr>
              <a:t>terms are </a:t>
            </a:r>
            <a:r>
              <a:rPr sz="2400" spc="85" dirty="0">
                <a:latin typeface="Cambria"/>
                <a:cs typeface="Cambria"/>
              </a:rPr>
              <a:t>weighting </a:t>
            </a:r>
            <a:r>
              <a:rPr sz="2400" spc="60" dirty="0">
                <a:latin typeface="Cambria"/>
                <a:cs typeface="Cambria"/>
              </a:rPr>
              <a:t>coefficients. </a:t>
            </a:r>
            <a:r>
              <a:rPr sz="2400" spc="120" dirty="0">
                <a:latin typeface="Cambria"/>
                <a:cs typeface="Cambria"/>
              </a:rPr>
              <a:t>Lee </a:t>
            </a:r>
            <a:r>
              <a:rPr sz="2400" spc="105" dirty="0">
                <a:latin typeface="Cambria"/>
                <a:cs typeface="Cambria"/>
              </a:rPr>
              <a:t>and </a:t>
            </a:r>
            <a:r>
              <a:rPr sz="2400" spc="114" dirty="0">
                <a:latin typeface="Cambria"/>
                <a:cs typeface="Cambria"/>
              </a:rPr>
              <a:t>Fox 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showed</a:t>
            </a:r>
            <a:r>
              <a:rPr sz="2400" spc="40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that </a:t>
            </a:r>
            <a:r>
              <a:rPr sz="2400" spc="95" dirty="0">
                <a:latin typeface="Cambria"/>
                <a:cs typeface="Cambria"/>
              </a:rPr>
              <a:t>the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best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values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for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r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are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1.0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for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270" dirty="0">
                <a:latin typeface="Cambria"/>
                <a:cs typeface="Cambria"/>
              </a:rPr>
              <a:t>AND </a:t>
            </a:r>
            <a:r>
              <a:rPr sz="2400" spc="27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queries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and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0.7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for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265" dirty="0">
                <a:latin typeface="Cambria"/>
                <a:cs typeface="Cambria"/>
              </a:rPr>
              <a:t>OR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queries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30" dirty="0">
                <a:latin typeface="Cambria"/>
                <a:cs typeface="Cambria"/>
              </a:rPr>
              <a:t>(Lee-88).</a:t>
            </a:r>
            <a:endParaRPr sz="2400" dirty="0">
              <a:latin typeface="Cambria"/>
              <a:cs typeface="Cambria"/>
            </a:endParaRPr>
          </a:p>
          <a:p>
            <a:pPr marL="285115" marR="5715" indent="-27305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20" dirty="0">
                <a:latin typeface="Cambria"/>
                <a:cs typeface="Cambria"/>
              </a:rPr>
              <a:t>This </a:t>
            </a:r>
            <a:r>
              <a:rPr sz="2400" spc="70" dirty="0">
                <a:latin typeface="Cambria"/>
                <a:cs typeface="Cambria"/>
              </a:rPr>
              <a:t>technique </a:t>
            </a:r>
            <a:r>
              <a:rPr sz="2400" spc="65" dirty="0">
                <a:latin typeface="Cambria"/>
                <a:cs typeface="Cambria"/>
              </a:rPr>
              <a:t>requires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more</a:t>
            </a:r>
            <a:r>
              <a:rPr sz="2400" spc="4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computation </a:t>
            </a:r>
            <a:r>
              <a:rPr sz="2400" spc="60" dirty="0">
                <a:latin typeface="Cambria"/>
                <a:cs typeface="Cambria"/>
              </a:rPr>
              <a:t>since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values </a:t>
            </a:r>
            <a:r>
              <a:rPr sz="2400" spc="55" dirty="0">
                <a:latin typeface="Cambria"/>
                <a:cs typeface="Cambria"/>
              </a:rPr>
              <a:t>need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be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stored </a:t>
            </a:r>
            <a:r>
              <a:rPr sz="2400" spc="105" dirty="0">
                <a:latin typeface="Cambria"/>
                <a:cs typeface="Cambria"/>
              </a:rPr>
              <a:t>in </a:t>
            </a:r>
            <a:r>
              <a:rPr sz="2400" spc="80" dirty="0">
                <a:latin typeface="Cambria"/>
                <a:cs typeface="Cambria"/>
              </a:rPr>
              <a:t>ascending </a:t>
            </a:r>
            <a:r>
              <a:rPr sz="2400" spc="-10" dirty="0">
                <a:latin typeface="Cambria"/>
                <a:cs typeface="Cambria"/>
              </a:rPr>
              <a:t>or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descending 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25" dirty="0">
                <a:latin typeface="Cambria"/>
                <a:cs typeface="Cambria"/>
              </a:rPr>
              <a:t>order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and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thus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must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be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sorted.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6680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7630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38100">
              <a:solidFill>
                <a:srgbClr val="FDC3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25" y="0"/>
              <a:ext cx="57150" cy="6858000"/>
            </a:xfrm>
            <a:custGeom>
              <a:avLst/>
              <a:gdLst/>
              <a:ahLst/>
              <a:cxnLst/>
              <a:rect l="l" t="t" r="r" b="b"/>
              <a:pathLst>
                <a:path w="57150" h="6858000">
                  <a:moveTo>
                    <a:pt x="1143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1430" y="6858000"/>
                  </a:lnTo>
                  <a:lnTo>
                    <a:pt x="11430" y="0"/>
                  </a:lnTo>
                  <a:close/>
                </a:path>
                <a:path w="57150" h="6858000">
                  <a:moveTo>
                    <a:pt x="57150" y="0"/>
                  </a:moveTo>
                  <a:lnTo>
                    <a:pt x="22860" y="0"/>
                  </a:lnTo>
                  <a:lnTo>
                    <a:pt x="22860" y="6858000"/>
                  </a:lnTo>
                  <a:lnTo>
                    <a:pt x="57150" y="68580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DC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12700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56447" y="571499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08" y="4419"/>
                  </a:lnTo>
                  <a:lnTo>
                    <a:pt x="178597" y="17162"/>
                  </a:lnTo>
                  <a:lnTo>
                    <a:pt x="135861" y="37453"/>
                  </a:lnTo>
                  <a:lnTo>
                    <a:pt x="97575" y="64518"/>
                  </a:lnTo>
                  <a:lnTo>
                    <a:pt x="64513" y="97580"/>
                  </a:lnTo>
                  <a:lnTo>
                    <a:pt x="37450" y="135867"/>
                  </a:lnTo>
                  <a:lnTo>
                    <a:pt x="17161" y="178602"/>
                  </a:lnTo>
                  <a:lnTo>
                    <a:pt x="4419" y="225011"/>
                  </a:lnTo>
                  <a:lnTo>
                    <a:pt x="0" y="274319"/>
                  </a:lnTo>
                  <a:lnTo>
                    <a:pt x="4419" y="323628"/>
                  </a:lnTo>
                  <a:lnTo>
                    <a:pt x="17161" y="370037"/>
                  </a:lnTo>
                  <a:lnTo>
                    <a:pt x="37450" y="412772"/>
                  </a:lnTo>
                  <a:lnTo>
                    <a:pt x="64513" y="451059"/>
                  </a:lnTo>
                  <a:lnTo>
                    <a:pt x="97575" y="484121"/>
                  </a:lnTo>
                  <a:lnTo>
                    <a:pt x="135861" y="511186"/>
                  </a:lnTo>
                  <a:lnTo>
                    <a:pt x="178597" y="531477"/>
                  </a:lnTo>
                  <a:lnTo>
                    <a:pt x="225008" y="544220"/>
                  </a:lnTo>
                  <a:lnTo>
                    <a:pt x="274320" y="548640"/>
                  </a:lnTo>
                  <a:lnTo>
                    <a:pt x="323631" y="544220"/>
                  </a:lnTo>
                  <a:lnTo>
                    <a:pt x="370042" y="531477"/>
                  </a:lnTo>
                  <a:lnTo>
                    <a:pt x="412778" y="511186"/>
                  </a:lnTo>
                  <a:lnTo>
                    <a:pt x="451064" y="484121"/>
                  </a:lnTo>
                  <a:lnTo>
                    <a:pt x="484126" y="451059"/>
                  </a:lnTo>
                  <a:lnTo>
                    <a:pt x="511189" y="412772"/>
                  </a:lnTo>
                  <a:lnTo>
                    <a:pt x="531478" y="370037"/>
                  </a:lnTo>
                  <a:lnTo>
                    <a:pt x="544220" y="323628"/>
                  </a:lnTo>
                  <a:lnTo>
                    <a:pt x="548640" y="274319"/>
                  </a:lnTo>
                  <a:lnTo>
                    <a:pt x="544220" y="225011"/>
                  </a:lnTo>
                  <a:lnTo>
                    <a:pt x="531478" y="178602"/>
                  </a:lnTo>
                  <a:lnTo>
                    <a:pt x="511189" y="135867"/>
                  </a:lnTo>
                  <a:lnTo>
                    <a:pt x="484126" y="97580"/>
                  </a:lnTo>
                  <a:lnTo>
                    <a:pt x="451064" y="64518"/>
                  </a:lnTo>
                  <a:lnTo>
                    <a:pt x="412778" y="37453"/>
                  </a:lnTo>
                  <a:lnTo>
                    <a:pt x="370042" y="17162"/>
                  </a:lnTo>
                  <a:lnTo>
                    <a:pt x="323631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2"/>
          <p:cNvSpPr txBox="1"/>
          <p:nvPr/>
        </p:nvSpPr>
        <p:spPr>
          <a:xfrm>
            <a:off x="364490" y="655573"/>
            <a:ext cx="7788275" cy="493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4610" indent="-27305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75" dirty="0">
                <a:latin typeface="Cambria"/>
                <a:cs typeface="Cambria"/>
              </a:rPr>
              <a:t>An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alternative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approach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using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P-norm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model </a:t>
            </a:r>
            <a:r>
              <a:rPr sz="2400" spc="4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which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allows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terms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within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query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have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weights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in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addition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terms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in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items.</a:t>
            </a:r>
            <a:endParaRPr sz="2400" dirty="0">
              <a:latin typeface="Cambria"/>
              <a:cs typeface="Cambria"/>
            </a:endParaRPr>
          </a:p>
          <a:p>
            <a:pPr marL="285115" marR="5080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368300" algn="l"/>
                <a:tab pos="368935" algn="l"/>
              </a:tabLst>
            </a:pPr>
            <a:r>
              <a:rPr dirty="0"/>
              <a:t>	</a:t>
            </a:r>
            <a:r>
              <a:rPr sz="2400" spc="140" dirty="0">
                <a:latin typeface="Cambria"/>
                <a:cs typeface="Cambria"/>
              </a:rPr>
              <a:t>Similar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the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Cosine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similarity </a:t>
            </a:r>
            <a:r>
              <a:rPr sz="2400" spc="85" dirty="0">
                <a:latin typeface="Cambria"/>
                <a:cs typeface="Cambria"/>
              </a:rPr>
              <a:t>technique,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it 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considers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membership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values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0" dirty="0">
                <a:latin typeface="Cambria"/>
                <a:cs typeface="Cambria"/>
              </a:rPr>
              <a:t>(d</a:t>
            </a:r>
            <a:r>
              <a:rPr sz="1200" spc="10" dirty="0">
                <a:latin typeface="Cambria"/>
                <a:cs typeface="Cambria"/>
              </a:rPr>
              <a:t>A1</a:t>
            </a:r>
            <a:r>
              <a:rPr sz="1200" spc="60" dirty="0">
                <a:latin typeface="Cambria"/>
                <a:cs typeface="Cambria"/>
              </a:rPr>
              <a:t> </a:t>
            </a:r>
            <a:r>
              <a:rPr sz="2400" spc="170" dirty="0">
                <a:latin typeface="Cambria"/>
                <a:cs typeface="Cambria"/>
              </a:rPr>
              <a:t>.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70" dirty="0">
                <a:latin typeface="Cambria"/>
                <a:cs typeface="Cambria"/>
              </a:rPr>
              <a:t>.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70" dirty="0">
                <a:latin typeface="Cambria"/>
                <a:cs typeface="Cambria"/>
              </a:rPr>
              <a:t>.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70" dirty="0">
                <a:latin typeface="Cambria"/>
                <a:cs typeface="Cambria"/>
              </a:rPr>
              <a:t>.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70" dirty="0">
                <a:latin typeface="Cambria"/>
                <a:cs typeface="Cambria"/>
              </a:rPr>
              <a:t>.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30" dirty="0">
                <a:latin typeface="Cambria"/>
                <a:cs typeface="Cambria"/>
              </a:rPr>
              <a:t>d</a:t>
            </a:r>
            <a:r>
              <a:rPr sz="1400" spc="30" dirty="0">
                <a:latin typeface="Cambria"/>
                <a:cs typeface="Cambria"/>
              </a:rPr>
              <a:t>An</a:t>
            </a:r>
            <a:r>
              <a:rPr sz="2400" spc="30" dirty="0">
                <a:latin typeface="Cambria"/>
                <a:cs typeface="Cambria"/>
              </a:rPr>
              <a:t>)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be 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coordinates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in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40" dirty="0">
                <a:latin typeface="Cambria"/>
                <a:cs typeface="Cambria"/>
              </a:rPr>
              <a:t>an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30" dirty="0">
                <a:latin typeface="Cambria"/>
                <a:cs typeface="Cambria"/>
              </a:rPr>
              <a:t>"n"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dimensional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space.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For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40" dirty="0">
                <a:latin typeface="Cambria"/>
                <a:cs typeface="Cambria"/>
              </a:rPr>
              <a:t>an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265" dirty="0">
                <a:latin typeface="Cambria"/>
                <a:cs typeface="Cambria"/>
              </a:rPr>
              <a:t>OR </a:t>
            </a:r>
            <a:r>
              <a:rPr sz="2400" spc="27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query,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origin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(all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values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equal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zero)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worst </a:t>
            </a:r>
            <a:r>
              <a:rPr sz="2400" spc="4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possibility.</a:t>
            </a:r>
            <a:r>
              <a:rPr sz="2400" spc="100" dirty="0">
                <a:latin typeface="Cambria"/>
                <a:cs typeface="Cambria"/>
              </a:rPr>
              <a:t> For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40" dirty="0">
                <a:latin typeface="Cambria"/>
                <a:cs typeface="Cambria"/>
              </a:rPr>
              <a:t>an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275" dirty="0">
                <a:latin typeface="Cambria"/>
                <a:cs typeface="Cambria"/>
              </a:rPr>
              <a:t>AND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query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ideal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point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15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unit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vector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where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20" dirty="0">
                <a:latin typeface="Cambria"/>
                <a:cs typeface="Cambria"/>
              </a:rPr>
              <a:t>all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80" dirty="0">
                <a:latin typeface="Cambria"/>
                <a:cs typeface="Cambria"/>
              </a:rPr>
              <a:t>Di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values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equal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1.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Thus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best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ranked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documents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will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have</a:t>
            </a:r>
            <a:r>
              <a:rPr sz="2400" spc="125" dirty="0">
                <a:latin typeface="Cambria"/>
                <a:cs typeface="Cambria"/>
              </a:rPr>
              <a:t> maximum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distance 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from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origin</a:t>
            </a:r>
            <a:r>
              <a:rPr sz="2400" spc="105" dirty="0">
                <a:latin typeface="Cambria"/>
                <a:cs typeface="Cambria"/>
              </a:rPr>
              <a:t> in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40" dirty="0">
                <a:latin typeface="Cambria"/>
                <a:cs typeface="Cambria"/>
              </a:rPr>
              <a:t>an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265" dirty="0">
                <a:latin typeface="Cambria"/>
                <a:cs typeface="Cambria"/>
              </a:rPr>
              <a:t>OR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query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and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minimal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distance </a:t>
            </a:r>
            <a:r>
              <a:rPr sz="2400" spc="-509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from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unit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vector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point.</a:t>
            </a:r>
            <a:endParaRPr sz="2400" dirty="0">
              <a:latin typeface="Cambria"/>
              <a:cs typeface="Cambria"/>
            </a:endParaRPr>
          </a:p>
          <a:p>
            <a:pPr marL="368300" indent="-356235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368300" algn="l"/>
                <a:tab pos="368935" algn="l"/>
              </a:tabLst>
            </a:pPr>
            <a:r>
              <a:rPr sz="2400" spc="114" dirty="0">
                <a:latin typeface="Cambria"/>
                <a:cs typeface="Cambria"/>
              </a:rPr>
              <a:t>The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generalized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queries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are:</a:t>
            </a:r>
            <a:endParaRPr sz="2400" dirty="0">
              <a:latin typeface="Cambria"/>
              <a:cs typeface="Cambria"/>
            </a:endParaRPr>
          </a:p>
        </p:txBody>
      </p:sp>
      <p:pic>
        <p:nvPicPr>
          <p:cNvPr id="10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28748" y="5643575"/>
            <a:ext cx="4857750" cy="10715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6680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7630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38100">
              <a:solidFill>
                <a:srgbClr val="FDC3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25" y="0"/>
              <a:ext cx="57150" cy="6858000"/>
            </a:xfrm>
            <a:custGeom>
              <a:avLst/>
              <a:gdLst/>
              <a:ahLst/>
              <a:cxnLst/>
              <a:rect l="l" t="t" r="r" b="b"/>
              <a:pathLst>
                <a:path w="57150" h="6858000">
                  <a:moveTo>
                    <a:pt x="1143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1430" y="6858000"/>
                  </a:lnTo>
                  <a:lnTo>
                    <a:pt x="11430" y="0"/>
                  </a:lnTo>
                  <a:close/>
                </a:path>
                <a:path w="57150" h="6858000">
                  <a:moveTo>
                    <a:pt x="57150" y="0"/>
                  </a:moveTo>
                  <a:lnTo>
                    <a:pt x="22860" y="0"/>
                  </a:lnTo>
                  <a:lnTo>
                    <a:pt x="22860" y="6858000"/>
                  </a:lnTo>
                  <a:lnTo>
                    <a:pt x="57150" y="68580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DC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12700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56447" y="571499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08" y="4419"/>
                  </a:lnTo>
                  <a:lnTo>
                    <a:pt x="178597" y="17162"/>
                  </a:lnTo>
                  <a:lnTo>
                    <a:pt x="135861" y="37453"/>
                  </a:lnTo>
                  <a:lnTo>
                    <a:pt x="97575" y="64518"/>
                  </a:lnTo>
                  <a:lnTo>
                    <a:pt x="64513" y="97580"/>
                  </a:lnTo>
                  <a:lnTo>
                    <a:pt x="37450" y="135867"/>
                  </a:lnTo>
                  <a:lnTo>
                    <a:pt x="17161" y="178602"/>
                  </a:lnTo>
                  <a:lnTo>
                    <a:pt x="4419" y="225011"/>
                  </a:lnTo>
                  <a:lnTo>
                    <a:pt x="0" y="274319"/>
                  </a:lnTo>
                  <a:lnTo>
                    <a:pt x="4419" y="323628"/>
                  </a:lnTo>
                  <a:lnTo>
                    <a:pt x="17161" y="370037"/>
                  </a:lnTo>
                  <a:lnTo>
                    <a:pt x="37450" y="412772"/>
                  </a:lnTo>
                  <a:lnTo>
                    <a:pt x="64513" y="451059"/>
                  </a:lnTo>
                  <a:lnTo>
                    <a:pt x="97575" y="484121"/>
                  </a:lnTo>
                  <a:lnTo>
                    <a:pt x="135861" y="511186"/>
                  </a:lnTo>
                  <a:lnTo>
                    <a:pt x="178597" y="531477"/>
                  </a:lnTo>
                  <a:lnTo>
                    <a:pt x="225008" y="544220"/>
                  </a:lnTo>
                  <a:lnTo>
                    <a:pt x="274320" y="548640"/>
                  </a:lnTo>
                  <a:lnTo>
                    <a:pt x="323631" y="544220"/>
                  </a:lnTo>
                  <a:lnTo>
                    <a:pt x="370042" y="531477"/>
                  </a:lnTo>
                  <a:lnTo>
                    <a:pt x="412778" y="511186"/>
                  </a:lnTo>
                  <a:lnTo>
                    <a:pt x="451064" y="484121"/>
                  </a:lnTo>
                  <a:lnTo>
                    <a:pt x="484126" y="451059"/>
                  </a:lnTo>
                  <a:lnTo>
                    <a:pt x="511189" y="412772"/>
                  </a:lnTo>
                  <a:lnTo>
                    <a:pt x="531478" y="370037"/>
                  </a:lnTo>
                  <a:lnTo>
                    <a:pt x="544220" y="323628"/>
                  </a:lnTo>
                  <a:lnTo>
                    <a:pt x="548640" y="274319"/>
                  </a:lnTo>
                  <a:lnTo>
                    <a:pt x="544220" y="225011"/>
                  </a:lnTo>
                  <a:lnTo>
                    <a:pt x="531478" y="178602"/>
                  </a:lnTo>
                  <a:lnTo>
                    <a:pt x="511189" y="135867"/>
                  </a:lnTo>
                  <a:lnTo>
                    <a:pt x="484126" y="97580"/>
                  </a:lnTo>
                  <a:lnTo>
                    <a:pt x="451064" y="64518"/>
                  </a:lnTo>
                  <a:lnTo>
                    <a:pt x="412778" y="37453"/>
                  </a:lnTo>
                  <a:lnTo>
                    <a:pt x="370042" y="17162"/>
                  </a:lnTo>
                  <a:lnTo>
                    <a:pt x="323631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2"/>
          <p:cNvSpPr txBox="1"/>
          <p:nvPr/>
        </p:nvSpPr>
        <p:spPr>
          <a:xfrm>
            <a:off x="535940" y="1628902"/>
            <a:ext cx="7536815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14" dirty="0">
                <a:latin typeface="Cambria"/>
                <a:cs typeface="Cambria"/>
              </a:rPr>
              <a:t>The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operators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80" dirty="0">
                <a:latin typeface="Cambria"/>
                <a:cs typeface="Cambria"/>
              </a:rPr>
              <a:t>(AND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and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40" dirty="0">
                <a:latin typeface="Cambria"/>
                <a:cs typeface="Cambria"/>
              </a:rPr>
              <a:t>OR)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will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have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strictness 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value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assigned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that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varies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from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1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infinity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where 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infinity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strict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definition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Boolean 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operator.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The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20" dirty="0">
                <a:latin typeface="Cambria"/>
                <a:cs typeface="Cambria"/>
              </a:rPr>
              <a:t>ai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values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are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query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term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weights.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If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5" dirty="0">
                <a:latin typeface="Cambria"/>
                <a:cs typeface="Cambria"/>
              </a:rPr>
              <a:t>we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assign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strictness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value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parameter 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labeled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"S"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then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similarity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formulas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between 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queries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and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items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are:</a:t>
            </a:r>
            <a:endParaRPr sz="2400" dirty="0">
              <a:latin typeface="Cambria"/>
              <a:cs typeface="Cambria"/>
            </a:endParaRPr>
          </a:p>
        </p:txBody>
      </p:sp>
      <p:pic>
        <p:nvPicPr>
          <p:cNvPr id="10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8662" y="4286199"/>
            <a:ext cx="7501001" cy="1928876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6680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7630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38100">
              <a:solidFill>
                <a:srgbClr val="FDC3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25" y="0"/>
              <a:ext cx="57150" cy="6858000"/>
            </a:xfrm>
            <a:custGeom>
              <a:avLst/>
              <a:gdLst/>
              <a:ahLst/>
              <a:cxnLst/>
              <a:rect l="l" t="t" r="r" b="b"/>
              <a:pathLst>
                <a:path w="57150" h="6858000">
                  <a:moveTo>
                    <a:pt x="1143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1430" y="6858000"/>
                  </a:lnTo>
                  <a:lnTo>
                    <a:pt x="11430" y="0"/>
                  </a:lnTo>
                  <a:close/>
                </a:path>
                <a:path w="57150" h="6858000">
                  <a:moveTo>
                    <a:pt x="57150" y="0"/>
                  </a:moveTo>
                  <a:lnTo>
                    <a:pt x="22860" y="0"/>
                  </a:lnTo>
                  <a:lnTo>
                    <a:pt x="22860" y="6858000"/>
                  </a:lnTo>
                  <a:lnTo>
                    <a:pt x="57150" y="68580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DC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12700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56447" y="571499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08" y="4419"/>
                  </a:lnTo>
                  <a:lnTo>
                    <a:pt x="178597" y="17162"/>
                  </a:lnTo>
                  <a:lnTo>
                    <a:pt x="135861" y="37453"/>
                  </a:lnTo>
                  <a:lnTo>
                    <a:pt x="97575" y="64518"/>
                  </a:lnTo>
                  <a:lnTo>
                    <a:pt x="64513" y="97580"/>
                  </a:lnTo>
                  <a:lnTo>
                    <a:pt x="37450" y="135867"/>
                  </a:lnTo>
                  <a:lnTo>
                    <a:pt x="17161" y="178602"/>
                  </a:lnTo>
                  <a:lnTo>
                    <a:pt x="4419" y="225011"/>
                  </a:lnTo>
                  <a:lnTo>
                    <a:pt x="0" y="274319"/>
                  </a:lnTo>
                  <a:lnTo>
                    <a:pt x="4419" y="323628"/>
                  </a:lnTo>
                  <a:lnTo>
                    <a:pt x="17161" y="370037"/>
                  </a:lnTo>
                  <a:lnTo>
                    <a:pt x="37450" y="412772"/>
                  </a:lnTo>
                  <a:lnTo>
                    <a:pt x="64513" y="451059"/>
                  </a:lnTo>
                  <a:lnTo>
                    <a:pt x="97575" y="484121"/>
                  </a:lnTo>
                  <a:lnTo>
                    <a:pt x="135861" y="511186"/>
                  </a:lnTo>
                  <a:lnTo>
                    <a:pt x="178597" y="531477"/>
                  </a:lnTo>
                  <a:lnTo>
                    <a:pt x="225008" y="544220"/>
                  </a:lnTo>
                  <a:lnTo>
                    <a:pt x="274320" y="548640"/>
                  </a:lnTo>
                  <a:lnTo>
                    <a:pt x="323631" y="544220"/>
                  </a:lnTo>
                  <a:lnTo>
                    <a:pt x="370042" y="531477"/>
                  </a:lnTo>
                  <a:lnTo>
                    <a:pt x="412778" y="511186"/>
                  </a:lnTo>
                  <a:lnTo>
                    <a:pt x="451064" y="484121"/>
                  </a:lnTo>
                  <a:lnTo>
                    <a:pt x="484126" y="451059"/>
                  </a:lnTo>
                  <a:lnTo>
                    <a:pt x="511189" y="412772"/>
                  </a:lnTo>
                  <a:lnTo>
                    <a:pt x="531478" y="370037"/>
                  </a:lnTo>
                  <a:lnTo>
                    <a:pt x="544220" y="323628"/>
                  </a:lnTo>
                  <a:lnTo>
                    <a:pt x="548640" y="274319"/>
                  </a:lnTo>
                  <a:lnTo>
                    <a:pt x="544220" y="225011"/>
                  </a:lnTo>
                  <a:lnTo>
                    <a:pt x="531478" y="178602"/>
                  </a:lnTo>
                  <a:lnTo>
                    <a:pt x="511189" y="135867"/>
                  </a:lnTo>
                  <a:lnTo>
                    <a:pt x="484126" y="97580"/>
                  </a:lnTo>
                  <a:lnTo>
                    <a:pt x="451064" y="64518"/>
                  </a:lnTo>
                  <a:lnTo>
                    <a:pt x="412778" y="37453"/>
                  </a:lnTo>
                  <a:lnTo>
                    <a:pt x="370042" y="17162"/>
                  </a:lnTo>
                  <a:lnTo>
                    <a:pt x="323631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2"/>
          <p:cNvSpPr txBox="1"/>
          <p:nvPr/>
        </p:nvSpPr>
        <p:spPr>
          <a:xfrm>
            <a:off x="535940" y="1628902"/>
            <a:ext cx="7886700" cy="3028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90" dirty="0">
                <a:latin typeface="Cambria"/>
                <a:cs typeface="Cambria"/>
              </a:rPr>
              <a:t>Another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approach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suggested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by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120" dirty="0">
                <a:latin typeface="Cambria"/>
                <a:cs typeface="Cambria"/>
              </a:rPr>
              <a:t>Salton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provides </a:t>
            </a:r>
            <a:r>
              <a:rPr sz="2400" spc="4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additional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insight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into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issues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merging</a:t>
            </a:r>
            <a:r>
              <a:rPr sz="2400" spc="90" dirty="0">
                <a:latin typeface="Cambria"/>
                <a:cs typeface="Cambria"/>
              </a:rPr>
              <a:t> the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Boolean </a:t>
            </a:r>
            <a:r>
              <a:rPr sz="2400" spc="60" dirty="0">
                <a:latin typeface="Cambria"/>
                <a:cs typeface="Cambria"/>
              </a:rPr>
              <a:t>queries </a:t>
            </a:r>
            <a:r>
              <a:rPr sz="2400" spc="105" dirty="0">
                <a:latin typeface="Cambria"/>
                <a:cs typeface="Cambria"/>
              </a:rPr>
              <a:t>and </a:t>
            </a:r>
            <a:r>
              <a:rPr sz="2400" spc="65" dirty="0">
                <a:latin typeface="Cambria"/>
                <a:cs typeface="Cambria"/>
              </a:rPr>
              <a:t>weighted </a:t>
            </a:r>
            <a:r>
              <a:rPr sz="2400" spc="60" dirty="0">
                <a:latin typeface="Cambria"/>
                <a:cs typeface="Cambria"/>
              </a:rPr>
              <a:t>query </a:t>
            </a:r>
            <a:r>
              <a:rPr sz="2400" spc="80" dirty="0">
                <a:latin typeface="Cambria"/>
                <a:cs typeface="Cambria"/>
              </a:rPr>
              <a:t>terms under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assumption </a:t>
            </a:r>
            <a:r>
              <a:rPr sz="2400" spc="130" dirty="0">
                <a:latin typeface="Cambria"/>
                <a:cs typeface="Cambria"/>
              </a:rPr>
              <a:t>that </a:t>
            </a:r>
            <a:r>
              <a:rPr sz="2400" spc="75" dirty="0">
                <a:latin typeface="Cambria"/>
                <a:cs typeface="Cambria"/>
              </a:rPr>
              <a:t>there </a:t>
            </a:r>
            <a:r>
              <a:rPr sz="2400" spc="80" dirty="0">
                <a:latin typeface="Cambria"/>
                <a:cs typeface="Cambria"/>
              </a:rPr>
              <a:t>are </a:t>
            </a:r>
            <a:r>
              <a:rPr sz="2400" spc="20" dirty="0">
                <a:latin typeface="Cambria"/>
                <a:cs typeface="Cambria"/>
              </a:rPr>
              <a:t>no </a:t>
            </a:r>
            <a:r>
              <a:rPr sz="2400" spc="75" dirty="0">
                <a:latin typeface="Cambria"/>
                <a:cs typeface="Cambria"/>
              </a:rPr>
              <a:t>weights </a:t>
            </a:r>
            <a:r>
              <a:rPr sz="2400" spc="95" dirty="0">
                <a:latin typeface="Cambria"/>
                <a:cs typeface="Cambria"/>
              </a:rPr>
              <a:t>available </a:t>
            </a:r>
            <a:r>
              <a:rPr sz="2400" spc="100" dirty="0">
                <a:latin typeface="Cambria"/>
                <a:cs typeface="Cambria"/>
              </a:rPr>
              <a:t>in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indexes.</a:t>
            </a:r>
            <a:endParaRPr sz="2400" dirty="0">
              <a:latin typeface="Cambria"/>
              <a:cs typeface="Cambria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14" dirty="0">
                <a:latin typeface="Cambria"/>
                <a:cs typeface="Cambria"/>
              </a:rPr>
              <a:t>The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following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procedure</a:t>
            </a:r>
            <a:r>
              <a:rPr sz="2400" spc="60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6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modification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his 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approach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for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defining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search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results.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The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normal 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Boolean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operations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produce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following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results:</a:t>
            </a:r>
            <a:endParaRPr sz="2400" dirty="0">
              <a:latin typeface="Cambria"/>
              <a:cs typeface="Cambria"/>
            </a:endParaRPr>
          </a:p>
        </p:txBody>
      </p:sp>
      <p:pic>
        <p:nvPicPr>
          <p:cNvPr id="10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0099" y="4786274"/>
            <a:ext cx="7000875" cy="1786001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6680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7630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38100">
              <a:solidFill>
                <a:srgbClr val="FDC3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25" y="0"/>
              <a:ext cx="57150" cy="6858000"/>
            </a:xfrm>
            <a:custGeom>
              <a:avLst/>
              <a:gdLst/>
              <a:ahLst/>
              <a:cxnLst/>
              <a:rect l="l" t="t" r="r" b="b"/>
              <a:pathLst>
                <a:path w="57150" h="6858000">
                  <a:moveTo>
                    <a:pt x="1143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1430" y="6858000"/>
                  </a:lnTo>
                  <a:lnTo>
                    <a:pt x="11430" y="0"/>
                  </a:lnTo>
                  <a:close/>
                </a:path>
                <a:path w="57150" h="6858000">
                  <a:moveTo>
                    <a:pt x="57150" y="0"/>
                  </a:moveTo>
                  <a:lnTo>
                    <a:pt x="22860" y="0"/>
                  </a:lnTo>
                  <a:lnTo>
                    <a:pt x="22860" y="6858000"/>
                  </a:lnTo>
                  <a:lnTo>
                    <a:pt x="57150" y="68580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DC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12700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56447" y="571499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08" y="4419"/>
                  </a:lnTo>
                  <a:lnTo>
                    <a:pt x="178597" y="17162"/>
                  </a:lnTo>
                  <a:lnTo>
                    <a:pt x="135861" y="37453"/>
                  </a:lnTo>
                  <a:lnTo>
                    <a:pt x="97575" y="64518"/>
                  </a:lnTo>
                  <a:lnTo>
                    <a:pt x="64513" y="97580"/>
                  </a:lnTo>
                  <a:lnTo>
                    <a:pt x="37450" y="135867"/>
                  </a:lnTo>
                  <a:lnTo>
                    <a:pt x="17161" y="178602"/>
                  </a:lnTo>
                  <a:lnTo>
                    <a:pt x="4419" y="225011"/>
                  </a:lnTo>
                  <a:lnTo>
                    <a:pt x="0" y="274319"/>
                  </a:lnTo>
                  <a:lnTo>
                    <a:pt x="4419" y="323628"/>
                  </a:lnTo>
                  <a:lnTo>
                    <a:pt x="17161" y="370037"/>
                  </a:lnTo>
                  <a:lnTo>
                    <a:pt x="37450" y="412772"/>
                  </a:lnTo>
                  <a:lnTo>
                    <a:pt x="64513" y="451059"/>
                  </a:lnTo>
                  <a:lnTo>
                    <a:pt x="97575" y="484121"/>
                  </a:lnTo>
                  <a:lnTo>
                    <a:pt x="135861" y="511186"/>
                  </a:lnTo>
                  <a:lnTo>
                    <a:pt x="178597" y="531477"/>
                  </a:lnTo>
                  <a:lnTo>
                    <a:pt x="225008" y="544220"/>
                  </a:lnTo>
                  <a:lnTo>
                    <a:pt x="274320" y="548640"/>
                  </a:lnTo>
                  <a:lnTo>
                    <a:pt x="323631" y="544220"/>
                  </a:lnTo>
                  <a:lnTo>
                    <a:pt x="370042" y="531477"/>
                  </a:lnTo>
                  <a:lnTo>
                    <a:pt x="412778" y="511186"/>
                  </a:lnTo>
                  <a:lnTo>
                    <a:pt x="451064" y="484121"/>
                  </a:lnTo>
                  <a:lnTo>
                    <a:pt x="484126" y="451059"/>
                  </a:lnTo>
                  <a:lnTo>
                    <a:pt x="511189" y="412772"/>
                  </a:lnTo>
                  <a:lnTo>
                    <a:pt x="531478" y="370037"/>
                  </a:lnTo>
                  <a:lnTo>
                    <a:pt x="544220" y="323628"/>
                  </a:lnTo>
                  <a:lnTo>
                    <a:pt x="548640" y="274319"/>
                  </a:lnTo>
                  <a:lnTo>
                    <a:pt x="544220" y="225011"/>
                  </a:lnTo>
                  <a:lnTo>
                    <a:pt x="531478" y="178602"/>
                  </a:lnTo>
                  <a:lnTo>
                    <a:pt x="511189" y="135867"/>
                  </a:lnTo>
                  <a:lnTo>
                    <a:pt x="484126" y="97580"/>
                  </a:lnTo>
                  <a:lnTo>
                    <a:pt x="451064" y="64518"/>
                  </a:lnTo>
                  <a:lnTo>
                    <a:pt x="412778" y="37453"/>
                  </a:lnTo>
                  <a:lnTo>
                    <a:pt x="370042" y="17162"/>
                  </a:lnTo>
                  <a:lnTo>
                    <a:pt x="323631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2"/>
          <p:cNvSpPr txBox="1"/>
          <p:nvPr/>
        </p:nvSpPr>
        <p:spPr>
          <a:xfrm>
            <a:off x="535940" y="1628902"/>
            <a:ext cx="78149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35" dirty="0">
                <a:latin typeface="Cambria"/>
                <a:cs typeface="Cambria"/>
              </a:rPr>
              <a:t>If </a:t>
            </a:r>
            <a:r>
              <a:rPr sz="2400" spc="75" dirty="0">
                <a:latin typeface="Cambria"/>
                <a:cs typeface="Cambria"/>
              </a:rPr>
              <a:t>weights  </a:t>
            </a:r>
            <a:r>
              <a:rPr sz="2400" spc="80" dirty="0">
                <a:latin typeface="Cambria"/>
                <a:cs typeface="Cambria"/>
              </a:rPr>
              <a:t>are </a:t>
            </a:r>
            <a:r>
              <a:rPr sz="2400" spc="100" dirty="0">
                <a:latin typeface="Cambria"/>
                <a:cs typeface="Cambria"/>
              </a:rPr>
              <a:t>then </a:t>
            </a:r>
            <a:r>
              <a:rPr sz="2400" spc="85" dirty="0">
                <a:latin typeface="Cambria"/>
                <a:cs typeface="Cambria"/>
              </a:rPr>
              <a:t>assigned </a:t>
            </a:r>
            <a:r>
              <a:rPr sz="2400" spc="20" dirty="0">
                <a:latin typeface="Cambria"/>
                <a:cs typeface="Cambria"/>
              </a:rPr>
              <a:t>to 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85" dirty="0">
                <a:latin typeface="Cambria"/>
                <a:cs typeface="Cambria"/>
              </a:rPr>
              <a:t>terms </a:t>
            </a:r>
            <a:r>
              <a:rPr sz="2400" spc="45" dirty="0">
                <a:latin typeface="Cambria"/>
                <a:cs typeface="Cambria"/>
              </a:rPr>
              <a:t>between 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95" dirty="0">
                <a:latin typeface="Cambria"/>
                <a:cs typeface="Cambria"/>
              </a:rPr>
              <a:t>values </a:t>
            </a:r>
            <a:r>
              <a:rPr sz="2400" spc="55" dirty="0">
                <a:latin typeface="Cambria"/>
                <a:cs typeface="Cambria"/>
              </a:rPr>
              <a:t>0.0 </a:t>
            </a:r>
            <a:r>
              <a:rPr sz="2400" spc="25" dirty="0">
                <a:latin typeface="Cambria"/>
                <a:cs typeface="Cambria"/>
              </a:rPr>
              <a:t>to </a:t>
            </a:r>
            <a:r>
              <a:rPr sz="2400" spc="85" dirty="0">
                <a:latin typeface="Cambria"/>
                <a:cs typeface="Cambria"/>
              </a:rPr>
              <a:t>1.0, they </a:t>
            </a:r>
            <a:r>
              <a:rPr sz="2400" spc="120" dirty="0">
                <a:latin typeface="Cambria"/>
                <a:cs typeface="Cambria"/>
              </a:rPr>
              <a:t>may </a:t>
            </a:r>
            <a:r>
              <a:rPr sz="2400" spc="20" dirty="0">
                <a:latin typeface="Cambria"/>
                <a:cs typeface="Cambria"/>
              </a:rPr>
              <a:t>be </a:t>
            </a:r>
            <a:r>
              <a:rPr sz="2400" spc="70" dirty="0">
                <a:latin typeface="Cambria"/>
                <a:cs typeface="Cambria"/>
              </a:rPr>
              <a:t>interpreted </a:t>
            </a:r>
            <a:r>
              <a:rPr sz="2400" spc="114" dirty="0">
                <a:latin typeface="Cambria"/>
                <a:cs typeface="Cambria"/>
              </a:rPr>
              <a:t>as </a:t>
            </a:r>
            <a:r>
              <a:rPr sz="2400" spc="95" dirty="0">
                <a:latin typeface="Cambria"/>
                <a:cs typeface="Cambria"/>
              </a:rPr>
              <a:t>the 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significance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that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users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are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placing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25" dirty="0">
                <a:latin typeface="Cambria"/>
                <a:cs typeface="Cambria"/>
              </a:rPr>
              <a:t>on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each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term.</a:t>
            </a:r>
            <a:endParaRPr sz="2400" dirty="0">
              <a:latin typeface="Cambria"/>
              <a:cs typeface="Cambria"/>
            </a:endParaRPr>
          </a:p>
        </p:txBody>
      </p:sp>
      <p:pic>
        <p:nvPicPr>
          <p:cNvPr id="10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5875" y="2786126"/>
            <a:ext cx="6215126" cy="1285875"/>
          </a:xfrm>
          <a:prstGeom prst="rect">
            <a:avLst/>
          </a:prstGeom>
        </p:spPr>
      </p:pic>
      <p:sp>
        <p:nvSpPr>
          <p:cNvPr id="11" name="object 3"/>
          <p:cNvSpPr txBox="1"/>
          <p:nvPr/>
        </p:nvSpPr>
        <p:spPr>
          <a:xfrm>
            <a:off x="535940" y="4128261"/>
            <a:ext cx="775652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20" dirty="0">
                <a:latin typeface="Cambria"/>
                <a:cs typeface="Cambria"/>
              </a:rPr>
              <a:t>This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suggests</a:t>
            </a:r>
            <a:r>
              <a:rPr sz="2400" spc="155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that</a:t>
            </a:r>
            <a:r>
              <a:rPr sz="2400" spc="150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as</a:t>
            </a:r>
            <a:r>
              <a:rPr sz="2400" spc="15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the</a:t>
            </a:r>
            <a:r>
              <a:rPr sz="2400" spc="15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weight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for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term</a:t>
            </a:r>
            <a:r>
              <a:rPr sz="2400" spc="155" dirty="0">
                <a:latin typeface="Cambria"/>
                <a:cs typeface="Cambria"/>
              </a:rPr>
              <a:t> </a:t>
            </a:r>
            <a:r>
              <a:rPr sz="2400" spc="265" dirty="0">
                <a:latin typeface="Cambria"/>
                <a:cs typeface="Cambria"/>
              </a:rPr>
              <a:t>B</a:t>
            </a:r>
            <a:r>
              <a:rPr sz="2400" spc="150" dirty="0">
                <a:latin typeface="Cambria"/>
                <a:cs typeface="Cambria"/>
              </a:rPr>
              <a:t> </a:t>
            </a:r>
            <a:r>
              <a:rPr sz="2400" spc="30" dirty="0">
                <a:latin typeface="Cambria"/>
                <a:cs typeface="Cambria"/>
              </a:rPr>
              <a:t>goes </a:t>
            </a:r>
            <a:r>
              <a:rPr sz="2400" spc="3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from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0.0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1.0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resultant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set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changes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from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set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20" dirty="0">
                <a:latin typeface="Cambria"/>
                <a:cs typeface="Cambria"/>
              </a:rPr>
              <a:t> all </a:t>
            </a:r>
            <a:r>
              <a:rPr sz="2400" spc="90" dirty="0">
                <a:latin typeface="Cambria"/>
                <a:cs typeface="Cambria"/>
              </a:rPr>
              <a:t>items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that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contains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term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235" dirty="0">
                <a:latin typeface="Cambria"/>
                <a:cs typeface="Cambria"/>
              </a:rPr>
              <a:t>A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set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normally 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generated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from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Boolean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operation.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6680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7630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38100">
              <a:solidFill>
                <a:srgbClr val="FDC3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25" y="0"/>
              <a:ext cx="57150" cy="6858000"/>
            </a:xfrm>
            <a:custGeom>
              <a:avLst/>
              <a:gdLst/>
              <a:ahLst/>
              <a:cxnLst/>
              <a:rect l="l" t="t" r="r" b="b"/>
              <a:pathLst>
                <a:path w="57150" h="6858000">
                  <a:moveTo>
                    <a:pt x="1143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1430" y="6858000"/>
                  </a:lnTo>
                  <a:lnTo>
                    <a:pt x="11430" y="0"/>
                  </a:lnTo>
                  <a:close/>
                </a:path>
                <a:path w="57150" h="6858000">
                  <a:moveTo>
                    <a:pt x="57150" y="0"/>
                  </a:moveTo>
                  <a:lnTo>
                    <a:pt x="22860" y="0"/>
                  </a:lnTo>
                  <a:lnTo>
                    <a:pt x="22860" y="6858000"/>
                  </a:lnTo>
                  <a:lnTo>
                    <a:pt x="57150" y="68580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DC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12700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56447" y="571499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08" y="4419"/>
                  </a:lnTo>
                  <a:lnTo>
                    <a:pt x="178597" y="17162"/>
                  </a:lnTo>
                  <a:lnTo>
                    <a:pt x="135861" y="37453"/>
                  </a:lnTo>
                  <a:lnTo>
                    <a:pt x="97575" y="64518"/>
                  </a:lnTo>
                  <a:lnTo>
                    <a:pt x="64513" y="97580"/>
                  </a:lnTo>
                  <a:lnTo>
                    <a:pt x="37450" y="135867"/>
                  </a:lnTo>
                  <a:lnTo>
                    <a:pt x="17161" y="178602"/>
                  </a:lnTo>
                  <a:lnTo>
                    <a:pt x="4419" y="225011"/>
                  </a:lnTo>
                  <a:lnTo>
                    <a:pt x="0" y="274319"/>
                  </a:lnTo>
                  <a:lnTo>
                    <a:pt x="4419" y="323628"/>
                  </a:lnTo>
                  <a:lnTo>
                    <a:pt x="17161" y="370037"/>
                  </a:lnTo>
                  <a:lnTo>
                    <a:pt x="37450" y="412772"/>
                  </a:lnTo>
                  <a:lnTo>
                    <a:pt x="64513" y="451059"/>
                  </a:lnTo>
                  <a:lnTo>
                    <a:pt x="97575" y="484121"/>
                  </a:lnTo>
                  <a:lnTo>
                    <a:pt x="135861" y="511186"/>
                  </a:lnTo>
                  <a:lnTo>
                    <a:pt x="178597" y="531477"/>
                  </a:lnTo>
                  <a:lnTo>
                    <a:pt x="225008" y="544220"/>
                  </a:lnTo>
                  <a:lnTo>
                    <a:pt x="274320" y="548640"/>
                  </a:lnTo>
                  <a:lnTo>
                    <a:pt x="323631" y="544220"/>
                  </a:lnTo>
                  <a:lnTo>
                    <a:pt x="370042" y="531477"/>
                  </a:lnTo>
                  <a:lnTo>
                    <a:pt x="412778" y="511186"/>
                  </a:lnTo>
                  <a:lnTo>
                    <a:pt x="451064" y="484121"/>
                  </a:lnTo>
                  <a:lnTo>
                    <a:pt x="484126" y="451059"/>
                  </a:lnTo>
                  <a:lnTo>
                    <a:pt x="511189" y="412772"/>
                  </a:lnTo>
                  <a:lnTo>
                    <a:pt x="531478" y="370037"/>
                  </a:lnTo>
                  <a:lnTo>
                    <a:pt x="544220" y="323628"/>
                  </a:lnTo>
                  <a:lnTo>
                    <a:pt x="548640" y="274319"/>
                  </a:lnTo>
                  <a:lnTo>
                    <a:pt x="544220" y="225011"/>
                  </a:lnTo>
                  <a:lnTo>
                    <a:pt x="531478" y="178602"/>
                  </a:lnTo>
                  <a:lnTo>
                    <a:pt x="511189" y="135867"/>
                  </a:lnTo>
                  <a:lnTo>
                    <a:pt x="484126" y="97580"/>
                  </a:lnTo>
                  <a:lnTo>
                    <a:pt x="451064" y="64518"/>
                  </a:lnTo>
                  <a:lnTo>
                    <a:pt x="412778" y="37453"/>
                  </a:lnTo>
                  <a:lnTo>
                    <a:pt x="370042" y="17162"/>
                  </a:lnTo>
                  <a:lnTo>
                    <a:pt x="323631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535940" y="895350"/>
            <a:ext cx="65100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390" dirty="0">
                <a:solidFill>
                  <a:srgbClr val="002060"/>
                </a:solidFill>
              </a:rPr>
              <a:t>S</a:t>
            </a:r>
            <a:r>
              <a:rPr b="1" spc="390" dirty="0">
                <a:solidFill>
                  <a:srgbClr val="002060"/>
                </a:solidFill>
              </a:rPr>
              <a:t>EARCH</a:t>
            </a:r>
            <a:r>
              <a:rPr b="1" spc="310" dirty="0">
                <a:solidFill>
                  <a:srgbClr val="002060"/>
                </a:solidFill>
              </a:rPr>
              <a:t> </a:t>
            </a:r>
            <a:r>
              <a:rPr sz="3000" b="1" spc="320" dirty="0">
                <a:solidFill>
                  <a:srgbClr val="002060"/>
                </a:solidFill>
              </a:rPr>
              <a:t>S</a:t>
            </a:r>
            <a:r>
              <a:rPr b="1" spc="320" dirty="0">
                <a:solidFill>
                  <a:srgbClr val="002060"/>
                </a:solidFill>
              </a:rPr>
              <a:t>TATEMENTS</a:t>
            </a:r>
            <a:r>
              <a:rPr b="1" spc="340" dirty="0">
                <a:solidFill>
                  <a:srgbClr val="002060"/>
                </a:solidFill>
              </a:rPr>
              <a:t> </a:t>
            </a:r>
            <a:r>
              <a:rPr b="1" spc="310" dirty="0">
                <a:solidFill>
                  <a:srgbClr val="002060"/>
                </a:solidFill>
              </a:rPr>
              <a:t>AND</a:t>
            </a:r>
            <a:r>
              <a:rPr b="1" spc="325" dirty="0">
                <a:solidFill>
                  <a:srgbClr val="002060"/>
                </a:solidFill>
              </a:rPr>
              <a:t> </a:t>
            </a:r>
            <a:r>
              <a:rPr sz="3000" b="1" spc="330" dirty="0">
                <a:solidFill>
                  <a:srgbClr val="002060"/>
                </a:solidFill>
              </a:rPr>
              <a:t>B</a:t>
            </a:r>
            <a:r>
              <a:rPr b="1" spc="330" dirty="0">
                <a:solidFill>
                  <a:srgbClr val="002060"/>
                </a:solidFill>
              </a:rPr>
              <a:t>INDING</a:t>
            </a:r>
            <a:endParaRPr sz="3000" b="1" dirty="0">
              <a:solidFill>
                <a:srgbClr val="002060"/>
              </a:solidFill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535940" y="1628902"/>
            <a:ext cx="7886700" cy="2211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20" dirty="0">
                <a:solidFill>
                  <a:srgbClr val="C00000"/>
                </a:solidFill>
                <a:latin typeface="Cambria"/>
                <a:cs typeface="Cambria"/>
              </a:rPr>
              <a:t>Search</a:t>
            </a:r>
            <a:r>
              <a:rPr sz="2400" spc="12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C00000"/>
                </a:solidFill>
                <a:latin typeface="Cambria"/>
                <a:cs typeface="Cambria"/>
              </a:rPr>
              <a:t>statements</a:t>
            </a:r>
            <a:r>
              <a:rPr sz="2400" spc="10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are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statements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135" dirty="0">
                <a:latin typeface="Cambria"/>
                <a:cs typeface="Cambria"/>
              </a:rPr>
              <a:t>an 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information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need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generated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by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users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specify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concepts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they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are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trying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locate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in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items.</a:t>
            </a:r>
            <a:endParaRPr sz="2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00" dirty="0">
              <a:latin typeface="Cambria"/>
              <a:cs typeface="Cambria"/>
            </a:endParaRPr>
          </a:p>
          <a:p>
            <a:pPr marL="652145" marR="5715" indent="-273050">
              <a:lnSpc>
                <a:spcPct val="100000"/>
              </a:lnSpc>
              <a:tabLst>
                <a:tab pos="1721485" algn="l"/>
                <a:tab pos="2374900" algn="l"/>
                <a:tab pos="3359785" algn="l"/>
                <a:tab pos="4785995" algn="l"/>
                <a:tab pos="5384800" algn="l"/>
                <a:tab pos="6884670" algn="l"/>
              </a:tabLst>
            </a:pPr>
            <a:r>
              <a:rPr sz="2100" spc="185" dirty="0">
                <a:latin typeface="Cambria"/>
                <a:cs typeface="Cambria"/>
              </a:rPr>
              <a:t>Ex</a:t>
            </a:r>
            <a:r>
              <a:rPr sz="2100" spc="165" dirty="0">
                <a:latin typeface="Cambria"/>
                <a:cs typeface="Cambria"/>
              </a:rPr>
              <a:t>a</a:t>
            </a:r>
            <a:r>
              <a:rPr sz="2100" spc="110" dirty="0">
                <a:latin typeface="Cambria"/>
                <a:cs typeface="Cambria"/>
              </a:rPr>
              <a:t>m</a:t>
            </a:r>
            <a:r>
              <a:rPr sz="2100" spc="40" dirty="0">
                <a:latin typeface="Cambria"/>
                <a:cs typeface="Cambria"/>
              </a:rPr>
              <a:t>pl</a:t>
            </a:r>
            <a:r>
              <a:rPr sz="2100" spc="55" dirty="0">
                <a:latin typeface="Cambria"/>
                <a:cs typeface="Cambria"/>
              </a:rPr>
              <a:t>e</a:t>
            </a:r>
            <a:r>
              <a:rPr sz="2100" spc="25" dirty="0">
                <a:latin typeface="Cambria"/>
                <a:cs typeface="Cambria"/>
              </a:rPr>
              <a:t>: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100" dirty="0">
                <a:latin typeface="Cambria"/>
                <a:cs typeface="Cambria"/>
              </a:rPr>
              <a:t>The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75" dirty="0">
                <a:latin typeface="Cambria"/>
                <a:cs typeface="Cambria"/>
              </a:rPr>
              <a:t>se</a:t>
            </a:r>
            <a:r>
              <a:rPr sz="2100" spc="85" dirty="0">
                <a:latin typeface="Cambria"/>
                <a:cs typeface="Cambria"/>
              </a:rPr>
              <a:t>a</a:t>
            </a:r>
            <a:r>
              <a:rPr sz="2100" spc="60" dirty="0">
                <a:latin typeface="Cambria"/>
                <a:cs typeface="Cambria"/>
              </a:rPr>
              <a:t>rch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110" dirty="0">
                <a:latin typeface="Cambria"/>
                <a:cs typeface="Cambria"/>
              </a:rPr>
              <a:t>sta</a:t>
            </a:r>
            <a:r>
              <a:rPr sz="2100" spc="75" dirty="0">
                <a:latin typeface="Cambria"/>
                <a:cs typeface="Cambria"/>
              </a:rPr>
              <a:t>tement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70" dirty="0">
                <a:latin typeface="Cambria"/>
                <a:cs typeface="Cambria"/>
              </a:rPr>
              <a:t>use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85" dirty="0">
                <a:latin typeface="Cambria"/>
                <a:cs typeface="Cambria"/>
              </a:rPr>
              <a:t>tr</a:t>
            </a:r>
            <a:r>
              <a:rPr sz="2100" spc="110" dirty="0">
                <a:latin typeface="Cambria"/>
                <a:cs typeface="Cambria"/>
              </a:rPr>
              <a:t>a</a:t>
            </a:r>
            <a:r>
              <a:rPr sz="2100" spc="75" dirty="0">
                <a:latin typeface="Cambria"/>
                <a:cs typeface="Cambria"/>
              </a:rPr>
              <a:t>di</a:t>
            </a:r>
            <a:r>
              <a:rPr sz="2100" spc="55" dirty="0">
                <a:latin typeface="Cambria"/>
                <a:cs typeface="Cambria"/>
              </a:rPr>
              <a:t>t</a:t>
            </a:r>
            <a:r>
              <a:rPr sz="2100" spc="70" dirty="0">
                <a:latin typeface="Cambria"/>
                <a:cs typeface="Cambria"/>
              </a:rPr>
              <a:t>ional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50" dirty="0">
                <a:latin typeface="Cambria"/>
                <a:cs typeface="Cambria"/>
              </a:rPr>
              <a:t>Boo</a:t>
            </a:r>
            <a:r>
              <a:rPr sz="2100" spc="25" dirty="0">
                <a:latin typeface="Cambria"/>
                <a:cs typeface="Cambria"/>
              </a:rPr>
              <a:t>l</a:t>
            </a:r>
            <a:r>
              <a:rPr sz="2100" spc="70" dirty="0">
                <a:latin typeface="Cambria"/>
                <a:cs typeface="Cambria"/>
              </a:rPr>
              <a:t>ean  </a:t>
            </a:r>
            <a:r>
              <a:rPr sz="2100" spc="40" dirty="0">
                <a:latin typeface="Cambria"/>
                <a:cs typeface="Cambria"/>
              </a:rPr>
              <a:t>logic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-30" dirty="0">
                <a:latin typeface="Cambria"/>
                <a:cs typeface="Cambria"/>
              </a:rPr>
              <a:t>and/or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135" dirty="0">
                <a:latin typeface="Cambria"/>
                <a:cs typeface="Cambria"/>
              </a:rPr>
              <a:t>Natural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125" dirty="0">
                <a:latin typeface="Cambria"/>
                <a:cs typeface="Cambria"/>
              </a:rPr>
              <a:t>Language.</a:t>
            </a:r>
            <a:endParaRPr sz="21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6680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7630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38100">
              <a:solidFill>
                <a:srgbClr val="FDC3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25" y="0"/>
              <a:ext cx="57150" cy="6858000"/>
            </a:xfrm>
            <a:custGeom>
              <a:avLst/>
              <a:gdLst/>
              <a:ahLst/>
              <a:cxnLst/>
              <a:rect l="l" t="t" r="r" b="b"/>
              <a:pathLst>
                <a:path w="57150" h="6858000">
                  <a:moveTo>
                    <a:pt x="1143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1430" y="6858000"/>
                  </a:lnTo>
                  <a:lnTo>
                    <a:pt x="11430" y="0"/>
                  </a:lnTo>
                  <a:close/>
                </a:path>
                <a:path w="57150" h="6858000">
                  <a:moveTo>
                    <a:pt x="57150" y="0"/>
                  </a:moveTo>
                  <a:lnTo>
                    <a:pt x="22860" y="0"/>
                  </a:lnTo>
                  <a:lnTo>
                    <a:pt x="22860" y="6858000"/>
                  </a:lnTo>
                  <a:lnTo>
                    <a:pt x="57150" y="68580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DC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12700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56447" y="571499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08" y="4419"/>
                  </a:lnTo>
                  <a:lnTo>
                    <a:pt x="178597" y="17162"/>
                  </a:lnTo>
                  <a:lnTo>
                    <a:pt x="135861" y="37453"/>
                  </a:lnTo>
                  <a:lnTo>
                    <a:pt x="97575" y="64518"/>
                  </a:lnTo>
                  <a:lnTo>
                    <a:pt x="64513" y="97580"/>
                  </a:lnTo>
                  <a:lnTo>
                    <a:pt x="37450" y="135867"/>
                  </a:lnTo>
                  <a:lnTo>
                    <a:pt x="17161" y="178602"/>
                  </a:lnTo>
                  <a:lnTo>
                    <a:pt x="4419" y="225011"/>
                  </a:lnTo>
                  <a:lnTo>
                    <a:pt x="0" y="274319"/>
                  </a:lnTo>
                  <a:lnTo>
                    <a:pt x="4419" y="323628"/>
                  </a:lnTo>
                  <a:lnTo>
                    <a:pt x="17161" y="370037"/>
                  </a:lnTo>
                  <a:lnTo>
                    <a:pt x="37450" y="412772"/>
                  </a:lnTo>
                  <a:lnTo>
                    <a:pt x="64513" y="451059"/>
                  </a:lnTo>
                  <a:lnTo>
                    <a:pt x="97575" y="484121"/>
                  </a:lnTo>
                  <a:lnTo>
                    <a:pt x="135861" y="511186"/>
                  </a:lnTo>
                  <a:lnTo>
                    <a:pt x="178597" y="531477"/>
                  </a:lnTo>
                  <a:lnTo>
                    <a:pt x="225008" y="544220"/>
                  </a:lnTo>
                  <a:lnTo>
                    <a:pt x="274320" y="548640"/>
                  </a:lnTo>
                  <a:lnTo>
                    <a:pt x="323631" y="544220"/>
                  </a:lnTo>
                  <a:lnTo>
                    <a:pt x="370042" y="531477"/>
                  </a:lnTo>
                  <a:lnTo>
                    <a:pt x="412778" y="511186"/>
                  </a:lnTo>
                  <a:lnTo>
                    <a:pt x="451064" y="484121"/>
                  </a:lnTo>
                  <a:lnTo>
                    <a:pt x="484126" y="451059"/>
                  </a:lnTo>
                  <a:lnTo>
                    <a:pt x="511189" y="412772"/>
                  </a:lnTo>
                  <a:lnTo>
                    <a:pt x="531478" y="370037"/>
                  </a:lnTo>
                  <a:lnTo>
                    <a:pt x="544220" y="323628"/>
                  </a:lnTo>
                  <a:lnTo>
                    <a:pt x="548640" y="274319"/>
                  </a:lnTo>
                  <a:lnTo>
                    <a:pt x="544220" y="225011"/>
                  </a:lnTo>
                  <a:lnTo>
                    <a:pt x="531478" y="178602"/>
                  </a:lnTo>
                  <a:lnTo>
                    <a:pt x="511189" y="135867"/>
                  </a:lnTo>
                  <a:lnTo>
                    <a:pt x="484126" y="97580"/>
                  </a:lnTo>
                  <a:lnTo>
                    <a:pt x="451064" y="64518"/>
                  </a:lnTo>
                  <a:lnTo>
                    <a:pt x="412778" y="37453"/>
                  </a:lnTo>
                  <a:lnTo>
                    <a:pt x="370042" y="17162"/>
                  </a:lnTo>
                  <a:lnTo>
                    <a:pt x="323631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535940" y="514857"/>
            <a:ext cx="6245860" cy="85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295" dirty="0">
                <a:solidFill>
                  <a:srgbClr val="002060"/>
                </a:solidFill>
                <a:latin typeface="Cambria"/>
                <a:cs typeface="Cambria"/>
              </a:rPr>
              <a:t>THE</a:t>
            </a:r>
            <a:r>
              <a:rPr b="1" spc="275" dirty="0">
                <a:solidFill>
                  <a:srgbClr val="002060"/>
                </a:solidFill>
                <a:latin typeface="Cambria"/>
                <a:cs typeface="Cambria"/>
              </a:rPr>
              <a:t> ALGORITHM</a:t>
            </a:r>
            <a:r>
              <a:rPr b="1" spc="280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b="1" spc="285" dirty="0">
                <a:solidFill>
                  <a:srgbClr val="002060"/>
                </a:solidFill>
                <a:latin typeface="Cambria"/>
                <a:cs typeface="Cambria"/>
              </a:rPr>
              <a:t>FOLLOWS</a:t>
            </a:r>
            <a:r>
              <a:rPr b="1" spc="270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b="1" spc="295" dirty="0">
                <a:solidFill>
                  <a:srgbClr val="002060"/>
                </a:solidFill>
                <a:latin typeface="Cambria"/>
                <a:cs typeface="Cambria"/>
              </a:rPr>
              <a:t>THE</a:t>
            </a: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spc="285" dirty="0">
                <a:solidFill>
                  <a:srgbClr val="002060"/>
                </a:solidFill>
                <a:latin typeface="Cambria"/>
                <a:cs typeface="Cambria"/>
              </a:rPr>
              <a:t>FOLLOWING</a:t>
            </a:r>
            <a:r>
              <a:rPr b="1" spc="265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b="1" spc="240" dirty="0">
                <a:solidFill>
                  <a:srgbClr val="002060"/>
                </a:solidFill>
                <a:latin typeface="Cambria"/>
                <a:cs typeface="Cambria"/>
              </a:rPr>
              <a:t>STEPS</a:t>
            </a:r>
            <a:r>
              <a:rPr sz="3000" b="1" spc="240" dirty="0">
                <a:solidFill>
                  <a:srgbClr val="002060"/>
                </a:solidFill>
                <a:latin typeface="Cambria"/>
                <a:cs typeface="Cambria"/>
              </a:rPr>
              <a:t>:</a:t>
            </a:r>
            <a:endParaRPr sz="3000" b="1" dirty="0">
              <a:solidFill>
                <a:srgbClr val="002060"/>
              </a:solidFill>
              <a:latin typeface="Cambria"/>
              <a:cs typeface="Cambria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533400" y="1524000"/>
            <a:ext cx="8058784" cy="5161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22275" algn="l"/>
                <a:tab pos="422909" algn="l"/>
                <a:tab pos="1198245" algn="l"/>
                <a:tab pos="2078355" algn="l"/>
                <a:tab pos="2690495" algn="l"/>
                <a:tab pos="3625850" algn="l"/>
                <a:tab pos="4375150" algn="l"/>
                <a:tab pos="4986655" algn="l"/>
                <a:tab pos="6333490" algn="l"/>
                <a:tab pos="6823075" algn="l"/>
              </a:tabLst>
            </a:pPr>
            <a:r>
              <a:rPr sz="2400" spc="110" dirty="0">
                <a:latin typeface="Cambria"/>
                <a:cs typeface="Cambria"/>
              </a:rPr>
              <a:t>Dete</a:t>
            </a:r>
            <a:r>
              <a:rPr sz="2400" spc="80" dirty="0">
                <a:latin typeface="Cambria"/>
                <a:cs typeface="Cambria"/>
              </a:rPr>
              <a:t>r</a:t>
            </a:r>
            <a:r>
              <a:rPr sz="2400" spc="90" dirty="0">
                <a:latin typeface="Cambria"/>
                <a:cs typeface="Cambria"/>
              </a:rPr>
              <a:t>min</a:t>
            </a:r>
            <a:r>
              <a:rPr sz="2400" spc="85" dirty="0">
                <a:latin typeface="Cambria"/>
                <a:cs typeface="Cambria"/>
              </a:rPr>
              <a:t>e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85" dirty="0">
                <a:latin typeface="Cambria"/>
                <a:cs typeface="Cambria"/>
              </a:rPr>
              <a:t>th</a:t>
            </a:r>
            <a:r>
              <a:rPr sz="2400" spc="100" dirty="0">
                <a:latin typeface="Cambria"/>
                <a:cs typeface="Cambria"/>
              </a:rPr>
              <a:t>e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90" dirty="0">
                <a:latin typeface="Cambria"/>
                <a:cs typeface="Cambria"/>
              </a:rPr>
              <a:t>items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140" dirty="0">
                <a:latin typeface="Cambria"/>
                <a:cs typeface="Cambria"/>
              </a:rPr>
              <a:t>tha</a:t>
            </a:r>
            <a:r>
              <a:rPr sz="2400" spc="105" dirty="0">
                <a:latin typeface="Cambria"/>
                <a:cs typeface="Cambria"/>
              </a:rPr>
              <a:t>t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80" dirty="0">
                <a:latin typeface="Cambria"/>
                <a:cs typeface="Cambria"/>
              </a:rPr>
              <a:t>ar</a:t>
            </a:r>
            <a:r>
              <a:rPr sz="2400" spc="90" dirty="0">
                <a:latin typeface="Cambria"/>
                <a:cs typeface="Cambria"/>
              </a:rPr>
              <a:t>e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85" dirty="0">
                <a:latin typeface="Cambria"/>
                <a:cs typeface="Cambria"/>
              </a:rPr>
              <a:t>satisfied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45" dirty="0">
                <a:latin typeface="Cambria"/>
                <a:cs typeface="Cambria"/>
              </a:rPr>
              <a:t>by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75" dirty="0">
                <a:latin typeface="Cambria"/>
                <a:cs typeface="Cambria"/>
              </a:rPr>
              <a:t>app</a:t>
            </a:r>
            <a:r>
              <a:rPr sz="2400" spc="85" dirty="0">
                <a:latin typeface="Cambria"/>
                <a:cs typeface="Cambria"/>
              </a:rPr>
              <a:t>lyi</a:t>
            </a:r>
            <a:r>
              <a:rPr sz="2400" spc="120" dirty="0">
                <a:latin typeface="Cambria"/>
                <a:cs typeface="Cambria"/>
              </a:rPr>
              <a:t>n</a:t>
            </a:r>
            <a:r>
              <a:rPr sz="2400" spc="65" dirty="0">
                <a:latin typeface="Cambria"/>
                <a:cs typeface="Cambria"/>
              </a:rPr>
              <a:t>g  </a:t>
            </a:r>
            <a:r>
              <a:rPr sz="2400" spc="80" dirty="0">
                <a:latin typeface="Cambria"/>
                <a:cs typeface="Cambria"/>
              </a:rPr>
              <a:t>strict	interpretation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Boolean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functions</a:t>
            </a:r>
            <a:endParaRPr sz="2400" dirty="0">
              <a:latin typeface="Cambria"/>
              <a:cs typeface="Cambria"/>
            </a:endParaRPr>
          </a:p>
          <a:p>
            <a:pPr marL="285115" marR="5080" indent="-27305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96875" algn="l"/>
                <a:tab pos="397510" algn="l"/>
                <a:tab pos="2028825" algn="l"/>
                <a:tab pos="2615565" algn="l"/>
                <a:tab pos="3526154" algn="l"/>
                <a:tab pos="4250055" algn="l"/>
                <a:tab pos="4838065" algn="l"/>
                <a:tab pos="5568315" algn="l"/>
                <a:tab pos="5952490" algn="l"/>
                <a:tab pos="6541134" algn="l"/>
                <a:tab pos="7084059" algn="l"/>
                <a:tab pos="7807959" algn="l"/>
              </a:tabLst>
            </a:pPr>
            <a:r>
              <a:rPr sz="2400" spc="175" dirty="0">
                <a:latin typeface="Cambria"/>
                <a:cs typeface="Cambria"/>
              </a:rPr>
              <a:t>D</a:t>
            </a:r>
            <a:r>
              <a:rPr sz="2400" spc="120" dirty="0">
                <a:latin typeface="Cambria"/>
                <a:cs typeface="Cambria"/>
              </a:rPr>
              <a:t>e</a:t>
            </a:r>
            <a:r>
              <a:rPr sz="2400" spc="85" dirty="0">
                <a:latin typeface="Cambria"/>
                <a:cs typeface="Cambria"/>
              </a:rPr>
              <a:t>termi</a:t>
            </a:r>
            <a:r>
              <a:rPr sz="2400" spc="100" dirty="0">
                <a:latin typeface="Cambria"/>
                <a:cs typeface="Cambria"/>
              </a:rPr>
              <a:t>n</a:t>
            </a:r>
            <a:r>
              <a:rPr sz="2400" spc="30" dirty="0">
                <a:latin typeface="Cambria"/>
                <a:cs typeface="Cambria"/>
              </a:rPr>
              <a:t>e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95" dirty="0">
                <a:latin typeface="Cambria"/>
                <a:cs typeface="Cambria"/>
              </a:rPr>
              <a:t>t</a:t>
            </a:r>
            <a:r>
              <a:rPr sz="2400" spc="150" dirty="0">
                <a:latin typeface="Cambria"/>
                <a:cs typeface="Cambria"/>
              </a:rPr>
              <a:t>h</a:t>
            </a:r>
            <a:r>
              <a:rPr sz="2400" spc="30" dirty="0">
                <a:latin typeface="Cambria"/>
                <a:cs typeface="Cambria"/>
              </a:rPr>
              <a:t>e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90" dirty="0">
                <a:latin typeface="Cambria"/>
                <a:cs typeface="Cambria"/>
              </a:rPr>
              <a:t>items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140" dirty="0">
                <a:latin typeface="Cambria"/>
                <a:cs typeface="Cambria"/>
              </a:rPr>
              <a:t>tha</a:t>
            </a:r>
            <a:r>
              <a:rPr sz="2400" spc="105" dirty="0">
                <a:latin typeface="Cambria"/>
                <a:cs typeface="Cambria"/>
              </a:rPr>
              <a:t>t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85" dirty="0">
                <a:latin typeface="Cambria"/>
                <a:cs typeface="Cambria"/>
              </a:rPr>
              <a:t>are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100" dirty="0">
                <a:latin typeface="Cambria"/>
                <a:cs typeface="Cambria"/>
              </a:rPr>
              <a:t>par</a:t>
            </a:r>
            <a:r>
              <a:rPr sz="2400" spc="75" dirty="0">
                <a:latin typeface="Cambria"/>
                <a:cs typeface="Cambria"/>
              </a:rPr>
              <a:t>t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5" dirty="0">
                <a:latin typeface="Cambria"/>
                <a:cs typeface="Cambria"/>
              </a:rPr>
              <a:t>o</a:t>
            </a:r>
            <a:r>
              <a:rPr sz="2400" dirty="0">
                <a:latin typeface="Cambria"/>
                <a:cs typeface="Cambria"/>
              </a:rPr>
              <a:t>f	</a:t>
            </a:r>
            <a:r>
              <a:rPr sz="2400" spc="90" dirty="0">
                <a:latin typeface="Cambria"/>
                <a:cs typeface="Cambria"/>
              </a:rPr>
              <a:t>th</a:t>
            </a:r>
            <a:r>
              <a:rPr sz="2400" spc="100" dirty="0">
                <a:latin typeface="Cambria"/>
                <a:cs typeface="Cambria"/>
              </a:rPr>
              <a:t>e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75" dirty="0">
                <a:latin typeface="Cambria"/>
                <a:cs typeface="Cambria"/>
              </a:rPr>
              <a:t>set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140" dirty="0">
                <a:latin typeface="Cambria"/>
                <a:cs typeface="Cambria"/>
              </a:rPr>
              <a:t>tha</a:t>
            </a:r>
            <a:r>
              <a:rPr sz="2400" spc="105" dirty="0">
                <a:latin typeface="Cambria"/>
                <a:cs typeface="Cambria"/>
              </a:rPr>
              <a:t>t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60" dirty="0">
                <a:latin typeface="Cambria"/>
                <a:cs typeface="Cambria"/>
              </a:rPr>
              <a:t>is  </a:t>
            </a:r>
            <a:r>
              <a:rPr sz="2400" spc="120" dirty="0">
                <a:latin typeface="Cambria"/>
                <a:cs typeface="Cambria"/>
              </a:rPr>
              <a:t>invariant.</a:t>
            </a:r>
            <a:endParaRPr sz="2400" dirty="0">
              <a:latin typeface="Cambria"/>
              <a:cs typeface="Cambria"/>
            </a:endParaRPr>
          </a:p>
          <a:p>
            <a:pPr marL="349885" indent="-33782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0520" algn="l"/>
              </a:tabLst>
            </a:pPr>
            <a:r>
              <a:rPr sz="2400" spc="100" dirty="0">
                <a:latin typeface="Cambria"/>
                <a:cs typeface="Cambria"/>
              </a:rPr>
              <a:t>Determine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Centroid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10" dirty="0">
                <a:latin typeface="Cambria"/>
                <a:cs typeface="Cambria"/>
              </a:rPr>
              <a:t>invariant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set</a:t>
            </a:r>
            <a:endParaRPr sz="2400" dirty="0">
              <a:latin typeface="Cambria"/>
              <a:cs typeface="Cambria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61315" algn="l"/>
              </a:tabLst>
            </a:pPr>
            <a:r>
              <a:rPr sz="2400" spc="95" dirty="0">
                <a:latin typeface="Cambria"/>
                <a:cs typeface="Cambria"/>
              </a:rPr>
              <a:t>Determine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80" dirty="0">
                <a:latin typeface="Cambria"/>
                <a:cs typeface="Cambria"/>
              </a:rPr>
              <a:t>number </a:t>
            </a:r>
            <a:r>
              <a:rPr sz="2400" spc="-5" dirty="0">
                <a:latin typeface="Cambria"/>
                <a:cs typeface="Cambria"/>
              </a:rPr>
              <a:t>of </a:t>
            </a:r>
            <a:r>
              <a:rPr sz="2400" spc="90" dirty="0">
                <a:latin typeface="Cambria"/>
                <a:cs typeface="Cambria"/>
              </a:rPr>
              <a:t>items </a:t>
            </a:r>
            <a:r>
              <a:rPr sz="2400" spc="20" dirty="0">
                <a:latin typeface="Cambria"/>
                <a:cs typeface="Cambria"/>
              </a:rPr>
              <a:t>to be </a:t>
            </a:r>
            <a:r>
              <a:rPr sz="2400" spc="60" dirty="0">
                <a:latin typeface="Cambria"/>
                <a:cs typeface="Cambria"/>
              </a:rPr>
              <a:t>added </a:t>
            </a:r>
            <a:r>
              <a:rPr sz="2400" spc="-10" dirty="0">
                <a:latin typeface="Cambria"/>
                <a:cs typeface="Cambria"/>
              </a:rPr>
              <a:t>or </a:t>
            </a:r>
            <a:r>
              <a:rPr sz="2400" spc="50" dirty="0">
                <a:latin typeface="Cambria"/>
                <a:cs typeface="Cambria"/>
              </a:rPr>
              <a:t>deleted 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by </a:t>
            </a:r>
            <a:r>
              <a:rPr sz="2400" spc="95" dirty="0">
                <a:latin typeface="Cambria"/>
                <a:cs typeface="Cambria"/>
              </a:rPr>
              <a:t>multiplying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85" dirty="0">
                <a:latin typeface="Cambria"/>
                <a:cs typeface="Cambria"/>
              </a:rPr>
              <a:t>term </a:t>
            </a:r>
            <a:r>
              <a:rPr sz="2400" spc="75" dirty="0">
                <a:latin typeface="Cambria"/>
                <a:cs typeface="Cambria"/>
              </a:rPr>
              <a:t>weight </a:t>
            </a:r>
            <a:r>
              <a:rPr sz="2400" spc="85" dirty="0">
                <a:latin typeface="Cambria"/>
                <a:cs typeface="Cambria"/>
              </a:rPr>
              <a:t>times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85" dirty="0">
                <a:latin typeface="Cambria"/>
                <a:cs typeface="Cambria"/>
              </a:rPr>
              <a:t>number </a:t>
            </a:r>
            <a:r>
              <a:rPr sz="2400" spc="-5" dirty="0">
                <a:latin typeface="Cambria"/>
                <a:cs typeface="Cambria"/>
              </a:rPr>
              <a:t>of 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items </a:t>
            </a:r>
            <a:r>
              <a:rPr sz="2400" spc="55" dirty="0">
                <a:latin typeface="Cambria"/>
                <a:cs typeface="Cambria"/>
              </a:rPr>
              <a:t>outside </a:t>
            </a:r>
            <a:r>
              <a:rPr sz="2400" spc="-10" dirty="0">
                <a:latin typeface="Cambria"/>
                <a:cs typeface="Cambria"/>
              </a:rPr>
              <a:t>of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110" dirty="0">
                <a:latin typeface="Cambria"/>
                <a:cs typeface="Cambria"/>
              </a:rPr>
              <a:t>invariant </a:t>
            </a:r>
            <a:r>
              <a:rPr sz="2400" spc="75" dirty="0">
                <a:latin typeface="Cambria"/>
                <a:cs typeface="Cambria"/>
              </a:rPr>
              <a:t>set </a:t>
            </a:r>
            <a:r>
              <a:rPr sz="2400" spc="105" dirty="0">
                <a:latin typeface="Cambria"/>
                <a:cs typeface="Cambria"/>
              </a:rPr>
              <a:t>and </a:t>
            </a:r>
            <a:r>
              <a:rPr sz="2400" spc="75" dirty="0">
                <a:latin typeface="Cambria"/>
                <a:cs typeface="Cambria"/>
              </a:rPr>
              <a:t>rounding </a:t>
            </a:r>
            <a:r>
              <a:rPr sz="2400" spc="85" dirty="0">
                <a:latin typeface="Cambria"/>
                <a:cs typeface="Cambria"/>
              </a:rPr>
              <a:t>up </a:t>
            </a:r>
            <a:r>
              <a:rPr sz="2400" spc="20" dirty="0">
                <a:latin typeface="Cambria"/>
                <a:cs typeface="Cambria"/>
              </a:rPr>
              <a:t>to 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nearest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whole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number</a:t>
            </a:r>
            <a:endParaRPr sz="2400" dirty="0">
              <a:latin typeface="Cambria"/>
              <a:cs typeface="Cambria"/>
            </a:endParaRPr>
          </a:p>
          <a:p>
            <a:pPr marL="285115" marR="6350" indent="-273050" algn="just">
              <a:lnSpc>
                <a:spcPct val="100000"/>
              </a:lnSpc>
              <a:spcBef>
                <a:spcPts val="605"/>
              </a:spcBef>
              <a:buAutoNum type="arabicPeriod"/>
              <a:tabLst>
                <a:tab pos="361950" algn="l"/>
              </a:tabLst>
            </a:pPr>
            <a:r>
              <a:rPr sz="2400" spc="95" dirty="0">
                <a:latin typeface="Cambria"/>
                <a:cs typeface="Cambria"/>
              </a:rPr>
              <a:t>Determine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95" dirty="0">
                <a:latin typeface="Cambria"/>
                <a:cs typeface="Cambria"/>
              </a:rPr>
              <a:t>similarity </a:t>
            </a:r>
            <a:r>
              <a:rPr sz="2400" spc="45" dirty="0">
                <a:latin typeface="Cambria"/>
                <a:cs typeface="Cambria"/>
              </a:rPr>
              <a:t>between </a:t>
            </a:r>
            <a:r>
              <a:rPr sz="2400" spc="90" dirty="0">
                <a:latin typeface="Cambria"/>
                <a:cs typeface="Cambria"/>
              </a:rPr>
              <a:t>items </a:t>
            </a:r>
            <a:r>
              <a:rPr sz="2400" spc="60" dirty="0">
                <a:latin typeface="Cambria"/>
                <a:cs typeface="Cambria"/>
              </a:rPr>
              <a:t>outside </a:t>
            </a:r>
            <a:r>
              <a:rPr sz="2400" spc="-5" dirty="0">
                <a:latin typeface="Cambria"/>
                <a:cs typeface="Cambria"/>
              </a:rPr>
              <a:t>of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110" dirty="0">
                <a:latin typeface="Cambria"/>
                <a:cs typeface="Cambria"/>
              </a:rPr>
              <a:t>invariant </a:t>
            </a:r>
            <a:r>
              <a:rPr sz="2400" spc="75" dirty="0">
                <a:latin typeface="Cambria"/>
                <a:cs typeface="Cambria"/>
              </a:rPr>
              <a:t>set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and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Centroid</a:t>
            </a:r>
            <a:endParaRPr sz="2400" dirty="0">
              <a:latin typeface="Cambria"/>
              <a:cs typeface="Cambria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96875" algn="l"/>
              </a:tabLst>
            </a:pPr>
            <a:r>
              <a:rPr sz="2400" spc="95" dirty="0">
                <a:latin typeface="Cambria"/>
                <a:cs typeface="Cambria"/>
              </a:rPr>
              <a:t>Select </a:t>
            </a:r>
            <a:r>
              <a:rPr sz="2400" spc="90" dirty="0">
                <a:latin typeface="Cambria"/>
                <a:cs typeface="Cambria"/>
              </a:rPr>
              <a:t>the items </a:t>
            </a:r>
            <a:r>
              <a:rPr sz="2400" spc="20" dirty="0">
                <a:latin typeface="Cambria"/>
                <a:cs typeface="Cambria"/>
              </a:rPr>
              <a:t>to be </a:t>
            </a:r>
            <a:r>
              <a:rPr sz="2400" spc="70" dirty="0">
                <a:latin typeface="Cambria"/>
                <a:cs typeface="Cambria"/>
              </a:rPr>
              <a:t>included </a:t>
            </a:r>
            <a:r>
              <a:rPr sz="2400" spc="-10" dirty="0">
                <a:latin typeface="Cambria"/>
                <a:cs typeface="Cambria"/>
              </a:rPr>
              <a:t>or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removed </a:t>
            </a:r>
            <a:r>
              <a:rPr sz="2400" spc="50" dirty="0">
                <a:latin typeface="Cambria"/>
                <a:cs typeface="Cambria"/>
              </a:rPr>
              <a:t>from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110" dirty="0">
                <a:latin typeface="Cambria"/>
                <a:cs typeface="Cambria"/>
              </a:rPr>
              <a:t>final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set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6680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7630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38100">
              <a:solidFill>
                <a:srgbClr val="FDC3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25" y="0"/>
              <a:ext cx="57150" cy="6858000"/>
            </a:xfrm>
            <a:custGeom>
              <a:avLst/>
              <a:gdLst/>
              <a:ahLst/>
              <a:cxnLst/>
              <a:rect l="l" t="t" r="r" b="b"/>
              <a:pathLst>
                <a:path w="57150" h="6858000">
                  <a:moveTo>
                    <a:pt x="1143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1430" y="6858000"/>
                  </a:lnTo>
                  <a:lnTo>
                    <a:pt x="11430" y="0"/>
                  </a:lnTo>
                  <a:close/>
                </a:path>
                <a:path w="57150" h="6858000">
                  <a:moveTo>
                    <a:pt x="57150" y="0"/>
                  </a:moveTo>
                  <a:lnTo>
                    <a:pt x="22860" y="0"/>
                  </a:lnTo>
                  <a:lnTo>
                    <a:pt x="22860" y="6858000"/>
                  </a:lnTo>
                  <a:lnTo>
                    <a:pt x="57150" y="68580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DC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12700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56447" y="571499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08" y="4419"/>
                  </a:lnTo>
                  <a:lnTo>
                    <a:pt x="178597" y="17162"/>
                  </a:lnTo>
                  <a:lnTo>
                    <a:pt x="135861" y="37453"/>
                  </a:lnTo>
                  <a:lnTo>
                    <a:pt x="97575" y="64518"/>
                  </a:lnTo>
                  <a:lnTo>
                    <a:pt x="64513" y="97580"/>
                  </a:lnTo>
                  <a:lnTo>
                    <a:pt x="37450" y="135867"/>
                  </a:lnTo>
                  <a:lnTo>
                    <a:pt x="17161" y="178602"/>
                  </a:lnTo>
                  <a:lnTo>
                    <a:pt x="4419" y="225011"/>
                  </a:lnTo>
                  <a:lnTo>
                    <a:pt x="0" y="274319"/>
                  </a:lnTo>
                  <a:lnTo>
                    <a:pt x="4419" y="323628"/>
                  </a:lnTo>
                  <a:lnTo>
                    <a:pt x="17161" y="370037"/>
                  </a:lnTo>
                  <a:lnTo>
                    <a:pt x="37450" y="412772"/>
                  </a:lnTo>
                  <a:lnTo>
                    <a:pt x="64513" y="451059"/>
                  </a:lnTo>
                  <a:lnTo>
                    <a:pt x="97575" y="484121"/>
                  </a:lnTo>
                  <a:lnTo>
                    <a:pt x="135861" y="511186"/>
                  </a:lnTo>
                  <a:lnTo>
                    <a:pt x="178597" y="531477"/>
                  </a:lnTo>
                  <a:lnTo>
                    <a:pt x="225008" y="544220"/>
                  </a:lnTo>
                  <a:lnTo>
                    <a:pt x="274320" y="548640"/>
                  </a:lnTo>
                  <a:lnTo>
                    <a:pt x="323631" y="544220"/>
                  </a:lnTo>
                  <a:lnTo>
                    <a:pt x="370042" y="531477"/>
                  </a:lnTo>
                  <a:lnTo>
                    <a:pt x="412778" y="511186"/>
                  </a:lnTo>
                  <a:lnTo>
                    <a:pt x="451064" y="484121"/>
                  </a:lnTo>
                  <a:lnTo>
                    <a:pt x="484126" y="451059"/>
                  </a:lnTo>
                  <a:lnTo>
                    <a:pt x="511189" y="412772"/>
                  </a:lnTo>
                  <a:lnTo>
                    <a:pt x="531478" y="370037"/>
                  </a:lnTo>
                  <a:lnTo>
                    <a:pt x="544220" y="323628"/>
                  </a:lnTo>
                  <a:lnTo>
                    <a:pt x="548640" y="274319"/>
                  </a:lnTo>
                  <a:lnTo>
                    <a:pt x="544220" y="225011"/>
                  </a:lnTo>
                  <a:lnTo>
                    <a:pt x="531478" y="178602"/>
                  </a:lnTo>
                  <a:lnTo>
                    <a:pt x="511189" y="135867"/>
                  </a:lnTo>
                  <a:lnTo>
                    <a:pt x="484126" y="97580"/>
                  </a:lnTo>
                  <a:lnTo>
                    <a:pt x="451064" y="64518"/>
                  </a:lnTo>
                  <a:lnTo>
                    <a:pt x="412778" y="37453"/>
                  </a:lnTo>
                  <a:lnTo>
                    <a:pt x="370042" y="17162"/>
                  </a:lnTo>
                  <a:lnTo>
                    <a:pt x="323631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578866" y="621284"/>
            <a:ext cx="7955534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310" dirty="0">
                <a:solidFill>
                  <a:srgbClr val="002060"/>
                </a:solidFill>
                <a:latin typeface="Cambria"/>
                <a:cs typeface="Cambria"/>
              </a:rPr>
              <a:t>E</a:t>
            </a:r>
            <a:r>
              <a:rPr b="1" spc="310" dirty="0">
                <a:solidFill>
                  <a:srgbClr val="002060"/>
                </a:solidFill>
                <a:latin typeface="Cambria"/>
                <a:cs typeface="Cambria"/>
              </a:rPr>
              <a:t>XAMPLE</a:t>
            </a:r>
            <a:r>
              <a:rPr b="1" spc="290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b="1" spc="300" dirty="0">
                <a:solidFill>
                  <a:srgbClr val="002060"/>
                </a:solidFill>
                <a:latin typeface="Cambria"/>
                <a:cs typeface="Cambria"/>
              </a:rPr>
              <a:t>OF </a:t>
            </a:r>
            <a:r>
              <a:rPr sz="3000" b="1" spc="280" dirty="0">
                <a:solidFill>
                  <a:srgbClr val="002060"/>
                </a:solidFill>
                <a:latin typeface="Cambria"/>
                <a:cs typeface="Cambria"/>
              </a:rPr>
              <a:t>W</a:t>
            </a:r>
            <a:r>
              <a:rPr b="1" spc="280" dirty="0">
                <a:solidFill>
                  <a:srgbClr val="002060"/>
                </a:solidFill>
                <a:latin typeface="Cambria"/>
                <a:cs typeface="Cambria"/>
              </a:rPr>
              <a:t>EIGHTED</a:t>
            </a:r>
            <a:r>
              <a:rPr b="1" spc="290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3000" b="1" spc="305" dirty="0">
                <a:solidFill>
                  <a:srgbClr val="002060"/>
                </a:solidFill>
                <a:latin typeface="Cambria"/>
                <a:cs typeface="Cambria"/>
              </a:rPr>
              <a:t>B</a:t>
            </a:r>
            <a:r>
              <a:rPr b="1" spc="305" dirty="0">
                <a:solidFill>
                  <a:srgbClr val="002060"/>
                </a:solidFill>
                <a:latin typeface="Cambria"/>
                <a:cs typeface="Cambria"/>
              </a:rPr>
              <a:t>OOLEAN</a:t>
            </a:r>
            <a:r>
              <a:rPr b="1" spc="295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3000" b="1" spc="335" dirty="0">
                <a:solidFill>
                  <a:srgbClr val="002060"/>
                </a:solidFill>
                <a:latin typeface="Cambria"/>
                <a:cs typeface="Cambria"/>
              </a:rPr>
              <a:t>Q</a:t>
            </a:r>
            <a:r>
              <a:rPr b="1" spc="335" dirty="0">
                <a:solidFill>
                  <a:srgbClr val="002060"/>
                </a:solidFill>
                <a:latin typeface="Cambria"/>
                <a:cs typeface="Cambria"/>
              </a:rPr>
              <a:t>UERY</a:t>
            </a:r>
            <a:endParaRPr sz="3000" b="1" dirty="0">
              <a:solidFill>
                <a:srgbClr val="002060"/>
              </a:solidFill>
              <a:latin typeface="Cambria"/>
              <a:cs typeface="Cambria"/>
            </a:endParaRPr>
          </a:p>
        </p:txBody>
      </p:sp>
      <p:pic>
        <p:nvPicPr>
          <p:cNvPr id="10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1371600"/>
            <a:ext cx="7072376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6680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7630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38100">
              <a:solidFill>
                <a:srgbClr val="FDC3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25" y="0"/>
              <a:ext cx="57150" cy="6858000"/>
            </a:xfrm>
            <a:custGeom>
              <a:avLst/>
              <a:gdLst/>
              <a:ahLst/>
              <a:cxnLst/>
              <a:rect l="l" t="t" r="r" b="b"/>
              <a:pathLst>
                <a:path w="57150" h="6858000">
                  <a:moveTo>
                    <a:pt x="1143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1430" y="6858000"/>
                  </a:lnTo>
                  <a:lnTo>
                    <a:pt x="11430" y="0"/>
                  </a:lnTo>
                  <a:close/>
                </a:path>
                <a:path w="57150" h="6858000">
                  <a:moveTo>
                    <a:pt x="57150" y="0"/>
                  </a:moveTo>
                  <a:lnTo>
                    <a:pt x="22860" y="0"/>
                  </a:lnTo>
                  <a:lnTo>
                    <a:pt x="22860" y="6858000"/>
                  </a:lnTo>
                  <a:lnTo>
                    <a:pt x="57150" y="68580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DC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12700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56447" y="571499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08" y="4419"/>
                  </a:lnTo>
                  <a:lnTo>
                    <a:pt x="178597" y="17162"/>
                  </a:lnTo>
                  <a:lnTo>
                    <a:pt x="135861" y="37453"/>
                  </a:lnTo>
                  <a:lnTo>
                    <a:pt x="97575" y="64518"/>
                  </a:lnTo>
                  <a:lnTo>
                    <a:pt x="64513" y="97580"/>
                  </a:lnTo>
                  <a:lnTo>
                    <a:pt x="37450" y="135867"/>
                  </a:lnTo>
                  <a:lnTo>
                    <a:pt x="17161" y="178602"/>
                  </a:lnTo>
                  <a:lnTo>
                    <a:pt x="4419" y="225011"/>
                  </a:lnTo>
                  <a:lnTo>
                    <a:pt x="0" y="274319"/>
                  </a:lnTo>
                  <a:lnTo>
                    <a:pt x="4419" y="323628"/>
                  </a:lnTo>
                  <a:lnTo>
                    <a:pt x="17161" y="370037"/>
                  </a:lnTo>
                  <a:lnTo>
                    <a:pt x="37450" y="412772"/>
                  </a:lnTo>
                  <a:lnTo>
                    <a:pt x="64513" y="451059"/>
                  </a:lnTo>
                  <a:lnTo>
                    <a:pt x="97575" y="484121"/>
                  </a:lnTo>
                  <a:lnTo>
                    <a:pt x="135861" y="511186"/>
                  </a:lnTo>
                  <a:lnTo>
                    <a:pt x="178597" y="531477"/>
                  </a:lnTo>
                  <a:lnTo>
                    <a:pt x="225008" y="544220"/>
                  </a:lnTo>
                  <a:lnTo>
                    <a:pt x="274320" y="548640"/>
                  </a:lnTo>
                  <a:lnTo>
                    <a:pt x="323631" y="544220"/>
                  </a:lnTo>
                  <a:lnTo>
                    <a:pt x="370042" y="531477"/>
                  </a:lnTo>
                  <a:lnTo>
                    <a:pt x="412778" y="511186"/>
                  </a:lnTo>
                  <a:lnTo>
                    <a:pt x="451064" y="484121"/>
                  </a:lnTo>
                  <a:lnTo>
                    <a:pt x="484126" y="451059"/>
                  </a:lnTo>
                  <a:lnTo>
                    <a:pt x="511189" y="412772"/>
                  </a:lnTo>
                  <a:lnTo>
                    <a:pt x="531478" y="370037"/>
                  </a:lnTo>
                  <a:lnTo>
                    <a:pt x="544220" y="323628"/>
                  </a:lnTo>
                  <a:lnTo>
                    <a:pt x="548640" y="274319"/>
                  </a:lnTo>
                  <a:lnTo>
                    <a:pt x="544220" y="225011"/>
                  </a:lnTo>
                  <a:lnTo>
                    <a:pt x="531478" y="178602"/>
                  </a:lnTo>
                  <a:lnTo>
                    <a:pt x="511189" y="135867"/>
                  </a:lnTo>
                  <a:lnTo>
                    <a:pt x="484126" y="97580"/>
                  </a:lnTo>
                  <a:lnTo>
                    <a:pt x="451064" y="64518"/>
                  </a:lnTo>
                  <a:lnTo>
                    <a:pt x="412778" y="37453"/>
                  </a:lnTo>
                  <a:lnTo>
                    <a:pt x="370042" y="17162"/>
                  </a:lnTo>
                  <a:lnTo>
                    <a:pt x="323631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-609600" y="1295400"/>
            <a:ext cx="8827770" cy="1640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0190" marR="5080" indent="-273050">
              <a:lnSpc>
                <a:spcPct val="100000"/>
              </a:lnSpc>
              <a:spcBef>
                <a:spcPts val="100"/>
              </a:spcBef>
            </a:pPr>
            <a:r>
              <a:rPr b="0" spc="80" dirty="0">
                <a:solidFill>
                  <a:srgbClr val="000000"/>
                </a:solidFill>
                <a:latin typeface="Cambria"/>
                <a:cs typeface="Cambria"/>
              </a:rPr>
              <a:t>contains</a:t>
            </a:r>
            <a:r>
              <a:rPr b="0" spc="11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spc="120" dirty="0">
                <a:solidFill>
                  <a:srgbClr val="000000"/>
                </a:solidFill>
                <a:latin typeface="Cambria"/>
                <a:cs typeface="Cambria"/>
              </a:rPr>
              <a:t>all</a:t>
            </a:r>
            <a:r>
              <a:rPr b="0" spc="11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spc="-5" dirty="0">
                <a:solidFill>
                  <a:srgbClr val="000000"/>
                </a:solidFill>
                <a:latin typeface="Cambria"/>
                <a:cs typeface="Cambria"/>
              </a:rPr>
              <a:t>of</a:t>
            </a:r>
            <a:r>
              <a:rPr b="0" spc="13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spc="75" dirty="0">
                <a:solidFill>
                  <a:srgbClr val="000000"/>
                </a:solidFill>
                <a:latin typeface="Cambria"/>
                <a:cs typeface="Cambria"/>
              </a:rPr>
              <a:t>set</a:t>
            </a:r>
            <a:r>
              <a:rPr b="0" spc="13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spc="15" dirty="0">
                <a:solidFill>
                  <a:srgbClr val="000000"/>
                </a:solidFill>
                <a:latin typeface="Cambria"/>
                <a:cs typeface="Cambria"/>
              </a:rPr>
              <a:t>"cost"</a:t>
            </a:r>
            <a:r>
              <a:rPr b="0" spc="13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spc="275" dirty="0">
                <a:solidFill>
                  <a:srgbClr val="000000"/>
                </a:solidFill>
                <a:latin typeface="Cambria"/>
                <a:cs typeface="Cambria"/>
              </a:rPr>
              <a:t>AND</a:t>
            </a:r>
            <a:r>
              <a:rPr b="0" spc="1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spc="55" dirty="0">
                <a:solidFill>
                  <a:srgbClr val="000000"/>
                </a:solidFill>
                <a:latin typeface="Cambria"/>
                <a:cs typeface="Cambria"/>
              </a:rPr>
              <a:t>"sale"</a:t>
            </a:r>
            <a:r>
              <a:rPr b="0" spc="13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spc="85" dirty="0">
                <a:solidFill>
                  <a:srgbClr val="000000"/>
                </a:solidFill>
                <a:latin typeface="Cambria"/>
                <a:cs typeface="Cambria"/>
              </a:rPr>
              <a:t>plus</a:t>
            </a:r>
            <a:r>
              <a:rPr b="0" spc="11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spc="60" dirty="0">
                <a:solidFill>
                  <a:srgbClr val="000000"/>
                </a:solidFill>
                <a:latin typeface="Cambria"/>
                <a:cs typeface="Cambria"/>
              </a:rPr>
              <a:t>.25</a:t>
            </a:r>
            <a:r>
              <a:rPr b="0" spc="13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spc="-5" dirty="0">
                <a:solidFill>
                  <a:srgbClr val="000000"/>
                </a:solidFill>
                <a:latin typeface="Cambria"/>
                <a:cs typeface="Cambria"/>
              </a:rPr>
              <a:t>of</a:t>
            </a:r>
            <a:r>
              <a:rPr b="0" spc="1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spc="90" dirty="0">
                <a:solidFill>
                  <a:srgbClr val="000000"/>
                </a:solidFill>
                <a:latin typeface="Cambria"/>
                <a:cs typeface="Cambria"/>
              </a:rPr>
              <a:t>the</a:t>
            </a:r>
            <a:r>
              <a:rPr b="0" spc="13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spc="75" dirty="0">
                <a:solidFill>
                  <a:srgbClr val="000000"/>
                </a:solidFill>
                <a:latin typeface="Cambria"/>
                <a:cs typeface="Cambria"/>
              </a:rPr>
              <a:t>set </a:t>
            </a:r>
            <a:r>
              <a:rPr b="0" spc="-5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spc="-5" dirty="0">
                <a:solidFill>
                  <a:srgbClr val="000000"/>
                </a:solidFill>
                <a:latin typeface="Cambria"/>
                <a:cs typeface="Cambria"/>
              </a:rPr>
              <a:t>of</a:t>
            </a:r>
            <a:r>
              <a:rPr b="0" spc="1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spc="55" dirty="0">
                <a:solidFill>
                  <a:srgbClr val="000000"/>
                </a:solidFill>
                <a:latin typeface="Cambria"/>
                <a:cs typeface="Cambria"/>
              </a:rPr>
              <a:t>"sale"</a:t>
            </a:r>
            <a:r>
              <a:rPr b="0" spc="13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spc="265" dirty="0">
                <a:solidFill>
                  <a:srgbClr val="000000"/>
                </a:solidFill>
                <a:latin typeface="Cambria"/>
                <a:cs typeface="Cambria"/>
              </a:rPr>
              <a:t>NOT</a:t>
            </a:r>
            <a:r>
              <a:rPr b="0" spc="1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spc="35" dirty="0">
                <a:solidFill>
                  <a:srgbClr val="000000"/>
                </a:solidFill>
                <a:latin typeface="Cambria"/>
                <a:cs typeface="Cambria"/>
              </a:rPr>
              <a:t>"cost."</a:t>
            </a:r>
          </a:p>
          <a:p>
            <a:pPr marL="2453005" marR="930275" indent="-1205865">
              <a:lnSpc>
                <a:spcPct val="120800"/>
              </a:lnSpc>
            </a:pPr>
            <a:r>
              <a:rPr b="0" spc="155" dirty="0">
                <a:solidFill>
                  <a:srgbClr val="000000"/>
                </a:solidFill>
                <a:latin typeface="Cambria"/>
                <a:cs typeface="Cambria"/>
              </a:rPr>
              <a:t>Using</a:t>
            </a:r>
            <a:r>
              <a:rPr b="0" spc="10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spc="90" dirty="0">
                <a:solidFill>
                  <a:srgbClr val="000000"/>
                </a:solidFill>
                <a:latin typeface="Cambria"/>
                <a:cs typeface="Cambria"/>
              </a:rPr>
              <a:t>the</a:t>
            </a:r>
            <a:r>
              <a:rPr b="0" spc="13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spc="80" dirty="0">
                <a:solidFill>
                  <a:srgbClr val="000000"/>
                </a:solidFill>
                <a:latin typeface="Cambria"/>
                <a:cs typeface="Cambria"/>
              </a:rPr>
              <a:t>simple</a:t>
            </a:r>
            <a:r>
              <a:rPr b="0" spc="1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spc="100" dirty="0">
                <a:solidFill>
                  <a:srgbClr val="000000"/>
                </a:solidFill>
                <a:latin typeface="Cambria"/>
                <a:cs typeface="Cambria"/>
              </a:rPr>
              <a:t>similarity</a:t>
            </a:r>
            <a:r>
              <a:rPr b="0" spc="1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spc="80" dirty="0">
                <a:solidFill>
                  <a:srgbClr val="000000"/>
                </a:solidFill>
                <a:latin typeface="Cambria"/>
                <a:cs typeface="Cambria"/>
              </a:rPr>
              <a:t>measure: </a:t>
            </a:r>
            <a:r>
              <a:rPr b="0" spc="8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spc="140" dirty="0">
                <a:solidFill>
                  <a:srgbClr val="C00000"/>
                </a:solidFill>
                <a:latin typeface="Cambria"/>
                <a:cs typeface="Cambria"/>
              </a:rPr>
              <a:t>SIM(Item</a:t>
            </a:r>
            <a:r>
              <a:rPr sz="1600" b="0" spc="140" dirty="0">
                <a:solidFill>
                  <a:srgbClr val="C00000"/>
                </a:solidFill>
                <a:latin typeface="Cambria"/>
                <a:cs typeface="Cambria"/>
              </a:rPr>
              <a:t>i</a:t>
            </a:r>
            <a:r>
              <a:rPr b="0" spc="140" dirty="0">
                <a:solidFill>
                  <a:srgbClr val="C00000"/>
                </a:solidFill>
                <a:latin typeface="Cambria"/>
                <a:cs typeface="Cambria"/>
              </a:rPr>
              <a:t>,</a:t>
            </a:r>
            <a:r>
              <a:rPr b="0" spc="10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b="0" spc="65" dirty="0">
                <a:solidFill>
                  <a:srgbClr val="C00000"/>
                </a:solidFill>
                <a:latin typeface="Cambria"/>
                <a:cs typeface="Cambria"/>
              </a:rPr>
              <a:t>Item</a:t>
            </a:r>
            <a:r>
              <a:rPr sz="1600" b="0" spc="65" dirty="0">
                <a:solidFill>
                  <a:srgbClr val="C00000"/>
                </a:solidFill>
                <a:latin typeface="Cambria"/>
                <a:cs typeface="Cambria"/>
              </a:rPr>
              <a:t>j</a:t>
            </a:r>
            <a:r>
              <a:rPr b="0" spc="65" dirty="0">
                <a:solidFill>
                  <a:srgbClr val="C00000"/>
                </a:solidFill>
                <a:latin typeface="Cambria"/>
                <a:cs typeface="Cambria"/>
              </a:rPr>
              <a:t>)</a:t>
            </a:r>
            <a:r>
              <a:rPr b="0" spc="13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b="0" spc="125" dirty="0">
                <a:solidFill>
                  <a:srgbClr val="C00000"/>
                </a:solidFill>
                <a:latin typeface="Cambria"/>
                <a:cs typeface="Cambria"/>
              </a:rPr>
              <a:t>=</a:t>
            </a:r>
            <a:r>
              <a:rPr b="0" spc="1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b="0" spc="45" dirty="0">
                <a:solidFill>
                  <a:srgbClr val="C00000"/>
                </a:solidFill>
                <a:latin typeface="Cambria"/>
                <a:cs typeface="Cambria"/>
              </a:rPr>
              <a:t>∑(Term</a:t>
            </a:r>
            <a:r>
              <a:rPr sz="1600" b="0" spc="45" dirty="0">
                <a:solidFill>
                  <a:srgbClr val="C00000"/>
                </a:solidFill>
                <a:latin typeface="Cambria"/>
                <a:cs typeface="Cambria"/>
              </a:rPr>
              <a:t>i,k</a:t>
            </a:r>
            <a:r>
              <a:rPr b="0" spc="45" dirty="0">
                <a:solidFill>
                  <a:srgbClr val="C00000"/>
                </a:solidFill>
                <a:latin typeface="Cambria"/>
                <a:cs typeface="Cambria"/>
              </a:rPr>
              <a:t>)</a:t>
            </a:r>
            <a:r>
              <a:rPr b="0" spc="13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b="0" spc="40" dirty="0">
                <a:solidFill>
                  <a:srgbClr val="C00000"/>
                </a:solidFill>
                <a:latin typeface="Cambria"/>
                <a:cs typeface="Cambria"/>
              </a:rPr>
              <a:t>(Term</a:t>
            </a:r>
            <a:r>
              <a:rPr sz="1200" b="0" spc="40" dirty="0">
                <a:solidFill>
                  <a:srgbClr val="C00000"/>
                </a:solidFill>
                <a:latin typeface="Cambria"/>
                <a:cs typeface="Cambria"/>
              </a:rPr>
              <a:t>j,k</a:t>
            </a:r>
            <a:r>
              <a:rPr b="0" spc="40" dirty="0">
                <a:solidFill>
                  <a:srgbClr val="C00000"/>
                </a:solidFill>
                <a:latin typeface="Cambria"/>
                <a:cs typeface="Cambria"/>
              </a:rPr>
              <a:t>)</a:t>
            </a:r>
            <a:endParaRPr sz="1200" dirty="0">
              <a:latin typeface="Cambria"/>
              <a:cs typeface="Cambria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762000" y="3200400"/>
            <a:ext cx="7272020" cy="469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76200" indent="-273050">
              <a:lnSpc>
                <a:spcPct val="100000"/>
              </a:lnSpc>
              <a:spcBef>
                <a:spcPts val="100"/>
              </a:spcBef>
            </a:pPr>
            <a:r>
              <a:rPr sz="2400" spc="80" dirty="0">
                <a:latin typeface="Cambria"/>
                <a:cs typeface="Cambria"/>
              </a:rPr>
              <a:t>leads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following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set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similarity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values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based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upon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centroids:</a:t>
            </a:r>
            <a:endParaRPr sz="2400" dirty="0">
              <a:latin typeface="Cambria"/>
              <a:cs typeface="Cambria"/>
            </a:endParaRPr>
          </a:p>
          <a:p>
            <a:pPr marL="12700" marR="117475">
              <a:lnSpc>
                <a:spcPct val="127800"/>
              </a:lnSpc>
              <a:spcBef>
                <a:spcPts val="5"/>
              </a:spcBef>
            </a:pPr>
            <a:r>
              <a:rPr sz="1800" spc="204" dirty="0">
                <a:latin typeface="Cambria"/>
                <a:cs typeface="Cambria"/>
              </a:rPr>
              <a:t>CENTROID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5" dirty="0">
                <a:latin typeface="Cambria"/>
                <a:cs typeface="Cambria"/>
              </a:rPr>
              <a:t>(Q1)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=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(D3,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110" dirty="0">
                <a:latin typeface="Cambria"/>
                <a:cs typeface="Cambria"/>
              </a:rPr>
              <a:t>D6,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D8)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=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1/3(4+6+4,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0+0+2,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2+4+0,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15" dirty="0">
                <a:latin typeface="Cambria"/>
                <a:cs typeface="Cambria"/>
              </a:rPr>
              <a:t>4+0+2) </a:t>
            </a:r>
            <a:r>
              <a:rPr sz="1800" spc="-380" dirty="0">
                <a:latin typeface="Cambria"/>
                <a:cs typeface="Cambria"/>
              </a:rPr>
              <a:t> </a:t>
            </a:r>
            <a:r>
              <a:rPr sz="1800" spc="204" dirty="0">
                <a:latin typeface="Cambria"/>
                <a:cs typeface="Cambria"/>
              </a:rPr>
              <a:t>CENTROID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5" dirty="0">
                <a:latin typeface="Cambria"/>
                <a:cs typeface="Cambria"/>
              </a:rPr>
              <a:t>(Q2)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=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(D3,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110" dirty="0">
                <a:latin typeface="Cambria"/>
                <a:cs typeface="Cambria"/>
              </a:rPr>
              <a:t>D4,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D5)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=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1/3(4+0+0,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0+6+4,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2+4+6,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15" dirty="0">
                <a:latin typeface="Cambria"/>
                <a:cs typeface="Cambria"/>
              </a:rPr>
              <a:t>4+6+4) </a:t>
            </a:r>
            <a:r>
              <a:rPr sz="1800" spc="-380" dirty="0">
                <a:latin typeface="Cambria"/>
                <a:cs typeface="Cambria"/>
              </a:rPr>
              <a:t> </a:t>
            </a:r>
            <a:r>
              <a:rPr sz="1800" spc="145" dirty="0">
                <a:latin typeface="Cambria"/>
                <a:cs typeface="Cambria"/>
              </a:rPr>
              <a:t>SIM(CENTROIDQ1,D1) </a:t>
            </a:r>
            <a:r>
              <a:rPr sz="1800" spc="90" dirty="0">
                <a:latin typeface="Cambria"/>
                <a:cs typeface="Cambria"/>
              </a:rPr>
              <a:t>= </a:t>
            </a:r>
            <a:r>
              <a:rPr sz="1800" spc="-100" dirty="0">
                <a:latin typeface="Cambria"/>
                <a:cs typeface="Cambria"/>
              </a:rPr>
              <a:t>1/3(0</a:t>
            </a:r>
            <a:r>
              <a:rPr sz="1800" spc="-95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+ </a:t>
            </a:r>
            <a:r>
              <a:rPr sz="1800" dirty="0">
                <a:latin typeface="Cambria"/>
                <a:cs typeface="Cambria"/>
              </a:rPr>
              <a:t>8 </a:t>
            </a:r>
            <a:r>
              <a:rPr sz="1800" spc="90" dirty="0">
                <a:latin typeface="Cambria"/>
                <a:cs typeface="Cambria"/>
              </a:rPr>
              <a:t>+ </a:t>
            </a:r>
            <a:r>
              <a:rPr sz="1800" dirty="0">
                <a:latin typeface="Cambria"/>
                <a:cs typeface="Cambria"/>
              </a:rPr>
              <a:t>0 </a:t>
            </a:r>
            <a:r>
              <a:rPr sz="1800" spc="90" dirty="0">
                <a:latin typeface="Cambria"/>
                <a:cs typeface="Cambria"/>
              </a:rPr>
              <a:t>+ </a:t>
            </a:r>
            <a:r>
              <a:rPr sz="1800" spc="-30" dirty="0">
                <a:latin typeface="Cambria"/>
                <a:cs typeface="Cambria"/>
              </a:rPr>
              <a:t>48)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= </a:t>
            </a:r>
            <a:r>
              <a:rPr sz="1800" spc="-85" dirty="0">
                <a:latin typeface="Cambria"/>
                <a:cs typeface="Cambria"/>
              </a:rPr>
              <a:t>1/3(56) </a:t>
            </a:r>
            <a:r>
              <a:rPr sz="1800" spc="-80" dirty="0">
                <a:latin typeface="Cambria"/>
                <a:cs typeface="Cambria"/>
              </a:rPr>
              <a:t> </a:t>
            </a:r>
            <a:r>
              <a:rPr sz="1800" spc="145" dirty="0">
                <a:latin typeface="Cambria"/>
                <a:cs typeface="Cambria"/>
              </a:rPr>
              <a:t>SIM(CENTROIDQ1,D2)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=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-100" dirty="0">
                <a:latin typeface="Cambria"/>
                <a:cs typeface="Cambria"/>
              </a:rPr>
              <a:t>1/3(0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+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4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+ </a:t>
            </a:r>
            <a:r>
              <a:rPr sz="1800" dirty="0">
                <a:latin typeface="Cambria"/>
                <a:cs typeface="Cambria"/>
              </a:rPr>
              <a:t>0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+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-45" dirty="0">
                <a:latin typeface="Cambria"/>
                <a:cs typeface="Cambria"/>
              </a:rPr>
              <a:t>0)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=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-95" dirty="0">
                <a:latin typeface="Cambria"/>
                <a:cs typeface="Cambria"/>
              </a:rPr>
              <a:t>1/3(4)</a:t>
            </a:r>
            <a:endParaRPr sz="1800" dirty="0">
              <a:latin typeface="Cambria"/>
              <a:cs typeface="Cambria"/>
            </a:endParaRPr>
          </a:p>
          <a:p>
            <a:pPr marL="12700" marR="1875789">
              <a:lnSpc>
                <a:spcPct val="131300"/>
              </a:lnSpc>
              <a:spcBef>
                <a:spcPts val="10"/>
              </a:spcBef>
            </a:pPr>
            <a:r>
              <a:rPr sz="1600" spc="130" dirty="0">
                <a:latin typeface="Cambria"/>
                <a:cs typeface="Cambria"/>
              </a:rPr>
              <a:t>SIM(CENTROIDQ1,D4) </a:t>
            </a:r>
            <a:r>
              <a:rPr sz="1600" spc="80" dirty="0">
                <a:latin typeface="Cambria"/>
                <a:cs typeface="Cambria"/>
              </a:rPr>
              <a:t>= </a:t>
            </a:r>
            <a:r>
              <a:rPr sz="1600" spc="-85" dirty="0">
                <a:latin typeface="Cambria"/>
                <a:cs typeface="Cambria"/>
              </a:rPr>
              <a:t>1/3(0</a:t>
            </a:r>
            <a:r>
              <a:rPr sz="1600" spc="-80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+ </a:t>
            </a:r>
            <a:r>
              <a:rPr sz="1600" dirty="0">
                <a:latin typeface="Cambria"/>
                <a:cs typeface="Cambria"/>
              </a:rPr>
              <a:t>12 </a:t>
            </a:r>
            <a:r>
              <a:rPr sz="1600" spc="80" dirty="0">
                <a:latin typeface="Cambria"/>
                <a:cs typeface="Cambria"/>
              </a:rPr>
              <a:t>+ </a:t>
            </a:r>
            <a:r>
              <a:rPr sz="1600" dirty="0">
                <a:latin typeface="Cambria"/>
                <a:cs typeface="Cambria"/>
              </a:rPr>
              <a:t>24 </a:t>
            </a:r>
            <a:r>
              <a:rPr sz="1600" spc="80" dirty="0">
                <a:latin typeface="Cambria"/>
                <a:cs typeface="Cambria"/>
              </a:rPr>
              <a:t>+ </a:t>
            </a:r>
            <a:r>
              <a:rPr sz="1600" spc="-25" dirty="0">
                <a:latin typeface="Cambria"/>
                <a:cs typeface="Cambria"/>
              </a:rPr>
              <a:t>36)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= </a:t>
            </a:r>
            <a:r>
              <a:rPr sz="1600" spc="-75" dirty="0">
                <a:latin typeface="Cambria"/>
                <a:cs typeface="Cambria"/>
              </a:rPr>
              <a:t>1/3(72) </a:t>
            </a:r>
            <a:r>
              <a:rPr sz="1600" spc="-70" dirty="0">
                <a:latin typeface="Cambria"/>
                <a:cs typeface="Cambria"/>
              </a:rPr>
              <a:t> </a:t>
            </a:r>
            <a:r>
              <a:rPr sz="1600" spc="130" dirty="0">
                <a:latin typeface="Cambria"/>
                <a:cs typeface="Cambria"/>
              </a:rPr>
              <a:t>SIM(CENTROIDQ1,D5) </a:t>
            </a:r>
            <a:r>
              <a:rPr sz="1600" spc="80" dirty="0">
                <a:latin typeface="Cambria"/>
                <a:cs typeface="Cambria"/>
              </a:rPr>
              <a:t>= </a:t>
            </a:r>
            <a:r>
              <a:rPr sz="1600" spc="-85" dirty="0">
                <a:latin typeface="Cambria"/>
                <a:cs typeface="Cambria"/>
              </a:rPr>
              <a:t>1/3(0</a:t>
            </a:r>
            <a:r>
              <a:rPr sz="1600" spc="-80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+ </a:t>
            </a:r>
            <a:r>
              <a:rPr sz="1600" spc="5" dirty="0">
                <a:latin typeface="Cambria"/>
                <a:cs typeface="Cambria"/>
              </a:rPr>
              <a:t>8 </a:t>
            </a:r>
            <a:r>
              <a:rPr sz="1600" spc="80" dirty="0">
                <a:latin typeface="Cambria"/>
                <a:cs typeface="Cambria"/>
              </a:rPr>
              <a:t>+ </a:t>
            </a:r>
            <a:r>
              <a:rPr sz="1600" dirty="0">
                <a:latin typeface="Cambria"/>
                <a:cs typeface="Cambria"/>
              </a:rPr>
              <a:t>36 </a:t>
            </a:r>
            <a:r>
              <a:rPr sz="1600" spc="80" dirty="0">
                <a:latin typeface="Cambria"/>
                <a:cs typeface="Cambria"/>
              </a:rPr>
              <a:t>+ </a:t>
            </a:r>
            <a:r>
              <a:rPr sz="1600" spc="-30" dirty="0">
                <a:latin typeface="Cambria"/>
                <a:cs typeface="Cambria"/>
              </a:rPr>
              <a:t>24)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= </a:t>
            </a:r>
            <a:r>
              <a:rPr sz="1600" spc="-75" dirty="0">
                <a:latin typeface="Cambria"/>
                <a:cs typeface="Cambria"/>
              </a:rPr>
              <a:t>1/3(68) </a:t>
            </a:r>
            <a:r>
              <a:rPr sz="1600" spc="-70" dirty="0">
                <a:latin typeface="Cambria"/>
                <a:cs typeface="Cambria"/>
              </a:rPr>
              <a:t> </a:t>
            </a:r>
            <a:r>
              <a:rPr sz="1600" spc="130" dirty="0">
                <a:latin typeface="Cambria"/>
                <a:cs typeface="Cambria"/>
              </a:rPr>
              <a:t>SIM(CENTROIDQ2,D1)</a:t>
            </a:r>
            <a:r>
              <a:rPr sz="1600" spc="85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=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-85" dirty="0">
                <a:latin typeface="Cambria"/>
                <a:cs typeface="Cambria"/>
              </a:rPr>
              <a:t>1/3(0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+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40</a:t>
            </a:r>
            <a:r>
              <a:rPr sz="1600" spc="85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+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0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+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-20" dirty="0">
                <a:latin typeface="Cambria"/>
                <a:cs typeface="Cambria"/>
              </a:rPr>
              <a:t>112)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-45" dirty="0">
                <a:latin typeface="Cambria"/>
                <a:cs typeface="Cambria"/>
              </a:rPr>
              <a:t>=1/3(152) </a:t>
            </a:r>
            <a:r>
              <a:rPr sz="1600" spc="-335" dirty="0">
                <a:latin typeface="Cambria"/>
                <a:cs typeface="Cambria"/>
              </a:rPr>
              <a:t> </a:t>
            </a:r>
            <a:r>
              <a:rPr sz="1600" spc="130" dirty="0">
                <a:latin typeface="Cambria"/>
                <a:cs typeface="Cambria"/>
              </a:rPr>
              <a:t>SIM(CENTROIDQ2,D8)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85" dirty="0">
                <a:latin typeface="Cambria"/>
                <a:cs typeface="Cambria"/>
              </a:rPr>
              <a:t>=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-70" dirty="0">
                <a:latin typeface="Cambria"/>
                <a:cs typeface="Cambria"/>
              </a:rPr>
              <a:t>1/3(16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85" dirty="0">
                <a:latin typeface="Cambria"/>
                <a:cs typeface="Cambria"/>
              </a:rPr>
              <a:t>+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20</a:t>
            </a:r>
            <a:r>
              <a:rPr sz="1600" spc="85" dirty="0">
                <a:latin typeface="Cambria"/>
                <a:cs typeface="Cambria"/>
              </a:rPr>
              <a:t> </a:t>
            </a:r>
            <a:r>
              <a:rPr sz="1600" spc="45" dirty="0">
                <a:latin typeface="Cambria"/>
                <a:cs typeface="Cambria"/>
              </a:rPr>
              <a:t>+0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+28)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85" dirty="0">
                <a:latin typeface="Cambria"/>
                <a:cs typeface="Cambria"/>
              </a:rPr>
              <a:t>=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-75" dirty="0">
                <a:latin typeface="Cambria"/>
                <a:cs typeface="Cambria"/>
              </a:rPr>
              <a:t>1/3(64)</a:t>
            </a:r>
            <a:endParaRPr sz="16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800" spc="75" dirty="0">
                <a:latin typeface="Cambria"/>
                <a:cs typeface="Cambria"/>
              </a:rPr>
              <a:t>For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110" dirty="0">
                <a:latin typeface="Cambria"/>
                <a:cs typeface="Cambria"/>
              </a:rPr>
              <a:t>Q1,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10" dirty="0">
                <a:latin typeface="Cambria"/>
                <a:cs typeface="Cambria"/>
              </a:rPr>
              <a:t>two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additional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items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are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added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spc="15" dirty="0">
                <a:latin typeface="Cambria"/>
                <a:cs typeface="Cambria"/>
              </a:rPr>
              <a:t>to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the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invariant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set</a:t>
            </a:r>
            <a:endParaRPr sz="1800" dirty="0">
              <a:latin typeface="Cambria"/>
              <a:cs typeface="Cambria"/>
            </a:endParaRPr>
          </a:p>
          <a:p>
            <a:pPr marL="285115">
              <a:lnSpc>
                <a:spcPct val="100000"/>
              </a:lnSpc>
            </a:pPr>
            <a:r>
              <a:rPr sz="1800" spc="60" dirty="0">
                <a:latin typeface="Cambria"/>
                <a:cs typeface="Cambria"/>
              </a:rPr>
              <a:t>(D3,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D6,D8)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300" dirty="0">
                <a:latin typeface="Cambria"/>
                <a:cs typeface="Cambria"/>
              </a:rPr>
              <a:t>U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(D4,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D5)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giving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the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answer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of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(D3,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110" dirty="0">
                <a:latin typeface="Cambria"/>
                <a:cs typeface="Cambria"/>
              </a:rPr>
              <a:t>D4,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110" dirty="0">
                <a:latin typeface="Cambria"/>
                <a:cs typeface="Cambria"/>
              </a:rPr>
              <a:t>D5,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110" dirty="0">
                <a:latin typeface="Cambria"/>
                <a:cs typeface="Cambria"/>
              </a:rPr>
              <a:t>D6,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D8).</a:t>
            </a:r>
            <a:endParaRPr sz="1800" dirty="0">
              <a:latin typeface="Cambria"/>
              <a:cs typeface="Cambria"/>
            </a:endParaRPr>
          </a:p>
          <a:p>
            <a:pPr marL="285115" marR="1059180" indent="-273050">
              <a:lnSpc>
                <a:spcPct val="100000"/>
              </a:lnSpc>
              <a:spcBef>
                <a:spcPts val="600"/>
              </a:spcBef>
              <a:tabLst>
                <a:tab pos="1731645" algn="l"/>
              </a:tabLst>
            </a:pPr>
            <a:r>
              <a:rPr sz="1800" spc="70" dirty="0">
                <a:latin typeface="Cambria"/>
                <a:cs typeface="Cambria"/>
              </a:rPr>
              <a:t>For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Q2,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20" dirty="0">
                <a:latin typeface="Cambria"/>
                <a:cs typeface="Cambria"/>
              </a:rPr>
              <a:t>one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additional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item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is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added</a:t>
            </a:r>
            <a:r>
              <a:rPr sz="1800" spc="114" dirty="0">
                <a:latin typeface="Cambria"/>
                <a:cs typeface="Cambria"/>
              </a:rPr>
              <a:t> </a:t>
            </a:r>
            <a:r>
              <a:rPr sz="1800" spc="15" dirty="0">
                <a:latin typeface="Cambria"/>
                <a:cs typeface="Cambria"/>
              </a:rPr>
              <a:t>to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the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invariant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set </a:t>
            </a:r>
            <a:r>
              <a:rPr sz="1800" spc="60" dirty="0">
                <a:latin typeface="Cambria"/>
                <a:cs typeface="Cambria"/>
              </a:rPr>
              <a:t> (D3,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110" dirty="0">
                <a:latin typeface="Cambria"/>
                <a:cs typeface="Cambria"/>
              </a:rPr>
              <a:t>D4,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D5)	</a:t>
            </a:r>
            <a:r>
              <a:rPr sz="1800" spc="65" dirty="0">
                <a:latin typeface="Cambria"/>
                <a:cs typeface="Cambria"/>
              </a:rPr>
              <a:t>U(D1)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giving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the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answer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(D1,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110" dirty="0">
                <a:latin typeface="Cambria"/>
                <a:cs typeface="Cambria"/>
              </a:rPr>
              <a:t>D3,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D4,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D5).</a:t>
            </a:r>
            <a:endParaRPr sz="1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6680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7630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38100">
              <a:solidFill>
                <a:srgbClr val="FDC3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25" y="0"/>
              <a:ext cx="57150" cy="6858000"/>
            </a:xfrm>
            <a:custGeom>
              <a:avLst/>
              <a:gdLst/>
              <a:ahLst/>
              <a:cxnLst/>
              <a:rect l="l" t="t" r="r" b="b"/>
              <a:pathLst>
                <a:path w="57150" h="6858000">
                  <a:moveTo>
                    <a:pt x="1143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1430" y="6858000"/>
                  </a:lnTo>
                  <a:lnTo>
                    <a:pt x="11430" y="0"/>
                  </a:lnTo>
                  <a:close/>
                </a:path>
                <a:path w="57150" h="6858000">
                  <a:moveTo>
                    <a:pt x="57150" y="0"/>
                  </a:moveTo>
                  <a:lnTo>
                    <a:pt x="22860" y="0"/>
                  </a:lnTo>
                  <a:lnTo>
                    <a:pt x="22860" y="6858000"/>
                  </a:lnTo>
                  <a:lnTo>
                    <a:pt x="57150" y="68580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DC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12700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56447" y="571499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08" y="4419"/>
                  </a:lnTo>
                  <a:lnTo>
                    <a:pt x="178597" y="17162"/>
                  </a:lnTo>
                  <a:lnTo>
                    <a:pt x="135861" y="37453"/>
                  </a:lnTo>
                  <a:lnTo>
                    <a:pt x="97575" y="64518"/>
                  </a:lnTo>
                  <a:lnTo>
                    <a:pt x="64513" y="97580"/>
                  </a:lnTo>
                  <a:lnTo>
                    <a:pt x="37450" y="135867"/>
                  </a:lnTo>
                  <a:lnTo>
                    <a:pt x="17161" y="178602"/>
                  </a:lnTo>
                  <a:lnTo>
                    <a:pt x="4419" y="225011"/>
                  </a:lnTo>
                  <a:lnTo>
                    <a:pt x="0" y="274319"/>
                  </a:lnTo>
                  <a:lnTo>
                    <a:pt x="4419" y="323628"/>
                  </a:lnTo>
                  <a:lnTo>
                    <a:pt x="17161" y="370037"/>
                  </a:lnTo>
                  <a:lnTo>
                    <a:pt x="37450" y="412772"/>
                  </a:lnTo>
                  <a:lnTo>
                    <a:pt x="64513" y="451059"/>
                  </a:lnTo>
                  <a:lnTo>
                    <a:pt x="97575" y="484121"/>
                  </a:lnTo>
                  <a:lnTo>
                    <a:pt x="135861" y="511186"/>
                  </a:lnTo>
                  <a:lnTo>
                    <a:pt x="178597" y="531477"/>
                  </a:lnTo>
                  <a:lnTo>
                    <a:pt x="225008" y="544220"/>
                  </a:lnTo>
                  <a:lnTo>
                    <a:pt x="274320" y="548640"/>
                  </a:lnTo>
                  <a:lnTo>
                    <a:pt x="323631" y="544220"/>
                  </a:lnTo>
                  <a:lnTo>
                    <a:pt x="370042" y="531477"/>
                  </a:lnTo>
                  <a:lnTo>
                    <a:pt x="412778" y="511186"/>
                  </a:lnTo>
                  <a:lnTo>
                    <a:pt x="451064" y="484121"/>
                  </a:lnTo>
                  <a:lnTo>
                    <a:pt x="484126" y="451059"/>
                  </a:lnTo>
                  <a:lnTo>
                    <a:pt x="511189" y="412772"/>
                  </a:lnTo>
                  <a:lnTo>
                    <a:pt x="531478" y="370037"/>
                  </a:lnTo>
                  <a:lnTo>
                    <a:pt x="544220" y="323628"/>
                  </a:lnTo>
                  <a:lnTo>
                    <a:pt x="548640" y="274319"/>
                  </a:lnTo>
                  <a:lnTo>
                    <a:pt x="544220" y="225011"/>
                  </a:lnTo>
                  <a:lnTo>
                    <a:pt x="531478" y="178602"/>
                  </a:lnTo>
                  <a:lnTo>
                    <a:pt x="511189" y="135867"/>
                  </a:lnTo>
                  <a:lnTo>
                    <a:pt x="484126" y="97580"/>
                  </a:lnTo>
                  <a:lnTo>
                    <a:pt x="451064" y="64518"/>
                  </a:lnTo>
                  <a:lnTo>
                    <a:pt x="412778" y="37453"/>
                  </a:lnTo>
                  <a:lnTo>
                    <a:pt x="370042" y="17162"/>
                  </a:lnTo>
                  <a:lnTo>
                    <a:pt x="323631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535940" y="437895"/>
            <a:ext cx="616394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380" dirty="0">
                <a:solidFill>
                  <a:srgbClr val="002060"/>
                </a:solidFill>
              </a:rPr>
              <a:t>S</a:t>
            </a:r>
            <a:r>
              <a:rPr b="1" spc="380" dirty="0">
                <a:solidFill>
                  <a:srgbClr val="002060"/>
                </a:solidFill>
              </a:rPr>
              <a:t>EARCHING</a:t>
            </a:r>
            <a:r>
              <a:rPr b="1" spc="290" dirty="0">
                <a:solidFill>
                  <a:srgbClr val="002060"/>
                </a:solidFill>
              </a:rPr>
              <a:t> </a:t>
            </a:r>
            <a:r>
              <a:rPr b="1" spc="325" dirty="0">
                <a:solidFill>
                  <a:srgbClr val="002060"/>
                </a:solidFill>
              </a:rPr>
              <a:t>THE</a:t>
            </a:r>
            <a:r>
              <a:rPr b="1" spc="310" dirty="0">
                <a:solidFill>
                  <a:srgbClr val="002060"/>
                </a:solidFill>
              </a:rPr>
              <a:t> </a:t>
            </a:r>
            <a:r>
              <a:rPr sz="3000" b="1" spc="405" dirty="0">
                <a:solidFill>
                  <a:srgbClr val="002060"/>
                </a:solidFill>
              </a:rPr>
              <a:t>INTERNET</a:t>
            </a:r>
            <a:r>
              <a:rPr sz="3000" b="1" spc="175" dirty="0">
                <a:solidFill>
                  <a:srgbClr val="002060"/>
                </a:solidFill>
              </a:rPr>
              <a:t> </a:t>
            </a:r>
            <a:r>
              <a:rPr b="1" spc="310" dirty="0">
                <a:solidFill>
                  <a:srgbClr val="002060"/>
                </a:solidFill>
              </a:rPr>
              <a:t>AND</a:t>
            </a:r>
            <a:endParaRPr sz="3000" b="1" dirty="0">
              <a:solidFill>
                <a:srgbClr val="002060"/>
              </a:solidFill>
            </a:endParaRPr>
          </a:p>
          <a:p>
            <a:pPr marL="12700">
              <a:lnSpc>
                <a:spcPct val="100000"/>
              </a:lnSpc>
            </a:pPr>
            <a:r>
              <a:rPr sz="3000" b="1" spc="325" dirty="0">
                <a:solidFill>
                  <a:srgbClr val="002060"/>
                </a:solidFill>
              </a:rPr>
              <a:t>H</a:t>
            </a:r>
            <a:r>
              <a:rPr b="1" spc="325" dirty="0">
                <a:solidFill>
                  <a:srgbClr val="002060"/>
                </a:solidFill>
              </a:rPr>
              <a:t>YPERTEXT</a:t>
            </a:r>
            <a:endParaRPr sz="3000" b="1" dirty="0">
              <a:solidFill>
                <a:srgbClr val="002060"/>
              </a:solidFill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364490" y="1628902"/>
            <a:ext cx="7987030" cy="493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14" dirty="0">
                <a:latin typeface="Cambria"/>
                <a:cs typeface="Cambria"/>
              </a:rPr>
              <a:t>The </a:t>
            </a:r>
            <a:r>
              <a:rPr sz="2400" spc="95" dirty="0">
                <a:latin typeface="Cambria"/>
                <a:cs typeface="Cambria"/>
              </a:rPr>
              <a:t>Internet </a:t>
            </a:r>
            <a:r>
              <a:rPr sz="2400" spc="120" dirty="0">
                <a:latin typeface="Cambria"/>
                <a:cs typeface="Cambria"/>
              </a:rPr>
              <a:t>has </a:t>
            </a:r>
            <a:r>
              <a:rPr sz="2400" spc="90" dirty="0">
                <a:latin typeface="Cambria"/>
                <a:cs typeface="Cambria"/>
              </a:rPr>
              <a:t>multiple </a:t>
            </a:r>
            <a:r>
              <a:rPr sz="2400" spc="65" dirty="0">
                <a:latin typeface="Cambria"/>
                <a:cs typeface="Cambria"/>
              </a:rPr>
              <a:t>different </a:t>
            </a:r>
            <a:r>
              <a:rPr sz="2400" spc="95" dirty="0">
                <a:latin typeface="Cambria"/>
                <a:cs typeface="Cambria"/>
              </a:rPr>
              <a:t>mechanisms </a:t>
            </a:r>
            <a:r>
              <a:rPr sz="2400" spc="135" dirty="0">
                <a:latin typeface="Cambria"/>
                <a:cs typeface="Cambria"/>
              </a:rPr>
              <a:t>that 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are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basis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for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search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items.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110" dirty="0">
                <a:latin typeface="Cambria"/>
                <a:cs typeface="Cambria"/>
              </a:rPr>
              <a:t>The</a:t>
            </a:r>
            <a:r>
              <a:rPr sz="2400" spc="75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primary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techniques </a:t>
            </a:r>
            <a:r>
              <a:rPr sz="2400" spc="80" dirty="0">
                <a:latin typeface="Cambria"/>
                <a:cs typeface="Cambria"/>
              </a:rPr>
              <a:t>are </a:t>
            </a:r>
            <a:r>
              <a:rPr sz="2400" spc="65" dirty="0">
                <a:latin typeface="Cambria"/>
                <a:cs typeface="Cambria"/>
              </a:rPr>
              <a:t>associated </a:t>
            </a:r>
            <a:r>
              <a:rPr sz="2400" spc="90" dirty="0">
                <a:latin typeface="Cambria"/>
                <a:cs typeface="Cambria"/>
              </a:rPr>
              <a:t>with </a:t>
            </a:r>
            <a:r>
              <a:rPr sz="2400" spc="60" dirty="0">
                <a:latin typeface="Cambria"/>
                <a:cs typeface="Cambria"/>
              </a:rPr>
              <a:t>servers </a:t>
            </a:r>
            <a:r>
              <a:rPr sz="2400" spc="20" dirty="0">
                <a:latin typeface="Cambria"/>
                <a:cs typeface="Cambria"/>
              </a:rPr>
              <a:t>on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95" dirty="0">
                <a:latin typeface="Cambria"/>
                <a:cs typeface="Cambria"/>
              </a:rPr>
              <a:t>Internet 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that </a:t>
            </a:r>
            <a:r>
              <a:rPr sz="2400" spc="70" dirty="0">
                <a:latin typeface="Cambria"/>
                <a:cs typeface="Cambria"/>
              </a:rPr>
              <a:t>create indexes </a:t>
            </a:r>
            <a:r>
              <a:rPr sz="2400" spc="-5" dirty="0">
                <a:latin typeface="Cambria"/>
                <a:cs typeface="Cambria"/>
              </a:rPr>
              <a:t>of </a:t>
            </a:r>
            <a:r>
              <a:rPr sz="2400" spc="90" dirty="0">
                <a:latin typeface="Cambria"/>
                <a:cs typeface="Cambria"/>
              </a:rPr>
              <a:t>items </a:t>
            </a:r>
            <a:r>
              <a:rPr sz="2400" spc="25" dirty="0">
                <a:latin typeface="Cambria"/>
                <a:cs typeface="Cambria"/>
              </a:rPr>
              <a:t>on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95" dirty="0">
                <a:latin typeface="Cambria"/>
                <a:cs typeface="Cambria"/>
              </a:rPr>
              <a:t>Internet </a:t>
            </a:r>
            <a:r>
              <a:rPr sz="2400" spc="105" dirty="0">
                <a:latin typeface="Cambria"/>
                <a:cs typeface="Cambria"/>
              </a:rPr>
              <a:t>and </a:t>
            </a:r>
            <a:r>
              <a:rPr sz="2400" spc="55" dirty="0">
                <a:latin typeface="Cambria"/>
                <a:cs typeface="Cambria"/>
              </a:rPr>
              <a:t>allow 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search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them.</a:t>
            </a:r>
            <a:endParaRPr sz="2400" dirty="0">
              <a:latin typeface="Cambria"/>
              <a:cs typeface="Cambria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95" dirty="0">
                <a:latin typeface="Cambria"/>
                <a:cs typeface="Cambria"/>
              </a:rPr>
              <a:t>Closely </a:t>
            </a:r>
            <a:r>
              <a:rPr sz="2400" spc="65" dirty="0">
                <a:latin typeface="Cambria"/>
                <a:cs typeface="Cambria"/>
              </a:rPr>
              <a:t>associated </a:t>
            </a:r>
            <a:r>
              <a:rPr sz="2400" spc="90" dirty="0">
                <a:latin typeface="Cambria"/>
                <a:cs typeface="Cambria"/>
              </a:rPr>
              <a:t>with the </a:t>
            </a:r>
            <a:r>
              <a:rPr sz="2400" spc="65" dirty="0">
                <a:latin typeface="Cambria"/>
                <a:cs typeface="Cambria"/>
              </a:rPr>
              <a:t>creation </a:t>
            </a:r>
            <a:r>
              <a:rPr sz="2400" spc="-5" dirty="0">
                <a:latin typeface="Cambria"/>
                <a:cs typeface="Cambria"/>
              </a:rPr>
              <a:t>of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70" dirty="0">
                <a:latin typeface="Cambria"/>
                <a:cs typeface="Cambria"/>
              </a:rPr>
              <a:t>indexes </a:t>
            </a:r>
            <a:r>
              <a:rPr sz="2400" spc="80" dirty="0">
                <a:latin typeface="Cambria"/>
                <a:cs typeface="Cambria"/>
              </a:rPr>
              <a:t>is 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70" dirty="0">
                <a:latin typeface="Cambria"/>
                <a:cs typeface="Cambria"/>
              </a:rPr>
              <a:t>technique </a:t>
            </a:r>
            <a:r>
              <a:rPr sz="2400" spc="20" dirty="0">
                <a:latin typeface="Cambria"/>
                <a:cs typeface="Cambria"/>
              </a:rPr>
              <a:t>for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accessing </a:t>
            </a:r>
            <a:r>
              <a:rPr sz="2400" spc="35" dirty="0">
                <a:latin typeface="Cambria"/>
                <a:cs typeface="Cambria"/>
              </a:rPr>
              <a:t>nodes </a:t>
            </a:r>
            <a:r>
              <a:rPr sz="2400" spc="25" dirty="0">
                <a:latin typeface="Cambria"/>
                <a:cs typeface="Cambria"/>
              </a:rPr>
              <a:t>on</a:t>
            </a:r>
            <a:r>
              <a:rPr sz="2400" spc="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95" dirty="0">
                <a:latin typeface="Cambria"/>
                <a:cs typeface="Cambria"/>
              </a:rPr>
              <a:t>Internet </a:t>
            </a:r>
            <a:r>
              <a:rPr sz="2400" spc="20" dirty="0">
                <a:latin typeface="Cambria"/>
                <a:cs typeface="Cambria"/>
              </a:rPr>
              <a:t>to 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locate </a:t>
            </a:r>
            <a:r>
              <a:rPr sz="2400" spc="95" dirty="0">
                <a:latin typeface="Cambria"/>
                <a:cs typeface="Cambria"/>
              </a:rPr>
              <a:t>text </a:t>
            </a:r>
            <a:r>
              <a:rPr sz="2400" spc="20" dirty="0">
                <a:latin typeface="Cambria"/>
                <a:cs typeface="Cambria"/>
              </a:rPr>
              <a:t>to be </a:t>
            </a:r>
            <a:r>
              <a:rPr sz="2400" spc="75" dirty="0">
                <a:latin typeface="Cambria"/>
                <a:cs typeface="Cambria"/>
              </a:rPr>
              <a:t>indexed. </a:t>
            </a:r>
            <a:r>
              <a:rPr sz="2400" spc="114" dirty="0">
                <a:latin typeface="Cambria"/>
                <a:cs typeface="Cambria"/>
              </a:rPr>
              <a:t>This </a:t>
            </a:r>
            <a:r>
              <a:rPr sz="2400" spc="75" dirty="0">
                <a:latin typeface="Cambria"/>
                <a:cs typeface="Cambria"/>
              </a:rPr>
              <a:t>search </a:t>
            </a:r>
            <a:r>
              <a:rPr sz="2400" spc="30" dirty="0">
                <a:latin typeface="Cambria"/>
                <a:cs typeface="Cambria"/>
              </a:rPr>
              <a:t>process </a:t>
            </a:r>
            <a:r>
              <a:rPr sz="2400" spc="80" dirty="0">
                <a:latin typeface="Cambria"/>
                <a:cs typeface="Cambria"/>
              </a:rPr>
              <a:t>is </a:t>
            </a:r>
            <a:r>
              <a:rPr sz="2400" spc="60" dirty="0">
                <a:latin typeface="Cambria"/>
                <a:cs typeface="Cambria"/>
              </a:rPr>
              <a:t>also 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directly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available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users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via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b="1" spc="150" dirty="0">
                <a:solidFill>
                  <a:srgbClr val="C00000"/>
                </a:solidFill>
                <a:latin typeface="Cambria"/>
                <a:cs typeface="Cambria"/>
              </a:rPr>
              <a:t>Intelligent</a:t>
            </a:r>
            <a:r>
              <a:rPr sz="2400" b="1" spc="15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b="1" spc="170" dirty="0">
                <a:solidFill>
                  <a:srgbClr val="C00000"/>
                </a:solidFill>
                <a:latin typeface="Cambria"/>
                <a:cs typeface="Cambria"/>
              </a:rPr>
              <a:t>Agents</a:t>
            </a:r>
            <a:r>
              <a:rPr sz="2400" spc="170" dirty="0">
                <a:latin typeface="Cambria"/>
                <a:cs typeface="Cambria"/>
              </a:rPr>
              <a:t>. </a:t>
            </a:r>
            <a:r>
              <a:rPr sz="2400" spc="17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Intelligent </a:t>
            </a:r>
            <a:r>
              <a:rPr sz="2400" spc="110" dirty="0">
                <a:latin typeface="Cambria"/>
                <a:cs typeface="Cambria"/>
              </a:rPr>
              <a:t>Agents </a:t>
            </a:r>
            <a:r>
              <a:rPr sz="2400" spc="35" dirty="0">
                <a:latin typeface="Cambria"/>
                <a:cs typeface="Cambria"/>
              </a:rPr>
              <a:t>provide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85" dirty="0">
                <a:latin typeface="Cambria"/>
                <a:cs typeface="Cambria"/>
              </a:rPr>
              <a:t>capability </a:t>
            </a:r>
            <a:r>
              <a:rPr sz="2400" spc="20" dirty="0">
                <a:latin typeface="Cambria"/>
                <a:cs typeface="Cambria"/>
              </a:rPr>
              <a:t>for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spc="80" dirty="0">
                <a:latin typeface="Cambria"/>
                <a:cs typeface="Cambria"/>
              </a:rPr>
              <a:t>user </a:t>
            </a:r>
            <a:r>
              <a:rPr sz="2400" spc="20" dirty="0">
                <a:latin typeface="Cambria"/>
                <a:cs typeface="Cambria"/>
              </a:rPr>
              <a:t>to 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specify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40" dirty="0">
                <a:latin typeface="Cambria"/>
                <a:cs typeface="Cambria"/>
              </a:rPr>
              <a:t>an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information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need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which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will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be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used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by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endParaRPr sz="2400" dirty="0">
              <a:latin typeface="Cambria"/>
              <a:cs typeface="Cambria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00" dirty="0">
                <a:latin typeface="Cambria"/>
                <a:cs typeface="Cambria"/>
              </a:rPr>
              <a:t>Intelligent </a:t>
            </a:r>
            <a:r>
              <a:rPr sz="2400" spc="114" dirty="0">
                <a:latin typeface="Cambria"/>
                <a:cs typeface="Cambria"/>
              </a:rPr>
              <a:t>Agent as </a:t>
            </a:r>
            <a:r>
              <a:rPr sz="2400" spc="105" dirty="0">
                <a:latin typeface="Cambria"/>
                <a:cs typeface="Cambria"/>
              </a:rPr>
              <a:t>it </a:t>
            </a:r>
            <a:r>
              <a:rPr sz="2400" spc="70" dirty="0">
                <a:latin typeface="Cambria"/>
                <a:cs typeface="Cambria"/>
              </a:rPr>
              <a:t>independently </a:t>
            </a:r>
            <a:r>
              <a:rPr sz="2400" spc="45" dirty="0">
                <a:latin typeface="Cambria"/>
                <a:cs typeface="Cambria"/>
              </a:rPr>
              <a:t>moves between 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Internet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sites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locating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information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interest.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6680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7630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38100">
              <a:solidFill>
                <a:srgbClr val="FDC3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25" y="0"/>
              <a:ext cx="57150" cy="6858000"/>
            </a:xfrm>
            <a:custGeom>
              <a:avLst/>
              <a:gdLst/>
              <a:ahLst/>
              <a:cxnLst/>
              <a:rect l="l" t="t" r="r" b="b"/>
              <a:pathLst>
                <a:path w="57150" h="6858000">
                  <a:moveTo>
                    <a:pt x="1143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1430" y="6858000"/>
                  </a:lnTo>
                  <a:lnTo>
                    <a:pt x="11430" y="0"/>
                  </a:lnTo>
                  <a:close/>
                </a:path>
                <a:path w="57150" h="6858000">
                  <a:moveTo>
                    <a:pt x="57150" y="0"/>
                  </a:moveTo>
                  <a:lnTo>
                    <a:pt x="22860" y="0"/>
                  </a:lnTo>
                  <a:lnTo>
                    <a:pt x="22860" y="6858000"/>
                  </a:lnTo>
                  <a:lnTo>
                    <a:pt x="57150" y="68580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DC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12700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56447" y="571499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08" y="4419"/>
                  </a:lnTo>
                  <a:lnTo>
                    <a:pt x="178597" y="17162"/>
                  </a:lnTo>
                  <a:lnTo>
                    <a:pt x="135861" y="37453"/>
                  </a:lnTo>
                  <a:lnTo>
                    <a:pt x="97575" y="64518"/>
                  </a:lnTo>
                  <a:lnTo>
                    <a:pt x="64513" y="97580"/>
                  </a:lnTo>
                  <a:lnTo>
                    <a:pt x="37450" y="135867"/>
                  </a:lnTo>
                  <a:lnTo>
                    <a:pt x="17161" y="178602"/>
                  </a:lnTo>
                  <a:lnTo>
                    <a:pt x="4419" y="225011"/>
                  </a:lnTo>
                  <a:lnTo>
                    <a:pt x="0" y="274319"/>
                  </a:lnTo>
                  <a:lnTo>
                    <a:pt x="4419" y="323628"/>
                  </a:lnTo>
                  <a:lnTo>
                    <a:pt x="17161" y="370037"/>
                  </a:lnTo>
                  <a:lnTo>
                    <a:pt x="37450" y="412772"/>
                  </a:lnTo>
                  <a:lnTo>
                    <a:pt x="64513" y="451059"/>
                  </a:lnTo>
                  <a:lnTo>
                    <a:pt x="97575" y="484121"/>
                  </a:lnTo>
                  <a:lnTo>
                    <a:pt x="135861" y="511186"/>
                  </a:lnTo>
                  <a:lnTo>
                    <a:pt x="178597" y="531477"/>
                  </a:lnTo>
                  <a:lnTo>
                    <a:pt x="225008" y="544220"/>
                  </a:lnTo>
                  <a:lnTo>
                    <a:pt x="274320" y="548640"/>
                  </a:lnTo>
                  <a:lnTo>
                    <a:pt x="323631" y="544220"/>
                  </a:lnTo>
                  <a:lnTo>
                    <a:pt x="370042" y="531477"/>
                  </a:lnTo>
                  <a:lnTo>
                    <a:pt x="412778" y="511186"/>
                  </a:lnTo>
                  <a:lnTo>
                    <a:pt x="451064" y="484121"/>
                  </a:lnTo>
                  <a:lnTo>
                    <a:pt x="484126" y="451059"/>
                  </a:lnTo>
                  <a:lnTo>
                    <a:pt x="511189" y="412772"/>
                  </a:lnTo>
                  <a:lnTo>
                    <a:pt x="531478" y="370037"/>
                  </a:lnTo>
                  <a:lnTo>
                    <a:pt x="544220" y="323628"/>
                  </a:lnTo>
                  <a:lnTo>
                    <a:pt x="548640" y="274319"/>
                  </a:lnTo>
                  <a:lnTo>
                    <a:pt x="544220" y="225011"/>
                  </a:lnTo>
                  <a:lnTo>
                    <a:pt x="531478" y="178602"/>
                  </a:lnTo>
                  <a:lnTo>
                    <a:pt x="511189" y="135867"/>
                  </a:lnTo>
                  <a:lnTo>
                    <a:pt x="484126" y="97580"/>
                  </a:lnTo>
                  <a:lnTo>
                    <a:pt x="451064" y="64518"/>
                  </a:lnTo>
                  <a:lnTo>
                    <a:pt x="412778" y="37453"/>
                  </a:lnTo>
                  <a:lnTo>
                    <a:pt x="370042" y="17162"/>
                  </a:lnTo>
                  <a:lnTo>
                    <a:pt x="323631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-984885" y="242823"/>
            <a:ext cx="8827770" cy="1067856"/>
          </a:xfrm>
          <a:prstGeom prst="rect">
            <a:avLst/>
          </a:prstGeom>
        </p:spPr>
        <p:txBody>
          <a:bodyPr vert="horz" wrap="square" lIns="0" tIns="132334" rIns="0" bIns="0" rtlCol="0">
            <a:spAutoFit/>
          </a:bodyPr>
          <a:lstStyle/>
          <a:p>
            <a:pPr marL="1533525" marR="5080">
              <a:lnSpc>
                <a:spcPct val="116700"/>
              </a:lnSpc>
              <a:spcBef>
                <a:spcPts val="250"/>
              </a:spcBef>
            </a:pPr>
            <a:r>
              <a:rPr sz="3000" b="1" spc="300" dirty="0">
                <a:solidFill>
                  <a:srgbClr val="002060"/>
                </a:solidFill>
                <a:latin typeface="Cambria"/>
                <a:cs typeface="Cambria"/>
              </a:rPr>
              <a:t>T</a:t>
            </a:r>
            <a:r>
              <a:rPr b="1" spc="300" dirty="0">
                <a:solidFill>
                  <a:srgbClr val="002060"/>
                </a:solidFill>
                <a:latin typeface="Cambria"/>
                <a:cs typeface="Cambria"/>
              </a:rPr>
              <a:t>HERE</a:t>
            </a:r>
            <a:r>
              <a:rPr b="1" spc="305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b="1" spc="275" dirty="0">
                <a:solidFill>
                  <a:srgbClr val="002060"/>
                </a:solidFill>
                <a:latin typeface="Cambria"/>
                <a:cs typeface="Cambria"/>
              </a:rPr>
              <a:t>ARE</a:t>
            </a:r>
            <a:r>
              <a:rPr b="1" spc="315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b="1" spc="280" dirty="0">
                <a:solidFill>
                  <a:srgbClr val="002060"/>
                </a:solidFill>
                <a:latin typeface="Cambria"/>
                <a:cs typeface="Cambria"/>
              </a:rPr>
              <a:t>SIX</a:t>
            </a:r>
            <a:r>
              <a:rPr b="1" spc="300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b="1" spc="340" dirty="0">
                <a:solidFill>
                  <a:srgbClr val="002060"/>
                </a:solidFill>
                <a:latin typeface="Cambria"/>
                <a:cs typeface="Cambria"/>
              </a:rPr>
              <a:t>KEY</a:t>
            </a:r>
            <a:r>
              <a:rPr b="1" spc="295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b="1" spc="275" dirty="0">
                <a:solidFill>
                  <a:srgbClr val="002060"/>
                </a:solidFill>
                <a:latin typeface="Cambria"/>
                <a:cs typeface="Cambria"/>
              </a:rPr>
              <a:t>CHARACTERISTICS</a:t>
            </a:r>
            <a:r>
              <a:rPr b="1" spc="320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b="1" spc="300" dirty="0">
                <a:solidFill>
                  <a:srgbClr val="002060"/>
                </a:solidFill>
                <a:latin typeface="Cambria"/>
                <a:cs typeface="Cambria"/>
              </a:rPr>
              <a:t>OF </a:t>
            </a:r>
            <a:r>
              <a:rPr b="1" spc="-515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b="1" spc="280" dirty="0">
                <a:solidFill>
                  <a:srgbClr val="002060"/>
                </a:solidFill>
                <a:latin typeface="Cambria"/>
                <a:cs typeface="Cambria"/>
              </a:rPr>
              <a:t>INTELLIGENT</a:t>
            </a:r>
            <a:r>
              <a:rPr b="1" spc="310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b="1" spc="295" dirty="0">
                <a:solidFill>
                  <a:srgbClr val="002060"/>
                </a:solidFill>
                <a:latin typeface="Cambria"/>
                <a:cs typeface="Cambria"/>
              </a:rPr>
              <a:t>AGENTS</a:t>
            </a:r>
            <a:endParaRPr sz="3000" b="1" dirty="0">
              <a:solidFill>
                <a:srgbClr val="002060"/>
              </a:solidFill>
              <a:latin typeface="Cambria"/>
              <a:cs typeface="Cambria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617473" y="1628902"/>
            <a:ext cx="7734934" cy="412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4" marR="5080" indent="-20320" algn="just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AutoNum type="arabicPeriod"/>
              <a:tabLst>
                <a:tab pos="469900" algn="l"/>
              </a:tabLst>
            </a:pPr>
            <a:r>
              <a:rPr sz="2400" spc="85" dirty="0">
                <a:solidFill>
                  <a:srgbClr val="C00000"/>
                </a:solidFill>
                <a:latin typeface="Cambria"/>
                <a:cs typeface="Cambria"/>
              </a:rPr>
              <a:t>Autonomy</a:t>
            </a:r>
            <a:r>
              <a:rPr sz="2400" spc="9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-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search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agent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must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be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able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15" dirty="0">
                <a:latin typeface="Cambria"/>
                <a:cs typeface="Cambria"/>
              </a:rPr>
              <a:t>to </a:t>
            </a:r>
            <a:r>
              <a:rPr sz="2400" spc="2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operate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without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interaction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with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spc="140" dirty="0">
                <a:latin typeface="Cambria"/>
                <a:cs typeface="Cambria"/>
              </a:rPr>
              <a:t>human </a:t>
            </a:r>
            <a:r>
              <a:rPr sz="2400" spc="114" dirty="0">
                <a:latin typeface="Cambria"/>
                <a:cs typeface="Cambria"/>
              </a:rPr>
              <a:t>agent. </a:t>
            </a:r>
            <a:r>
              <a:rPr sz="2400" spc="160" dirty="0">
                <a:latin typeface="Cambria"/>
                <a:cs typeface="Cambria"/>
              </a:rPr>
              <a:t>It </a:t>
            </a:r>
            <a:r>
              <a:rPr sz="2400" spc="165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must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have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control</a:t>
            </a:r>
            <a:r>
              <a:rPr sz="2400" spc="40" dirty="0">
                <a:latin typeface="Cambria"/>
                <a:cs typeface="Cambria"/>
              </a:rPr>
              <a:t> </a:t>
            </a:r>
            <a:r>
              <a:rPr sz="2400" spc="25" dirty="0">
                <a:latin typeface="Cambria"/>
                <a:cs typeface="Cambria"/>
              </a:rPr>
              <a:t>over</a:t>
            </a:r>
            <a:r>
              <a:rPr sz="2400" spc="3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its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own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internal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states</a:t>
            </a:r>
            <a:r>
              <a:rPr sz="2400" spc="105" dirty="0">
                <a:latin typeface="Cambria"/>
                <a:cs typeface="Cambria"/>
              </a:rPr>
              <a:t> and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make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independent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decisions.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This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implies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6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search </a:t>
            </a:r>
            <a:r>
              <a:rPr sz="2400" spc="85" dirty="0">
                <a:latin typeface="Cambria"/>
                <a:cs typeface="Cambria"/>
              </a:rPr>
              <a:t> capability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traverse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information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sites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based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upon 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pre-established </a:t>
            </a:r>
            <a:r>
              <a:rPr sz="2400" spc="75" dirty="0">
                <a:latin typeface="Cambria"/>
                <a:cs typeface="Cambria"/>
              </a:rPr>
              <a:t>criteria </a:t>
            </a:r>
            <a:r>
              <a:rPr sz="2400" spc="55" dirty="0">
                <a:latin typeface="Cambria"/>
                <a:cs typeface="Cambria"/>
              </a:rPr>
              <a:t>collecting </a:t>
            </a:r>
            <a:r>
              <a:rPr sz="2400" spc="75" dirty="0">
                <a:latin typeface="Cambria"/>
                <a:cs typeface="Cambria"/>
              </a:rPr>
              <a:t>potentially </a:t>
            </a:r>
            <a:r>
              <a:rPr sz="2400" spc="85" dirty="0">
                <a:latin typeface="Cambria"/>
                <a:cs typeface="Cambria"/>
              </a:rPr>
              <a:t>relevant 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information.</a:t>
            </a:r>
            <a:endParaRPr sz="2400" dirty="0">
              <a:latin typeface="Cambria"/>
              <a:cs typeface="Cambria"/>
            </a:endParaRPr>
          </a:p>
          <a:p>
            <a:pPr marL="32384" marR="6350" indent="-20320" algn="just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AutoNum type="arabicPeriod"/>
              <a:tabLst>
                <a:tab pos="362585" algn="l"/>
              </a:tabLst>
            </a:pPr>
            <a:r>
              <a:rPr sz="2400" spc="100" dirty="0">
                <a:solidFill>
                  <a:srgbClr val="C00000"/>
                </a:solidFill>
                <a:latin typeface="Cambria"/>
                <a:cs typeface="Cambria"/>
              </a:rPr>
              <a:t>Communications Ability </a:t>
            </a:r>
            <a:r>
              <a:rPr sz="2400" dirty="0">
                <a:latin typeface="Cambria"/>
                <a:cs typeface="Cambria"/>
              </a:rPr>
              <a:t>-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100" dirty="0">
                <a:latin typeface="Cambria"/>
                <a:cs typeface="Cambria"/>
              </a:rPr>
              <a:t>agent </a:t>
            </a:r>
            <a:r>
              <a:rPr sz="2400" spc="110" dirty="0">
                <a:latin typeface="Cambria"/>
                <a:cs typeface="Cambria"/>
              </a:rPr>
              <a:t>must </a:t>
            </a:r>
            <a:r>
              <a:rPr sz="2400" spc="20" dirty="0">
                <a:latin typeface="Cambria"/>
                <a:cs typeface="Cambria"/>
              </a:rPr>
              <a:t>be </a:t>
            </a:r>
            <a:r>
              <a:rPr sz="2400" spc="75" dirty="0">
                <a:latin typeface="Cambria"/>
                <a:cs typeface="Cambria"/>
              </a:rPr>
              <a:t>able </a:t>
            </a:r>
            <a:r>
              <a:rPr sz="2400" spc="20" dirty="0">
                <a:latin typeface="Cambria"/>
                <a:cs typeface="Cambria"/>
              </a:rPr>
              <a:t>to 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communicate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with</a:t>
            </a:r>
            <a:r>
              <a:rPr sz="2400" spc="90" dirty="0">
                <a:latin typeface="Cambria"/>
                <a:cs typeface="Cambria"/>
              </a:rPr>
              <a:t> 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information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sites 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as 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it 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traverses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them. This </a:t>
            </a:r>
            <a:r>
              <a:rPr sz="2400" spc="80" dirty="0">
                <a:latin typeface="Cambria"/>
                <a:cs typeface="Cambria"/>
              </a:rPr>
              <a:t>implies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spc="90" dirty="0">
                <a:latin typeface="Cambria"/>
                <a:cs typeface="Cambria"/>
              </a:rPr>
              <a:t>universally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accepted 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110" dirty="0">
                <a:latin typeface="Cambria"/>
                <a:cs typeface="Cambria"/>
              </a:rPr>
              <a:t>language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defining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external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interfaces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6680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7630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38100">
              <a:solidFill>
                <a:srgbClr val="FDC3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25" y="0"/>
              <a:ext cx="57150" cy="6858000"/>
            </a:xfrm>
            <a:custGeom>
              <a:avLst/>
              <a:gdLst/>
              <a:ahLst/>
              <a:cxnLst/>
              <a:rect l="l" t="t" r="r" b="b"/>
              <a:pathLst>
                <a:path w="57150" h="6858000">
                  <a:moveTo>
                    <a:pt x="1143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1430" y="6858000"/>
                  </a:lnTo>
                  <a:lnTo>
                    <a:pt x="11430" y="0"/>
                  </a:lnTo>
                  <a:close/>
                </a:path>
                <a:path w="57150" h="6858000">
                  <a:moveTo>
                    <a:pt x="57150" y="0"/>
                  </a:moveTo>
                  <a:lnTo>
                    <a:pt x="22860" y="0"/>
                  </a:lnTo>
                  <a:lnTo>
                    <a:pt x="22860" y="6858000"/>
                  </a:lnTo>
                  <a:lnTo>
                    <a:pt x="57150" y="68580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DC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12700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56447" y="571499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08" y="4419"/>
                  </a:lnTo>
                  <a:lnTo>
                    <a:pt x="178597" y="17162"/>
                  </a:lnTo>
                  <a:lnTo>
                    <a:pt x="135861" y="37453"/>
                  </a:lnTo>
                  <a:lnTo>
                    <a:pt x="97575" y="64518"/>
                  </a:lnTo>
                  <a:lnTo>
                    <a:pt x="64513" y="97580"/>
                  </a:lnTo>
                  <a:lnTo>
                    <a:pt x="37450" y="135867"/>
                  </a:lnTo>
                  <a:lnTo>
                    <a:pt x="17161" y="178602"/>
                  </a:lnTo>
                  <a:lnTo>
                    <a:pt x="4419" y="225011"/>
                  </a:lnTo>
                  <a:lnTo>
                    <a:pt x="0" y="274319"/>
                  </a:lnTo>
                  <a:lnTo>
                    <a:pt x="4419" y="323628"/>
                  </a:lnTo>
                  <a:lnTo>
                    <a:pt x="17161" y="370037"/>
                  </a:lnTo>
                  <a:lnTo>
                    <a:pt x="37450" y="412772"/>
                  </a:lnTo>
                  <a:lnTo>
                    <a:pt x="64513" y="451059"/>
                  </a:lnTo>
                  <a:lnTo>
                    <a:pt x="97575" y="484121"/>
                  </a:lnTo>
                  <a:lnTo>
                    <a:pt x="135861" y="511186"/>
                  </a:lnTo>
                  <a:lnTo>
                    <a:pt x="178597" y="531477"/>
                  </a:lnTo>
                  <a:lnTo>
                    <a:pt x="225008" y="544220"/>
                  </a:lnTo>
                  <a:lnTo>
                    <a:pt x="274320" y="548640"/>
                  </a:lnTo>
                  <a:lnTo>
                    <a:pt x="323631" y="544220"/>
                  </a:lnTo>
                  <a:lnTo>
                    <a:pt x="370042" y="531477"/>
                  </a:lnTo>
                  <a:lnTo>
                    <a:pt x="412778" y="511186"/>
                  </a:lnTo>
                  <a:lnTo>
                    <a:pt x="451064" y="484121"/>
                  </a:lnTo>
                  <a:lnTo>
                    <a:pt x="484126" y="451059"/>
                  </a:lnTo>
                  <a:lnTo>
                    <a:pt x="511189" y="412772"/>
                  </a:lnTo>
                  <a:lnTo>
                    <a:pt x="531478" y="370037"/>
                  </a:lnTo>
                  <a:lnTo>
                    <a:pt x="544220" y="323628"/>
                  </a:lnTo>
                  <a:lnTo>
                    <a:pt x="548640" y="274319"/>
                  </a:lnTo>
                  <a:lnTo>
                    <a:pt x="544220" y="225011"/>
                  </a:lnTo>
                  <a:lnTo>
                    <a:pt x="531478" y="178602"/>
                  </a:lnTo>
                  <a:lnTo>
                    <a:pt x="511189" y="135867"/>
                  </a:lnTo>
                  <a:lnTo>
                    <a:pt x="484126" y="97580"/>
                  </a:lnTo>
                  <a:lnTo>
                    <a:pt x="451064" y="64518"/>
                  </a:lnTo>
                  <a:lnTo>
                    <a:pt x="412778" y="37453"/>
                  </a:lnTo>
                  <a:lnTo>
                    <a:pt x="370042" y="17162"/>
                  </a:lnTo>
                  <a:lnTo>
                    <a:pt x="323631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535940" y="1628902"/>
            <a:ext cx="78149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</a:pPr>
            <a:r>
              <a:rPr b="0" spc="85" dirty="0">
                <a:solidFill>
                  <a:srgbClr val="000000"/>
                </a:solidFill>
                <a:latin typeface="Cambria"/>
                <a:cs typeface="Cambria"/>
              </a:rPr>
              <a:t>3. </a:t>
            </a:r>
            <a:r>
              <a:rPr b="0" spc="125" dirty="0">
                <a:solidFill>
                  <a:srgbClr val="C00000"/>
                </a:solidFill>
                <a:latin typeface="Cambria"/>
                <a:cs typeface="Cambria"/>
              </a:rPr>
              <a:t>Capacity </a:t>
            </a:r>
            <a:r>
              <a:rPr b="0" spc="20" dirty="0">
                <a:solidFill>
                  <a:srgbClr val="C00000"/>
                </a:solidFill>
                <a:latin typeface="Cambria"/>
                <a:cs typeface="Cambria"/>
              </a:rPr>
              <a:t>for </a:t>
            </a:r>
            <a:r>
              <a:rPr b="0" spc="65" dirty="0">
                <a:solidFill>
                  <a:srgbClr val="C00000"/>
                </a:solidFill>
                <a:latin typeface="Cambria"/>
                <a:cs typeface="Cambria"/>
              </a:rPr>
              <a:t>Cooperation </a:t>
            </a:r>
            <a:r>
              <a:rPr b="0" dirty="0">
                <a:solidFill>
                  <a:srgbClr val="000000"/>
                </a:solidFill>
                <a:latin typeface="Cambria"/>
                <a:cs typeface="Cambria"/>
              </a:rPr>
              <a:t>- </a:t>
            </a:r>
            <a:r>
              <a:rPr b="0" spc="100" dirty="0">
                <a:solidFill>
                  <a:srgbClr val="000000"/>
                </a:solidFill>
                <a:latin typeface="Cambria"/>
                <a:cs typeface="Cambria"/>
              </a:rPr>
              <a:t>this </a:t>
            </a:r>
            <a:r>
              <a:rPr b="0" spc="35" dirty="0">
                <a:solidFill>
                  <a:srgbClr val="000000"/>
                </a:solidFill>
                <a:latin typeface="Cambria"/>
                <a:cs typeface="Cambria"/>
              </a:rPr>
              <a:t>concept </a:t>
            </a:r>
            <a:r>
              <a:rPr b="0" spc="85" dirty="0">
                <a:solidFill>
                  <a:srgbClr val="000000"/>
                </a:solidFill>
                <a:latin typeface="Cambria"/>
                <a:cs typeface="Cambria"/>
              </a:rPr>
              <a:t>suggests </a:t>
            </a:r>
            <a:r>
              <a:rPr b="0" spc="130" dirty="0">
                <a:solidFill>
                  <a:srgbClr val="000000"/>
                </a:solidFill>
                <a:latin typeface="Cambria"/>
                <a:cs typeface="Cambria"/>
              </a:rPr>
              <a:t>that </a:t>
            </a:r>
            <a:r>
              <a:rPr b="0" spc="13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spc="90" dirty="0">
                <a:solidFill>
                  <a:srgbClr val="000000"/>
                </a:solidFill>
                <a:latin typeface="Cambria"/>
                <a:cs typeface="Cambria"/>
              </a:rPr>
              <a:t>intelligent</a:t>
            </a:r>
            <a:r>
              <a:rPr b="0" spc="95" dirty="0">
                <a:solidFill>
                  <a:srgbClr val="000000"/>
                </a:solidFill>
                <a:latin typeface="Cambria"/>
                <a:cs typeface="Cambria"/>
              </a:rPr>
              <a:t> agents</a:t>
            </a:r>
            <a:r>
              <a:rPr b="0" spc="1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spc="55" dirty="0">
                <a:solidFill>
                  <a:srgbClr val="000000"/>
                </a:solidFill>
                <a:latin typeface="Cambria"/>
                <a:cs typeface="Cambria"/>
              </a:rPr>
              <a:t>need</a:t>
            </a:r>
            <a:r>
              <a:rPr b="0" spc="6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spc="20" dirty="0">
                <a:solidFill>
                  <a:srgbClr val="000000"/>
                </a:solidFill>
                <a:latin typeface="Cambria"/>
                <a:cs typeface="Cambria"/>
              </a:rPr>
              <a:t>to</a:t>
            </a:r>
            <a:r>
              <a:rPr b="0" spc="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spc="30" dirty="0">
                <a:solidFill>
                  <a:srgbClr val="000000"/>
                </a:solidFill>
                <a:latin typeface="Cambria"/>
                <a:cs typeface="Cambria"/>
              </a:rPr>
              <a:t>cooperate</a:t>
            </a:r>
            <a:r>
              <a:rPr b="0" spc="3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spc="20" dirty="0">
                <a:solidFill>
                  <a:srgbClr val="000000"/>
                </a:solidFill>
                <a:latin typeface="Cambria"/>
                <a:cs typeface="Cambria"/>
              </a:rPr>
              <a:t>to</a:t>
            </a:r>
            <a:r>
              <a:rPr b="0" spc="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spc="45" dirty="0">
                <a:solidFill>
                  <a:srgbClr val="000000"/>
                </a:solidFill>
                <a:latin typeface="Cambria"/>
                <a:cs typeface="Cambria"/>
              </a:rPr>
              <a:t>perform </a:t>
            </a:r>
            <a:r>
              <a:rPr b="0" spc="5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spc="114" dirty="0">
                <a:solidFill>
                  <a:srgbClr val="000000"/>
                </a:solidFill>
                <a:latin typeface="Cambria"/>
                <a:cs typeface="Cambria"/>
              </a:rPr>
              <a:t>mutually </a:t>
            </a:r>
            <a:r>
              <a:rPr b="0" spc="65" dirty="0">
                <a:solidFill>
                  <a:srgbClr val="000000"/>
                </a:solidFill>
                <a:latin typeface="Cambria"/>
                <a:cs typeface="Cambria"/>
              </a:rPr>
              <a:t>beneficial</a:t>
            </a:r>
            <a:r>
              <a:rPr b="0" spc="11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0" spc="125" dirty="0">
                <a:solidFill>
                  <a:srgbClr val="000000"/>
                </a:solidFill>
                <a:latin typeface="Cambria"/>
                <a:cs typeface="Cambria"/>
              </a:rPr>
              <a:t>tasks.</a:t>
            </a:r>
          </a:p>
        </p:txBody>
      </p:sp>
      <p:sp>
        <p:nvSpPr>
          <p:cNvPr id="10" name="object 3"/>
          <p:cNvSpPr txBox="1"/>
          <p:nvPr/>
        </p:nvSpPr>
        <p:spPr>
          <a:xfrm>
            <a:off x="535940" y="2802382"/>
            <a:ext cx="7815580" cy="3510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AutoNum type="arabicPeriod" startAt="4"/>
              <a:tabLst>
                <a:tab pos="410845" algn="l"/>
              </a:tabLst>
            </a:pPr>
            <a:r>
              <a:rPr sz="2400" spc="125" dirty="0">
                <a:solidFill>
                  <a:srgbClr val="C00000"/>
                </a:solidFill>
                <a:latin typeface="Cambria"/>
                <a:cs typeface="Cambria"/>
              </a:rPr>
              <a:t>Capacity </a:t>
            </a:r>
            <a:r>
              <a:rPr sz="2400" spc="20" dirty="0">
                <a:solidFill>
                  <a:srgbClr val="C00000"/>
                </a:solidFill>
                <a:latin typeface="Cambria"/>
                <a:cs typeface="Cambria"/>
              </a:rPr>
              <a:t>for</a:t>
            </a:r>
            <a:r>
              <a:rPr sz="2400" spc="2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C00000"/>
                </a:solidFill>
                <a:latin typeface="Cambria"/>
                <a:cs typeface="Cambria"/>
              </a:rPr>
              <a:t>Reasoning </a:t>
            </a:r>
            <a:r>
              <a:rPr sz="2400" dirty="0">
                <a:latin typeface="Cambria"/>
                <a:cs typeface="Cambria"/>
              </a:rPr>
              <a:t>-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There </a:t>
            </a:r>
            <a:r>
              <a:rPr sz="2400" spc="80" dirty="0">
                <a:latin typeface="Cambria"/>
                <a:cs typeface="Cambria"/>
              </a:rPr>
              <a:t>are </a:t>
            </a:r>
            <a:r>
              <a:rPr sz="2400" spc="75" dirty="0">
                <a:latin typeface="Cambria"/>
                <a:cs typeface="Cambria"/>
              </a:rPr>
              <a:t>three </a:t>
            </a:r>
            <a:r>
              <a:rPr sz="2400" spc="65" dirty="0">
                <a:latin typeface="Cambria"/>
                <a:cs typeface="Cambria"/>
              </a:rPr>
              <a:t>types </a:t>
            </a:r>
            <a:r>
              <a:rPr sz="2400" spc="-5" dirty="0">
                <a:latin typeface="Cambria"/>
                <a:cs typeface="Cambria"/>
              </a:rPr>
              <a:t>of 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reasoning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scenarios</a:t>
            </a:r>
            <a:endParaRPr sz="2400" dirty="0">
              <a:latin typeface="Cambria"/>
              <a:cs typeface="Cambria"/>
            </a:endParaRPr>
          </a:p>
          <a:p>
            <a:pPr marL="652145" marR="5715" lvl="1" indent="-273050" algn="just">
              <a:lnSpc>
                <a:spcPct val="100000"/>
              </a:lnSpc>
              <a:spcBef>
                <a:spcPts val="509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</a:tabLst>
            </a:pPr>
            <a:r>
              <a:rPr sz="2100" spc="70" dirty="0">
                <a:solidFill>
                  <a:srgbClr val="006FC0"/>
                </a:solidFill>
                <a:latin typeface="Cambria"/>
                <a:cs typeface="Cambria"/>
              </a:rPr>
              <a:t>Rule-based </a:t>
            </a:r>
            <a:r>
              <a:rPr sz="2100" dirty="0">
                <a:solidFill>
                  <a:srgbClr val="006FC0"/>
                </a:solidFill>
                <a:latin typeface="Cambria"/>
                <a:cs typeface="Cambria"/>
              </a:rPr>
              <a:t>-</a:t>
            </a:r>
            <a:r>
              <a:rPr sz="2100" spc="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100" spc="50" dirty="0">
                <a:latin typeface="Cambria"/>
                <a:cs typeface="Cambria"/>
              </a:rPr>
              <a:t>where </a:t>
            </a:r>
            <a:r>
              <a:rPr sz="2100" spc="70" dirty="0">
                <a:latin typeface="Cambria"/>
                <a:cs typeface="Cambria"/>
              </a:rPr>
              <a:t>user </a:t>
            </a:r>
            <a:r>
              <a:rPr sz="2100" spc="110" dirty="0">
                <a:latin typeface="Cambria"/>
                <a:cs typeface="Cambria"/>
              </a:rPr>
              <a:t>has </a:t>
            </a:r>
            <a:r>
              <a:rPr sz="2100" spc="50" dirty="0">
                <a:latin typeface="Cambria"/>
                <a:cs typeface="Cambria"/>
              </a:rPr>
              <a:t>defined </a:t>
            </a:r>
            <a:r>
              <a:rPr sz="2100" spc="140" dirty="0">
                <a:latin typeface="Cambria"/>
                <a:cs typeface="Cambria"/>
              </a:rPr>
              <a:t>a </a:t>
            </a:r>
            <a:r>
              <a:rPr sz="2100" spc="60" dirty="0">
                <a:latin typeface="Cambria"/>
                <a:cs typeface="Cambria"/>
              </a:rPr>
              <a:t>set </a:t>
            </a:r>
            <a:r>
              <a:rPr sz="2100" spc="-5" dirty="0">
                <a:latin typeface="Cambria"/>
                <a:cs typeface="Cambria"/>
              </a:rPr>
              <a:t>of</a:t>
            </a:r>
            <a:r>
              <a:rPr sz="2100" spc="450" dirty="0">
                <a:latin typeface="Cambria"/>
                <a:cs typeface="Cambria"/>
              </a:rPr>
              <a:t> </a:t>
            </a:r>
            <a:r>
              <a:rPr sz="2100" spc="45" dirty="0">
                <a:latin typeface="Cambria"/>
                <a:cs typeface="Cambria"/>
              </a:rPr>
              <a:t>conditions </a:t>
            </a:r>
            <a:r>
              <a:rPr sz="2100" spc="50" dirty="0">
                <a:latin typeface="Cambria"/>
                <a:cs typeface="Cambria"/>
              </a:rPr>
              <a:t> </a:t>
            </a:r>
            <a:r>
              <a:rPr sz="2100" spc="95" dirty="0">
                <a:latin typeface="Cambria"/>
                <a:cs typeface="Cambria"/>
              </a:rPr>
              <a:t>and</a:t>
            </a:r>
            <a:r>
              <a:rPr sz="2100" spc="100" dirty="0">
                <a:latin typeface="Cambria"/>
                <a:cs typeface="Cambria"/>
              </a:rPr>
              <a:t> </a:t>
            </a:r>
            <a:r>
              <a:rPr sz="2100" spc="60" dirty="0">
                <a:latin typeface="Cambria"/>
                <a:cs typeface="Cambria"/>
              </a:rPr>
              <a:t>actions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15" dirty="0">
                <a:latin typeface="Cambria"/>
                <a:cs typeface="Cambria"/>
              </a:rPr>
              <a:t>to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20" dirty="0">
                <a:latin typeface="Cambria"/>
                <a:cs typeface="Cambria"/>
              </a:rPr>
              <a:t>be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100" dirty="0">
                <a:latin typeface="Cambria"/>
                <a:cs typeface="Cambria"/>
              </a:rPr>
              <a:t>taken</a:t>
            </a:r>
            <a:endParaRPr sz="2100" dirty="0">
              <a:latin typeface="Cambria"/>
              <a:cs typeface="Cambria"/>
            </a:endParaRPr>
          </a:p>
          <a:p>
            <a:pPr marL="652145" marR="5715" lvl="1" indent="-273050" algn="just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</a:tabLst>
            </a:pPr>
            <a:r>
              <a:rPr sz="2100" spc="60" dirty="0">
                <a:solidFill>
                  <a:srgbClr val="006FC0"/>
                </a:solidFill>
                <a:latin typeface="Cambria"/>
                <a:cs typeface="Cambria"/>
              </a:rPr>
              <a:t>Knowledge-based</a:t>
            </a:r>
            <a:r>
              <a:rPr sz="21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-</a:t>
            </a:r>
            <a:r>
              <a:rPr sz="2100" spc="5" dirty="0">
                <a:latin typeface="Cambria"/>
                <a:cs typeface="Cambria"/>
              </a:rPr>
              <a:t> </a:t>
            </a:r>
            <a:r>
              <a:rPr sz="2100" spc="50" dirty="0">
                <a:latin typeface="Cambria"/>
                <a:cs typeface="Cambria"/>
              </a:rPr>
              <a:t>where</a:t>
            </a:r>
            <a:r>
              <a:rPr sz="2100" spc="55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85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intelligent</a:t>
            </a:r>
            <a:r>
              <a:rPr sz="2100" spc="85" dirty="0">
                <a:latin typeface="Cambria"/>
                <a:cs typeface="Cambria"/>
              </a:rPr>
              <a:t> agents</a:t>
            </a:r>
            <a:r>
              <a:rPr sz="2100" spc="90" dirty="0">
                <a:latin typeface="Cambria"/>
                <a:cs typeface="Cambria"/>
              </a:rPr>
              <a:t> have </a:t>
            </a:r>
            <a:r>
              <a:rPr sz="2100" spc="95" dirty="0">
                <a:latin typeface="Cambria"/>
                <a:cs typeface="Cambria"/>
              </a:rPr>
              <a:t> </a:t>
            </a:r>
            <a:r>
              <a:rPr sz="2100" spc="40" dirty="0">
                <a:latin typeface="Cambria"/>
                <a:cs typeface="Cambria"/>
              </a:rPr>
              <a:t>stored</a:t>
            </a:r>
            <a:r>
              <a:rPr sz="2100" spc="45" dirty="0">
                <a:latin typeface="Cambria"/>
                <a:cs typeface="Cambria"/>
              </a:rPr>
              <a:t> </a:t>
            </a:r>
            <a:r>
              <a:rPr sz="2100" spc="50" dirty="0">
                <a:latin typeface="Cambria"/>
                <a:cs typeface="Cambria"/>
              </a:rPr>
              <a:t>previous</a:t>
            </a:r>
            <a:r>
              <a:rPr sz="2100" spc="55" dirty="0">
                <a:latin typeface="Cambria"/>
                <a:cs typeface="Cambria"/>
              </a:rPr>
              <a:t> </a:t>
            </a:r>
            <a:r>
              <a:rPr sz="2100" spc="45" dirty="0">
                <a:latin typeface="Cambria"/>
                <a:cs typeface="Cambria"/>
              </a:rPr>
              <a:t>conditions</a:t>
            </a:r>
            <a:r>
              <a:rPr sz="2100" spc="50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and </a:t>
            </a:r>
            <a:r>
              <a:rPr sz="2100" spc="55" dirty="0">
                <a:latin typeface="Cambria"/>
                <a:cs typeface="Cambria"/>
              </a:rPr>
              <a:t>actions</a:t>
            </a:r>
            <a:r>
              <a:rPr sz="2100" spc="60" dirty="0">
                <a:latin typeface="Cambria"/>
                <a:cs typeface="Cambria"/>
              </a:rPr>
              <a:t> </a:t>
            </a:r>
            <a:r>
              <a:rPr sz="2100" spc="100" dirty="0">
                <a:latin typeface="Cambria"/>
                <a:cs typeface="Cambria"/>
              </a:rPr>
              <a:t>taken </a:t>
            </a:r>
            <a:r>
              <a:rPr sz="2100" spc="65" dirty="0">
                <a:latin typeface="Cambria"/>
                <a:cs typeface="Cambria"/>
              </a:rPr>
              <a:t>which </a:t>
            </a:r>
            <a:r>
              <a:rPr sz="2100" spc="70" dirty="0">
                <a:latin typeface="Cambria"/>
                <a:cs typeface="Cambria"/>
              </a:rPr>
              <a:t>are </a:t>
            </a:r>
            <a:r>
              <a:rPr sz="2100" spc="75" dirty="0">
                <a:latin typeface="Cambria"/>
                <a:cs typeface="Cambria"/>
              </a:rPr>
              <a:t> </a:t>
            </a:r>
            <a:r>
              <a:rPr sz="2100" spc="60" dirty="0">
                <a:latin typeface="Cambria"/>
                <a:cs typeface="Cambria"/>
              </a:rPr>
              <a:t>used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15" dirty="0">
                <a:latin typeface="Cambria"/>
                <a:cs typeface="Cambria"/>
              </a:rPr>
              <a:t>to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35" dirty="0">
                <a:latin typeface="Cambria"/>
                <a:cs typeface="Cambria"/>
              </a:rPr>
              <a:t>deduce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future</a:t>
            </a:r>
            <a:r>
              <a:rPr sz="2100" spc="135" dirty="0">
                <a:latin typeface="Cambria"/>
                <a:cs typeface="Cambria"/>
              </a:rPr>
              <a:t> </a:t>
            </a:r>
            <a:r>
              <a:rPr sz="2100" spc="55" dirty="0">
                <a:latin typeface="Cambria"/>
                <a:cs typeface="Cambria"/>
              </a:rPr>
              <a:t>actions</a:t>
            </a:r>
            <a:endParaRPr sz="2100" dirty="0">
              <a:latin typeface="Cambria"/>
              <a:cs typeface="Cambria"/>
            </a:endParaRPr>
          </a:p>
          <a:p>
            <a:pPr marL="652145" marR="6350" lvl="1" indent="-273050" algn="just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</a:tabLst>
            </a:pPr>
            <a:r>
              <a:rPr sz="2100" spc="85" dirty="0">
                <a:solidFill>
                  <a:srgbClr val="006FC0"/>
                </a:solidFill>
                <a:latin typeface="Cambria"/>
                <a:cs typeface="Cambria"/>
              </a:rPr>
              <a:t>Artificial</a:t>
            </a:r>
            <a:r>
              <a:rPr sz="2100" spc="6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100" spc="50" dirty="0">
                <a:solidFill>
                  <a:srgbClr val="006FC0"/>
                </a:solidFill>
                <a:latin typeface="Cambria"/>
                <a:cs typeface="Cambria"/>
              </a:rPr>
              <a:t>evolution</a:t>
            </a:r>
            <a:r>
              <a:rPr sz="2100" spc="55" dirty="0">
                <a:solidFill>
                  <a:srgbClr val="006FC0"/>
                </a:solidFill>
                <a:latin typeface="Cambria"/>
                <a:cs typeface="Cambria"/>
              </a:rPr>
              <a:t> based</a:t>
            </a:r>
            <a:r>
              <a:rPr sz="21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-</a:t>
            </a:r>
            <a:r>
              <a:rPr sz="2100" spc="5" dirty="0">
                <a:latin typeface="Cambria"/>
                <a:cs typeface="Cambria"/>
              </a:rPr>
              <a:t> </a:t>
            </a:r>
            <a:r>
              <a:rPr sz="2100" spc="50" dirty="0">
                <a:latin typeface="Cambria"/>
                <a:cs typeface="Cambria"/>
              </a:rPr>
              <a:t>where</a:t>
            </a:r>
            <a:r>
              <a:rPr sz="2100" spc="55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intelligent</a:t>
            </a:r>
            <a:r>
              <a:rPr sz="2100" spc="625" dirty="0">
                <a:latin typeface="Cambria"/>
                <a:cs typeface="Cambria"/>
              </a:rPr>
              <a:t> </a:t>
            </a:r>
            <a:r>
              <a:rPr sz="2100" spc="85" dirty="0">
                <a:latin typeface="Cambria"/>
                <a:cs typeface="Cambria"/>
              </a:rPr>
              <a:t>agents </a:t>
            </a:r>
            <a:r>
              <a:rPr sz="2100" spc="90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spawn </a:t>
            </a:r>
            <a:r>
              <a:rPr sz="2100" spc="45" dirty="0">
                <a:latin typeface="Cambria"/>
                <a:cs typeface="Cambria"/>
              </a:rPr>
              <a:t>new </a:t>
            </a:r>
            <a:r>
              <a:rPr sz="2100" spc="85" dirty="0">
                <a:latin typeface="Cambria"/>
                <a:cs typeface="Cambria"/>
              </a:rPr>
              <a:t>agents </a:t>
            </a:r>
            <a:r>
              <a:rPr sz="2100" spc="75" dirty="0">
                <a:latin typeface="Cambria"/>
                <a:cs typeface="Cambria"/>
              </a:rPr>
              <a:t>with </a:t>
            </a:r>
            <a:r>
              <a:rPr sz="2100" spc="80" dirty="0">
                <a:latin typeface="Cambria"/>
                <a:cs typeface="Cambria"/>
              </a:rPr>
              <a:t>higher </a:t>
            </a:r>
            <a:r>
              <a:rPr sz="2100" spc="40" dirty="0">
                <a:latin typeface="Cambria"/>
                <a:cs typeface="Cambria"/>
              </a:rPr>
              <a:t>logic </a:t>
            </a:r>
            <a:r>
              <a:rPr sz="2100" spc="70" dirty="0">
                <a:latin typeface="Cambria"/>
                <a:cs typeface="Cambria"/>
              </a:rPr>
              <a:t>capability </a:t>
            </a:r>
            <a:r>
              <a:rPr sz="2100" spc="15" dirty="0">
                <a:latin typeface="Cambria"/>
                <a:cs typeface="Cambria"/>
              </a:rPr>
              <a:t>to </a:t>
            </a:r>
            <a:r>
              <a:rPr sz="2100" spc="35" dirty="0">
                <a:latin typeface="Cambria"/>
                <a:cs typeface="Cambria"/>
              </a:rPr>
              <a:t>perform </a:t>
            </a:r>
            <a:r>
              <a:rPr sz="2100" spc="40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its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50" dirty="0">
                <a:latin typeface="Cambria"/>
                <a:cs typeface="Cambria"/>
              </a:rPr>
              <a:t>objectives.</a:t>
            </a:r>
            <a:endParaRPr sz="21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6680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7630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38100">
              <a:solidFill>
                <a:srgbClr val="FDC3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25" y="0"/>
              <a:ext cx="57150" cy="6858000"/>
            </a:xfrm>
            <a:custGeom>
              <a:avLst/>
              <a:gdLst/>
              <a:ahLst/>
              <a:cxnLst/>
              <a:rect l="l" t="t" r="r" b="b"/>
              <a:pathLst>
                <a:path w="57150" h="6858000">
                  <a:moveTo>
                    <a:pt x="1143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1430" y="6858000"/>
                  </a:lnTo>
                  <a:lnTo>
                    <a:pt x="11430" y="0"/>
                  </a:lnTo>
                  <a:close/>
                </a:path>
                <a:path w="57150" h="6858000">
                  <a:moveTo>
                    <a:pt x="57150" y="0"/>
                  </a:moveTo>
                  <a:lnTo>
                    <a:pt x="22860" y="0"/>
                  </a:lnTo>
                  <a:lnTo>
                    <a:pt x="22860" y="6858000"/>
                  </a:lnTo>
                  <a:lnTo>
                    <a:pt x="57150" y="68580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DC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12700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56447" y="571499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08" y="4419"/>
                  </a:lnTo>
                  <a:lnTo>
                    <a:pt x="178597" y="17162"/>
                  </a:lnTo>
                  <a:lnTo>
                    <a:pt x="135861" y="37453"/>
                  </a:lnTo>
                  <a:lnTo>
                    <a:pt x="97575" y="64518"/>
                  </a:lnTo>
                  <a:lnTo>
                    <a:pt x="64513" y="97580"/>
                  </a:lnTo>
                  <a:lnTo>
                    <a:pt x="37450" y="135867"/>
                  </a:lnTo>
                  <a:lnTo>
                    <a:pt x="17161" y="178602"/>
                  </a:lnTo>
                  <a:lnTo>
                    <a:pt x="4419" y="225011"/>
                  </a:lnTo>
                  <a:lnTo>
                    <a:pt x="0" y="274319"/>
                  </a:lnTo>
                  <a:lnTo>
                    <a:pt x="4419" y="323628"/>
                  </a:lnTo>
                  <a:lnTo>
                    <a:pt x="17161" y="370037"/>
                  </a:lnTo>
                  <a:lnTo>
                    <a:pt x="37450" y="412772"/>
                  </a:lnTo>
                  <a:lnTo>
                    <a:pt x="64513" y="451059"/>
                  </a:lnTo>
                  <a:lnTo>
                    <a:pt x="97575" y="484121"/>
                  </a:lnTo>
                  <a:lnTo>
                    <a:pt x="135861" y="511186"/>
                  </a:lnTo>
                  <a:lnTo>
                    <a:pt x="178597" y="531477"/>
                  </a:lnTo>
                  <a:lnTo>
                    <a:pt x="225008" y="544220"/>
                  </a:lnTo>
                  <a:lnTo>
                    <a:pt x="274320" y="548640"/>
                  </a:lnTo>
                  <a:lnTo>
                    <a:pt x="323631" y="544220"/>
                  </a:lnTo>
                  <a:lnTo>
                    <a:pt x="370042" y="531477"/>
                  </a:lnTo>
                  <a:lnTo>
                    <a:pt x="412778" y="511186"/>
                  </a:lnTo>
                  <a:lnTo>
                    <a:pt x="451064" y="484121"/>
                  </a:lnTo>
                  <a:lnTo>
                    <a:pt x="484126" y="451059"/>
                  </a:lnTo>
                  <a:lnTo>
                    <a:pt x="511189" y="412772"/>
                  </a:lnTo>
                  <a:lnTo>
                    <a:pt x="531478" y="370037"/>
                  </a:lnTo>
                  <a:lnTo>
                    <a:pt x="544220" y="323628"/>
                  </a:lnTo>
                  <a:lnTo>
                    <a:pt x="548640" y="274319"/>
                  </a:lnTo>
                  <a:lnTo>
                    <a:pt x="544220" y="225011"/>
                  </a:lnTo>
                  <a:lnTo>
                    <a:pt x="531478" y="178602"/>
                  </a:lnTo>
                  <a:lnTo>
                    <a:pt x="511189" y="135867"/>
                  </a:lnTo>
                  <a:lnTo>
                    <a:pt x="484126" y="97580"/>
                  </a:lnTo>
                  <a:lnTo>
                    <a:pt x="451064" y="64518"/>
                  </a:lnTo>
                  <a:lnTo>
                    <a:pt x="412778" y="37453"/>
                  </a:lnTo>
                  <a:lnTo>
                    <a:pt x="370042" y="17162"/>
                  </a:lnTo>
                  <a:lnTo>
                    <a:pt x="323631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2"/>
          <p:cNvSpPr txBox="1"/>
          <p:nvPr/>
        </p:nvSpPr>
        <p:spPr>
          <a:xfrm>
            <a:off x="293115" y="1314450"/>
            <a:ext cx="7886700" cy="529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AutoNum type="arabicPeriod" startAt="5"/>
              <a:tabLst>
                <a:tab pos="370840" algn="l"/>
              </a:tabLst>
            </a:pPr>
            <a:r>
              <a:rPr sz="2400" spc="95" dirty="0">
                <a:solidFill>
                  <a:srgbClr val="C00000"/>
                </a:solidFill>
                <a:latin typeface="Cambria"/>
                <a:cs typeface="Cambria"/>
              </a:rPr>
              <a:t>Adaptive </a:t>
            </a:r>
            <a:r>
              <a:rPr sz="2400" spc="90" dirty="0">
                <a:solidFill>
                  <a:srgbClr val="C00000"/>
                </a:solidFill>
                <a:latin typeface="Cambria"/>
                <a:cs typeface="Cambria"/>
              </a:rPr>
              <a:t>Behavior </a:t>
            </a:r>
            <a:r>
              <a:rPr sz="2400" dirty="0">
                <a:latin typeface="Cambria"/>
                <a:cs typeface="Cambria"/>
              </a:rPr>
              <a:t>- </a:t>
            </a:r>
            <a:r>
              <a:rPr sz="2400" spc="45" dirty="0">
                <a:latin typeface="Cambria"/>
                <a:cs typeface="Cambria"/>
              </a:rPr>
              <a:t>closely </a:t>
            </a:r>
            <a:r>
              <a:rPr sz="2400" spc="65" dirty="0">
                <a:latin typeface="Cambria"/>
                <a:cs typeface="Cambria"/>
              </a:rPr>
              <a:t>tied </a:t>
            </a:r>
            <a:r>
              <a:rPr sz="2400" spc="20" dirty="0">
                <a:latin typeface="Cambria"/>
                <a:cs typeface="Cambria"/>
              </a:rPr>
              <a:t>to </a:t>
            </a:r>
            <a:r>
              <a:rPr sz="2400" spc="5" dirty="0">
                <a:latin typeface="Cambria"/>
                <a:cs typeface="Cambria"/>
              </a:rPr>
              <a:t>1 </a:t>
            </a:r>
            <a:r>
              <a:rPr sz="2400" spc="105" dirty="0">
                <a:latin typeface="Cambria"/>
                <a:cs typeface="Cambria"/>
              </a:rPr>
              <a:t>and </a:t>
            </a:r>
            <a:r>
              <a:rPr sz="2400" spc="85" dirty="0">
                <a:latin typeface="Cambria"/>
                <a:cs typeface="Cambria"/>
              </a:rPr>
              <a:t>4, adaptive 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behavior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permits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 intelligent </a:t>
            </a:r>
            <a:r>
              <a:rPr sz="2400" spc="100" dirty="0">
                <a:latin typeface="Cambria"/>
                <a:cs typeface="Cambria"/>
              </a:rPr>
              <a:t>agent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assess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its 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current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state</a:t>
            </a:r>
            <a:r>
              <a:rPr sz="2400" spc="105" dirty="0">
                <a:latin typeface="Cambria"/>
                <a:cs typeface="Cambria"/>
              </a:rPr>
              <a:t> and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make </a:t>
            </a:r>
            <a:r>
              <a:rPr sz="2400" spc="45" dirty="0">
                <a:latin typeface="Cambria"/>
                <a:cs typeface="Cambria"/>
              </a:rPr>
              <a:t>decisions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oil</a:t>
            </a:r>
            <a:r>
              <a:rPr sz="2400" spc="4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actions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it 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should</a:t>
            </a:r>
            <a:r>
              <a:rPr sz="2400" spc="110" dirty="0">
                <a:latin typeface="Cambria"/>
                <a:cs typeface="Cambria"/>
              </a:rPr>
              <a:t> take</a:t>
            </a:r>
            <a:endParaRPr sz="2400" dirty="0">
              <a:latin typeface="Cambria"/>
              <a:cs typeface="Cambria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AutoNum type="arabicPeriod" startAt="5"/>
              <a:tabLst>
                <a:tab pos="471805" algn="l"/>
              </a:tabLst>
            </a:pPr>
            <a:r>
              <a:rPr sz="2400" spc="80" dirty="0">
                <a:solidFill>
                  <a:srgbClr val="C00000"/>
                </a:solidFill>
                <a:latin typeface="Cambria"/>
                <a:cs typeface="Cambria"/>
              </a:rPr>
              <a:t>Trustworthiness</a:t>
            </a:r>
            <a:r>
              <a:rPr sz="2400" spc="8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-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the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user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must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trust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that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the 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intelligent </a:t>
            </a:r>
            <a:r>
              <a:rPr sz="2400" spc="100" dirty="0">
                <a:latin typeface="Cambria"/>
                <a:cs typeface="Cambria"/>
              </a:rPr>
              <a:t>agent </a:t>
            </a:r>
            <a:r>
              <a:rPr sz="2400" spc="70" dirty="0">
                <a:latin typeface="Cambria"/>
                <a:cs typeface="Cambria"/>
              </a:rPr>
              <a:t>will </a:t>
            </a:r>
            <a:r>
              <a:rPr sz="2400" spc="90" dirty="0">
                <a:latin typeface="Cambria"/>
                <a:cs typeface="Cambria"/>
              </a:rPr>
              <a:t>act </a:t>
            </a:r>
            <a:r>
              <a:rPr sz="2400" spc="25" dirty="0">
                <a:latin typeface="Cambria"/>
                <a:cs typeface="Cambria"/>
              </a:rPr>
              <a:t>on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50" dirty="0">
                <a:latin typeface="Cambria"/>
                <a:cs typeface="Cambria"/>
              </a:rPr>
              <a:t>user's </a:t>
            </a:r>
            <a:r>
              <a:rPr sz="2400" spc="80" dirty="0">
                <a:latin typeface="Cambria"/>
                <a:cs typeface="Cambria"/>
              </a:rPr>
              <a:t>behalf </a:t>
            </a:r>
            <a:r>
              <a:rPr sz="2400" spc="20" dirty="0">
                <a:latin typeface="Cambria"/>
                <a:cs typeface="Cambria"/>
              </a:rPr>
              <a:t>to </a:t>
            </a:r>
            <a:r>
              <a:rPr sz="2400" spc="55" dirty="0">
                <a:latin typeface="Cambria"/>
                <a:cs typeface="Cambria"/>
              </a:rPr>
              <a:t>locate 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information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that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user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120" dirty="0">
                <a:latin typeface="Cambria"/>
                <a:cs typeface="Cambria"/>
              </a:rPr>
              <a:t>has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access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and  </a:t>
            </a:r>
            <a:r>
              <a:rPr sz="2400" spc="80" dirty="0">
                <a:latin typeface="Cambria"/>
                <a:cs typeface="Cambria"/>
              </a:rPr>
              <a:t>is 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relevant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user.</a:t>
            </a:r>
            <a:endParaRPr sz="2400" dirty="0">
              <a:latin typeface="Cambria"/>
              <a:cs typeface="Cambria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90" dirty="0">
                <a:latin typeface="Cambria"/>
                <a:cs typeface="Cambria"/>
              </a:rPr>
              <a:t>There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are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120" dirty="0">
                <a:latin typeface="Cambria"/>
                <a:cs typeface="Cambria"/>
              </a:rPr>
              <a:t>many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implementation</a:t>
            </a:r>
            <a:r>
              <a:rPr sz="2400" spc="70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aspects 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 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Intelligent </a:t>
            </a:r>
            <a:r>
              <a:rPr sz="2400" spc="120" dirty="0">
                <a:latin typeface="Cambria"/>
                <a:cs typeface="Cambria"/>
              </a:rPr>
              <a:t>Agents. </a:t>
            </a:r>
            <a:r>
              <a:rPr sz="2400" spc="105" dirty="0">
                <a:latin typeface="Cambria"/>
                <a:cs typeface="Cambria"/>
              </a:rPr>
              <a:t>They </a:t>
            </a:r>
            <a:r>
              <a:rPr sz="2400" spc="70" dirty="0">
                <a:latin typeface="Cambria"/>
                <a:cs typeface="Cambria"/>
              </a:rPr>
              <a:t>include </a:t>
            </a:r>
            <a:r>
              <a:rPr sz="2400" spc="75" dirty="0">
                <a:latin typeface="Cambria"/>
                <a:cs typeface="Cambria"/>
              </a:rPr>
              <a:t>communications </a:t>
            </a:r>
            <a:r>
              <a:rPr sz="2400" spc="20" dirty="0">
                <a:latin typeface="Cambria"/>
                <a:cs typeface="Cambria"/>
              </a:rPr>
              <a:t>to 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traverse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105" dirty="0">
                <a:latin typeface="Cambria"/>
                <a:cs typeface="Cambria"/>
              </a:rPr>
              <a:t>Internet, </a:t>
            </a:r>
            <a:r>
              <a:rPr sz="2400" spc="20" dirty="0">
                <a:latin typeface="Cambria"/>
                <a:cs typeface="Cambria"/>
              </a:rPr>
              <a:t>how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wrap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100" dirty="0">
                <a:latin typeface="Cambria"/>
                <a:cs typeface="Cambria"/>
              </a:rPr>
              <a:t>agent </a:t>
            </a:r>
            <a:r>
              <a:rPr sz="2400" spc="105" dirty="0">
                <a:latin typeface="Cambria"/>
                <a:cs typeface="Cambria"/>
              </a:rPr>
              <a:t>in </a:t>
            </a:r>
            <a:r>
              <a:rPr sz="2400" spc="135" dirty="0">
                <a:latin typeface="Cambria"/>
                <a:cs typeface="Cambria"/>
              </a:rPr>
              <a:t>an 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appropriate </a:t>
            </a:r>
            <a:r>
              <a:rPr sz="2400" spc="75" dirty="0">
                <a:latin typeface="Cambria"/>
                <a:cs typeface="Cambria"/>
              </a:rPr>
              <a:t>interface </a:t>
            </a:r>
            <a:r>
              <a:rPr sz="2400" spc="85" dirty="0">
                <a:latin typeface="Cambria"/>
                <a:cs typeface="Cambria"/>
              </a:rPr>
              <a:t>shell </a:t>
            </a:r>
            <a:r>
              <a:rPr sz="2400" spc="20" dirty="0">
                <a:latin typeface="Cambria"/>
                <a:cs typeface="Cambria"/>
              </a:rPr>
              <a:t>to </a:t>
            </a:r>
            <a:r>
              <a:rPr sz="2400" spc="40" dirty="0">
                <a:latin typeface="Cambria"/>
                <a:cs typeface="Cambria"/>
              </a:rPr>
              <a:t>work </a:t>
            </a:r>
            <a:r>
              <a:rPr sz="2400" spc="90" dirty="0">
                <a:latin typeface="Cambria"/>
                <a:cs typeface="Cambria"/>
              </a:rPr>
              <a:t>within </a:t>
            </a:r>
            <a:r>
              <a:rPr sz="2400" spc="140" dirty="0">
                <a:latin typeface="Cambria"/>
                <a:cs typeface="Cambria"/>
              </a:rPr>
              <a:t>an </a:t>
            </a:r>
            <a:r>
              <a:rPr sz="2400" spc="100" dirty="0">
                <a:latin typeface="Cambria"/>
                <a:cs typeface="Cambria"/>
              </a:rPr>
              <a:t>Internet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server, </a:t>
            </a:r>
            <a:r>
              <a:rPr sz="2400" spc="105" dirty="0">
                <a:latin typeface="Cambria"/>
                <a:cs typeface="Cambria"/>
              </a:rPr>
              <a:t>and </a:t>
            </a:r>
            <a:r>
              <a:rPr sz="2400" spc="75" dirty="0">
                <a:latin typeface="Cambria"/>
                <a:cs typeface="Cambria"/>
              </a:rPr>
              <a:t>security </a:t>
            </a:r>
            <a:r>
              <a:rPr sz="2400" spc="105" dirty="0">
                <a:latin typeface="Cambria"/>
                <a:cs typeface="Cambria"/>
              </a:rPr>
              <a:t>and </a:t>
            </a:r>
            <a:r>
              <a:rPr sz="2400" spc="40" dirty="0">
                <a:latin typeface="Cambria"/>
                <a:cs typeface="Cambria"/>
              </a:rPr>
              <a:t>protection </a:t>
            </a:r>
            <a:r>
              <a:rPr sz="2400" spc="20" dirty="0">
                <a:latin typeface="Cambria"/>
                <a:cs typeface="Cambria"/>
              </a:rPr>
              <a:t>for </a:t>
            </a:r>
            <a:r>
              <a:rPr sz="2400" spc="45" dirty="0">
                <a:latin typeface="Cambria"/>
                <a:cs typeface="Cambria"/>
              </a:rPr>
              <a:t>both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100" dirty="0">
                <a:latin typeface="Cambria"/>
                <a:cs typeface="Cambria"/>
              </a:rPr>
              <a:t>agent </a:t>
            </a:r>
            <a:r>
              <a:rPr sz="2400" spc="105" dirty="0">
                <a:latin typeface="Cambria"/>
                <a:cs typeface="Cambria"/>
              </a:rPr>
              <a:t> and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servers.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1440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7630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38100">
              <a:solidFill>
                <a:srgbClr val="FDC3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25" y="0"/>
              <a:ext cx="57150" cy="6858000"/>
            </a:xfrm>
            <a:custGeom>
              <a:avLst/>
              <a:gdLst/>
              <a:ahLst/>
              <a:cxnLst/>
              <a:rect l="l" t="t" r="r" b="b"/>
              <a:pathLst>
                <a:path w="57150" h="6858000">
                  <a:moveTo>
                    <a:pt x="1143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1430" y="6858000"/>
                  </a:lnTo>
                  <a:lnTo>
                    <a:pt x="11430" y="0"/>
                  </a:lnTo>
                  <a:close/>
                </a:path>
                <a:path w="57150" h="6858000">
                  <a:moveTo>
                    <a:pt x="57150" y="0"/>
                  </a:moveTo>
                  <a:lnTo>
                    <a:pt x="22860" y="0"/>
                  </a:lnTo>
                  <a:lnTo>
                    <a:pt x="22860" y="6858000"/>
                  </a:lnTo>
                  <a:lnTo>
                    <a:pt x="57150" y="68580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DC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12700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56447" y="571499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08" y="4419"/>
                  </a:lnTo>
                  <a:lnTo>
                    <a:pt x="178597" y="17162"/>
                  </a:lnTo>
                  <a:lnTo>
                    <a:pt x="135861" y="37453"/>
                  </a:lnTo>
                  <a:lnTo>
                    <a:pt x="97575" y="64518"/>
                  </a:lnTo>
                  <a:lnTo>
                    <a:pt x="64513" y="97580"/>
                  </a:lnTo>
                  <a:lnTo>
                    <a:pt x="37450" y="135867"/>
                  </a:lnTo>
                  <a:lnTo>
                    <a:pt x="17161" y="178602"/>
                  </a:lnTo>
                  <a:lnTo>
                    <a:pt x="4419" y="225011"/>
                  </a:lnTo>
                  <a:lnTo>
                    <a:pt x="0" y="274319"/>
                  </a:lnTo>
                  <a:lnTo>
                    <a:pt x="4419" y="323628"/>
                  </a:lnTo>
                  <a:lnTo>
                    <a:pt x="17161" y="370037"/>
                  </a:lnTo>
                  <a:lnTo>
                    <a:pt x="37450" y="412772"/>
                  </a:lnTo>
                  <a:lnTo>
                    <a:pt x="64513" y="451059"/>
                  </a:lnTo>
                  <a:lnTo>
                    <a:pt x="97575" y="484121"/>
                  </a:lnTo>
                  <a:lnTo>
                    <a:pt x="135861" y="511186"/>
                  </a:lnTo>
                  <a:lnTo>
                    <a:pt x="178597" y="531477"/>
                  </a:lnTo>
                  <a:lnTo>
                    <a:pt x="225008" y="544220"/>
                  </a:lnTo>
                  <a:lnTo>
                    <a:pt x="274320" y="548640"/>
                  </a:lnTo>
                  <a:lnTo>
                    <a:pt x="323631" y="544220"/>
                  </a:lnTo>
                  <a:lnTo>
                    <a:pt x="370042" y="531477"/>
                  </a:lnTo>
                  <a:lnTo>
                    <a:pt x="412778" y="511186"/>
                  </a:lnTo>
                  <a:lnTo>
                    <a:pt x="451064" y="484121"/>
                  </a:lnTo>
                  <a:lnTo>
                    <a:pt x="484126" y="451059"/>
                  </a:lnTo>
                  <a:lnTo>
                    <a:pt x="511189" y="412772"/>
                  </a:lnTo>
                  <a:lnTo>
                    <a:pt x="531478" y="370037"/>
                  </a:lnTo>
                  <a:lnTo>
                    <a:pt x="544220" y="323628"/>
                  </a:lnTo>
                  <a:lnTo>
                    <a:pt x="548640" y="274319"/>
                  </a:lnTo>
                  <a:lnTo>
                    <a:pt x="544220" y="225011"/>
                  </a:lnTo>
                  <a:lnTo>
                    <a:pt x="531478" y="178602"/>
                  </a:lnTo>
                  <a:lnTo>
                    <a:pt x="511189" y="135867"/>
                  </a:lnTo>
                  <a:lnTo>
                    <a:pt x="484126" y="97580"/>
                  </a:lnTo>
                  <a:lnTo>
                    <a:pt x="451064" y="64518"/>
                  </a:lnTo>
                  <a:lnTo>
                    <a:pt x="412778" y="37453"/>
                  </a:lnTo>
                  <a:lnTo>
                    <a:pt x="370042" y="17162"/>
                  </a:lnTo>
                  <a:lnTo>
                    <a:pt x="323631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2"/>
          <p:cNvSpPr txBox="1"/>
          <p:nvPr/>
        </p:nvSpPr>
        <p:spPr>
          <a:xfrm>
            <a:off x="457200" y="838200"/>
            <a:ext cx="7745730" cy="456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6350" indent="-27305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00" dirty="0">
                <a:latin typeface="Cambria"/>
                <a:cs typeface="Cambria"/>
              </a:rPr>
              <a:t>Automatic </a:t>
            </a:r>
            <a:r>
              <a:rPr sz="2400" spc="65" dirty="0">
                <a:latin typeface="Cambria"/>
                <a:cs typeface="Cambria"/>
              </a:rPr>
              <a:t>relevance feedback </a:t>
            </a:r>
            <a:r>
              <a:rPr sz="2400" spc="80" dirty="0">
                <a:latin typeface="Cambria"/>
                <a:cs typeface="Cambria"/>
              </a:rPr>
              <a:t>is </a:t>
            </a:r>
            <a:r>
              <a:rPr sz="2400" spc="65" dirty="0">
                <a:latin typeface="Cambria"/>
                <a:cs typeface="Cambria"/>
              </a:rPr>
              <a:t>being </a:t>
            </a:r>
            <a:r>
              <a:rPr sz="2400" spc="70" dirty="0">
                <a:latin typeface="Cambria"/>
                <a:cs typeface="Cambria"/>
              </a:rPr>
              <a:t>used </a:t>
            </a:r>
            <a:r>
              <a:rPr sz="2400" spc="105" dirty="0">
                <a:latin typeface="Cambria"/>
                <a:cs typeface="Cambria"/>
              </a:rPr>
              <a:t>in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spc="10" dirty="0">
                <a:latin typeface="Cambria"/>
                <a:cs typeface="Cambria"/>
              </a:rPr>
              <a:t>two-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step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30" dirty="0">
                <a:latin typeface="Cambria"/>
                <a:cs typeface="Cambria"/>
              </a:rPr>
              <a:t>process</a:t>
            </a:r>
            <a:r>
              <a:rPr sz="2400" spc="3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enhance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user's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queries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include 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corpora-specific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terminology.</a:t>
            </a:r>
            <a:endParaRPr sz="2400" dirty="0">
              <a:latin typeface="Cambria"/>
              <a:cs typeface="Cambria"/>
            </a:endParaRPr>
          </a:p>
          <a:p>
            <a:pPr marL="285115" marR="6350" indent="-27305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55" dirty="0">
                <a:latin typeface="Cambria"/>
                <a:cs typeface="Cambria"/>
              </a:rPr>
              <a:t>As </a:t>
            </a:r>
            <a:r>
              <a:rPr sz="2400" spc="140" dirty="0">
                <a:latin typeface="Cambria"/>
                <a:cs typeface="Cambria"/>
              </a:rPr>
              <a:t>an </a:t>
            </a:r>
            <a:r>
              <a:rPr sz="2400" spc="90" dirty="0">
                <a:latin typeface="Cambria"/>
                <a:cs typeface="Cambria"/>
              </a:rPr>
              <a:t>intelligent </a:t>
            </a:r>
            <a:r>
              <a:rPr sz="2400" spc="100" dirty="0">
                <a:latin typeface="Cambria"/>
                <a:cs typeface="Cambria"/>
              </a:rPr>
              <a:t>agent </a:t>
            </a:r>
            <a:r>
              <a:rPr sz="2400" spc="45" dirty="0">
                <a:latin typeface="Cambria"/>
                <a:cs typeface="Cambria"/>
              </a:rPr>
              <a:t>moves </a:t>
            </a:r>
            <a:r>
              <a:rPr sz="2400" spc="50" dirty="0">
                <a:latin typeface="Cambria"/>
                <a:cs typeface="Cambria"/>
              </a:rPr>
              <a:t>from </a:t>
            </a:r>
            <a:r>
              <a:rPr sz="2400" spc="80" dirty="0">
                <a:latin typeface="Cambria"/>
                <a:cs typeface="Cambria"/>
              </a:rPr>
              <a:t>site </a:t>
            </a:r>
            <a:r>
              <a:rPr sz="2400" spc="20" dirty="0">
                <a:latin typeface="Cambria"/>
                <a:cs typeface="Cambria"/>
              </a:rPr>
              <a:t>to </a:t>
            </a:r>
            <a:r>
              <a:rPr sz="2400" spc="95" dirty="0">
                <a:latin typeface="Cambria"/>
                <a:cs typeface="Cambria"/>
              </a:rPr>
              <a:t>site, </a:t>
            </a:r>
            <a:r>
              <a:rPr sz="2400" spc="105" dirty="0">
                <a:latin typeface="Cambria"/>
                <a:cs typeface="Cambria"/>
              </a:rPr>
              <a:t>it </a:t>
            </a:r>
            <a:r>
              <a:rPr sz="2400" spc="80" dirty="0">
                <a:latin typeface="Cambria"/>
                <a:cs typeface="Cambria"/>
              </a:rPr>
              <a:t>is 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necessary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for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it </a:t>
            </a:r>
            <a:r>
              <a:rPr sz="2400" spc="20" dirty="0">
                <a:latin typeface="Cambria"/>
                <a:cs typeface="Cambria"/>
              </a:rPr>
              <a:t>to  </a:t>
            </a:r>
            <a:r>
              <a:rPr sz="2400" spc="75" dirty="0">
                <a:latin typeface="Cambria"/>
                <a:cs typeface="Cambria"/>
              </a:rPr>
              <a:t>use </a:t>
            </a:r>
            <a:r>
              <a:rPr sz="2400" spc="100" dirty="0">
                <a:latin typeface="Cambria"/>
                <a:cs typeface="Cambria"/>
              </a:rPr>
              <a:t>similar </a:t>
            </a:r>
            <a:r>
              <a:rPr sz="2400" spc="70" dirty="0">
                <a:latin typeface="Cambria"/>
                <a:cs typeface="Cambria"/>
              </a:rPr>
              <a:t>techniques  </a:t>
            </a:r>
            <a:r>
              <a:rPr sz="2400" spc="20" dirty="0">
                <a:latin typeface="Cambria"/>
                <a:cs typeface="Cambria"/>
              </a:rPr>
              <a:t>to  </a:t>
            </a:r>
            <a:r>
              <a:rPr sz="2400" spc="95" dirty="0">
                <a:latin typeface="Cambria"/>
                <a:cs typeface="Cambria"/>
              </a:rPr>
              <a:t>learn 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114" dirty="0">
                <a:latin typeface="Cambria"/>
                <a:cs typeface="Cambria"/>
              </a:rPr>
              <a:t>language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85" dirty="0">
                <a:latin typeface="Cambria"/>
                <a:cs typeface="Cambria"/>
              </a:rPr>
              <a:t>authors </a:t>
            </a:r>
            <a:r>
              <a:rPr sz="2400" spc="105" dirty="0">
                <a:latin typeface="Cambria"/>
                <a:cs typeface="Cambria"/>
              </a:rPr>
              <a:t>and </a:t>
            </a:r>
            <a:r>
              <a:rPr sz="2400" spc="55" dirty="0">
                <a:latin typeface="Cambria"/>
                <a:cs typeface="Cambria"/>
              </a:rPr>
              <a:t>correlate </a:t>
            </a:r>
            <a:r>
              <a:rPr sz="2400" spc="100" dirty="0">
                <a:latin typeface="Cambria"/>
                <a:cs typeface="Cambria"/>
              </a:rPr>
              <a:t>it </a:t>
            </a:r>
            <a:r>
              <a:rPr sz="2400" spc="20" dirty="0">
                <a:latin typeface="Cambria"/>
                <a:cs typeface="Cambria"/>
              </a:rPr>
              <a:t>to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search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need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user.</a:t>
            </a:r>
            <a:endParaRPr sz="2400" dirty="0">
              <a:latin typeface="Cambria"/>
              <a:cs typeface="Cambria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95" dirty="0">
                <a:latin typeface="Cambria"/>
                <a:cs typeface="Cambria"/>
              </a:rPr>
              <a:t>How</a:t>
            </a:r>
            <a:r>
              <a:rPr sz="2400" spc="100" dirty="0">
                <a:latin typeface="Cambria"/>
                <a:cs typeface="Cambria"/>
              </a:rPr>
              <a:t> much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information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gained</a:t>
            </a:r>
            <a:r>
              <a:rPr sz="2400" spc="70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from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relevance 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feedback </a:t>
            </a:r>
            <a:r>
              <a:rPr sz="2400" spc="50" dirty="0">
                <a:latin typeface="Cambria"/>
                <a:cs typeface="Cambria"/>
              </a:rPr>
              <a:t>from </a:t>
            </a:r>
            <a:r>
              <a:rPr sz="2400" spc="25" dirty="0">
                <a:latin typeface="Cambria"/>
                <a:cs typeface="Cambria"/>
              </a:rPr>
              <a:t>one </a:t>
            </a:r>
            <a:r>
              <a:rPr sz="2400" spc="80" dirty="0">
                <a:latin typeface="Cambria"/>
                <a:cs typeface="Cambria"/>
              </a:rPr>
              <a:t>site </a:t>
            </a:r>
            <a:r>
              <a:rPr sz="2400" spc="65" dirty="0">
                <a:latin typeface="Cambria"/>
                <a:cs typeface="Cambria"/>
              </a:rPr>
              <a:t>should </a:t>
            </a:r>
            <a:r>
              <a:rPr sz="2400" spc="20" dirty="0">
                <a:latin typeface="Cambria"/>
                <a:cs typeface="Cambria"/>
              </a:rPr>
              <a:t>be </a:t>
            </a:r>
            <a:r>
              <a:rPr sz="2400" spc="65" dirty="0">
                <a:latin typeface="Cambria"/>
                <a:cs typeface="Cambria"/>
              </a:rPr>
              <a:t>carried </a:t>
            </a:r>
            <a:r>
              <a:rPr sz="2400" spc="20" dirty="0">
                <a:latin typeface="Cambria"/>
                <a:cs typeface="Cambria"/>
              </a:rPr>
              <a:t>to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100" dirty="0">
                <a:latin typeface="Cambria"/>
                <a:cs typeface="Cambria"/>
              </a:rPr>
              <a:t>next 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site </a:t>
            </a:r>
            <a:r>
              <a:rPr sz="2400" spc="120" dirty="0">
                <a:latin typeface="Cambria"/>
                <a:cs typeface="Cambria"/>
              </a:rPr>
              <a:t>has </a:t>
            </a:r>
            <a:r>
              <a:rPr sz="2400" spc="70" dirty="0">
                <a:latin typeface="Cambria"/>
                <a:cs typeface="Cambria"/>
              </a:rPr>
              <a:t>yet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be  </a:t>
            </a:r>
            <a:r>
              <a:rPr sz="2400" spc="55" dirty="0">
                <a:latin typeface="Cambria"/>
                <a:cs typeface="Cambria"/>
              </a:rPr>
              <a:t>resolved.  </a:t>
            </a:r>
            <a:r>
              <a:rPr sz="2400" spc="100" dirty="0">
                <a:latin typeface="Cambria"/>
                <a:cs typeface="Cambria"/>
              </a:rPr>
              <a:t>Some </a:t>
            </a:r>
            <a:r>
              <a:rPr sz="2400" spc="65" dirty="0">
                <a:latin typeface="Cambria"/>
                <a:cs typeface="Cambria"/>
              </a:rPr>
              <a:t>basic  </a:t>
            </a:r>
            <a:r>
              <a:rPr sz="2400" spc="55" dirty="0">
                <a:latin typeface="Cambria"/>
                <a:cs typeface="Cambria"/>
              </a:rPr>
              <a:t>groundwork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 </a:t>
            </a:r>
            <a:r>
              <a:rPr sz="2400" spc="65" dirty="0">
                <a:latin typeface="Cambria"/>
                <a:cs typeface="Cambria"/>
              </a:rPr>
              <a:t>being </a:t>
            </a:r>
            <a:r>
              <a:rPr sz="2400" spc="95" dirty="0">
                <a:latin typeface="Cambria"/>
                <a:cs typeface="Cambria"/>
              </a:rPr>
              <a:t>laid </a:t>
            </a:r>
            <a:r>
              <a:rPr sz="2400" spc="45" dirty="0">
                <a:latin typeface="Cambria"/>
                <a:cs typeface="Cambria"/>
              </a:rPr>
              <a:t>by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40" dirty="0">
                <a:latin typeface="Cambria"/>
                <a:cs typeface="Cambria"/>
              </a:rPr>
              <a:t>work </a:t>
            </a:r>
            <a:r>
              <a:rPr sz="2400" spc="25" dirty="0">
                <a:latin typeface="Cambria"/>
                <a:cs typeface="Cambria"/>
              </a:rPr>
              <a:t>on </a:t>
            </a:r>
            <a:r>
              <a:rPr sz="2400" spc="85" dirty="0">
                <a:latin typeface="Cambria"/>
                <a:cs typeface="Cambria"/>
              </a:rPr>
              <a:t>incremental </a:t>
            </a:r>
            <a:r>
              <a:rPr sz="2400" spc="70" dirty="0">
                <a:latin typeface="Cambria"/>
                <a:cs typeface="Cambria"/>
              </a:rPr>
              <a:t>relevance 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feedback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discussed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earlier.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10" name="object 9"/>
          <p:cNvSpPr txBox="1"/>
          <p:nvPr/>
        </p:nvSpPr>
        <p:spPr>
          <a:xfrm>
            <a:off x="381000" y="5562600"/>
            <a:ext cx="7887334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40" dirty="0">
                <a:latin typeface="Cambria"/>
                <a:cs typeface="Cambria"/>
              </a:rPr>
              <a:t>Finally,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there</a:t>
            </a:r>
            <a:r>
              <a:rPr sz="2400" spc="80" dirty="0">
                <a:latin typeface="Cambria"/>
                <a:cs typeface="Cambria"/>
              </a:rPr>
              <a:t> is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30" dirty="0">
                <a:latin typeface="Cambria"/>
                <a:cs typeface="Cambria"/>
              </a:rPr>
              <a:t>process</a:t>
            </a:r>
            <a:r>
              <a:rPr sz="2400" spc="3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searching</a:t>
            </a:r>
            <a:r>
              <a:rPr sz="2400" spc="700" dirty="0">
                <a:latin typeface="Cambria"/>
                <a:cs typeface="Cambria"/>
              </a:rPr>
              <a:t> </a:t>
            </a:r>
            <a:r>
              <a:rPr sz="2400" spc="15" dirty="0">
                <a:latin typeface="Cambria"/>
                <a:cs typeface="Cambria"/>
              </a:rPr>
              <a:t>for </a:t>
            </a:r>
            <a:r>
              <a:rPr sz="2400" spc="2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information </a:t>
            </a:r>
            <a:r>
              <a:rPr sz="2400" spc="20" dirty="0">
                <a:latin typeface="Cambria"/>
                <a:cs typeface="Cambria"/>
              </a:rPr>
              <a:t>on 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85" dirty="0">
                <a:latin typeface="Cambria"/>
                <a:cs typeface="Cambria"/>
              </a:rPr>
              <a:t>Internetby </a:t>
            </a:r>
            <a:r>
              <a:rPr sz="2400" spc="45" dirty="0">
                <a:latin typeface="Cambria"/>
                <a:cs typeface="Cambria"/>
              </a:rPr>
              <a:t>following </a:t>
            </a:r>
            <a:r>
              <a:rPr sz="2400" spc="110" dirty="0">
                <a:latin typeface="Cambria"/>
                <a:cs typeface="Cambria"/>
              </a:rPr>
              <a:t>Hyperlinks </a:t>
            </a:r>
            <a:r>
              <a:rPr sz="2400" spc="170" dirty="0">
                <a:latin typeface="Cambria"/>
                <a:cs typeface="Cambria"/>
              </a:rPr>
              <a:t>. </a:t>
            </a:r>
            <a:r>
              <a:rPr sz="2400" spc="175" dirty="0">
                <a:latin typeface="Cambria"/>
                <a:cs typeface="Cambria"/>
              </a:rPr>
              <a:t> </a:t>
            </a:r>
            <a:r>
              <a:rPr sz="2400" spc="235" dirty="0">
                <a:latin typeface="Cambria"/>
                <a:cs typeface="Cambria"/>
              </a:rPr>
              <a:t>A </a:t>
            </a:r>
            <a:r>
              <a:rPr sz="2400" spc="114" dirty="0">
                <a:latin typeface="Cambria"/>
                <a:cs typeface="Cambria"/>
              </a:rPr>
              <a:t>Hyperlink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is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140" dirty="0">
                <a:latin typeface="Cambria"/>
                <a:cs typeface="Cambria"/>
              </a:rPr>
              <a:t>an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embedded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link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  </a:t>
            </a:r>
            <a:r>
              <a:rPr sz="2400" spc="75" dirty="0">
                <a:latin typeface="Cambria"/>
                <a:cs typeface="Cambria"/>
              </a:rPr>
              <a:t>another  </a:t>
            </a:r>
            <a:r>
              <a:rPr sz="2400" spc="90" dirty="0">
                <a:latin typeface="Cambria"/>
                <a:cs typeface="Cambria"/>
              </a:rPr>
              <a:t>item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that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can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be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instantiated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by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clicking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25" dirty="0">
                <a:latin typeface="Cambria"/>
                <a:cs typeface="Cambria"/>
              </a:rPr>
              <a:t>on</a:t>
            </a:r>
            <a:r>
              <a:rPr sz="2400" spc="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item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reference.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Frequently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hidden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user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spc="315" dirty="0">
                <a:latin typeface="Cambria"/>
                <a:cs typeface="Cambria"/>
              </a:rPr>
              <a:t>URL </a:t>
            </a:r>
            <a:r>
              <a:rPr sz="2400" spc="32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associated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with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text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being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displayed.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0"/>
            <a:ext cx="445134" cy="6858000"/>
          </a:xfrm>
          <a:custGeom>
            <a:avLst/>
            <a:gdLst/>
            <a:ahLst/>
            <a:cxnLst/>
            <a:rect l="l" t="t" r="r" b="b"/>
            <a:pathLst>
              <a:path w="445134" h="6858000">
                <a:moveTo>
                  <a:pt x="0" y="6858000"/>
                </a:moveTo>
                <a:lnTo>
                  <a:pt x="444536" y="6858000"/>
                </a:lnTo>
                <a:lnTo>
                  <a:pt x="44453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EC3AE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2686" y="0"/>
            <a:ext cx="3175" cy="6858000"/>
          </a:xfrm>
          <a:custGeom>
            <a:avLst/>
            <a:gdLst/>
            <a:ahLst/>
            <a:cxnLst/>
            <a:rect l="l" t="t" r="r" b="b"/>
            <a:pathLst>
              <a:path w="3175" h="6858000">
                <a:moveTo>
                  <a:pt x="0" y="6858000"/>
                </a:moveTo>
                <a:lnTo>
                  <a:pt x="3138" y="6858000"/>
                </a:lnTo>
                <a:lnTo>
                  <a:pt x="3138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EC3AE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2975" y="0"/>
            <a:ext cx="48260" cy="6858000"/>
          </a:xfrm>
          <a:custGeom>
            <a:avLst/>
            <a:gdLst/>
            <a:ahLst/>
            <a:cxnLst/>
            <a:rect l="l" t="t" r="r" b="b"/>
            <a:pathLst>
              <a:path w="48259" h="6858000">
                <a:moveTo>
                  <a:pt x="0" y="6858000"/>
                </a:moveTo>
                <a:lnTo>
                  <a:pt x="47637" y="6858000"/>
                </a:lnTo>
                <a:lnTo>
                  <a:pt x="4763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EC3AE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6326" y="0"/>
            <a:ext cx="104775" cy="6858000"/>
          </a:xfrm>
          <a:custGeom>
            <a:avLst/>
            <a:gdLst/>
            <a:ahLst/>
            <a:cxnLst/>
            <a:rect l="l" t="t" r="r" b="b"/>
            <a:pathLst>
              <a:path w="104775" h="6858000">
                <a:moveTo>
                  <a:pt x="104660" y="0"/>
                </a:moveTo>
                <a:lnTo>
                  <a:pt x="0" y="0"/>
                </a:lnTo>
                <a:lnTo>
                  <a:pt x="0" y="6858000"/>
                </a:lnTo>
                <a:lnTo>
                  <a:pt x="104660" y="6858000"/>
                </a:lnTo>
                <a:lnTo>
                  <a:pt x="104660" y="0"/>
                </a:lnTo>
                <a:close/>
              </a:path>
            </a:pathLst>
          </a:custGeom>
          <a:solidFill>
            <a:srgbClr val="FFD9C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990600" y="0"/>
            <a:ext cx="381000" cy="6858000"/>
            <a:chOff x="990600" y="0"/>
            <a:chExt cx="381000" cy="6858000"/>
          </a:xfrm>
        </p:grpSpPr>
        <p:sp>
          <p:nvSpPr>
            <p:cNvPr id="7" name="object 7"/>
            <p:cNvSpPr/>
            <p:nvPr/>
          </p:nvSpPr>
          <p:spPr>
            <a:xfrm>
              <a:off x="990600" y="0"/>
              <a:ext cx="182245" cy="6858000"/>
            </a:xfrm>
            <a:custGeom>
              <a:avLst/>
              <a:gdLst/>
              <a:ahLst/>
              <a:cxnLst/>
              <a:rect l="l" t="t" r="r" b="b"/>
              <a:pathLst>
                <a:path w="182244" h="6858000">
                  <a:moveTo>
                    <a:pt x="181863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1863" y="6858000"/>
                  </a:lnTo>
                  <a:lnTo>
                    <a:pt x="181863" y="0"/>
                  </a:lnTo>
                  <a:close/>
                </a:path>
              </a:pathLst>
            </a:custGeom>
            <a:solidFill>
              <a:srgbClr val="FFD9CE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41323" y="0"/>
              <a:ext cx="230504" cy="6858000"/>
            </a:xfrm>
            <a:custGeom>
              <a:avLst/>
              <a:gdLst/>
              <a:ahLst/>
              <a:cxnLst/>
              <a:rect l="l" t="t" r="r" b="b"/>
              <a:pathLst>
                <a:path w="230505" h="6858000">
                  <a:moveTo>
                    <a:pt x="23027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230276" y="6858000"/>
                  </a:lnTo>
                  <a:lnTo>
                    <a:pt x="230276" y="0"/>
                  </a:lnTo>
                  <a:close/>
                </a:path>
              </a:pathLst>
            </a:custGeom>
            <a:solidFill>
              <a:srgbClr val="FFEDE8">
                <a:alpha val="7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0634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57150">
            <a:solidFill>
              <a:srgbClr val="FEC3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825536" y="0"/>
            <a:ext cx="117475" cy="6858000"/>
            <a:chOff x="825536" y="0"/>
            <a:chExt cx="117475" cy="6858000"/>
          </a:xfrm>
        </p:grpSpPr>
        <p:sp>
          <p:nvSpPr>
            <p:cNvPr id="11" name="object 11"/>
            <p:cNvSpPr/>
            <p:nvPr/>
          </p:nvSpPr>
          <p:spPr>
            <a:xfrm>
              <a:off x="914399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ln w="57150">
              <a:solidFill>
                <a:srgbClr val="FFED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4111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ln w="57150">
              <a:solidFill>
                <a:srgbClr val="FEC3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72663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28575">
            <a:solidFill>
              <a:srgbClr val="FEC3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668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525">
            <a:solidFill>
              <a:srgbClr val="FEC3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85288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11417" y="0"/>
                </a:moveTo>
                <a:lnTo>
                  <a:pt x="0" y="0"/>
                </a:lnTo>
                <a:lnTo>
                  <a:pt x="0" y="6858000"/>
                </a:lnTo>
                <a:lnTo>
                  <a:pt x="11417" y="6858000"/>
                </a:lnTo>
                <a:lnTo>
                  <a:pt x="11417" y="0"/>
                </a:lnTo>
                <a:close/>
              </a:path>
              <a:path w="57150" h="6858000">
                <a:moveTo>
                  <a:pt x="57150" y="0"/>
                </a:moveTo>
                <a:lnTo>
                  <a:pt x="22860" y="0"/>
                </a:lnTo>
                <a:lnTo>
                  <a:pt x="22860" y="6858000"/>
                </a:lnTo>
                <a:lnTo>
                  <a:pt x="57150" y="6858000"/>
                </a:lnTo>
                <a:lnTo>
                  <a:pt x="57150" y="0"/>
                </a:lnTo>
                <a:close/>
              </a:path>
            </a:pathLst>
          </a:custGeom>
          <a:solidFill>
            <a:srgbClr val="FEC3A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609600" y="0"/>
            <a:ext cx="1661160" cy="6858000"/>
            <a:chOff x="609600" y="0"/>
            <a:chExt cx="1661160" cy="6858000"/>
          </a:xfrm>
        </p:grpSpPr>
        <p:sp>
          <p:nvSpPr>
            <p:cNvPr id="17" name="object 17"/>
            <p:cNvSpPr/>
            <p:nvPr/>
          </p:nvSpPr>
          <p:spPr>
            <a:xfrm>
              <a:off x="1219200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76187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6187" y="6858000"/>
                  </a:lnTo>
                  <a:lnTo>
                    <a:pt x="76187" y="0"/>
                  </a:lnTo>
                  <a:close/>
                </a:path>
              </a:pathLst>
            </a:custGeom>
            <a:solidFill>
              <a:srgbClr val="FEC3AE">
                <a:alpha val="5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9600" y="3429000"/>
              <a:ext cx="1341755" cy="2079625"/>
            </a:xfrm>
            <a:custGeom>
              <a:avLst/>
              <a:gdLst/>
              <a:ahLst/>
              <a:cxnLst/>
              <a:rect l="l" t="t" r="r" b="b"/>
              <a:pathLst>
                <a:path w="1341755" h="2079625">
                  <a:moveTo>
                    <a:pt x="1295400" y="647700"/>
                  </a:moveTo>
                  <a:lnTo>
                    <a:pt x="1293622" y="599363"/>
                  </a:lnTo>
                  <a:lnTo>
                    <a:pt x="1288376" y="551992"/>
                  </a:lnTo>
                  <a:lnTo>
                    <a:pt x="1279779" y="505714"/>
                  </a:lnTo>
                  <a:lnTo>
                    <a:pt x="1267968" y="460641"/>
                  </a:lnTo>
                  <a:lnTo>
                    <a:pt x="1253070" y="416915"/>
                  </a:lnTo>
                  <a:lnTo>
                    <a:pt x="1235202" y="374650"/>
                  </a:lnTo>
                  <a:lnTo>
                    <a:pt x="1214475" y="333984"/>
                  </a:lnTo>
                  <a:lnTo>
                    <a:pt x="1191044" y="295021"/>
                  </a:lnTo>
                  <a:lnTo>
                    <a:pt x="1165021" y="257911"/>
                  </a:lnTo>
                  <a:lnTo>
                    <a:pt x="1136523" y="222770"/>
                  </a:lnTo>
                  <a:lnTo>
                    <a:pt x="1105687" y="189712"/>
                  </a:lnTo>
                  <a:lnTo>
                    <a:pt x="1072629" y="158877"/>
                  </a:lnTo>
                  <a:lnTo>
                    <a:pt x="1037488" y="130378"/>
                  </a:lnTo>
                  <a:lnTo>
                    <a:pt x="1000379" y="104355"/>
                  </a:lnTo>
                  <a:lnTo>
                    <a:pt x="961415" y="80924"/>
                  </a:lnTo>
                  <a:lnTo>
                    <a:pt x="920750" y="60198"/>
                  </a:lnTo>
                  <a:lnTo>
                    <a:pt x="878484" y="42329"/>
                  </a:lnTo>
                  <a:lnTo>
                    <a:pt x="834758" y="27432"/>
                  </a:lnTo>
                  <a:lnTo>
                    <a:pt x="789686" y="15621"/>
                  </a:lnTo>
                  <a:lnTo>
                    <a:pt x="743407" y="7023"/>
                  </a:lnTo>
                  <a:lnTo>
                    <a:pt x="696036" y="1778"/>
                  </a:lnTo>
                  <a:lnTo>
                    <a:pt x="647700" y="0"/>
                  </a:lnTo>
                  <a:lnTo>
                    <a:pt x="599351" y="1778"/>
                  </a:lnTo>
                  <a:lnTo>
                    <a:pt x="551980" y="7023"/>
                  </a:lnTo>
                  <a:lnTo>
                    <a:pt x="505701" y="15621"/>
                  </a:lnTo>
                  <a:lnTo>
                    <a:pt x="460629" y="27432"/>
                  </a:lnTo>
                  <a:lnTo>
                    <a:pt x="416902" y="42329"/>
                  </a:lnTo>
                  <a:lnTo>
                    <a:pt x="374637" y="60198"/>
                  </a:lnTo>
                  <a:lnTo>
                    <a:pt x="333971" y="80924"/>
                  </a:lnTo>
                  <a:lnTo>
                    <a:pt x="295008" y="104355"/>
                  </a:lnTo>
                  <a:lnTo>
                    <a:pt x="257898" y="130378"/>
                  </a:lnTo>
                  <a:lnTo>
                    <a:pt x="222758" y="158877"/>
                  </a:lnTo>
                  <a:lnTo>
                    <a:pt x="189699" y="189712"/>
                  </a:lnTo>
                  <a:lnTo>
                    <a:pt x="158864" y="222770"/>
                  </a:lnTo>
                  <a:lnTo>
                    <a:pt x="130365" y="257911"/>
                  </a:lnTo>
                  <a:lnTo>
                    <a:pt x="104343" y="295021"/>
                  </a:lnTo>
                  <a:lnTo>
                    <a:pt x="80911" y="333984"/>
                  </a:lnTo>
                  <a:lnTo>
                    <a:pt x="60185" y="374650"/>
                  </a:lnTo>
                  <a:lnTo>
                    <a:pt x="42316" y="416915"/>
                  </a:lnTo>
                  <a:lnTo>
                    <a:pt x="27419" y="460641"/>
                  </a:lnTo>
                  <a:lnTo>
                    <a:pt x="15608" y="505714"/>
                  </a:lnTo>
                  <a:lnTo>
                    <a:pt x="7010" y="551992"/>
                  </a:lnTo>
                  <a:lnTo>
                    <a:pt x="1765" y="599363"/>
                  </a:lnTo>
                  <a:lnTo>
                    <a:pt x="0" y="647700"/>
                  </a:lnTo>
                  <a:lnTo>
                    <a:pt x="1765" y="696048"/>
                  </a:lnTo>
                  <a:lnTo>
                    <a:pt x="7010" y="743419"/>
                  </a:lnTo>
                  <a:lnTo>
                    <a:pt x="15608" y="789698"/>
                  </a:lnTo>
                  <a:lnTo>
                    <a:pt x="27419" y="834771"/>
                  </a:lnTo>
                  <a:lnTo>
                    <a:pt x="42316" y="878497"/>
                  </a:lnTo>
                  <a:lnTo>
                    <a:pt x="60185" y="920762"/>
                  </a:lnTo>
                  <a:lnTo>
                    <a:pt x="80911" y="961428"/>
                  </a:lnTo>
                  <a:lnTo>
                    <a:pt x="104343" y="1000391"/>
                  </a:lnTo>
                  <a:lnTo>
                    <a:pt x="130365" y="1037501"/>
                  </a:lnTo>
                  <a:lnTo>
                    <a:pt x="158864" y="1072642"/>
                  </a:lnTo>
                  <a:lnTo>
                    <a:pt x="189699" y="1105700"/>
                  </a:lnTo>
                  <a:lnTo>
                    <a:pt x="222758" y="1136535"/>
                  </a:lnTo>
                  <a:lnTo>
                    <a:pt x="257898" y="1165034"/>
                  </a:lnTo>
                  <a:lnTo>
                    <a:pt x="295008" y="1191056"/>
                  </a:lnTo>
                  <a:lnTo>
                    <a:pt x="333971" y="1214488"/>
                  </a:lnTo>
                  <a:lnTo>
                    <a:pt x="374637" y="1235214"/>
                  </a:lnTo>
                  <a:lnTo>
                    <a:pt x="416902" y="1253083"/>
                  </a:lnTo>
                  <a:lnTo>
                    <a:pt x="460629" y="1267980"/>
                  </a:lnTo>
                  <a:lnTo>
                    <a:pt x="505701" y="1279791"/>
                  </a:lnTo>
                  <a:lnTo>
                    <a:pt x="551980" y="1288389"/>
                  </a:lnTo>
                  <a:lnTo>
                    <a:pt x="599351" y="1293634"/>
                  </a:lnTo>
                  <a:lnTo>
                    <a:pt x="647700" y="1295400"/>
                  </a:lnTo>
                  <a:lnTo>
                    <a:pt x="696036" y="1293634"/>
                  </a:lnTo>
                  <a:lnTo>
                    <a:pt x="743407" y="1288389"/>
                  </a:lnTo>
                  <a:lnTo>
                    <a:pt x="789686" y="1279791"/>
                  </a:lnTo>
                  <a:lnTo>
                    <a:pt x="834758" y="1267980"/>
                  </a:lnTo>
                  <a:lnTo>
                    <a:pt x="878484" y="1253083"/>
                  </a:lnTo>
                  <a:lnTo>
                    <a:pt x="920750" y="1235214"/>
                  </a:lnTo>
                  <a:lnTo>
                    <a:pt x="961415" y="1214488"/>
                  </a:lnTo>
                  <a:lnTo>
                    <a:pt x="1000379" y="1191056"/>
                  </a:lnTo>
                  <a:lnTo>
                    <a:pt x="1037488" y="1165034"/>
                  </a:lnTo>
                  <a:lnTo>
                    <a:pt x="1072629" y="1136535"/>
                  </a:lnTo>
                  <a:lnTo>
                    <a:pt x="1105687" y="1105700"/>
                  </a:lnTo>
                  <a:lnTo>
                    <a:pt x="1136523" y="1072642"/>
                  </a:lnTo>
                  <a:lnTo>
                    <a:pt x="1165021" y="1037501"/>
                  </a:lnTo>
                  <a:lnTo>
                    <a:pt x="1191044" y="1000391"/>
                  </a:lnTo>
                  <a:lnTo>
                    <a:pt x="1214475" y="961428"/>
                  </a:lnTo>
                  <a:lnTo>
                    <a:pt x="1235202" y="920762"/>
                  </a:lnTo>
                  <a:lnTo>
                    <a:pt x="1253070" y="878497"/>
                  </a:lnTo>
                  <a:lnTo>
                    <a:pt x="1267968" y="834771"/>
                  </a:lnTo>
                  <a:lnTo>
                    <a:pt x="1279779" y="789698"/>
                  </a:lnTo>
                  <a:lnTo>
                    <a:pt x="1288376" y="743419"/>
                  </a:lnTo>
                  <a:lnTo>
                    <a:pt x="1293622" y="696048"/>
                  </a:lnTo>
                  <a:lnTo>
                    <a:pt x="1295400" y="647700"/>
                  </a:lnTo>
                  <a:close/>
                </a:path>
                <a:path w="1341755" h="2079625">
                  <a:moveTo>
                    <a:pt x="1341450" y="1758467"/>
                  </a:moveTo>
                  <a:lnTo>
                    <a:pt x="1337970" y="1711071"/>
                  </a:lnTo>
                  <a:lnTo>
                    <a:pt x="1327873" y="1665846"/>
                  </a:lnTo>
                  <a:lnTo>
                    <a:pt x="1311643" y="1623263"/>
                  </a:lnTo>
                  <a:lnTo>
                    <a:pt x="1289786" y="1583842"/>
                  </a:lnTo>
                  <a:lnTo>
                    <a:pt x="1262786" y="1548053"/>
                  </a:lnTo>
                  <a:lnTo>
                    <a:pt x="1231150" y="1516418"/>
                  </a:lnTo>
                  <a:lnTo>
                    <a:pt x="1195374" y="1489430"/>
                  </a:lnTo>
                  <a:lnTo>
                    <a:pt x="1155941" y="1467561"/>
                  </a:lnTo>
                  <a:lnTo>
                    <a:pt x="1113370" y="1451330"/>
                  </a:lnTo>
                  <a:lnTo>
                    <a:pt x="1068133" y="1441234"/>
                  </a:lnTo>
                  <a:lnTo>
                    <a:pt x="1020737" y="1437754"/>
                  </a:lnTo>
                  <a:lnTo>
                    <a:pt x="973340" y="1441234"/>
                  </a:lnTo>
                  <a:lnTo>
                    <a:pt x="928116" y="1451330"/>
                  </a:lnTo>
                  <a:lnTo>
                    <a:pt x="885532" y="1467561"/>
                  </a:lnTo>
                  <a:lnTo>
                    <a:pt x="846112" y="1489430"/>
                  </a:lnTo>
                  <a:lnTo>
                    <a:pt x="810323" y="1516418"/>
                  </a:lnTo>
                  <a:lnTo>
                    <a:pt x="778687" y="1548053"/>
                  </a:lnTo>
                  <a:lnTo>
                    <a:pt x="751687" y="1583842"/>
                  </a:lnTo>
                  <a:lnTo>
                    <a:pt x="729830" y="1623263"/>
                  </a:lnTo>
                  <a:lnTo>
                    <a:pt x="713600" y="1665846"/>
                  </a:lnTo>
                  <a:lnTo>
                    <a:pt x="703503" y="1711071"/>
                  </a:lnTo>
                  <a:lnTo>
                    <a:pt x="700024" y="1758467"/>
                  </a:lnTo>
                  <a:lnTo>
                    <a:pt x="703503" y="1805863"/>
                  </a:lnTo>
                  <a:lnTo>
                    <a:pt x="713600" y="1851101"/>
                  </a:lnTo>
                  <a:lnTo>
                    <a:pt x="729830" y="1893671"/>
                  </a:lnTo>
                  <a:lnTo>
                    <a:pt x="751687" y="1933105"/>
                  </a:lnTo>
                  <a:lnTo>
                    <a:pt x="778687" y="1968881"/>
                  </a:lnTo>
                  <a:lnTo>
                    <a:pt x="810323" y="2000516"/>
                  </a:lnTo>
                  <a:lnTo>
                    <a:pt x="846112" y="2027516"/>
                  </a:lnTo>
                  <a:lnTo>
                    <a:pt x="885532" y="2049373"/>
                  </a:lnTo>
                  <a:lnTo>
                    <a:pt x="928116" y="2065604"/>
                  </a:lnTo>
                  <a:lnTo>
                    <a:pt x="973340" y="2075700"/>
                  </a:lnTo>
                  <a:lnTo>
                    <a:pt x="1020737" y="2079180"/>
                  </a:lnTo>
                  <a:lnTo>
                    <a:pt x="1068133" y="2075700"/>
                  </a:lnTo>
                  <a:lnTo>
                    <a:pt x="1113370" y="2065604"/>
                  </a:lnTo>
                  <a:lnTo>
                    <a:pt x="1155941" y="2049373"/>
                  </a:lnTo>
                  <a:lnTo>
                    <a:pt x="1195374" y="2027516"/>
                  </a:lnTo>
                  <a:lnTo>
                    <a:pt x="1231150" y="2000516"/>
                  </a:lnTo>
                  <a:lnTo>
                    <a:pt x="1262786" y="1968881"/>
                  </a:lnTo>
                  <a:lnTo>
                    <a:pt x="1289786" y="1933105"/>
                  </a:lnTo>
                  <a:lnTo>
                    <a:pt x="1311643" y="1893671"/>
                  </a:lnTo>
                  <a:lnTo>
                    <a:pt x="1327873" y="1851101"/>
                  </a:lnTo>
                  <a:lnTo>
                    <a:pt x="1337970" y="1805863"/>
                  </a:lnTo>
                  <a:lnTo>
                    <a:pt x="1341450" y="1758467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1079" y="5500631"/>
              <a:ext cx="137159" cy="13716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664195" y="4495800"/>
              <a:ext cx="607060" cy="1567180"/>
            </a:xfrm>
            <a:custGeom>
              <a:avLst/>
              <a:gdLst/>
              <a:ahLst/>
              <a:cxnLst/>
              <a:rect l="l" t="t" r="r" b="b"/>
              <a:pathLst>
                <a:path w="607060" h="1567179">
                  <a:moveTo>
                    <a:pt x="274332" y="1429512"/>
                  </a:moveTo>
                  <a:lnTo>
                    <a:pt x="267335" y="1386166"/>
                  </a:lnTo>
                  <a:lnTo>
                    <a:pt x="247865" y="1348511"/>
                  </a:lnTo>
                  <a:lnTo>
                    <a:pt x="218173" y="1318818"/>
                  </a:lnTo>
                  <a:lnTo>
                    <a:pt x="180517" y="1299349"/>
                  </a:lnTo>
                  <a:lnTo>
                    <a:pt x="137172" y="1292352"/>
                  </a:lnTo>
                  <a:lnTo>
                    <a:pt x="93814" y="1299349"/>
                  </a:lnTo>
                  <a:lnTo>
                    <a:pt x="56159" y="1318818"/>
                  </a:lnTo>
                  <a:lnTo>
                    <a:pt x="26466" y="1348511"/>
                  </a:lnTo>
                  <a:lnTo>
                    <a:pt x="6997" y="1386166"/>
                  </a:lnTo>
                  <a:lnTo>
                    <a:pt x="0" y="1429512"/>
                  </a:lnTo>
                  <a:lnTo>
                    <a:pt x="6997" y="1472869"/>
                  </a:lnTo>
                  <a:lnTo>
                    <a:pt x="26466" y="1510525"/>
                  </a:lnTo>
                  <a:lnTo>
                    <a:pt x="56159" y="1540217"/>
                  </a:lnTo>
                  <a:lnTo>
                    <a:pt x="93814" y="1559687"/>
                  </a:lnTo>
                  <a:lnTo>
                    <a:pt x="137172" y="1566672"/>
                  </a:lnTo>
                  <a:lnTo>
                    <a:pt x="180517" y="1559687"/>
                  </a:lnTo>
                  <a:lnTo>
                    <a:pt x="218173" y="1540217"/>
                  </a:lnTo>
                  <a:lnTo>
                    <a:pt x="247865" y="1510525"/>
                  </a:lnTo>
                  <a:lnTo>
                    <a:pt x="267335" y="1472869"/>
                  </a:lnTo>
                  <a:lnTo>
                    <a:pt x="274332" y="1429512"/>
                  </a:lnTo>
                  <a:close/>
                </a:path>
                <a:path w="607060" h="1567179">
                  <a:moveTo>
                    <a:pt x="606564" y="182880"/>
                  </a:moveTo>
                  <a:lnTo>
                    <a:pt x="600024" y="134264"/>
                  </a:lnTo>
                  <a:lnTo>
                    <a:pt x="581596" y="90576"/>
                  </a:lnTo>
                  <a:lnTo>
                    <a:pt x="552996" y="53568"/>
                  </a:lnTo>
                  <a:lnTo>
                    <a:pt x="515988" y="24968"/>
                  </a:lnTo>
                  <a:lnTo>
                    <a:pt x="472300" y="6540"/>
                  </a:lnTo>
                  <a:lnTo>
                    <a:pt x="423684" y="0"/>
                  </a:lnTo>
                  <a:lnTo>
                    <a:pt x="375056" y="6540"/>
                  </a:lnTo>
                  <a:lnTo>
                    <a:pt x="331381" y="24968"/>
                  </a:lnTo>
                  <a:lnTo>
                    <a:pt x="294360" y="53568"/>
                  </a:lnTo>
                  <a:lnTo>
                    <a:pt x="265772" y="90576"/>
                  </a:lnTo>
                  <a:lnTo>
                    <a:pt x="247332" y="134264"/>
                  </a:lnTo>
                  <a:lnTo>
                    <a:pt x="240804" y="182880"/>
                  </a:lnTo>
                  <a:lnTo>
                    <a:pt x="247332" y="231508"/>
                  </a:lnTo>
                  <a:lnTo>
                    <a:pt x="265772" y="275183"/>
                  </a:lnTo>
                  <a:lnTo>
                    <a:pt x="294360" y="312204"/>
                  </a:lnTo>
                  <a:lnTo>
                    <a:pt x="331381" y="340791"/>
                  </a:lnTo>
                  <a:lnTo>
                    <a:pt x="375056" y="359232"/>
                  </a:lnTo>
                  <a:lnTo>
                    <a:pt x="423684" y="365760"/>
                  </a:lnTo>
                  <a:lnTo>
                    <a:pt x="472300" y="359232"/>
                  </a:lnTo>
                  <a:lnTo>
                    <a:pt x="515988" y="340791"/>
                  </a:lnTo>
                  <a:lnTo>
                    <a:pt x="552996" y="312204"/>
                  </a:lnTo>
                  <a:lnTo>
                    <a:pt x="581596" y="275183"/>
                  </a:lnTo>
                  <a:lnTo>
                    <a:pt x="600024" y="231508"/>
                  </a:lnTo>
                  <a:lnTo>
                    <a:pt x="606564" y="182880"/>
                  </a:lnTo>
                  <a:close/>
                </a:path>
              </a:pathLst>
            </a:custGeom>
            <a:solidFill>
              <a:srgbClr val="FE86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0"/>
          <p:cNvSpPr txBox="1"/>
          <p:nvPr/>
        </p:nvSpPr>
        <p:spPr>
          <a:xfrm rot="5400000">
            <a:off x="4958596" y="-223520"/>
            <a:ext cx="615553" cy="6875145"/>
          </a:xfrm>
          <a:prstGeom prst="rect">
            <a:avLst/>
          </a:prstGeom>
        </p:spPr>
        <p:txBody>
          <a:bodyPr vert="vert270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4000" b="1" spc="260" dirty="0">
                <a:solidFill>
                  <a:srgbClr val="002060"/>
                </a:solidFill>
                <a:latin typeface="Cambria"/>
                <a:cs typeface="Cambria"/>
              </a:rPr>
              <a:t>Information</a:t>
            </a:r>
            <a:r>
              <a:rPr sz="4000" b="1" spc="215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4000" b="1" spc="260" dirty="0">
                <a:solidFill>
                  <a:srgbClr val="002060"/>
                </a:solidFill>
                <a:latin typeface="Cambria"/>
                <a:cs typeface="Cambria"/>
              </a:rPr>
              <a:t>Visualization</a:t>
            </a:r>
            <a:endParaRPr sz="4000" dirty="0">
              <a:solidFill>
                <a:srgbClr val="002060"/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  <p:transition>
    <p:split orient="vert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6680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7630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38100">
              <a:solidFill>
                <a:srgbClr val="FDC3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25" y="0"/>
              <a:ext cx="57150" cy="6858000"/>
            </a:xfrm>
            <a:custGeom>
              <a:avLst/>
              <a:gdLst/>
              <a:ahLst/>
              <a:cxnLst/>
              <a:rect l="l" t="t" r="r" b="b"/>
              <a:pathLst>
                <a:path w="57150" h="6858000">
                  <a:moveTo>
                    <a:pt x="1143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1430" y="6858000"/>
                  </a:lnTo>
                  <a:lnTo>
                    <a:pt x="11430" y="0"/>
                  </a:lnTo>
                  <a:close/>
                </a:path>
                <a:path w="57150" h="6858000">
                  <a:moveTo>
                    <a:pt x="57150" y="0"/>
                  </a:moveTo>
                  <a:lnTo>
                    <a:pt x="22860" y="0"/>
                  </a:lnTo>
                  <a:lnTo>
                    <a:pt x="22860" y="6858000"/>
                  </a:lnTo>
                  <a:lnTo>
                    <a:pt x="57150" y="68580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DC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12700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56447" y="571499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08" y="4419"/>
                  </a:lnTo>
                  <a:lnTo>
                    <a:pt x="178597" y="17162"/>
                  </a:lnTo>
                  <a:lnTo>
                    <a:pt x="135861" y="37453"/>
                  </a:lnTo>
                  <a:lnTo>
                    <a:pt x="97575" y="64518"/>
                  </a:lnTo>
                  <a:lnTo>
                    <a:pt x="64513" y="97580"/>
                  </a:lnTo>
                  <a:lnTo>
                    <a:pt x="37450" y="135867"/>
                  </a:lnTo>
                  <a:lnTo>
                    <a:pt x="17161" y="178602"/>
                  </a:lnTo>
                  <a:lnTo>
                    <a:pt x="4419" y="225011"/>
                  </a:lnTo>
                  <a:lnTo>
                    <a:pt x="0" y="274319"/>
                  </a:lnTo>
                  <a:lnTo>
                    <a:pt x="4419" y="323628"/>
                  </a:lnTo>
                  <a:lnTo>
                    <a:pt x="17161" y="370037"/>
                  </a:lnTo>
                  <a:lnTo>
                    <a:pt x="37450" y="412772"/>
                  </a:lnTo>
                  <a:lnTo>
                    <a:pt x="64513" y="451059"/>
                  </a:lnTo>
                  <a:lnTo>
                    <a:pt x="97575" y="484121"/>
                  </a:lnTo>
                  <a:lnTo>
                    <a:pt x="135861" y="511186"/>
                  </a:lnTo>
                  <a:lnTo>
                    <a:pt x="178597" y="531477"/>
                  </a:lnTo>
                  <a:lnTo>
                    <a:pt x="225008" y="544220"/>
                  </a:lnTo>
                  <a:lnTo>
                    <a:pt x="274320" y="548640"/>
                  </a:lnTo>
                  <a:lnTo>
                    <a:pt x="323631" y="544220"/>
                  </a:lnTo>
                  <a:lnTo>
                    <a:pt x="370042" y="531477"/>
                  </a:lnTo>
                  <a:lnTo>
                    <a:pt x="412778" y="511186"/>
                  </a:lnTo>
                  <a:lnTo>
                    <a:pt x="451064" y="484121"/>
                  </a:lnTo>
                  <a:lnTo>
                    <a:pt x="484126" y="451059"/>
                  </a:lnTo>
                  <a:lnTo>
                    <a:pt x="511189" y="412772"/>
                  </a:lnTo>
                  <a:lnTo>
                    <a:pt x="531478" y="370037"/>
                  </a:lnTo>
                  <a:lnTo>
                    <a:pt x="544220" y="323628"/>
                  </a:lnTo>
                  <a:lnTo>
                    <a:pt x="548640" y="274319"/>
                  </a:lnTo>
                  <a:lnTo>
                    <a:pt x="544220" y="225011"/>
                  </a:lnTo>
                  <a:lnTo>
                    <a:pt x="531478" y="178602"/>
                  </a:lnTo>
                  <a:lnTo>
                    <a:pt x="511189" y="135867"/>
                  </a:lnTo>
                  <a:lnTo>
                    <a:pt x="484126" y="97580"/>
                  </a:lnTo>
                  <a:lnTo>
                    <a:pt x="451064" y="64518"/>
                  </a:lnTo>
                  <a:lnTo>
                    <a:pt x="412778" y="37453"/>
                  </a:lnTo>
                  <a:lnTo>
                    <a:pt x="370042" y="17162"/>
                  </a:lnTo>
                  <a:lnTo>
                    <a:pt x="323631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535940" y="791717"/>
            <a:ext cx="2207260" cy="55399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0" b="1" spc="405" dirty="0">
                <a:solidFill>
                  <a:srgbClr val="002060"/>
                </a:solidFill>
                <a:latin typeface="Cambria"/>
                <a:cs typeface="Cambria"/>
              </a:rPr>
              <a:t>TOPICS</a:t>
            </a:r>
            <a:endParaRPr sz="3500" b="1" dirty="0">
              <a:solidFill>
                <a:srgbClr val="002060"/>
              </a:solidFill>
              <a:latin typeface="Cambria"/>
              <a:cs typeface="Cambria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535940" y="1551940"/>
            <a:ext cx="6941820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60" dirty="0">
                <a:latin typeface="Cambria"/>
                <a:cs typeface="Cambria"/>
              </a:rPr>
              <a:t>Introduction</a:t>
            </a:r>
            <a:r>
              <a:rPr sz="2400" spc="180" dirty="0">
                <a:latin typeface="Cambria"/>
                <a:cs typeface="Cambria"/>
              </a:rPr>
              <a:t> </a:t>
            </a:r>
            <a:r>
              <a:rPr sz="2400" spc="120" dirty="0">
                <a:latin typeface="Cambria"/>
                <a:cs typeface="Cambria"/>
              </a:rPr>
              <a:t>to</a:t>
            </a:r>
            <a:r>
              <a:rPr sz="2400" spc="175" dirty="0">
                <a:latin typeface="Cambria"/>
                <a:cs typeface="Cambria"/>
              </a:rPr>
              <a:t> </a:t>
            </a:r>
            <a:r>
              <a:rPr sz="2400" spc="155" dirty="0">
                <a:latin typeface="Cambria"/>
                <a:cs typeface="Cambria"/>
              </a:rPr>
              <a:t>Information</a:t>
            </a:r>
            <a:r>
              <a:rPr sz="2400" spc="170" dirty="0">
                <a:latin typeface="Cambria"/>
                <a:cs typeface="Cambria"/>
              </a:rPr>
              <a:t> </a:t>
            </a:r>
            <a:r>
              <a:rPr sz="2400" spc="150" dirty="0">
                <a:latin typeface="Cambria"/>
                <a:cs typeface="Cambria"/>
              </a:rPr>
              <a:t>Visualization</a:t>
            </a:r>
            <a:endParaRPr sz="2400" dirty="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85" dirty="0">
                <a:latin typeface="Cambria"/>
                <a:cs typeface="Cambria"/>
              </a:rPr>
              <a:t>Cognitive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80" dirty="0">
                <a:latin typeface="Cambria"/>
                <a:cs typeface="Cambria"/>
              </a:rPr>
              <a:t>and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165" dirty="0">
                <a:latin typeface="Cambria"/>
                <a:cs typeface="Cambria"/>
              </a:rPr>
              <a:t>Perception</a:t>
            </a:r>
            <a:endParaRPr sz="2400" dirty="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55" dirty="0">
                <a:latin typeface="Cambria"/>
                <a:cs typeface="Cambria"/>
              </a:rPr>
              <a:t>Information</a:t>
            </a:r>
            <a:r>
              <a:rPr sz="2400" spc="165" dirty="0">
                <a:latin typeface="Cambria"/>
                <a:cs typeface="Cambria"/>
              </a:rPr>
              <a:t> </a:t>
            </a:r>
            <a:r>
              <a:rPr sz="2400" spc="155" dirty="0">
                <a:latin typeface="Cambria"/>
                <a:cs typeface="Cambria"/>
              </a:rPr>
              <a:t>Visualization</a:t>
            </a:r>
            <a:r>
              <a:rPr sz="2400" spc="175" dirty="0">
                <a:latin typeface="Cambria"/>
                <a:cs typeface="Cambria"/>
              </a:rPr>
              <a:t> </a:t>
            </a:r>
            <a:r>
              <a:rPr sz="2400" spc="140" dirty="0">
                <a:latin typeface="Cambria"/>
                <a:cs typeface="Cambria"/>
              </a:rPr>
              <a:t>Technologies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6680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7630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38100">
              <a:solidFill>
                <a:srgbClr val="FDC3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25" y="0"/>
              <a:ext cx="57150" cy="6858000"/>
            </a:xfrm>
            <a:custGeom>
              <a:avLst/>
              <a:gdLst/>
              <a:ahLst/>
              <a:cxnLst/>
              <a:rect l="l" t="t" r="r" b="b"/>
              <a:pathLst>
                <a:path w="57150" h="6858000">
                  <a:moveTo>
                    <a:pt x="1143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1430" y="6858000"/>
                  </a:lnTo>
                  <a:lnTo>
                    <a:pt x="11430" y="0"/>
                  </a:lnTo>
                  <a:close/>
                </a:path>
                <a:path w="57150" h="6858000">
                  <a:moveTo>
                    <a:pt x="57150" y="0"/>
                  </a:moveTo>
                  <a:lnTo>
                    <a:pt x="22860" y="0"/>
                  </a:lnTo>
                  <a:lnTo>
                    <a:pt x="22860" y="6858000"/>
                  </a:lnTo>
                  <a:lnTo>
                    <a:pt x="57150" y="68580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DC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12700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56447" y="571499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08" y="4419"/>
                  </a:lnTo>
                  <a:lnTo>
                    <a:pt x="178597" y="17162"/>
                  </a:lnTo>
                  <a:lnTo>
                    <a:pt x="135861" y="37453"/>
                  </a:lnTo>
                  <a:lnTo>
                    <a:pt x="97575" y="64518"/>
                  </a:lnTo>
                  <a:lnTo>
                    <a:pt x="64513" y="97580"/>
                  </a:lnTo>
                  <a:lnTo>
                    <a:pt x="37450" y="135867"/>
                  </a:lnTo>
                  <a:lnTo>
                    <a:pt x="17161" y="178602"/>
                  </a:lnTo>
                  <a:lnTo>
                    <a:pt x="4419" y="225011"/>
                  </a:lnTo>
                  <a:lnTo>
                    <a:pt x="0" y="274319"/>
                  </a:lnTo>
                  <a:lnTo>
                    <a:pt x="4419" y="323628"/>
                  </a:lnTo>
                  <a:lnTo>
                    <a:pt x="17161" y="370037"/>
                  </a:lnTo>
                  <a:lnTo>
                    <a:pt x="37450" y="412772"/>
                  </a:lnTo>
                  <a:lnTo>
                    <a:pt x="64513" y="451059"/>
                  </a:lnTo>
                  <a:lnTo>
                    <a:pt x="97575" y="484121"/>
                  </a:lnTo>
                  <a:lnTo>
                    <a:pt x="135861" y="511186"/>
                  </a:lnTo>
                  <a:lnTo>
                    <a:pt x="178597" y="531477"/>
                  </a:lnTo>
                  <a:lnTo>
                    <a:pt x="225008" y="544220"/>
                  </a:lnTo>
                  <a:lnTo>
                    <a:pt x="274320" y="548640"/>
                  </a:lnTo>
                  <a:lnTo>
                    <a:pt x="323631" y="544220"/>
                  </a:lnTo>
                  <a:lnTo>
                    <a:pt x="370042" y="531477"/>
                  </a:lnTo>
                  <a:lnTo>
                    <a:pt x="412778" y="511186"/>
                  </a:lnTo>
                  <a:lnTo>
                    <a:pt x="451064" y="484121"/>
                  </a:lnTo>
                  <a:lnTo>
                    <a:pt x="484126" y="451059"/>
                  </a:lnTo>
                  <a:lnTo>
                    <a:pt x="511189" y="412772"/>
                  </a:lnTo>
                  <a:lnTo>
                    <a:pt x="531478" y="370037"/>
                  </a:lnTo>
                  <a:lnTo>
                    <a:pt x="544220" y="323628"/>
                  </a:lnTo>
                  <a:lnTo>
                    <a:pt x="548640" y="274319"/>
                  </a:lnTo>
                  <a:lnTo>
                    <a:pt x="544220" y="225011"/>
                  </a:lnTo>
                  <a:lnTo>
                    <a:pt x="531478" y="178602"/>
                  </a:lnTo>
                  <a:lnTo>
                    <a:pt x="511189" y="135867"/>
                  </a:lnTo>
                  <a:lnTo>
                    <a:pt x="484126" y="97580"/>
                  </a:lnTo>
                  <a:lnTo>
                    <a:pt x="451064" y="64518"/>
                  </a:lnTo>
                  <a:lnTo>
                    <a:pt x="412778" y="37453"/>
                  </a:lnTo>
                  <a:lnTo>
                    <a:pt x="370042" y="17162"/>
                  </a:lnTo>
                  <a:lnTo>
                    <a:pt x="323631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535940" y="895350"/>
            <a:ext cx="16084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375" dirty="0">
                <a:solidFill>
                  <a:srgbClr val="002060"/>
                </a:solidFill>
              </a:rPr>
              <a:t>B</a:t>
            </a:r>
            <a:r>
              <a:rPr b="1" spc="320" dirty="0">
                <a:solidFill>
                  <a:srgbClr val="002060"/>
                </a:solidFill>
              </a:rPr>
              <a:t>INDING</a:t>
            </a:r>
            <a:endParaRPr sz="3000" b="1" dirty="0">
              <a:solidFill>
                <a:srgbClr val="002060"/>
              </a:solidFill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578866" y="1458213"/>
            <a:ext cx="7814945" cy="4917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9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sz="2000" spc="95" dirty="0">
                <a:latin typeface="Cambria"/>
                <a:cs typeface="Cambria"/>
              </a:rPr>
              <a:t>Binding </a:t>
            </a:r>
            <a:r>
              <a:rPr sz="2000" spc="65" dirty="0">
                <a:latin typeface="Cambria"/>
                <a:cs typeface="Cambria"/>
              </a:rPr>
              <a:t>is </a:t>
            </a:r>
            <a:r>
              <a:rPr sz="2000" spc="15" dirty="0">
                <a:latin typeface="Cambria"/>
                <a:cs typeface="Cambria"/>
              </a:rPr>
              <a:t>to </a:t>
            </a:r>
            <a:r>
              <a:rPr sz="2000" spc="75" dirty="0">
                <a:latin typeface="Cambria"/>
                <a:cs typeface="Cambria"/>
              </a:rPr>
              <a:t>the </a:t>
            </a:r>
            <a:r>
              <a:rPr sz="2000" spc="60" dirty="0">
                <a:latin typeface="Cambria"/>
                <a:cs typeface="Cambria"/>
              </a:rPr>
              <a:t>vocabulary </a:t>
            </a:r>
            <a:r>
              <a:rPr sz="2000" spc="85" dirty="0">
                <a:latin typeface="Cambria"/>
                <a:cs typeface="Cambria"/>
              </a:rPr>
              <a:t>and </a:t>
            </a:r>
            <a:r>
              <a:rPr sz="2000" spc="80" dirty="0">
                <a:latin typeface="Cambria"/>
                <a:cs typeface="Cambria"/>
              </a:rPr>
              <a:t>past </a:t>
            </a:r>
            <a:r>
              <a:rPr sz="2000" spc="45" dirty="0">
                <a:latin typeface="Cambria"/>
                <a:cs typeface="Cambria"/>
              </a:rPr>
              <a:t>experiences </a:t>
            </a:r>
            <a:r>
              <a:rPr sz="2000" spc="-5" dirty="0">
                <a:latin typeface="Cambria"/>
                <a:cs typeface="Cambria"/>
              </a:rPr>
              <a:t>of </a:t>
            </a:r>
            <a:r>
              <a:rPr sz="2000" spc="75" dirty="0">
                <a:latin typeface="Cambria"/>
                <a:cs typeface="Cambria"/>
              </a:rPr>
              <a:t>the </a:t>
            </a:r>
            <a:r>
              <a:rPr sz="2000" spc="65" dirty="0">
                <a:latin typeface="Cambria"/>
                <a:cs typeface="Cambria"/>
              </a:rPr>
              <a:t>user </a:t>
            </a:r>
            <a:r>
              <a:rPr sz="2000" spc="10" dirty="0">
                <a:latin typeface="Cambria"/>
                <a:cs typeface="Cambria"/>
              </a:rPr>
              <a:t>to 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the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search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statement.</a:t>
            </a:r>
            <a:endParaRPr sz="2000" dirty="0">
              <a:latin typeface="Cambria"/>
              <a:cs typeface="Cambria"/>
            </a:endParaRPr>
          </a:p>
          <a:p>
            <a:pPr marL="285115" indent="-27305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sz="2000" spc="85" dirty="0">
                <a:solidFill>
                  <a:srgbClr val="C00000"/>
                </a:solidFill>
                <a:latin typeface="Cambria"/>
                <a:cs typeface="Cambria"/>
              </a:rPr>
              <a:t>Steps:</a:t>
            </a:r>
            <a:endParaRPr sz="2000" dirty="0">
              <a:latin typeface="Cambria"/>
              <a:cs typeface="Cambria"/>
            </a:endParaRPr>
          </a:p>
          <a:p>
            <a:pPr marL="652780" marR="5080" lvl="1" indent="-273050" algn="just">
              <a:lnSpc>
                <a:spcPct val="100000"/>
              </a:lnSpc>
              <a:spcBef>
                <a:spcPts val="480"/>
              </a:spcBef>
              <a:buClr>
                <a:srgbClr val="FD8537"/>
              </a:buClr>
              <a:buSzPct val="80000"/>
              <a:buFont typeface="Segoe UI Symbol"/>
              <a:buChar char="⚫"/>
              <a:tabLst>
                <a:tab pos="652780" algn="l"/>
              </a:tabLst>
            </a:pPr>
            <a:r>
              <a:rPr sz="2000" spc="75" dirty="0">
                <a:solidFill>
                  <a:srgbClr val="C00000"/>
                </a:solidFill>
                <a:latin typeface="Cambria"/>
                <a:cs typeface="Cambria"/>
              </a:rPr>
              <a:t>Step1: </a:t>
            </a:r>
            <a:r>
              <a:rPr sz="2000" spc="95" dirty="0">
                <a:solidFill>
                  <a:srgbClr val="C00000"/>
                </a:solidFill>
                <a:latin typeface="Cambria"/>
                <a:cs typeface="Cambria"/>
              </a:rPr>
              <a:t>Binding </a:t>
            </a:r>
            <a:r>
              <a:rPr sz="2000" spc="85" dirty="0">
                <a:latin typeface="Cambria"/>
                <a:cs typeface="Cambria"/>
              </a:rPr>
              <a:t>in this </a:t>
            </a:r>
            <a:r>
              <a:rPr sz="2000" spc="50" dirty="0">
                <a:latin typeface="Cambria"/>
                <a:cs typeface="Cambria"/>
              </a:rPr>
              <a:t>sense </a:t>
            </a:r>
            <a:r>
              <a:rPr sz="2000" spc="65" dirty="0">
                <a:latin typeface="Cambria"/>
                <a:cs typeface="Cambria"/>
              </a:rPr>
              <a:t>is </a:t>
            </a:r>
            <a:r>
              <a:rPr sz="2000" spc="60" dirty="0">
                <a:latin typeface="Cambria"/>
                <a:cs typeface="Cambria"/>
              </a:rPr>
              <a:t>when </a:t>
            </a:r>
            <a:r>
              <a:rPr sz="2000" spc="130" dirty="0">
                <a:latin typeface="Cambria"/>
                <a:cs typeface="Cambria"/>
              </a:rPr>
              <a:t>a </a:t>
            </a:r>
            <a:r>
              <a:rPr sz="2000" spc="25" dirty="0">
                <a:latin typeface="Cambria"/>
                <a:cs typeface="Cambria"/>
              </a:rPr>
              <a:t>more </a:t>
            </a:r>
            <a:r>
              <a:rPr sz="2000" spc="70" dirty="0">
                <a:latin typeface="Cambria"/>
                <a:cs typeface="Cambria"/>
              </a:rPr>
              <a:t>abstract </a:t>
            </a:r>
            <a:r>
              <a:rPr sz="2000" spc="40" dirty="0">
                <a:latin typeface="Cambria"/>
                <a:cs typeface="Cambria"/>
              </a:rPr>
              <a:t>form </a:t>
            </a:r>
            <a:r>
              <a:rPr sz="2000" spc="55" dirty="0">
                <a:latin typeface="Cambria"/>
                <a:cs typeface="Cambria"/>
              </a:rPr>
              <a:t>is 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redefined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into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130" dirty="0">
                <a:latin typeface="Cambria"/>
                <a:cs typeface="Cambria"/>
              </a:rPr>
              <a:t>a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more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specific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form.</a:t>
            </a:r>
            <a:endParaRPr sz="2000" dirty="0">
              <a:latin typeface="Cambria"/>
              <a:cs typeface="Cambria"/>
            </a:endParaRPr>
          </a:p>
          <a:p>
            <a:pPr marL="652780" marR="5080" lvl="1" indent="-273050" algn="just">
              <a:lnSpc>
                <a:spcPct val="100000"/>
              </a:lnSpc>
              <a:spcBef>
                <a:spcPts val="480"/>
              </a:spcBef>
              <a:buClr>
                <a:srgbClr val="FD8537"/>
              </a:buClr>
              <a:buSzPct val="80000"/>
              <a:buFont typeface="Segoe UI Symbol"/>
              <a:buChar char="⚫"/>
              <a:tabLst>
                <a:tab pos="652780" algn="l"/>
              </a:tabLst>
            </a:pPr>
            <a:r>
              <a:rPr sz="2000" spc="95" dirty="0">
                <a:latin typeface="Cambria"/>
                <a:cs typeface="Cambria"/>
              </a:rPr>
              <a:t>The </a:t>
            </a:r>
            <a:r>
              <a:rPr sz="2000" spc="65" dirty="0">
                <a:latin typeface="Cambria"/>
                <a:cs typeface="Cambria"/>
              </a:rPr>
              <a:t>search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statement </a:t>
            </a:r>
            <a:r>
              <a:rPr sz="2000" spc="65" dirty="0">
                <a:latin typeface="Cambria"/>
                <a:cs typeface="Cambria"/>
              </a:rPr>
              <a:t>is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the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user's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attempt </a:t>
            </a:r>
            <a:r>
              <a:rPr sz="2000" spc="15" dirty="0">
                <a:latin typeface="Cambria"/>
                <a:cs typeface="Cambria"/>
              </a:rPr>
              <a:t>to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specify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the 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conditions needed </a:t>
            </a:r>
            <a:r>
              <a:rPr sz="2000" spc="15" dirty="0">
                <a:latin typeface="Cambria"/>
                <a:cs typeface="Cambria"/>
              </a:rPr>
              <a:t>to </a:t>
            </a:r>
            <a:r>
              <a:rPr sz="2000" spc="60" dirty="0">
                <a:latin typeface="Cambria"/>
                <a:cs typeface="Cambria"/>
              </a:rPr>
              <a:t>subset logically </a:t>
            </a:r>
            <a:r>
              <a:rPr sz="2000" spc="75" dirty="0">
                <a:latin typeface="Cambria"/>
                <a:cs typeface="Cambria"/>
              </a:rPr>
              <a:t>the </a:t>
            </a:r>
            <a:r>
              <a:rPr sz="2000" spc="65" dirty="0">
                <a:latin typeface="Cambria"/>
                <a:cs typeface="Cambria"/>
              </a:rPr>
              <a:t>total </a:t>
            </a:r>
            <a:r>
              <a:rPr sz="2000" spc="75" dirty="0">
                <a:latin typeface="Cambria"/>
                <a:cs typeface="Cambria"/>
              </a:rPr>
              <a:t>item </a:t>
            </a:r>
            <a:r>
              <a:rPr sz="2000" spc="50" dirty="0">
                <a:latin typeface="Cambria"/>
                <a:cs typeface="Cambria"/>
              </a:rPr>
              <a:t>space </a:t>
            </a:r>
            <a:r>
              <a:rPr sz="2000" spc="10" dirty="0">
                <a:latin typeface="Cambria"/>
                <a:cs typeface="Cambria"/>
              </a:rPr>
              <a:t>to 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105" dirty="0">
                <a:latin typeface="Cambria"/>
                <a:cs typeface="Cambria"/>
              </a:rPr>
              <a:t>that </a:t>
            </a:r>
            <a:r>
              <a:rPr sz="2000" spc="60" dirty="0">
                <a:latin typeface="Cambria"/>
                <a:cs typeface="Cambria"/>
              </a:rPr>
              <a:t>cluster </a:t>
            </a:r>
            <a:r>
              <a:rPr sz="2000" spc="-5" dirty="0">
                <a:latin typeface="Cambria"/>
                <a:cs typeface="Cambria"/>
              </a:rPr>
              <a:t>of </a:t>
            </a:r>
            <a:r>
              <a:rPr sz="2000" spc="75" dirty="0">
                <a:latin typeface="Cambria"/>
                <a:cs typeface="Cambria"/>
              </a:rPr>
              <a:t>items </a:t>
            </a:r>
            <a:r>
              <a:rPr sz="2000" spc="105" dirty="0">
                <a:latin typeface="Cambria"/>
                <a:cs typeface="Cambria"/>
              </a:rPr>
              <a:t>that </a:t>
            </a:r>
            <a:r>
              <a:rPr sz="2000" spc="65" dirty="0">
                <a:latin typeface="Cambria"/>
                <a:cs typeface="Cambria"/>
              </a:rPr>
              <a:t>contains </a:t>
            </a:r>
            <a:r>
              <a:rPr sz="2000" spc="75" dirty="0">
                <a:latin typeface="Cambria"/>
                <a:cs typeface="Cambria"/>
              </a:rPr>
              <a:t>the </a:t>
            </a:r>
            <a:r>
              <a:rPr sz="2000" spc="60" dirty="0">
                <a:latin typeface="Cambria"/>
                <a:cs typeface="Cambria"/>
              </a:rPr>
              <a:t>information </a:t>
            </a:r>
            <a:r>
              <a:rPr sz="2000" spc="40" dirty="0">
                <a:latin typeface="Cambria"/>
                <a:cs typeface="Cambria"/>
              </a:rPr>
              <a:t>needed </a:t>
            </a:r>
            <a:r>
              <a:rPr sz="2000" spc="35" dirty="0">
                <a:latin typeface="Cambria"/>
                <a:cs typeface="Cambria"/>
              </a:rPr>
              <a:t>by 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the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user.</a:t>
            </a:r>
            <a:endParaRPr sz="2000" dirty="0">
              <a:latin typeface="Cambria"/>
              <a:cs typeface="Cambria"/>
            </a:endParaRPr>
          </a:p>
          <a:p>
            <a:pPr marL="652780" marR="5080" lvl="1" indent="-273050" algn="just">
              <a:lnSpc>
                <a:spcPct val="100000"/>
              </a:lnSpc>
              <a:spcBef>
                <a:spcPts val="484"/>
              </a:spcBef>
              <a:buClr>
                <a:srgbClr val="FD8537"/>
              </a:buClr>
              <a:buSzPct val="80000"/>
              <a:buFont typeface="Segoe UI Symbol"/>
              <a:buChar char="⚫"/>
              <a:tabLst>
                <a:tab pos="652780" algn="l"/>
              </a:tabLst>
            </a:pPr>
            <a:r>
              <a:rPr sz="2000" spc="105" dirty="0">
                <a:solidFill>
                  <a:srgbClr val="C00000"/>
                </a:solidFill>
                <a:latin typeface="Cambria"/>
                <a:cs typeface="Cambria"/>
              </a:rPr>
              <a:t>Step </a:t>
            </a:r>
            <a:r>
              <a:rPr sz="2000" spc="10" dirty="0">
                <a:solidFill>
                  <a:srgbClr val="C00000"/>
                </a:solidFill>
                <a:latin typeface="Cambria"/>
                <a:cs typeface="Cambria"/>
              </a:rPr>
              <a:t>2: </a:t>
            </a:r>
            <a:r>
              <a:rPr sz="2000" spc="65" dirty="0">
                <a:latin typeface="Cambria"/>
                <a:cs typeface="Cambria"/>
              </a:rPr>
              <a:t>binding </a:t>
            </a:r>
            <a:r>
              <a:rPr sz="2000" spc="25" dirty="0">
                <a:latin typeface="Cambria"/>
                <a:cs typeface="Cambria"/>
              </a:rPr>
              <a:t>comes </a:t>
            </a:r>
            <a:r>
              <a:rPr sz="2000" spc="60" dirty="0">
                <a:latin typeface="Cambria"/>
                <a:cs typeface="Cambria"/>
              </a:rPr>
              <a:t>when </a:t>
            </a:r>
            <a:r>
              <a:rPr sz="2000" spc="75" dirty="0">
                <a:latin typeface="Cambria"/>
                <a:cs typeface="Cambria"/>
              </a:rPr>
              <a:t>the </a:t>
            </a:r>
            <a:r>
              <a:rPr sz="2000" spc="65" dirty="0">
                <a:latin typeface="Cambria"/>
                <a:cs typeface="Cambria"/>
              </a:rPr>
              <a:t>search </a:t>
            </a:r>
            <a:r>
              <a:rPr sz="2000" spc="85" dirty="0">
                <a:latin typeface="Cambria"/>
                <a:cs typeface="Cambria"/>
              </a:rPr>
              <a:t>statement </a:t>
            </a:r>
            <a:r>
              <a:rPr sz="2000" spc="65" dirty="0">
                <a:latin typeface="Cambria"/>
                <a:cs typeface="Cambria"/>
              </a:rPr>
              <a:t>is </a:t>
            </a:r>
            <a:r>
              <a:rPr sz="2000" spc="55" dirty="0">
                <a:latin typeface="Cambria"/>
                <a:cs typeface="Cambria"/>
              </a:rPr>
              <a:t>parsed 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for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use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35" dirty="0">
                <a:latin typeface="Cambria"/>
                <a:cs typeface="Cambria"/>
              </a:rPr>
              <a:t>by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spc="130" dirty="0">
                <a:latin typeface="Cambria"/>
                <a:cs typeface="Cambria"/>
              </a:rPr>
              <a:t>a</a:t>
            </a:r>
            <a:r>
              <a:rPr sz="2000" spc="13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specific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search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system.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The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search</a:t>
            </a:r>
            <a:r>
              <a:rPr sz="2000" spc="70" dirty="0">
                <a:latin typeface="Cambria"/>
                <a:cs typeface="Cambria"/>
              </a:rPr>
              <a:t> system 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translates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the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query</a:t>
            </a:r>
            <a:r>
              <a:rPr sz="2000" spc="120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to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its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own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meta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100" dirty="0">
                <a:latin typeface="Cambria"/>
                <a:cs typeface="Cambria"/>
              </a:rPr>
              <a:t>language.</a:t>
            </a:r>
            <a:endParaRPr sz="2000" dirty="0">
              <a:latin typeface="Cambria"/>
              <a:cs typeface="Cambria"/>
            </a:endParaRPr>
          </a:p>
          <a:p>
            <a:pPr marL="652780" marR="5715" lvl="1" indent="-273050" algn="just">
              <a:lnSpc>
                <a:spcPct val="100000"/>
              </a:lnSpc>
              <a:spcBef>
                <a:spcPts val="480"/>
              </a:spcBef>
              <a:buClr>
                <a:srgbClr val="FD8537"/>
              </a:buClr>
              <a:buSzPct val="80000"/>
              <a:buFont typeface="Segoe UI Symbol"/>
              <a:buChar char="⚫"/>
              <a:tabLst>
                <a:tab pos="652780" algn="l"/>
              </a:tabLst>
            </a:pPr>
            <a:r>
              <a:rPr sz="2000" spc="105" dirty="0">
                <a:solidFill>
                  <a:srgbClr val="C00000"/>
                </a:solidFill>
                <a:latin typeface="Cambria"/>
                <a:cs typeface="Cambria"/>
              </a:rPr>
              <a:t>Step </a:t>
            </a:r>
            <a:r>
              <a:rPr sz="2000" spc="10" dirty="0">
                <a:solidFill>
                  <a:srgbClr val="C00000"/>
                </a:solidFill>
                <a:latin typeface="Cambria"/>
                <a:cs typeface="Cambria"/>
              </a:rPr>
              <a:t>3:</a:t>
            </a:r>
            <a:r>
              <a:rPr sz="2000" spc="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the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search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is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applied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to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130" dirty="0">
                <a:latin typeface="Cambria"/>
                <a:cs typeface="Cambria"/>
              </a:rPr>
              <a:t>a </a:t>
            </a:r>
            <a:r>
              <a:rPr sz="2000" spc="40" dirty="0">
                <a:latin typeface="Cambria"/>
                <a:cs typeface="Cambria"/>
              </a:rPr>
              <a:t>specific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database.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100" dirty="0">
                <a:latin typeface="Cambria"/>
                <a:cs typeface="Cambria"/>
              </a:rPr>
              <a:t>This 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binding is </a:t>
            </a:r>
            <a:r>
              <a:rPr sz="2000" spc="50" dirty="0">
                <a:latin typeface="Cambria"/>
                <a:cs typeface="Cambria"/>
              </a:rPr>
              <a:t>based </a:t>
            </a:r>
            <a:r>
              <a:rPr sz="2000" spc="45" dirty="0">
                <a:latin typeface="Cambria"/>
                <a:cs typeface="Cambria"/>
              </a:rPr>
              <a:t>upon </a:t>
            </a:r>
            <a:r>
              <a:rPr sz="2000" spc="75" dirty="0">
                <a:latin typeface="Cambria"/>
                <a:cs typeface="Cambria"/>
              </a:rPr>
              <a:t>the </a:t>
            </a:r>
            <a:r>
              <a:rPr sz="2000" spc="70" dirty="0">
                <a:latin typeface="Cambria"/>
                <a:cs typeface="Cambria"/>
              </a:rPr>
              <a:t>statistics </a:t>
            </a:r>
            <a:r>
              <a:rPr sz="2000" spc="-5" dirty="0">
                <a:latin typeface="Cambria"/>
                <a:cs typeface="Cambria"/>
              </a:rPr>
              <a:t>of </a:t>
            </a:r>
            <a:r>
              <a:rPr sz="2000" spc="75" dirty="0">
                <a:latin typeface="Cambria"/>
                <a:cs typeface="Cambria"/>
              </a:rPr>
              <a:t>the  </a:t>
            </a:r>
            <a:r>
              <a:rPr sz="2000" spc="40" dirty="0">
                <a:latin typeface="Cambria"/>
                <a:cs typeface="Cambria"/>
              </a:rPr>
              <a:t>processing </a:t>
            </a:r>
            <a:r>
              <a:rPr sz="2000" spc="55" dirty="0">
                <a:latin typeface="Cambria"/>
                <a:cs typeface="Cambria"/>
              </a:rPr>
              <a:t>tokens 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in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the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database</a:t>
            </a:r>
            <a:r>
              <a:rPr sz="2000" spc="12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and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the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semantics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used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in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the</a:t>
            </a:r>
            <a:r>
              <a:rPr sz="2000" spc="12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database.</a:t>
            </a:r>
            <a:endParaRPr sz="20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6680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7630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38100">
              <a:solidFill>
                <a:srgbClr val="FDC3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25" y="0"/>
              <a:ext cx="57150" cy="6858000"/>
            </a:xfrm>
            <a:custGeom>
              <a:avLst/>
              <a:gdLst/>
              <a:ahLst/>
              <a:cxnLst/>
              <a:rect l="l" t="t" r="r" b="b"/>
              <a:pathLst>
                <a:path w="57150" h="6858000">
                  <a:moveTo>
                    <a:pt x="1143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1430" y="6858000"/>
                  </a:lnTo>
                  <a:lnTo>
                    <a:pt x="11430" y="0"/>
                  </a:lnTo>
                  <a:close/>
                </a:path>
                <a:path w="57150" h="6858000">
                  <a:moveTo>
                    <a:pt x="57150" y="0"/>
                  </a:moveTo>
                  <a:lnTo>
                    <a:pt x="22860" y="0"/>
                  </a:lnTo>
                  <a:lnTo>
                    <a:pt x="22860" y="6858000"/>
                  </a:lnTo>
                  <a:lnTo>
                    <a:pt x="57150" y="68580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DC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12700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56447" y="571499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08" y="4419"/>
                  </a:lnTo>
                  <a:lnTo>
                    <a:pt x="178597" y="17162"/>
                  </a:lnTo>
                  <a:lnTo>
                    <a:pt x="135861" y="37453"/>
                  </a:lnTo>
                  <a:lnTo>
                    <a:pt x="97575" y="64518"/>
                  </a:lnTo>
                  <a:lnTo>
                    <a:pt x="64513" y="97580"/>
                  </a:lnTo>
                  <a:lnTo>
                    <a:pt x="37450" y="135867"/>
                  </a:lnTo>
                  <a:lnTo>
                    <a:pt x="17161" y="178602"/>
                  </a:lnTo>
                  <a:lnTo>
                    <a:pt x="4419" y="225011"/>
                  </a:lnTo>
                  <a:lnTo>
                    <a:pt x="0" y="274319"/>
                  </a:lnTo>
                  <a:lnTo>
                    <a:pt x="4419" y="323628"/>
                  </a:lnTo>
                  <a:lnTo>
                    <a:pt x="17161" y="370037"/>
                  </a:lnTo>
                  <a:lnTo>
                    <a:pt x="37450" y="412772"/>
                  </a:lnTo>
                  <a:lnTo>
                    <a:pt x="64513" y="451059"/>
                  </a:lnTo>
                  <a:lnTo>
                    <a:pt x="97575" y="484121"/>
                  </a:lnTo>
                  <a:lnTo>
                    <a:pt x="135861" y="511186"/>
                  </a:lnTo>
                  <a:lnTo>
                    <a:pt x="178597" y="531477"/>
                  </a:lnTo>
                  <a:lnTo>
                    <a:pt x="225008" y="544220"/>
                  </a:lnTo>
                  <a:lnTo>
                    <a:pt x="274320" y="548640"/>
                  </a:lnTo>
                  <a:lnTo>
                    <a:pt x="323631" y="544220"/>
                  </a:lnTo>
                  <a:lnTo>
                    <a:pt x="370042" y="531477"/>
                  </a:lnTo>
                  <a:lnTo>
                    <a:pt x="412778" y="511186"/>
                  </a:lnTo>
                  <a:lnTo>
                    <a:pt x="451064" y="484121"/>
                  </a:lnTo>
                  <a:lnTo>
                    <a:pt x="484126" y="451059"/>
                  </a:lnTo>
                  <a:lnTo>
                    <a:pt x="511189" y="412772"/>
                  </a:lnTo>
                  <a:lnTo>
                    <a:pt x="531478" y="370037"/>
                  </a:lnTo>
                  <a:lnTo>
                    <a:pt x="544220" y="323628"/>
                  </a:lnTo>
                  <a:lnTo>
                    <a:pt x="548640" y="274319"/>
                  </a:lnTo>
                  <a:lnTo>
                    <a:pt x="544220" y="225011"/>
                  </a:lnTo>
                  <a:lnTo>
                    <a:pt x="531478" y="178602"/>
                  </a:lnTo>
                  <a:lnTo>
                    <a:pt x="511189" y="135867"/>
                  </a:lnTo>
                  <a:lnTo>
                    <a:pt x="484126" y="97580"/>
                  </a:lnTo>
                  <a:lnTo>
                    <a:pt x="451064" y="64518"/>
                  </a:lnTo>
                  <a:lnTo>
                    <a:pt x="412778" y="37453"/>
                  </a:lnTo>
                  <a:lnTo>
                    <a:pt x="370042" y="17162"/>
                  </a:lnTo>
                  <a:lnTo>
                    <a:pt x="323631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535940" y="344932"/>
            <a:ext cx="781494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32355" algn="l"/>
                <a:tab pos="3665854" algn="l"/>
                <a:tab pos="4801870" algn="l"/>
                <a:tab pos="7009765" algn="l"/>
              </a:tabLst>
            </a:pPr>
            <a:r>
              <a:rPr sz="2700" b="1" spc="345" dirty="0" smtClean="0">
                <a:solidFill>
                  <a:srgbClr val="002060"/>
                </a:solidFill>
                <a:latin typeface="Cambria"/>
                <a:cs typeface="Cambria"/>
              </a:rPr>
              <a:t>F</a:t>
            </a:r>
            <a:r>
              <a:rPr sz="2150" b="1" spc="330" dirty="0" smtClean="0">
                <a:solidFill>
                  <a:srgbClr val="002060"/>
                </a:solidFill>
                <a:latin typeface="Cambria"/>
                <a:cs typeface="Cambria"/>
              </a:rPr>
              <a:t>UN</a:t>
            </a:r>
            <a:r>
              <a:rPr sz="2150" b="1" spc="220" dirty="0" smtClean="0">
                <a:solidFill>
                  <a:srgbClr val="002060"/>
                </a:solidFill>
                <a:latin typeface="Cambria"/>
                <a:cs typeface="Cambria"/>
              </a:rPr>
              <a:t>CTI</a:t>
            </a:r>
            <a:r>
              <a:rPr sz="2150" b="1" spc="280" dirty="0" smtClean="0">
                <a:solidFill>
                  <a:srgbClr val="002060"/>
                </a:solidFill>
                <a:latin typeface="Cambria"/>
                <a:cs typeface="Cambria"/>
              </a:rPr>
              <a:t>O</a:t>
            </a:r>
            <a:r>
              <a:rPr sz="2150" b="1" spc="295" dirty="0" smtClean="0">
                <a:solidFill>
                  <a:srgbClr val="002060"/>
                </a:solidFill>
                <a:latin typeface="Cambria"/>
                <a:cs typeface="Cambria"/>
              </a:rPr>
              <a:t>NS</a:t>
            </a:r>
            <a:r>
              <a:rPr lang="en-US" sz="2150" b="1" dirty="0" smtClean="0">
                <a:solidFill>
                  <a:srgbClr val="002060"/>
                </a:solidFill>
              </a:rPr>
              <a:t> </a:t>
            </a:r>
            <a:r>
              <a:rPr sz="2150" b="1" spc="215" dirty="0" smtClean="0">
                <a:solidFill>
                  <a:srgbClr val="002060"/>
                </a:solidFill>
                <a:latin typeface="Cambria"/>
                <a:cs typeface="Cambria"/>
              </a:rPr>
              <a:t>THAT</a:t>
            </a:r>
            <a:r>
              <a:rPr lang="en-US" sz="2150" b="1" dirty="0" smtClean="0">
                <a:solidFill>
                  <a:srgbClr val="002060"/>
                </a:solidFill>
              </a:rPr>
              <a:t> </a:t>
            </a:r>
            <a:r>
              <a:rPr sz="2150" b="1" spc="254" dirty="0" smtClean="0">
                <a:solidFill>
                  <a:srgbClr val="002060"/>
                </a:solidFill>
                <a:latin typeface="Cambria"/>
                <a:cs typeface="Cambria"/>
              </a:rPr>
              <a:t>ARE</a:t>
            </a:r>
            <a:r>
              <a:rPr lang="en-US" sz="2150" b="1" dirty="0" smtClean="0">
                <a:solidFill>
                  <a:srgbClr val="002060"/>
                </a:solidFill>
              </a:rPr>
              <a:t> </a:t>
            </a:r>
            <a:r>
              <a:rPr sz="2150" b="1" spc="240" dirty="0" smtClean="0">
                <a:solidFill>
                  <a:srgbClr val="002060"/>
                </a:solidFill>
                <a:latin typeface="Cambria"/>
                <a:cs typeface="Cambria"/>
              </a:rPr>
              <a:t>AVAILABL</a:t>
            </a:r>
            <a:r>
              <a:rPr sz="2150" b="1" spc="254" dirty="0" smtClean="0">
                <a:solidFill>
                  <a:srgbClr val="002060"/>
                </a:solidFill>
                <a:latin typeface="Cambria"/>
                <a:cs typeface="Cambria"/>
              </a:rPr>
              <a:t>E</a:t>
            </a:r>
            <a:r>
              <a:rPr lang="en-US" sz="2150" b="1" dirty="0" smtClean="0">
                <a:solidFill>
                  <a:srgbClr val="002060"/>
                </a:solidFill>
              </a:rPr>
              <a:t> </a:t>
            </a:r>
            <a:r>
              <a:rPr sz="2150" b="1" spc="200" dirty="0" smtClean="0">
                <a:solidFill>
                  <a:srgbClr val="002060"/>
                </a:solidFill>
                <a:latin typeface="Cambria"/>
                <a:cs typeface="Cambria"/>
              </a:rPr>
              <a:t>WITH</a:t>
            </a:r>
            <a:endParaRPr sz="2150" b="1" dirty="0">
              <a:solidFill>
                <a:srgbClr val="002060"/>
              </a:solidFill>
              <a:latin typeface="Cambria"/>
              <a:cs typeface="Cambria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435863" y="742696"/>
            <a:ext cx="7914640" cy="5283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2395" marR="5080">
              <a:lnSpc>
                <a:spcPct val="125600"/>
              </a:lnSpc>
              <a:spcBef>
                <a:spcPts val="95"/>
              </a:spcBef>
            </a:pPr>
            <a:r>
              <a:rPr sz="2150" b="1" spc="275" dirty="0">
                <a:solidFill>
                  <a:srgbClr val="002060"/>
                </a:solidFill>
                <a:latin typeface="Cambria"/>
                <a:cs typeface="Cambria"/>
              </a:rPr>
              <a:t>ELECTRONIC</a:t>
            </a:r>
            <a:r>
              <a:rPr sz="2150" b="1" spc="330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2150" b="1" spc="245" dirty="0">
                <a:solidFill>
                  <a:srgbClr val="002060"/>
                </a:solidFill>
                <a:latin typeface="Cambria"/>
                <a:cs typeface="Cambria"/>
              </a:rPr>
              <a:t>DISPLAY</a:t>
            </a:r>
            <a:r>
              <a:rPr sz="2150" b="1" spc="330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2150" b="1" spc="250" dirty="0">
                <a:solidFill>
                  <a:srgbClr val="002060"/>
                </a:solidFill>
                <a:latin typeface="Cambria"/>
                <a:cs typeface="Cambria"/>
              </a:rPr>
              <a:t>AND</a:t>
            </a:r>
            <a:r>
              <a:rPr sz="2150" b="1" spc="330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2150" b="1" spc="229" dirty="0">
                <a:solidFill>
                  <a:srgbClr val="002060"/>
                </a:solidFill>
                <a:latin typeface="Cambria"/>
                <a:cs typeface="Cambria"/>
              </a:rPr>
              <a:t>VISUALIZATION</a:t>
            </a:r>
            <a:r>
              <a:rPr sz="2150" b="1" spc="325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2150" b="1" spc="275" dirty="0">
                <a:solidFill>
                  <a:srgbClr val="002060"/>
                </a:solidFill>
                <a:latin typeface="Cambria"/>
                <a:cs typeface="Cambria"/>
              </a:rPr>
              <a:t>OF</a:t>
            </a:r>
            <a:r>
              <a:rPr sz="2150" b="1" spc="330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2150" b="1" spc="210" dirty="0">
                <a:solidFill>
                  <a:srgbClr val="002060"/>
                </a:solidFill>
                <a:latin typeface="Cambria"/>
                <a:cs typeface="Cambria"/>
              </a:rPr>
              <a:t>DATA </a:t>
            </a:r>
            <a:r>
              <a:rPr sz="2150" b="1" spc="-459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2150" b="1" spc="215" dirty="0">
                <a:solidFill>
                  <a:srgbClr val="002060"/>
                </a:solidFill>
                <a:latin typeface="Cambria"/>
                <a:cs typeface="Cambria"/>
              </a:rPr>
              <a:t>THAT</a:t>
            </a:r>
            <a:r>
              <a:rPr sz="2150" b="1" spc="265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2150" b="1" spc="250" dirty="0">
                <a:solidFill>
                  <a:srgbClr val="002060"/>
                </a:solidFill>
                <a:latin typeface="Cambria"/>
                <a:cs typeface="Cambria"/>
              </a:rPr>
              <a:t>WERE</a:t>
            </a:r>
            <a:r>
              <a:rPr sz="2150" b="1" spc="285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2150" b="1" spc="245" dirty="0">
                <a:solidFill>
                  <a:srgbClr val="002060"/>
                </a:solidFill>
                <a:latin typeface="Cambria"/>
                <a:cs typeface="Cambria"/>
              </a:rPr>
              <a:t>NOT</a:t>
            </a:r>
            <a:r>
              <a:rPr sz="2150" b="1" spc="265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2150" b="1" spc="270" dirty="0">
                <a:solidFill>
                  <a:srgbClr val="002060"/>
                </a:solidFill>
                <a:latin typeface="Cambria"/>
                <a:cs typeface="Cambria"/>
              </a:rPr>
              <a:t>PREVIOUSLY</a:t>
            </a:r>
            <a:r>
              <a:rPr sz="2150" b="1" spc="275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2150" b="1" spc="250" dirty="0">
                <a:solidFill>
                  <a:srgbClr val="002060"/>
                </a:solidFill>
                <a:latin typeface="Cambria"/>
                <a:cs typeface="Cambria"/>
              </a:rPr>
              <a:t>PROVIDED</a:t>
            </a:r>
            <a:r>
              <a:rPr sz="2150" b="1" spc="254" dirty="0">
                <a:solidFill>
                  <a:srgbClr val="002060"/>
                </a:solidFill>
                <a:latin typeface="Cambria"/>
                <a:cs typeface="Cambria"/>
              </a:rPr>
              <a:t> ARE</a:t>
            </a:r>
            <a:endParaRPr sz="2150" b="1" dirty="0">
              <a:solidFill>
                <a:srgbClr val="002060"/>
              </a:solidFill>
              <a:latin typeface="Cambria"/>
              <a:cs typeface="Cambria"/>
            </a:endParaRPr>
          </a:p>
          <a:p>
            <a:pPr marL="285115" marR="646430" indent="-273050">
              <a:lnSpc>
                <a:spcPct val="100000"/>
              </a:lnSpc>
              <a:spcBef>
                <a:spcPts val="840"/>
              </a:spcBef>
              <a:buClr>
                <a:srgbClr val="FD8537"/>
              </a:buClr>
              <a:buSzPct val="70454"/>
              <a:buFont typeface="Wingdings"/>
              <a:buChar char=""/>
              <a:tabLst>
                <a:tab pos="285750" algn="l"/>
              </a:tabLst>
            </a:pPr>
            <a:r>
              <a:rPr sz="2200" spc="80" dirty="0">
                <a:latin typeface="Cambria"/>
                <a:cs typeface="Cambria"/>
              </a:rPr>
              <a:t>Modify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spc="65" dirty="0">
                <a:latin typeface="Cambria"/>
                <a:cs typeface="Cambria"/>
              </a:rPr>
              <a:t>representations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of</a:t>
            </a:r>
            <a:r>
              <a:rPr sz="2200" spc="105" dirty="0">
                <a:latin typeface="Cambria"/>
                <a:cs typeface="Cambria"/>
              </a:rPr>
              <a:t> </a:t>
            </a:r>
            <a:r>
              <a:rPr sz="2200" spc="110" dirty="0">
                <a:latin typeface="Cambria"/>
                <a:cs typeface="Cambria"/>
              </a:rPr>
              <a:t>data </a:t>
            </a:r>
            <a:r>
              <a:rPr sz="2200" spc="100" dirty="0">
                <a:latin typeface="Cambria"/>
                <a:cs typeface="Cambria"/>
              </a:rPr>
              <a:t>and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70" dirty="0">
                <a:latin typeface="Cambria"/>
                <a:cs typeface="Cambria"/>
              </a:rPr>
              <a:t>information</a:t>
            </a:r>
            <a:r>
              <a:rPr sz="2200" spc="10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or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the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display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spc="45" dirty="0">
                <a:latin typeface="Cambria"/>
                <a:cs typeface="Cambria"/>
              </a:rPr>
              <a:t>condition</a:t>
            </a:r>
            <a:r>
              <a:rPr sz="2200" spc="100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(e.g.,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95" dirty="0">
                <a:latin typeface="Cambria"/>
                <a:cs typeface="Cambria"/>
              </a:rPr>
              <a:t>changing</a:t>
            </a:r>
            <a:r>
              <a:rPr sz="2200" spc="135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color</a:t>
            </a:r>
            <a:r>
              <a:rPr sz="2200" spc="105" dirty="0">
                <a:latin typeface="Cambria"/>
                <a:cs typeface="Cambria"/>
              </a:rPr>
              <a:t> </a:t>
            </a:r>
            <a:r>
              <a:rPr sz="2200" spc="45" dirty="0">
                <a:latin typeface="Cambria"/>
                <a:cs typeface="Cambria"/>
              </a:rPr>
              <a:t>scales)</a:t>
            </a:r>
            <a:endParaRPr sz="2200" dirty="0">
              <a:latin typeface="Cambria"/>
              <a:cs typeface="Cambria"/>
            </a:endParaRPr>
          </a:p>
          <a:p>
            <a:pPr marL="285115" marR="23177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454"/>
              <a:buFont typeface="Wingdings"/>
              <a:buChar char=""/>
              <a:tabLst>
                <a:tab pos="285750" algn="l"/>
              </a:tabLst>
            </a:pPr>
            <a:r>
              <a:rPr sz="2200" spc="155" dirty="0">
                <a:latin typeface="Cambria"/>
                <a:cs typeface="Cambria"/>
              </a:rPr>
              <a:t>Use</a:t>
            </a:r>
            <a:r>
              <a:rPr sz="2200" spc="105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the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90" dirty="0">
                <a:latin typeface="Cambria"/>
                <a:cs typeface="Cambria"/>
              </a:rPr>
              <a:t>same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spc="65" dirty="0">
                <a:latin typeface="Cambria"/>
                <a:cs typeface="Cambria"/>
              </a:rPr>
              <a:t>representation</a:t>
            </a:r>
            <a:r>
              <a:rPr sz="2200" spc="105" dirty="0">
                <a:latin typeface="Cambria"/>
                <a:cs typeface="Cambria"/>
              </a:rPr>
              <a:t> </a:t>
            </a:r>
            <a:r>
              <a:rPr sz="2200" spc="65" dirty="0">
                <a:latin typeface="Cambria"/>
                <a:cs typeface="Cambria"/>
              </a:rPr>
              <a:t>while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spc="60" dirty="0">
                <a:latin typeface="Cambria"/>
                <a:cs typeface="Cambria"/>
              </a:rPr>
              <a:t>showing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changes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95" dirty="0">
                <a:latin typeface="Cambria"/>
                <a:cs typeface="Cambria"/>
              </a:rPr>
              <a:t>in </a:t>
            </a:r>
            <a:r>
              <a:rPr sz="2200" spc="100" dirty="0">
                <a:latin typeface="Cambria"/>
                <a:cs typeface="Cambria"/>
              </a:rPr>
              <a:t> </a:t>
            </a:r>
            <a:r>
              <a:rPr sz="2200" spc="110" dirty="0">
                <a:latin typeface="Cambria"/>
                <a:cs typeface="Cambria"/>
              </a:rPr>
              <a:t>data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(e.g.,</a:t>
            </a:r>
            <a:r>
              <a:rPr sz="2200" spc="135" dirty="0">
                <a:latin typeface="Cambria"/>
                <a:cs typeface="Cambria"/>
              </a:rPr>
              <a:t> </a:t>
            </a:r>
            <a:r>
              <a:rPr sz="2200" spc="65" dirty="0">
                <a:latin typeface="Cambria"/>
                <a:cs typeface="Cambria"/>
              </a:rPr>
              <a:t>moving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45" dirty="0">
                <a:latin typeface="Cambria"/>
                <a:cs typeface="Cambria"/>
              </a:rPr>
              <a:t>between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spc="70" dirty="0">
                <a:latin typeface="Cambria"/>
                <a:cs typeface="Cambria"/>
              </a:rPr>
              <a:t>clusters</a:t>
            </a:r>
            <a:r>
              <a:rPr sz="2200" spc="9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of</a:t>
            </a:r>
            <a:r>
              <a:rPr sz="2200" spc="135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items</a:t>
            </a:r>
            <a:r>
              <a:rPr sz="2200" spc="95" dirty="0">
                <a:latin typeface="Cambria"/>
                <a:cs typeface="Cambria"/>
              </a:rPr>
              <a:t> </a:t>
            </a:r>
            <a:r>
              <a:rPr sz="2200" spc="60" dirty="0">
                <a:latin typeface="Cambria"/>
                <a:cs typeface="Cambria"/>
              </a:rPr>
              <a:t>showing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50" dirty="0">
                <a:latin typeface="Cambria"/>
                <a:cs typeface="Cambria"/>
              </a:rPr>
              <a:t>new </a:t>
            </a:r>
            <a:r>
              <a:rPr sz="2200" spc="-465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linkages)</a:t>
            </a:r>
            <a:endParaRPr sz="2200" dirty="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454"/>
              <a:buFont typeface="Wingdings"/>
              <a:buChar char=""/>
              <a:tabLst>
                <a:tab pos="285750" algn="l"/>
              </a:tabLst>
            </a:pPr>
            <a:r>
              <a:rPr sz="2200" spc="114" dirty="0">
                <a:latin typeface="Cambria"/>
                <a:cs typeface="Cambria"/>
              </a:rPr>
              <a:t>Animate</a:t>
            </a:r>
            <a:r>
              <a:rPr sz="2200" spc="100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the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display</a:t>
            </a:r>
            <a:r>
              <a:rPr sz="2200" spc="100" dirty="0">
                <a:latin typeface="Cambria"/>
                <a:cs typeface="Cambria"/>
              </a:rPr>
              <a:t> </a:t>
            </a:r>
            <a:r>
              <a:rPr sz="2200" spc="20" dirty="0">
                <a:latin typeface="Cambria"/>
                <a:cs typeface="Cambria"/>
              </a:rPr>
              <a:t>to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spc="35" dirty="0">
                <a:latin typeface="Cambria"/>
                <a:cs typeface="Cambria"/>
              </a:rPr>
              <a:t>show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changes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spc="100" dirty="0">
                <a:latin typeface="Cambria"/>
                <a:cs typeface="Cambria"/>
              </a:rPr>
              <a:t>in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spc="60" dirty="0">
                <a:latin typeface="Cambria"/>
                <a:cs typeface="Cambria"/>
              </a:rPr>
              <a:t>space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spc="100" dirty="0">
                <a:latin typeface="Cambria"/>
                <a:cs typeface="Cambria"/>
              </a:rPr>
              <a:t>and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time</a:t>
            </a:r>
            <a:endParaRPr sz="2200" dirty="0">
              <a:latin typeface="Cambria"/>
              <a:cs typeface="Cambria"/>
            </a:endParaRPr>
          </a:p>
          <a:p>
            <a:pPr marL="285115" marR="374650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454"/>
              <a:buFont typeface="Wingdings"/>
              <a:buChar char=""/>
              <a:tabLst>
                <a:tab pos="285750" algn="l"/>
              </a:tabLst>
            </a:pPr>
            <a:r>
              <a:rPr sz="2200" spc="114" dirty="0">
                <a:latin typeface="Cambria"/>
                <a:cs typeface="Cambria"/>
              </a:rPr>
              <a:t>Enable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interactive</a:t>
            </a:r>
            <a:r>
              <a:rPr sz="2200" spc="105" dirty="0">
                <a:latin typeface="Cambria"/>
                <a:cs typeface="Cambria"/>
              </a:rPr>
              <a:t> </a:t>
            </a:r>
            <a:r>
              <a:rPr sz="2200" spc="95" dirty="0">
                <a:latin typeface="Cambria"/>
                <a:cs typeface="Cambria"/>
              </a:rPr>
              <a:t>input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45" dirty="0">
                <a:latin typeface="Cambria"/>
                <a:cs typeface="Cambria"/>
              </a:rPr>
              <a:t>from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the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70" dirty="0">
                <a:latin typeface="Cambria"/>
                <a:cs typeface="Cambria"/>
              </a:rPr>
              <a:t>user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20" dirty="0">
                <a:latin typeface="Cambria"/>
                <a:cs typeface="Cambria"/>
              </a:rPr>
              <a:t>to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spc="50" dirty="0">
                <a:latin typeface="Cambria"/>
                <a:cs typeface="Cambria"/>
              </a:rPr>
              <a:t>allow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dynamic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60" dirty="0">
                <a:latin typeface="Cambria"/>
                <a:cs typeface="Cambria"/>
              </a:rPr>
              <a:t>movement</a:t>
            </a:r>
            <a:r>
              <a:rPr sz="2200" spc="100" dirty="0">
                <a:latin typeface="Cambria"/>
                <a:cs typeface="Cambria"/>
              </a:rPr>
              <a:t> </a:t>
            </a:r>
            <a:r>
              <a:rPr sz="2200" spc="45" dirty="0">
                <a:latin typeface="Cambria"/>
                <a:cs typeface="Cambria"/>
              </a:rPr>
              <a:t>between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70" dirty="0">
                <a:latin typeface="Cambria"/>
                <a:cs typeface="Cambria"/>
              </a:rPr>
              <a:t>information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spc="60" dirty="0">
                <a:latin typeface="Cambria"/>
                <a:cs typeface="Cambria"/>
              </a:rPr>
              <a:t>spaces</a:t>
            </a:r>
            <a:r>
              <a:rPr sz="2200" spc="105" dirty="0">
                <a:latin typeface="Cambria"/>
                <a:cs typeface="Cambria"/>
              </a:rPr>
              <a:t> </a:t>
            </a:r>
            <a:r>
              <a:rPr sz="2200" spc="100" dirty="0">
                <a:latin typeface="Cambria"/>
                <a:cs typeface="Cambria"/>
              </a:rPr>
              <a:t>and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55" dirty="0">
                <a:latin typeface="Cambria"/>
                <a:cs typeface="Cambria"/>
              </a:rPr>
              <a:t>allow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the </a:t>
            </a:r>
            <a:r>
              <a:rPr sz="2200" spc="90" dirty="0">
                <a:latin typeface="Cambria"/>
                <a:cs typeface="Cambria"/>
              </a:rPr>
              <a:t> </a:t>
            </a:r>
            <a:r>
              <a:rPr sz="2200" spc="70" dirty="0">
                <a:latin typeface="Cambria"/>
                <a:cs typeface="Cambria"/>
              </a:rPr>
              <a:t>user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spc="20" dirty="0">
                <a:latin typeface="Cambria"/>
                <a:cs typeface="Cambria"/>
              </a:rPr>
              <a:t>to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spc="50" dirty="0">
                <a:latin typeface="Cambria"/>
                <a:cs typeface="Cambria"/>
              </a:rPr>
              <a:t>modify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spc="110" dirty="0">
                <a:latin typeface="Cambria"/>
                <a:cs typeface="Cambria"/>
              </a:rPr>
              <a:t>data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65" dirty="0">
                <a:latin typeface="Cambria"/>
                <a:cs typeface="Cambria"/>
              </a:rPr>
              <a:t>presentation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spc="20" dirty="0">
                <a:latin typeface="Cambria"/>
                <a:cs typeface="Cambria"/>
              </a:rPr>
              <a:t>to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spc="55" dirty="0">
                <a:latin typeface="Cambria"/>
                <a:cs typeface="Cambria"/>
              </a:rPr>
              <a:t>optimize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55" dirty="0">
                <a:latin typeface="Cambria"/>
                <a:cs typeface="Cambria"/>
              </a:rPr>
              <a:t>personal </a:t>
            </a:r>
            <a:r>
              <a:rPr sz="2200" spc="60" dirty="0">
                <a:latin typeface="Cambria"/>
                <a:cs typeface="Cambria"/>
              </a:rPr>
              <a:t> </a:t>
            </a:r>
            <a:r>
              <a:rPr sz="2200" spc="45" dirty="0">
                <a:latin typeface="Cambria"/>
                <a:cs typeface="Cambria"/>
              </a:rPr>
              <a:t>preferences</a:t>
            </a:r>
            <a:r>
              <a:rPr sz="2200" spc="95" dirty="0">
                <a:latin typeface="Cambria"/>
                <a:cs typeface="Cambria"/>
              </a:rPr>
              <a:t> </a:t>
            </a:r>
            <a:r>
              <a:rPr sz="2200" spc="20" dirty="0">
                <a:latin typeface="Cambria"/>
                <a:cs typeface="Cambria"/>
              </a:rPr>
              <a:t>for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understanding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the</a:t>
            </a:r>
            <a:r>
              <a:rPr sz="2200" spc="120" dirty="0">
                <a:latin typeface="Cambria"/>
                <a:cs typeface="Cambria"/>
              </a:rPr>
              <a:t> data.</a:t>
            </a:r>
            <a:endParaRPr sz="2200" dirty="0">
              <a:latin typeface="Cambria"/>
              <a:cs typeface="Cambria"/>
            </a:endParaRPr>
          </a:p>
          <a:p>
            <a:pPr marL="285115" marR="1264920" indent="-273050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70454"/>
              <a:buFont typeface="Wingdings"/>
              <a:buChar char=""/>
              <a:tabLst>
                <a:tab pos="285750" algn="l"/>
              </a:tabLst>
            </a:pPr>
            <a:r>
              <a:rPr sz="2200" spc="114" dirty="0">
                <a:latin typeface="Cambria"/>
                <a:cs typeface="Cambria"/>
              </a:rPr>
              <a:t>Create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hyperlinks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70" dirty="0">
                <a:latin typeface="Cambria"/>
                <a:cs typeface="Cambria"/>
              </a:rPr>
              <a:t>under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spc="70" dirty="0">
                <a:latin typeface="Cambria"/>
                <a:cs typeface="Cambria"/>
              </a:rPr>
              <a:t>user</a:t>
            </a:r>
            <a:r>
              <a:rPr sz="2200" spc="135" dirty="0">
                <a:latin typeface="Cambria"/>
                <a:cs typeface="Cambria"/>
              </a:rPr>
              <a:t> </a:t>
            </a:r>
            <a:r>
              <a:rPr sz="2200" spc="35" dirty="0">
                <a:latin typeface="Cambria"/>
                <a:cs typeface="Cambria"/>
              </a:rPr>
              <a:t>control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20" dirty="0">
                <a:latin typeface="Cambria"/>
                <a:cs typeface="Cambria"/>
              </a:rPr>
              <a:t>to</a:t>
            </a:r>
            <a:r>
              <a:rPr sz="2200" spc="105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establish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75" dirty="0">
                <a:latin typeface="Cambria"/>
                <a:cs typeface="Cambria"/>
              </a:rPr>
              <a:t>relationships</a:t>
            </a:r>
            <a:r>
              <a:rPr sz="2200" spc="85" dirty="0">
                <a:latin typeface="Cambria"/>
                <a:cs typeface="Cambria"/>
              </a:rPr>
              <a:t> </a:t>
            </a:r>
            <a:r>
              <a:rPr sz="2200" spc="45" dirty="0">
                <a:latin typeface="Cambria"/>
                <a:cs typeface="Cambria"/>
              </a:rPr>
              <a:t>between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spc="165" dirty="0">
                <a:latin typeface="Cambria"/>
                <a:cs typeface="Cambria"/>
              </a:rPr>
              <a:t>Data</a:t>
            </a:r>
            <a:endParaRPr sz="22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83820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7630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38100">
              <a:solidFill>
                <a:srgbClr val="FDC3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25" y="0"/>
              <a:ext cx="57150" cy="6858000"/>
            </a:xfrm>
            <a:custGeom>
              <a:avLst/>
              <a:gdLst/>
              <a:ahLst/>
              <a:cxnLst/>
              <a:rect l="l" t="t" r="r" b="b"/>
              <a:pathLst>
                <a:path w="57150" h="6858000">
                  <a:moveTo>
                    <a:pt x="1143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1430" y="6858000"/>
                  </a:lnTo>
                  <a:lnTo>
                    <a:pt x="11430" y="0"/>
                  </a:lnTo>
                  <a:close/>
                </a:path>
                <a:path w="57150" h="6858000">
                  <a:moveTo>
                    <a:pt x="57150" y="0"/>
                  </a:moveTo>
                  <a:lnTo>
                    <a:pt x="22860" y="0"/>
                  </a:lnTo>
                  <a:lnTo>
                    <a:pt x="22860" y="6858000"/>
                  </a:lnTo>
                  <a:lnTo>
                    <a:pt x="57150" y="68580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DC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12700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56447" y="571499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08" y="4419"/>
                  </a:lnTo>
                  <a:lnTo>
                    <a:pt x="178597" y="17162"/>
                  </a:lnTo>
                  <a:lnTo>
                    <a:pt x="135861" y="37453"/>
                  </a:lnTo>
                  <a:lnTo>
                    <a:pt x="97575" y="64518"/>
                  </a:lnTo>
                  <a:lnTo>
                    <a:pt x="64513" y="97580"/>
                  </a:lnTo>
                  <a:lnTo>
                    <a:pt x="37450" y="135867"/>
                  </a:lnTo>
                  <a:lnTo>
                    <a:pt x="17161" y="178602"/>
                  </a:lnTo>
                  <a:lnTo>
                    <a:pt x="4419" y="225011"/>
                  </a:lnTo>
                  <a:lnTo>
                    <a:pt x="0" y="274319"/>
                  </a:lnTo>
                  <a:lnTo>
                    <a:pt x="4419" y="323628"/>
                  </a:lnTo>
                  <a:lnTo>
                    <a:pt x="17161" y="370037"/>
                  </a:lnTo>
                  <a:lnTo>
                    <a:pt x="37450" y="412772"/>
                  </a:lnTo>
                  <a:lnTo>
                    <a:pt x="64513" y="451059"/>
                  </a:lnTo>
                  <a:lnTo>
                    <a:pt x="97575" y="484121"/>
                  </a:lnTo>
                  <a:lnTo>
                    <a:pt x="135861" y="511186"/>
                  </a:lnTo>
                  <a:lnTo>
                    <a:pt x="178597" y="531477"/>
                  </a:lnTo>
                  <a:lnTo>
                    <a:pt x="225008" y="544220"/>
                  </a:lnTo>
                  <a:lnTo>
                    <a:pt x="274320" y="548640"/>
                  </a:lnTo>
                  <a:lnTo>
                    <a:pt x="323631" y="544220"/>
                  </a:lnTo>
                  <a:lnTo>
                    <a:pt x="370042" y="531477"/>
                  </a:lnTo>
                  <a:lnTo>
                    <a:pt x="412778" y="511186"/>
                  </a:lnTo>
                  <a:lnTo>
                    <a:pt x="451064" y="484121"/>
                  </a:lnTo>
                  <a:lnTo>
                    <a:pt x="484126" y="451059"/>
                  </a:lnTo>
                  <a:lnTo>
                    <a:pt x="511189" y="412772"/>
                  </a:lnTo>
                  <a:lnTo>
                    <a:pt x="531478" y="370037"/>
                  </a:lnTo>
                  <a:lnTo>
                    <a:pt x="544220" y="323628"/>
                  </a:lnTo>
                  <a:lnTo>
                    <a:pt x="548640" y="274319"/>
                  </a:lnTo>
                  <a:lnTo>
                    <a:pt x="544220" y="225011"/>
                  </a:lnTo>
                  <a:lnTo>
                    <a:pt x="531478" y="178602"/>
                  </a:lnTo>
                  <a:lnTo>
                    <a:pt x="511189" y="135867"/>
                  </a:lnTo>
                  <a:lnTo>
                    <a:pt x="484126" y="97580"/>
                  </a:lnTo>
                  <a:lnTo>
                    <a:pt x="451064" y="64518"/>
                  </a:lnTo>
                  <a:lnTo>
                    <a:pt x="412778" y="37453"/>
                  </a:lnTo>
                  <a:lnTo>
                    <a:pt x="370042" y="17162"/>
                  </a:lnTo>
                  <a:lnTo>
                    <a:pt x="323631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2"/>
          <p:cNvSpPr txBox="1"/>
          <p:nvPr/>
        </p:nvSpPr>
        <p:spPr>
          <a:xfrm>
            <a:off x="533400" y="838200"/>
            <a:ext cx="7815580" cy="474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715" indent="-273050" algn="just">
              <a:lnSpc>
                <a:spcPct val="100000"/>
              </a:lnSpc>
              <a:spcBef>
                <a:spcPts val="9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sz="2000" spc="65" dirty="0">
                <a:latin typeface="Cambria"/>
                <a:cs typeface="Cambria"/>
              </a:rPr>
              <a:t>Information </a:t>
            </a:r>
            <a:r>
              <a:rPr sz="2000" spc="85" dirty="0">
                <a:latin typeface="Cambria"/>
                <a:cs typeface="Cambria"/>
              </a:rPr>
              <a:t>Visualization </a:t>
            </a:r>
            <a:r>
              <a:rPr sz="2000" spc="50" dirty="0">
                <a:latin typeface="Cambria"/>
                <a:cs typeface="Cambria"/>
              </a:rPr>
              <a:t>addresses </a:t>
            </a:r>
            <a:r>
              <a:rPr sz="2000" spc="15" dirty="0">
                <a:latin typeface="Cambria"/>
                <a:cs typeface="Cambria"/>
              </a:rPr>
              <a:t>how </a:t>
            </a:r>
            <a:r>
              <a:rPr sz="2000" spc="75" dirty="0">
                <a:latin typeface="Cambria"/>
                <a:cs typeface="Cambria"/>
              </a:rPr>
              <a:t>the </a:t>
            </a:r>
            <a:r>
              <a:rPr sz="2000" spc="70" dirty="0">
                <a:latin typeface="Cambria"/>
                <a:cs typeface="Cambria"/>
              </a:rPr>
              <a:t>results </a:t>
            </a:r>
            <a:r>
              <a:rPr sz="2000" spc="-5" dirty="0">
                <a:latin typeface="Cambria"/>
                <a:cs typeface="Cambria"/>
              </a:rPr>
              <a:t>of </a:t>
            </a:r>
            <a:r>
              <a:rPr sz="2000" spc="130" dirty="0">
                <a:latin typeface="Cambria"/>
                <a:cs typeface="Cambria"/>
              </a:rPr>
              <a:t>a </a:t>
            </a:r>
            <a:r>
              <a:rPr sz="2000" spc="65" dirty="0">
                <a:latin typeface="Cambria"/>
                <a:cs typeface="Cambria"/>
              </a:rPr>
              <a:t>search 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100" dirty="0">
                <a:latin typeface="Cambria"/>
                <a:cs typeface="Cambria"/>
              </a:rPr>
              <a:t>may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be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optimally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displayed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to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the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users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to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facilitate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their 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understanding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of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what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the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search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105" dirty="0">
                <a:latin typeface="Cambria"/>
                <a:cs typeface="Cambria"/>
              </a:rPr>
              <a:t>has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provided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and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their 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selection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of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most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likely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items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of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interest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to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read.</a:t>
            </a:r>
            <a:endParaRPr sz="2000" dirty="0">
              <a:latin typeface="Cambria"/>
              <a:cs typeface="Cambria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sz="2000" spc="114" dirty="0">
                <a:latin typeface="Cambria"/>
                <a:cs typeface="Cambria"/>
              </a:rPr>
              <a:t>Visual </a:t>
            </a:r>
            <a:r>
              <a:rPr sz="2000" spc="65" dirty="0">
                <a:latin typeface="Cambria"/>
                <a:cs typeface="Cambria"/>
              </a:rPr>
              <a:t>displays </a:t>
            </a:r>
            <a:r>
              <a:rPr sz="2000" spc="80" dirty="0">
                <a:latin typeface="Cambria"/>
                <a:cs typeface="Cambria"/>
              </a:rPr>
              <a:t>can </a:t>
            </a:r>
            <a:r>
              <a:rPr sz="2000" spc="45" dirty="0">
                <a:latin typeface="Cambria"/>
                <a:cs typeface="Cambria"/>
              </a:rPr>
              <a:t>consolidate </a:t>
            </a:r>
            <a:r>
              <a:rPr sz="2000" spc="75" dirty="0">
                <a:latin typeface="Cambria"/>
                <a:cs typeface="Cambria"/>
              </a:rPr>
              <a:t>the </a:t>
            </a:r>
            <a:r>
              <a:rPr sz="2000" spc="65" dirty="0">
                <a:latin typeface="Cambria"/>
                <a:cs typeface="Cambria"/>
              </a:rPr>
              <a:t>search </a:t>
            </a:r>
            <a:r>
              <a:rPr sz="2000" spc="70" dirty="0">
                <a:latin typeface="Cambria"/>
                <a:cs typeface="Cambria"/>
              </a:rPr>
              <a:t>results </a:t>
            </a:r>
            <a:r>
              <a:rPr sz="2000" spc="50" dirty="0">
                <a:latin typeface="Cambria"/>
                <a:cs typeface="Cambria"/>
              </a:rPr>
              <a:t>into </a:t>
            </a:r>
            <a:r>
              <a:rPr sz="2000" spc="130" dirty="0">
                <a:latin typeface="Cambria"/>
                <a:cs typeface="Cambria"/>
              </a:rPr>
              <a:t>a </a:t>
            </a:r>
            <a:r>
              <a:rPr sz="2000" spc="35" dirty="0">
                <a:latin typeface="Cambria"/>
                <a:cs typeface="Cambria"/>
              </a:rPr>
              <a:t>form 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easily </a:t>
            </a:r>
            <a:r>
              <a:rPr sz="2000" spc="25" dirty="0">
                <a:latin typeface="Cambria"/>
                <a:cs typeface="Cambria"/>
              </a:rPr>
              <a:t>processed </a:t>
            </a:r>
            <a:r>
              <a:rPr sz="2000" spc="35" dirty="0">
                <a:latin typeface="Cambria"/>
                <a:cs typeface="Cambria"/>
              </a:rPr>
              <a:t>by </a:t>
            </a:r>
            <a:r>
              <a:rPr sz="2000" spc="75" dirty="0">
                <a:latin typeface="Cambria"/>
                <a:cs typeface="Cambria"/>
              </a:rPr>
              <a:t>the </a:t>
            </a:r>
            <a:r>
              <a:rPr sz="2000" spc="40" dirty="0">
                <a:latin typeface="Cambria"/>
                <a:cs typeface="Cambria"/>
              </a:rPr>
              <a:t>user's </a:t>
            </a:r>
            <a:r>
              <a:rPr sz="2000" spc="50" dirty="0">
                <a:latin typeface="Cambria"/>
                <a:cs typeface="Cambria"/>
              </a:rPr>
              <a:t>cognitive </a:t>
            </a:r>
            <a:r>
              <a:rPr sz="2000" spc="75" dirty="0">
                <a:latin typeface="Cambria"/>
                <a:cs typeface="Cambria"/>
              </a:rPr>
              <a:t>abilities, </a:t>
            </a:r>
            <a:r>
              <a:rPr sz="2000" spc="70" dirty="0">
                <a:latin typeface="Cambria"/>
                <a:cs typeface="Cambria"/>
              </a:rPr>
              <a:t>but </a:t>
            </a:r>
            <a:r>
              <a:rPr sz="2000" spc="85" dirty="0">
                <a:latin typeface="Cambria"/>
                <a:cs typeface="Cambria"/>
              </a:rPr>
              <a:t>in </a:t>
            </a:r>
            <a:r>
              <a:rPr sz="2000" spc="65" dirty="0">
                <a:latin typeface="Cambria"/>
                <a:cs typeface="Cambria"/>
              </a:rPr>
              <a:t>general </a:t>
            </a:r>
            <a:r>
              <a:rPr sz="2000" spc="70" dirty="0">
                <a:latin typeface="Cambria"/>
                <a:cs typeface="Cambria"/>
              </a:rPr>
              <a:t> they </a:t>
            </a:r>
            <a:r>
              <a:rPr sz="2000" spc="-15" dirty="0">
                <a:latin typeface="Cambria"/>
                <a:cs typeface="Cambria"/>
              </a:rPr>
              <a:t>do </a:t>
            </a:r>
            <a:r>
              <a:rPr sz="2000" spc="45" dirty="0">
                <a:latin typeface="Cambria"/>
                <a:cs typeface="Cambria"/>
              </a:rPr>
              <a:t>not </a:t>
            </a:r>
            <a:r>
              <a:rPr sz="2000" spc="60" dirty="0">
                <a:latin typeface="Cambria"/>
                <a:cs typeface="Cambria"/>
              </a:rPr>
              <a:t>answer </a:t>
            </a:r>
            <a:r>
              <a:rPr sz="2000" spc="75" dirty="0">
                <a:latin typeface="Cambria"/>
                <a:cs typeface="Cambria"/>
              </a:rPr>
              <a:t>the </a:t>
            </a:r>
            <a:r>
              <a:rPr sz="2000" spc="35" dirty="0">
                <a:latin typeface="Cambria"/>
                <a:cs typeface="Cambria"/>
              </a:rPr>
              <a:t>specific </a:t>
            </a:r>
            <a:r>
              <a:rPr sz="2000" spc="65" dirty="0">
                <a:latin typeface="Cambria"/>
                <a:cs typeface="Cambria"/>
              </a:rPr>
              <a:t>retrieval </a:t>
            </a:r>
            <a:r>
              <a:rPr sz="2000" spc="50" dirty="0">
                <a:latin typeface="Cambria"/>
                <a:cs typeface="Cambria"/>
              </a:rPr>
              <a:t>needs </a:t>
            </a:r>
            <a:r>
              <a:rPr sz="2000" spc="-5" dirty="0">
                <a:latin typeface="Cambria"/>
                <a:cs typeface="Cambria"/>
              </a:rPr>
              <a:t>of </a:t>
            </a:r>
            <a:r>
              <a:rPr sz="2000" spc="75" dirty="0">
                <a:latin typeface="Cambria"/>
                <a:cs typeface="Cambria"/>
              </a:rPr>
              <a:t>the </a:t>
            </a:r>
            <a:r>
              <a:rPr sz="2000" spc="65" dirty="0">
                <a:latin typeface="Cambria"/>
                <a:cs typeface="Cambria"/>
              </a:rPr>
              <a:t>user </a:t>
            </a:r>
            <a:r>
              <a:rPr sz="2000" spc="45" dirty="0">
                <a:latin typeface="Cambria"/>
                <a:cs typeface="Cambria"/>
              </a:rPr>
              <a:t>other 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110" dirty="0">
                <a:latin typeface="Cambria"/>
                <a:cs typeface="Cambria"/>
              </a:rPr>
              <a:t>than </a:t>
            </a:r>
            <a:r>
              <a:rPr sz="2000" spc="80" dirty="0">
                <a:latin typeface="Cambria"/>
                <a:cs typeface="Cambria"/>
              </a:rPr>
              <a:t>suggesting </a:t>
            </a:r>
            <a:r>
              <a:rPr sz="2000" spc="75" dirty="0">
                <a:latin typeface="Cambria"/>
                <a:cs typeface="Cambria"/>
              </a:rPr>
              <a:t>database </a:t>
            </a:r>
            <a:r>
              <a:rPr sz="2000" spc="40" dirty="0">
                <a:latin typeface="Cambria"/>
                <a:cs typeface="Cambria"/>
              </a:rPr>
              <a:t>coverage </a:t>
            </a:r>
            <a:r>
              <a:rPr sz="2000" spc="-5" dirty="0">
                <a:latin typeface="Cambria"/>
                <a:cs typeface="Cambria"/>
              </a:rPr>
              <a:t>of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the </a:t>
            </a:r>
            <a:r>
              <a:rPr sz="2000" spc="30" dirty="0">
                <a:latin typeface="Cambria"/>
                <a:cs typeface="Cambria"/>
              </a:rPr>
              <a:t>concept </a:t>
            </a:r>
            <a:r>
              <a:rPr sz="2000" spc="85" dirty="0">
                <a:latin typeface="Cambria"/>
                <a:cs typeface="Cambria"/>
              </a:rPr>
              <a:t>and </a:t>
            </a:r>
            <a:r>
              <a:rPr sz="2000" spc="65" dirty="0">
                <a:latin typeface="Cambria"/>
                <a:cs typeface="Cambria"/>
              </a:rPr>
              <a:t>related 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concepts.</a:t>
            </a:r>
            <a:endParaRPr sz="2000" dirty="0">
              <a:latin typeface="Cambria"/>
              <a:cs typeface="Cambria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sz="2000" spc="95" dirty="0">
                <a:latin typeface="Cambria"/>
                <a:cs typeface="Cambria"/>
              </a:rPr>
              <a:t>The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theoretical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disciplines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of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cognitive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engineering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and 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35" dirty="0">
                <a:latin typeface="Cambria"/>
                <a:cs typeface="Cambria"/>
              </a:rPr>
              <a:t>perception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provide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spc="130" dirty="0">
                <a:latin typeface="Cambria"/>
                <a:cs typeface="Cambria"/>
              </a:rPr>
              <a:t>a</a:t>
            </a:r>
            <a:r>
              <a:rPr sz="2000" spc="135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theoretical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base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for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information 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visualization.</a:t>
            </a:r>
            <a:r>
              <a:rPr sz="2000" spc="80" dirty="0">
                <a:latin typeface="Cambria"/>
                <a:cs typeface="Cambria"/>
              </a:rPr>
              <a:t> Cognitive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engineering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derives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design  </a:t>
            </a:r>
            <a:r>
              <a:rPr sz="2000" spc="50" dirty="0">
                <a:latin typeface="Cambria"/>
                <a:cs typeface="Cambria"/>
              </a:rPr>
              <a:t>principles </a:t>
            </a:r>
            <a:r>
              <a:rPr sz="2000" spc="-430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for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visualization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techniques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from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what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we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know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about  </a:t>
            </a:r>
            <a:r>
              <a:rPr sz="2000" spc="75" dirty="0">
                <a:latin typeface="Cambria"/>
                <a:cs typeface="Cambria"/>
              </a:rPr>
              <a:t>the 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neural </a:t>
            </a:r>
            <a:r>
              <a:rPr sz="2000" spc="25" dirty="0">
                <a:latin typeface="Cambria"/>
                <a:cs typeface="Cambria"/>
              </a:rPr>
              <a:t>processes </a:t>
            </a:r>
            <a:r>
              <a:rPr sz="2000" spc="45" dirty="0">
                <a:latin typeface="Cambria"/>
                <a:cs typeface="Cambria"/>
              </a:rPr>
              <a:t>involved </a:t>
            </a:r>
            <a:r>
              <a:rPr sz="2000" spc="70" dirty="0">
                <a:latin typeface="Cambria"/>
                <a:cs typeface="Cambria"/>
              </a:rPr>
              <a:t>with </a:t>
            </a:r>
            <a:r>
              <a:rPr sz="2000" spc="75" dirty="0">
                <a:latin typeface="Cambria"/>
                <a:cs typeface="Cambria"/>
              </a:rPr>
              <a:t>attention, </a:t>
            </a:r>
            <a:r>
              <a:rPr sz="2000" spc="60" dirty="0">
                <a:latin typeface="Cambria"/>
                <a:cs typeface="Cambria"/>
              </a:rPr>
              <a:t>memory, </a:t>
            </a:r>
            <a:r>
              <a:rPr sz="2000" spc="75" dirty="0">
                <a:latin typeface="Cambria"/>
                <a:cs typeface="Cambria"/>
              </a:rPr>
              <a:t>imagery </a:t>
            </a:r>
            <a:r>
              <a:rPr sz="2000" spc="85" dirty="0">
                <a:latin typeface="Cambria"/>
                <a:cs typeface="Cambria"/>
              </a:rPr>
              <a:t>and 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information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processing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of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the</a:t>
            </a:r>
            <a:r>
              <a:rPr sz="2000" spc="110" dirty="0">
                <a:latin typeface="Cambria"/>
                <a:cs typeface="Cambria"/>
              </a:rPr>
              <a:t> human</a:t>
            </a:r>
            <a:r>
              <a:rPr sz="2000" spc="13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visual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system.</a:t>
            </a:r>
            <a:endParaRPr sz="2000" dirty="0">
              <a:latin typeface="Cambria"/>
              <a:cs typeface="Cambria"/>
            </a:endParaRPr>
          </a:p>
        </p:txBody>
      </p:sp>
      <p:sp>
        <p:nvSpPr>
          <p:cNvPr id="10" name="object 2"/>
          <p:cNvSpPr txBox="1"/>
          <p:nvPr/>
        </p:nvSpPr>
        <p:spPr>
          <a:xfrm>
            <a:off x="457200" y="5715000"/>
            <a:ext cx="7887334" cy="16799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715" indent="-27305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000" spc="105" dirty="0">
                <a:latin typeface="Cambria"/>
                <a:cs typeface="Cambria"/>
              </a:rPr>
              <a:t>Visualization </a:t>
            </a:r>
            <a:r>
              <a:rPr sz="2000" spc="95" dirty="0">
                <a:latin typeface="Cambria"/>
                <a:cs typeface="Cambria"/>
              </a:rPr>
              <a:t>can </a:t>
            </a:r>
            <a:r>
              <a:rPr sz="2000" spc="20" dirty="0">
                <a:latin typeface="Cambria"/>
                <a:cs typeface="Cambria"/>
              </a:rPr>
              <a:t>be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divided </a:t>
            </a:r>
            <a:r>
              <a:rPr sz="2000" spc="65" dirty="0">
                <a:latin typeface="Cambria"/>
                <a:cs typeface="Cambria"/>
              </a:rPr>
              <a:t>into </a:t>
            </a:r>
            <a:r>
              <a:rPr sz="2000" spc="15" dirty="0">
                <a:latin typeface="Cambria"/>
                <a:cs typeface="Cambria"/>
              </a:rPr>
              <a:t>two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broad </a:t>
            </a:r>
            <a:r>
              <a:rPr sz="2000" spc="70" dirty="0">
                <a:latin typeface="Cambria"/>
                <a:cs typeface="Cambria"/>
              </a:rPr>
              <a:t>classes: 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114" dirty="0">
                <a:solidFill>
                  <a:srgbClr val="C00000"/>
                </a:solidFill>
                <a:latin typeface="Cambria"/>
                <a:cs typeface="Cambria"/>
              </a:rPr>
              <a:t>link</a:t>
            </a:r>
            <a:r>
              <a:rPr sz="2000" spc="1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C00000"/>
                </a:solidFill>
                <a:latin typeface="Cambria"/>
                <a:cs typeface="Cambria"/>
              </a:rPr>
              <a:t>visualization</a:t>
            </a:r>
            <a:r>
              <a:rPr sz="2000" spc="9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latin typeface="Cambria"/>
                <a:cs typeface="Cambria"/>
              </a:rPr>
              <a:t>and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C00000"/>
                </a:solidFill>
                <a:latin typeface="Cambria"/>
                <a:cs typeface="Cambria"/>
              </a:rPr>
              <a:t>attribute</a:t>
            </a:r>
            <a:r>
              <a:rPr sz="2000" spc="9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C00000"/>
                </a:solidFill>
                <a:latin typeface="Cambria"/>
                <a:cs typeface="Cambria"/>
              </a:rPr>
              <a:t>(concept) </a:t>
            </a:r>
            <a:r>
              <a:rPr sz="2000" spc="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000" spc="95" dirty="0">
                <a:solidFill>
                  <a:srgbClr val="C00000"/>
                </a:solidFill>
                <a:latin typeface="Cambria"/>
                <a:cs typeface="Cambria"/>
              </a:rPr>
              <a:t>visualization.</a:t>
            </a:r>
            <a:endParaRPr sz="2000" dirty="0">
              <a:latin typeface="Cambria"/>
              <a:cs typeface="Cambria"/>
            </a:endParaRPr>
          </a:p>
          <a:p>
            <a:pPr marL="652780" lvl="1" indent="-273050" algn="just">
              <a:lnSpc>
                <a:spcPct val="100000"/>
              </a:lnSpc>
              <a:spcBef>
                <a:spcPts val="509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</a:tabLst>
            </a:pPr>
            <a:r>
              <a:rPr sz="2000" spc="150" dirty="0">
                <a:latin typeface="Cambria"/>
                <a:cs typeface="Cambria"/>
              </a:rPr>
              <a:t>Link</a:t>
            </a:r>
            <a:r>
              <a:rPr sz="2000" spc="12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visualization</a:t>
            </a:r>
            <a:r>
              <a:rPr sz="2000" spc="12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displays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relationships</a:t>
            </a:r>
            <a:r>
              <a:rPr sz="2000" spc="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among</a:t>
            </a:r>
            <a:r>
              <a:rPr sz="2000" spc="114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items.</a:t>
            </a:r>
            <a:endParaRPr sz="2000" dirty="0">
              <a:latin typeface="Cambria"/>
              <a:cs typeface="Cambria"/>
            </a:endParaRPr>
          </a:p>
          <a:p>
            <a:pPr marL="652145" marR="5080" lvl="1" indent="-273050" algn="just">
              <a:lnSpc>
                <a:spcPct val="100000"/>
              </a:lnSpc>
              <a:spcBef>
                <a:spcPts val="500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727075" algn="l"/>
              </a:tabLst>
            </a:pPr>
            <a:r>
              <a:rPr sz="2000" dirty="0"/>
              <a:t>	</a:t>
            </a:r>
            <a:r>
              <a:rPr sz="2000" spc="85" dirty="0">
                <a:latin typeface="Cambria"/>
                <a:cs typeface="Cambria"/>
              </a:rPr>
              <a:t>Attribute</a:t>
            </a:r>
            <a:r>
              <a:rPr sz="2000" spc="63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visualization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reveals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content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relationships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across</a:t>
            </a:r>
            <a:r>
              <a:rPr sz="2000" spc="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large</a:t>
            </a:r>
            <a:r>
              <a:rPr sz="2000" spc="1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numbers</a:t>
            </a:r>
            <a:r>
              <a:rPr sz="2000" spc="1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mbria"/>
                <a:cs typeface="Cambria"/>
              </a:rPr>
              <a:t>of</a:t>
            </a:r>
            <a:r>
              <a:rPr sz="2000" spc="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items.</a:t>
            </a:r>
            <a:endParaRPr sz="20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6680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7630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38100">
              <a:solidFill>
                <a:srgbClr val="FDC3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25" y="0"/>
              <a:ext cx="57150" cy="6858000"/>
            </a:xfrm>
            <a:custGeom>
              <a:avLst/>
              <a:gdLst/>
              <a:ahLst/>
              <a:cxnLst/>
              <a:rect l="l" t="t" r="r" b="b"/>
              <a:pathLst>
                <a:path w="57150" h="6858000">
                  <a:moveTo>
                    <a:pt x="1143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1430" y="6858000"/>
                  </a:lnTo>
                  <a:lnTo>
                    <a:pt x="11430" y="0"/>
                  </a:lnTo>
                  <a:close/>
                </a:path>
                <a:path w="57150" h="6858000">
                  <a:moveTo>
                    <a:pt x="57150" y="0"/>
                  </a:moveTo>
                  <a:lnTo>
                    <a:pt x="22860" y="0"/>
                  </a:lnTo>
                  <a:lnTo>
                    <a:pt x="22860" y="6858000"/>
                  </a:lnTo>
                  <a:lnTo>
                    <a:pt x="57150" y="68580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DC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12700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56447" y="571499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08" y="4419"/>
                  </a:lnTo>
                  <a:lnTo>
                    <a:pt x="178597" y="17162"/>
                  </a:lnTo>
                  <a:lnTo>
                    <a:pt x="135861" y="37453"/>
                  </a:lnTo>
                  <a:lnTo>
                    <a:pt x="97575" y="64518"/>
                  </a:lnTo>
                  <a:lnTo>
                    <a:pt x="64513" y="97580"/>
                  </a:lnTo>
                  <a:lnTo>
                    <a:pt x="37450" y="135867"/>
                  </a:lnTo>
                  <a:lnTo>
                    <a:pt x="17161" y="178602"/>
                  </a:lnTo>
                  <a:lnTo>
                    <a:pt x="4419" y="225011"/>
                  </a:lnTo>
                  <a:lnTo>
                    <a:pt x="0" y="274319"/>
                  </a:lnTo>
                  <a:lnTo>
                    <a:pt x="4419" y="323628"/>
                  </a:lnTo>
                  <a:lnTo>
                    <a:pt x="17161" y="370037"/>
                  </a:lnTo>
                  <a:lnTo>
                    <a:pt x="37450" y="412772"/>
                  </a:lnTo>
                  <a:lnTo>
                    <a:pt x="64513" y="451059"/>
                  </a:lnTo>
                  <a:lnTo>
                    <a:pt x="97575" y="484121"/>
                  </a:lnTo>
                  <a:lnTo>
                    <a:pt x="135861" y="511186"/>
                  </a:lnTo>
                  <a:lnTo>
                    <a:pt x="178597" y="531477"/>
                  </a:lnTo>
                  <a:lnTo>
                    <a:pt x="225008" y="544220"/>
                  </a:lnTo>
                  <a:lnTo>
                    <a:pt x="274320" y="548640"/>
                  </a:lnTo>
                  <a:lnTo>
                    <a:pt x="323631" y="544220"/>
                  </a:lnTo>
                  <a:lnTo>
                    <a:pt x="370042" y="531477"/>
                  </a:lnTo>
                  <a:lnTo>
                    <a:pt x="412778" y="511186"/>
                  </a:lnTo>
                  <a:lnTo>
                    <a:pt x="451064" y="484121"/>
                  </a:lnTo>
                  <a:lnTo>
                    <a:pt x="484126" y="451059"/>
                  </a:lnTo>
                  <a:lnTo>
                    <a:pt x="511189" y="412772"/>
                  </a:lnTo>
                  <a:lnTo>
                    <a:pt x="531478" y="370037"/>
                  </a:lnTo>
                  <a:lnTo>
                    <a:pt x="544220" y="323628"/>
                  </a:lnTo>
                  <a:lnTo>
                    <a:pt x="548640" y="274319"/>
                  </a:lnTo>
                  <a:lnTo>
                    <a:pt x="544220" y="225011"/>
                  </a:lnTo>
                  <a:lnTo>
                    <a:pt x="531478" y="178602"/>
                  </a:lnTo>
                  <a:lnTo>
                    <a:pt x="511189" y="135867"/>
                  </a:lnTo>
                  <a:lnTo>
                    <a:pt x="484126" y="97580"/>
                  </a:lnTo>
                  <a:lnTo>
                    <a:pt x="451064" y="64518"/>
                  </a:lnTo>
                  <a:lnTo>
                    <a:pt x="412778" y="37453"/>
                  </a:lnTo>
                  <a:lnTo>
                    <a:pt x="370042" y="17162"/>
                  </a:lnTo>
                  <a:lnTo>
                    <a:pt x="323631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-984885" y="242823"/>
            <a:ext cx="8827770" cy="1133131"/>
          </a:xfrm>
          <a:prstGeom prst="rect">
            <a:avLst/>
          </a:prstGeom>
        </p:spPr>
        <p:txBody>
          <a:bodyPr vert="horz" wrap="square" lIns="0" tIns="207772" rIns="0" bIns="0" rtlCol="0">
            <a:spAutoFit/>
          </a:bodyPr>
          <a:lstStyle/>
          <a:p>
            <a:pPr marL="1533525" marR="5080">
              <a:lnSpc>
                <a:spcPct val="100000"/>
              </a:lnSpc>
              <a:spcBef>
                <a:spcPts val="100"/>
              </a:spcBef>
            </a:pPr>
            <a:r>
              <a:rPr sz="3000" b="1" spc="315" dirty="0">
                <a:solidFill>
                  <a:srgbClr val="002060"/>
                </a:solidFill>
              </a:rPr>
              <a:t>I</a:t>
            </a:r>
            <a:r>
              <a:rPr b="1" spc="315" dirty="0">
                <a:solidFill>
                  <a:srgbClr val="002060"/>
                </a:solidFill>
              </a:rPr>
              <a:t>NTRODUCTION</a:t>
            </a:r>
            <a:r>
              <a:rPr b="1" spc="310" dirty="0">
                <a:solidFill>
                  <a:srgbClr val="002060"/>
                </a:solidFill>
              </a:rPr>
              <a:t> </a:t>
            </a:r>
            <a:r>
              <a:rPr b="1" spc="260" dirty="0">
                <a:solidFill>
                  <a:srgbClr val="002060"/>
                </a:solidFill>
              </a:rPr>
              <a:t>TO</a:t>
            </a:r>
            <a:r>
              <a:rPr b="1" spc="320" dirty="0">
                <a:solidFill>
                  <a:srgbClr val="002060"/>
                </a:solidFill>
              </a:rPr>
              <a:t> </a:t>
            </a:r>
            <a:r>
              <a:rPr sz="3000" b="1" spc="315" dirty="0">
                <a:solidFill>
                  <a:srgbClr val="002060"/>
                </a:solidFill>
              </a:rPr>
              <a:t>I</a:t>
            </a:r>
            <a:r>
              <a:rPr b="1" spc="315" dirty="0">
                <a:solidFill>
                  <a:srgbClr val="002060"/>
                </a:solidFill>
              </a:rPr>
              <a:t>NFORMATION </a:t>
            </a:r>
            <a:r>
              <a:rPr b="1" spc="-515" dirty="0">
                <a:solidFill>
                  <a:srgbClr val="002060"/>
                </a:solidFill>
              </a:rPr>
              <a:t> </a:t>
            </a:r>
            <a:r>
              <a:rPr sz="3000" b="1" spc="295" dirty="0">
                <a:solidFill>
                  <a:srgbClr val="002060"/>
                </a:solidFill>
              </a:rPr>
              <a:t>V</a:t>
            </a:r>
            <a:r>
              <a:rPr b="1" spc="295" dirty="0">
                <a:solidFill>
                  <a:srgbClr val="002060"/>
                </a:solidFill>
              </a:rPr>
              <a:t>ISUALIZATION</a:t>
            </a:r>
            <a:endParaRPr sz="3000" b="1" dirty="0">
              <a:solidFill>
                <a:srgbClr val="002060"/>
              </a:solidFill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535940" y="1628902"/>
            <a:ext cx="7815580" cy="3104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80" dirty="0">
                <a:latin typeface="Cambria"/>
                <a:cs typeface="Cambria"/>
              </a:rPr>
              <a:t>Information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visualization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is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85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relatively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new 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discipline </a:t>
            </a:r>
            <a:r>
              <a:rPr sz="2400" spc="55" dirty="0">
                <a:latin typeface="Cambria"/>
                <a:cs typeface="Cambria"/>
              </a:rPr>
              <a:t>growing </a:t>
            </a:r>
            <a:r>
              <a:rPr sz="2400" spc="60" dirty="0">
                <a:latin typeface="Cambria"/>
                <a:cs typeface="Cambria"/>
              </a:rPr>
              <a:t>out </a:t>
            </a:r>
            <a:r>
              <a:rPr sz="2400" spc="-5" dirty="0">
                <a:latin typeface="Cambria"/>
                <a:cs typeface="Cambria"/>
              </a:rPr>
              <a:t>of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65" dirty="0">
                <a:latin typeface="Cambria"/>
                <a:cs typeface="Cambria"/>
              </a:rPr>
              <a:t>debates </a:t>
            </a:r>
            <a:r>
              <a:rPr sz="2400" spc="100" dirty="0">
                <a:latin typeface="Cambria"/>
                <a:cs typeface="Cambria"/>
              </a:rPr>
              <a:t>in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15" dirty="0">
                <a:latin typeface="Cambria"/>
                <a:cs typeface="Cambria"/>
              </a:rPr>
              <a:t>1970s </a:t>
            </a:r>
            <a:r>
              <a:rPr sz="2400" spc="25" dirty="0">
                <a:latin typeface="Cambria"/>
                <a:cs typeface="Cambria"/>
              </a:rPr>
              <a:t>on </a:t>
            </a:r>
            <a:r>
              <a:rPr sz="2400" spc="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way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brain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processes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and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uses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mental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10" dirty="0">
                <a:latin typeface="Cambria"/>
                <a:cs typeface="Cambria"/>
              </a:rPr>
              <a:t>images.</a:t>
            </a:r>
            <a:endParaRPr sz="2400" dirty="0">
              <a:latin typeface="Cambria"/>
              <a:cs typeface="Cambria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60" dirty="0">
                <a:latin typeface="Cambria"/>
                <a:cs typeface="Cambria"/>
              </a:rPr>
              <a:t>It </a:t>
            </a:r>
            <a:r>
              <a:rPr sz="2400" spc="60" dirty="0">
                <a:latin typeface="Cambria"/>
                <a:cs typeface="Cambria"/>
              </a:rPr>
              <a:t>required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significant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advancements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in </a:t>
            </a:r>
            <a:r>
              <a:rPr sz="2400" spc="50" dirty="0">
                <a:latin typeface="Cambria"/>
                <a:cs typeface="Cambria"/>
              </a:rPr>
              <a:t>technology 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and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information</a:t>
            </a:r>
            <a:r>
              <a:rPr sz="2400" spc="80" dirty="0">
                <a:latin typeface="Cambria"/>
                <a:cs typeface="Cambria"/>
              </a:rPr>
              <a:t> retrieval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techniques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become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spc="16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possibility.</a:t>
            </a:r>
            <a:endParaRPr sz="2400" dirty="0">
              <a:latin typeface="Cambria"/>
              <a:cs typeface="Cambria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60" dirty="0">
                <a:latin typeface="Cambria"/>
                <a:cs typeface="Cambria"/>
              </a:rPr>
              <a:t>In</a:t>
            </a:r>
            <a:r>
              <a:rPr sz="2400" spc="16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15" dirty="0">
                <a:latin typeface="Cambria"/>
                <a:cs typeface="Cambria"/>
              </a:rPr>
              <a:t>1990s</a:t>
            </a:r>
            <a:r>
              <a:rPr sz="2400" spc="2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technical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advancements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along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with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exponential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growth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6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available</a:t>
            </a:r>
            <a:r>
              <a:rPr sz="2400" spc="67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information  </a:t>
            </a:r>
            <a:r>
              <a:rPr sz="2400" spc="35" dirty="0">
                <a:latin typeface="Cambria"/>
                <a:cs typeface="Cambria"/>
              </a:rPr>
              <a:t>moved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11" name="object 4"/>
          <p:cNvSpPr txBox="1"/>
          <p:nvPr/>
        </p:nvSpPr>
        <p:spPr>
          <a:xfrm>
            <a:off x="808736" y="4707635"/>
            <a:ext cx="3259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08685" algn="l"/>
                <a:tab pos="2692400" algn="l"/>
              </a:tabLst>
            </a:pPr>
            <a:r>
              <a:rPr sz="2400" spc="85" dirty="0">
                <a:latin typeface="Cambria"/>
                <a:cs typeface="Cambria"/>
              </a:rPr>
              <a:t>th</a:t>
            </a:r>
            <a:r>
              <a:rPr sz="2400" spc="100" dirty="0">
                <a:latin typeface="Cambria"/>
                <a:cs typeface="Cambria"/>
              </a:rPr>
              <a:t>e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85" dirty="0">
                <a:latin typeface="Cambria"/>
                <a:cs typeface="Cambria"/>
              </a:rPr>
              <a:t>d</a:t>
            </a:r>
            <a:r>
              <a:rPr sz="2400" spc="30" dirty="0">
                <a:latin typeface="Cambria"/>
                <a:cs typeface="Cambria"/>
              </a:rPr>
              <a:t>i</a:t>
            </a:r>
            <a:r>
              <a:rPr sz="2400" spc="45" dirty="0">
                <a:latin typeface="Cambria"/>
                <a:cs typeface="Cambria"/>
              </a:rPr>
              <a:t>sci</a:t>
            </a:r>
            <a:r>
              <a:rPr sz="2400" spc="60" dirty="0">
                <a:latin typeface="Cambria"/>
                <a:cs typeface="Cambria"/>
              </a:rPr>
              <a:t>p</a:t>
            </a:r>
            <a:r>
              <a:rPr sz="2400" spc="95" dirty="0">
                <a:latin typeface="Cambria"/>
                <a:cs typeface="Cambria"/>
              </a:rPr>
              <a:t>l</a:t>
            </a:r>
            <a:r>
              <a:rPr sz="2400" spc="80" dirty="0">
                <a:latin typeface="Cambria"/>
                <a:cs typeface="Cambria"/>
              </a:rPr>
              <a:t>i</a:t>
            </a:r>
            <a:r>
              <a:rPr sz="2400" spc="75" dirty="0">
                <a:latin typeface="Cambria"/>
                <a:cs typeface="Cambria"/>
              </a:rPr>
              <a:t>ne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65" dirty="0">
                <a:latin typeface="Cambria"/>
                <a:cs typeface="Cambria"/>
              </a:rPr>
              <a:t>into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12" name="object 6"/>
          <p:cNvSpPr txBox="1"/>
          <p:nvPr/>
        </p:nvSpPr>
        <p:spPr>
          <a:xfrm>
            <a:off x="4142740" y="4707635"/>
            <a:ext cx="42068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37185">
              <a:lnSpc>
                <a:spcPct val="100000"/>
              </a:lnSpc>
              <a:spcBef>
                <a:spcPts val="100"/>
              </a:spcBef>
              <a:tabLst>
                <a:tab pos="2018030" algn="l"/>
                <a:tab pos="3663950" algn="l"/>
              </a:tabLst>
            </a:pPr>
            <a:r>
              <a:rPr sz="2400" spc="65" dirty="0">
                <a:latin typeface="Cambria"/>
                <a:cs typeface="Cambria"/>
              </a:rPr>
              <a:t>practi</a:t>
            </a:r>
            <a:r>
              <a:rPr sz="2400" spc="60" dirty="0">
                <a:latin typeface="Cambria"/>
                <a:cs typeface="Cambria"/>
              </a:rPr>
              <a:t>c</a:t>
            </a:r>
            <a:r>
              <a:rPr sz="2400" spc="165" dirty="0">
                <a:latin typeface="Cambria"/>
                <a:cs typeface="Cambria"/>
              </a:rPr>
              <a:t>a</a:t>
            </a:r>
            <a:r>
              <a:rPr sz="2400" spc="95" dirty="0">
                <a:latin typeface="Cambria"/>
                <a:cs typeface="Cambria"/>
              </a:rPr>
              <a:t>l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70" dirty="0">
                <a:latin typeface="Cambria"/>
                <a:cs typeface="Cambria"/>
              </a:rPr>
              <a:t>research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80" dirty="0">
                <a:latin typeface="Cambria"/>
                <a:cs typeface="Cambria"/>
              </a:rPr>
              <a:t>and  Information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13" name="object 5"/>
          <p:cNvSpPr txBox="1"/>
          <p:nvPr/>
        </p:nvSpPr>
        <p:spPr>
          <a:xfrm>
            <a:off x="808736" y="5073396"/>
            <a:ext cx="2686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latin typeface="Cambria"/>
                <a:cs typeface="Cambria"/>
              </a:rPr>
              <a:t>commercialization.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14" name="object 7"/>
          <p:cNvSpPr txBox="1"/>
          <p:nvPr/>
        </p:nvSpPr>
        <p:spPr>
          <a:xfrm>
            <a:off x="6509004" y="5073396"/>
            <a:ext cx="18408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latin typeface="Cambria"/>
                <a:cs typeface="Cambria"/>
              </a:rPr>
              <a:t>visualization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15" name="object 8"/>
          <p:cNvSpPr txBox="1"/>
          <p:nvPr/>
        </p:nvSpPr>
        <p:spPr>
          <a:xfrm>
            <a:off x="808736" y="5439155"/>
            <a:ext cx="75425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latin typeface="Cambria"/>
                <a:cs typeface="Cambria"/>
              </a:rPr>
              <a:t>techniques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have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potential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 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significantly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006FC0"/>
                </a:solidFill>
                <a:latin typeface="Cambria"/>
                <a:cs typeface="Cambria"/>
              </a:rPr>
              <a:t>enhance</a:t>
            </a:r>
            <a:r>
              <a:rPr sz="2400" spc="90" dirty="0">
                <a:solidFill>
                  <a:srgbClr val="006FC0"/>
                </a:solidFill>
                <a:latin typeface="Cambria"/>
                <a:cs typeface="Cambria"/>
              </a:rPr>
              <a:t> the</a:t>
            </a:r>
            <a:r>
              <a:rPr sz="2400" spc="9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50" dirty="0">
                <a:solidFill>
                  <a:srgbClr val="006FC0"/>
                </a:solidFill>
                <a:latin typeface="Cambria"/>
                <a:cs typeface="Cambria"/>
              </a:rPr>
              <a:t>user's</a:t>
            </a:r>
            <a:r>
              <a:rPr sz="24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006FC0"/>
                </a:solidFill>
                <a:latin typeface="Cambria"/>
                <a:cs typeface="Cambria"/>
              </a:rPr>
              <a:t>ability</a:t>
            </a:r>
            <a:r>
              <a:rPr sz="2400" spc="9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20" dirty="0">
                <a:solidFill>
                  <a:srgbClr val="006FC0"/>
                </a:solidFill>
                <a:latin typeface="Cambria"/>
                <a:cs typeface="Cambria"/>
              </a:rPr>
              <a:t>to</a:t>
            </a:r>
            <a:r>
              <a:rPr sz="2400" spc="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006FC0"/>
                </a:solidFill>
                <a:latin typeface="Cambria"/>
                <a:cs typeface="Cambria"/>
              </a:rPr>
              <a:t>minimize</a:t>
            </a:r>
            <a:r>
              <a:rPr sz="2400" spc="9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45" dirty="0">
                <a:solidFill>
                  <a:srgbClr val="006FC0"/>
                </a:solidFill>
                <a:latin typeface="Cambria"/>
                <a:cs typeface="Cambria"/>
              </a:rPr>
              <a:t>resources </a:t>
            </a:r>
            <a:r>
              <a:rPr sz="24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006FC0"/>
                </a:solidFill>
                <a:latin typeface="Cambria"/>
                <a:cs typeface="Cambria"/>
              </a:rPr>
              <a:t>expended</a:t>
            </a:r>
            <a:r>
              <a:rPr sz="2400" spc="10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20" dirty="0">
                <a:solidFill>
                  <a:srgbClr val="006FC0"/>
                </a:solidFill>
                <a:latin typeface="Cambria"/>
                <a:cs typeface="Cambria"/>
              </a:rPr>
              <a:t>to</a:t>
            </a:r>
            <a:r>
              <a:rPr sz="2400" spc="1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006FC0"/>
                </a:solidFill>
                <a:latin typeface="Cambria"/>
                <a:cs typeface="Cambria"/>
              </a:rPr>
              <a:t>locate</a:t>
            </a:r>
            <a:r>
              <a:rPr sz="2400" spc="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50" dirty="0">
                <a:solidFill>
                  <a:srgbClr val="006FC0"/>
                </a:solidFill>
                <a:latin typeface="Cambria"/>
                <a:cs typeface="Cambria"/>
              </a:rPr>
              <a:t>needed</a:t>
            </a:r>
            <a:r>
              <a:rPr sz="2400" spc="114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006FC0"/>
                </a:solidFill>
                <a:latin typeface="Cambria"/>
                <a:cs typeface="Cambria"/>
              </a:rPr>
              <a:t>information.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6680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7630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38100">
              <a:solidFill>
                <a:srgbClr val="FDC3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25" y="0"/>
              <a:ext cx="57150" cy="6858000"/>
            </a:xfrm>
            <a:custGeom>
              <a:avLst/>
              <a:gdLst/>
              <a:ahLst/>
              <a:cxnLst/>
              <a:rect l="l" t="t" r="r" b="b"/>
              <a:pathLst>
                <a:path w="57150" h="6858000">
                  <a:moveTo>
                    <a:pt x="1143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1430" y="6858000"/>
                  </a:lnTo>
                  <a:lnTo>
                    <a:pt x="11430" y="0"/>
                  </a:lnTo>
                  <a:close/>
                </a:path>
                <a:path w="57150" h="6858000">
                  <a:moveTo>
                    <a:pt x="57150" y="0"/>
                  </a:moveTo>
                  <a:lnTo>
                    <a:pt x="22860" y="0"/>
                  </a:lnTo>
                  <a:lnTo>
                    <a:pt x="22860" y="6858000"/>
                  </a:lnTo>
                  <a:lnTo>
                    <a:pt x="57150" y="68580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DC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12700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56447" y="571499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08" y="4419"/>
                  </a:lnTo>
                  <a:lnTo>
                    <a:pt x="178597" y="17162"/>
                  </a:lnTo>
                  <a:lnTo>
                    <a:pt x="135861" y="37453"/>
                  </a:lnTo>
                  <a:lnTo>
                    <a:pt x="97575" y="64518"/>
                  </a:lnTo>
                  <a:lnTo>
                    <a:pt x="64513" y="97580"/>
                  </a:lnTo>
                  <a:lnTo>
                    <a:pt x="37450" y="135867"/>
                  </a:lnTo>
                  <a:lnTo>
                    <a:pt x="17161" y="178602"/>
                  </a:lnTo>
                  <a:lnTo>
                    <a:pt x="4419" y="225011"/>
                  </a:lnTo>
                  <a:lnTo>
                    <a:pt x="0" y="274319"/>
                  </a:lnTo>
                  <a:lnTo>
                    <a:pt x="4419" y="323628"/>
                  </a:lnTo>
                  <a:lnTo>
                    <a:pt x="17161" y="370037"/>
                  </a:lnTo>
                  <a:lnTo>
                    <a:pt x="37450" y="412772"/>
                  </a:lnTo>
                  <a:lnTo>
                    <a:pt x="64513" y="451059"/>
                  </a:lnTo>
                  <a:lnTo>
                    <a:pt x="97575" y="484121"/>
                  </a:lnTo>
                  <a:lnTo>
                    <a:pt x="135861" y="511186"/>
                  </a:lnTo>
                  <a:lnTo>
                    <a:pt x="178597" y="531477"/>
                  </a:lnTo>
                  <a:lnTo>
                    <a:pt x="225008" y="544220"/>
                  </a:lnTo>
                  <a:lnTo>
                    <a:pt x="274320" y="548640"/>
                  </a:lnTo>
                  <a:lnTo>
                    <a:pt x="323631" y="544220"/>
                  </a:lnTo>
                  <a:lnTo>
                    <a:pt x="370042" y="531477"/>
                  </a:lnTo>
                  <a:lnTo>
                    <a:pt x="412778" y="511186"/>
                  </a:lnTo>
                  <a:lnTo>
                    <a:pt x="451064" y="484121"/>
                  </a:lnTo>
                  <a:lnTo>
                    <a:pt x="484126" y="451059"/>
                  </a:lnTo>
                  <a:lnTo>
                    <a:pt x="511189" y="412772"/>
                  </a:lnTo>
                  <a:lnTo>
                    <a:pt x="531478" y="370037"/>
                  </a:lnTo>
                  <a:lnTo>
                    <a:pt x="544220" y="323628"/>
                  </a:lnTo>
                  <a:lnTo>
                    <a:pt x="548640" y="274319"/>
                  </a:lnTo>
                  <a:lnTo>
                    <a:pt x="544220" y="225011"/>
                  </a:lnTo>
                  <a:lnTo>
                    <a:pt x="531478" y="178602"/>
                  </a:lnTo>
                  <a:lnTo>
                    <a:pt x="511189" y="135867"/>
                  </a:lnTo>
                  <a:lnTo>
                    <a:pt x="484126" y="97580"/>
                  </a:lnTo>
                  <a:lnTo>
                    <a:pt x="451064" y="64518"/>
                  </a:lnTo>
                  <a:lnTo>
                    <a:pt x="412778" y="37453"/>
                  </a:lnTo>
                  <a:lnTo>
                    <a:pt x="370042" y="17162"/>
                  </a:lnTo>
                  <a:lnTo>
                    <a:pt x="323631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3"/>
          <p:cNvSpPr txBox="1"/>
          <p:nvPr/>
        </p:nvSpPr>
        <p:spPr>
          <a:xfrm>
            <a:off x="393191" y="1243076"/>
            <a:ext cx="26079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  <a:tab pos="1957705" algn="l"/>
              </a:tabLst>
            </a:pPr>
            <a:r>
              <a:rPr sz="2400" spc="110" dirty="0">
                <a:latin typeface="Cambria"/>
                <a:cs typeface="Cambria"/>
              </a:rPr>
              <a:t>Understanding 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associate</a:t>
            </a:r>
            <a:r>
              <a:rPr sz="2400" spc="85" dirty="0">
                <a:latin typeface="Cambria"/>
                <a:cs typeface="Cambria"/>
              </a:rPr>
              <a:t>d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80" dirty="0">
                <a:latin typeface="Cambria"/>
                <a:cs typeface="Cambria"/>
              </a:rPr>
              <a:t>wi</a:t>
            </a:r>
            <a:r>
              <a:rPr sz="2400" spc="40" dirty="0">
                <a:latin typeface="Cambria"/>
                <a:cs typeface="Cambria"/>
              </a:rPr>
              <a:t>t</a:t>
            </a:r>
            <a:r>
              <a:rPr sz="2400" spc="140" dirty="0">
                <a:latin typeface="Cambria"/>
                <a:cs typeface="Cambria"/>
              </a:rPr>
              <a:t>h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10" name="object 2"/>
          <p:cNvSpPr txBox="1"/>
          <p:nvPr/>
        </p:nvSpPr>
        <p:spPr>
          <a:xfrm>
            <a:off x="3188207" y="1243076"/>
            <a:ext cx="4948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0425" algn="l"/>
                <a:tab pos="2249805" algn="l"/>
                <a:tab pos="3903345" algn="l"/>
              </a:tabLst>
            </a:pPr>
            <a:r>
              <a:rPr sz="2400" spc="85" dirty="0">
                <a:latin typeface="Cambria"/>
                <a:cs typeface="Cambria"/>
              </a:rPr>
              <a:t>th</a:t>
            </a:r>
            <a:r>
              <a:rPr sz="2400" spc="100" dirty="0">
                <a:latin typeface="Cambria"/>
                <a:cs typeface="Cambria"/>
              </a:rPr>
              <a:t>e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130" dirty="0">
                <a:latin typeface="Cambria"/>
                <a:cs typeface="Cambria"/>
              </a:rPr>
              <a:t>h</a:t>
            </a:r>
            <a:r>
              <a:rPr sz="2400" spc="140" dirty="0">
                <a:latin typeface="Cambria"/>
                <a:cs typeface="Cambria"/>
              </a:rPr>
              <a:t>uman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35" dirty="0">
                <a:latin typeface="Cambria"/>
                <a:cs typeface="Cambria"/>
              </a:rPr>
              <a:t>cog</a:t>
            </a:r>
            <a:r>
              <a:rPr sz="2400" spc="30" dirty="0">
                <a:latin typeface="Cambria"/>
                <a:cs typeface="Cambria"/>
              </a:rPr>
              <a:t>n</a:t>
            </a:r>
            <a:r>
              <a:rPr sz="2400" spc="80" dirty="0">
                <a:latin typeface="Cambria"/>
                <a:cs typeface="Cambria"/>
              </a:rPr>
              <a:t>itive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60" dirty="0">
                <a:latin typeface="Cambria"/>
                <a:cs typeface="Cambria"/>
              </a:rPr>
              <a:t>p</a:t>
            </a:r>
            <a:r>
              <a:rPr sz="2400" spc="35" dirty="0">
                <a:latin typeface="Cambria"/>
                <a:cs typeface="Cambria"/>
              </a:rPr>
              <a:t>r</a:t>
            </a:r>
            <a:r>
              <a:rPr sz="2400" spc="20" dirty="0">
                <a:latin typeface="Cambria"/>
                <a:cs typeface="Cambria"/>
              </a:rPr>
              <a:t>ocess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11" name="object 4"/>
          <p:cNvSpPr txBox="1"/>
          <p:nvPr/>
        </p:nvSpPr>
        <p:spPr>
          <a:xfrm>
            <a:off x="3196589" y="1608835"/>
            <a:ext cx="4940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84580" algn="l"/>
                <a:tab pos="1938655" algn="l"/>
                <a:tab pos="3369310" algn="l"/>
              </a:tabLst>
            </a:pPr>
            <a:r>
              <a:rPr sz="2400" spc="105" dirty="0">
                <a:latin typeface="Cambria"/>
                <a:cs typeface="Cambria"/>
              </a:rPr>
              <a:t>visual	</a:t>
            </a:r>
            <a:r>
              <a:rPr sz="2400" spc="114" dirty="0">
                <a:latin typeface="Cambria"/>
                <a:cs typeface="Cambria"/>
              </a:rPr>
              <a:t>data	</a:t>
            </a:r>
            <a:r>
              <a:rPr sz="2400" spc="90" dirty="0">
                <a:latin typeface="Cambria"/>
                <a:cs typeface="Cambria"/>
              </a:rPr>
              <a:t>suggests	</a:t>
            </a:r>
            <a:r>
              <a:rPr sz="2400" spc="95" dirty="0">
                <a:latin typeface="Cambria"/>
                <a:cs typeface="Cambria"/>
              </a:rPr>
              <a:t>alternative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12" name="object 5"/>
          <p:cNvSpPr txBox="1"/>
          <p:nvPr/>
        </p:nvSpPr>
        <p:spPr>
          <a:xfrm>
            <a:off x="665987" y="1974596"/>
            <a:ext cx="7471409" cy="360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80" dirty="0">
                <a:latin typeface="Cambria"/>
                <a:cs typeface="Cambria"/>
              </a:rPr>
              <a:t>ways </a:t>
            </a:r>
            <a:r>
              <a:rPr sz="2400" spc="-5" dirty="0">
                <a:latin typeface="Cambria"/>
                <a:cs typeface="Cambria"/>
              </a:rPr>
              <a:t>of </a:t>
            </a:r>
            <a:r>
              <a:rPr sz="2400" spc="75" dirty="0">
                <a:latin typeface="Cambria"/>
                <a:cs typeface="Cambria"/>
              </a:rPr>
              <a:t>presenting </a:t>
            </a:r>
            <a:r>
              <a:rPr sz="2400" spc="105" dirty="0">
                <a:latin typeface="Cambria"/>
                <a:cs typeface="Cambria"/>
              </a:rPr>
              <a:t>and </a:t>
            </a:r>
            <a:r>
              <a:rPr sz="2400" spc="110" dirty="0">
                <a:latin typeface="Cambria"/>
                <a:cs typeface="Cambria"/>
              </a:rPr>
              <a:t>manipulating </a:t>
            </a:r>
            <a:r>
              <a:rPr sz="2400" spc="75" dirty="0">
                <a:latin typeface="Cambria"/>
                <a:cs typeface="Cambria"/>
              </a:rPr>
              <a:t>information </a:t>
            </a:r>
            <a:r>
              <a:rPr sz="2400" spc="20" dirty="0">
                <a:latin typeface="Cambria"/>
                <a:cs typeface="Cambria"/>
              </a:rPr>
              <a:t>to 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focus </a:t>
            </a:r>
            <a:r>
              <a:rPr sz="2400" spc="25" dirty="0">
                <a:latin typeface="Cambria"/>
                <a:cs typeface="Cambria"/>
              </a:rPr>
              <a:t>on </a:t>
            </a:r>
            <a:r>
              <a:rPr sz="2400" spc="90" dirty="0">
                <a:latin typeface="Cambria"/>
                <a:cs typeface="Cambria"/>
              </a:rPr>
              <a:t>the likely </a:t>
            </a:r>
            <a:r>
              <a:rPr sz="2400" spc="85" dirty="0">
                <a:latin typeface="Cambria"/>
                <a:cs typeface="Cambria"/>
              </a:rPr>
              <a:t>relevant </a:t>
            </a:r>
            <a:r>
              <a:rPr sz="2400" spc="100" dirty="0">
                <a:latin typeface="Cambria"/>
                <a:cs typeface="Cambria"/>
              </a:rPr>
              <a:t>items. </a:t>
            </a:r>
            <a:r>
              <a:rPr sz="2400" spc="85" dirty="0">
                <a:latin typeface="Cambria"/>
                <a:cs typeface="Cambria"/>
              </a:rPr>
              <a:t>There </a:t>
            </a:r>
            <a:r>
              <a:rPr sz="2400" spc="80" dirty="0">
                <a:latin typeface="Cambria"/>
                <a:cs typeface="Cambria"/>
              </a:rPr>
              <a:t>are </a:t>
            </a:r>
            <a:r>
              <a:rPr sz="2400" spc="120" dirty="0">
                <a:latin typeface="Cambria"/>
                <a:cs typeface="Cambria"/>
              </a:rPr>
              <a:t>many 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areas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that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information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visualization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and 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presentation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can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help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user:</a:t>
            </a:r>
            <a:endParaRPr sz="2400" dirty="0">
              <a:latin typeface="Cambria"/>
              <a:cs typeface="Cambria"/>
            </a:endParaRPr>
          </a:p>
          <a:p>
            <a:pPr marL="379730" marR="5080" indent="-273050">
              <a:lnSpc>
                <a:spcPct val="100000"/>
              </a:lnSpc>
              <a:spcBef>
                <a:spcPts val="509"/>
              </a:spcBef>
              <a:buAutoNum type="alphaLcPeriod"/>
              <a:tabLst>
                <a:tab pos="404495" algn="l"/>
              </a:tabLst>
            </a:pPr>
            <a:r>
              <a:rPr sz="2100" spc="70" dirty="0">
                <a:latin typeface="Cambria"/>
                <a:cs typeface="Cambria"/>
              </a:rPr>
              <a:t>Reduce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85" dirty="0">
                <a:latin typeface="Cambria"/>
                <a:cs typeface="Cambria"/>
              </a:rPr>
              <a:t>amount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-5" dirty="0">
                <a:latin typeface="Cambria"/>
                <a:cs typeface="Cambria"/>
              </a:rPr>
              <a:t>of</a:t>
            </a:r>
            <a:r>
              <a:rPr sz="2100" spc="140" dirty="0">
                <a:latin typeface="Cambria"/>
                <a:cs typeface="Cambria"/>
              </a:rPr>
              <a:t> </a:t>
            </a:r>
            <a:r>
              <a:rPr sz="2100" spc="75" dirty="0">
                <a:latin typeface="Cambria"/>
                <a:cs typeface="Cambria"/>
              </a:rPr>
              <a:t>time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15" dirty="0">
                <a:latin typeface="Cambria"/>
                <a:cs typeface="Cambria"/>
              </a:rPr>
              <a:t>to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understand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75" dirty="0">
                <a:latin typeface="Cambria"/>
                <a:cs typeface="Cambria"/>
              </a:rPr>
              <a:t>results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-5" dirty="0">
                <a:latin typeface="Cambria"/>
                <a:cs typeface="Cambria"/>
              </a:rPr>
              <a:t>of</a:t>
            </a:r>
            <a:r>
              <a:rPr sz="2100" spc="135" dirty="0">
                <a:latin typeface="Cambria"/>
                <a:cs typeface="Cambria"/>
              </a:rPr>
              <a:t> </a:t>
            </a:r>
            <a:r>
              <a:rPr sz="2100" spc="140" dirty="0">
                <a:latin typeface="Cambria"/>
                <a:cs typeface="Cambria"/>
              </a:rPr>
              <a:t>a </a:t>
            </a:r>
            <a:r>
              <a:rPr sz="2100" spc="-445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search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and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likely</a:t>
            </a:r>
            <a:r>
              <a:rPr sz="2100" spc="140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clusters</a:t>
            </a:r>
            <a:r>
              <a:rPr sz="2100" spc="140" dirty="0">
                <a:latin typeface="Cambria"/>
                <a:cs typeface="Cambria"/>
              </a:rPr>
              <a:t> </a:t>
            </a:r>
            <a:r>
              <a:rPr sz="2100" spc="-5" dirty="0">
                <a:latin typeface="Cambria"/>
                <a:cs typeface="Cambria"/>
              </a:rPr>
              <a:t>of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75" dirty="0">
                <a:latin typeface="Cambria"/>
                <a:cs typeface="Cambria"/>
              </a:rPr>
              <a:t>relevant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information</a:t>
            </a:r>
            <a:endParaRPr sz="2100" dirty="0">
              <a:latin typeface="Cambria"/>
              <a:cs typeface="Cambria"/>
            </a:endParaRPr>
          </a:p>
          <a:p>
            <a:pPr marL="379730" marR="5715" indent="-273050">
              <a:lnSpc>
                <a:spcPct val="100000"/>
              </a:lnSpc>
              <a:spcBef>
                <a:spcPts val="505"/>
              </a:spcBef>
              <a:buFont typeface="Cambria"/>
              <a:buAutoNum type="alphaLcPeriod"/>
              <a:tabLst>
                <a:tab pos="495934" algn="l"/>
                <a:tab pos="496570" algn="l"/>
                <a:tab pos="1305560" algn="l"/>
                <a:tab pos="2929890" algn="l"/>
                <a:tab pos="3616325" algn="l"/>
                <a:tab pos="4528185" algn="l"/>
                <a:tab pos="5274310" algn="l"/>
                <a:tab pos="5842000" algn="l"/>
              </a:tabLst>
            </a:pPr>
            <a:r>
              <a:rPr dirty="0"/>
              <a:t>	</a:t>
            </a:r>
            <a:r>
              <a:rPr sz="2100" spc="100" dirty="0">
                <a:latin typeface="Cambria"/>
                <a:cs typeface="Cambria"/>
              </a:rPr>
              <a:t>Yield	</a:t>
            </a:r>
            <a:r>
              <a:rPr sz="2100" spc="65" dirty="0">
                <a:latin typeface="Cambria"/>
                <a:cs typeface="Cambria"/>
              </a:rPr>
              <a:t>information	</a:t>
            </a:r>
            <a:r>
              <a:rPr sz="2100" spc="114" dirty="0">
                <a:latin typeface="Cambria"/>
                <a:cs typeface="Cambria"/>
              </a:rPr>
              <a:t>that	</a:t>
            </a:r>
            <a:r>
              <a:rPr sz="2100" spc="30" dirty="0">
                <a:latin typeface="Cambria"/>
                <a:cs typeface="Cambria"/>
              </a:rPr>
              <a:t>comes	</a:t>
            </a:r>
            <a:r>
              <a:rPr sz="2100" spc="45" dirty="0">
                <a:latin typeface="Cambria"/>
                <a:cs typeface="Cambria"/>
              </a:rPr>
              <a:t>from	</a:t>
            </a:r>
            <a:r>
              <a:rPr sz="2100" spc="80" dirty="0">
                <a:latin typeface="Cambria"/>
                <a:cs typeface="Cambria"/>
              </a:rPr>
              <a:t>the	</a:t>
            </a:r>
            <a:r>
              <a:rPr sz="2100" spc="70" dirty="0">
                <a:latin typeface="Cambria"/>
                <a:cs typeface="Cambria"/>
              </a:rPr>
              <a:t>relationships</a:t>
            </a:r>
            <a:r>
              <a:rPr sz="2100" spc="25" dirty="0">
                <a:latin typeface="Cambria"/>
                <a:cs typeface="Cambria"/>
              </a:rPr>
              <a:t> </a:t>
            </a:r>
            <a:r>
              <a:rPr sz="2100" spc="40" dirty="0">
                <a:latin typeface="Cambria"/>
                <a:cs typeface="Cambria"/>
              </a:rPr>
              <a:t>between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items</a:t>
            </a:r>
            <a:r>
              <a:rPr sz="2100" spc="105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versus </a:t>
            </a:r>
            <a:r>
              <a:rPr sz="2100" spc="70" dirty="0">
                <a:latin typeface="Cambria"/>
                <a:cs typeface="Cambria"/>
              </a:rPr>
              <a:t> </a:t>
            </a:r>
            <a:r>
              <a:rPr sz="2100" spc="85" dirty="0">
                <a:latin typeface="Cambria"/>
                <a:cs typeface="Cambria"/>
              </a:rPr>
              <a:t>treating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each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item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105" dirty="0">
                <a:latin typeface="Cambria"/>
                <a:cs typeface="Cambria"/>
              </a:rPr>
              <a:t>as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60" dirty="0">
                <a:latin typeface="Cambria"/>
                <a:cs typeface="Cambria"/>
              </a:rPr>
              <a:t>independent</a:t>
            </a:r>
            <a:endParaRPr sz="2100" dirty="0">
              <a:latin typeface="Cambria"/>
              <a:cs typeface="Cambria"/>
            </a:endParaRPr>
          </a:p>
          <a:p>
            <a:pPr marL="379730" marR="5080" indent="-273050">
              <a:lnSpc>
                <a:spcPct val="100000"/>
              </a:lnSpc>
              <a:spcBef>
                <a:spcPts val="505"/>
              </a:spcBef>
              <a:buFont typeface="Cambria"/>
              <a:buAutoNum type="alphaLcPeriod"/>
              <a:tabLst>
                <a:tab pos="524510" algn="l"/>
                <a:tab pos="525145" algn="l"/>
                <a:tab pos="1757045" algn="l"/>
                <a:tab pos="2795270" algn="l"/>
                <a:tab pos="3893185" algn="l"/>
                <a:tab pos="4634865" algn="l"/>
                <a:tab pos="5832475" algn="l"/>
              </a:tabLst>
            </a:pPr>
            <a:r>
              <a:rPr dirty="0"/>
              <a:t>	</a:t>
            </a:r>
            <a:r>
              <a:rPr sz="2100" spc="55" dirty="0">
                <a:latin typeface="Cambria"/>
                <a:cs typeface="Cambria"/>
              </a:rPr>
              <a:t>Perf</a:t>
            </a:r>
            <a:r>
              <a:rPr sz="2100" spc="70" dirty="0">
                <a:latin typeface="Cambria"/>
                <a:cs typeface="Cambria"/>
              </a:rPr>
              <a:t>o</a:t>
            </a:r>
            <a:r>
              <a:rPr sz="2100" spc="90" dirty="0">
                <a:latin typeface="Cambria"/>
                <a:cs typeface="Cambria"/>
              </a:rPr>
              <a:t>rm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70" dirty="0">
                <a:latin typeface="Cambria"/>
                <a:cs typeface="Cambria"/>
              </a:rPr>
              <a:t>simple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85" dirty="0">
                <a:latin typeface="Cambria"/>
                <a:cs typeface="Cambria"/>
              </a:rPr>
              <a:t>ac</a:t>
            </a:r>
            <a:r>
              <a:rPr sz="2100" spc="55" dirty="0">
                <a:latin typeface="Cambria"/>
                <a:cs typeface="Cambria"/>
              </a:rPr>
              <a:t>t</a:t>
            </a:r>
            <a:r>
              <a:rPr sz="2100" spc="45" dirty="0">
                <a:latin typeface="Cambria"/>
                <a:cs typeface="Cambria"/>
              </a:rPr>
              <a:t>ions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120" dirty="0">
                <a:latin typeface="Cambria"/>
                <a:cs typeface="Cambria"/>
              </a:rPr>
              <a:t>tha</a:t>
            </a:r>
            <a:r>
              <a:rPr sz="2100" spc="90" dirty="0">
                <a:latin typeface="Cambria"/>
                <a:cs typeface="Cambria"/>
              </a:rPr>
              <a:t>t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25" dirty="0">
                <a:latin typeface="Cambria"/>
                <a:cs typeface="Cambria"/>
              </a:rPr>
              <a:t>produc</a:t>
            </a:r>
            <a:r>
              <a:rPr sz="2100" spc="30" dirty="0">
                <a:latin typeface="Cambria"/>
                <a:cs typeface="Cambria"/>
              </a:rPr>
              <a:t>e</a:t>
            </a:r>
            <a:r>
              <a:rPr sz="2100" dirty="0">
                <a:latin typeface="Cambria"/>
                <a:cs typeface="Cambria"/>
              </a:rPr>
              <a:t>	</a:t>
            </a:r>
            <a:r>
              <a:rPr sz="2100" spc="65" dirty="0">
                <a:latin typeface="Cambria"/>
                <a:cs typeface="Cambria"/>
              </a:rPr>
              <a:t>sophist</a:t>
            </a:r>
            <a:r>
              <a:rPr sz="2100" spc="45" dirty="0">
                <a:latin typeface="Cambria"/>
                <a:cs typeface="Cambria"/>
              </a:rPr>
              <a:t>i</a:t>
            </a:r>
            <a:r>
              <a:rPr sz="2100" spc="65" dirty="0">
                <a:latin typeface="Cambria"/>
                <a:cs typeface="Cambria"/>
              </a:rPr>
              <a:t>cate</a:t>
            </a:r>
            <a:r>
              <a:rPr sz="2100" spc="20" dirty="0">
                <a:latin typeface="Cambria"/>
                <a:cs typeface="Cambria"/>
              </a:rPr>
              <a:t>d  </a:t>
            </a:r>
            <a:r>
              <a:rPr sz="2100" spc="65" dirty="0">
                <a:latin typeface="Cambria"/>
                <a:cs typeface="Cambria"/>
              </a:rPr>
              <a:t>information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search</a:t>
            </a:r>
            <a:r>
              <a:rPr sz="2100" spc="140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functions</a:t>
            </a:r>
            <a:endParaRPr sz="21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6680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7630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38100">
              <a:solidFill>
                <a:srgbClr val="FDC3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25" y="0"/>
              <a:ext cx="57150" cy="6858000"/>
            </a:xfrm>
            <a:custGeom>
              <a:avLst/>
              <a:gdLst/>
              <a:ahLst/>
              <a:cxnLst/>
              <a:rect l="l" t="t" r="r" b="b"/>
              <a:pathLst>
                <a:path w="57150" h="6858000">
                  <a:moveTo>
                    <a:pt x="1143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1430" y="6858000"/>
                  </a:lnTo>
                  <a:lnTo>
                    <a:pt x="11430" y="0"/>
                  </a:lnTo>
                  <a:close/>
                </a:path>
                <a:path w="57150" h="6858000">
                  <a:moveTo>
                    <a:pt x="57150" y="0"/>
                  </a:moveTo>
                  <a:lnTo>
                    <a:pt x="22860" y="0"/>
                  </a:lnTo>
                  <a:lnTo>
                    <a:pt x="22860" y="6858000"/>
                  </a:lnTo>
                  <a:lnTo>
                    <a:pt x="57150" y="68580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DC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12700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56447" y="571499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08" y="4419"/>
                  </a:lnTo>
                  <a:lnTo>
                    <a:pt x="178597" y="17162"/>
                  </a:lnTo>
                  <a:lnTo>
                    <a:pt x="135861" y="37453"/>
                  </a:lnTo>
                  <a:lnTo>
                    <a:pt x="97575" y="64518"/>
                  </a:lnTo>
                  <a:lnTo>
                    <a:pt x="64513" y="97580"/>
                  </a:lnTo>
                  <a:lnTo>
                    <a:pt x="37450" y="135867"/>
                  </a:lnTo>
                  <a:lnTo>
                    <a:pt x="17161" y="178602"/>
                  </a:lnTo>
                  <a:lnTo>
                    <a:pt x="4419" y="225011"/>
                  </a:lnTo>
                  <a:lnTo>
                    <a:pt x="0" y="274319"/>
                  </a:lnTo>
                  <a:lnTo>
                    <a:pt x="4419" y="323628"/>
                  </a:lnTo>
                  <a:lnTo>
                    <a:pt x="17161" y="370037"/>
                  </a:lnTo>
                  <a:lnTo>
                    <a:pt x="37450" y="412772"/>
                  </a:lnTo>
                  <a:lnTo>
                    <a:pt x="64513" y="451059"/>
                  </a:lnTo>
                  <a:lnTo>
                    <a:pt x="97575" y="484121"/>
                  </a:lnTo>
                  <a:lnTo>
                    <a:pt x="135861" y="511186"/>
                  </a:lnTo>
                  <a:lnTo>
                    <a:pt x="178597" y="531477"/>
                  </a:lnTo>
                  <a:lnTo>
                    <a:pt x="225008" y="544220"/>
                  </a:lnTo>
                  <a:lnTo>
                    <a:pt x="274320" y="548640"/>
                  </a:lnTo>
                  <a:lnTo>
                    <a:pt x="323631" y="544220"/>
                  </a:lnTo>
                  <a:lnTo>
                    <a:pt x="370042" y="531477"/>
                  </a:lnTo>
                  <a:lnTo>
                    <a:pt x="412778" y="511186"/>
                  </a:lnTo>
                  <a:lnTo>
                    <a:pt x="451064" y="484121"/>
                  </a:lnTo>
                  <a:lnTo>
                    <a:pt x="484126" y="451059"/>
                  </a:lnTo>
                  <a:lnTo>
                    <a:pt x="511189" y="412772"/>
                  </a:lnTo>
                  <a:lnTo>
                    <a:pt x="531478" y="370037"/>
                  </a:lnTo>
                  <a:lnTo>
                    <a:pt x="544220" y="323628"/>
                  </a:lnTo>
                  <a:lnTo>
                    <a:pt x="548640" y="274319"/>
                  </a:lnTo>
                  <a:lnTo>
                    <a:pt x="544220" y="225011"/>
                  </a:lnTo>
                  <a:lnTo>
                    <a:pt x="531478" y="178602"/>
                  </a:lnTo>
                  <a:lnTo>
                    <a:pt x="511189" y="135867"/>
                  </a:lnTo>
                  <a:lnTo>
                    <a:pt x="484126" y="97580"/>
                  </a:lnTo>
                  <a:lnTo>
                    <a:pt x="451064" y="64518"/>
                  </a:lnTo>
                  <a:lnTo>
                    <a:pt x="412778" y="37453"/>
                  </a:lnTo>
                  <a:lnTo>
                    <a:pt x="370042" y="17162"/>
                  </a:lnTo>
                  <a:lnTo>
                    <a:pt x="323631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5940" y="1628902"/>
            <a:ext cx="7672705" cy="412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14" dirty="0">
                <a:latin typeface="Cambria"/>
                <a:cs typeface="Cambria"/>
              </a:rPr>
              <a:t>The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exponential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growth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in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available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information 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produces</a:t>
            </a:r>
            <a:r>
              <a:rPr sz="2400" spc="4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large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180" dirty="0">
                <a:latin typeface="Cambria"/>
                <a:cs typeface="Cambria"/>
              </a:rPr>
              <a:t>Hit</a:t>
            </a:r>
            <a:r>
              <a:rPr sz="2400" spc="18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files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from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most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searches.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To 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understand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issues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with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search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statement </a:t>
            </a:r>
            <a:r>
              <a:rPr sz="2400" spc="105" dirty="0">
                <a:latin typeface="Cambria"/>
                <a:cs typeface="Cambria"/>
              </a:rPr>
              <a:t>and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retrieved </a:t>
            </a:r>
            <a:r>
              <a:rPr sz="2400" spc="105" dirty="0">
                <a:latin typeface="Cambria"/>
                <a:cs typeface="Cambria"/>
              </a:rPr>
              <a:t>items,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80" dirty="0">
                <a:latin typeface="Cambria"/>
                <a:cs typeface="Cambria"/>
              </a:rPr>
              <a:t>user </a:t>
            </a:r>
            <a:r>
              <a:rPr sz="2400" spc="120" dirty="0">
                <a:latin typeface="Cambria"/>
                <a:cs typeface="Cambria"/>
              </a:rPr>
              <a:t>has </a:t>
            </a:r>
            <a:r>
              <a:rPr sz="2400" spc="25" dirty="0">
                <a:latin typeface="Cambria"/>
                <a:cs typeface="Cambria"/>
              </a:rPr>
              <a:t>to </a:t>
            </a:r>
            <a:r>
              <a:rPr sz="2400" spc="45" dirty="0">
                <a:latin typeface="Cambria"/>
                <a:cs typeface="Cambria"/>
              </a:rPr>
              <a:t>review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spc="90" dirty="0">
                <a:latin typeface="Cambria"/>
                <a:cs typeface="Cambria"/>
              </a:rPr>
              <a:t>significant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number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status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screens.</a:t>
            </a:r>
            <a:endParaRPr sz="2400" dirty="0">
              <a:latin typeface="Cambria"/>
              <a:cs typeface="Cambria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14" dirty="0">
                <a:latin typeface="Cambria"/>
                <a:cs typeface="Cambria"/>
              </a:rPr>
              <a:t>The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query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logically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extracts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6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virtual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workspace </a:t>
            </a:r>
            <a:r>
              <a:rPr sz="2400" spc="55" dirty="0">
                <a:latin typeface="Cambria"/>
                <a:cs typeface="Cambria"/>
              </a:rPr>
              <a:t> (information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30" dirty="0">
                <a:latin typeface="Cambria"/>
                <a:cs typeface="Cambria"/>
              </a:rPr>
              <a:t>space)</a:t>
            </a:r>
            <a:r>
              <a:rPr sz="2400" spc="3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potential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relevant </a:t>
            </a:r>
            <a:r>
              <a:rPr sz="2400" spc="69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items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which </a:t>
            </a:r>
            <a:r>
              <a:rPr sz="2400" spc="95" dirty="0">
                <a:latin typeface="Cambria"/>
                <a:cs typeface="Cambria"/>
              </a:rPr>
              <a:t>can </a:t>
            </a:r>
            <a:r>
              <a:rPr sz="2400" spc="20" dirty="0">
                <a:latin typeface="Cambria"/>
                <a:cs typeface="Cambria"/>
              </a:rPr>
              <a:t>be </a:t>
            </a:r>
            <a:r>
              <a:rPr sz="2400" spc="40" dirty="0">
                <a:latin typeface="Cambria"/>
                <a:cs typeface="Cambria"/>
              </a:rPr>
              <a:t>viewed </a:t>
            </a:r>
            <a:r>
              <a:rPr sz="2400" spc="105" dirty="0">
                <a:latin typeface="Cambria"/>
                <a:cs typeface="Cambria"/>
              </a:rPr>
              <a:t>and </a:t>
            </a:r>
            <a:r>
              <a:rPr sz="2400" spc="100" dirty="0">
                <a:latin typeface="Cambria"/>
                <a:cs typeface="Cambria"/>
              </a:rPr>
              <a:t>manipulated </a:t>
            </a:r>
            <a:r>
              <a:rPr sz="2400" spc="45" dirty="0">
                <a:latin typeface="Cambria"/>
                <a:cs typeface="Cambria"/>
              </a:rPr>
              <a:t>by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95" dirty="0">
                <a:latin typeface="Cambria"/>
                <a:cs typeface="Cambria"/>
              </a:rPr>
              <a:t>user. 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170" dirty="0">
                <a:latin typeface="Cambria"/>
                <a:cs typeface="Cambria"/>
              </a:rPr>
              <a:t>By</a:t>
            </a:r>
            <a:r>
              <a:rPr sz="2400" spc="17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representing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aggregate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semantics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workspace,</a:t>
            </a:r>
            <a:r>
              <a:rPr sz="2400" spc="65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relationships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between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items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become 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visible.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4300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7630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38100">
              <a:solidFill>
                <a:srgbClr val="FDC3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25" y="0"/>
              <a:ext cx="57150" cy="6858000"/>
            </a:xfrm>
            <a:custGeom>
              <a:avLst/>
              <a:gdLst/>
              <a:ahLst/>
              <a:cxnLst/>
              <a:rect l="l" t="t" r="r" b="b"/>
              <a:pathLst>
                <a:path w="57150" h="6858000">
                  <a:moveTo>
                    <a:pt x="1143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1430" y="6858000"/>
                  </a:lnTo>
                  <a:lnTo>
                    <a:pt x="11430" y="0"/>
                  </a:lnTo>
                  <a:close/>
                </a:path>
                <a:path w="57150" h="6858000">
                  <a:moveTo>
                    <a:pt x="57150" y="0"/>
                  </a:moveTo>
                  <a:lnTo>
                    <a:pt x="22860" y="0"/>
                  </a:lnTo>
                  <a:lnTo>
                    <a:pt x="22860" y="6858000"/>
                  </a:lnTo>
                  <a:lnTo>
                    <a:pt x="57150" y="68580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DC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12700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56447" y="571499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08" y="4419"/>
                  </a:lnTo>
                  <a:lnTo>
                    <a:pt x="178597" y="17162"/>
                  </a:lnTo>
                  <a:lnTo>
                    <a:pt x="135861" y="37453"/>
                  </a:lnTo>
                  <a:lnTo>
                    <a:pt x="97575" y="64518"/>
                  </a:lnTo>
                  <a:lnTo>
                    <a:pt x="64513" y="97580"/>
                  </a:lnTo>
                  <a:lnTo>
                    <a:pt x="37450" y="135867"/>
                  </a:lnTo>
                  <a:lnTo>
                    <a:pt x="17161" y="178602"/>
                  </a:lnTo>
                  <a:lnTo>
                    <a:pt x="4419" y="225011"/>
                  </a:lnTo>
                  <a:lnTo>
                    <a:pt x="0" y="274319"/>
                  </a:lnTo>
                  <a:lnTo>
                    <a:pt x="4419" y="323628"/>
                  </a:lnTo>
                  <a:lnTo>
                    <a:pt x="17161" y="370037"/>
                  </a:lnTo>
                  <a:lnTo>
                    <a:pt x="37450" y="412772"/>
                  </a:lnTo>
                  <a:lnTo>
                    <a:pt x="64513" y="451059"/>
                  </a:lnTo>
                  <a:lnTo>
                    <a:pt x="97575" y="484121"/>
                  </a:lnTo>
                  <a:lnTo>
                    <a:pt x="135861" y="511186"/>
                  </a:lnTo>
                  <a:lnTo>
                    <a:pt x="178597" y="531477"/>
                  </a:lnTo>
                  <a:lnTo>
                    <a:pt x="225008" y="544220"/>
                  </a:lnTo>
                  <a:lnTo>
                    <a:pt x="274320" y="548640"/>
                  </a:lnTo>
                  <a:lnTo>
                    <a:pt x="323631" y="544220"/>
                  </a:lnTo>
                  <a:lnTo>
                    <a:pt x="370042" y="531477"/>
                  </a:lnTo>
                  <a:lnTo>
                    <a:pt x="412778" y="511186"/>
                  </a:lnTo>
                  <a:lnTo>
                    <a:pt x="451064" y="484121"/>
                  </a:lnTo>
                  <a:lnTo>
                    <a:pt x="484126" y="451059"/>
                  </a:lnTo>
                  <a:lnTo>
                    <a:pt x="511189" y="412772"/>
                  </a:lnTo>
                  <a:lnTo>
                    <a:pt x="531478" y="370037"/>
                  </a:lnTo>
                  <a:lnTo>
                    <a:pt x="544220" y="323628"/>
                  </a:lnTo>
                  <a:lnTo>
                    <a:pt x="548640" y="274319"/>
                  </a:lnTo>
                  <a:lnTo>
                    <a:pt x="544220" y="225011"/>
                  </a:lnTo>
                  <a:lnTo>
                    <a:pt x="531478" y="178602"/>
                  </a:lnTo>
                  <a:lnTo>
                    <a:pt x="511189" y="135867"/>
                  </a:lnTo>
                  <a:lnTo>
                    <a:pt x="484126" y="97580"/>
                  </a:lnTo>
                  <a:lnTo>
                    <a:pt x="451064" y="64518"/>
                  </a:lnTo>
                  <a:lnTo>
                    <a:pt x="412778" y="37453"/>
                  </a:lnTo>
                  <a:lnTo>
                    <a:pt x="370042" y="17162"/>
                  </a:lnTo>
                  <a:lnTo>
                    <a:pt x="323631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 rot="5400000">
            <a:off x="2989570" y="-1922770"/>
            <a:ext cx="461665" cy="5374005"/>
          </a:xfrm>
          <a:prstGeom prst="rect">
            <a:avLst/>
          </a:prstGeom>
        </p:spPr>
        <p:txBody>
          <a:bodyPr vert="vert270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3000" b="1" spc="345" dirty="0">
                <a:solidFill>
                  <a:srgbClr val="002060"/>
                </a:solidFill>
                <a:latin typeface="Cambria"/>
                <a:cs typeface="Cambria"/>
              </a:rPr>
              <a:t>C</a:t>
            </a:r>
            <a:r>
              <a:rPr sz="2400" b="1" spc="345" dirty="0">
                <a:solidFill>
                  <a:srgbClr val="002060"/>
                </a:solidFill>
                <a:latin typeface="Cambria"/>
                <a:cs typeface="Cambria"/>
              </a:rPr>
              <a:t>OGNITION</a:t>
            </a:r>
            <a:r>
              <a:rPr sz="2400" b="1" spc="305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2400" b="1" spc="310" dirty="0">
                <a:solidFill>
                  <a:srgbClr val="002060"/>
                </a:solidFill>
                <a:latin typeface="Cambria"/>
                <a:cs typeface="Cambria"/>
              </a:rPr>
              <a:t>AND </a:t>
            </a:r>
            <a:r>
              <a:rPr sz="3000" b="1" spc="360" dirty="0">
                <a:solidFill>
                  <a:srgbClr val="002060"/>
                </a:solidFill>
                <a:latin typeface="Cambria"/>
                <a:cs typeface="Cambria"/>
              </a:rPr>
              <a:t>P</a:t>
            </a:r>
            <a:r>
              <a:rPr sz="2400" b="1" spc="360" dirty="0">
                <a:solidFill>
                  <a:srgbClr val="002060"/>
                </a:solidFill>
                <a:latin typeface="Cambria"/>
                <a:cs typeface="Cambria"/>
              </a:rPr>
              <a:t>ERCEPTION</a:t>
            </a:r>
            <a:endParaRPr sz="2400" b="1" dirty="0">
              <a:solidFill>
                <a:srgbClr val="002060"/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6680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7630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38100">
              <a:solidFill>
                <a:srgbClr val="FDC3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25" y="0"/>
              <a:ext cx="57150" cy="6858000"/>
            </a:xfrm>
            <a:custGeom>
              <a:avLst/>
              <a:gdLst/>
              <a:ahLst/>
              <a:cxnLst/>
              <a:rect l="l" t="t" r="r" b="b"/>
              <a:pathLst>
                <a:path w="57150" h="6858000">
                  <a:moveTo>
                    <a:pt x="1143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1430" y="6858000"/>
                  </a:lnTo>
                  <a:lnTo>
                    <a:pt x="11430" y="0"/>
                  </a:lnTo>
                  <a:close/>
                </a:path>
                <a:path w="57150" h="6858000">
                  <a:moveTo>
                    <a:pt x="57150" y="0"/>
                  </a:moveTo>
                  <a:lnTo>
                    <a:pt x="22860" y="0"/>
                  </a:lnTo>
                  <a:lnTo>
                    <a:pt x="22860" y="6858000"/>
                  </a:lnTo>
                  <a:lnTo>
                    <a:pt x="57150" y="68580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DC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12700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56447" y="571499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08" y="4419"/>
                  </a:lnTo>
                  <a:lnTo>
                    <a:pt x="178597" y="17162"/>
                  </a:lnTo>
                  <a:lnTo>
                    <a:pt x="135861" y="37453"/>
                  </a:lnTo>
                  <a:lnTo>
                    <a:pt x="97575" y="64518"/>
                  </a:lnTo>
                  <a:lnTo>
                    <a:pt x="64513" y="97580"/>
                  </a:lnTo>
                  <a:lnTo>
                    <a:pt x="37450" y="135867"/>
                  </a:lnTo>
                  <a:lnTo>
                    <a:pt x="17161" y="178602"/>
                  </a:lnTo>
                  <a:lnTo>
                    <a:pt x="4419" y="225011"/>
                  </a:lnTo>
                  <a:lnTo>
                    <a:pt x="0" y="274319"/>
                  </a:lnTo>
                  <a:lnTo>
                    <a:pt x="4419" y="323628"/>
                  </a:lnTo>
                  <a:lnTo>
                    <a:pt x="17161" y="370037"/>
                  </a:lnTo>
                  <a:lnTo>
                    <a:pt x="37450" y="412772"/>
                  </a:lnTo>
                  <a:lnTo>
                    <a:pt x="64513" y="451059"/>
                  </a:lnTo>
                  <a:lnTo>
                    <a:pt x="97575" y="484121"/>
                  </a:lnTo>
                  <a:lnTo>
                    <a:pt x="135861" y="511186"/>
                  </a:lnTo>
                  <a:lnTo>
                    <a:pt x="178597" y="531477"/>
                  </a:lnTo>
                  <a:lnTo>
                    <a:pt x="225008" y="544220"/>
                  </a:lnTo>
                  <a:lnTo>
                    <a:pt x="274320" y="548640"/>
                  </a:lnTo>
                  <a:lnTo>
                    <a:pt x="323631" y="544220"/>
                  </a:lnTo>
                  <a:lnTo>
                    <a:pt x="370042" y="531477"/>
                  </a:lnTo>
                  <a:lnTo>
                    <a:pt x="412778" y="511186"/>
                  </a:lnTo>
                  <a:lnTo>
                    <a:pt x="451064" y="484121"/>
                  </a:lnTo>
                  <a:lnTo>
                    <a:pt x="484126" y="451059"/>
                  </a:lnTo>
                  <a:lnTo>
                    <a:pt x="511189" y="412772"/>
                  </a:lnTo>
                  <a:lnTo>
                    <a:pt x="531478" y="370037"/>
                  </a:lnTo>
                  <a:lnTo>
                    <a:pt x="544220" y="323628"/>
                  </a:lnTo>
                  <a:lnTo>
                    <a:pt x="548640" y="274319"/>
                  </a:lnTo>
                  <a:lnTo>
                    <a:pt x="544220" y="225011"/>
                  </a:lnTo>
                  <a:lnTo>
                    <a:pt x="531478" y="178602"/>
                  </a:lnTo>
                  <a:lnTo>
                    <a:pt x="511189" y="135867"/>
                  </a:lnTo>
                  <a:lnTo>
                    <a:pt x="484126" y="97580"/>
                  </a:lnTo>
                  <a:lnTo>
                    <a:pt x="451064" y="64518"/>
                  </a:lnTo>
                  <a:lnTo>
                    <a:pt x="412778" y="37453"/>
                  </a:lnTo>
                  <a:lnTo>
                    <a:pt x="370042" y="17162"/>
                  </a:lnTo>
                  <a:lnTo>
                    <a:pt x="323631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6680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7630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38100">
              <a:solidFill>
                <a:srgbClr val="FDC3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25" y="0"/>
              <a:ext cx="57150" cy="6858000"/>
            </a:xfrm>
            <a:custGeom>
              <a:avLst/>
              <a:gdLst/>
              <a:ahLst/>
              <a:cxnLst/>
              <a:rect l="l" t="t" r="r" b="b"/>
              <a:pathLst>
                <a:path w="57150" h="6858000">
                  <a:moveTo>
                    <a:pt x="1143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1430" y="6858000"/>
                  </a:lnTo>
                  <a:lnTo>
                    <a:pt x="11430" y="0"/>
                  </a:lnTo>
                  <a:close/>
                </a:path>
                <a:path w="57150" h="6858000">
                  <a:moveTo>
                    <a:pt x="57150" y="0"/>
                  </a:moveTo>
                  <a:lnTo>
                    <a:pt x="22860" y="0"/>
                  </a:lnTo>
                  <a:lnTo>
                    <a:pt x="22860" y="6858000"/>
                  </a:lnTo>
                  <a:lnTo>
                    <a:pt x="57150" y="68580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DC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12700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56447" y="571499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08" y="4419"/>
                  </a:lnTo>
                  <a:lnTo>
                    <a:pt x="178597" y="17162"/>
                  </a:lnTo>
                  <a:lnTo>
                    <a:pt x="135861" y="37453"/>
                  </a:lnTo>
                  <a:lnTo>
                    <a:pt x="97575" y="64518"/>
                  </a:lnTo>
                  <a:lnTo>
                    <a:pt x="64513" y="97580"/>
                  </a:lnTo>
                  <a:lnTo>
                    <a:pt x="37450" y="135867"/>
                  </a:lnTo>
                  <a:lnTo>
                    <a:pt x="17161" y="178602"/>
                  </a:lnTo>
                  <a:lnTo>
                    <a:pt x="4419" y="225011"/>
                  </a:lnTo>
                  <a:lnTo>
                    <a:pt x="0" y="274319"/>
                  </a:lnTo>
                  <a:lnTo>
                    <a:pt x="4419" y="323628"/>
                  </a:lnTo>
                  <a:lnTo>
                    <a:pt x="17161" y="370037"/>
                  </a:lnTo>
                  <a:lnTo>
                    <a:pt x="37450" y="412772"/>
                  </a:lnTo>
                  <a:lnTo>
                    <a:pt x="64513" y="451059"/>
                  </a:lnTo>
                  <a:lnTo>
                    <a:pt x="97575" y="484121"/>
                  </a:lnTo>
                  <a:lnTo>
                    <a:pt x="135861" y="511186"/>
                  </a:lnTo>
                  <a:lnTo>
                    <a:pt x="178597" y="531477"/>
                  </a:lnTo>
                  <a:lnTo>
                    <a:pt x="225008" y="544220"/>
                  </a:lnTo>
                  <a:lnTo>
                    <a:pt x="274320" y="548640"/>
                  </a:lnTo>
                  <a:lnTo>
                    <a:pt x="323631" y="544220"/>
                  </a:lnTo>
                  <a:lnTo>
                    <a:pt x="370042" y="531477"/>
                  </a:lnTo>
                  <a:lnTo>
                    <a:pt x="412778" y="511186"/>
                  </a:lnTo>
                  <a:lnTo>
                    <a:pt x="451064" y="484121"/>
                  </a:lnTo>
                  <a:lnTo>
                    <a:pt x="484126" y="451059"/>
                  </a:lnTo>
                  <a:lnTo>
                    <a:pt x="511189" y="412772"/>
                  </a:lnTo>
                  <a:lnTo>
                    <a:pt x="531478" y="370037"/>
                  </a:lnTo>
                  <a:lnTo>
                    <a:pt x="544220" y="323628"/>
                  </a:lnTo>
                  <a:lnTo>
                    <a:pt x="548640" y="274319"/>
                  </a:lnTo>
                  <a:lnTo>
                    <a:pt x="544220" y="225011"/>
                  </a:lnTo>
                  <a:lnTo>
                    <a:pt x="531478" y="178602"/>
                  </a:lnTo>
                  <a:lnTo>
                    <a:pt x="511189" y="135867"/>
                  </a:lnTo>
                  <a:lnTo>
                    <a:pt x="484126" y="97580"/>
                  </a:lnTo>
                  <a:lnTo>
                    <a:pt x="451064" y="64518"/>
                  </a:lnTo>
                  <a:lnTo>
                    <a:pt x="412778" y="37453"/>
                  </a:lnTo>
                  <a:lnTo>
                    <a:pt x="370042" y="17162"/>
                  </a:lnTo>
                  <a:lnTo>
                    <a:pt x="323631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2"/>
          <p:cNvSpPr txBox="1"/>
          <p:nvPr/>
        </p:nvSpPr>
        <p:spPr>
          <a:xfrm>
            <a:off x="535940" y="1628902"/>
            <a:ext cx="7458709" cy="3836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14" dirty="0">
                <a:latin typeface="Cambria"/>
                <a:cs typeface="Cambria"/>
              </a:rPr>
              <a:t>The </a:t>
            </a:r>
            <a:r>
              <a:rPr sz="2400" spc="100" dirty="0">
                <a:latin typeface="Cambria"/>
                <a:cs typeface="Cambria"/>
              </a:rPr>
              <a:t>length </a:t>
            </a:r>
            <a:r>
              <a:rPr sz="2400" spc="-5" dirty="0">
                <a:latin typeface="Cambria"/>
                <a:cs typeface="Cambria"/>
              </a:rPr>
              <a:t>of </a:t>
            </a:r>
            <a:r>
              <a:rPr sz="2400" spc="80" dirty="0">
                <a:latin typeface="Cambria"/>
                <a:cs typeface="Cambria"/>
              </a:rPr>
              <a:t>search </a:t>
            </a:r>
            <a:r>
              <a:rPr sz="2400" spc="100" dirty="0">
                <a:latin typeface="Cambria"/>
                <a:cs typeface="Cambria"/>
              </a:rPr>
              <a:t>statements </a:t>
            </a:r>
            <a:r>
              <a:rPr sz="2400" spc="65" dirty="0">
                <a:latin typeface="Cambria"/>
                <a:cs typeface="Cambria"/>
              </a:rPr>
              <a:t>directly </a:t>
            </a:r>
            <a:r>
              <a:rPr sz="2400" spc="70" dirty="0">
                <a:latin typeface="Cambria"/>
                <a:cs typeface="Cambria"/>
              </a:rPr>
              <a:t>affect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ability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Information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Retrieval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120" dirty="0">
                <a:latin typeface="Cambria"/>
                <a:cs typeface="Cambria"/>
              </a:rPr>
              <a:t>Systems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25" dirty="0">
                <a:latin typeface="Cambria"/>
                <a:cs typeface="Cambria"/>
              </a:rPr>
              <a:t>to</a:t>
            </a:r>
            <a:r>
              <a:rPr sz="2400" spc="3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find </a:t>
            </a:r>
            <a:r>
              <a:rPr sz="2400" spc="85" dirty="0">
                <a:latin typeface="Cambria"/>
                <a:cs typeface="Cambria"/>
              </a:rPr>
              <a:t> relevant </a:t>
            </a:r>
            <a:r>
              <a:rPr sz="2400" spc="100" dirty="0">
                <a:latin typeface="Cambria"/>
                <a:cs typeface="Cambria"/>
              </a:rPr>
              <a:t>items. </a:t>
            </a:r>
            <a:r>
              <a:rPr sz="2400" spc="114" dirty="0">
                <a:latin typeface="Cambria"/>
                <a:cs typeface="Cambria"/>
              </a:rPr>
              <a:t>The </a:t>
            </a:r>
            <a:r>
              <a:rPr sz="2400" spc="55" dirty="0">
                <a:latin typeface="Cambria"/>
                <a:cs typeface="Cambria"/>
              </a:rPr>
              <a:t>longer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80" dirty="0">
                <a:latin typeface="Cambria"/>
                <a:cs typeface="Cambria"/>
              </a:rPr>
              <a:t>search query,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easier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it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for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system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find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items.</a:t>
            </a:r>
            <a:endParaRPr sz="2400" dirty="0">
              <a:latin typeface="Cambria"/>
              <a:cs typeface="Cambria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75" dirty="0">
                <a:latin typeface="Cambria"/>
                <a:cs typeface="Cambria"/>
              </a:rPr>
              <a:t>Profiles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used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as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search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statements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for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Selective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Dissemination </a:t>
            </a:r>
            <a:r>
              <a:rPr sz="2400" spc="-5" dirty="0">
                <a:latin typeface="Cambria"/>
                <a:cs typeface="Cambria"/>
              </a:rPr>
              <a:t>of </a:t>
            </a:r>
            <a:r>
              <a:rPr sz="2400" spc="85" dirty="0">
                <a:latin typeface="Cambria"/>
                <a:cs typeface="Cambria"/>
              </a:rPr>
              <a:t>Information systems </a:t>
            </a:r>
            <a:r>
              <a:rPr sz="2400" spc="80" dirty="0">
                <a:latin typeface="Cambria"/>
                <a:cs typeface="Cambria"/>
              </a:rPr>
              <a:t>are </a:t>
            </a:r>
            <a:r>
              <a:rPr sz="2400" spc="110" dirty="0">
                <a:latin typeface="Cambria"/>
                <a:cs typeface="Cambria"/>
              </a:rPr>
              <a:t>usually 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very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long,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typically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75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100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terms.</a:t>
            </a:r>
            <a:endParaRPr sz="2400" dirty="0">
              <a:latin typeface="Cambria"/>
              <a:cs typeface="Cambria"/>
            </a:endParaRPr>
          </a:p>
          <a:p>
            <a:pPr marL="285115" marR="6350" indent="-27305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60" dirty="0">
                <a:latin typeface="Cambria"/>
                <a:cs typeface="Cambria"/>
              </a:rPr>
              <a:t>In </a:t>
            </a:r>
            <a:r>
              <a:rPr sz="2400" spc="90" dirty="0">
                <a:latin typeface="Cambria"/>
                <a:cs typeface="Cambria"/>
              </a:rPr>
              <a:t>large </a:t>
            </a:r>
            <a:r>
              <a:rPr sz="2400" spc="80" dirty="0">
                <a:latin typeface="Cambria"/>
                <a:cs typeface="Cambria"/>
              </a:rPr>
              <a:t>systems </a:t>
            </a:r>
            <a:r>
              <a:rPr sz="2400" spc="70" dirty="0">
                <a:latin typeface="Cambria"/>
                <a:cs typeface="Cambria"/>
              </a:rPr>
              <a:t>used </a:t>
            </a:r>
            <a:r>
              <a:rPr sz="2400" spc="45" dirty="0">
                <a:latin typeface="Cambria"/>
                <a:cs typeface="Cambria"/>
              </a:rPr>
              <a:t>by </a:t>
            </a:r>
            <a:r>
              <a:rPr sz="2400" spc="70" dirty="0">
                <a:latin typeface="Cambria"/>
                <a:cs typeface="Cambria"/>
              </a:rPr>
              <a:t>research </a:t>
            </a:r>
            <a:r>
              <a:rPr sz="2400" spc="75" dirty="0">
                <a:latin typeface="Cambria"/>
                <a:cs typeface="Cambria"/>
              </a:rPr>
              <a:t>specialists </a:t>
            </a:r>
            <a:r>
              <a:rPr sz="2400" spc="105" dirty="0">
                <a:latin typeface="Cambria"/>
                <a:cs typeface="Cambria"/>
              </a:rPr>
              <a:t>and 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analysts,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typical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ad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hoc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search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statement </a:t>
            </a:r>
            <a:r>
              <a:rPr sz="2400" spc="70" dirty="0">
                <a:latin typeface="Cambria"/>
                <a:cs typeface="Cambria"/>
              </a:rPr>
              <a:t>is 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approximately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7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terms.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10" name="object 2"/>
          <p:cNvSpPr txBox="1">
            <a:spLocks noGrp="1"/>
          </p:cNvSpPr>
          <p:nvPr>
            <p:ph type="title"/>
          </p:nvPr>
        </p:nvSpPr>
        <p:spPr>
          <a:xfrm>
            <a:off x="535940" y="895350"/>
            <a:ext cx="16084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375" dirty="0">
                <a:solidFill>
                  <a:srgbClr val="002060"/>
                </a:solidFill>
              </a:rPr>
              <a:t>B</a:t>
            </a:r>
            <a:r>
              <a:rPr b="1" spc="320" dirty="0">
                <a:solidFill>
                  <a:srgbClr val="002060"/>
                </a:solidFill>
              </a:rPr>
              <a:t>INDING</a:t>
            </a:r>
            <a:endParaRPr sz="3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6680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7630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38100">
              <a:solidFill>
                <a:srgbClr val="FDC3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25" y="0"/>
              <a:ext cx="57150" cy="6858000"/>
            </a:xfrm>
            <a:custGeom>
              <a:avLst/>
              <a:gdLst/>
              <a:ahLst/>
              <a:cxnLst/>
              <a:rect l="l" t="t" r="r" b="b"/>
              <a:pathLst>
                <a:path w="57150" h="6858000">
                  <a:moveTo>
                    <a:pt x="1143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1430" y="6858000"/>
                  </a:lnTo>
                  <a:lnTo>
                    <a:pt x="11430" y="0"/>
                  </a:lnTo>
                  <a:close/>
                </a:path>
                <a:path w="57150" h="6858000">
                  <a:moveTo>
                    <a:pt x="57150" y="0"/>
                  </a:moveTo>
                  <a:lnTo>
                    <a:pt x="22860" y="0"/>
                  </a:lnTo>
                  <a:lnTo>
                    <a:pt x="22860" y="6858000"/>
                  </a:lnTo>
                  <a:lnTo>
                    <a:pt x="57150" y="68580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DC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12700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56447" y="571499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08" y="4419"/>
                  </a:lnTo>
                  <a:lnTo>
                    <a:pt x="178597" y="17162"/>
                  </a:lnTo>
                  <a:lnTo>
                    <a:pt x="135861" y="37453"/>
                  </a:lnTo>
                  <a:lnTo>
                    <a:pt x="97575" y="64518"/>
                  </a:lnTo>
                  <a:lnTo>
                    <a:pt x="64513" y="97580"/>
                  </a:lnTo>
                  <a:lnTo>
                    <a:pt x="37450" y="135867"/>
                  </a:lnTo>
                  <a:lnTo>
                    <a:pt x="17161" y="178602"/>
                  </a:lnTo>
                  <a:lnTo>
                    <a:pt x="4419" y="225011"/>
                  </a:lnTo>
                  <a:lnTo>
                    <a:pt x="0" y="274319"/>
                  </a:lnTo>
                  <a:lnTo>
                    <a:pt x="4419" y="323628"/>
                  </a:lnTo>
                  <a:lnTo>
                    <a:pt x="17161" y="370037"/>
                  </a:lnTo>
                  <a:lnTo>
                    <a:pt x="37450" y="412772"/>
                  </a:lnTo>
                  <a:lnTo>
                    <a:pt x="64513" y="451059"/>
                  </a:lnTo>
                  <a:lnTo>
                    <a:pt x="97575" y="484121"/>
                  </a:lnTo>
                  <a:lnTo>
                    <a:pt x="135861" y="511186"/>
                  </a:lnTo>
                  <a:lnTo>
                    <a:pt x="178597" y="531477"/>
                  </a:lnTo>
                  <a:lnTo>
                    <a:pt x="225008" y="544220"/>
                  </a:lnTo>
                  <a:lnTo>
                    <a:pt x="274320" y="548640"/>
                  </a:lnTo>
                  <a:lnTo>
                    <a:pt x="323631" y="544220"/>
                  </a:lnTo>
                  <a:lnTo>
                    <a:pt x="370042" y="531477"/>
                  </a:lnTo>
                  <a:lnTo>
                    <a:pt x="412778" y="511186"/>
                  </a:lnTo>
                  <a:lnTo>
                    <a:pt x="451064" y="484121"/>
                  </a:lnTo>
                  <a:lnTo>
                    <a:pt x="484126" y="451059"/>
                  </a:lnTo>
                  <a:lnTo>
                    <a:pt x="511189" y="412772"/>
                  </a:lnTo>
                  <a:lnTo>
                    <a:pt x="531478" y="370037"/>
                  </a:lnTo>
                  <a:lnTo>
                    <a:pt x="544220" y="323628"/>
                  </a:lnTo>
                  <a:lnTo>
                    <a:pt x="548640" y="274319"/>
                  </a:lnTo>
                  <a:lnTo>
                    <a:pt x="544220" y="225011"/>
                  </a:lnTo>
                  <a:lnTo>
                    <a:pt x="531478" y="178602"/>
                  </a:lnTo>
                  <a:lnTo>
                    <a:pt x="511189" y="135867"/>
                  </a:lnTo>
                  <a:lnTo>
                    <a:pt x="484126" y="97580"/>
                  </a:lnTo>
                  <a:lnTo>
                    <a:pt x="451064" y="64518"/>
                  </a:lnTo>
                  <a:lnTo>
                    <a:pt x="412778" y="37453"/>
                  </a:lnTo>
                  <a:lnTo>
                    <a:pt x="370042" y="17162"/>
                  </a:lnTo>
                  <a:lnTo>
                    <a:pt x="323631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535940" y="896111"/>
            <a:ext cx="175704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434" dirty="0" smtClean="0">
                <a:solidFill>
                  <a:srgbClr val="002060"/>
                </a:solidFill>
                <a:latin typeface="Cambria"/>
                <a:cs typeface="Cambria"/>
              </a:rPr>
              <a:t>E</a:t>
            </a:r>
            <a:r>
              <a:rPr b="1" spc="280" dirty="0" smtClean="0">
                <a:solidFill>
                  <a:srgbClr val="002060"/>
                </a:solidFill>
                <a:latin typeface="Cambria"/>
                <a:cs typeface="Cambria"/>
              </a:rPr>
              <a:t>XAM</a:t>
            </a:r>
            <a:r>
              <a:rPr b="1" spc="240" dirty="0" smtClean="0">
                <a:solidFill>
                  <a:srgbClr val="002060"/>
                </a:solidFill>
                <a:latin typeface="Cambria"/>
                <a:cs typeface="Cambria"/>
              </a:rPr>
              <a:t>P</a:t>
            </a:r>
            <a:r>
              <a:rPr b="1" spc="315" dirty="0" smtClean="0">
                <a:solidFill>
                  <a:srgbClr val="002060"/>
                </a:solidFill>
                <a:latin typeface="Cambria"/>
                <a:cs typeface="Cambria"/>
              </a:rPr>
              <a:t>L</a:t>
            </a:r>
            <a:r>
              <a:rPr b="1" spc="350" dirty="0" smtClean="0">
                <a:solidFill>
                  <a:srgbClr val="002060"/>
                </a:solidFill>
                <a:latin typeface="Cambria"/>
                <a:cs typeface="Cambria"/>
              </a:rPr>
              <a:t>E</a:t>
            </a:r>
            <a:endParaRPr sz="3000" b="1" dirty="0">
              <a:solidFill>
                <a:srgbClr val="002060"/>
              </a:solidFill>
              <a:latin typeface="Cambria"/>
              <a:cs typeface="Cambria"/>
            </a:endParaRPr>
          </a:p>
        </p:txBody>
      </p:sp>
      <p:pic>
        <p:nvPicPr>
          <p:cNvPr id="10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500" y="1500250"/>
            <a:ext cx="7786624" cy="3786124"/>
          </a:xfrm>
          <a:prstGeom prst="rect">
            <a:avLst/>
          </a:prstGeom>
        </p:spPr>
      </p:pic>
      <p:sp>
        <p:nvSpPr>
          <p:cNvPr id="11" name="object 4"/>
          <p:cNvSpPr txBox="1"/>
          <p:nvPr/>
        </p:nvSpPr>
        <p:spPr>
          <a:xfrm>
            <a:off x="2988817" y="5598159"/>
            <a:ext cx="2596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Times New Roman"/>
                <a:cs typeface="Times New Roman"/>
              </a:rPr>
              <a:t>Examples</a:t>
            </a:r>
            <a:r>
              <a:rPr sz="1800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of</a:t>
            </a:r>
            <a:r>
              <a:rPr sz="18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Query</a:t>
            </a:r>
            <a:r>
              <a:rPr sz="18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Binding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6680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7630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38100">
              <a:solidFill>
                <a:srgbClr val="FDC3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25" y="0"/>
              <a:ext cx="57150" cy="6858000"/>
            </a:xfrm>
            <a:custGeom>
              <a:avLst/>
              <a:gdLst/>
              <a:ahLst/>
              <a:cxnLst/>
              <a:rect l="l" t="t" r="r" b="b"/>
              <a:pathLst>
                <a:path w="57150" h="6858000">
                  <a:moveTo>
                    <a:pt x="1143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1430" y="6858000"/>
                  </a:lnTo>
                  <a:lnTo>
                    <a:pt x="11430" y="0"/>
                  </a:lnTo>
                  <a:close/>
                </a:path>
                <a:path w="57150" h="6858000">
                  <a:moveTo>
                    <a:pt x="57150" y="0"/>
                  </a:moveTo>
                  <a:lnTo>
                    <a:pt x="22860" y="0"/>
                  </a:lnTo>
                  <a:lnTo>
                    <a:pt x="22860" y="6858000"/>
                  </a:lnTo>
                  <a:lnTo>
                    <a:pt x="57150" y="68580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DC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12700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56447" y="571499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08" y="4419"/>
                  </a:lnTo>
                  <a:lnTo>
                    <a:pt x="178597" y="17162"/>
                  </a:lnTo>
                  <a:lnTo>
                    <a:pt x="135861" y="37453"/>
                  </a:lnTo>
                  <a:lnTo>
                    <a:pt x="97575" y="64518"/>
                  </a:lnTo>
                  <a:lnTo>
                    <a:pt x="64513" y="97580"/>
                  </a:lnTo>
                  <a:lnTo>
                    <a:pt x="37450" y="135867"/>
                  </a:lnTo>
                  <a:lnTo>
                    <a:pt x="17161" y="178602"/>
                  </a:lnTo>
                  <a:lnTo>
                    <a:pt x="4419" y="225011"/>
                  </a:lnTo>
                  <a:lnTo>
                    <a:pt x="0" y="274319"/>
                  </a:lnTo>
                  <a:lnTo>
                    <a:pt x="4419" y="323628"/>
                  </a:lnTo>
                  <a:lnTo>
                    <a:pt x="17161" y="370037"/>
                  </a:lnTo>
                  <a:lnTo>
                    <a:pt x="37450" y="412772"/>
                  </a:lnTo>
                  <a:lnTo>
                    <a:pt x="64513" y="451059"/>
                  </a:lnTo>
                  <a:lnTo>
                    <a:pt x="97575" y="484121"/>
                  </a:lnTo>
                  <a:lnTo>
                    <a:pt x="135861" y="511186"/>
                  </a:lnTo>
                  <a:lnTo>
                    <a:pt x="178597" y="531477"/>
                  </a:lnTo>
                  <a:lnTo>
                    <a:pt x="225008" y="544220"/>
                  </a:lnTo>
                  <a:lnTo>
                    <a:pt x="274320" y="548640"/>
                  </a:lnTo>
                  <a:lnTo>
                    <a:pt x="323631" y="544220"/>
                  </a:lnTo>
                  <a:lnTo>
                    <a:pt x="370042" y="531477"/>
                  </a:lnTo>
                  <a:lnTo>
                    <a:pt x="412778" y="511186"/>
                  </a:lnTo>
                  <a:lnTo>
                    <a:pt x="451064" y="484121"/>
                  </a:lnTo>
                  <a:lnTo>
                    <a:pt x="484126" y="451059"/>
                  </a:lnTo>
                  <a:lnTo>
                    <a:pt x="511189" y="412772"/>
                  </a:lnTo>
                  <a:lnTo>
                    <a:pt x="531478" y="370037"/>
                  </a:lnTo>
                  <a:lnTo>
                    <a:pt x="544220" y="323628"/>
                  </a:lnTo>
                  <a:lnTo>
                    <a:pt x="548640" y="274319"/>
                  </a:lnTo>
                  <a:lnTo>
                    <a:pt x="544220" y="225011"/>
                  </a:lnTo>
                  <a:lnTo>
                    <a:pt x="531478" y="178602"/>
                  </a:lnTo>
                  <a:lnTo>
                    <a:pt x="511189" y="135867"/>
                  </a:lnTo>
                  <a:lnTo>
                    <a:pt x="484126" y="97580"/>
                  </a:lnTo>
                  <a:lnTo>
                    <a:pt x="451064" y="64518"/>
                  </a:lnTo>
                  <a:lnTo>
                    <a:pt x="412778" y="37453"/>
                  </a:lnTo>
                  <a:lnTo>
                    <a:pt x="370042" y="17162"/>
                  </a:lnTo>
                  <a:lnTo>
                    <a:pt x="323631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535940" y="895350"/>
            <a:ext cx="68560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295" dirty="0">
                <a:solidFill>
                  <a:srgbClr val="002060"/>
                </a:solidFill>
              </a:rPr>
              <a:t>S</a:t>
            </a:r>
            <a:r>
              <a:rPr b="1" spc="295" dirty="0">
                <a:solidFill>
                  <a:srgbClr val="002060"/>
                </a:solidFill>
              </a:rPr>
              <a:t>IMILARITY</a:t>
            </a:r>
            <a:r>
              <a:rPr b="1" spc="310" dirty="0">
                <a:solidFill>
                  <a:srgbClr val="002060"/>
                </a:solidFill>
              </a:rPr>
              <a:t> </a:t>
            </a:r>
            <a:r>
              <a:rPr sz="3000" b="1" spc="375" dirty="0">
                <a:solidFill>
                  <a:srgbClr val="002060"/>
                </a:solidFill>
              </a:rPr>
              <a:t>M</a:t>
            </a:r>
            <a:r>
              <a:rPr b="1" spc="375" dirty="0">
                <a:solidFill>
                  <a:srgbClr val="002060"/>
                </a:solidFill>
              </a:rPr>
              <a:t>EASURES</a:t>
            </a:r>
            <a:r>
              <a:rPr b="1" spc="315" dirty="0">
                <a:solidFill>
                  <a:srgbClr val="002060"/>
                </a:solidFill>
              </a:rPr>
              <a:t> </a:t>
            </a:r>
            <a:r>
              <a:rPr b="1" spc="310" dirty="0">
                <a:solidFill>
                  <a:srgbClr val="002060"/>
                </a:solidFill>
              </a:rPr>
              <a:t>AND</a:t>
            </a:r>
            <a:r>
              <a:rPr b="1" spc="330" dirty="0">
                <a:solidFill>
                  <a:srgbClr val="002060"/>
                </a:solidFill>
              </a:rPr>
              <a:t> </a:t>
            </a:r>
            <a:r>
              <a:rPr sz="3000" b="1" spc="345" dirty="0">
                <a:solidFill>
                  <a:srgbClr val="002060"/>
                </a:solidFill>
              </a:rPr>
              <a:t>R</a:t>
            </a:r>
            <a:r>
              <a:rPr b="1" spc="345" dirty="0">
                <a:solidFill>
                  <a:srgbClr val="002060"/>
                </a:solidFill>
              </a:rPr>
              <a:t>ANKING</a:t>
            </a:r>
            <a:endParaRPr sz="3000" b="1" dirty="0">
              <a:solidFill>
                <a:srgbClr val="002060"/>
              </a:solidFill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535940" y="1628902"/>
            <a:ext cx="7602220" cy="456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14" dirty="0">
                <a:latin typeface="Cambria"/>
                <a:cs typeface="Cambria"/>
              </a:rPr>
              <a:t>Searching </a:t>
            </a:r>
            <a:r>
              <a:rPr sz="2400" spc="100" dirty="0">
                <a:latin typeface="Cambria"/>
                <a:cs typeface="Cambria"/>
              </a:rPr>
              <a:t>in </a:t>
            </a:r>
            <a:r>
              <a:rPr sz="2400" spc="85" dirty="0">
                <a:latin typeface="Cambria"/>
                <a:cs typeface="Cambria"/>
              </a:rPr>
              <a:t>general </a:t>
            </a:r>
            <a:r>
              <a:rPr sz="2400" spc="80" dirty="0">
                <a:latin typeface="Cambria"/>
                <a:cs typeface="Cambria"/>
              </a:rPr>
              <a:t>is </a:t>
            </a:r>
            <a:r>
              <a:rPr sz="2400" spc="40" dirty="0">
                <a:latin typeface="Cambria"/>
                <a:cs typeface="Cambria"/>
              </a:rPr>
              <a:t>concerned </a:t>
            </a:r>
            <a:r>
              <a:rPr sz="2400" spc="90" dirty="0">
                <a:latin typeface="Cambria"/>
                <a:cs typeface="Cambria"/>
              </a:rPr>
              <a:t>with </a:t>
            </a:r>
            <a:r>
              <a:rPr sz="2400" spc="100" dirty="0">
                <a:latin typeface="Cambria"/>
                <a:cs typeface="Cambria"/>
              </a:rPr>
              <a:t>calculating 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similarity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between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 </a:t>
            </a:r>
            <a:r>
              <a:rPr sz="2400" spc="50" dirty="0">
                <a:latin typeface="Cambria"/>
                <a:cs typeface="Cambria"/>
              </a:rPr>
              <a:t>user's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search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statement </a:t>
            </a:r>
            <a:r>
              <a:rPr sz="2400" spc="105" dirty="0">
                <a:latin typeface="Cambria"/>
                <a:cs typeface="Cambria"/>
              </a:rPr>
              <a:t> and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items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in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database.</a:t>
            </a:r>
            <a:endParaRPr sz="2400" dirty="0">
              <a:latin typeface="Cambria"/>
              <a:cs typeface="Cambria"/>
            </a:endParaRPr>
          </a:p>
          <a:p>
            <a:pPr marL="285115" marR="6350" indent="-27305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14" dirty="0">
                <a:latin typeface="Cambria"/>
                <a:cs typeface="Cambria"/>
              </a:rPr>
              <a:t>The </a:t>
            </a:r>
            <a:r>
              <a:rPr sz="2400" spc="95" dirty="0">
                <a:latin typeface="Cambria"/>
                <a:cs typeface="Cambria"/>
              </a:rPr>
              <a:t>highest</a:t>
            </a:r>
            <a:r>
              <a:rPr sz="2400" spc="100" dirty="0">
                <a:latin typeface="Cambria"/>
                <a:cs typeface="Cambria"/>
              </a:rPr>
              <a:t> similarity </a:t>
            </a:r>
            <a:r>
              <a:rPr sz="2400" spc="20" dirty="0">
                <a:latin typeface="Cambria"/>
                <a:cs typeface="Cambria"/>
              </a:rPr>
              <a:t>for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any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passages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 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used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as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similarity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measure</a:t>
            </a:r>
            <a:r>
              <a:rPr sz="2400" spc="70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for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item. 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Restricting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similarity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measure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 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passages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gains </a:t>
            </a:r>
            <a:r>
              <a:rPr sz="2400" spc="90" dirty="0">
                <a:latin typeface="Cambria"/>
                <a:cs typeface="Cambria"/>
              </a:rPr>
              <a:t>significant </a:t>
            </a:r>
            <a:r>
              <a:rPr sz="2400" spc="45" dirty="0">
                <a:latin typeface="Cambria"/>
                <a:cs typeface="Cambria"/>
              </a:rPr>
              <a:t>precision </a:t>
            </a:r>
            <a:r>
              <a:rPr sz="2400" spc="85" dirty="0">
                <a:latin typeface="Cambria"/>
                <a:cs typeface="Cambria"/>
              </a:rPr>
              <a:t>with </a:t>
            </a:r>
            <a:r>
              <a:rPr sz="2400" spc="114" dirty="0">
                <a:latin typeface="Cambria"/>
                <a:cs typeface="Cambria"/>
              </a:rPr>
              <a:t>minimal </a:t>
            </a:r>
            <a:r>
              <a:rPr sz="2400" spc="90" dirty="0">
                <a:latin typeface="Cambria"/>
                <a:cs typeface="Cambria"/>
              </a:rPr>
              <a:t>impact </a:t>
            </a:r>
            <a:r>
              <a:rPr sz="2400" spc="15" dirty="0">
                <a:latin typeface="Cambria"/>
                <a:cs typeface="Cambria"/>
              </a:rPr>
              <a:t>on </a:t>
            </a:r>
            <a:r>
              <a:rPr sz="2400" spc="2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recall.</a:t>
            </a:r>
            <a:endParaRPr sz="2400" dirty="0">
              <a:latin typeface="Cambria"/>
              <a:cs typeface="Cambria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10" dirty="0">
                <a:latin typeface="Cambria"/>
                <a:cs typeface="Cambria"/>
              </a:rPr>
              <a:t>Once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items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are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identified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as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possibly  </a:t>
            </a:r>
            <a:r>
              <a:rPr sz="2400" spc="85" dirty="0">
                <a:latin typeface="Cambria"/>
                <a:cs typeface="Cambria"/>
              </a:rPr>
              <a:t>relevant  </a:t>
            </a:r>
            <a:r>
              <a:rPr sz="2400" spc="20" dirty="0">
                <a:latin typeface="Cambria"/>
                <a:cs typeface="Cambria"/>
              </a:rPr>
              <a:t>to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50" dirty="0">
                <a:latin typeface="Cambria"/>
                <a:cs typeface="Cambria"/>
              </a:rPr>
              <a:t>user's </a:t>
            </a:r>
            <a:r>
              <a:rPr sz="2400" spc="80" dirty="0">
                <a:latin typeface="Cambria"/>
                <a:cs typeface="Cambria"/>
              </a:rPr>
              <a:t>query, </a:t>
            </a:r>
            <a:r>
              <a:rPr sz="2400" spc="105" dirty="0">
                <a:latin typeface="Cambria"/>
                <a:cs typeface="Cambria"/>
              </a:rPr>
              <a:t>it </a:t>
            </a:r>
            <a:r>
              <a:rPr sz="2400" spc="75" dirty="0">
                <a:latin typeface="Cambria"/>
                <a:cs typeface="Cambria"/>
              </a:rPr>
              <a:t>is </a:t>
            </a:r>
            <a:r>
              <a:rPr sz="2400" spc="55" dirty="0">
                <a:latin typeface="Cambria"/>
                <a:cs typeface="Cambria"/>
              </a:rPr>
              <a:t>best </a:t>
            </a:r>
            <a:r>
              <a:rPr sz="2400" spc="20" dirty="0">
                <a:latin typeface="Cambria"/>
                <a:cs typeface="Cambria"/>
              </a:rPr>
              <a:t>to </a:t>
            </a:r>
            <a:r>
              <a:rPr sz="2400" spc="65" dirty="0">
                <a:latin typeface="Cambria"/>
                <a:cs typeface="Cambria"/>
              </a:rPr>
              <a:t>present </a:t>
            </a:r>
            <a:r>
              <a:rPr sz="2400" spc="90" dirty="0">
                <a:latin typeface="Cambria"/>
                <a:cs typeface="Cambria"/>
              </a:rPr>
              <a:t>the </a:t>
            </a:r>
            <a:r>
              <a:rPr sz="2400" spc="60" dirty="0">
                <a:latin typeface="Cambria"/>
                <a:cs typeface="Cambria"/>
              </a:rPr>
              <a:t>most </a:t>
            </a:r>
            <a:r>
              <a:rPr sz="2400" spc="90" dirty="0">
                <a:latin typeface="Cambria"/>
                <a:cs typeface="Cambria"/>
              </a:rPr>
              <a:t>likely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relevant</a:t>
            </a:r>
            <a:r>
              <a:rPr sz="2400" spc="90" dirty="0">
                <a:latin typeface="Cambria"/>
                <a:cs typeface="Cambria"/>
              </a:rPr>
              <a:t> items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first.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This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30" dirty="0">
                <a:latin typeface="Cambria"/>
                <a:cs typeface="Cambria"/>
              </a:rPr>
              <a:t>process</a:t>
            </a:r>
            <a:r>
              <a:rPr sz="2400" spc="3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69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called 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"ranking."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872</TotalTime>
  <Words>4692</Words>
  <Application>Microsoft Office PowerPoint</Application>
  <PresentationFormat>Custom</PresentationFormat>
  <Paragraphs>360</Paragraphs>
  <Slides>66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Office Theme</vt:lpstr>
      <vt:lpstr>Slide 1</vt:lpstr>
      <vt:lpstr>UNIT-4 SYLLABUS</vt:lpstr>
      <vt:lpstr>Slide 3</vt:lpstr>
      <vt:lpstr>TOPICS</vt:lpstr>
      <vt:lpstr>SEARCH STATEMENTS AND BINDING</vt:lpstr>
      <vt:lpstr>BINDING</vt:lpstr>
      <vt:lpstr>BINDING</vt:lpstr>
      <vt:lpstr>EXAMPLE</vt:lpstr>
      <vt:lpstr>SIMILARITY MEASURES AND RANKING</vt:lpstr>
      <vt:lpstr>SIMILARITY MEASURES</vt:lpstr>
      <vt:lpstr>ROBERTSON AND SPARK JONES APPROACH</vt:lpstr>
      <vt:lpstr>CROFT AND HARPER APPROACH</vt:lpstr>
      <vt:lpstr>SALTON IN THE SMART SYSTEM</vt:lpstr>
      <vt:lpstr>JACCARD AND THE DICE SIMILARITY  MEASURES</vt:lpstr>
      <vt:lpstr>Slide 15</vt:lpstr>
      <vt:lpstr>Slide 16</vt:lpstr>
      <vt:lpstr>EXAMPLE</vt:lpstr>
      <vt:lpstr>HIDDEN MARKOV MODELS  TECHNIQUES(HMM)</vt:lpstr>
      <vt:lpstr>LEEK, MILLER AND SCHWARTZ APPROACH</vt:lpstr>
      <vt:lpstr>RANKING ALGORITHMS</vt:lpstr>
      <vt:lpstr>Coarse Grain</vt:lpstr>
      <vt:lpstr>Slide 22</vt:lpstr>
      <vt:lpstr>Fine grain ranking</vt:lpstr>
      <vt:lpstr>RELEVANCE FEEDBACK</vt:lpstr>
      <vt:lpstr>OVERVIEW</vt:lpstr>
      <vt:lpstr>RELEVANCE FEEDBACK PROCESS</vt:lpstr>
      <vt:lpstr>EXAMPLE</vt:lpstr>
      <vt:lpstr>Slide 28</vt:lpstr>
      <vt:lpstr>Slide 29</vt:lpstr>
      <vt:lpstr>EXAMPLE</vt:lpstr>
      <vt:lpstr>Slide 31</vt:lpstr>
      <vt:lpstr>RF IN THE VECTOR SPACE MODEL</vt:lpstr>
      <vt:lpstr>EXAMPLE</vt:lpstr>
      <vt:lpstr>EXAMPLE (CONT.) – EFFECT OF RELEVANCE FEEDBACK</vt:lpstr>
      <vt:lpstr>DISCUSSION</vt:lpstr>
      <vt:lpstr>SELECTIVE DISSEMINATION OF INFORMATION SEARCH</vt:lpstr>
      <vt:lpstr>Slide 37</vt:lpstr>
      <vt:lpstr>LOGICON MESSAGE DISSEMINATION SYSTEM  (LMDS)</vt:lpstr>
      <vt:lpstr>PERSONAL LIBRARY SOFTWARE (PLS)</vt:lpstr>
      <vt:lpstr>SCHUTZE</vt:lpstr>
      <vt:lpstr>Slide 41</vt:lpstr>
      <vt:lpstr>LATENT SEMANTIC INDEX (LSI)</vt:lpstr>
      <vt:lpstr>WEIGHTED SEARCHES OF BOOLEAN  SYSTEMS</vt:lpstr>
      <vt:lpstr>Slide 44</vt:lpstr>
      <vt:lpstr>PAICE APPROACH</vt:lpstr>
      <vt:lpstr>Slide 46</vt:lpstr>
      <vt:lpstr>Slide 47</vt:lpstr>
      <vt:lpstr>Slide 48</vt:lpstr>
      <vt:lpstr>Slide 49</vt:lpstr>
      <vt:lpstr>THE ALGORITHM FOLLOWS THE FOLLOWING STEPS:</vt:lpstr>
      <vt:lpstr>EXAMPLE OF WEIGHTED BOOLEAN QUERY</vt:lpstr>
      <vt:lpstr>contains all of set "cost" AND "sale" plus .25 of the set  of "sale" NOT "cost." Using the simple similarity measure:  SIM(Itemi, Itemj) = ∑(Termi,k) (Termj,k)</vt:lpstr>
      <vt:lpstr>SEARCHING THE INTERNET AND HYPERTEXT</vt:lpstr>
      <vt:lpstr>THERE ARE SIX KEY CHARACTERISTICS OF  INTELLIGENT AGENTS</vt:lpstr>
      <vt:lpstr>3. Capacity for Cooperation - this concept suggests that  intelligent agents need to cooperate to perform  mutually beneficial tasks.</vt:lpstr>
      <vt:lpstr>Slide 56</vt:lpstr>
      <vt:lpstr>Slide 57</vt:lpstr>
      <vt:lpstr>Slide 58</vt:lpstr>
      <vt:lpstr>TOPICS</vt:lpstr>
      <vt:lpstr>FUNCTIONS THAT ARE AVAILABLE WITH</vt:lpstr>
      <vt:lpstr>Slide 61</vt:lpstr>
      <vt:lpstr>INTRODUCTION TO INFORMATION  VISUALIZATION</vt:lpstr>
      <vt:lpstr>Slide 63</vt:lpstr>
      <vt:lpstr>Slide 64</vt:lpstr>
      <vt:lpstr>Slide 65</vt:lpstr>
      <vt:lpstr>Slide 66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Cataloging and Indexing</dc:title>
  <dc:creator>MREC CSELAB1</dc:creator>
  <cp:lastModifiedBy>India</cp:lastModifiedBy>
  <cp:revision>262</cp:revision>
  <dcterms:created xsi:type="dcterms:W3CDTF">2022-08-26T07:30:47Z</dcterms:created>
  <dcterms:modified xsi:type="dcterms:W3CDTF">2022-11-03T01:27:48Z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2012-11-27T00:00:00Z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2022-08-26T00:00:00Z</vt:filetime>
  </property>
</Properties>
</file>