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329" r:id="rId2"/>
    <p:sldId id="257" r:id="rId3"/>
    <p:sldId id="258" r:id="rId4"/>
    <p:sldId id="259" r:id="rId5"/>
    <p:sldId id="261" r:id="rId6"/>
    <p:sldId id="33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FCDF-C20A-4763-9F6C-C3347177DB39}" type="datetimeFigureOut">
              <a:rPr lang="en-US" smtClean="0"/>
              <a:t>11/3/2022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94-4CE5-419B-A10E-E947350C5E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108075" y="896111"/>
            <a:ext cx="90741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177290" y="33734"/>
            <a:ext cx="9212580" cy="134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724" y="1935879"/>
            <a:ext cx="5670550" cy="320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8" y="6858000"/>
                </a:lnTo>
                <a:lnTo>
                  <a:pt x="31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8260" cy="6858000"/>
          </a:xfrm>
          <a:custGeom>
            <a:avLst/>
            <a:gdLst/>
            <a:ahLst/>
            <a:cxnLst/>
            <a:rect l="l" t="t" r="r" b="b"/>
            <a:pathLst>
              <a:path w="48259" h="6858000">
                <a:moveTo>
                  <a:pt x="0" y="6858000"/>
                </a:moveTo>
                <a:lnTo>
                  <a:pt x="47637" y="6858000"/>
                </a:lnTo>
                <a:lnTo>
                  <a:pt x="476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26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0" y="0"/>
                </a:moveTo>
                <a:lnTo>
                  <a:pt x="0" y="0"/>
                </a:lnTo>
                <a:lnTo>
                  <a:pt x="0" y="6858000"/>
                </a:lnTo>
                <a:lnTo>
                  <a:pt x="104660" y="6858000"/>
                </a:lnTo>
                <a:lnTo>
                  <a:pt x="104660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6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63" y="6858000"/>
                  </a:lnTo>
                  <a:lnTo>
                    <a:pt x="181863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6" y="0"/>
            <a:ext cx="117475" cy="6858000"/>
            <a:chOff x="825536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FE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EC3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28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17" y="0"/>
                </a:moveTo>
                <a:lnTo>
                  <a:pt x="0" y="0"/>
                </a:lnTo>
                <a:lnTo>
                  <a:pt x="0" y="6858000"/>
                </a:lnTo>
                <a:lnTo>
                  <a:pt x="11417" y="6858000"/>
                </a:lnTo>
                <a:lnTo>
                  <a:pt x="11417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187" y="685800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EC3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92"/>
                  </a:lnTo>
                  <a:lnTo>
                    <a:pt x="1279779" y="505714"/>
                  </a:lnTo>
                  <a:lnTo>
                    <a:pt x="1267968" y="460641"/>
                  </a:lnTo>
                  <a:lnTo>
                    <a:pt x="1253070" y="416915"/>
                  </a:lnTo>
                  <a:lnTo>
                    <a:pt x="1235202" y="374650"/>
                  </a:lnTo>
                  <a:lnTo>
                    <a:pt x="1214475" y="333984"/>
                  </a:lnTo>
                  <a:lnTo>
                    <a:pt x="1191044" y="295021"/>
                  </a:lnTo>
                  <a:lnTo>
                    <a:pt x="1165021" y="257911"/>
                  </a:lnTo>
                  <a:lnTo>
                    <a:pt x="1136523" y="222770"/>
                  </a:lnTo>
                  <a:lnTo>
                    <a:pt x="1105687" y="189712"/>
                  </a:lnTo>
                  <a:lnTo>
                    <a:pt x="1072629" y="158877"/>
                  </a:lnTo>
                  <a:lnTo>
                    <a:pt x="1037488" y="130378"/>
                  </a:lnTo>
                  <a:lnTo>
                    <a:pt x="1000379" y="104355"/>
                  </a:lnTo>
                  <a:lnTo>
                    <a:pt x="961415" y="80924"/>
                  </a:lnTo>
                  <a:lnTo>
                    <a:pt x="920750" y="60198"/>
                  </a:lnTo>
                  <a:lnTo>
                    <a:pt x="878484" y="42329"/>
                  </a:lnTo>
                  <a:lnTo>
                    <a:pt x="834758" y="27432"/>
                  </a:lnTo>
                  <a:lnTo>
                    <a:pt x="789686" y="15621"/>
                  </a:lnTo>
                  <a:lnTo>
                    <a:pt x="743407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24"/>
                  </a:lnTo>
                  <a:lnTo>
                    <a:pt x="295008" y="104355"/>
                  </a:lnTo>
                  <a:lnTo>
                    <a:pt x="257898" y="130378"/>
                  </a:lnTo>
                  <a:lnTo>
                    <a:pt x="222758" y="158877"/>
                  </a:lnTo>
                  <a:lnTo>
                    <a:pt x="189699" y="189712"/>
                  </a:lnTo>
                  <a:lnTo>
                    <a:pt x="158864" y="222770"/>
                  </a:lnTo>
                  <a:lnTo>
                    <a:pt x="130365" y="257911"/>
                  </a:lnTo>
                  <a:lnTo>
                    <a:pt x="104343" y="295021"/>
                  </a:lnTo>
                  <a:lnTo>
                    <a:pt x="80911" y="333984"/>
                  </a:lnTo>
                  <a:lnTo>
                    <a:pt x="60185" y="374650"/>
                  </a:lnTo>
                  <a:lnTo>
                    <a:pt x="42316" y="416915"/>
                  </a:lnTo>
                  <a:lnTo>
                    <a:pt x="27419" y="460641"/>
                  </a:lnTo>
                  <a:lnTo>
                    <a:pt x="15608" y="505714"/>
                  </a:lnTo>
                  <a:lnTo>
                    <a:pt x="7010" y="551992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19"/>
                  </a:lnTo>
                  <a:lnTo>
                    <a:pt x="15608" y="789698"/>
                  </a:lnTo>
                  <a:lnTo>
                    <a:pt x="27419" y="834771"/>
                  </a:lnTo>
                  <a:lnTo>
                    <a:pt x="42316" y="878497"/>
                  </a:lnTo>
                  <a:lnTo>
                    <a:pt x="60185" y="920762"/>
                  </a:lnTo>
                  <a:lnTo>
                    <a:pt x="80911" y="961428"/>
                  </a:lnTo>
                  <a:lnTo>
                    <a:pt x="104343" y="1000391"/>
                  </a:lnTo>
                  <a:lnTo>
                    <a:pt x="130365" y="1037501"/>
                  </a:lnTo>
                  <a:lnTo>
                    <a:pt x="158864" y="1072642"/>
                  </a:lnTo>
                  <a:lnTo>
                    <a:pt x="189699" y="1105700"/>
                  </a:lnTo>
                  <a:lnTo>
                    <a:pt x="222758" y="1136535"/>
                  </a:lnTo>
                  <a:lnTo>
                    <a:pt x="257898" y="1165034"/>
                  </a:lnTo>
                  <a:lnTo>
                    <a:pt x="295008" y="1191056"/>
                  </a:lnTo>
                  <a:lnTo>
                    <a:pt x="333971" y="1214488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07" y="1288389"/>
                  </a:lnTo>
                  <a:lnTo>
                    <a:pt x="789686" y="1279791"/>
                  </a:lnTo>
                  <a:lnTo>
                    <a:pt x="834758" y="1267980"/>
                  </a:lnTo>
                  <a:lnTo>
                    <a:pt x="878484" y="1253083"/>
                  </a:lnTo>
                  <a:lnTo>
                    <a:pt x="920750" y="1235214"/>
                  </a:lnTo>
                  <a:lnTo>
                    <a:pt x="961415" y="1214488"/>
                  </a:lnTo>
                  <a:lnTo>
                    <a:pt x="1000379" y="1191056"/>
                  </a:lnTo>
                  <a:lnTo>
                    <a:pt x="1037488" y="1165034"/>
                  </a:lnTo>
                  <a:lnTo>
                    <a:pt x="1072629" y="1136535"/>
                  </a:lnTo>
                  <a:lnTo>
                    <a:pt x="1105687" y="1105700"/>
                  </a:lnTo>
                  <a:lnTo>
                    <a:pt x="1136523" y="1072642"/>
                  </a:lnTo>
                  <a:lnTo>
                    <a:pt x="1165021" y="1037501"/>
                  </a:lnTo>
                  <a:lnTo>
                    <a:pt x="1191044" y="1000391"/>
                  </a:lnTo>
                  <a:lnTo>
                    <a:pt x="1214475" y="961428"/>
                  </a:lnTo>
                  <a:lnTo>
                    <a:pt x="1235202" y="920762"/>
                  </a:lnTo>
                  <a:lnTo>
                    <a:pt x="1253070" y="878497"/>
                  </a:lnTo>
                  <a:lnTo>
                    <a:pt x="1267968" y="834771"/>
                  </a:lnTo>
                  <a:lnTo>
                    <a:pt x="1279779" y="789698"/>
                  </a:lnTo>
                  <a:lnTo>
                    <a:pt x="1288376" y="743419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450" y="1758467"/>
                  </a:moveTo>
                  <a:lnTo>
                    <a:pt x="1337970" y="1711071"/>
                  </a:lnTo>
                  <a:lnTo>
                    <a:pt x="1327873" y="1665846"/>
                  </a:lnTo>
                  <a:lnTo>
                    <a:pt x="1311643" y="1623263"/>
                  </a:lnTo>
                  <a:lnTo>
                    <a:pt x="1289786" y="1583842"/>
                  </a:lnTo>
                  <a:lnTo>
                    <a:pt x="1262786" y="1548053"/>
                  </a:lnTo>
                  <a:lnTo>
                    <a:pt x="1231150" y="1516418"/>
                  </a:lnTo>
                  <a:lnTo>
                    <a:pt x="1195374" y="1489430"/>
                  </a:lnTo>
                  <a:lnTo>
                    <a:pt x="1155941" y="1467561"/>
                  </a:lnTo>
                  <a:lnTo>
                    <a:pt x="1113370" y="1451330"/>
                  </a:lnTo>
                  <a:lnTo>
                    <a:pt x="1068133" y="1441234"/>
                  </a:lnTo>
                  <a:lnTo>
                    <a:pt x="1020737" y="1437754"/>
                  </a:lnTo>
                  <a:lnTo>
                    <a:pt x="973340" y="1441234"/>
                  </a:lnTo>
                  <a:lnTo>
                    <a:pt x="928116" y="1451330"/>
                  </a:lnTo>
                  <a:lnTo>
                    <a:pt x="885532" y="1467561"/>
                  </a:lnTo>
                  <a:lnTo>
                    <a:pt x="846112" y="1489430"/>
                  </a:lnTo>
                  <a:lnTo>
                    <a:pt x="810323" y="1516418"/>
                  </a:lnTo>
                  <a:lnTo>
                    <a:pt x="778687" y="1548053"/>
                  </a:lnTo>
                  <a:lnTo>
                    <a:pt x="751687" y="1583842"/>
                  </a:lnTo>
                  <a:lnTo>
                    <a:pt x="729830" y="1623263"/>
                  </a:lnTo>
                  <a:lnTo>
                    <a:pt x="713600" y="1665846"/>
                  </a:lnTo>
                  <a:lnTo>
                    <a:pt x="703503" y="1711071"/>
                  </a:lnTo>
                  <a:lnTo>
                    <a:pt x="700024" y="1758467"/>
                  </a:lnTo>
                  <a:lnTo>
                    <a:pt x="703503" y="1805863"/>
                  </a:lnTo>
                  <a:lnTo>
                    <a:pt x="713600" y="1851101"/>
                  </a:lnTo>
                  <a:lnTo>
                    <a:pt x="729830" y="1893671"/>
                  </a:lnTo>
                  <a:lnTo>
                    <a:pt x="751687" y="1933105"/>
                  </a:lnTo>
                  <a:lnTo>
                    <a:pt x="778687" y="1968881"/>
                  </a:lnTo>
                  <a:lnTo>
                    <a:pt x="810323" y="2000516"/>
                  </a:lnTo>
                  <a:lnTo>
                    <a:pt x="846112" y="2027516"/>
                  </a:lnTo>
                  <a:lnTo>
                    <a:pt x="885532" y="2049373"/>
                  </a:lnTo>
                  <a:lnTo>
                    <a:pt x="928116" y="2065604"/>
                  </a:lnTo>
                  <a:lnTo>
                    <a:pt x="973340" y="2075700"/>
                  </a:lnTo>
                  <a:lnTo>
                    <a:pt x="1020737" y="2079180"/>
                  </a:lnTo>
                  <a:lnTo>
                    <a:pt x="1068133" y="2075700"/>
                  </a:lnTo>
                  <a:lnTo>
                    <a:pt x="1113370" y="2065604"/>
                  </a:lnTo>
                  <a:lnTo>
                    <a:pt x="1155941" y="2049373"/>
                  </a:lnTo>
                  <a:lnTo>
                    <a:pt x="1195374" y="2027516"/>
                  </a:lnTo>
                  <a:lnTo>
                    <a:pt x="1231150" y="2000516"/>
                  </a:lnTo>
                  <a:lnTo>
                    <a:pt x="1262786" y="1968881"/>
                  </a:lnTo>
                  <a:lnTo>
                    <a:pt x="1289786" y="1933105"/>
                  </a:lnTo>
                  <a:lnTo>
                    <a:pt x="1311643" y="1893671"/>
                  </a:lnTo>
                  <a:lnTo>
                    <a:pt x="1327873" y="1851101"/>
                  </a:lnTo>
                  <a:lnTo>
                    <a:pt x="1337970" y="1805863"/>
                  </a:lnTo>
                  <a:lnTo>
                    <a:pt x="1341450" y="1758467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079" y="5500631"/>
              <a:ext cx="137159" cy="1371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35" y="1386166"/>
                  </a:lnTo>
                  <a:lnTo>
                    <a:pt x="247865" y="1348511"/>
                  </a:lnTo>
                  <a:lnTo>
                    <a:pt x="218173" y="1318818"/>
                  </a:lnTo>
                  <a:lnTo>
                    <a:pt x="180517" y="1299349"/>
                  </a:lnTo>
                  <a:lnTo>
                    <a:pt x="137172" y="1292352"/>
                  </a:lnTo>
                  <a:lnTo>
                    <a:pt x="93814" y="1299349"/>
                  </a:lnTo>
                  <a:lnTo>
                    <a:pt x="56159" y="1318818"/>
                  </a:lnTo>
                  <a:lnTo>
                    <a:pt x="26466" y="1348511"/>
                  </a:lnTo>
                  <a:lnTo>
                    <a:pt x="6997" y="1386166"/>
                  </a:lnTo>
                  <a:lnTo>
                    <a:pt x="0" y="1429512"/>
                  </a:lnTo>
                  <a:lnTo>
                    <a:pt x="6997" y="1472869"/>
                  </a:lnTo>
                  <a:lnTo>
                    <a:pt x="26466" y="1510525"/>
                  </a:lnTo>
                  <a:lnTo>
                    <a:pt x="56159" y="1540217"/>
                  </a:lnTo>
                  <a:lnTo>
                    <a:pt x="93814" y="1559687"/>
                  </a:lnTo>
                  <a:lnTo>
                    <a:pt x="137172" y="1566672"/>
                  </a:lnTo>
                  <a:lnTo>
                    <a:pt x="180517" y="1559687"/>
                  </a:lnTo>
                  <a:lnTo>
                    <a:pt x="218173" y="1540217"/>
                  </a:lnTo>
                  <a:lnTo>
                    <a:pt x="247865" y="1510525"/>
                  </a:lnTo>
                  <a:lnTo>
                    <a:pt x="267335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64"/>
                  </a:lnTo>
                  <a:lnTo>
                    <a:pt x="581596" y="90576"/>
                  </a:lnTo>
                  <a:lnTo>
                    <a:pt x="552996" y="53568"/>
                  </a:lnTo>
                  <a:lnTo>
                    <a:pt x="515988" y="24968"/>
                  </a:lnTo>
                  <a:lnTo>
                    <a:pt x="472300" y="6540"/>
                  </a:lnTo>
                  <a:lnTo>
                    <a:pt x="423684" y="0"/>
                  </a:lnTo>
                  <a:lnTo>
                    <a:pt x="375056" y="6540"/>
                  </a:lnTo>
                  <a:lnTo>
                    <a:pt x="331381" y="24968"/>
                  </a:lnTo>
                  <a:lnTo>
                    <a:pt x="294360" y="53568"/>
                  </a:lnTo>
                  <a:lnTo>
                    <a:pt x="265772" y="90576"/>
                  </a:lnTo>
                  <a:lnTo>
                    <a:pt x="247332" y="134264"/>
                  </a:lnTo>
                  <a:lnTo>
                    <a:pt x="240804" y="182880"/>
                  </a:lnTo>
                  <a:lnTo>
                    <a:pt x="247332" y="231508"/>
                  </a:lnTo>
                  <a:lnTo>
                    <a:pt x="265772" y="275183"/>
                  </a:lnTo>
                  <a:lnTo>
                    <a:pt x="294360" y="312204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84" y="365760"/>
                  </a:lnTo>
                  <a:lnTo>
                    <a:pt x="472300" y="359232"/>
                  </a:lnTo>
                  <a:lnTo>
                    <a:pt x="515988" y="340791"/>
                  </a:lnTo>
                  <a:lnTo>
                    <a:pt x="552996" y="312204"/>
                  </a:lnTo>
                  <a:lnTo>
                    <a:pt x="581596" y="275183"/>
                  </a:lnTo>
                  <a:lnTo>
                    <a:pt x="600024" y="231508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71601" y="2286000"/>
            <a:ext cx="6858000" cy="313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2333625" algn="l"/>
                <a:tab pos="3543300" algn="l"/>
              </a:tabLst>
            </a:pPr>
            <a:r>
              <a:rPr sz="4000" b="1" spc="375" dirty="0">
                <a:solidFill>
                  <a:srgbClr val="1D136B"/>
                </a:solidFill>
                <a:latin typeface="Cambria"/>
                <a:cs typeface="Cambria"/>
              </a:rPr>
              <a:t>I</a:t>
            </a:r>
            <a:r>
              <a:rPr sz="3200" b="1" spc="565" dirty="0">
                <a:solidFill>
                  <a:srgbClr val="1D136B"/>
                </a:solidFill>
                <a:latin typeface="Cambria"/>
                <a:cs typeface="Cambria"/>
              </a:rPr>
              <a:t>N</a:t>
            </a:r>
            <a:r>
              <a:rPr sz="3200" b="1" spc="465" dirty="0">
                <a:solidFill>
                  <a:srgbClr val="1D136B"/>
                </a:solidFill>
                <a:latin typeface="Cambria"/>
                <a:cs typeface="Cambria"/>
              </a:rPr>
              <a:t>F</a:t>
            </a:r>
            <a:r>
              <a:rPr sz="3200" b="1" spc="470" dirty="0">
                <a:solidFill>
                  <a:srgbClr val="1D136B"/>
                </a:solidFill>
                <a:latin typeface="Cambria"/>
                <a:cs typeface="Cambria"/>
              </a:rPr>
              <a:t>O</a:t>
            </a:r>
            <a:r>
              <a:rPr sz="3200" b="1" spc="455" dirty="0">
                <a:solidFill>
                  <a:srgbClr val="1D136B"/>
                </a:solidFill>
                <a:latin typeface="Cambria"/>
                <a:cs typeface="Cambria"/>
              </a:rPr>
              <a:t>R</a:t>
            </a:r>
            <a:r>
              <a:rPr sz="3200" b="1" spc="434" dirty="0">
                <a:solidFill>
                  <a:srgbClr val="1D136B"/>
                </a:solidFill>
                <a:latin typeface="Cambria"/>
                <a:cs typeface="Cambria"/>
              </a:rPr>
              <a:t>M</a:t>
            </a:r>
            <a:r>
              <a:rPr sz="3200" b="1" spc="345" dirty="0">
                <a:solidFill>
                  <a:srgbClr val="1D136B"/>
                </a:solidFill>
                <a:latin typeface="Cambria"/>
                <a:cs typeface="Cambria"/>
              </a:rPr>
              <a:t>A</a:t>
            </a:r>
            <a:r>
              <a:rPr sz="3200" b="1" spc="265" dirty="0">
                <a:solidFill>
                  <a:srgbClr val="1D136B"/>
                </a:solidFill>
                <a:latin typeface="Cambria"/>
                <a:cs typeface="Cambria"/>
              </a:rPr>
              <a:t>T</a:t>
            </a:r>
            <a:r>
              <a:rPr sz="3200" b="1" spc="305" dirty="0">
                <a:solidFill>
                  <a:srgbClr val="1D136B"/>
                </a:solidFill>
                <a:latin typeface="Cambria"/>
                <a:cs typeface="Cambria"/>
              </a:rPr>
              <a:t>I</a:t>
            </a:r>
            <a:r>
              <a:rPr sz="3200" b="1" spc="465" dirty="0">
                <a:solidFill>
                  <a:srgbClr val="1D136B"/>
                </a:solidFill>
                <a:latin typeface="Cambria"/>
                <a:cs typeface="Cambria"/>
              </a:rPr>
              <a:t>O</a:t>
            </a:r>
            <a:r>
              <a:rPr sz="3200" b="1" spc="459" dirty="0">
                <a:solidFill>
                  <a:srgbClr val="1D136B"/>
                </a:solidFill>
                <a:latin typeface="Cambria"/>
                <a:cs typeface="Cambria"/>
              </a:rPr>
              <a:t>N</a:t>
            </a:r>
            <a:r>
              <a:rPr sz="3200" b="1" dirty="0">
                <a:solidFill>
                  <a:srgbClr val="1D136B"/>
                </a:solidFill>
                <a:latin typeface="Cambria"/>
                <a:cs typeface="Cambria"/>
              </a:rPr>
              <a:t>	</a:t>
            </a:r>
            <a:r>
              <a:rPr sz="4000" b="1" spc="605" dirty="0">
                <a:solidFill>
                  <a:srgbClr val="1D136B"/>
                </a:solidFill>
                <a:latin typeface="Cambria"/>
                <a:cs typeface="Cambria"/>
              </a:rPr>
              <a:t>R</a:t>
            </a:r>
            <a:r>
              <a:rPr sz="3200" b="1" spc="580" dirty="0">
                <a:solidFill>
                  <a:srgbClr val="1D136B"/>
                </a:solidFill>
                <a:latin typeface="Cambria"/>
                <a:cs typeface="Cambria"/>
              </a:rPr>
              <a:t>E</a:t>
            </a:r>
            <a:r>
              <a:rPr sz="3200" b="1" spc="265" dirty="0">
                <a:solidFill>
                  <a:srgbClr val="1D136B"/>
                </a:solidFill>
                <a:latin typeface="Cambria"/>
                <a:cs typeface="Cambria"/>
              </a:rPr>
              <a:t>T</a:t>
            </a:r>
            <a:r>
              <a:rPr sz="3200" b="1" spc="490" dirty="0">
                <a:solidFill>
                  <a:srgbClr val="1D136B"/>
                </a:solidFill>
                <a:latin typeface="Cambria"/>
                <a:cs typeface="Cambria"/>
              </a:rPr>
              <a:t>R</a:t>
            </a:r>
            <a:r>
              <a:rPr sz="3200" b="1" spc="335" dirty="0">
                <a:solidFill>
                  <a:srgbClr val="1D136B"/>
                </a:solidFill>
                <a:latin typeface="Cambria"/>
                <a:cs typeface="Cambria"/>
              </a:rPr>
              <a:t>I</a:t>
            </a:r>
            <a:r>
              <a:rPr sz="3200" b="1" spc="550" dirty="0">
                <a:solidFill>
                  <a:srgbClr val="1D136B"/>
                </a:solidFill>
                <a:latin typeface="Cambria"/>
                <a:cs typeface="Cambria"/>
              </a:rPr>
              <a:t>E</a:t>
            </a:r>
            <a:r>
              <a:rPr sz="3200" b="1" spc="400" dirty="0">
                <a:solidFill>
                  <a:srgbClr val="1D136B"/>
                </a:solidFill>
                <a:latin typeface="Cambria"/>
                <a:cs typeface="Cambria"/>
              </a:rPr>
              <a:t>V</a:t>
            </a:r>
            <a:r>
              <a:rPr sz="3200" b="1" spc="335" dirty="0">
                <a:solidFill>
                  <a:srgbClr val="1D136B"/>
                </a:solidFill>
                <a:latin typeface="Cambria"/>
                <a:cs typeface="Cambria"/>
              </a:rPr>
              <a:t>A</a:t>
            </a:r>
            <a:r>
              <a:rPr sz="3200" b="1" spc="330" dirty="0">
                <a:solidFill>
                  <a:srgbClr val="1D136B"/>
                </a:solidFill>
                <a:latin typeface="Cambria"/>
                <a:cs typeface="Cambria"/>
              </a:rPr>
              <a:t>L  </a:t>
            </a:r>
            <a:r>
              <a:rPr sz="4000" b="1" spc="465" dirty="0">
                <a:solidFill>
                  <a:srgbClr val="1D136B"/>
                </a:solidFill>
                <a:latin typeface="Cambria"/>
                <a:cs typeface="Cambria"/>
              </a:rPr>
              <a:t>S</a:t>
            </a:r>
            <a:r>
              <a:rPr sz="3200" b="1" spc="465" dirty="0">
                <a:solidFill>
                  <a:srgbClr val="1D136B"/>
                </a:solidFill>
                <a:latin typeface="Cambria"/>
                <a:cs typeface="Cambria"/>
              </a:rPr>
              <a:t>YSTEMS	</a:t>
            </a:r>
            <a:r>
              <a:rPr sz="4000" b="1" spc="285" dirty="0">
                <a:solidFill>
                  <a:srgbClr val="1D136B"/>
                </a:solidFill>
                <a:latin typeface="Cambria"/>
                <a:cs typeface="Cambria"/>
              </a:rPr>
              <a:t>(</a:t>
            </a:r>
            <a:r>
              <a:rPr sz="3600" b="1" spc="285">
                <a:solidFill>
                  <a:srgbClr val="1D136B"/>
                </a:solidFill>
                <a:latin typeface="Cambria"/>
                <a:cs typeface="Cambria"/>
              </a:rPr>
              <a:t>IRS</a:t>
            </a:r>
            <a:r>
              <a:rPr sz="4000" b="1" spc="285">
                <a:solidFill>
                  <a:srgbClr val="1D136B"/>
                </a:solidFill>
                <a:latin typeface="Cambria"/>
                <a:cs typeface="Cambria"/>
              </a:rPr>
              <a:t>)</a:t>
            </a:r>
            <a:endParaRPr lang="en-US" sz="4000" b="1" spc="285" dirty="0">
              <a:solidFill>
                <a:srgbClr val="1D136B"/>
              </a:solidFill>
              <a:latin typeface="Cambria"/>
              <a:cs typeface="Cambria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2333625" algn="l"/>
                <a:tab pos="3543300" algn="l"/>
              </a:tabLst>
            </a:pPr>
            <a:endParaRPr lang="en-US" sz="4000" b="1" spc="285" dirty="0">
              <a:solidFill>
                <a:srgbClr val="1D136B"/>
              </a:solidFill>
              <a:latin typeface="Cambria"/>
              <a:cs typeface="Cambria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2333625" algn="l"/>
                <a:tab pos="3543300" algn="l"/>
              </a:tabLst>
            </a:pPr>
            <a:endParaRPr sz="4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Cambria"/>
              <a:cs typeface="Cambr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00" y="7086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Course Instructor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</a:rPr>
              <a:t>P.Veera Swamy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Assistant Professor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61847"/>
            <a:ext cx="8073390" cy="558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35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5" dirty="0">
                <a:latin typeface="Cambria"/>
                <a:cs typeface="Cambria"/>
              </a:rPr>
              <a:t>Use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special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hardware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10" dirty="0">
                <a:latin typeface="Cambria"/>
                <a:cs typeface="Cambria"/>
              </a:rPr>
              <a:t>units </a:t>
            </a:r>
            <a:r>
              <a:rPr sz="2400" spc="75" dirty="0">
                <a:latin typeface="Cambria"/>
                <a:cs typeface="Cambria"/>
              </a:rPr>
              <a:t>ensures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saleable </a:t>
            </a:r>
            <a:r>
              <a:rPr sz="2400" spc="75" dirty="0">
                <a:latin typeface="Cambria"/>
                <a:cs typeface="Cambria"/>
              </a:rPr>
              <a:t>environment </a:t>
            </a:r>
            <a:r>
              <a:rPr sz="2400" spc="50" dirty="0">
                <a:latin typeface="Cambria"/>
                <a:cs typeface="Cambria"/>
              </a:rPr>
              <a:t>where</a:t>
            </a:r>
            <a:r>
              <a:rPr sz="2400" spc="55" dirty="0">
                <a:latin typeface="Cambria"/>
                <a:cs typeface="Cambria"/>
              </a:rPr>
              <a:t> performance</a:t>
            </a:r>
            <a:r>
              <a:rPr sz="2400" spc="60" dirty="0">
                <a:latin typeface="Cambria"/>
                <a:cs typeface="Cambria"/>
              </a:rPr>
              <a:t> bottlenecks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overcome </a:t>
            </a:r>
            <a:r>
              <a:rPr sz="2400" spc="50" dirty="0">
                <a:latin typeface="Cambria"/>
                <a:cs typeface="Cambria"/>
              </a:rPr>
              <a:t>by </a:t>
            </a:r>
            <a:r>
              <a:rPr sz="2400" spc="90" dirty="0">
                <a:latin typeface="Cambria"/>
                <a:cs typeface="Cambria"/>
              </a:rPr>
              <a:t>adding </a:t>
            </a:r>
            <a:r>
              <a:rPr sz="2400" spc="80" dirty="0">
                <a:latin typeface="Cambria"/>
                <a:cs typeface="Cambria"/>
              </a:rPr>
              <a:t>additional search </a:t>
            </a:r>
            <a:r>
              <a:rPr sz="2400" spc="105" dirty="0">
                <a:latin typeface="Cambria"/>
                <a:cs typeface="Cambria"/>
              </a:rPr>
              <a:t>units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work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parallel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streamed.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5" dirty="0">
                <a:latin typeface="Cambria"/>
                <a:cs typeface="Cambria"/>
              </a:rPr>
              <a:t>Many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hardware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5" dirty="0">
                <a:latin typeface="Cambria"/>
                <a:cs typeface="Cambria"/>
              </a:rPr>
              <a:t>software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70" dirty="0">
                <a:latin typeface="Cambria"/>
                <a:cs typeface="Cambria"/>
              </a:rPr>
              <a:t>searchers </a:t>
            </a:r>
            <a:r>
              <a:rPr sz="2400" spc="75" dirty="0">
                <a:latin typeface="Cambria"/>
                <a:cs typeface="Cambria"/>
              </a:rPr>
              <a:t>use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finite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automata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basis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their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algorithms.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finite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automata</a:t>
            </a:r>
            <a:r>
              <a:rPr sz="2400" spc="7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logical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machine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composed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five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elements:</a:t>
            </a:r>
            <a:endParaRPr sz="2400">
              <a:latin typeface="Cambria"/>
              <a:cs typeface="Cambria"/>
            </a:endParaRPr>
          </a:p>
          <a:p>
            <a:pPr marL="835660" marR="240029" lvl="1" indent="-45720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170" dirty="0">
                <a:latin typeface="Cambria"/>
                <a:cs typeface="Cambria"/>
              </a:rPr>
              <a:t>I </a:t>
            </a:r>
            <a:r>
              <a:rPr sz="2100" dirty="0">
                <a:latin typeface="Cambria"/>
                <a:cs typeface="Cambria"/>
              </a:rPr>
              <a:t>-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65" dirty="0">
                <a:latin typeface="Cambria"/>
                <a:cs typeface="Cambria"/>
              </a:rPr>
              <a:t>set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spc="90" dirty="0">
                <a:latin typeface="Cambria"/>
                <a:cs typeface="Cambria"/>
              </a:rPr>
              <a:t>input </a:t>
            </a:r>
            <a:r>
              <a:rPr sz="2100" spc="50" dirty="0">
                <a:latin typeface="Cambria"/>
                <a:cs typeface="Cambria"/>
              </a:rPr>
              <a:t>symbols </a:t>
            </a:r>
            <a:r>
              <a:rPr sz="2100" spc="45" dirty="0">
                <a:latin typeface="Cambria"/>
                <a:cs typeface="Cambria"/>
              </a:rPr>
              <a:t>from </a:t>
            </a:r>
            <a:r>
              <a:rPr sz="2100" spc="80" dirty="0">
                <a:latin typeface="Cambria"/>
                <a:cs typeface="Cambria"/>
              </a:rPr>
              <a:t>the alphabet </a:t>
            </a:r>
            <a:r>
              <a:rPr sz="2100" spc="45" dirty="0">
                <a:latin typeface="Cambria"/>
                <a:cs typeface="Cambria"/>
              </a:rPr>
              <a:t>supported </a:t>
            </a:r>
            <a:r>
              <a:rPr sz="2100" spc="35" dirty="0">
                <a:latin typeface="Cambria"/>
                <a:cs typeface="Cambria"/>
              </a:rPr>
              <a:t>by 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automata</a:t>
            </a:r>
            <a:endParaRPr sz="2100">
              <a:latin typeface="Cambria"/>
              <a:cs typeface="Cambria"/>
            </a:endParaRPr>
          </a:p>
          <a:p>
            <a:pPr marL="835660" lvl="1" indent="-45720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280" dirty="0">
                <a:latin typeface="Cambria"/>
                <a:cs typeface="Cambria"/>
              </a:rPr>
              <a:t>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set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possible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states</a:t>
            </a:r>
            <a:endParaRPr sz="2100">
              <a:latin typeface="Cambria"/>
              <a:cs typeface="Cambria"/>
            </a:endParaRPr>
          </a:p>
          <a:p>
            <a:pPr marL="835660" marR="432434" lvl="1" indent="-45720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204" dirty="0">
                <a:latin typeface="Cambria"/>
                <a:cs typeface="Cambria"/>
              </a:rPr>
              <a:t>P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set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productions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define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next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based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upon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current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input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symbol</a:t>
            </a:r>
            <a:endParaRPr sz="2100">
              <a:latin typeface="Cambria"/>
              <a:cs typeface="Cambria"/>
            </a:endParaRPr>
          </a:p>
          <a:p>
            <a:pPr marL="835660" lvl="1" indent="-45720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110" dirty="0">
                <a:latin typeface="Cambria"/>
                <a:cs typeface="Cambria"/>
              </a:rPr>
              <a:t>S</a:t>
            </a:r>
            <a:r>
              <a:rPr sz="1800" spc="110" dirty="0">
                <a:latin typeface="Cambria"/>
                <a:cs typeface="Cambria"/>
              </a:rPr>
              <a:t>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special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called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initial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endParaRPr sz="2100">
              <a:latin typeface="Cambria"/>
              <a:cs typeface="Cambria"/>
            </a:endParaRPr>
          </a:p>
          <a:p>
            <a:pPr marL="835660" lvl="1" indent="-45720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215" dirty="0">
                <a:latin typeface="Cambria"/>
                <a:cs typeface="Cambria"/>
              </a:rPr>
              <a:t>S</a:t>
            </a:r>
            <a:r>
              <a:rPr sz="1200" spc="215" dirty="0">
                <a:latin typeface="Cambria"/>
                <a:cs typeface="Cambria"/>
              </a:rPr>
              <a:t>F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set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one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more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final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states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from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set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80" dirty="0">
                <a:latin typeface="Cambria"/>
                <a:cs typeface="Cambria"/>
              </a:rPr>
              <a:t>S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8763000" cy="4648200"/>
            <a:chOff x="0" y="990600"/>
            <a:chExt cx="8763000" cy="464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66800"/>
              <a:ext cx="4952999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990600"/>
              <a:ext cx="3810000" cy="4648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4030" y="5400623"/>
            <a:ext cx="7757159" cy="8870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800" spc="150" dirty="0">
                <a:latin typeface="Cambria"/>
                <a:cs typeface="Cambria"/>
              </a:rPr>
              <a:t>Finite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175" dirty="0">
                <a:latin typeface="Cambria"/>
                <a:cs typeface="Cambria"/>
              </a:rPr>
              <a:t>State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Automata</a:t>
            </a:r>
            <a:endParaRPr sz="2800">
              <a:latin typeface="Cambria"/>
              <a:cs typeface="Cambria"/>
            </a:endParaRPr>
          </a:p>
          <a:p>
            <a:pPr marL="4831080">
              <a:lnSpc>
                <a:spcPct val="100000"/>
              </a:lnSpc>
              <a:spcBef>
                <a:spcPts val="250"/>
              </a:spcBef>
            </a:pPr>
            <a:r>
              <a:rPr sz="2400" spc="120" dirty="0">
                <a:latin typeface="Cambria"/>
                <a:cs typeface="Cambria"/>
              </a:rPr>
              <a:t>Automata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Definition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711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400" b="1" spc="310" dirty="0">
                <a:solidFill>
                  <a:srgbClr val="002060"/>
                </a:solidFill>
                <a:latin typeface="Cambria"/>
                <a:cs typeface="Cambria"/>
              </a:rPr>
              <a:t>OFTWARE</a:t>
            </a:r>
            <a:r>
              <a:rPr sz="2400" b="1" spc="32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002060"/>
                </a:solidFill>
                <a:latin typeface="Cambria"/>
                <a:cs typeface="Cambria"/>
              </a:rPr>
              <a:t>T</a:t>
            </a:r>
            <a:r>
              <a:rPr sz="2400" b="1" spc="280" dirty="0">
                <a:solidFill>
                  <a:srgbClr val="002060"/>
                </a:solidFill>
                <a:latin typeface="Cambria"/>
                <a:cs typeface="Cambria"/>
              </a:rPr>
              <a:t>EXT</a:t>
            </a:r>
            <a:r>
              <a:rPr sz="2400" b="1" spc="3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9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400" b="1" spc="390" dirty="0">
                <a:solidFill>
                  <a:srgbClr val="002060"/>
                </a:solidFill>
                <a:latin typeface="Cambria"/>
                <a:cs typeface="Cambria"/>
              </a:rPr>
              <a:t>EARCH</a:t>
            </a:r>
            <a:r>
              <a:rPr sz="2400" b="1" spc="3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30" dirty="0">
                <a:solidFill>
                  <a:srgbClr val="002060"/>
                </a:solidFill>
                <a:latin typeface="Cambria"/>
                <a:cs typeface="Cambria"/>
              </a:rPr>
              <a:t>A</a:t>
            </a:r>
            <a:r>
              <a:rPr sz="2400" b="1" spc="330" dirty="0">
                <a:solidFill>
                  <a:srgbClr val="002060"/>
                </a:solidFill>
                <a:latin typeface="Cambria"/>
                <a:cs typeface="Cambria"/>
              </a:rPr>
              <a:t>LGORITHMS</a:t>
            </a:r>
            <a:endParaRPr sz="240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134225" cy="346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software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streaming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techniques,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searched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read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memory,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applied.</a:t>
            </a:r>
            <a:endParaRPr sz="2400">
              <a:latin typeface="Cambria"/>
              <a:cs typeface="Cambria"/>
            </a:endParaRPr>
          </a:p>
          <a:p>
            <a:pPr marL="286385" marR="3937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There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four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major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software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search:</a:t>
            </a:r>
            <a:endParaRPr sz="24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brute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force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approach</a:t>
            </a:r>
            <a:endParaRPr sz="21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100" dirty="0">
                <a:latin typeface="Cambria"/>
                <a:cs typeface="Cambria"/>
              </a:rPr>
              <a:t>Knuth-Morris-Pratt</a:t>
            </a:r>
            <a:endParaRPr sz="21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45" dirty="0">
                <a:latin typeface="Cambria"/>
                <a:cs typeface="Cambria"/>
              </a:rPr>
              <a:t>Boyer-Moore</a:t>
            </a:r>
            <a:endParaRPr sz="21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AutoNum type="arabicPeriod"/>
              <a:tabLst>
                <a:tab pos="835025" algn="l"/>
                <a:tab pos="835660" algn="l"/>
              </a:tabLst>
            </a:pPr>
            <a:r>
              <a:rPr sz="2100" spc="140" dirty="0">
                <a:latin typeface="Cambria"/>
                <a:cs typeface="Cambria"/>
              </a:rPr>
              <a:t>Shift-OR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algorithm,</a:t>
            </a:r>
            <a:r>
              <a:rPr sz="2100" spc="95" dirty="0">
                <a:latin typeface="Cambria"/>
                <a:cs typeface="Cambria"/>
              </a:rPr>
              <a:t> and </a:t>
            </a:r>
            <a:r>
              <a:rPr sz="2100" spc="110" dirty="0">
                <a:latin typeface="Cambria"/>
                <a:cs typeface="Cambria"/>
              </a:rPr>
              <a:t>Rabin-Karp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702115"/>
            <a:ext cx="8148320" cy="52352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660"/>
              </a:spcBef>
            </a:pPr>
            <a:r>
              <a:rPr sz="2400" b="1" spc="280" dirty="0">
                <a:solidFill>
                  <a:srgbClr val="002060"/>
                </a:solidFill>
                <a:latin typeface="Cambria"/>
                <a:cs typeface="Cambria"/>
              </a:rPr>
              <a:t>BRUTE</a:t>
            </a:r>
            <a:r>
              <a:rPr sz="2400"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b="1" spc="315" dirty="0">
                <a:solidFill>
                  <a:srgbClr val="002060"/>
                </a:solidFill>
                <a:latin typeface="Cambria"/>
                <a:cs typeface="Cambria"/>
              </a:rPr>
              <a:t>FORCE</a:t>
            </a:r>
            <a:r>
              <a:rPr sz="2400" b="1" spc="3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b="1" spc="270" dirty="0">
                <a:solidFill>
                  <a:srgbClr val="002060"/>
                </a:solidFill>
                <a:latin typeface="Cambria"/>
                <a:cs typeface="Cambria"/>
              </a:rPr>
              <a:t>APPROACH</a:t>
            </a:r>
            <a:endParaRPr sz="2400" b="1">
              <a:solidFill>
                <a:srgbClr val="002060"/>
              </a:solidFill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89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brute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force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simplest</a:t>
            </a:r>
            <a:r>
              <a:rPr sz="2400" spc="6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string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matching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algorithm.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idea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110" dirty="0">
                <a:solidFill>
                  <a:srgbClr val="00AFEF"/>
                </a:solidFill>
                <a:latin typeface="Cambria"/>
                <a:cs typeface="Cambria"/>
              </a:rPr>
              <a:t>match </a:t>
            </a:r>
            <a:r>
              <a:rPr sz="2400" spc="90" dirty="0">
                <a:solidFill>
                  <a:srgbClr val="00AFEF"/>
                </a:solidFill>
                <a:latin typeface="Cambria"/>
                <a:cs typeface="Cambria"/>
              </a:rPr>
              <a:t>the </a:t>
            </a:r>
            <a:r>
              <a:rPr sz="2400" spc="80" dirty="0">
                <a:solidFill>
                  <a:srgbClr val="00AFEF"/>
                </a:solidFill>
                <a:latin typeface="Cambria"/>
                <a:cs typeface="Cambria"/>
              </a:rPr>
              <a:t>search </a:t>
            </a:r>
            <a:r>
              <a:rPr sz="2400" spc="95" dirty="0">
                <a:solidFill>
                  <a:srgbClr val="00AFEF"/>
                </a:solidFill>
                <a:latin typeface="Cambria"/>
                <a:cs typeface="Cambria"/>
              </a:rPr>
              <a:t>string </a:t>
            </a:r>
            <a:r>
              <a:rPr sz="2400" spc="114" dirty="0">
                <a:latin typeface="Cambria"/>
                <a:cs typeface="Cambria"/>
              </a:rPr>
              <a:t>against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solidFill>
                  <a:srgbClr val="00AFEF"/>
                </a:solidFill>
                <a:latin typeface="Cambria"/>
                <a:cs typeface="Cambria"/>
              </a:rPr>
              <a:t>input </a:t>
            </a:r>
            <a:r>
              <a:rPr sz="2400" spc="100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AFEF"/>
                </a:solidFill>
                <a:latin typeface="Cambria"/>
                <a:cs typeface="Cambria"/>
              </a:rPr>
              <a:t>text</a:t>
            </a:r>
            <a:r>
              <a:rPr sz="2400" spc="110" dirty="0">
                <a:latin typeface="Cambria"/>
                <a:cs typeface="Cambria"/>
              </a:rPr>
              <a:t>.</a:t>
            </a:r>
            <a:r>
              <a:rPr sz="2400" spc="7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Whenever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mismatch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detected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comparison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process,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input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shifted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one </a:t>
            </a:r>
            <a:r>
              <a:rPr sz="2400" spc="-5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position</a:t>
            </a:r>
            <a:r>
              <a:rPr sz="2400" spc="55" dirty="0">
                <a:latin typeface="Cambria"/>
                <a:cs typeface="Cambria"/>
              </a:rPr>
              <a:t>,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comparison </a:t>
            </a:r>
            <a:r>
              <a:rPr sz="2400" spc="30" dirty="0">
                <a:latin typeface="Cambria"/>
                <a:cs typeface="Cambria"/>
              </a:rPr>
              <a:t>process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initialized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restarted</a:t>
            </a:r>
            <a:r>
              <a:rPr sz="2400" spc="90" dirty="0">
                <a:latin typeface="Cambria"/>
                <a:cs typeface="Cambria"/>
              </a:rPr>
              <a:t>.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0" dirty="0">
                <a:latin typeface="Cambria"/>
                <a:cs typeface="Cambria"/>
              </a:rPr>
              <a:t>expected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comparisons </a:t>
            </a:r>
            <a:r>
              <a:rPr sz="2400" spc="70" dirty="0">
                <a:latin typeface="Cambria"/>
                <a:cs typeface="Cambria"/>
              </a:rPr>
              <a:t>when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searching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input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string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characters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characters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3050">
              <a:latin typeface="Cambria"/>
              <a:cs typeface="Cambria"/>
            </a:endParaRPr>
          </a:p>
          <a:p>
            <a:pPr marL="286385" marR="158750" indent="-274320" algn="just">
              <a:lnSpc>
                <a:spcPts val="259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55" dirty="0">
                <a:latin typeface="Cambria"/>
                <a:cs typeface="Cambria"/>
              </a:rPr>
              <a:t>where </a:t>
            </a:r>
            <a:r>
              <a:rPr sz="2400" spc="160" dirty="0">
                <a:latin typeface="Cambria"/>
                <a:cs typeface="Cambria"/>
              </a:rPr>
              <a:t>Nc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expected </a:t>
            </a:r>
            <a:r>
              <a:rPr sz="2400" spc="85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55" dirty="0">
                <a:latin typeface="Cambria"/>
                <a:cs typeface="Cambria"/>
              </a:rPr>
              <a:t>comparisons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" dirty="0">
                <a:latin typeface="Cambria"/>
                <a:cs typeface="Cambria"/>
              </a:rPr>
              <a:t>c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size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alphabet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267200"/>
            <a:ext cx="56388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844155" cy="375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large</a:t>
            </a:r>
            <a:r>
              <a:rPr sz="2400" spc="95" dirty="0">
                <a:latin typeface="Cambria"/>
                <a:cs typeface="Cambria"/>
              </a:rPr>
              <a:t> streams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number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of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comparisons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be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estimated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number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characters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searched.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smaller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90" dirty="0">
                <a:latin typeface="Cambria"/>
                <a:cs typeface="Cambria"/>
              </a:rPr>
              <a:t>pattern </a:t>
            </a:r>
            <a:r>
              <a:rPr sz="2400" spc="-35" dirty="0">
                <a:latin typeface="Cambria"/>
                <a:cs typeface="Cambria"/>
              </a:rPr>
              <a:t>(m)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55" dirty="0">
                <a:latin typeface="Cambria"/>
                <a:cs typeface="Cambria"/>
              </a:rPr>
              <a:t>effect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comparisons.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Knuth-Pratt-Morris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made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major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improvement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70" dirty="0">
                <a:latin typeface="Cambria"/>
                <a:cs typeface="Cambria"/>
              </a:rPr>
              <a:t>brute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force  </a:t>
            </a:r>
            <a:r>
              <a:rPr sz="2400" spc="85" dirty="0">
                <a:latin typeface="Cambria"/>
                <a:cs typeface="Cambria"/>
              </a:rPr>
              <a:t>algorithms 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60" dirty="0">
                <a:latin typeface="Cambria"/>
                <a:cs typeface="Cambria"/>
              </a:rPr>
              <a:t>even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35" dirty="0">
                <a:latin typeface="Cambria"/>
                <a:cs typeface="Cambria"/>
              </a:rPr>
              <a:t>worst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case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15" dirty="0">
                <a:latin typeface="Cambria"/>
                <a:cs typeface="Cambria"/>
              </a:rPr>
              <a:t>does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 </a:t>
            </a:r>
            <a:r>
              <a:rPr sz="2400" spc="45" dirty="0">
                <a:latin typeface="Cambria"/>
                <a:cs typeface="Cambria"/>
              </a:rPr>
              <a:t>depend  </a:t>
            </a:r>
            <a:r>
              <a:rPr sz="2400" spc="50" dirty="0">
                <a:latin typeface="Cambria"/>
                <a:cs typeface="Cambria"/>
              </a:rPr>
              <a:t>upon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term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5" dirty="0">
                <a:latin typeface="Cambria"/>
                <a:cs typeface="Cambria"/>
              </a:rPr>
              <a:t>does </a:t>
            </a:r>
            <a:r>
              <a:rPr sz="2400" spc="55" dirty="0">
                <a:latin typeface="Cambria"/>
                <a:cs typeface="Cambria"/>
              </a:rPr>
              <a:t>not </a:t>
            </a:r>
            <a:r>
              <a:rPr sz="2400" spc="60" dirty="0">
                <a:latin typeface="Cambria"/>
                <a:cs typeface="Cambria"/>
              </a:rPr>
              <a:t>require </a:t>
            </a:r>
            <a:r>
              <a:rPr sz="2400" spc="55" dirty="0">
                <a:latin typeface="Cambria"/>
                <a:cs typeface="Cambria"/>
              </a:rPr>
              <a:t>comparisons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every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character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input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stream.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4798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0" dirty="0">
                <a:solidFill>
                  <a:srgbClr val="002060"/>
                </a:solidFill>
              </a:rPr>
              <a:t>K</a:t>
            </a:r>
            <a:r>
              <a:rPr sz="2400" b="1" spc="250" dirty="0">
                <a:solidFill>
                  <a:srgbClr val="002060"/>
                </a:solidFill>
              </a:rPr>
              <a:t>NUTH</a:t>
            </a:r>
            <a:r>
              <a:rPr sz="3000" b="1" spc="250" dirty="0">
                <a:solidFill>
                  <a:srgbClr val="002060"/>
                </a:solidFill>
              </a:rPr>
              <a:t>-P</a:t>
            </a:r>
            <a:r>
              <a:rPr sz="2400" b="1" spc="250" dirty="0">
                <a:solidFill>
                  <a:srgbClr val="002060"/>
                </a:solidFill>
              </a:rPr>
              <a:t>RATT</a:t>
            </a:r>
            <a:r>
              <a:rPr sz="3000" b="1" spc="250" dirty="0">
                <a:solidFill>
                  <a:srgbClr val="002060"/>
                </a:solidFill>
              </a:rPr>
              <a:t>-M</a:t>
            </a:r>
            <a:r>
              <a:rPr sz="2400" b="1" spc="250" dirty="0">
                <a:solidFill>
                  <a:srgbClr val="002060"/>
                </a:solidFill>
              </a:rPr>
              <a:t>ORRIS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76732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basic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concept</a:t>
            </a:r>
            <a:r>
              <a:rPr sz="2400" spc="6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behind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whenever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mismatch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detected,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previous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matched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characters </a:t>
            </a:r>
            <a:r>
              <a:rPr sz="2400" spc="60" dirty="0">
                <a:latin typeface="Cambria"/>
                <a:cs typeface="Cambria"/>
              </a:rPr>
              <a:t>define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characters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4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skipped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input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stream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F0000"/>
                </a:solidFill>
                <a:latin typeface="Cambria"/>
                <a:cs typeface="Cambria"/>
              </a:rPr>
              <a:t>prior</a:t>
            </a:r>
            <a:r>
              <a:rPr sz="2400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starting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comparison</a:t>
            </a:r>
            <a:r>
              <a:rPr sz="24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mbria"/>
                <a:cs typeface="Cambria"/>
              </a:rPr>
              <a:t>process</a:t>
            </a:r>
            <a:r>
              <a:rPr sz="2400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again.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120" dirty="0">
                <a:latin typeface="Cambria"/>
                <a:cs typeface="Cambria"/>
              </a:rPr>
              <a:t>Example: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1996"/>
            <a:ext cx="77673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allows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comparison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95" dirty="0">
                <a:latin typeface="Cambria"/>
                <a:cs typeface="Cambria"/>
              </a:rPr>
              <a:t>jump 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least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three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positions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with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recognized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"a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d".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86200"/>
            <a:ext cx="4953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57200"/>
            <a:ext cx="8229600" cy="5562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7089" y="6125717"/>
            <a:ext cx="452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Example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Knuth-Morris-Pratt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Algorithm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93294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1800" spc="90" dirty="0">
                <a:latin typeface="Cambria"/>
                <a:cs typeface="Cambria"/>
              </a:rPr>
              <a:t>Search	</a:t>
            </a:r>
            <a:r>
              <a:rPr sz="1800" spc="65" dirty="0">
                <a:latin typeface="Cambria"/>
                <a:cs typeface="Cambria"/>
              </a:rPr>
              <a:t>pattern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abcabcacab.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5334000" y="41910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39225"/>
            <a:ext cx="6858000" cy="57150"/>
          </a:xfrm>
          <a:custGeom>
            <a:avLst/>
            <a:gdLst/>
            <a:ahLst/>
            <a:cxnLst/>
            <a:rect l="l" t="t" r="r" b="b"/>
            <a:pathLst>
              <a:path w="6858000" h="57150">
                <a:moveTo>
                  <a:pt x="6857987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6857987" y="57150"/>
                </a:lnTo>
                <a:lnTo>
                  <a:pt x="6857987" y="45720"/>
                </a:lnTo>
                <a:close/>
              </a:path>
              <a:path w="6858000" h="57150">
                <a:moveTo>
                  <a:pt x="6857987" y="0"/>
                </a:moveTo>
                <a:lnTo>
                  <a:pt x="0" y="0"/>
                </a:lnTo>
                <a:lnTo>
                  <a:pt x="0" y="34290"/>
                </a:lnTo>
                <a:lnTo>
                  <a:pt x="6857987" y="34290"/>
                </a:lnTo>
                <a:lnTo>
                  <a:pt x="685798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 rot="5400000">
            <a:off x="5562600" y="4038600"/>
            <a:ext cx="6858000" cy="304800"/>
            <a:chOff x="0" y="0"/>
            <a:chExt cx="6858000" cy="304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304800"/>
            </a:xfrm>
            <a:custGeom>
              <a:avLst/>
              <a:gdLst/>
              <a:ahLst/>
              <a:cxnLst/>
              <a:rect l="l" t="t" r="r" b="b"/>
              <a:pathLst>
                <a:path w="6858000" h="304800">
                  <a:moveTo>
                    <a:pt x="0" y="0"/>
                  </a:moveTo>
                  <a:lnTo>
                    <a:pt x="0" y="304800"/>
                  </a:lnTo>
                  <a:lnTo>
                    <a:pt x="6858000" y="3048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2250"/>
              <a:ext cx="6858000" cy="12700"/>
            </a:xfrm>
            <a:custGeom>
              <a:avLst/>
              <a:gdLst/>
              <a:ahLst/>
              <a:cxnLst/>
              <a:rect l="l" t="t" r="r" b="b"/>
              <a:pathLst>
                <a:path w="6858000" h="12700">
                  <a:moveTo>
                    <a:pt x="6857999" y="12700"/>
                  </a:moveTo>
                  <a:lnTo>
                    <a:pt x="68579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6857999" y="127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 rot="5400000">
            <a:off x="2287587" y="760413"/>
            <a:ext cx="4815840" cy="8171815"/>
            <a:chOff x="1447800" y="438912"/>
            <a:chExt cx="4815840" cy="8171815"/>
          </a:xfrm>
        </p:grpSpPr>
        <p:sp>
          <p:nvSpPr>
            <p:cNvPr id="8" name="object 8"/>
            <p:cNvSpPr/>
            <p:nvPr/>
          </p:nvSpPr>
          <p:spPr>
            <a:xfrm>
              <a:off x="5715000" y="438912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40">
                  <a:moveTo>
                    <a:pt x="0" y="274320"/>
                  </a:move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40"/>
                  </a:lnTo>
                  <a:lnTo>
                    <a:pt x="323628" y="544220"/>
                  </a:lnTo>
                  <a:lnTo>
                    <a:pt x="370037" y="531478"/>
                  </a:lnTo>
                  <a:lnTo>
                    <a:pt x="412772" y="511189"/>
                  </a:lnTo>
                  <a:lnTo>
                    <a:pt x="451059" y="484126"/>
                  </a:lnTo>
                  <a:lnTo>
                    <a:pt x="484121" y="451064"/>
                  </a:lnTo>
                  <a:lnTo>
                    <a:pt x="511186" y="412778"/>
                  </a:lnTo>
                  <a:lnTo>
                    <a:pt x="531477" y="370042"/>
                  </a:lnTo>
                  <a:lnTo>
                    <a:pt x="544220" y="323631"/>
                  </a:lnTo>
                  <a:lnTo>
                    <a:pt x="548640" y="274320"/>
                  </a:lnTo>
                  <a:lnTo>
                    <a:pt x="544220" y="225008"/>
                  </a:lnTo>
                  <a:lnTo>
                    <a:pt x="531477" y="178597"/>
                  </a:lnTo>
                  <a:lnTo>
                    <a:pt x="511186" y="135861"/>
                  </a:lnTo>
                  <a:lnTo>
                    <a:pt x="484121" y="97575"/>
                  </a:lnTo>
                  <a:lnTo>
                    <a:pt x="451059" y="64513"/>
                  </a:lnTo>
                  <a:lnTo>
                    <a:pt x="412772" y="37450"/>
                  </a:lnTo>
                  <a:lnTo>
                    <a:pt x="370037" y="17161"/>
                  </a:lnTo>
                  <a:lnTo>
                    <a:pt x="323628" y="4419"/>
                  </a:lnTo>
                  <a:lnTo>
                    <a:pt x="274319" y="0"/>
                  </a:ln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38200"/>
              <a:ext cx="4800600" cy="7772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 rot="5400000">
            <a:off x="3911908" y="-635307"/>
            <a:ext cx="461665" cy="46278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0" spc="285" dirty="0">
                <a:solidFill>
                  <a:srgbClr val="565F6C"/>
                </a:solidFill>
                <a:latin typeface="Cambria"/>
                <a:cs typeface="Cambria"/>
              </a:rPr>
              <a:t>S</a:t>
            </a:r>
            <a:r>
              <a:rPr sz="2400" spc="285" dirty="0">
                <a:solidFill>
                  <a:srgbClr val="565F6C"/>
                </a:solidFill>
                <a:latin typeface="Cambria"/>
                <a:cs typeface="Cambria"/>
              </a:rPr>
              <a:t>HIFT</a:t>
            </a:r>
            <a:r>
              <a:rPr sz="2400" spc="27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00" spc="300" dirty="0">
                <a:solidFill>
                  <a:srgbClr val="565F6C"/>
                </a:solidFill>
                <a:latin typeface="Cambria"/>
                <a:cs typeface="Cambria"/>
              </a:rPr>
              <a:t>C</a:t>
            </a:r>
            <a:r>
              <a:rPr sz="2400" spc="300" dirty="0">
                <a:solidFill>
                  <a:srgbClr val="565F6C"/>
                </a:solidFill>
                <a:latin typeface="Cambria"/>
                <a:cs typeface="Cambria"/>
              </a:rPr>
              <a:t>HARACTERS</a:t>
            </a:r>
            <a:r>
              <a:rPr sz="2400" spc="31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00" spc="275" dirty="0">
                <a:solidFill>
                  <a:srgbClr val="565F6C"/>
                </a:solidFill>
                <a:latin typeface="Cambria"/>
                <a:cs typeface="Cambria"/>
              </a:rPr>
              <a:t>T</a:t>
            </a:r>
            <a:r>
              <a:rPr sz="2400" spc="275" dirty="0">
                <a:solidFill>
                  <a:srgbClr val="565F6C"/>
                </a:solidFill>
                <a:latin typeface="Cambria"/>
                <a:cs typeface="Cambria"/>
              </a:rPr>
              <a:t>ABLE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6017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80" dirty="0">
                <a:solidFill>
                  <a:srgbClr val="002060"/>
                </a:solidFill>
              </a:rPr>
              <a:t>B</a:t>
            </a:r>
            <a:r>
              <a:rPr sz="2400" b="1" spc="280" dirty="0">
                <a:solidFill>
                  <a:srgbClr val="002060"/>
                </a:solidFill>
              </a:rPr>
              <a:t>OYER</a:t>
            </a:r>
            <a:r>
              <a:rPr sz="3000" b="1" spc="280" dirty="0">
                <a:solidFill>
                  <a:srgbClr val="002060"/>
                </a:solidFill>
              </a:rPr>
              <a:t>-M</a:t>
            </a:r>
            <a:r>
              <a:rPr sz="2400" b="1" spc="280" dirty="0">
                <a:solidFill>
                  <a:srgbClr val="002060"/>
                </a:solidFill>
              </a:rPr>
              <a:t>OORE</a:t>
            </a:r>
            <a:r>
              <a:rPr sz="2400" b="1" spc="260" dirty="0">
                <a:solidFill>
                  <a:srgbClr val="002060"/>
                </a:solidFill>
              </a:rPr>
              <a:t> </a:t>
            </a:r>
            <a:r>
              <a:rPr sz="3000" b="1" spc="285" dirty="0">
                <a:solidFill>
                  <a:srgbClr val="002060"/>
                </a:solidFill>
              </a:rPr>
              <a:t>A</a:t>
            </a:r>
            <a:r>
              <a:rPr sz="2400" b="1" spc="285" dirty="0">
                <a:solidFill>
                  <a:srgbClr val="002060"/>
                </a:solidFill>
              </a:rPr>
              <a:t>LGORITHM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3349"/>
            <a:ext cx="7995920" cy="513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50" dirty="0">
                <a:latin typeface="Cambria"/>
                <a:cs typeface="Cambria"/>
              </a:rPr>
              <a:t>Boyer-Moore </a:t>
            </a:r>
            <a:r>
              <a:rPr sz="2200" spc="45" dirty="0">
                <a:latin typeface="Cambria"/>
                <a:cs typeface="Cambria"/>
              </a:rPr>
              <a:t>recognized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85" dirty="0">
                <a:latin typeface="Cambria"/>
                <a:cs typeface="Cambria"/>
              </a:rPr>
              <a:t>the string </a:t>
            </a:r>
            <a:r>
              <a:rPr sz="2200" spc="80" dirty="0">
                <a:latin typeface="Cambria"/>
                <a:cs typeface="Cambria"/>
              </a:rPr>
              <a:t>algorithm </a:t>
            </a:r>
            <a:r>
              <a:rPr sz="2200" spc="40" dirty="0">
                <a:latin typeface="Cambria"/>
                <a:cs typeface="Cambria"/>
              </a:rPr>
              <a:t>could </a:t>
            </a:r>
            <a:r>
              <a:rPr sz="2200" spc="10" dirty="0">
                <a:latin typeface="Cambria"/>
                <a:cs typeface="Cambria"/>
              </a:rPr>
              <a:t>be 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significantly </a:t>
            </a:r>
            <a:r>
              <a:rPr sz="2200" spc="75" dirty="0">
                <a:latin typeface="Cambria"/>
                <a:cs typeface="Cambria"/>
              </a:rPr>
              <a:t>enhanced </a:t>
            </a:r>
            <a:r>
              <a:rPr sz="2200" spc="70" dirty="0">
                <a:latin typeface="Cambria"/>
                <a:cs typeface="Cambria"/>
              </a:rPr>
              <a:t>if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45" dirty="0">
                <a:latin typeface="Cambria"/>
                <a:cs typeface="Cambria"/>
              </a:rPr>
              <a:t>comparison </a:t>
            </a:r>
            <a:r>
              <a:rPr sz="2200" spc="25" dirty="0">
                <a:latin typeface="Cambria"/>
                <a:cs typeface="Cambria"/>
              </a:rPr>
              <a:t>process </a:t>
            </a:r>
            <a:r>
              <a:rPr sz="2200" spc="90" dirty="0">
                <a:latin typeface="Cambria"/>
                <a:cs typeface="Cambria"/>
              </a:rPr>
              <a:t>starts </a:t>
            </a:r>
            <a:r>
              <a:rPr sz="2200" spc="120" dirty="0">
                <a:latin typeface="Cambria"/>
                <a:cs typeface="Cambria"/>
              </a:rPr>
              <a:t>at 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end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pattern,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processing  </a:t>
            </a:r>
            <a:r>
              <a:rPr sz="2200" spc="95" dirty="0">
                <a:latin typeface="Cambria"/>
                <a:cs typeface="Cambria"/>
              </a:rPr>
              <a:t>right  </a:t>
            </a:r>
            <a:r>
              <a:rPr sz="2200" spc="20" dirty="0">
                <a:latin typeface="Cambria"/>
                <a:cs typeface="Cambria"/>
              </a:rPr>
              <a:t>to  </a:t>
            </a:r>
            <a:r>
              <a:rPr sz="2200" spc="70" dirty="0">
                <a:latin typeface="Cambria"/>
                <a:cs typeface="Cambria"/>
              </a:rPr>
              <a:t>left 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versus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100" dirty="0">
                <a:latin typeface="Cambria"/>
                <a:cs typeface="Cambria"/>
              </a:rPr>
              <a:t>start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90" dirty="0">
                <a:latin typeface="Cambria"/>
                <a:cs typeface="Cambria"/>
              </a:rPr>
              <a:t>pattern.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100" dirty="0">
                <a:latin typeface="Cambria"/>
                <a:cs typeface="Cambria"/>
              </a:rPr>
              <a:t>advantage </a:t>
            </a:r>
            <a:r>
              <a:rPr sz="2200" spc="70" dirty="0">
                <a:latin typeface="Cambria"/>
                <a:cs typeface="Cambria"/>
              </a:rPr>
              <a:t>is 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FF0000"/>
                </a:solidFill>
                <a:latin typeface="Cambria"/>
                <a:cs typeface="Cambria"/>
              </a:rPr>
              <a:t>large</a:t>
            </a:r>
            <a:r>
              <a:rPr sz="2200" spc="6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FF0000"/>
                </a:solidFill>
                <a:latin typeface="Cambria"/>
                <a:cs typeface="Cambria"/>
              </a:rPr>
              <a:t>jumps</a:t>
            </a:r>
            <a:r>
              <a:rPr sz="2200" spc="6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2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35" dirty="0">
                <a:solidFill>
                  <a:srgbClr val="FF0000"/>
                </a:solidFill>
                <a:latin typeface="Cambria"/>
                <a:cs typeface="Cambria"/>
              </a:rPr>
              <a:t>possible</a:t>
            </a:r>
            <a:r>
              <a:rPr sz="2200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when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mismatched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character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5" dirty="0">
                <a:latin typeface="Cambria"/>
                <a:cs typeface="Cambria"/>
              </a:rPr>
              <a:t>input </a:t>
            </a:r>
            <a:r>
              <a:rPr sz="2200" spc="85" dirty="0">
                <a:latin typeface="Cambria"/>
                <a:cs typeface="Cambria"/>
              </a:rPr>
              <a:t>stream </a:t>
            </a:r>
            <a:r>
              <a:rPr sz="2200" spc="15" dirty="0">
                <a:latin typeface="Cambria"/>
                <a:cs typeface="Cambria"/>
              </a:rPr>
              <a:t>does </a:t>
            </a:r>
            <a:r>
              <a:rPr sz="2200" spc="50" dirty="0">
                <a:latin typeface="Cambria"/>
                <a:cs typeface="Cambria"/>
              </a:rPr>
              <a:t>not </a:t>
            </a:r>
            <a:r>
              <a:rPr sz="2200" spc="80" dirty="0">
                <a:latin typeface="Cambria"/>
                <a:cs typeface="Cambria"/>
              </a:rPr>
              <a:t>exist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pattern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which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occurs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frequently.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10" dirty="0">
                <a:latin typeface="Cambria"/>
                <a:cs typeface="Cambria"/>
              </a:rPr>
              <a:t>This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leads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two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possible</a:t>
            </a:r>
            <a:r>
              <a:rPr sz="2200" spc="40" dirty="0">
                <a:latin typeface="Cambria"/>
                <a:cs typeface="Cambria"/>
              </a:rPr>
              <a:t> sources 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determining  </a:t>
            </a:r>
            <a:r>
              <a:rPr sz="2200" spc="20" dirty="0">
                <a:latin typeface="Cambria"/>
                <a:cs typeface="Cambria"/>
              </a:rPr>
              <a:t>how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many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input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characters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jumped.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As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Knuth- 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Morris-Pratt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technique,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any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characters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have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been 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matched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85" dirty="0">
                <a:latin typeface="Cambria"/>
                <a:cs typeface="Cambria"/>
              </a:rPr>
              <a:t>pattern </a:t>
            </a:r>
            <a:r>
              <a:rPr sz="2200" spc="60" dirty="0">
                <a:latin typeface="Cambria"/>
                <a:cs typeface="Cambria"/>
              </a:rPr>
              <a:t>require </a:t>
            </a:r>
            <a:r>
              <a:rPr sz="2200" spc="130" dirty="0">
                <a:latin typeface="Cambria"/>
                <a:cs typeface="Cambria"/>
              </a:rPr>
              <a:t>an </a:t>
            </a:r>
            <a:r>
              <a:rPr sz="2200" spc="95" dirty="0">
                <a:latin typeface="Cambria"/>
                <a:cs typeface="Cambria"/>
              </a:rPr>
              <a:t>alignment </a:t>
            </a:r>
            <a:r>
              <a:rPr sz="2200" spc="75" dirty="0">
                <a:latin typeface="Cambria"/>
                <a:cs typeface="Cambria"/>
              </a:rPr>
              <a:t>with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substring.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Additionally,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character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input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stream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70" dirty="0">
                <a:latin typeface="Cambria"/>
                <a:cs typeface="Cambria"/>
              </a:rPr>
              <a:t>was </a:t>
            </a:r>
            <a:r>
              <a:rPr sz="2200" spc="80" dirty="0">
                <a:latin typeface="Cambria"/>
                <a:cs typeface="Cambria"/>
              </a:rPr>
              <a:t>mismatched </a:t>
            </a:r>
            <a:r>
              <a:rPr sz="2200" spc="55" dirty="0">
                <a:latin typeface="Cambria"/>
                <a:cs typeface="Cambria"/>
              </a:rPr>
              <a:t>also requires </a:t>
            </a:r>
            <a:r>
              <a:rPr sz="2200" spc="95" dirty="0">
                <a:latin typeface="Cambria"/>
                <a:cs typeface="Cambria"/>
              </a:rPr>
              <a:t>alignment </a:t>
            </a:r>
            <a:r>
              <a:rPr sz="2200" spc="75" dirty="0">
                <a:latin typeface="Cambria"/>
                <a:cs typeface="Cambria"/>
              </a:rPr>
              <a:t>with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its </a:t>
            </a:r>
            <a:r>
              <a:rPr sz="2200" spc="90" dirty="0">
                <a:latin typeface="Cambria"/>
                <a:cs typeface="Cambria"/>
              </a:rPr>
              <a:t>next </a:t>
            </a:r>
            <a:r>
              <a:rPr sz="2200" spc="35" dirty="0">
                <a:latin typeface="Cambria"/>
                <a:cs typeface="Cambria"/>
              </a:rPr>
              <a:t>occurrence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80" dirty="0">
                <a:latin typeface="Cambria"/>
                <a:cs typeface="Cambria"/>
              </a:rPr>
              <a:t>pattern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40" dirty="0">
                <a:latin typeface="Cambria"/>
                <a:cs typeface="Cambria"/>
              </a:rPr>
              <a:t>complete 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pattern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can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moved.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This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can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defined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as: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2326"/>
            <a:ext cx="7844790" cy="4747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3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65" dirty="0">
                <a:latin typeface="Cambria"/>
                <a:cs typeface="Cambria"/>
              </a:rPr>
              <a:t>ALGOl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10" dirty="0">
                <a:latin typeface="Cambria"/>
                <a:cs typeface="Cambria"/>
              </a:rPr>
              <a:t>mismatch,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character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input </a:t>
            </a:r>
            <a:r>
              <a:rPr sz="2400" spc="100" dirty="0">
                <a:latin typeface="Cambria"/>
                <a:cs typeface="Cambria"/>
              </a:rPr>
              <a:t> stream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compared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determine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shifting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90" dirty="0">
                <a:latin typeface="Cambria"/>
                <a:cs typeface="Cambria"/>
              </a:rPr>
              <a:t>pattern </a:t>
            </a:r>
            <a:r>
              <a:rPr sz="2400" spc="55" dirty="0">
                <a:latin typeface="Cambria"/>
                <a:cs typeface="Cambria"/>
              </a:rPr>
              <a:t>(number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0" dirty="0">
                <a:latin typeface="Cambria"/>
                <a:cs typeface="Cambria"/>
              </a:rPr>
              <a:t>characters </a:t>
            </a:r>
            <a:r>
              <a:rPr sz="2400" spc="100" dirty="0">
                <a:latin typeface="Cambria"/>
                <a:cs typeface="Cambria"/>
              </a:rPr>
              <a:t>in input stream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40" dirty="0">
                <a:latin typeface="Cambria"/>
                <a:cs typeface="Cambria"/>
              </a:rPr>
              <a:t>skipped)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110" dirty="0">
                <a:latin typeface="Cambria"/>
                <a:cs typeface="Cambria"/>
              </a:rPr>
              <a:t>align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input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character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character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pattern. </a:t>
            </a:r>
            <a:r>
              <a:rPr sz="2400" spc="135" dirty="0">
                <a:latin typeface="Cambria"/>
                <a:cs typeface="Cambria"/>
              </a:rPr>
              <a:t>If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character </a:t>
            </a:r>
            <a:r>
              <a:rPr sz="2400" spc="15" dirty="0">
                <a:latin typeface="Cambria"/>
                <a:cs typeface="Cambria"/>
              </a:rPr>
              <a:t>does </a:t>
            </a:r>
            <a:r>
              <a:rPr sz="2400" spc="55" dirty="0">
                <a:latin typeface="Cambria"/>
                <a:cs typeface="Cambria"/>
              </a:rPr>
              <a:t>not </a:t>
            </a:r>
            <a:r>
              <a:rPr sz="2400" spc="85" dirty="0">
                <a:latin typeface="Cambria"/>
                <a:cs typeface="Cambria"/>
              </a:rPr>
              <a:t>exist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 </a:t>
            </a:r>
            <a:r>
              <a:rPr sz="2400" spc="100" dirty="0">
                <a:latin typeface="Cambria"/>
                <a:cs typeface="Cambria"/>
              </a:rPr>
              <a:t>then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40" dirty="0">
                <a:latin typeface="Cambria"/>
                <a:cs typeface="Cambria"/>
              </a:rPr>
              <a:t>possible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100" dirty="0">
                <a:latin typeface="Cambria"/>
                <a:cs typeface="Cambria"/>
              </a:rPr>
              <a:t>shift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matched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position.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45" dirty="0">
                <a:latin typeface="Cambria"/>
                <a:cs typeface="Cambria"/>
              </a:rPr>
              <a:t>ALGO2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05" dirty="0">
                <a:latin typeface="Cambria"/>
                <a:cs typeface="Cambria"/>
              </a:rPr>
              <a:t>mismatch </a:t>
            </a:r>
            <a:r>
              <a:rPr sz="2400" spc="55" dirty="0">
                <a:latin typeface="Cambria"/>
                <a:cs typeface="Cambria"/>
              </a:rPr>
              <a:t>occurring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50" dirty="0">
                <a:latin typeface="Cambria"/>
                <a:cs typeface="Cambria"/>
              </a:rPr>
              <a:t>previous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matching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substring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input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matching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jump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repeating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occurrence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pattern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initially </a:t>
            </a:r>
            <a:r>
              <a:rPr sz="2400" spc="90" dirty="0">
                <a:latin typeface="Cambria"/>
                <a:cs typeface="Cambria"/>
              </a:rPr>
              <a:t>matched </a:t>
            </a:r>
            <a:r>
              <a:rPr sz="2400" spc="80" dirty="0">
                <a:latin typeface="Cambria"/>
                <a:cs typeface="Cambria"/>
              </a:rPr>
              <a:t>sub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thus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aligning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portion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input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4493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spc="375" dirty="0" smtClean="0">
                <a:solidFill>
                  <a:srgbClr val="002060"/>
                </a:solidFill>
              </a:rPr>
              <a:t>UNIT-5 </a:t>
            </a:r>
            <a:r>
              <a:rPr sz="3000" b="1" spc="375" smtClean="0">
                <a:solidFill>
                  <a:srgbClr val="002060"/>
                </a:solidFill>
              </a:rPr>
              <a:t>SYLLAB</a:t>
            </a:r>
            <a:r>
              <a:rPr sz="3000" b="1" spc="425" smtClean="0">
                <a:solidFill>
                  <a:srgbClr val="002060"/>
                </a:solidFill>
              </a:rPr>
              <a:t>U</a:t>
            </a:r>
            <a:r>
              <a:rPr sz="3000" b="1" spc="400" smtClean="0">
                <a:solidFill>
                  <a:srgbClr val="002060"/>
                </a:solidFill>
              </a:rPr>
              <a:t>S</a:t>
            </a:r>
            <a:endParaRPr sz="30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4879"/>
            <a:ext cx="5528945" cy="32124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Text 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Search</a:t>
            </a:r>
            <a:r>
              <a:rPr sz="24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Algorithms</a:t>
            </a:r>
            <a:r>
              <a:rPr sz="2400" spc="9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60" dirty="0">
                <a:latin typeface="Cambria"/>
                <a:cs typeface="Cambria"/>
              </a:rPr>
              <a:t>Introduction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75" dirty="0">
                <a:latin typeface="Cambria"/>
                <a:cs typeface="Cambria"/>
              </a:rPr>
              <a:t>Software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text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algorithms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Hardware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text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systems</a:t>
            </a:r>
            <a:endParaRPr sz="21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Information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0000"/>
                </a:solidFill>
                <a:latin typeface="Cambria"/>
                <a:cs typeface="Cambria"/>
              </a:rPr>
              <a:t>System</a:t>
            </a:r>
            <a:r>
              <a:rPr sz="2400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Evaluation: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60" dirty="0">
                <a:latin typeface="Cambria"/>
                <a:cs typeface="Cambria"/>
              </a:rPr>
              <a:t>Introduction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Measures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used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evaluation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Measurement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example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20" dirty="0">
                <a:latin typeface="Tahoma"/>
                <a:cs typeface="Tahoma"/>
              </a:rPr>
              <a:t>–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100" spc="250" dirty="0">
                <a:latin typeface="Cambria"/>
                <a:cs typeface="Cambria"/>
              </a:rPr>
              <a:t>TREC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results.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680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latin typeface="Cambria"/>
                <a:cs typeface="Cambria"/>
              </a:rPr>
              <a:t>Upon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mismatch,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comparison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skip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MAXIMUM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85" dirty="0">
                <a:latin typeface="Cambria"/>
                <a:cs typeface="Cambria"/>
              </a:rPr>
              <a:t>(ALGO1,ALGO2).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976" y="2658439"/>
            <a:ext cx="7029272" cy="39449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539990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comparison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starts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right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end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90" dirty="0">
                <a:latin typeface="Cambria"/>
                <a:cs typeface="Cambria"/>
              </a:rPr>
              <a:t>pattern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0" dirty="0">
                <a:latin typeface="Cambria"/>
                <a:cs typeface="Cambria"/>
              </a:rPr>
              <a:t>works </a:t>
            </a:r>
            <a:r>
              <a:rPr sz="2400" spc="55" dirty="0">
                <a:latin typeface="Cambria"/>
                <a:cs typeface="Cambria"/>
              </a:rPr>
              <a:t>towards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10" dirty="0">
                <a:latin typeface="Cambria"/>
                <a:cs typeface="Cambria"/>
              </a:rPr>
              <a:t>start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pattern.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original </a:t>
            </a:r>
            <a:r>
              <a:rPr sz="2400" spc="55" dirty="0">
                <a:latin typeface="Cambria"/>
                <a:cs typeface="Cambria"/>
              </a:rPr>
              <a:t>Boyer-Moore </a:t>
            </a:r>
            <a:r>
              <a:rPr sz="2400" spc="90" dirty="0">
                <a:latin typeface="Cambria"/>
                <a:cs typeface="Cambria"/>
              </a:rPr>
              <a:t>algorithm </a:t>
            </a:r>
            <a:r>
              <a:rPr sz="2400" spc="120" dirty="0">
                <a:latin typeface="Cambria"/>
                <a:cs typeface="Cambria"/>
              </a:rPr>
              <a:t>has </a:t>
            </a:r>
            <a:r>
              <a:rPr sz="2400" spc="45" dirty="0">
                <a:latin typeface="Cambria"/>
                <a:cs typeface="Cambria"/>
              </a:rPr>
              <a:t>been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basis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80" dirty="0">
                <a:latin typeface="Cambria"/>
                <a:cs typeface="Cambria"/>
              </a:rPr>
              <a:t>additional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80" dirty="0">
                <a:latin typeface="Cambria"/>
                <a:cs typeface="Cambria"/>
              </a:rPr>
              <a:t>search techniques. </a:t>
            </a:r>
            <a:r>
              <a:rPr sz="2400" spc="160" dirty="0">
                <a:latin typeface="Cambria"/>
                <a:cs typeface="Cambria"/>
              </a:rPr>
              <a:t>It </a:t>
            </a:r>
            <a:r>
              <a:rPr sz="2400" spc="75" dirty="0">
                <a:latin typeface="Cambria"/>
                <a:cs typeface="Cambria"/>
              </a:rPr>
              <a:t>was </a:t>
            </a:r>
            <a:r>
              <a:rPr sz="2400" spc="80" dirty="0">
                <a:latin typeface="Cambria"/>
                <a:cs typeface="Cambria"/>
              </a:rPr>
              <a:t> originally </a:t>
            </a:r>
            <a:r>
              <a:rPr sz="2400" spc="60" dirty="0">
                <a:latin typeface="Cambria"/>
                <a:cs typeface="Cambria"/>
              </a:rPr>
              <a:t>designed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55" dirty="0">
                <a:latin typeface="Cambria"/>
                <a:cs typeface="Cambria"/>
              </a:rPr>
              <a:t>support </a:t>
            </a:r>
            <a:r>
              <a:rPr sz="2400" spc="100" dirty="0">
                <a:latin typeface="Cambria"/>
                <a:cs typeface="Cambria"/>
              </a:rPr>
              <a:t>scanning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5" dirty="0">
                <a:latin typeface="Cambria"/>
                <a:cs typeface="Cambria"/>
              </a:rPr>
              <a:t>single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05" dirty="0">
                <a:latin typeface="Cambria"/>
                <a:cs typeface="Cambria"/>
              </a:rPr>
              <a:t>string. </a:t>
            </a:r>
            <a:r>
              <a:rPr sz="2400" spc="155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70" dirty="0">
                <a:latin typeface="Cambria"/>
                <a:cs typeface="Cambria"/>
              </a:rPr>
              <a:t>expanded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5" dirty="0">
                <a:latin typeface="Cambria"/>
                <a:cs typeface="Cambria"/>
              </a:rPr>
              <a:t>handle </a:t>
            </a:r>
            <a:r>
              <a:rPr sz="2400" spc="90" dirty="0">
                <a:latin typeface="Cambria"/>
                <a:cs typeface="Cambria"/>
              </a:rPr>
              <a:t>multiple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strings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single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pass.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767320" cy="438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Another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based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upon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Knuth-Pratt-Morris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finite 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state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machine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400" spc="30" dirty="0">
                <a:solidFill>
                  <a:srgbClr val="FF0000"/>
                </a:solidFill>
                <a:latin typeface="Cambria"/>
                <a:cs typeface="Cambria"/>
              </a:rPr>
              <a:t>process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multiple 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query 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terms.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90" dirty="0">
                <a:latin typeface="Cambria"/>
                <a:cs typeface="Cambria"/>
              </a:rPr>
              <a:t>pattern </a:t>
            </a:r>
            <a:r>
              <a:rPr sz="2400" spc="105" dirty="0">
                <a:latin typeface="Cambria"/>
                <a:cs typeface="Cambria"/>
              </a:rPr>
              <a:t>matching </a:t>
            </a:r>
            <a:r>
              <a:rPr sz="2400" spc="90" dirty="0">
                <a:latin typeface="Cambria"/>
                <a:cs typeface="Cambria"/>
              </a:rPr>
              <a:t>machine </a:t>
            </a:r>
            <a:r>
              <a:rPr sz="2400" spc="60" dirty="0">
                <a:latin typeface="Cambria"/>
                <a:cs typeface="Cambria"/>
              </a:rPr>
              <a:t>consists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75" dirty="0">
                <a:latin typeface="Cambria"/>
                <a:cs typeface="Cambria"/>
              </a:rPr>
              <a:t>set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states.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machine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processes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input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successively </a:t>
            </a:r>
            <a:r>
              <a:rPr sz="2400" spc="85" dirty="0">
                <a:latin typeface="Cambria"/>
                <a:cs typeface="Cambria"/>
              </a:rPr>
              <a:t>reading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next </a:t>
            </a:r>
            <a:r>
              <a:rPr sz="2400" spc="55" dirty="0">
                <a:latin typeface="Cambria"/>
                <a:cs typeface="Cambria"/>
              </a:rPr>
              <a:t>symbol </a:t>
            </a:r>
            <a:r>
              <a:rPr sz="2400" spc="120" dirty="0">
                <a:latin typeface="Cambria"/>
                <a:cs typeface="Cambria"/>
              </a:rPr>
              <a:t>and, </a:t>
            </a:r>
            <a:r>
              <a:rPr sz="2400" spc="60" dirty="0">
                <a:latin typeface="Cambria"/>
                <a:cs typeface="Cambria"/>
              </a:rPr>
              <a:t>based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upon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current </a:t>
            </a:r>
            <a:r>
              <a:rPr sz="2400" spc="114" dirty="0">
                <a:latin typeface="Cambria"/>
                <a:cs typeface="Cambria"/>
              </a:rPr>
              <a:t>state, </a:t>
            </a:r>
            <a:r>
              <a:rPr sz="2400" spc="110" dirty="0">
                <a:latin typeface="Cambria"/>
                <a:cs typeface="Cambria"/>
              </a:rPr>
              <a:t>makes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5" dirty="0">
                <a:latin typeface="Cambria"/>
                <a:cs typeface="Cambria"/>
              </a:rPr>
              <a:t>state </a:t>
            </a:r>
            <a:r>
              <a:rPr sz="2400" spc="85" dirty="0">
                <a:latin typeface="Cambria"/>
                <a:cs typeface="Cambria"/>
              </a:rPr>
              <a:t>transitions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while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indicating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matches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when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occur.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machine's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operation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based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upon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three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functions:</a:t>
            </a:r>
            <a:endParaRPr sz="2400">
              <a:latin typeface="Cambria"/>
              <a:cs typeface="Cambria"/>
            </a:endParaRPr>
          </a:p>
          <a:p>
            <a:pPr marL="652145">
              <a:lnSpc>
                <a:spcPct val="100000"/>
              </a:lnSpc>
              <a:spcBef>
                <a:spcPts val="439"/>
              </a:spcBef>
              <a:tabLst>
                <a:tab pos="1109345" algn="l"/>
              </a:tabLst>
            </a:pPr>
            <a:r>
              <a:rPr sz="1050" spc="45" dirty="0">
                <a:solidFill>
                  <a:srgbClr val="DF752E"/>
                </a:solidFill>
                <a:latin typeface="Cambria"/>
                <a:cs typeface="Cambria"/>
              </a:rPr>
              <a:t>1.	</a:t>
            </a:r>
            <a:r>
              <a:rPr sz="1800" spc="215" dirty="0">
                <a:latin typeface="Cambria"/>
                <a:cs typeface="Cambria"/>
              </a:rPr>
              <a:t>GOTO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(i.e.,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state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transition)</a:t>
            </a:r>
            <a:endParaRPr sz="1800">
              <a:latin typeface="Cambria"/>
              <a:cs typeface="Cambria"/>
            </a:endParaRPr>
          </a:p>
          <a:p>
            <a:pPr marL="652145">
              <a:lnSpc>
                <a:spcPct val="100000"/>
              </a:lnSpc>
              <a:spcBef>
                <a:spcPts val="430"/>
              </a:spcBef>
              <a:tabLst>
                <a:tab pos="1109345" algn="l"/>
              </a:tabLst>
            </a:pPr>
            <a:r>
              <a:rPr sz="1050" spc="45" dirty="0">
                <a:solidFill>
                  <a:srgbClr val="DF752E"/>
                </a:solidFill>
                <a:latin typeface="Cambria"/>
                <a:cs typeface="Cambria"/>
              </a:rPr>
              <a:t>2.	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failure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function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  <a:p>
            <a:pPr marL="652145">
              <a:lnSpc>
                <a:spcPct val="100000"/>
              </a:lnSpc>
              <a:spcBef>
                <a:spcPts val="430"/>
              </a:spcBef>
              <a:tabLst>
                <a:tab pos="1109345" algn="l"/>
              </a:tabLst>
            </a:pPr>
            <a:r>
              <a:rPr sz="1050" spc="45" dirty="0">
                <a:solidFill>
                  <a:srgbClr val="DF752E"/>
                </a:solidFill>
                <a:latin typeface="Cambria"/>
                <a:cs typeface="Cambria"/>
              </a:rPr>
              <a:t>3.	</a:t>
            </a:r>
            <a:r>
              <a:rPr sz="1800" spc="60" dirty="0">
                <a:latin typeface="Cambria"/>
                <a:cs typeface="Cambria"/>
              </a:rPr>
              <a:t>output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function.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5334000" y="44958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39225"/>
            <a:ext cx="6858000" cy="57150"/>
          </a:xfrm>
          <a:custGeom>
            <a:avLst/>
            <a:gdLst/>
            <a:ahLst/>
            <a:cxnLst/>
            <a:rect l="l" t="t" r="r" b="b"/>
            <a:pathLst>
              <a:path w="6858000" h="57150">
                <a:moveTo>
                  <a:pt x="6857987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6857987" y="57150"/>
                </a:lnTo>
                <a:lnTo>
                  <a:pt x="6857987" y="45720"/>
                </a:lnTo>
                <a:close/>
              </a:path>
              <a:path w="6858000" h="57150">
                <a:moveTo>
                  <a:pt x="6857987" y="0"/>
                </a:moveTo>
                <a:lnTo>
                  <a:pt x="0" y="0"/>
                </a:lnTo>
                <a:lnTo>
                  <a:pt x="0" y="34290"/>
                </a:lnTo>
                <a:lnTo>
                  <a:pt x="6857987" y="34290"/>
                </a:lnTo>
                <a:lnTo>
                  <a:pt x="685798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 rot="5400000">
            <a:off x="5562600" y="4343400"/>
            <a:ext cx="6858000" cy="304800"/>
            <a:chOff x="0" y="0"/>
            <a:chExt cx="6858000" cy="304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304800"/>
            </a:xfrm>
            <a:custGeom>
              <a:avLst/>
              <a:gdLst/>
              <a:ahLst/>
              <a:cxnLst/>
              <a:rect l="l" t="t" r="r" b="b"/>
              <a:pathLst>
                <a:path w="6858000" h="304800">
                  <a:moveTo>
                    <a:pt x="0" y="0"/>
                  </a:moveTo>
                  <a:lnTo>
                    <a:pt x="0" y="304800"/>
                  </a:lnTo>
                  <a:lnTo>
                    <a:pt x="6858000" y="3048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2250"/>
              <a:ext cx="6858000" cy="12700"/>
            </a:xfrm>
            <a:custGeom>
              <a:avLst/>
              <a:gdLst/>
              <a:ahLst/>
              <a:cxnLst/>
              <a:rect l="l" t="t" r="r" b="b"/>
              <a:pathLst>
                <a:path w="6858000" h="12700">
                  <a:moveTo>
                    <a:pt x="6857999" y="12700"/>
                  </a:moveTo>
                  <a:lnTo>
                    <a:pt x="68579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6857999" y="127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77200" y="7620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323631"/>
                </a:lnTo>
                <a:lnTo>
                  <a:pt x="17162" y="370042"/>
                </a:lnTo>
                <a:lnTo>
                  <a:pt x="37453" y="412778"/>
                </a:lnTo>
                <a:lnTo>
                  <a:pt x="64518" y="451064"/>
                </a:lnTo>
                <a:lnTo>
                  <a:pt x="97580" y="484126"/>
                </a:lnTo>
                <a:lnTo>
                  <a:pt x="135867" y="511189"/>
                </a:lnTo>
                <a:lnTo>
                  <a:pt x="178602" y="531478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8"/>
                </a:lnTo>
                <a:lnTo>
                  <a:pt x="412772" y="511189"/>
                </a:lnTo>
                <a:lnTo>
                  <a:pt x="451059" y="484126"/>
                </a:lnTo>
                <a:lnTo>
                  <a:pt x="484121" y="451064"/>
                </a:lnTo>
                <a:lnTo>
                  <a:pt x="511186" y="412778"/>
                </a:lnTo>
                <a:lnTo>
                  <a:pt x="531477" y="370042"/>
                </a:lnTo>
                <a:lnTo>
                  <a:pt x="544220" y="323631"/>
                </a:lnTo>
                <a:lnTo>
                  <a:pt x="548640" y="274320"/>
                </a:lnTo>
                <a:lnTo>
                  <a:pt x="544220" y="225008"/>
                </a:lnTo>
                <a:lnTo>
                  <a:pt x="531477" y="178597"/>
                </a:lnTo>
                <a:lnTo>
                  <a:pt x="511186" y="135861"/>
                </a:lnTo>
                <a:lnTo>
                  <a:pt x="484121" y="97575"/>
                </a:lnTo>
                <a:lnTo>
                  <a:pt x="451059" y="64513"/>
                </a:lnTo>
                <a:lnTo>
                  <a:pt x="412772" y="37450"/>
                </a:lnTo>
                <a:lnTo>
                  <a:pt x="370037" y="17161"/>
                </a:lnTo>
                <a:lnTo>
                  <a:pt x="323628" y="4419"/>
                </a:lnTo>
                <a:lnTo>
                  <a:pt x="274319" y="0"/>
                </a:lnTo>
                <a:lnTo>
                  <a:pt x="225011" y="4419"/>
                </a:lnTo>
                <a:lnTo>
                  <a:pt x="178602" y="17161"/>
                </a:lnTo>
                <a:lnTo>
                  <a:pt x="135867" y="37450"/>
                </a:lnTo>
                <a:lnTo>
                  <a:pt x="97580" y="64513"/>
                </a:lnTo>
                <a:lnTo>
                  <a:pt x="64518" y="97575"/>
                </a:lnTo>
                <a:lnTo>
                  <a:pt x="37453" y="135861"/>
                </a:lnTo>
                <a:lnTo>
                  <a:pt x="17162" y="178597"/>
                </a:lnTo>
                <a:lnTo>
                  <a:pt x="4419" y="225008"/>
                </a:lnTo>
                <a:lnTo>
                  <a:pt x="0" y="27432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870920" y="1329480"/>
            <a:ext cx="5698625" cy="65448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7998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4" dirty="0">
                <a:solidFill>
                  <a:srgbClr val="002060"/>
                </a:solidFill>
              </a:rPr>
              <a:t>B</a:t>
            </a:r>
            <a:r>
              <a:rPr sz="2400" b="1" spc="254" dirty="0">
                <a:solidFill>
                  <a:srgbClr val="002060"/>
                </a:solidFill>
              </a:rPr>
              <a:t>AEZA</a:t>
            </a:r>
            <a:r>
              <a:rPr sz="3000" b="1" spc="254" dirty="0">
                <a:solidFill>
                  <a:srgbClr val="002060"/>
                </a:solidFill>
              </a:rPr>
              <a:t>-Y</a:t>
            </a:r>
            <a:r>
              <a:rPr sz="2400" b="1" spc="254" dirty="0">
                <a:solidFill>
                  <a:srgbClr val="002060"/>
                </a:solidFill>
              </a:rPr>
              <a:t>ATES</a:t>
            </a:r>
            <a:r>
              <a:rPr sz="2400" b="1" spc="290" dirty="0">
                <a:solidFill>
                  <a:srgbClr val="002060"/>
                </a:solidFill>
              </a:rPr>
              <a:t> </a:t>
            </a:r>
            <a:r>
              <a:rPr sz="2400" b="1" spc="275" dirty="0">
                <a:solidFill>
                  <a:srgbClr val="002060"/>
                </a:solidFill>
              </a:rPr>
              <a:t>AND</a:t>
            </a:r>
            <a:r>
              <a:rPr sz="2400" b="1" spc="285" dirty="0">
                <a:solidFill>
                  <a:srgbClr val="002060"/>
                </a:solidFill>
              </a:rPr>
              <a:t> </a:t>
            </a:r>
            <a:r>
              <a:rPr sz="3000" b="1" spc="325" dirty="0">
                <a:solidFill>
                  <a:srgbClr val="002060"/>
                </a:solidFill>
              </a:rPr>
              <a:t>G</a:t>
            </a:r>
            <a:r>
              <a:rPr sz="2400" b="1" spc="325" dirty="0">
                <a:solidFill>
                  <a:srgbClr val="002060"/>
                </a:solidFill>
              </a:rPr>
              <a:t>ONNET</a:t>
            </a:r>
            <a:r>
              <a:rPr sz="2400" b="1" spc="280" dirty="0">
                <a:solidFill>
                  <a:srgbClr val="002060"/>
                </a:solidFill>
              </a:rPr>
              <a:t> </a:t>
            </a:r>
            <a:r>
              <a:rPr sz="3000" b="1" spc="285" dirty="0">
                <a:solidFill>
                  <a:srgbClr val="002060"/>
                </a:solidFill>
              </a:rPr>
              <a:t>A</a:t>
            </a:r>
            <a:r>
              <a:rPr sz="2400" b="1" spc="285" dirty="0">
                <a:solidFill>
                  <a:srgbClr val="002060"/>
                </a:solidFill>
              </a:rPr>
              <a:t>PPROACH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52702"/>
            <a:ext cx="8148955" cy="3104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5" dirty="0">
                <a:latin typeface="Cambria"/>
                <a:cs typeface="Cambria"/>
              </a:rPr>
              <a:t>handle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"don't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care"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symbols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complement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symbols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handles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cases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up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k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mismatches.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Their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vector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m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different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states, </a:t>
            </a:r>
            <a:r>
              <a:rPr sz="2400" spc="50" dirty="0">
                <a:latin typeface="Cambria"/>
                <a:cs typeface="Cambria"/>
              </a:rPr>
              <a:t>where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m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search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pattern,</a:t>
            </a:r>
            <a:r>
              <a:rPr sz="2400" spc="105" dirty="0">
                <a:latin typeface="Cambria"/>
                <a:cs typeface="Cambria"/>
              </a:rPr>
              <a:t> 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gives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positions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1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 . . . . </a:t>
            </a:r>
            <a:r>
              <a:rPr sz="2400" spc="85" dirty="0">
                <a:latin typeface="Cambria"/>
                <a:cs typeface="Cambria"/>
              </a:rPr>
              <a:t>i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pattern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and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positions </a:t>
            </a:r>
            <a:r>
              <a:rPr sz="2400" spc="-30" dirty="0">
                <a:latin typeface="Cambria"/>
                <a:cs typeface="Cambria"/>
              </a:rPr>
              <a:t>(j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85" dirty="0">
                <a:latin typeface="Cambria"/>
                <a:cs typeface="Cambria"/>
              </a:rPr>
              <a:t>i </a:t>
            </a:r>
            <a:r>
              <a:rPr sz="2400" spc="125" dirty="0">
                <a:latin typeface="Cambria"/>
                <a:cs typeface="Cambria"/>
              </a:rPr>
              <a:t>+ </a:t>
            </a:r>
            <a:r>
              <a:rPr sz="2400" spc="-60" dirty="0">
                <a:latin typeface="Cambria"/>
                <a:cs typeface="Cambria"/>
              </a:rPr>
              <a:t>1)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 . . . . </a:t>
            </a:r>
            <a:r>
              <a:rPr sz="2400" spc="70" dirty="0">
                <a:latin typeface="Cambria"/>
                <a:cs typeface="Cambria"/>
              </a:rPr>
              <a:t>j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50" dirty="0">
                <a:latin typeface="Cambria"/>
                <a:cs typeface="Cambria"/>
              </a:rPr>
              <a:t>where </a:t>
            </a:r>
            <a:r>
              <a:rPr sz="2400" spc="70" dirty="0">
                <a:latin typeface="Cambria"/>
                <a:cs typeface="Cambria"/>
              </a:rPr>
              <a:t>j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current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position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5334000" y="44958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39225"/>
            <a:ext cx="6858000" cy="57150"/>
          </a:xfrm>
          <a:custGeom>
            <a:avLst/>
            <a:gdLst/>
            <a:ahLst/>
            <a:cxnLst/>
            <a:rect l="l" t="t" r="r" b="b"/>
            <a:pathLst>
              <a:path w="6858000" h="57150">
                <a:moveTo>
                  <a:pt x="6857987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6857987" y="57150"/>
                </a:lnTo>
                <a:lnTo>
                  <a:pt x="6857987" y="45720"/>
                </a:lnTo>
                <a:close/>
              </a:path>
              <a:path w="6858000" h="57150">
                <a:moveTo>
                  <a:pt x="6857987" y="0"/>
                </a:moveTo>
                <a:lnTo>
                  <a:pt x="0" y="0"/>
                </a:lnTo>
                <a:lnTo>
                  <a:pt x="0" y="34290"/>
                </a:lnTo>
                <a:lnTo>
                  <a:pt x="6857987" y="34290"/>
                </a:lnTo>
                <a:lnTo>
                  <a:pt x="685798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 rot="5400000">
            <a:off x="5562600" y="4343400"/>
            <a:ext cx="6858000" cy="304800"/>
            <a:chOff x="0" y="0"/>
            <a:chExt cx="6858000" cy="304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304800"/>
            </a:xfrm>
            <a:custGeom>
              <a:avLst/>
              <a:gdLst/>
              <a:ahLst/>
              <a:cxnLst/>
              <a:rect l="l" t="t" r="r" b="b"/>
              <a:pathLst>
                <a:path w="6858000" h="304800">
                  <a:moveTo>
                    <a:pt x="0" y="0"/>
                  </a:moveTo>
                  <a:lnTo>
                    <a:pt x="0" y="304800"/>
                  </a:lnTo>
                  <a:lnTo>
                    <a:pt x="6858000" y="3048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2250"/>
              <a:ext cx="6858000" cy="12700"/>
            </a:xfrm>
            <a:custGeom>
              <a:avLst/>
              <a:gdLst/>
              <a:ahLst/>
              <a:cxnLst/>
              <a:rect l="l" t="t" r="r" b="b"/>
              <a:pathLst>
                <a:path w="6858000" h="12700">
                  <a:moveTo>
                    <a:pt x="6857999" y="12700"/>
                  </a:moveTo>
                  <a:lnTo>
                    <a:pt x="68579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6857999" y="127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3400" y="7620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323631"/>
                </a:lnTo>
                <a:lnTo>
                  <a:pt x="17162" y="370042"/>
                </a:lnTo>
                <a:lnTo>
                  <a:pt x="37453" y="412778"/>
                </a:lnTo>
                <a:lnTo>
                  <a:pt x="64518" y="451064"/>
                </a:lnTo>
                <a:lnTo>
                  <a:pt x="97580" y="484126"/>
                </a:lnTo>
                <a:lnTo>
                  <a:pt x="135867" y="511189"/>
                </a:lnTo>
                <a:lnTo>
                  <a:pt x="178602" y="531478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8"/>
                </a:lnTo>
                <a:lnTo>
                  <a:pt x="412772" y="511189"/>
                </a:lnTo>
                <a:lnTo>
                  <a:pt x="451059" y="484126"/>
                </a:lnTo>
                <a:lnTo>
                  <a:pt x="484121" y="451064"/>
                </a:lnTo>
                <a:lnTo>
                  <a:pt x="511186" y="412778"/>
                </a:lnTo>
                <a:lnTo>
                  <a:pt x="531477" y="370042"/>
                </a:lnTo>
                <a:lnTo>
                  <a:pt x="544220" y="323631"/>
                </a:lnTo>
                <a:lnTo>
                  <a:pt x="548640" y="274320"/>
                </a:lnTo>
                <a:lnTo>
                  <a:pt x="544220" y="225008"/>
                </a:lnTo>
                <a:lnTo>
                  <a:pt x="531477" y="178597"/>
                </a:lnTo>
                <a:lnTo>
                  <a:pt x="511186" y="135861"/>
                </a:lnTo>
                <a:lnTo>
                  <a:pt x="484121" y="97575"/>
                </a:lnTo>
                <a:lnTo>
                  <a:pt x="451059" y="64513"/>
                </a:lnTo>
                <a:lnTo>
                  <a:pt x="412772" y="37450"/>
                </a:lnTo>
                <a:lnTo>
                  <a:pt x="370037" y="17161"/>
                </a:lnTo>
                <a:lnTo>
                  <a:pt x="323628" y="4419"/>
                </a:lnTo>
                <a:lnTo>
                  <a:pt x="274319" y="0"/>
                </a:lnTo>
                <a:lnTo>
                  <a:pt x="225011" y="4419"/>
                </a:lnTo>
                <a:lnTo>
                  <a:pt x="178602" y="17161"/>
                </a:lnTo>
                <a:lnTo>
                  <a:pt x="135867" y="37450"/>
                </a:lnTo>
                <a:lnTo>
                  <a:pt x="97580" y="64513"/>
                </a:lnTo>
                <a:lnTo>
                  <a:pt x="64518" y="97575"/>
                </a:lnTo>
                <a:lnTo>
                  <a:pt x="37453" y="135861"/>
                </a:lnTo>
                <a:lnTo>
                  <a:pt x="17162" y="178597"/>
                </a:lnTo>
                <a:lnTo>
                  <a:pt x="4419" y="225008"/>
                </a:lnTo>
                <a:lnTo>
                  <a:pt x="0" y="27432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447800" y="609600"/>
            <a:ext cx="58674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6473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5" dirty="0">
                <a:solidFill>
                  <a:srgbClr val="002060"/>
                </a:solidFill>
                <a:latin typeface="Cambria"/>
                <a:cs typeface="Cambria"/>
              </a:rPr>
              <a:t>H</a:t>
            </a:r>
            <a:r>
              <a:rPr sz="2400" b="1" spc="305" dirty="0">
                <a:solidFill>
                  <a:srgbClr val="002060"/>
                </a:solidFill>
                <a:latin typeface="Cambria"/>
                <a:cs typeface="Cambria"/>
              </a:rPr>
              <a:t>ARDWARE</a:t>
            </a:r>
            <a:r>
              <a:rPr sz="2400" b="1" spc="32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002060"/>
                </a:solidFill>
                <a:latin typeface="Cambria"/>
                <a:cs typeface="Cambria"/>
              </a:rPr>
              <a:t>T</a:t>
            </a:r>
            <a:r>
              <a:rPr sz="2400" b="1" spc="280" dirty="0">
                <a:solidFill>
                  <a:srgbClr val="002060"/>
                </a:solidFill>
                <a:latin typeface="Cambria"/>
                <a:cs typeface="Cambria"/>
              </a:rPr>
              <a:t>EXT</a:t>
            </a:r>
            <a:r>
              <a:rPr sz="2400" b="1" spc="33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9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400" b="1" spc="390" dirty="0">
                <a:solidFill>
                  <a:srgbClr val="002060"/>
                </a:solidFill>
                <a:latin typeface="Cambria"/>
                <a:cs typeface="Cambria"/>
              </a:rPr>
              <a:t>EARCH</a:t>
            </a:r>
            <a:r>
              <a:rPr sz="2400" b="1" spc="3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4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400" b="1" spc="340" dirty="0">
                <a:solidFill>
                  <a:srgbClr val="002060"/>
                </a:solidFill>
                <a:latin typeface="Cambria"/>
                <a:cs typeface="Cambria"/>
              </a:rPr>
              <a:t>YSTEMS</a:t>
            </a:r>
            <a:endParaRPr sz="2400" b="1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844790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searcher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hardware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based,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scalability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achieved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85" dirty="0">
                <a:latin typeface="Cambria"/>
                <a:cs typeface="Cambria"/>
              </a:rPr>
              <a:t>increasing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number hardware 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devices. 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only </a:t>
            </a:r>
            <a:r>
              <a:rPr sz="2400" spc="100" dirty="0">
                <a:latin typeface="Cambria"/>
                <a:cs typeface="Cambria"/>
              </a:rPr>
              <a:t>limit </a:t>
            </a:r>
            <a:r>
              <a:rPr sz="2400" spc="20" dirty="0">
                <a:latin typeface="Cambria"/>
                <a:cs typeface="Cambria"/>
              </a:rPr>
              <a:t>on  </a:t>
            </a:r>
            <a:r>
              <a:rPr sz="2400" spc="45" dirty="0">
                <a:latin typeface="Cambria"/>
                <a:cs typeface="Cambria"/>
              </a:rPr>
              <a:t>speed 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0" dirty="0">
                <a:latin typeface="Cambria"/>
                <a:cs typeface="Cambria"/>
              </a:rPr>
              <a:t>the time </a:t>
            </a:r>
            <a:r>
              <a:rPr sz="2400" spc="105" dirty="0">
                <a:latin typeface="Cambria"/>
                <a:cs typeface="Cambria"/>
              </a:rPr>
              <a:t>it takes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flow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text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off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secondary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storage  </a:t>
            </a:r>
            <a:r>
              <a:rPr sz="2400" spc="80" dirty="0">
                <a:latin typeface="Cambria"/>
                <a:cs typeface="Cambria"/>
              </a:rPr>
              <a:t>(i.e.,  </a:t>
            </a:r>
            <a:r>
              <a:rPr sz="2400" spc="85" dirty="0">
                <a:latin typeface="Cambria"/>
                <a:cs typeface="Cambria"/>
              </a:rPr>
              <a:t>disk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drives)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searchers.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70" dirty="0">
                <a:latin typeface="Cambria"/>
                <a:cs typeface="Cambria"/>
              </a:rPr>
              <a:t>By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having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machine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per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disk,</a:t>
            </a:r>
            <a:r>
              <a:rPr sz="2400" spc="7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maximum </a:t>
            </a:r>
            <a:r>
              <a:rPr sz="2400" spc="90" dirty="0">
                <a:latin typeface="Cambria"/>
                <a:cs typeface="Cambria"/>
              </a:rPr>
              <a:t>time </a:t>
            </a:r>
            <a:r>
              <a:rPr sz="2400" spc="105" dirty="0">
                <a:latin typeface="Cambria"/>
                <a:cs typeface="Cambria"/>
              </a:rPr>
              <a:t>it takes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5" dirty="0">
                <a:latin typeface="Cambria"/>
                <a:cs typeface="Cambria"/>
              </a:rPr>
              <a:t>database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114" dirty="0">
                <a:latin typeface="Cambria"/>
                <a:cs typeface="Cambria"/>
              </a:rPr>
              <a:t>any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size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time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disk.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2512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>
                <a:solidFill>
                  <a:srgbClr val="002060"/>
                </a:solidFill>
              </a:rPr>
              <a:t>A</a:t>
            </a:r>
            <a:r>
              <a:rPr sz="2400" b="1" spc="290" dirty="0">
                <a:solidFill>
                  <a:srgbClr val="002060"/>
                </a:solidFill>
              </a:rPr>
              <a:t>DVANTAGES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8295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disks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were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formatted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optimize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flow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off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drives.</a:t>
            </a:r>
            <a:endParaRPr sz="2400">
              <a:latin typeface="Cambria"/>
              <a:cs typeface="Cambria"/>
            </a:endParaRPr>
          </a:p>
          <a:p>
            <a:pPr marL="286385" marR="39941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85" dirty="0">
                <a:latin typeface="Cambria"/>
                <a:cs typeface="Cambria"/>
              </a:rPr>
              <a:t>Another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major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advantage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using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hardware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unit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elimination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index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represents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database.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19047"/>
            <a:ext cx="814895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Specialized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hardware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F0000"/>
                </a:solidFill>
                <a:latin typeface="Cambria"/>
                <a:cs typeface="Cambria"/>
              </a:rPr>
              <a:t>interfaces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24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computers </a:t>
            </a:r>
            <a:r>
              <a:rPr sz="2400" spc="-5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secondary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storage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devices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developed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early </a:t>
            </a:r>
            <a:r>
              <a:rPr sz="2400" spc="15" dirty="0">
                <a:latin typeface="Cambria"/>
                <a:cs typeface="Cambria"/>
              </a:rPr>
              <a:t>1970s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 the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recent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product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Parasel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Searcher  </a:t>
            </a:r>
            <a:r>
              <a:rPr sz="2400" spc="40" dirty="0">
                <a:latin typeface="Cambria"/>
                <a:cs typeface="Cambria"/>
              </a:rPr>
              <a:t>(previously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Fast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Data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Finder).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need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this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hardware was 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driven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by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400" spc="95" dirty="0">
                <a:solidFill>
                  <a:srgbClr val="FF0000"/>
                </a:solidFill>
                <a:latin typeface="Cambria"/>
                <a:cs typeface="Cambria"/>
              </a:rPr>
              <a:t>limits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in 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computer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resources.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typical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hardware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configuration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50" dirty="0">
                <a:latin typeface="Cambria"/>
                <a:cs typeface="Cambria"/>
              </a:rPr>
              <a:t>shown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120" dirty="0">
                <a:latin typeface="Cambria"/>
                <a:cs typeface="Cambria"/>
              </a:rPr>
              <a:t>Figure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dashed </a:t>
            </a:r>
            <a:r>
              <a:rPr sz="2400" spc="55" dirty="0">
                <a:latin typeface="Cambria"/>
                <a:cs typeface="Cambria"/>
              </a:rPr>
              <a:t>box. </a:t>
            </a:r>
            <a:r>
              <a:rPr sz="2400" spc="110" dirty="0">
                <a:latin typeface="Cambria"/>
                <a:cs typeface="Cambria"/>
              </a:rPr>
              <a:t>The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speed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based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speed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I/O.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4657724"/>
            <a:ext cx="6524625" cy="19907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07924"/>
            <a:ext cx="28168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4" dirty="0">
                <a:solidFill>
                  <a:srgbClr val="002060"/>
                </a:solidFill>
              </a:rPr>
              <a:t>APPROACH-1</a:t>
            </a:r>
            <a:endParaRPr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2326"/>
            <a:ext cx="7844790" cy="4570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 algn="just">
              <a:lnSpc>
                <a:spcPts val="2590"/>
              </a:lnSpc>
              <a:spcBef>
                <a:spcPts val="4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50" dirty="0">
                <a:latin typeface="Cambria"/>
                <a:cs typeface="Cambria"/>
              </a:rPr>
              <a:t>One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earliest hardware </a:t>
            </a:r>
            <a:r>
              <a:rPr sz="2400" spc="95" dirty="0">
                <a:latin typeface="Cambria"/>
                <a:cs typeface="Cambria"/>
              </a:rPr>
              <a:t>text string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05" dirty="0">
                <a:latin typeface="Cambria"/>
                <a:cs typeface="Cambria"/>
              </a:rPr>
              <a:t>units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10" dirty="0">
                <a:latin typeface="Cambria"/>
                <a:cs typeface="Cambria"/>
              </a:rPr>
              <a:t>Rapid </a:t>
            </a:r>
            <a:r>
              <a:rPr sz="2400" spc="120" dirty="0">
                <a:latin typeface="Cambria"/>
                <a:cs typeface="Cambria"/>
              </a:rPr>
              <a:t>Search Machine </a:t>
            </a:r>
            <a:r>
              <a:rPr sz="2400" spc="30" dirty="0">
                <a:latin typeface="Cambria"/>
                <a:cs typeface="Cambria"/>
              </a:rPr>
              <a:t>developed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General </a:t>
            </a:r>
            <a:r>
              <a:rPr sz="2400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Electric(GE).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90" dirty="0">
                <a:latin typeface="Cambria"/>
                <a:cs typeface="Cambria"/>
              </a:rPr>
              <a:t>machine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consisted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special</a:t>
            </a:r>
            <a:r>
              <a:rPr sz="24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Cambria"/>
                <a:cs typeface="Cambria"/>
              </a:rPr>
              <a:t>purpose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search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Cambria"/>
                <a:cs typeface="Cambria"/>
              </a:rPr>
              <a:t>unit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in </a:t>
            </a:r>
            <a:r>
              <a:rPr sz="2400" spc="75" dirty="0">
                <a:solidFill>
                  <a:srgbClr val="FF0000"/>
                </a:solidFill>
                <a:latin typeface="Cambria"/>
                <a:cs typeface="Cambria"/>
              </a:rPr>
              <a:t>which </a:t>
            </a:r>
            <a:r>
              <a:rPr sz="2400" spc="16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single 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query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was 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passed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Cambria"/>
                <a:cs typeface="Cambria"/>
              </a:rPr>
              <a:t>against </a:t>
            </a:r>
            <a:r>
              <a:rPr sz="2400" spc="16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magnetic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tape</a:t>
            </a:r>
            <a:r>
              <a:rPr sz="2400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containing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documents.</a:t>
            </a:r>
            <a:endParaRPr sz="2400">
              <a:latin typeface="Cambria"/>
              <a:cs typeface="Cambria"/>
            </a:endParaRPr>
          </a:p>
          <a:p>
            <a:pPr marL="286385" marR="6350" indent="-274320" algn="just">
              <a:lnSpc>
                <a:spcPct val="90000"/>
              </a:lnSpc>
              <a:spcBef>
                <a:spcPts val="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sophisticated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14" dirty="0">
                <a:latin typeface="Cambria"/>
                <a:cs typeface="Cambria"/>
              </a:rPr>
              <a:t>unit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30" dirty="0">
                <a:latin typeface="Cambria"/>
                <a:cs typeface="Cambria"/>
              </a:rPr>
              <a:t>developed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by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Operating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Systems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Inc.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called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Associative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File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Processor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(AFP).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capable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searching </a:t>
            </a:r>
            <a:r>
              <a:rPr sz="2400" spc="114" dirty="0">
                <a:latin typeface="Cambria"/>
                <a:cs typeface="Cambria"/>
              </a:rPr>
              <a:t>against </a:t>
            </a:r>
            <a:r>
              <a:rPr sz="2400" spc="90" dirty="0">
                <a:latin typeface="Cambria"/>
                <a:cs typeface="Cambria"/>
              </a:rPr>
              <a:t>multiple </a:t>
            </a:r>
            <a:r>
              <a:rPr sz="2400" spc="60" dirty="0">
                <a:latin typeface="Cambria"/>
                <a:cs typeface="Cambria"/>
              </a:rPr>
              <a:t>queries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same</a:t>
            </a:r>
            <a:r>
              <a:rPr sz="2400" spc="105" dirty="0">
                <a:latin typeface="Cambria"/>
                <a:cs typeface="Cambria"/>
              </a:rPr>
              <a:t> time. </a:t>
            </a:r>
            <a:r>
              <a:rPr sz="2400" spc="70" dirty="0">
                <a:latin typeface="Cambria"/>
                <a:cs typeface="Cambria"/>
              </a:rPr>
              <a:t>Following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10" dirty="0">
                <a:latin typeface="Cambria"/>
                <a:cs typeface="Cambria"/>
              </a:rPr>
              <a:t>initial </a:t>
            </a:r>
            <a:r>
              <a:rPr sz="2400" spc="65" dirty="0">
                <a:latin typeface="Cambria"/>
                <a:cs typeface="Cambria"/>
              </a:rPr>
              <a:t>development,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45" dirty="0">
                <a:latin typeface="Cambria"/>
                <a:cs typeface="Cambria"/>
              </a:rPr>
              <a:t>OSI, </a:t>
            </a:r>
            <a:r>
              <a:rPr sz="2400" spc="105" dirty="0">
                <a:latin typeface="Cambria"/>
                <a:cs typeface="Cambria"/>
              </a:rPr>
              <a:t>using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5" dirty="0">
                <a:latin typeface="Cambria"/>
                <a:cs typeface="Cambria"/>
              </a:rPr>
              <a:t>different </a:t>
            </a:r>
            <a:r>
              <a:rPr sz="2400" spc="75" dirty="0">
                <a:latin typeface="Cambria"/>
                <a:cs typeface="Cambria"/>
              </a:rPr>
              <a:t>approach, </a:t>
            </a:r>
            <a:r>
              <a:rPr sz="2400" spc="30" dirty="0">
                <a:latin typeface="Cambria"/>
                <a:cs typeface="Cambria"/>
              </a:rPr>
              <a:t>developed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65" dirty="0">
                <a:latin typeface="Cambria"/>
                <a:cs typeface="Cambria"/>
              </a:rPr>
              <a:t>High 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Speed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Search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(HSTS)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machine.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2133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75" dirty="0">
                <a:solidFill>
                  <a:srgbClr val="002060"/>
                </a:solidFill>
              </a:rPr>
              <a:t>O</a:t>
            </a:r>
            <a:r>
              <a:rPr sz="2400" b="1" spc="275" dirty="0">
                <a:solidFill>
                  <a:srgbClr val="002060"/>
                </a:solidFill>
              </a:rPr>
              <a:t>VERVIEW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1"/>
            <a:ext cx="7920355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80" dirty="0">
                <a:latin typeface="Cambria"/>
                <a:cs typeface="Cambria"/>
              </a:rPr>
              <a:t>Three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classical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techniques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retrieval  </a:t>
            </a:r>
            <a:r>
              <a:rPr sz="2200" spc="65" dirty="0">
                <a:latin typeface="Cambria"/>
                <a:cs typeface="Cambria"/>
              </a:rPr>
              <a:t>techniques 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have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been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defined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organizing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items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textual 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database,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75" dirty="0">
                <a:latin typeface="Cambria"/>
                <a:cs typeface="Cambria"/>
              </a:rPr>
              <a:t>rapidly </a:t>
            </a:r>
            <a:r>
              <a:rPr sz="2200" spc="80" dirty="0">
                <a:latin typeface="Cambria"/>
                <a:cs typeface="Cambria"/>
              </a:rPr>
              <a:t>identifying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relevant </a:t>
            </a:r>
            <a:r>
              <a:rPr sz="2200" spc="75" dirty="0">
                <a:latin typeface="Cambria"/>
                <a:cs typeface="Cambria"/>
              </a:rPr>
              <a:t>items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eliminating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items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-15" dirty="0">
                <a:latin typeface="Cambria"/>
                <a:cs typeface="Cambria"/>
              </a:rPr>
              <a:t>do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not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satisfy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search.</a:t>
            </a:r>
            <a:endParaRPr sz="22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464"/>
              </a:spcBef>
              <a:buClr>
                <a:srgbClr val="FD8537"/>
              </a:buClr>
              <a:buSzPct val="78947"/>
              <a:buAutoNum type="arabicPeriod"/>
              <a:tabLst>
                <a:tab pos="835025" algn="l"/>
                <a:tab pos="835660" algn="l"/>
              </a:tabLst>
            </a:pPr>
            <a:r>
              <a:rPr sz="1900" spc="130" dirty="0">
                <a:latin typeface="Cambria"/>
                <a:cs typeface="Cambria"/>
              </a:rPr>
              <a:t>Full</a:t>
            </a:r>
            <a:r>
              <a:rPr sz="1900" spc="8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text</a:t>
            </a:r>
            <a:r>
              <a:rPr sz="1900" spc="9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scanning</a:t>
            </a:r>
            <a:r>
              <a:rPr sz="1900" spc="8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(streaming)</a:t>
            </a:r>
            <a:endParaRPr sz="19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AutoNum type="arabicPeriod"/>
              <a:tabLst>
                <a:tab pos="835025" algn="l"/>
                <a:tab pos="835660" algn="l"/>
              </a:tabLst>
            </a:pPr>
            <a:r>
              <a:rPr sz="1900" spc="35" dirty="0">
                <a:latin typeface="Cambria"/>
                <a:cs typeface="Cambria"/>
              </a:rPr>
              <a:t>Word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inversion</a:t>
            </a:r>
            <a:r>
              <a:rPr sz="1900" spc="7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and</a:t>
            </a:r>
            <a:endParaRPr sz="1900">
              <a:latin typeface="Cambria"/>
              <a:cs typeface="Cambria"/>
            </a:endParaRPr>
          </a:p>
          <a:p>
            <a:pPr marL="835660" lvl="1" indent="-457834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AutoNum type="arabicPeriod"/>
              <a:tabLst>
                <a:tab pos="835025" algn="l"/>
                <a:tab pos="835660" algn="l"/>
              </a:tabLst>
            </a:pPr>
            <a:r>
              <a:rPr sz="1900" spc="85" dirty="0">
                <a:latin typeface="Cambria"/>
                <a:cs typeface="Cambria"/>
              </a:rPr>
              <a:t>Multi-attribute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retrieval</a:t>
            </a:r>
            <a:endParaRPr sz="19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Cambria"/>
              <a:buAutoNum type="arabicPeriod"/>
            </a:pPr>
            <a:endParaRPr sz="28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55" dirty="0">
                <a:latin typeface="Cambria"/>
                <a:cs typeface="Cambria"/>
              </a:rPr>
              <a:t>most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performed</a:t>
            </a:r>
            <a:r>
              <a:rPr sz="2200" spc="40" dirty="0">
                <a:latin typeface="Cambria"/>
                <a:cs typeface="Cambria"/>
              </a:rPr>
              <a:t> by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software,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155" dirty="0">
                <a:latin typeface="Cambria"/>
                <a:cs typeface="Cambria"/>
              </a:rPr>
              <a:t>But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earlier </a:t>
            </a:r>
            <a:r>
              <a:rPr sz="2200" spc="60" dirty="0">
                <a:latin typeface="Cambria"/>
                <a:cs typeface="Cambria"/>
              </a:rPr>
              <a:t>history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information </a:t>
            </a:r>
            <a:r>
              <a:rPr sz="2200" spc="85" dirty="0">
                <a:latin typeface="Cambria"/>
                <a:cs typeface="Cambria"/>
              </a:rPr>
              <a:t>systems, </a:t>
            </a:r>
            <a:r>
              <a:rPr sz="2200" spc="50" dirty="0">
                <a:latin typeface="Cambria"/>
                <a:cs typeface="Cambria"/>
              </a:rPr>
              <a:t>where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limited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capabilities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hardware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204" dirty="0">
                <a:latin typeface="Cambria"/>
                <a:cs typeface="Cambria"/>
              </a:rPr>
              <a:t>(CPU </a:t>
            </a:r>
            <a:r>
              <a:rPr sz="2200" spc="35" dirty="0">
                <a:latin typeface="Cambria"/>
                <a:cs typeface="Cambria"/>
              </a:rPr>
              <a:t>power,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memory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disk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systems)</a:t>
            </a:r>
            <a:r>
              <a:rPr sz="2200" spc="55" dirty="0">
                <a:latin typeface="Cambria"/>
                <a:cs typeface="Cambria"/>
              </a:rPr>
              <a:t> restricted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applications,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specialized 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hardware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systems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were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created.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25271"/>
            <a:ext cx="8072755" cy="5305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715" indent="-274320" algn="just">
              <a:lnSpc>
                <a:spcPts val="2590"/>
              </a:lnSpc>
              <a:spcBef>
                <a:spcPts val="4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It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Aho-Corasick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software </a:t>
            </a:r>
            <a:r>
              <a:rPr sz="2400" spc="85" dirty="0">
                <a:latin typeface="Cambria"/>
                <a:cs typeface="Cambria"/>
              </a:rPr>
              <a:t>finite </a:t>
            </a:r>
            <a:r>
              <a:rPr sz="2400" spc="100" dirty="0">
                <a:latin typeface="Cambria"/>
                <a:cs typeface="Cambria"/>
              </a:rPr>
              <a:t>state </a:t>
            </a:r>
            <a:r>
              <a:rPr sz="2400" spc="90" dirty="0">
                <a:latin typeface="Cambria"/>
                <a:cs typeface="Cambria"/>
              </a:rPr>
              <a:t>machine algorithm </a:t>
            </a:r>
            <a:r>
              <a:rPr sz="2400" spc="55" dirty="0">
                <a:latin typeface="Cambria"/>
                <a:cs typeface="Cambria"/>
              </a:rPr>
              <a:t>except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runs </a:t>
            </a:r>
            <a:r>
              <a:rPr sz="2400" spc="75" dirty="0">
                <a:latin typeface="Cambria"/>
                <a:cs typeface="Cambria"/>
              </a:rPr>
              <a:t>three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parallel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machines.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50" dirty="0">
                <a:latin typeface="Cambria"/>
                <a:cs typeface="Cambria"/>
              </a:rPr>
              <a:t>One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machine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dedicated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contiguous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word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phrases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Another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imbedded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match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final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for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exact </a:t>
            </a:r>
            <a:r>
              <a:rPr sz="2400" spc="10" dirty="0">
                <a:latin typeface="Cambria"/>
                <a:cs typeface="Cambria"/>
              </a:rPr>
              <a:t>word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match. </a:t>
            </a:r>
            <a:r>
              <a:rPr sz="2400" spc="16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parallel </a:t>
            </a:r>
            <a:r>
              <a:rPr sz="2400" spc="85" dirty="0">
                <a:latin typeface="Cambria"/>
                <a:cs typeface="Cambria"/>
              </a:rPr>
              <a:t>with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55" dirty="0">
                <a:latin typeface="Cambria"/>
                <a:cs typeface="Cambria"/>
              </a:rPr>
              <a:t>development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effort, </a:t>
            </a:r>
            <a:r>
              <a:rPr sz="2400" spc="370" dirty="0">
                <a:latin typeface="Cambria"/>
                <a:cs typeface="Cambria"/>
              </a:rPr>
              <a:t>GE </a:t>
            </a:r>
            <a:r>
              <a:rPr sz="2400" spc="60" dirty="0">
                <a:latin typeface="Cambria"/>
                <a:cs typeface="Cambria"/>
              </a:rPr>
              <a:t>redesigned </a:t>
            </a:r>
            <a:r>
              <a:rPr sz="2400" spc="80" dirty="0">
                <a:latin typeface="Cambria"/>
                <a:cs typeface="Cambria"/>
              </a:rPr>
              <a:t>their </a:t>
            </a:r>
            <a:r>
              <a:rPr sz="2400" spc="110" dirty="0">
                <a:latin typeface="Cambria"/>
                <a:cs typeface="Cambria"/>
              </a:rPr>
              <a:t>Rapid </a:t>
            </a:r>
            <a:r>
              <a:rPr sz="2400" spc="120" dirty="0">
                <a:latin typeface="Cambria"/>
                <a:cs typeface="Cambria"/>
              </a:rPr>
              <a:t>Search Machine </a:t>
            </a:r>
            <a:r>
              <a:rPr sz="2400" spc="65" dirty="0">
                <a:latin typeface="Cambria"/>
                <a:cs typeface="Cambria"/>
              </a:rPr>
              <a:t>into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35" dirty="0">
                <a:latin typeface="Cambria"/>
                <a:cs typeface="Cambria"/>
              </a:rPr>
              <a:t>GESCAN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unit.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90000"/>
              </a:lnSpc>
              <a:spcBef>
                <a:spcPts val="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80" dirty="0">
                <a:latin typeface="Cambria"/>
                <a:cs typeface="Cambria"/>
              </a:rPr>
              <a:t>TRW, </a:t>
            </a:r>
            <a:r>
              <a:rPr sz="2400" spc="60" dirty="0">
                <a:latin typeface="Cambria"/>
                <a:cs typeface="Cambria"/>
              </a:rPr>
              <a:t>based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upon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analysis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HSTS, </a:t>
            </a:r>
            <a:r>
              <a:rPr sz="2400" spc="35" dirty="0">
                <a:latin typeface="Cambria"/>
                <a:cs typeface="Cambria"/>
              </a:rPr>
              <a:t>decided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develop </a:t>
            </a:r>
            <a:r>
              <a:rPr sz="2400" spc="95" dirty="0">
                <a:latin typeface="Cambria"/>
                <a:cs typeface="Cambria"/>
              </a:rPr>
              <a:t>its </a:t>
            </a:r>
            <a:r>
              <a:rPr sz="2400" spc="15" dirty="0">
                <a:latin typeface="Cambria"/>
                <a:cs typeface="Cambria"/>
              </a:rPr>
              <a:t>own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25" dirty="0">
                <a:latin typeface="Cambria"/>
                <a:cs typeface="Cambria"/>
              </a:rPr>
              <a:t>unit. </a:t>
            </a: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60" dirty="0">
                <a:latin typeface="Cambria"/>
                <a:cs typeface="Cambria"/>
              </a:rPr>
              <a:t>became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170" dirty="0">
                <a:latin typeface="Cambria"/>
                <a:cs typeface="Cambria"/>
              </a:rPr>
              <a:t>Fast 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Data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Finder,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now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marketed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Parasal.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45" dirty="0">
                <a:latin typeface="Cambria"/>
                <a:cs typeface="Cambria"/>
              </a:rPr>
              <a:t>All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75" dirty="0">
                <a:latin typeface="Cambria"/>
                <a:cs typeface="Cambria"/>
              </a:rPr>
              <a:t>these </a:t>
            </a:r>
            <a:r>
              <a:rPr sz="2400" spc="90" dirty="0">
                <a:latin typeface="Cambria"/>
                <a:cs typeface="Cambria"/>
              </a:rPr>
              <a:t>machines </a:t>
            </a:r>
            <a:r>
              <a:rPr sz="2400" spc="30" dirty="0">
                <a:latin typeface="Cambria"/>
                <a:cs typeface="Cambria"/>
              </a:rPr>
              <a:t>were </a:t>
            </a:r>
            <a:r>
              <a:rPr sz="2400" spc="60" dirty="0">
                <a:latin typeface="Cambria"/>
                <a:cs typeface="Cambria"/>
              </a:rPr>
              <a:t>based </a:t>
            </a:r>
            <a:r>
              <a:rPr sz="2400" spc="50" dirty="0">
                <a:latin typeface="Cambria"/>
                <a:cs typeface="Cambria"/>
              </a:rPr>
              <a:t>upon </a:t>
            </a:r>
            <a:r>
              <a:rPr sz="2400" spc="100" dirty="0">
                <a:latin typeface="Cambria"/>
                <a:cs typeface="Cambria"/>
              </a:rPr>
              <a:t>state </a:t>
            </a:r>
            <a:r>
              <a:rPr sz="2400" spc="90" dirty="0">
                <a:latin typeface="Cambria"/>
                <a:cs typeface="Cambria"/>
              </a:rPr>
              <a:t>machines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00" dirty="0">
                <a:latin typeface="Cambria"/>
                <a:cs typeface="Cambria"/>
              </a:rPr>
              <a:t>input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text string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0" dirty="0">
                <a:latin typeface="Cambria"/>
                <a:cs typeface="Cambria"/>
              </a:rPr>
              <a:t>compared </a:t>
            </a:r>
            <a:r>
              <a:rPr sz="2400" spc="100" dirty="0">
                <a:latin typeface="Cambria"/>
                <a:cs typeface="Cambria"/>
              </a:rPr>
              <a:t>them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6647"/>
            <a:ext cx="7844155" cy="537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35" dirty="0">
                <a:latin typeface="Cambria"/>
                <a:cs typeface="Cambria"/>
              </a:rPr>
              <a:t>GESCAN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array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processor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(TAP)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0" dirty="0">
                <a:latin typeface="Cambria"/>
                <a:cs typeface="Cambria"/>
              </a:rPr>
              <a:t>simultaneously matches </a:t>
            </a:r>
            <a:r>
              <a:rPr sz="2400" spc="120" dirty="0">
                <a:latin typeface="Cambria"/>
                <a:cs typeface="Cambria"/>
              </a:rPr>
              <a:t>many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conditions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against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given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stream.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15" dirty="0">
                <a:latin typeface="Cambria"/>
                <a:cs typeface="Cambria"/>
              </a:rPr>
              <a:t>TAP </a:t>
            </a:r>
            <a:r>
              <a:rPr sz="2400" spc="50" dirty="0">
                <a:latin typeface="Cambria"/>
                <a:cs typeface="Cambria"/>
              </a:rPr>
              <a:t>receives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55" dirty="0">
                <a:latin typeface="Cambria"/>
                <a:cs typeface="Cambria"/>
              </a:rPr>
              <a:t> computer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directly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accesses  </a:t>
            </a:r>
            <a:r>
              <a:rPr sz="2400" spc="90" dirty="0">
                <a:latin typeface="Cambria"/>
                <a:cs typeface="Cambria"/>
              </a:rPr>
              <a:t>the  </a:t>
            </a:r>
            <a:r>
              <a:rPr sz="2400" spc="110" dirty="0">
                <a:latin typeface="Cambria"/>
                <a:cs typeface="Cambria"/>
              </a:rPr>
              <a:t>textual </a:t>
            </a:r>
            <a:r>
              <a:rPr sz="2400" spc="114" dirty="0">
                <a:latin typeface="Cambria"/>
                <a:cs typeface="Cambria"/>
              </a:rPr>
              <a:t> data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secondary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storage.</a:t>
            </a:r>
            <a:endParaRPr sz="2400">
              <a:latin typeface="Cambria"/>
              <a:cs typeface="Cambria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215" dirty="0">
                <a:latin typeface="Cambria"/>
                <a:cs typeface="Cambria"/>
              </a:rPr>
              <a:t>TAP </a:t>
            </a:r>
            <a:r>
              <a:rPr sz="2400" spc="60" dirty="0">
                <a:latin typeface="Cambria"/>
                <a:cs typeface="Cambria"/>
              </a:rPr>
              <a:t>consists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large 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cache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memory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35" dirty="0">
                <a:latin typeface="Cambria"/>
                <a:cs typeface="Cambria"/>
              </a:rPr>
              <a:t>an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array</a:t>
            </a:r>
            <a:r>
              <a:rPr sz="2400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four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128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processors.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Each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query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processor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independent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loaded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114" dirty="0">
                <a:latin typeface="Cambria"/>
                <a:cs typeface="Cambria"/>
              </a:rPr>
              <a:t>any </a:t>
            </a:r>
            <a:r>
              <a:rPr sz="2400" spc="105" dirty="0">
                <a:latin typeface="Cambria"/>
                <a:cs typeface="Cambria"/>
              </a:rPr>
              <a:t>time. </a:t>
            </a: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45" dirty="0">
                <a:latin typeface="Cambria"/>
                <a:cs typeface="Cambria"/>
              </a:rPr>
              <a:t>complete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handled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processor.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Queries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support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exact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matches,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fixed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length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don't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cares,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"don't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cares,"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restricted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specified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zones,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logic,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proximity.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13257"/>
            <a:ext cx="8072755" cy="58775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6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processor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works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operations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parallel:</a:t>
            </a:r>
            <a:endParaRPr sz="2400">
              <a:latin typeface="Cambria"/>
              <a:cs typeface="Cambria"/>
            </a:endParaRPr>
          </a:p>
          <a:p>
            <a:pPr marL="652780" lvl="1" indent="-274320" algn="just">
              <a:lnSpc>
                <a:spcPct val="100000"/>
              </a:lnSpc>
              <a:spcBef>
                <a:spcPts val="570"/>
              </a:spcBef>
              <a:buClr>
                <a:srgbClr val="FD8537"/>
              </a:buClr>
              <a:buSzPct val="79166"/>
              <a:buFont typeface="Segoe UI Symbol"/>
              <a:buChar char="⚫"/>
              <a:tabLst>
                <a:tab pos="652780" algn="l"/>
              </a:tabLst>
            </a:pPr>
            <a:r>
              <a:rPr sz="2400" i="1" spc="135" dirty="0">
                <a:solidFill>
                  <a:srgbClr val="FF0000"/>
                </a:solidFill>
                <a:latin typeface="Cambria"/>
                <a:cs typeface="Cambria"/>
              </a:rPr>
              <a:t>Matching</a:t>
            </a:r>
            <a:r>
              <a:rPr sz="2400" i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i="1" spc="75" dirty="0">
                <a:solidFill>
                  <a:srgbClr val="FF0000"/>
                </a:solidFill>
                <a:latin typeface="Cambria"/>
                <a:cs typeface="Cambria"/>
              </a:rPr>
              <a:t>query</a:t>
            </a:r>
            <a:r>
              <a:rPr sz="2400" i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i="1" spc="85" dirty="0">
                <a:solidFill>
                  <a:srgbClr val="FF0000"/>
                </a:solidFill>
                <a:latin typeface="Cambria"/>
                <a:cs typeface="Cambria"/>
              </a:rPr>
              <a:t>terms</a:t>
            </a:r>
            <a:r>
              <a:rPr sz="2400" i="1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400" i="1" spc="125" dirty="0">
                <a:solidFill>
                  <a:srgbClr val="FF0000"/>
                </a:solidFill>
                <a:latin typeface="Cambria"/>
                <a:cs typeface="Cambria"/>
              </a:rPr>
              <a:t> input</a:t>
            </a:r>
            <a:r>
              <a:rPr sz="2400" i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i="1" spc="25" dirty="0">
                <a:solidFill>
                  <a:srgbClr val="FF0000"/>
                </a:solidFill>
                <a:latin typeface="Cambria"/>
                <a:cs typeface="Cambria"/>
              </a:rPr>
              <a:t>text</a:t>
            </a:r>
            <a:endParaRPr sz="2400">
              <a:latin typeface="Cambria"/>
              <a:cs typeface="Cambria"/>
            </a:endParaRPr>
          </a:p>
          <a:p>
            <a:pPr marL="927100" marR="5080" lvl="2" indent="-182880" algn="just">
              <a:lnSpc>
                <a:spcPct val="100000"/>
              </a:lnSpc>
              <a:spcBef>
                <a:spcPts val="58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05" dirty="0">
                <a:latin typeface="Cambria"/>
                <a:cs typeface="Cambria"/>
              </a:rPr>
              <a:t>Term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matching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performed</a:t>
            </a:r>
            <a:r>
              <a:rPr sz="2400" spc="45" dirty="0">
                <a:latin typeface="Cambria"/>
                <a:cs typeface="Cambria"/>
              </a:rPr>
              <a:t> 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series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character </a:t>
            </a:r>
            <a:r>
              <a:rPr sz="2400" spc="80" dirty="0">
                <a:latin typeface="Cambria"/>
                <a:cs typeface="Cambria"/>
              </a:rPr>
              <a:t>cells, </a:t>
            </a:r>
            <a:r>
              <a:rPr sz="2400" spc="85" dirty="0">
                <a:latin typeface="Cambria"/>
                <a:cs typeface="Cambria"/>
              </a:rPr>
              <a:t>each containing </a:t>
            </a:r>
            <a:r>
              <a:rPr sz="2400" spc="20" dirty="0">
                <a:latin typeface="Cambria"/>
                <a:cs typeface="Cambria"/>
              </a:rPr>
              <a:t>one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character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query.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0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string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character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cells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implemented </a:t>
            </a:r>
            <a:r>
              <a:rPr sz="2400" spc="20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same </a:t>
            </a:r>
            <a:r>
              <a:rPr sz="2400" spc="275" dirty="0">
                <a:latin typeface="Cambria"/>
                <a:cs typeface="Cambria"/>
              </a:rPr>
              <a:t>LSI </a:t>
            </a:r>
            <a:r>
              <a:rPr sz="2400" spc="65" dirty="0">
                <a:latin typeface="Cambria"/>
                <a:cs typeface="Cambria"/>
              </a:rPr>
              <a:t>chip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chips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connected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series 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longer  </a:t>
            </a:r>
            <a:r>
              <a:rPr sz="2400" spc="100" dirty="0">
                <a:latin typeface="Cambria"/>
                <a:cs typeface="Cambria"/>
              </a:rPr>
              <a:t>strings. </a:t>
            </a:r>
            <a:r>
              <a:rPr sz="2400" spc="105" dirty="0">
                <a:latin typeface="Cambria"/>
                <a:cs typeface="Cambria"/>
              </a:rPr>
              <a:t> When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0" dirty="0">
                <a:latin typeface="Cambria"/>
                <a:cs typeface="Cambria"/>
              </a:rPr>
              <a:t>word </a:t>
            </a:r>
            <a:r>
              <a:rPr sz="2400" spc="-10" dirty="0">
                <a:latin typeface="Cambria"/>
                <a:cs typeface="Cambria"/>
              </a:rPr>
              <a:t>or </a:t>
            </a:r>
            <a:r>
              <a:rPr sz="2400" spc="80" dirty="0">
                <a:latin typeface="Cambria"/>
                <a:cs typeface="Cambria"/>
              </a:rPr>
              <a:t>phrase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5" dirty="0">
                <a:latin typeface="Cambria"/>
                <a:cs typeface="Cambria"/>
              </a:rPr>
              <a:t>matched,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signal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sent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resolution </a:t>
            </a:r>
            <a:r>
              <a:rPr sz="2400" spc="40" dirty="0">
                <a:latin typeface="Cambria"/>
                <a:cs typeface="Cambria"/>
              </a:rPr>
              <a:t>sub-process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75" dirty="0">
                <a:latin typeface="Cambria"/>
                <a:cs typeface="Cambria"/>
              </a:rPr>
              <a:t>LSI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chip.</a:t>
            </a:r>
            <a:endParaRPr sz="2400">
              <a:latin typeface="Cambria"/>
              <a:cs typeface="Cambria"/>
            </a:endParaRPr>
          </a:p>
          <a:p>
            <a:pPr marL="652780" lvl="1" indent="-274320" algn="just">
              <a:lnSpc>
                <a:spcPct val="100000"/>
              </a:lnSpc>
              <a:spcBef>
                <a:spcPts val="570"/>
              </a:spcBef>
              <a:buClr>
                <a:srgbClr val="FD8537"/>
              </a:buClr>
              <a:buSzPct val="79166"/>
              <a:buFont typeface="Segoe UI Symbol"/>
              <a:buChar char="⚫"/>
              <a:tabLst>
                <a:tab pos="652780" algn="l"/>
              </a:tabLst>
            </a:pPr>
            <a:r>
              <a:rPr sz="2400" i="1" spc="95" dirty="0">
                <a:solidFill>
                  <a:srgbClr val="FF0000"/>
                </a:solidFill>
                <a:latin typeface="Cambria"/>
                <a:cs typeface="Cambria"/>
              </a:rPr>
              <a:t>Boolean </a:t>
            </a:r>
            <a:r>
              <a:rPr sz="2400" i="1" spc="70" dirty="0">
                <a:solidFill>
                  <a:srgbClr val="FF0000"/>
                </a:solidFill>
                <a:latin typeface="Cambria"/>
                <a:cs typeface="Cambria"/>
              </a:rPr>
              <a:t>logic</a:t>
            </a:r>
            <a:r>
              <a:rPr sz="2400" i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i="1" spc="85" dirty="0">
                <a:solidFill>
                  <a:srgbClr val="FF0000"/>
                </a:solidFill>
                <a:latin typeface="Cambria"/>
                <a:cs typeface="Cambria"/>
              </a:rPr>
              <a:t>resolution</a:t>
            </a:r>
            <a:endParaRPr sz="2400">
              <a:latin typeface="Cambria"/>
              <a:cs typeface="Cambria"/>
            </a:endParaRPr>
          </a:p>
          <a:p>
            <a:pPr marL="927100" marR="5080" lvl="2" indent="-182880" algn="just">
              <a:lnSpc>
                <a:spcPct val="100000"/>
              </a:lnSpc>
              <a:spcBef>
                <a:spcPts val="580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resolution </a:t>
            </a:r>
            <a:r>
              <a:rPr sz="2400" spc="65" dirty="0">
                <a:latin typeface="Cambria"/>
                <a:cs typeface="Cambria"/>
              </a:rPr>
              <a:t>chip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50" dirty="0">
                <a:latin typeface="Cambria"/>
                <a:cs typeface="Cambria"/>
              </a:rPr>
              <a:t>responsible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65" dirty="0">
                <a:latin typeface="Cambria"/>
                <a:cs typeface="Cambria"/>
              </a:rPr>
              <a:t>resolving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logic</a:t>
            </a:r>
            <a:r>
              <a:rPr sz="2400" spc="45" dirty="0">
                <a:latin typeface="Cambria"/>
                <a:cs typeface="Cambria"/>
              </a:rPr>
              <a:t> 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terms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proximity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requirements. </a:t>
            </a:r>
            <a:r>
              <a:rPr sz="2400" spc="130" dirty="0">
                <a:latin typeface="Cambria"/>
                <a:cs typeface="Cambria"/>
              </a:rPr>
              <a:t>If </a:t>
            </a:r>
            <a:r>
              <a:rPr sz="2400" spc="90" dirty="0">
                <a:latin typeface="Cambria"/>
                <a:cs typeface="Cambria"/>
              </a:rPr>
              <a:t>the item </a:t>
            </a:r>
            <a:r>
              <a:rPr sz="2400" spc="85" dirty="0">
                <a:latin typeface="Cambria"/>
                <a:cs typeface="Cambria"/>
              </a:rPr>
              <a:t>satisfies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query,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transmitted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computer.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5334000" y="48006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39225"/>
            <a:ext cx="6858000" cy="57150"/>
          </a:xfrm>
          <a:custGeom>
            <a:avLst/>
            <a:gdLst/>
            <a:ahLst/>
            <a:cxnLst/>
            <a:rect l="l" t="t" r="r" b="b"/>
            <a:pathLst>
              <a:path w="6858000" h="57150">
                <a:moveTo>
                  <a:pt x="6857987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6857987" y="57150"/>
                </a:lnTo>
                <a:lnTo>
                  <a:pt x="6857987" y="45720"/>
                </a:lnTo>
                <a:close/>
              </a:path>
              <a:path w="6858000" h="57150">
                <a:moveTo>
                  <a:pt x="6857987" y="0"/>
                </a:moveTo>
                <a:lnTo>
                  <a:pt x="0" y="0"/>
                </a:lnTo>
                <a:lnTo>
                  <a:pt x="0" y="34290"/>
                </a:lnTo>
                <a:lnTo>
                  <a:pt x="6857987" y="34290"/>
                </a:lnTo>
                <a:lnTo>
                  <a:pt x="685798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 rot="5400000">
            <a:off x="5562600" y="4648200"/>
            <a:ext cx="6858000" cy="304800"/>
            <a:chOff x="0" y="0"/>
            <a:chExt cx="6858000" cy="304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304800"/>
            </a:xfrm>
            <a:custGeom>
              <a:avLst/>
              <a:gdLst/>
              <a:ahLst/>
              <a:cxnLst/>
              <a:rect l="l" t="t" r="r" b="b"/>
              <a:pathLst>
                <a:path w="6858000" h="304800">
                  <a:moveTo>
                    <a:pt x="0" y="0"/>
                  </a:moveTo>
                  <a:lnTo>
                    <a:pt x="0" y="304800"/>
                  </a:lnTo>
                  <a:lnTo>
                    <a:pt x="6858000" y="3048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2250"/>
              <a:ext cx="6858000" cy="12700"/>
            </a:xfrm>
            <a:custGeom>
              <a:avLst/>
              <a:gdLst/>
              <a:ahLst/>
              <a:cxnLst/>
              <a:rect l="l" t="t" r="r" b="b"/>
              <a:pathLst>
                <a:path w="6858000" h="12700">
                  <a:moveTo>
                    <a:pt x="6857999" y="12700"/>
                  </a:moveTo>
                  <a:lnTo>
                    <a:pt x="68579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6857999" y="127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77200" y="7620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323631"/>
                </a:lnTo>
                <a:lnTo>
                  <a:pt x="17162" y="370042"/>
                </a:lnTo>
                <a:lnTo>
                  <a:pt x="37453" y="412778"/>
                </a:lnTo>
                <a:lnTo>
                  <a:pt x="64518" y="451064"/>
                </a:lnTo>
                <a:lnTo>
                  <a:pt x="97580" y="484126"/>
                </a:lnTo>
                <a:lnTo>
                  <a:pt x="135867" y="511189"/>
                </a:lnTo>
                <a:lnTo>
                  <a:pt x="178602" y="531478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8"/>
                </a:lnTo>
                <a:lnTo>
                  <a:pt x="412772" y="511189"/>
                </a:lnTo>
                <a:lnTo>
                  <a:pt x="451059" y="484126"/>
                </a:lnTo>
                <a:lnTo>
                  <a:pt x="484121" y="451064"/>
                </a:lnTo>
                <a:lnTo>
                  <a:pt x="511186" y="412778"/>
                </a:lnTo>
                <a:lnTo>
                  <a:pt x="531477" y="370042"/>
                </a:lnTo>
                <a:lnTo>
                  <a:pt x="544220" y="323631"/>
                </a:lnTo>
                <a:lnTo>
                  <a:pt x="548640" y="274320"/>
                </a:lnTo>
                <a:lnTo>
                  <a:pt x="544220" y="225008"/>
                </a:lnTo>
                <a:lnTo>
                  <a:pt x="531477" y="178597"/>
                </a:lnTo>
                <a:lnTo>
                  <a:pt x="511186" y="135861"/>
                </a:lnTo>
                <a:lnTo>
                  <a:pt x="484121" y="97575"/>
                </a:lnTo>
                <a:lnTo>
                  <a:pt x="451059" y="64513"/>
                </a:lnTo>
                <a:lnTo>
                  <a:pt x="412772" y="37450"/>
                </a:lnTo>
                <a:lnTo>
                  <a:pt x="370037" y="17161"/>
                </a:lnTo>
                <a:lnTo>
                  <a:pt x="323628" y="4419"/>
                </a:lnTo>
                <a:lnTo>
                  <a:pt x="274319" y="0"/>
                </a:lnTo>
                <a:lnTo>
                  <a:pt x="225011" y="4419"/>
                </a:lnTo>
                <a:lnTo>
                  <a:pt x="178602" y="17161"/>
                </a:lnTo>
                <a:lnTo>
                  <a:pt x="135867" y="37450"/>
                </a:lnTo>
                <a:lnTo>
                  <a:pt x="97580" y="64513"/>
                </a:lnTo>
                <a:lnTo>
                  <a:pt x="64518" y="97575"/>
                </a:lnTo>
                <a:lnTo>
                  <a:pt x="37453" y="135861"/>
                </a:lnTo>
                <a:lnTo>
                  <a:pt x="17162" y="178597"/>
                </a:lnTo>
                <a:lnTo>
                  <a:pt x="4419" y="225008"/>
                </a:lnTo>
                <a:lnTo>
                  <a:pt x="0" y="27432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455211" y="1126189"/>
            <a:ext cx="4160520" cy="70897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 rot="5400000">
            <a:off x="4559864" y="5560834"/>
            <a:ext cx="276999" cy="3910329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250" dirty="0">
                <a:latin typeface="Cambria"/>
                <a:cs typeface="Cambria"/>
              </a:rPr>
              <a:t>GESCAN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Text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Army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Processor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615555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Each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row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matrix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query 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processor 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which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first </a:t>
            </a:r>
            <a:r>
              <a:rPr sz="2400" spc="65" dirty="0">
                <a:latin typeface="Cambria"/>
                <a:cs typeface="Cambria"/>
              </a:rPr>
              <a:t>chip </a:t>
            </a:r>
            <a:r>
              <a:rPr sz="2400" spc="50" dirty="0">
                <a:latin typeface="Cambria"/>
                <a:cs typeface="Cambria"/>
              </a:rPr>
              <a:t>performs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query resolution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while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remaining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chips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match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25" dirty="0">
                <a:latin typeface="Cambria"/>
                <a:cs typeface="Cambria"/>
              </a:rPr>
              <a:t>maximum </a:t>
            </a:r>
            <a:r>
              <a:rPr sz="2400" spc="85" dirty="0">
                <a:latin typeface="Cambria"/>
                <a:cs typeface="Cambria"/>
              </a:rPr>
              <a:t>number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characters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restricted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50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dirty="0">
                <a:latin typeface="Cambria"/>
                <a:cs typeface="Cambria"/>
              </a:rPr>
              <a:t>row</a:t>
            </a:r>
            <a:r>
              <a:rPr sz="2400" spc="5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while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rows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limit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simultaneous </a:t>
            </a:r>
            <a:r>
              <a:rPr sz="2400" spc="60" dirty="0">
                <a:latin typeface="Cambria"/>
                <a:cs typeface="Cambria"/>
              </a:rPr>
              <a:t>queries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processed.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71448"/>
            <a:ext cx="3010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699895" algn="l"/>
              </a:tabLst>
            </a:pPr>
            <a:r>
              <a:rPr sz="2400" spc="90" dirty="0">
                <a:latin typeface="Cambria"/>
                <a:cs typeface="Cambria"/>
              </a:rPr>
              <a:t>Anothe</a:t>
            </a:r>
            <a:r>
              <a:rPr sz="2400" spc="7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app</a:t>
            </a:r>
            <a:r>
              <a:rPr sz="2400" spc="50" dirty="0">
                <a:latin typeface="Cambria"/>
                <a:cs typeface="Cambria"/>
              </a:rPr>
              <a:t>r</a:t>
            </a:r>
            <a:r>
              <a:rPr sz="2400" spc="60" dirty="0">
                <a:latin typeface="Cambria"/>
                <a:cs typeface="Cambria"/>
              </a:rPr>
              <a:t>oach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5352" y="1171448"/>
            <a:ext cx="4673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305" algn="l"/>
                <a:tab pos="2283460" algn="l"/>
                <a:tab pos="3891915" algn="l"/>
                <a:tab pos="4390390" algn="l"/>
              </a:tabLst>
            </a:pPr>
            <a:r>
              <a:rPr sz="2400" spc="15" dirty="0">
                <a:latin typeface="Cambria"/>
                <a:cs typeface="Cambria"/>
              </a:rPr>
              <a:t>fo</a:t>
            </a:r>
            <a:r>
              <a:rPr sz="2400" spc="20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hardw</a:t>
            </a:r>
            <a:r>
              <a:rPr sz="2400" spc="75" dirty="0">
                <a:latin typeface="Cambria"/>
                <a:cs typeface="Cambria"/>
              </a:rPr>
              <a:t>a</a:t>
            </a:r>
            <a:r>
              <a:rPr sz="2400" spc="50" dirty="0">
                <a:latin typeface="Cambria"/>
                <a:cs typeface="Cambria"/>
              </a:rPr>
              <a:t>re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searc</a:t>
            </a:r>
            <a:r>
              <a:rPr sz="2400" spc="85" dirty="0">
                <a:latin typeface="Cambria"/>
                <a:cs typeface="Cambria"/>
              </a:rPr>
              <a:t>h</a:t>
            </a:r>
            <a:r>
              <a:rPr sz="2400" spc="60" dirty="0">
                <a:latin typeface="Cambria"/>
                <a:cs typeface="Cambria"/>
              </a:rPr>
              <a:t>ers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0" dirty="0">
                <a:latin typeface="Cambria"/>
                <a:cs typeface="Cambria"/>
              </a:rPr>
              <a:t>i</a:t>
            </a:r>
            <a:r>
              <a:rPr sz="2400" spc="100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5" dirty="0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59" y="1537461"/>
            <a:ext cx="717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8925" algn="l"/>
                <a:tab pos="2403475" algn="l"/>
                <a:tab pos="3819525" algn="l"/>
                <a:tab pos="4658360" algn="l"/>
                <a:tab pos="6926580" algn="l"/>
              </a:tabLst>
            </a:pPr>
            <a:r>
              <a:rPr sz="2400" spc="114" dirty="0">
                <a:latin typeface="Cambria"/>
                <a:cs typeface="Cambria"/>
              </a:rPr>
              <a:t>augmen</a:t>
            </a:r>
            <a:r>
              <a:rPr sz="2400" spc="7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5" dirty="0">
                <a:latin typeface="Cambria"/>
                <a:cs typeface="Cambria"/>
              </a:rPr>
              <a:t>di</a:t>
            </a:r>
            <a:r>
              <a:rPr sz="2400" spc="55" dirty="0">
                <a:latin typeface="Cambria"/>
                <a:cs typeface="Cambria"/>
              </a:rPr>
              <a:t>s</a:t>
            </a:r>
            <a:r>
              <a:rPr sz="2400" spc="5" dirty="0">
                <a:latin typeface="Cambria"/>
                <a:cs typeface="Cambria"/>
              </a:rPr>
              <a:t>c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storag</a:t>
            </a:r>
            <a:r>
              <a:rPr sz="2400" spc="65" dirty="0">
                <a:latin typeface="Cambria"/>
                <a:cs typeface="Cambria"/>
              </a:rPr>
              <a:t>e</a:t>
            </a:r>
            <a:r>
              <a:rPr sz="2400" spc="170" dirty="0">
                <a:latin typeface="Cambria"/>
                <a:cs typeface="Cambria"/>
              </a:rPr>
              <a:t>.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65" dirty="0">
                <a:latin typeface="Cambria"/>
                <a:cs typeface="Cambria"/>
              </a:rPr>
              <a:t>T</a:t>
            </a:r>
            <a:r>
              <a:rPr sz="2400" spc="135" dirty="0">
                <a:latin typeface="Cambria"/>
                <a:cs typeface="Cambria"/>
              </a:rPr>
              <a:t>h</a:t>
            </a:r>
            <a:r>
              <a:rPr sz="2400" spc="2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5" dirty="0">
                <a:latin typeface="Cambria"/>
                <a:cs typeface="Cambria"/>
              </a:rPr>
              <a:t>augmentatio</a:t>
            </a:r>
            <a:r>
              <a:rPr sz="2400" spc="114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is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3118" y="153746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903221"/>
            <a:ext cx="7920990" cy="383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"/>
                <a:cs typeface="Cambria"/>
              </a:rPr>
              <a:t>generalized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associative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element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placed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read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write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heads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disk.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content </a:t>
            </a:r>
            <a:r>
              <a:rPr sz="2400" spc="70" dirty="0">
                <a:latin typeface="Cambria"/>
                <a:cs typeface="Cambria"/>
              </a:rPr>
              <a:t>addressable </a:t>
            </a:r>
            <a:r>
              <a:rPr sz="2400" spc="85" dirty="0">
                <a:latin typeface="Cambria"/>
                <a:cs typeface="Cambria"/>
              </a:rPr>
              <a:t>segment </a:t>
            </a:r>
            <a:r>
              <a:rPr sz="2400" spc="90" dirty="0">
                <a:latin typeface="Cambria"/>
                <a:cs typeface="Cambria"/>
              </a:rPr>
              <a:t>sequential </a:t>
            </a:r>
            <a:r>
              <a:rPr sz="2400" spc="60" dirty="0">
                <a:latin typeface="Cambria"/>
                <a:cs typeface="Cambria"/>
              </a:rPr>
              <a:t>memory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90" dirty="0">
                <a:latin typeface="Cambria"/>
                <a:cs typeface="Cambria"/>
              </a:rPr>
              <a:t>(CASSM)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system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(Roberts-78)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these</a:t>
            </a:r>
            <a:r>
              <a:rPr sz="2400" spc="80" dirty="0">
                <a:latin typeface="Cambria"/>
                <a:cs typeface="Cambria"/>
              </a:rPr>
              <a:t> 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elements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parallel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70" dirty="0">
                <a:latin typeface="Cambria"/>
                <a:cs typeface="Cambria"/>
              </a:rPr>
              <a:t>obtain </a:t>
            </a:r>
            <a:r>
              <a:rPr sz="2400" spc="80" dirty="0">
                <a:latin typeface="Cambria"/>
                <a:cs typeface="Cambria"/>
              </a:rPr>
              <a:t>structured </a:t>
            </a:r>
            <a:r>
              <a:rPr sz="2400" spc="114" dirty="0">
                <a:latin typeface="Cambria"/>
                <a:cs typeface="Cambria"/>
              </a:rPr>
              <a:t>data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database.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310" dirty="0">
                <a:latin typeface="Cambria"/>
                <a:cs typeface="Cambria"/>
              </a:rPr>
              <a:t>CASSM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30" dirty="0">
                <a:latin typeface="Cambria"/>
                <a:cs typeface="Cambria"/>
              </a:rPr>
              <a:t>developed </a:t>
            </a:r>
            <a:r>
              <a:rPr sz="2400" spc="135" dirty="0">
                <a:latin typeface="Cambria"/>
                <a:cs typeface="Cambria"/>
              </a:rPr>
              <a:t>at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10" dirty="0">
                <a:latin typeface="Cambria"/>
                <a:cs typeface="Cambria"/>
              </a:rPr>
              <a:t>University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Florida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general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purpose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device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(Copeland-73).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It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perform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string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across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database.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07924"/>
            <a:ext cx="25120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4" dirty="0">
                <a:solidFill>
                  <a:srgbClr val="002060"/>
                </a:solidFill>
              </a:rPr>
              <a:t>APPROACH-2</a:t>
            </a:r>
            <a:endParaRPr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04391"/>
            <a:ext cx="7767955" cy="52266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63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FF0000"/>
                </a:solidFill>
                <a:latin typeface="Cambria"/>
                <a:cs typeface="Cambria"/>
              </a:rPr>
              <a:t>Fast</a:t>
            </a:r>
            <a:r>
              <a:rPr sz="22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6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22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FF0000"/>
                </a:solidFill>
                <a:latin typeface="Cambria"/>
                <a:cs typeface="Cambria"/>
              </a:rPr>
              <a:t>Finder</a:t>
            </a:r>
            <a:r>
              <a:rPr sz="22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FF0000"/>
                </a:solidFill>
                <a:latin typeface="Cambria"/>
                <a:cs typeface="Cambria"/>
              </a:rPr>
              <a:t>(FDF)</a:t>
            </a:r>
            <a:r>
              <a:rPr sz="22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most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recent </a:t>
            </a:r>
            <a:r>
              <a:rPr sz="2200" spc="60" dirty="0">
                <a:latin typeface="Cambria"/>
                <a:cs typeface="Cambria"/>
              </a:rPr>
              <a:t> specialized </a:t>
            </a:r>
            <a:r>
              <a:rPr sz="2200" spc="80" dirty="0">
                <a:latin typeface="Cambria"/>
                <a:cs typeface="Cambria"/>
              </a:rPr>
              <a:t>hardware </a:t>
            </a:r>
            <a:r>
              <a:rPr sz="2200" spc="85" dirty="0">
                <a:latin typeface="Cambria"/>
                <a:cs typeface="Cambria"/>
              </a:rPr>
              <a:t>text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110" dirty="0">
                <a:latin typeface="Cambria"/>
                <a:cs typeface="Cambria"/>
              </a:rPr>
              <a:t>unit </a:t>
            </a:r>
            <a:r>
              <a:rPr sz="2200" spc="85" dirty="0">
                <a:latin typeface="Cambria"/>
                <a:cs typeface="Cambria"/>
              </a:rPr>
              <a:t>still </a:t>
            </a:r>
            <a:r>
              <a:rPr sz="2200" spc="90" dirty="0">
                <a:latin typeface="Cambria"/>
                <a:cs typeface="Cambria"/>
              </a:rPr>
              <a:t>in </a:t>
            </a:r>
            <a:r>
              <a:rPr sz="2200" spc="75" dirty="0">
                <a:latin typeface="Cambria"/>
                <a:cs typeface="Cambria"/>
              </a:rPr>
              <a:t>use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110" dirty="0">
                <a:latin typeface="Cambria"/>
                <a:cs typeface="Cambria"/>
              </a:rPr>
              <a:t>many 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organizations. </a:t>
            </a:r>
            <a:r>
              <a:rPr sz="2200" spc="145" dirty="0">
                <a:latin typeface="Cambria"/>
                <a:cs typeface="Cambria"/>
              </a:rPr>
              <a:t>It </a:t>
            </a:r>
            <a:r>
              <a:rPr sz="2200" spc="75" dirty="0">
                <a:latin typeface="Cambria"/>
                <a:cs typeface="Cambria"/>
              </a:rPr>
              <a:t>was </a:t>
            </a:r>
            <a:r>
              <a:rPr sz="2200" spc="30" dirty="0">
                <a:latin typeface="Cambria"/>
                <a:cs typeface="Cambria"/>
              </a:rPr>
              <a:t>developed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114" dirty="0">
                <a:latin typeface="Cambria"/>
                <a:cs typeface="Cambria"/>
              </a:rPr>
              <a:t>has 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been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used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English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foreign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languages.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early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Fast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Data </a:t>
            </a:r>
            <a:r>
              <a:rPr sz="2200" spc="95" dirty="0">
                <a:latin typeface="Cambria"/>
                <a:cs typeface="Cambria"/>
              </a:rPr>
              <a:t>Finders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consisted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array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programmable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processing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cells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connected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series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forming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pipeline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hardware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processor.</a:t>
            </a:r>
            <a:endParaRPr sz="22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cells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implemented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r>
              <a:rPr sz="22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250" dirty="0">
                <a:solidFill>
                  <a:srgbClr val="FF0000"/>
                </a:solidFill>
                <a:latin typeface="Cambria"/>
                <a:cs typeface="Cambria"/>
              </a:rPr>
              <a:t>VSLI </a:t>
            </a:r>
            <a:r>
              <a:rPr sz="2200" spc="80" dirty="0">
                <a:solidFill>
                  <a:srgbClr val="FF0000"/>
                </a:solidFill>
                <a:latin typeface="Cambria"/>
                <a:cs typeface="Cambria"/>
              </a:rPr>
              <a:t>chip</a:t>
            </a:r>
            <a:r>
              <a:rPr sz="2200" spc="80" dirty="0">
                <a:latin typeface="Cambria"/>
                <a:cs typeface="Cambria"/>
              </a:rPr>
              <a:t>.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In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260" dirty="0">
                <a:latin typeface="Cambria"/>
                <a:cs typeface="Cambria"/>
              </a:rPr>
              <a:t>TREC </a:t>
            </a:r>
            <a:r>
              <a:rPr sz="2200" spc="70" dirty="0">
                <a:latin typeface="Cambria"/>
                <a:cs typeface="Cambria"/>
              </a:rPr>
              <a:t>tests </a:t>
            </a:r>
            <a:r>
              <a:rPr sz="2200" spc="75" dirty="0">
                <a:latin typeface="Cambria"/>
                <a:cs typeface="Cambria"/>
              </a:rPr>
              <a:t>each </a:t>
            </a:r>
            <a:r>
              <a:rPr sz="2200" spc="65" dirty="0">
                <a:latin typeface="Cambria"/>
                <a:cs typeface="Cambria"/>
              </a:rPr>
              <a:t>chip contained </a:t>
            </a:r>
            <a:r>
              <a:rPr sz="2200" dirty="0">
                <a:latin typeface="Cambria"/>
                <a:cs typeface="Cambria"/>
              </a:rPr>
              <a:t>24 </a:t>
            </a:r>
            <a:r>
              <a:rPr sz="2200" spc="20" dirty="0">
                <a:latin typeface="Cambria"/>
                <a:cs typeface="Cambria"/>
              </a:rPr>
              <a:t>processor </a:t>
            </a:r>
            <a:r>
              <a:rPr sz="2200" spc="55" dirty="0">
                <a:latin typeface="Cambria"/>
                <a:cs typeface="Cambria"/>
              </a:rPr>
              <a:t>cells </a:t>
            </a:r>
            <a:r>
              <a:rPr sz="2200" spc="80" dirty="0">
                <a:latin typeface="Cambria"/>
                <a:cs typeface="Cambria"/>
              </a:rPr>
              <a:t>with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typical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system</a:t>
            </a:r>
            <a:r>
              <a:rPr sz="2200" spc="80" dirty="0">
                <a:latin typeface="Cambria"/>
                <a:cs typeface="Cambria"/>
              </a:rPr>
              <a:t> containing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3600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cells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(the  </a:t>
            </a:r>
            <a:r>
              <a:rPr sz="2200" spc="160" dirty="0">
                <a:latin typeface="Cambria"/>
                <a:cs typeface="Cambria"/>
              </a:rPr>
              <a:t>FDF-3 </a:t>
            </a:r>
            <a:r>
              <a:rPr sz="2200" spc="120" dirty="0">
                <a:latin typeface="Cambria"/>
                <a:cs typeface="Cambria"/>
              </a:rPr>
              <a:t>has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rack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mount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configuration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with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10,800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cells).</a:t>
            </a:r>
            <a:endParaRPr sz="2200">
              <a:latin typeface="Cambria"/>
              <a:cs typeface="Cambria"/>
            </a:endParaRPr>
          </a:p>
          <a:p>
            <a:pPr marL="286385" marR="5715" indent="-274320" algn="just">
              <a:lnSpc>
                <a:spcPts val="2110"/>
              </a:lnSpc>
              <a:spcBef>
                <a:spcPts val="58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45" dirty="0">
                <a:latin typeface="Cambria"/>
                <a:cs typeface="Cambria"/>
              </a:rPr>
              <a:t>Each </a:t>
            </a:r>
            <a:r>
              <a:rPr sz="2200" spc="55" dirty="0">
                <a:latin typeface="Cambria"/>
                <a:cs typeface="Cambria"/>
              </a:rPr>
              <a:t>cell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50" dirty="0">
                <a:latin typeface="Cambria"/>
                <a:cs typeface="Cambria"/>
              </a:rPr>
              <a:t>comparator </a:t>
            </a:r>
            <a:r>
              <a:rPr sz="2200" spc="15" dirty="0">
                <a:latin typeface="Cambria"/>
                <a:cs typeface="Cambria"/>
              </a:rPr>
              <a:t>for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75" dirty="0">
                <a:latin typeface="Cambria"/>
                <a:cs typeface="Cambria"/>
              </a:rPr>
              <a:t>single </a:t>
            </a:r>
            <a:r>
              <a:rPr sz="2200" spc="85" dirty="0">
                <a:latin typeface="Cambria"/>
                <a:cs typeface="Cambria"/>
              </a:rPr>
              <a:t>character, </a:t>
            </a:r>
            <a:r>
              <a:rPr sz="2200" spc="90" dirty="0">
                <a:latin typeface="Cambria"/>
                <a:cs typeface="Cambria"/>
              </a:rPr>
              <a:t>limiting 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total </a:t>
            </a:r>
            <a:r>
              <a:rPr sz="2200" spc="80" dirty="0">
                <a:latin typeface="Cambria"/>
                <a:cs typeface="Cambria"/>
              </a:rPr>
              <a:t>number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characters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60" dirty="0">
                <a:latin typeface="Cambria"/>
                <a:cs typeface="Cambria"/>
              </a:rPr>
              <a:t>query </a:t>
            </a:r>
            <a:r>
              <a:rPr sz="2200" spc="20" dirty="0">
                <a:latin typeface="Cambria"/>
                <a:cs typeface="Cambria"/>
              </a:rPr>
              <a:t>to 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number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cells.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55" dirty="0">
                <a:latin typeface="Cambria"/>
                <a:cs typeface="Cambria"/>
              </a:rPr>
              <a:t>cells </a:t>
            </a:r>
            <a:r>
              <a:rPr sz="2200" spc="75" dirty="0">
                <a:latin typeface="Cambria"/>
                <a:cs typeface="Cambria"/>
              </a:rPr>
              <a:t>are </a:t>
            </a:r>
            <a:r>
              <a:rPr sz="2200" spc="55" dirty="0">
                <a:latin typeface="Cambria"/>
                <a:cs typeface="Cambria"/>
              </a:rPr>
              <a:t>interconnected </a:t>
            </a:r>
            <a:r>
              <a:rPr sz="2200" spc="80" dirty="0">
                <a:latin typeface="Cambria"/>
                <a:cs typeface="Cambria"/>
              </a:rPr>
              <a:t>with </a:t>
            </a:r>
            <a:r>
              <a:rPr sz="2200" spc="130" dirty="0">
                <a:latin typeface="Cambria"/>
                <a:cs typeface="Cambria"/>
              </a:rPr>
              <a:t>an </a:t>
            </a:r>
            <a:r>
              <a:rPr sz="2200" spc="40" dirty="0">
                <a:latin typeface="Cambria"/>
                <a:cs typeface="Cambria"/>
              </a:rPr>
              <a:t>8-bit </a:t>
            </a:r>
            <a:r>
              <a:rPr sz="2200" spc="105" dirty="0">
                <a:latin typeface="Cambria"/>
                <a:cs typeface="Cambria"/>
              </a:rPr>
              <a:t>data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path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approximately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20-bit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control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path.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110"/>
              </a:lnSpc>
              <a:spcBef>
                <a:spcPts val="61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2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06FC0"/>
                </a:solidFill>
                <a:latin typeface="Cambria"/>
                <a:cs typeface="Cambria"/>
              </a:rPr>
              <a:t>text</a:t>
            </a:r>
            <a:r>
              <a:rPr sz="22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2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2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searched</a:t>
            </a:r>
            <a:r>
              <a:rPr sz="2200" spc="65" dirty="0">
                <a:solidFill>
                  <a:srgbClr val="006FC0"/>
                </a:solidFill>
                <a:latin typeface="Cambria"/>
                <a:cs typeface="Cambria"/>
              </a:rPr>
              <a:t> passes</a:t>
            </a:r>
            <a:r>
              <a:rPr sz="22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6FC0"/>
                </a:solidFill>
                <a:latin typeface="Cambria"/>
                <a:cs typeface="Cambria"/>
              </a:rPr>
              <a:t>through</a:t>
            </a:r>
            <a:r>
              <a:rPr sz="22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22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06FC0"/>
                </a:solidFill>
                <a:latin typeface="Cambria"/>
                <a:cs typeface="Cambria"/>
              </a:rPr>
              <a:t>cell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2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200" spc="-4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06FC0"/>
                </a:solidFill>
                <a:latin typeface="Cambria"/>
                <a:cs typeface="Cambria"/>
              </a:rPr>
              <a:t>pipeline</a:t>
            </a:r>
            <a:r>
              <a:rPr sz="22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06FC0"/>
                </a:solidFill>
                <a:latin typeface="Cambria"/>
                <a:cs typeface="Cambria"/>
              </a:rPr>
              <a:t>fashion</a:t>
            </a:r>
            <a:r>
              <a:rPr sz="22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06FC0"/>
                </a:solidFill>
                <a:latin typeface="Cambria"/>
                <a:cs typeface="Cambria"/>
              </a:rPr>
              <a:t>until</a:t>
            </a:r>
            <a:r>
              <a:rPr sz="22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2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006FC0"/>
                </a:solidFill>
                <a:latin typeface="Cambria"/>
                <a:cs typeface="Cambria"/>
              </a:rPr>
              <a:t>complete</a:t>
            </a:r>
            <a:r>
              <a:rPr sz="22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06FC0"/>
                </a:solidFill>
                <a:latin typeface="Cambria"/>
                <a:cs typeface="Cambria"/>
              </a:rPr>
              <a:t>database</a:t>
            </a:r>
            <a:r>
              <a:rPr sz="22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14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r>
              <a:rPr sz="22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006FC0"/>
                </a:solidFill>
                <a:latin typeface="Cambria"/>
                <a:cs typeface="Cambria"/>
              </a:rPr>
              <a:t>been </a:t>
            </a:r>
            <a:r>
              <a:rPr sz="22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06FC0"/>
                </a:solidFill>
                <a:latin typeface="Cambria"/>
                <a:cs typeface="Cambria"/>
              </a:rPr>
              <a:t>searched.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07924"/>
            <a:ext cx="26644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4" dirty="0">
                <a:solidFill>
                  <a:srgbClr val="002060"/>
                </a:solidFill>
              </a:rPr>
              <a:t>APPROACH-3</a:t>
            </a:r>
            <a:endParaRPr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16200000">
            <a:off x="5334000" y="48768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39225"/>
            <a:ext cx="6858000" cy="57150"/>
          </a:xfrm>
          <a:custGeom>
            <a:avLst/>
            <a:gdLst/>
            <a:ahLst/>
            <a:cxnLst/>
            <a:rect l="l" t="t" r="r" b="b"/>
            <a:pathLst>
              <a:path w="6858000" h="57150">
                <a:moveTo>
                  <a:pt x="6857987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6857987" y="57150"/>
                </a:lnTo>
                <a:lnTo>
                  <a:pt x="6857987" y="45720"/>
                </a:lnTo>
                <a:close/>
              </a:path>
              <a:path w="6858000" h="57150">
                <a:moveTo>
                  <a:pt x="6857987" y="0"/>
                </a:moveTo>
                <a:lnTo>
                  <a:pt x="0" y="0"/>
                </a:lnTo>
                <a:lnTo>
                  <a:pt x="0" y="34290"/>
                </a:lnTo>
                <a:lnTo>
                  <a:pt x="6857987" y="34290"/>
                </a:lnTo>
                <a:lnTo>
                  <a:pt x="685798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 rot="5400000">
            <a:off x="5562600" y="4800600"/>
            <a:ext cx="6858000" cy="304800"/>
            <a:chOff x="0" y="0"/>
            <a:chExt cx="6858000" cy="304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304800"/>
            </a:xfrm>
            <a:custGeom>
              <a:avLst/>
              <a:gdLst/>
              <a:ahLst/>
              <a:cxnLst/>
              <a:rect l="l" t="t" r="r" b="b"/>
              <a:pathLst>
                <a:path w="6858000" h="304800">
                  <a:moveTo>
                    <a:pt x="0" y="0"/>
                  </a:moveTo>
                  <a:lnTo>
                    <a:pt x="0" y="304800"/>
                  </a:lnTo>
                  <a:lnTo>
                    <a:pt x="6858000" y="3048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2250"/>
              <a:ext cx="6858000" cy="12700"/>
            </a:xfrm>
            <a:custGeom>
              <a:avLst/>
              <a:gdLst/>
              <a:ahLst/>
              <a:cxnLst/>
              <a:rect l="l" t="t" r="r" b="b"/>
              <a:pathLst>
                <a:path w="6858000" h="12700">
                  <a:moveTo>
                    <a:pt x="6857999" y="12700"/>
                  </a:moveTo>
                  <a:lnTo>
                    <a:pt x="68579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6857999" y="127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229600" y="73914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323631"/>
                </a:lnTo>
                <a:lnTo>
                  <a:pt x="17162" y="370042"/>
                </a:lnTo>
                <a:lnTo>
                  <a:pt x="37453" y="412778"/>
                </a:lnTo>
                <a:lnTo>
                  <a:pt x="64518" y="451064"/>
                </a:lnTo>
                <a:lnTo>
                  <a:pt x="97580" y="484126"/>
                </a:lnTo>
                <a:lnTo>
                  <a:pt x="135867" y="511189"/>
                </a:lnTo>
                <a:lnTo>
                  <a:pt x="178602" y="531478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8"/>
                </a:lnTo>
                <a:lnTo>
                  <a:pt x="412772" y="511189"/>
                </a:lnTo>
                <a:lnTo>
                  <a:pt x="451059" y="484126"/>
                </a:lnTo>
                <a:lnTo>
                  <a:pt x="484121" y="451064"/>
                </a:lnTo>
                <a:lnTo>
                  <a:pt x="511186" y="412778"/>
                </a:lnTo>
                <a:lnTo>
                  <a:pt x="531477" y="370042"/>
                </a:lnTo>
                <a:lnTo>
                  <a:pt x="544220" y="323631"/>
                </a:lnTo>
                <a:lnTo>
                  <a:pt x="548640" y="274320"/>
                </a:lnTo>
                <a:lnTo>
                  <a:pt x="544220" y="225008"/>
                </a:lnTo>
                <a:lnTo>
                  <a:pt x="531477" y="178597"/>
                </a:lnTo>
                <a:lnTo>
                  <a:pt x="511186" y="135861"/>
                </a:lnTo>
                <a:lnTo>
                  <a:pt x="484121" y="97575"/>
                </a:lnTo>
                <a:lnTo>
                  <a:pt x="451059" y="64513"/>
                </a:lnTo>
                <a:lnTo>
                  <a:pt x="412772" y="37450"/>
                </a:lnTo>
                <a:lnTo>
                  <a:pt x="370037" y="17161"/>
                </a:lnTo>
                <a:lnTo>
                  <a:pt x="323628" y="4419"/>
                </a:lnTo>
                <a:lnTo>
                  <a:pt x="274319" y="0"/>
                </a:lnTo>
                <a:lnTo>
                  <a:pt x="225011" y="4419"/>
                </a:lnTo>
                <a:lnTo>
                  <a:pt x="178602" y="17161"/>
                </a:lnTo>
                <a:lnTo>
                  <a:pt x="135867" y="37450"/>
                </a:lnTo>
                <a:lnTo>
                  <a:pt x="97580" y="64513"/>
                </a:lnTo>
                <a:lnTo>
                  <a:pt x="64518" y="97575"/>
                </a:lnTo>
                <a:lnTo>
                  <a:pt x="37453" y="135861"/>
                </a:lnTo>
                <a:lnTo>
                  <a:pt x="17162" y="178597"/>
                </a:lnTo>
                <a:lnTo>
                  <a:pt x="4419" y="225008"/>
                </a:lnTo>
                <a:lnTo>
                  <a:pt x="0" y="27432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819617" y="923583"/>
            <a:ext cx="5171655" cy="65248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 rot="5400000">
            <a:off x="4814499" y="5306199"/>
            <a:ext cx="276999" cy="365760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125" dirty="0">
                <a:solidFill>
                  <a:srgbClr val="FF0000"/>
                </a:solidFill>
                <a:latin typeface="Cambria"/>
                <a:cs typeface="Cambria"/>
              </a:rPr>
              <a:t>Fast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18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Cambria"/>
                <a:cs typeface="Cambria"/>
              </a:rPr>
              <a:t>Finder</a:t>
            </a:r>
            <a:r>
              <a:rPr sz="18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Cambria"/>
                <a:cs typeface="Cambria"/>
              </a:rPr>
              <a:t>Architecture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01471"/>
            <a:ext cx="7920355" cy="5381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 algn="just">
              <a:lnSpc>
                <a:spcPts val="2590"/>
              </a:lnSpc>
              <a:spcBef>
                <a:spcPts val="4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55" dirty="0">
                <a:latin typeface="Cambria"/>
                <a:cs typeface="Cambria"/>
              </a:rPr>
              <a:t>cell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20" dirty="0">
                <a:latin typeface="Cambria"/>
                <a:cs typeface="Cambria"/>
              </a:rPr>
              <a:t>composed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both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register </a:t>
            </a:r>
            <a:r>
              <a:rPr sz="2400" spc="55" dirty="0">
                <a:solidFill>
                  <a:srgbClr val="006FC0"/>
                </a:solidFill>
                <a:latin typeface="Cambria"/>
                <a:cs typeface="Cambria"/>
              </a:rPr>
              <a:t>cell </a:t>
            </a:r>
            <a:r>
              <a:rPr sz="2400" spc="20" dirty="0">
                <a:latin typeface="Cambria"/>
                <a:cs typeface="Cambria"/>
              </a:rPr>
              <a:t>(Rs)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6FC0"/>
                </a:solidFill>
                <a:latin typeface="Cambria"/>
                <a:cs typeface="Cambria"/>
              </a:rPr>
              <a:t>comparator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(Cs).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input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90" dirty="0">
                <a:latin typeface="Cambria"/>
                <a:cs typeface="Cambria"/>
              </a:rPr>
              <a:t>the Document </a:t>
            </a:r>
            <a:r>
              <a:rPr sz="2400" spc="95" dirty="0">
                <a:latin typeface="Cambria"/>
                <a:cs typeface="Cambria"/>
              </a:rPr>
              <a:t>database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40" dirty="0">
                <a:latin typeface="Cambria"/>
                <a:cs typeface="Cambria"/>
              </a:rPr>
              <a:t>controlled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5" dirty="0">
                <a:latin typeface="Cambria"/>
                <a:cs typeface="Cambria"/>
              </a:rPr>
              <a:t>buffered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" dirty="0">
                <a:solidFill>
                  <a:srgbClr val="006FC0"/>
                </a:solidFill>
                <a:latin typeface="Cambria"/>
                <a:cs typeface="Cambria"/>
              </a:rPr>
              <a:t>microprocessor/memory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40" dirty="0">
                <a:latin typeface="Cambria"/>
                <a:cs typeface="Cambria"/>
              </a:rPr>
              <a:t>feed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through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comparators</a:t>
            </a:r>
            <a:r>
              <a:rPr sz="2400" spc="7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characters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stored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registers</a:t>
            </a:r>
            <a:r>
              <a:rPr sz="2400" spc="8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6385" marR="5715" indent="-27432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032510" algn="l"/>
                <a:tab pos="2736850" algn="l"/>
                <a:tab pos="4110354" algn="l"/>
                <a:tab pos="4772660" algn="l"/>
                <a:tab pos="6212205" algn="l"/>
                <a:tab pos="7449184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45" dirty="0">
                <a:latin typeface="Cambria"/>
                <a:cs typeface="Cambria"/>
              </a:rPr>
              <a:t>con</a:t>
            </a:r>
            <a:r>
              <a:rPr sz="2400" spc="35" dirty="0">
                <a:latin typeface="Cambria"/>
                <a:cs typeface="Cambria"/>
              </a:rPr>
              <a:t>n</a:t>
            </a:r>
            <a:r>
              <a:rPr sz="2400" spc="30" dirty="0">
                <a:latin typeface="Cambria"/>
                <a:cs typeface="Cambria"/>
              </a:rPr>
              <a:t>ectio</a:t>
            </a:r>
            <a:r>
              <a:rPr sz="2400" spc="125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45" dirty="0">
                <a:latin typeface="Cambria"/>
                <a:cs typeface="Cambria"/>
              </a:rPr>
              <a:t>betwee</a:t>
            </a:r>
            <a:r>
              <a:rPr sz="2400" spc="55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regist</a:t>
            </a:r>
            <a:r>
              <a:rPr sz="2400" spc="75" dirty="0">
                <a:latin typeface="Cambria"/>
                <a:cs typeface="Cambria"/>
              </a:rPr>
              <a:t>ers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55" dirty="0">
                <a:latin typeface="Cambria"/>
                <a:cs typeface="Cambria"/>
              </a:rPr>
              <a:t>refl</a:t>
            </a:r>
            <a:r>
              <a:rPr sz="2400" spc="60" dirty="0">
                <a:latin typeface="Cambria"/>
                <a:cs typeface="Cambria"/>
              </a:rPr>
              <a:t>e</a:t>
            </a:r>
            <a:r>
              <a:rPr sz="2400" spc="65" dirty="0">
                <a:latin typeface="Cambria"/>
                <a:cs typeface="Cambria"/>
              </a:rPr>
              <a:t>cts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the  </a:t>
            </a:r>
            <a:r>
              <a:rPr sz="2400" spc="40" dirty="0">
                <a:latin typeface="Cambria"/>
                <a:cs typeface="Cambria"/>
              </a:rPr>
              <a:t>control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lines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passing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information.</a:t>
            </a:r>
            <a:endParaRPr sz="2400">
              <a:latin typeface="Cambria"/>
              <a:cs typeface="Cambria"/>
            </a:endParaRPr>
          </a:p>
          <a:p>
            <a:pPr marL="286385" marR="258445" indent="-274320">
              <a:lnSpc>
                <a:spcPct val="90000"/>
              </a:lnSpc>
              <a:spcBef>
                <a:spcPts val="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Groups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cells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detect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terms,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along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logic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terms,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appropriate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programming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control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lines.</a:t>
            </a:r>
            <a:endParaRPr sz="2400">
              <a:latin typeface="Cambria"/>
              <a:cs typeface="Cambria"/>
            </a:endParaRPr>
          </a:p>
          <a:p>
            <a:pPr marL="286385" marR="60325" indent="-27432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When </a:t>
            </a:r>
            <a:r>
              <a:rPr sz="2400" spc="16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pattern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6FC0"/>
                </a:solidFill>
                <a:latin typeface="Cambria"/>
                <a:cs typeface="Cambria"/>
              </a:rPr>
              <a:t>match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detected</a:t>
            </a:r>
            <a:r>
              <a:rPr sz="2400" spc="65" dirty="0">
                <a:latin typeface="Cambria"/>
                <a:cs typeface="Cambria"/>
              </a:rPr>
              <a:t>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hit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passed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to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internal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microprocessor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passes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back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host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processor,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allowing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immediate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4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user </a:t>
            </a:r>
            <a:r>
              <a:rPr sz="2400" spc="-5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4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85" dirty="0">
                <a:solidFill>
                  <a:srgbClr val="006FC0"/>
                </a:solidFill>
                <a:latin typeface="Cambria"/>
                <a:cs typeface="Cambria"/>
              </a:rPr>
              <a:t>Hit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6FC0"/>
                </a:solidFill>
                <a:latin typeface="Cambria"/>
                <a:cs typeface="Cambria"/>
              </a:rPr>
              <a:t>item.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209155" cy="34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functions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supported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Fast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Data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Finder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60" dirty="0">
                <a:latin typeface="Cambria"/>
                <a:cs typeface="Cambria"/>
              </a:rPr>
              <a:t>Boolean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Logic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including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negation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80" dirty="0">
                <a:latin typeface="Cambria"/>
                <a:cs typeface="Cambria"/>
              </a:rPr>
              <a:t>Proximity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on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an </a:t>
            </a:r>
            <a:r>
              <a:rPr sz="2100" spc="75" dirty="0">
                <a:latin typeface="Cambria"/>
                <a:cs typeface="Cambria"/>
              </a:rPr>
              <a:t>arbitrary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pattern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Variable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length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"don't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cares"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0" dirty="0">
                <a:latin typeface="Cambria"/>
                <a:cs typeface="Cambria"/>
              </a:rPr>
              <a:t>Term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counting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thresholds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110" dirty="0">
                <a:latin typeface="Cambria"/>
                <a:cs typeface="Cambria"/>
              </a:rPr>
              <a:t>Fuzzy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matching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0" dirty="0">
                <a:latin typeface="Cambria"/>
                <a:cs typeface="Cambria"/>
              </a:rPr>
              <a:t>Term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weights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Numeric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ranges.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6861" rIns="0" bIns="0" rtlCol="0">
            <a:spAutoFit/>
          </a:bodyPr>
          <a:lstStyle/>
          <a:p>
            <a:pPr marL="1725930" marR="508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002060"/>
                </a:solidFill>
                <a:latin typeface="Cambria"/>
                <a:cs typeface="Cambria"/>
              </a:rPr>
              <a:t>I</a:t>
            </a:r>
            <a:r>
              <a:rPr sz="2400" b="1" spc="315" dirty="0">
                <a:solidFill>
                  <a:srgbClr val="002060"/>
                </a:solidFill>
                <a:latin typeface="Cambria"/>
                <a:cs typeface="Cambria"/>
              </a:rPr>
              <a:t>NTRODUCTION</a:t>
            </a:r>
            <a:r>
              <a:rPr sz="2400" b="1" spc="32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b="1" spc="260" dirty="0">
                <a:solidFill>
                  <a:srgbClr val="002060"/>
                </a:solidFill>
                <a:latin typeface="Cambria"/>
                <a:cs typeface="Cambria"/>
              </a:rPr>
              <a:t>TO</a:t>
            </a:r>
            <a:r>
              <a:rPr sz="240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002060"/>
                </a:solidFill>
                <a:latin typeface="Cambria"/>
                <a:cs typeface="Cambria"/>
              </a:rPr>
              <a:t>T</a:t>
            </a:r>
            <a:r>
              <a:rPr sz="2400" b="1" spc="280" dirty="0">
                <a:solidFill>
                  <a:srgbClr val="002060"/>
                </a:solidFill>
                <a:latin typeface="Cambria"/>
                <a:cs typeface="Cambria"/>
              </a:rPr>
              <a:t>EXT</a:t>
            </a:r>
            <a:r>
              <a:rPr sz="240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95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400" b="1" spc="395" dirty="0">
                <a:solidFill>
                  <a:srgbClr val="002060"/>
                </a:solidFill>
                <a:latin typeface="Cambria"/>
                <a:cs typeface="Cambria"/>
              </a:rPr>
              <a:t>EARCH </a:t>
            </a:r>
            <a:r>
              <a:rPr sz="2400" b="1" spc="-5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60" dirty="0">
                <a:solidFill>
                  <a:srgbClr val="002060"/>
                </a:solidFill>
                <a:latin typeface="Cambria"/>
                <a:cs typeface="Cambria"/>
              </a:rPr>
              <a:t>T</a:t>
            </a:r>
            <a:r>
              <a:rPr sz="2400" b="1" spc="360" dirty="0">
                <a:solidFill>
                  <a:srgbClr val="002060"/>
                </a:solidFill>
                <a:latin typeface="Cambria"/>
                <a:cs typeface="Cambria"/>
              </a:rPr>
              <a:t>ECHNIQUES</a:t>
            </a:r>
            <a:endParaRPr sz="2400" b="1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920355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basic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concept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00" dirty="0">
                <a:latin typeface="Cambria"/>
                <a:cs typeface="Cambria"/>
              </a:rPr>
              <a:t>text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scanning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system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ability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25" dirty="0">
                <a:latin typeface="Cambria"/>
                <a:cs typeface="Cambria"/>
              </a:rPr>
              <a:t>one </a:t>
            </a:r>
            <a:r>
              <a:rPr sz="2400" spc="-5" dirty="0">
                <a:latin typeface="Cambria"/>
                <a:cs typeface="Cambria"/>
              </a:rPr>
              <a:t>or </a:t>
            </a:r>
            <a:r>
              <a:rPr sz="2400" spc="35" dirty="0">
                <a:latin typeface="Cambria"/>
                <a:cs typeface="Cambria"/>
              </a:rPr>
              <a:t>more </a:t>
            </a:r>
            <a:r>
              <a:rPr sz="2400" spc="75" dirty="0">
                <a:latin typeface="Cambria"/>
                <a:cs typeface="Cambria"/>
              </a:rPr>
              <a:t>users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75" dirty="0">
                <a:latin typeface="Cambria"/>
                <a:cs typeface="Cambria"/>
              </a:rPr>
              <a:t>enter </a:t>
            </a:r>
            <a:r>
              <a:rPr sz="2400" spc="60" dirty="0">
                <a:latin typeface="Cambria"/>
                <a:cs typeface="Cambria"/>
              </a:rPr>
              <a:t>queries </a:t>
            </a:r>
            <a:r>
              <a:rPr sz="2400" spc="90" dirty="0">
                <a:latin typeface="Cambria"/>
                <a:cs typeface="Cambria"/>
              </a:rPr>
              <a:t>with the </a:t>
            </a:r>
            <a:r>
              <a:rPr sz="2400" spc="95" dirty="0">
                <a:latin typeface="Cambria"/>
                <a:cs typeface="Cambria"/>
              </a:rPr>
              <a:t> text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items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70" dirty="0">
                <a:latin typeface="Cambria"/>
                <a:cs typeface="Cambria"/>
              </a:rPr>
              <a:t>searched </a:t>
            </a:r>
            <a:r>
              <a:rPr sz="2400" spc="90" dirty="0">
                <a:latin typeface="Cambria"/>
                <a:cs typeface="Cambria"/>
              </a:rPr>
              <a:t>sequentially </a:t>
            </a:r>
            <a:r>
              <a:rPr sz="2400" spc="50" dirty="0">
                <a:latin typeface="Cambria"/>
                <a:cs typeface="Cambria"/>
              </a:rPr>
              <a:t>accessed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0" dirty="0">
                <a:latin typeface="Cambria"/>
                <a:cs typeface="Cambria"/>
              </a:rPr>
              <a:t>compared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  </a:t>
            </a:r>
            <a:r>
              <a:rPr sz="2400" spc="95" dirty="0">
                <a:latin typeface="Cambria"/>
                <a:cs typeface="Cambria"/>
              </a:rPr>
              <a:t>terms.  </a:t>
            </a:r>
            <a:r>
              <a:rPr sz="2400" spc="105" dirty="0">
                <a:latin typeface="Cambria"/>
                <a:cs typeface="Cambria"/>
              </a:rPr>
              <a:t>When </a:t>
            </a:r>
            <a:r>
              <a:rPr sz="2400" spc="120" dirty="0">
                <a:latin typeface="Cambria"/>
                <a:cs typeface="Cambria"/>
              </a:rPr>
              <a:t>all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text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has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been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accessed,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complete.</a:t>
            </a:r>
            <a:endParaRPr sz="240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5" dirty="0">
                <a:solidFill>
                  <a:srgbClr val="FF0000"/>
                </a:solidFill>
                <a:latin typeface="Cambria"/>
                <a:cs typeface="Cambria"/>
              </a:rPr>
              <a:t>Streaming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sequential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</a:t>
            </a:r>
            <a:r>
              <a:rPr sz="2400" spc="75" dirty="0">
                <a:latin typeface="Cambria"/>
                <a:cs typeface="Cambria"/>
              </a:rPr>
              <a:t> 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complete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searching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40" dirty="0">
                <a:solidFill>
                  <a:srgbClr val="FF0000"/>
                </a:solidFill>
                <a:latin typeface="Cambria"/>
                <a:cs typeface="Cambria"/>
              </a:rPr>
              <a:t>could </a:t>
            </a:r>
            <a:r>
              <a:rPr sz="2400" spc="50" dirty="0">
                <a:solidFill>
                  <a:srgbClr val="FF0000"/>
                </a:solidFill>
                <a:latin typeface="Cambria"/>
                <a:cs typeface="Cambria"/>
              </a:rPr>
              <a:t>not 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be 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satisfied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index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(e.g.,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imbedded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terms).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frequently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55" dirty="0">
                <a:latin typeface="Cambria"/>
                <a:cs typeface="Cambria"/>
              </a:rPr>
              <a:t>locate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 terms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highlighting</a:t>
            </a:r>
            <a:r>
              <a:rPr sz="2400" spc="105" dirty="0">
                <a:latin typeface="Cambria"/>
                <a:cs typeface="Cambria"/>
              </a:rPr>
              <a:t> 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prior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display.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97484"/>
            <a:ext cx="7084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70" dirty="0">
                <a:solidFill>
                  <a:srgbClr val="002060"/>
                </a:solidFill>
              </a:rPr>
              <a:t>I</a:t>
            </a:r>
            <a:r>
              <a:rPr sz="2400" b="1" spc="270" dirty="0">
                <a:solidFill>
                  <a:srgbClr val="002060"/>
                </a:solidFill>
              </a:rPr>
              <a:t>NFORMATION</a:t>
            </a:r>
            <a:r>
              <a:rPr sz="2400" b="1" spc="254" dirty="0">
                <a:solidFill>
                  <a:srgbClr val="002060"/>
                </a:solidFill>
              </a:rPr>
              <a:t> </a:t>
            </a:r>
            <a:r>
              <a:rPr sz="3000" b="1" spc="310" dirty="0">
                <a:solidFill>
                  <a:srgbClr val="002060"/>
                </a:solidFill>
              </a:rPr>
              <a:t>S</a:t>
            </a:r>
            <a:r>
              <a:rPr sz="2400" b="1" spc="310" dirty="0">
                <a:solidFill>
                  <a:srgbClr val="002060"/>
                </a:solidFill>
              </a:rPr>
              <a:t>YSTEM</a:t>
            </a:r>
            <a:r>
              <a:rPr sz="2400" b="1" spc="245" dirty="0">
                <a:solidFill>
                  <a:srgbClr val="002060"/>
                </a:solidFill>
              </a:rPr>
              <a:t> </a:t>
            </a:r>
            <a:r>
              <a:rPr sz="3000" b="1" spc="265" dirty="0">
                <a:solidFill>
                  <a:srgbClr val="002060"/>
                </a:solidFill>
              </a:rPr>
              <a:t>E</a:t>
            </a:r>
            <a:r>
              <a:rPr sz="2400" b="1" spc="265" dirty="0">
                <a:solidFill>
                  <a:srgbClr val="002060"/>
                </a:solidFill>
              </a:rPr>
              <a:t>VALUATION</a:t>
            </a:r>
            <a:r>
              <a:rPr sz="3000" b="1" spc="265" dirty="0">
                <a:solidFill>
                  <a:srgbClr val="002060"/>
                </a:solidFill>
              </a:rPr>
              <a:t>:</a:t>
            </a:r>
            <a:endParaRPr sz="30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65656"/>
            <a:ext cx="5163185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100" spc="60" dirty="0">
                <a:latin typeface="Cambria"/>
                <a:cs typeface="Cambria"/>
              </a:rPr>
              <a:t>Introduction</a:t>
            </a:r>
            <a:endParaRPr sz="21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100" spc="95" dirty="0">
                <a:latin typeface="Cambria"/>
                <a:cs typeface="Cambria"/>
              </a:rPr>
              <a:t>Measures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used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evaluation</a:t>
            </a:r>
            <a:endParaRPr sz="21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100" spc="95" dirty="0">
                <a:latin typeface="Cambria"/>
                <a:cs typeface="Cambria"/>
              </a:rPr>
              <a:t>Measurement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example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20" dirty="0">
                <a:latin typeface="Tahoma"/>
                <a:cs typeface="Tahoma"/>
              </a:rPr>
              <a:t>–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100" spc="250" dirty="0">
                <a:latin typeface="Cambria"/>
                <a:cs typeface="Cambria"/>
              </a:rPr>
              <a:t>TREC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results.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22960"/>
            <a:ext cx="3914140" cy="5605780"/>
            <a:chOff x="914400" y="822960"/>
            <a:chExt cx="3914140" cy="5605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7027" y="822960"/>
              <a:ext cx="3461004" cy="56052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400" y="4486275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20574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2057400" y="466725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4400" y="4486275"/>
            <a:ext cx="2057400" cy="4667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Arial Black"/>
                <a:cs typeface="Arial Black"/>
              </a:rPr>
              <a:t>User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0450" y="2651125"/>
            <a:ext cx="2070100" cy="479425"/>
            <a:chOff x="1060450" y="2651125"/>
            <a:chExt cx="2070100" cy="479425"/>
          </a:xfrm>
        </p:grpSpPr>
        <p:sp>
          <p:nvSpPr>
            <p:cNvPr id="7" name="object 7"/>
            <p:cNvSpPr/>
            <p:nvPr/>
          </p:nvSpPr>
          <p:spPr>
            <a:xfrm>
              <a:off x="1066800" y="2657475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20574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2057400" y="466725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2657475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0" y="466725"/>
                  </a:moveTo>
                  <a:lnTo>
                    <a:pt x="2057400" y="466725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4066" y="2676143"/>
            <a:ext cx="1103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 Black"/>
                <a:cs typeface="Arial Black"/>
              </a:rPr>
              <a:t>Inf.</a:t>
            </a:r>
            <a:r>
              <a:rPr sz="1800" spc="-8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need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6100" y="896110"/>
            <a:ext cx="4060190" cy="5962015"/>
            <a:chOff x="3086100" y="896110"/>
            <a:chExt cx="4060190" cy="59620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100" y="896110"/>
              <a:ext cx="4059936" cy="59618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05200" y="4876799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20574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2057400" y="466725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200" y="4876799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0" y="466725"/>
                  </a:moveTo>
                  <a:lnTo>
                    <a:pt x="2057400" y="466725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05200" y="4876800"/>
            <a:ext cx="2057400" cy="4667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FF5050"/>
                </a:solidFill>
                <a:latin typeface="Arial Black"/>
                <a:cs typeface="Arial Black"/>
              </a:rPr>
              <a:t>Evaluation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94050" y="1822450"/>
            <a:ext cx="2070100" cy="479425"/>
            <a:chOff x="3194050" y="1822450"/>
            <a:chExt cx="2070100" cy="479425"/>
          </a:xfrm>
        </p:grpSpPr>
        <p:sp>
          <p:nvSpPr>
            <p:cNvPr id="16" name="object 16"/>
            <p:cNvSpPr/>
            <p:nvPr/>
          </p:nvSpPr>
          <p:spPr>
            <a:xfrm>
              <a:off x="3200400" y="1828800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20574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2057400" y="466725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0400" y="1828800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0" y="466725"/>
                  </a:moveTo>
                  <a:lnTo>
                    <a:pt x="2057400" y="466725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00400" y="1828800"/>
            <a:ext cx="2057400" cy="4667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9055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Arial Black"/>
                <a:cs typeface="Arial Black"/>
              </a:rPr>
              <a:t>Search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46650" y="3270250"/>
            <a:ext cx="2070100" cy="479425"/>
            <a:chOff x="4946650" y="3270250"/>
            <a:chExt cx="2070100" cy="479425"/>
          </a:xfrm>
        </p:grpSpPr>
        <p:sp>
          <p:nvSpPr>
            <p:cNvPr id="20" name="object 20"/>
            <p:cNvSpPr/>
            <p:nvPr/>
          </p:nvSpPr>
          <p:spPr>
            <a:xfrm>
              <a:off x="4953000" y="3276600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20574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2057400" y="466725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3276600"/>
              <a:ext cx="2057400" cy="466725"/>
            </a:xfrm>
            <a:custGeom>
              <a:avLst/>
              <a:gdLst/>
              <a:ahLst/>
              <a:cxnLst/>
              <a:rect l="l" t="t" r="r" b="b"/>
              <a:pathLst>
                <a:path w="2057400" h="466725">
                  <a:moveTo>
                    <a:pt x="0" y="466725"/>
                  </a:moveTo>
                  <a:lnTo>
                    <a:pt x="2057400" y="466725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53000" y="3276600"/>
            <a:ext cx="2057400" cy="4667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6261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Arial Black"/>
                <a:cs typeface="Arial Black"/>
              </a:rPr>
              <a:t>Results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77290" y="33734"/>
            <a:ext cx="9212580" cy="1083935"/>
          </a:xfrm>
          <a:prstGeom prst="rect">
            <a:avLst/>
          </a:prstGeom>
        </p:spPr>
        <p:txBody>
          <a:bodyPr vert="horz" wrap="square" lIns="0" tIns="250492" rIns="0" bIns="0" rtlCol="0">
            <a:spAutoFit/>
          </a:bodyPr>
          <a:lstStyle/>
          <a:p>
            <a:pPr marL="1649730" marR="5080">
              <a:lnSpc>
                <a:spcPct val="100000"/>
              </a:lnSpc>
              <a:spcBef>
                <a:spcPts val="100"/>
              </a:spcBef>
            </a:pPr>
            <a:r>
              <a:rPr sz="2700" b="1" spc="254" dirty="0">
                <a:solidFill>
                  <a:srgbClr val="002060"/>
                </a:solidFill>
              </a:rPr>
              <a:t>I</a:t>
            </a:r>
            <a:r>
              <a:rPr b="1" spc="254" dirty="0">
                <a:solidFill>
                  <a:srgbClr val="002060"/>
                </a:solidFill>
              </a:rPr>
              <a:t>NTRODUCTION</a:t>
            </a:r>
            <a:r>
              <a:rPr b="1" spc="250" dirty="0">
                <a:solidFill>
                  <a:srgbClr val="002060"/>
                </a:solidFill>
              </a:rPr>
              <a:t> </a:t>
            </a:r>
            <a:r>
              <a:rPr b="1" spc="215" dirty="0">
                <a:solidFill>
                  <a:srgbClr val="002060"/>
                </a:solidFill>
              </a:rPr>
              <a:t>TO</a:t>
            </a:r>
            <a:r>
              <a:rPr b="1" spc="260" dirty="0">
                <a:solidFill>
                  <a:srgbClr val="002060"/>
                </a:solidFill>
              </a:rPr>
              <a:t> </a:t>
            </a:r>
            <a:r>
              <a:rPr sz="2700" b="1" spc="245" dirty="0">
                <a:solidFill>
                  <a:srgbClr val="002060"/>
                </a:solidFill>
              </a:rPr>
              <a:t>I</a:t>
            </a:r>
            <a:r>
              <a:rPr b="1" spc="245" dirty="0">
                <a:solidFill>
                  <a:srgbClr val="002060"/>
                </a:solidFill>
              </a:rPr>
              <a:t>NFORMATION</a:t>
            </a:r>
            <a:r>
              <a:rPr b="1" spc="250" dirty="0">
                <a:solidFill>
                  <a:srgbClr val="002060"/>
                </a:solidFill>
              </a:rPr>
              <a:t> </a:t>
            </a:r>
            <a:r>
              <a:rPr sz="2700" b="1" spc="280" dirty="0">
                <a:solidFill>
                  <a:srgbClr val="002060"/>
                </a:solidFill>
              </a:rPr>
              <a:t>S</a:t>
            </a:r>
            <a:r>
              <a:rPr b="1" spc="280" dirty="0">
                <a:solidFill>
                  <a:srgbClr val="002060"/>
                </a:solidFill>
              </a:rPr>
              <a:t>YSTEM </a:t>
            </a:r>
            <a:r>
              <a:rPr b="1" spc="-459" dirty="0">
                <a:solidFill>
                  <a:srgbClr val="002060"/>
                </a:solidFill>
              </a:rPr>
              <a:t> </a:t>
            </a:r>
            <a:r>
              <a:rPr sz="2700" b="1" spc="260" dirty="0">
                <a:solidFill>
                  <a:srgbClr val="002060"/>
                </a:solidFill>
              </a:rPr>
              <a:t>E</a:t>
            </a:r>
            <a:r>
              <a:rPr b="1" spc="260" dirty="0">
                <a:solidFill>
                  <a:srgbClr val="002060"/>
                </a:solidFill>
              </a:rPr>
              <a:t>VALUATION</a:t>
            </a:r>
            <a:endParaRPr sz="27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4102"/>
            <a:ext cx="7844155" cy="446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85" dirty="0">
                <a:latin typeface="Cambria"/>
                <a:cs typeface="Cambria"/>
              </a:rPr>
              <a:t>evaluations </a:t>
            </a:r>
            <a:r>
              <a:rPr sz="2200" spc="40" dirty="0">
                <a:latin typeface="Cambria"/>
                <a:cs typeface="Cambria"/>
              </a:rPr>
              <a:t>focused </a:t>
            </a:r>
            <a:r>
              <a:rPr sz="2200" spc="80" dirty="0">
                <a:latin typeface="Cambria"/>
                <a:cs typeface="Cambria"/>
              </a:rPr>
              <a:t>primarily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5" dirty="0">
                <a:latin typeface="Cambria"/>
                <a:cs typeface="Cambria"/>
              </a:rPr>
              <a:t>effectiveness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algorithms.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creation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annual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Text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Retrieval </a:t>
            </a:r>
            <a:r>
              <a:rPr sz="2200" spc="110" dirty="0">
                <a:latin typeface="Cambria"/>
                <a:cs typeface="Cambria"/>
              </a:rPr>
              <a:t>Evaluation </a:t>
            </a:r>
            <a:r>
              <a:rPr sz="2200" spc="70" dirty="0">
                <a:latin typeface="Cambria"/>
                <a:cs typeface="Cambria"/>
              </a:rPr>
              <a:t>Conference </a:t>
            </a:r>
            <a:r>
              <a:rPr sz="2200" spc="140" dirty="0">
                <a:latin typeface="Cambria"/>
                <a:cs typeface="Cambria"/>
              </a:rPr>
              <a:t>(TREC) </a:t>
            </a:r>
            <a:r>
              <a:rPr sz="2200" spc="30" dirty="0">
                <a:latin typeface="Cambria"/>
                <a:cs typeface="Cambria"/>
              </a:rPr>
              <a:t>sponsored </a:t>
            </a:r>
            <a:r>
              <a:rPr sz="2200" spc="40" dirty="0">
                <a:latin typeface="Cambria"/>
                <a:cs typeface="Cambria"/>
              </a:rPr>
              <a:t>by </a:t>
            </a:r>
            <a:r>
              <a:rPr sz="2200" spc="80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Defense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Advanced</a:t>
            </a:r>
            <a:r>
              <a:rPr sz="2200" spc="85" dirty="0">
                <a:latin typeface="Cambria"/>
                <a:cs typeface="Cambria"/>
              </a:rPr>
              <a:t> Research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Projects  </a:t>
            </a:r>
            <a:r>
              <a:rPr sz="2200" spc="85" dirty="0">
                <a:latin typeface="Cambria"/>
                <a:cs typeface="Cambria"/>
              </a:rPr>
              <a:t>Agency  </a:t>
            </a:r>
            <a:r>
              <a:rPr sz="2200" spc="130" dirty="0">
                <a:latin typeface="Cambria"/>
                <a:cs typeface="Cambria"/>
              </a:rPr>
              <a:t>(DARPA) 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110" dirty="0">
                <a:latin typeface="Cambria"/>
                <a:cs typeface="Cambria"/>
              </a:rPr>
              <a:t>National </a:t>
            </a:r>
            <a:r>
              <a:rPr sz="2200" spc="100" dirty="0">
                <a:latin typeface="Cambria"/>
                <a:cs typeface="Cambria"/>
              </a:rPr>
              <a:t>Institute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Standards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55" dirty="0">
                <a:latin typeface="Cambria"/>
                <a:cs typeface="Cambria"/>
              </a:rPr>
              <a:t>Technology 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(NIST)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changed</a:t>
            </a:r>
            <a:r>
              <a:rPr sz="2200" spc="85" dirty="0">
                <a:latin typeface="Cambria"/>
                <a:cs typeface="Cambria"/>
              </a:rPr>
              <a:t> 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standard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process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evaluating 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information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systems.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70" dirty="0">
                <a:latin typeface="Cambria"/>
                <a:cs typeface="Cambria"/>
              </a:rPr>
              <a:t>Conferences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have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been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held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every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year,</a:t>
            </a:r>
            <a:r>
              <a:rPr sz="2200" spc="95" dirty="0">
                <a:latin typeface="Cambria"/>
                <a:cs typeface="Cambria"/>
              </a:rPr>
              <a:t> starting  </a:t>
            </a:r>
            <a:r>
              <a:rPr sz="2200" spc="45" dirty="0">
                <a:latin typeface="Cambria"/>
                <a:cs typeface="Cambria"/>
              </a:rPr>
              <a:t>from 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1992, </a:t>
            </a:r>
            <a:r>
              <a:rPr sz="2200" spc="105" dirty="0">
                <a:latin typeface="Cambria"/>
                <a:cs typeface="Cambria"/>
              </a:rPr>
              <a:t>usually </a:t>
            </a:r>
            <a:r>
              <a:rPr sz="2200" spc="100" dirty="0">
                <a:latin typeface="Cambria"/>
                <a:cs typeface="Cambria"/>
              </a:rPr>
              <a:t>in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155" dirty="0">
                <a:latin typeface="Cambria"/>
                <a:cs typeface="Cambria"/>
              </a:rPr>
              <a:t>Fall </a:t>
            </a:r>
            <a:r>
              <a:rPr sz="2200" spc="90" dirty="0">
                <a:latin typeface="Cambria"/>
                <a:cs typeface="Cambria"/>
              </a:rPr>
              <a:t>months.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40" dirty="0">
                <a:latin typeface="Cambria"/>
                <a:cs typeface="Cambria"/>
              </a:rPr>
              <a:t>conference </a:t>
            </a:r>
            <a:r>
              <a:rPr sz="2200" spc="35" dirty="0">
                <a:latin typeface="Cambria"/>
                <a:cs typeface="Cambria"/>
              </a:rPr>
              <a:t>provides 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90" dirty="0">
                <a:latin typeface="Cambria"/>
                <a:cs typeface="Cambria"/>
              </a:rPr>
              <a:t>standard </a:t>
            </a:r>
            <a:r>
              <a:rPr sz="2200" spc="85" dirty="0">
                <a:latin typeface="Cambria"/>
                <a:cs typeface="Cambria"/>
              </a:rPr>
              <a:t>database </a:t>
            </a:r>
            <a:r>
              <a:rPr sz="2200" spc="65" dirty="0">
                <a:latin typeface="Cambria"/>
                <a:cs typeface="Cambria"/>
              </a:rPr>
              <a:t>consisting </a:t>
            </a:r>
            <a:r>
              <a:rPr sz="2200" spc="-5" dirty="0">
                <a:latin typeface="Cambria"/>
                <a:cs typeface="Cambria"/>
              </a:rPr>
              <a:t>of </a:t>
            </a:r>
            <a:r>
              <a:rPr sz="2200" spc="75" dirty="0">
                <a:latin typeface="Cambria"/>
                <a:cs typeface="Cambria"/>
              </a:rPr>
              <a:t>gigabytes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75" dirty="0">
                <a:latin typeface="Cambria"/>
                <a:cs typeface="Cambria"/>
              </a:rPr>
              <a:t>test </a:t>
            </a:r>
            <a:r>
              <a:rPr sz="2200" spc="114" dirty="0">
                <a:latin typeface="Cambria"/>
                <a:cs typeface="Cambria"/>
              </a:rPr>
              <a:t>data, 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statements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expected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results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from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searches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academic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researchers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commercial </a:t>
            </a:r>
            <a:r>
              <a:rPr sz="2200" spc="60" dirty="0">
                <a:latin typeface="Cambria"/>
                <a:cs typeface="Cambria"/>
              </a:rPr>
              <a:t> companies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testing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their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systems.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601584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828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recent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years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evaluation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Information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Retrieval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Systems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indexing,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sorting,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retrieving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become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increasingly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important.</a:t>
            </a:r>
            <a:endParaRPr sz="24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latin typeface="Cambria"/>
                <a:cs typeface="Cambria"/>
              </a:rPr>
              <a:t>This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growth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interest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due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major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reasons: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6FC0"/>
                </a:solidFill>
                <a:latin typeface="Cambria"/>
                <a:cs typeface="Cambria"/>
              </a:rPr>
              <a:t>growing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number</a:t>
            </a:r>
            <a:r>
              <a:rPr sz="24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retrieval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systems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being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used </a:t>
            </a:r>
            <a:r>
              <a:rPr sz="2400" spc="-5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additional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focus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evaluation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6FC0"/>
                </a:solidFill>
                <a:latin typeface="Cambria"/>
                <a:cs typeface="Cambria"/>
              </a:rPr>
              <a:t>methods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themselves.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310755" cy="400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There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many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reasons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evaluate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effectiveness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80" dirty="0">
                <a:latin typeface="Cambria"/>
                <a:cs typeface="Cambria"/>
              </a:rPr>
              <a:t>Information </a:t>
            </a:r>
            <a:r>
              <a:rPr sz="2400" spc="95" dirty="0">
                <a:latin typeface="Cambria"/>
                <a:cs typeface="Cambria"/>
              </a:rPr>
              <a:t>Retrieval </a:t>
            </a:r>
            <a:r>
              <a:rPr sz="2400" spc="125" dirty="0">
                <a:latin typeface="Cambria"/>
                <a:cs typeface="Cambria"/>
              </a:rPr>
              <a:t>System 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(Belkin-93,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Callan-93):</a:t>
            </a:r>
            <a:endParaRPr sz="24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40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aid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selection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procure</a:t>
            </a:r>
            <a:endParaRPr sz="21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40" dirty="0">
                <a:latin typeface="Cambria"/>
                <a:cs typeface="Cambria"/>
              </a:rPr>
              <a:t>To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monitor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evaluate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effectiveness</a:t>
            </a:r>
            <a:endParaRPr sz="2100">
              <a:latin typeface="Cambria"/>
              <a:cs typeface="Cambria"/>
            </a:endParaRPr>
          </a:p>
          <a:p>
            <a:pPr marL="652145" marR="6985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363345" algn="l"/>
                <a:tab pos="2818130" algn="l"/>
                <a:tab pos="3924935" algn="l"/>
                <a:tab pos="5649595" algn="l"/>
                <a:tab pos="6953884" algn="l"/>
              </a:tabLst>
            </a:pPr>
            <a:r>
              <a:rPr sz="2100" spc="40" dirty="0">
                <a:latin typeface="Cambria"/>
                <a:cs typeface="Cambria"/>
              </a:rPr>
              <a:t>To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5" dirty="0">
                <a:latin typeface="Cambria"/>
                <a:cs typeface="Cambria"/>
              </a:rPr>
              <a:t>evalu</a:t>
            </a:r>
            <a:r>
              <a:rPr sz="2100" spc="90" dirty="0">
                <a:latin typeface="Cambria"/>
                <a:cs typeface="Cambria"/>
              </a:rPr>
              <a:t>a</a:t>
            </a:r>
            <a:r>
              <a:rPr sz="2100" spc="45" dirty="0">
                <a:latin typeface="Cambria"/>
                <a:cs typeface="Cambria"/>
              </a:rPr>
              <a:t>t</a:t>
            </a:r>
            <a:r>
              <a:rPr sz="2100" spc="75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5" dirty="0">
                <a:latin typeface="Cambria"/>
                <a:cs typeface="Cambria"/>
              </a:rPr>
              <a:t>quer</a:t>
            </a:r>
            <a:r>
              <a:rPr sz="2100" spc="60" dirty="0">
                <a:latin typeface="Cambria"/>
                <a:cs typeface="Cambria"/>
              </a:rPr>
              <a:t>y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5" dirty="0">
                <a:latin typeface="Cambria"/>
                <a:cs typeface="Cambria"/>
              </a:rPr>
              <a:t>gen</a:t>
            </a:r>
            <a:r>
              <a:rPr sz="2100" spc="60" dirty="0">
                <a:latin typeface="Cambria"/>
                <a:cs typeface="Cambria"/>
              </a:rPr>
              <a:t>e</a:t>
            </a:r>
            <a:r>
              <a:rPr sz="2100" spc="105" dirty="0">
                <a:latin typeface="Cambria"/>
                <a:cs typeface="Cambria"/>
              </a:rPr>
              <a:t>rat</a:t>
            </a:r>
            <a:r>
              <a:rPr sz="2100" spc="60" dirty="0">
                <a:latin typeface="Cambria"/>
                <a:cs typeface="Cambria"/>
              </a:rPr>
              <a:t>i</a:t>
            </a:r>
            <a:r>
              <a:rPr sz="2100" spc="20" dirty="0">
                <a:latin typeface="Cambria"/>
                <a:cs typeface="Cambria"/>
              </a:rPr>
              <a:t>on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" dirty="0">
                <a:latin typeface="Cambria"/>
                <a:cs typeface="Cambria"/>
              </a:rPr>
              <a:t>proc</a:t>
            </a:r>
            <a:r>
              <a:rPr sz="2100" spc="15" dirty="0">
                <a:latin typeface="Cambria"/>
                <a:cs typeface="Cambria"/>
              </a:rPr>
              <a:t>e</a:t>
            </a:r>
            <a:r>
              <a:rPr sz="2100" spc="65" dirty="0">
                <a:latin typeface="Cambria"/>
                <a:cs typeface="Cambria"/>
              </a:rPr>
              <a:t>ss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65" dirty="0">
                <a:latin typeface="Cambria"/>
                <a:cs typeface="Cambria"/>
              </a:rPr>
              <a:t>f</a:t>
            </a:r>
            <a:r>
              <a:rPr sz="2100" spc="-5" dirty="0">
                <a:latin typeface="Cambria"/>
                <a:cs typeface="Cambria"/>
              </a:rPr>
              <a:t>or  </a:t>
            </a:r>
            <a:r>
              <a:rPr sz="2100" spc="60" dirty="0">
                <a:latin typeface="Cambria"/>
                <a:cs typeface="Cambria"/>
              </a:rPr>
              <a:t>improvements</a:t>
            </a:r>
            <a:endParaRPr sz="2100">
              <a:latin typeface="Cambria"/>
              <a:cs typeface="Cambria"/>
            </a:endParaRPr>
          </a:p>
          <a:p>
            <a:pPr marL="652145" marR="508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165225" algn="l"/>
                <a:tab pos="2285365" algn="l"/>
                <a:tab pos="3277870" algn="l"/>
                <a:tab pos="3717290" algn="l"/>
                <a:tab pos="5341620" algn="l"/>
                <a:tab pos="6561455" algn="l"/>
                <a:tab pos="6985000" algn="l"/>
              </a:tabLst>
            </a:pPr>
            <a:r>
              <a:rPr sz="2100" spc="40" dirty="0">
                <a:latin typeface="Cambria"/>
                <a:cs typeface="Cambria"/>
              </a:rPr>
              <a:t>To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30" dirty="0">
                <a:latin typeface="Cambria"/>
                <a:cs typeface="Cambria"/>
              </a:rPr>
              <a:t>provid</a:t>
            </a:r>
            <a:r>
              <a:rPr sz="2100" spc="35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5" dirty="0">
                <a:latin typeface="Cambria"/>
                <a:cs typeface="Cambria"/>
              </a:rPr>
              <a:t>inpu</a:t>
            </a:r>
            <a:r>
              <a:rPr sz="2100" spc="70" dirty="0">
                <a:latin typeface="Cambria"/>
                <a:cs typeface="Cambria"/>
              </a:rPr>
              <a:t>t</a:t>
            </a:r>
            <a:r>
              <a:rPr sz="2100" spc="95" dirty="0">
                <a:latin typeface="Cambria"/>
                <a:cs typeface="Cambria"/>
              </a:rPr>
              <a:t>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0" dirty="0">
                <a:latin typeface="Cambria"/>
                <a:cs typeface="Cambria"/>
              </a:rPr>
              <a:t>t</a:t>
            </a:r>
            <a:r>
              <a:rPr sz="2100" spc="25" dirty="0">
                <a:latin typeface="Cambria"/>
                <a:cs typeface="Cambria"/>
              </a:rPr>
              <a:t>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25" dirty="0">
                <a:latin typeface="Cambria"/>
                <a:cs typeface="Cambria"/>
              </a:rPr>
              <a:t>cost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5" dirty="0">
                <a:latin typeface="Cambria"/>
                <a:cs typeface="Cambria"/>
              </a:rPr>
              <a:t>benefi</a:t>
            </a:r>
            <a:r>
              <a:rPr sz="2100" spc="45" dirty="0">
                <a:latin typeface="Cambria"/>
                <a:cs typeface="Cambria"/>
              </a:rPr>
              <a:t>t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0" dirty="0">
                <a:latin typeface="Cambria"/>
                <a:cs typeface="Cambria"/>
              </a:rPr>
              <a:t>analysi</a:t>
            </a:r>
            <a:r>
              <a:rPr sz="2100" spc="95" dirty="0">
                <a:latin typeface="Cambria"/>
                <a:cs typeface="Cambria"/>
              </a:rPr>
              <a:t>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0" dirty="0">
                <a:latin typeface="Cambria"/>
                <a:cs typeface="Cambria"/>
              </a:rPr>
              <a:t>an  </a:t>
            </a:r>
            <a:r>
              <a:rPr sz="2100" spc="65" dirty="0">
                <a:latin typeface="Cambria"/>
                <a:cs typeface="Cambria"/>
              </a:rPr>
              <a:t>information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endParaRPr sz="2100">
              <a:latin typeface="Cambria"/>
              <a:cs typeface="Cambria"/>
            </a:endParaRPr>
          </a:p>
          <a:p>
            <a:pPr marL="652145" marR="6350" lvl="1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143635" algn="l"/>
                <a:tab pos="2584450" algn="l"/>
                <a:tab pos="3165475" algn="l"/>
                <a:tab pos="4137025" algn="l"/>
                <a:tab pos="4542155" algn="l"/>
                <a:tab pos="5716905" algn="l"/>
                <a:tab pos="6567805" algn="l"/>
                <a:tab pos="6985000" algn="l"/>
              </a:tabLst>
            </a:pPr>
            <a:r>
              <a:rPr sz="2100" spc="40" dirty="0">
                <a:latin typeface="Cambria"/>
                <a:cs typeface="Cambria"/>
              </a:rPr>
              <a:t>To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60" dirty="0">
                <a:latin typeface="Cambria"/>
                <a:cs typeface="Cambria"/>
              </a:rPr>
              <a:t>determin</a:t>
            </a:r>
            <a:r>
              <a:rPr sz="2100" spc="65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5" dirty="0">
                <a:latin typeface="Cambria"/>
                <a:cs typeface="Cambria"/>
              </a:rPr>
              <a:t>th</a:t>
            </a:r>
            <a:r>
              <a:rPr sz="2100" spc="90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0" dirty="0">
                <a:latin typeface="Cambria"/>
                <a:cs typeface="Cambria"/>
              </a:rPr>
              <a:t>effects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0" dirty="0">
                <a:latin typeface="Cambria"/>
                <a:cs typeface="Cambria"/>
              </a:rPr>
              <a:t>cha</a:t>
            </a:r>
            <a:r>
              <a:rPr sz="2100" spc="70" dirty="0">
                <a:latin typeface="Cambria"/>
                <a:cs typeface="Cambria"/>
              </a:rPr>
              <a:t>nges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10" dirty="0">
                <a:latin typeface="Cambria"/>
                <a:cs typeface="Cambria"/>
              </a:rPr>
              <a:t>m</a:t>
            </a:r>
            <a:r>
              <a:rPr sz="2100" spc="65" dirty="0">
                <a:latin typeface="Cambria"/>
                <a:cs typeface="Cambria"/>
              </a:rPr>
              <a:t>ade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0" dirty="0">
                <a:latin typeface="Cambria"/>
                <a:cs typeface="Cambria"/>
              </a:rPr>
              <a:t>t</a:t>
            </a:r>
            <a:r>
              <a:rPr sz="2100" spc="25" dirty="0">
                <a:latin typeface="Cambria"/>
                <a:cs typeface="Cambria"/>
              </a:rPr>
              <a:t>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5" dirty="0">
                <a:latin typeface="Cambria"/>
                <a:cs typeface="Cambria"/>
              </a:rPr>
              <a:t>an  </a:t>
            </a:r>
            <a:r>
              <a:rPr sz="2100" spc="80" dirty="0">
                <a:latin typeface="Cambria"/>
                <a:cs typeface="Cambria"/>
              </a:rPr>
              <a:t>existing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information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System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4264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85" dirty="0">
                <a:solidFill>
                  <a:srgbClr val="002060"/>
                </a:solidFill>
              </a:rPr>
              <a:t>E</a:t>
            </a:r>
            <a:r>
              <a:rPr sz="2400" b="1" spc="285" dirty="0">
                <a:solidFill>
                  <a:srgbClr val="002060"/>
                </a:solidFill>
              </a:rPr>
              <a:t>VALUATION</a:t>
            </a:r>
            <a:r>
              <a:rPr sz="2400" b="1" spc="229" dirty="0">
                <a:solidFill>
                  <a:srgbClr val="002060"/>
                </a:solidFill>
              </a:rPr>
              <a:t> </a:t>
            </a:r>
            <a:r>
              <a:rPr sz="3000" b="1" spc="265" dirty="0">
                <a:solidFill>
                  <a:srgbClr val="002060"/>
                </a:solidFill>
              </a:rPr>
              <a:t>C</a:t>
            </a:r>
            <a:r>
              <a:rPr sz="2400" b="1" spc="265" dirty="0">
                <a:solidFill>
                  <a:srgbClr val="002060"/>
                </a:solidFill>
              </a:rPr>
              <a:t>RITERIA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05435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05435" algn="l"/>
              </a:tabLst>
            </a:pPr>
            <a:r>
              <a:rPr spc="85" dirty="0"/>
              <a:t>Effectiveness</a:t>
            </a:r>
          </a:p>
          <a:p>
            <a:pPr marL="671195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70560" algn="l"/>
                <a:tab pos="671195" algn="l"/>
              </a:tabLst>
            </a:pPr>
            <a:r>
              <a:rPr sz="2100" spc="85" dirty="0">
                <a:latin typeface="Cambria"/>
                <a:cs typeface="Cambria"/>
              </a:rPr>
              <a:t>System-only,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human+system</a:t>
            </a:r>
            <a:endParaRPr sz="2100">
              <a:latin typeface="Cambria"/>
              <a:cs typeface="Cambria"/>
            </a:endParaRPr>
          </a:p>
          <a:p>
            <a:pPr marL="18415" lvl="1">
              <a:lnSpc>
                <a:spcPct val="100000"/>
              </a:lnSpc>
              <a:spcBef>
                <a:spcPts val="45"/>
              </a:spcBef>
              <a:buClr>
                <a:srgbClr val="FD8537"/>
              </a:buClr>
              <a:buFont typeface="Segoe UI Symbol"/>
              <a:buChar char="⚫"/>
            </a:pPr>
            <a:endParaRPr sz="3050"/>
          </a:p>
          <a:p>
            <a:pPr marL="305435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05435" algn="l"/>
              </a:tabLst>
            </a:pPr>
            <a:r>
              <a:rPr spc="85" dirty="0"/>
              <a:t>Efficiency</a:t>
            </a:r>
          </a:p>
          <a:p>
            <a:pPr marL="671195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70560" algn="l"/>
                <a:tab pos="671195" algn="l"/>
              </a:tabLst>
            </a:pPr>
            <a:r>
              <a:rPr sz="2100" spc="85" dirty="0">
                <a:latin typeface="Cambria"/>
                <a:cs typeface="Cambria"/>
              </a:rPr>
              <a:t>Retrieval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time,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indexing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time,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index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size</a:t>
            </a:r>
            <a:endParaRPr sz="2100">
              <a:latin typeface="Cambria"/>
              <a:cs typeface="Cambria"/>
            </a:endParaRPr>
          </a:p>
          <a:p>
            <a:pPr marL="18415" lvl="1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Segoe UI Symbol"/>
              <a:buChar char="⚫"/>
            </a:pPr>
            <a:endParaRPr sz="2650"/>
          </a:p>
          <a:p>
            <a:pPr marL="305435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05435" algn="l"/>
              </a:tabLst>
            </a:pPr>
            <a:r>
              <a:rPr spc="125" dirty="0"/>
              <a:t>Usability</a:t>
            </a:r>
          </a:p>
          <a:p>
            <a:pPr marL="671195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70560" algn="l"/>
                <a:tab pos="671195" algn="l"/>
              </a:tabLst>
            </a:pPr>
            <a:r>
              <a:rPr sz="2100" spc="100" dirty="0">
                <a:latin typeface="Cambria"/>
                <a:cs typeface="Cambria"/>
              </a:rPr>
              <a:t>Learnability,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novice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use,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expert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92326"/>
            <a:ext cx="7844790" cy="4570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715" indent="-274320" algn="just">
              <a:lnSpc>
                <a:spcPts val="2590"/>
              </a:lnSpc>
              <a:spcBef>
                <a:spcPts val="4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From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6FC0"/>
                </a:solidFill>
                <a:latin typeface="Cambria"/>
                <a:cs typeface="Cambria"/>
              </a:rPr>
              <a:t>academic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6FC0"/>
                </a:solidFill>
                <a:latin typeface="Cambria"/>
                <a:cs typeface="Cambria"/>
              </a:rPr>
              <a:t>perspective</a:t>
            </a:r>
            <a:r>
              <a:rPr sz="2400" spc="60" dirty="0">
                <a:latin typeface="Cambria"/>
                <a:cs typeface="Cambria"/>
              </a:rPr>
              <a:t>,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measurements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focused </a:t>
            </a:r>
            <a:r>
              <a:rPr sz="2400" spc="20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5" dirty="0">
                <a:latin typeface="Cambria"/>
                <a:cs typeface="Cambria"/>
              </a:rPr>
              <a:t>specific </a:t>
            </a:r>
            <a:r>
              <a:rPr sz="2400" spc="60" dirty="0">
                <a:latin typeface="Cambria"/>
                <a:cs typeface="Cambria"/>
              </a:rPr>
              <a:t>effectiveness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usually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applied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determining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effects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changing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system's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comparing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among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systems.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From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commercial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6FC0"/>
                </a:solidFill>
                <a:latin typeface="Cambria"/>
                <a:cs typeface="Cambria"/>
              </a:rPr>
              <a:t>perspective</a:t>
            </a:r>
            <a:r>
              <a:rPr sz="2400" spc="60" dirty="0">
                <a:latin typeface="Cambria"/>
                <a:cs typeface="Cambria"/>
              </a:rPr>
              <a:t>,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measurements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focused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availability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reliability.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important</a:t>
            </a:r>
            <a:r>
              <a:rPr sz="2400" spc="90" dirty="0">
                <a:latin typeface="Cambria"/>
                <a:cs typeface="Cambria"/>
              </a:rPr>
              <a:t> evaluation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metrics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5" dirty="0">
                <a:latin typeface="Cambria"/>
                <a:cs typeface="Cambria"/>
              </a:rPr>
              <a:t>systems </a:t>
            </a:r>
            <a:r>
              <a:rPr sz="2400" spc="70" dirty="0">
                <a:latin typeface="Cambria"/>
                <a:cs typeface="Cambria"/>
              </a:rPr>
              <a:t>will </a:t>
            </a:r>
            <a:r>
              <a:rPr sz="2400" spc="95" dirty="0">
                <a:latin typeface="Cambria"/>
                <a:cs typeface="Cambria"/>
              </a:rPr>
              <a:t>always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65" dirty="0">
                <a:solidFill>
                  <a:srgbClr val="C00000"/>
                </a:solidFill>
                <a:latin typeface="Cambria"/>
                <a:cs typeface="Cambria"/>
              </a:rPr>
              <a:t>biased </a:t>
            </a:r>
            <a:r>
              <a:rPr sz="2400" spc="45" dirty="0">
                <a:solidFill>
                  <a:srgbClr val="C00000"/>
                </a:solidFill>
                <a:latin typeface="Cambria"/>
                <a:cs typeface="Cambria"/>
              </a:rPr>
              <a:t>by </a:t>
            </a:r>
            <a:r>
              <a:rPr sz="2400" spc="140" dirty="0">
                <a:solidFill>
                  <a:srgbClr val="C00000"/>
                </a:solidFill>
                <a:latin typeface="Cambria"/>
                <a:cs typeface="Cambria"/>
              </a:rPr>
              <a:t>human </a:t>
            </a:r>
            <a:r>
              <a:rPr sz="2400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C00000"/>
                </a:solidFill>
                <a:latin typeface="Cambria"/>
                <a:cs typeface="Cambria"/>
              </a:rPr>
              <a:t>subjectivity.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40" dirty="0">
                <a:latin typeface="Cambria"/>
                <a:cs typeface="Cambria"/>
              </a:rPr>
              <a:t>problem  </a:t>
            </a:r>
            <a:r>
              <a:rPr sz="2400" spc="80" dirty="0">
                <a:latin typeface="Cambria"/>
                <a:cs typeface="Cambria"/>
              </a:rPr>
              <a:t>arises </a:t>
            </a:r>
            <a:r>
              <a:rPr sz="2400" spc="45" dirty="0">
                <a:latin typeface="Cambria"/>
                <a:cs typeface="Cambria"/>
              </a:rPr>
              <a:t>from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5" dirty="0">
                <a:latin typeface="Cambria"/>
                <a:cs typeface="Cambria"/>
              </a:rPr>
              <a:t>specific  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2400" spc="35" dirty="0">
                <a:solidFill>
                  <a:srgbClr val="006FC0"/>
                </a:solidFill>
                <a:latin typeface="Cambria"/>
                <a:cs typeface="Cambria"/>
              </a:rPr>
              <a:t>collected </a:t>
            </a:r>
            <a:r>
              <a:rPr sz="24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4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measure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user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resources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in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locating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 relevant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6FC0"/>
                </a:solidFill>
                <a:latin typeface="Cambria"/>
                <a:cs typeface="Cambria"/>
              </a:rPr>
              <a:t>information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409447"/>
            <a:ext cx="8148955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factor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metrics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determining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how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well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working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relevancy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Relevancy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item,</a:t>
            </a:r>
            <a:r>
              <a:rPr sz="2400" spc="75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however,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binary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evaluation,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continuous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an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item's</a:t>
            </a:r>
            <a:r>
              <a:rPr sz="2400" spc="65" dirty="0">
                <a:latin typeface="Cambria"/>
                <a:cs typeface="Cambria"/>
              </a:rPr>
              <a:t> being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exactly </a:t>
            </a:r>
            <a:r>
              <a:rPr sz="2400" spc="100" dirty="0">
                <a:latin typeface="Cambria"/>
                <a:cs typeface="Cambria"/>
              </a:rPr>
              <a:t>what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looked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5" dirty="0">
                <a:latin typeface="Cambria"/>
                <a:cs typeface="Cambria"/>
              </a:rPr>
              <a:t>its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totally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unrelated.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5" dirty="0">
                <a:latin typeface="Cambria"/>
                <a:cs typeface="Cambria"/>
              </a:rPr>
              <a:t>Relevancy,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70" dirty="0">
                <a:latin typeface="Cambria"/>
                <a:cs typeface="Cambria"/>
              </a:rPr>
              <a:t>necessary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60" dirty="0">
                <a:latin typeface="Cambria"/>
                <a:cs typeface="Cambria"/>
              </a:rPr>
              <a:t>define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context </a:t>
            </a:r>
            <a:r>
              <a:rPr sz="2400" spc="75" dirty="0">
                <a:latin typeface="Cambria"/>
                <a:cs typeface="Cambria"/>
              </a:rPr>
              <a:t>under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which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concept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used.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From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35" dirty="0">
                <a:latin typeface="Cambria"/>
                <a:cs typeface="Cambria"/>
              </a:rPr>
              <a:t>human </a:t>
            </a:r>
            <a:r>
              <a:rPr sz="2400" spc="90" dirty="0">
                <a:latin typeface="Cambria"/>
                <a:cs typeface="Cambria"/>
              </a:rPr>
              <a:t>judgment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standpoint,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relevancy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considered: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994" y="3854450"/>
            <a:ext cx="426212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35" dirty="0">
                <a:latin typeface="Cambria"/>
                <a:cs typeface="Cambria"/>
              </a:rPr>
              <a:t>depends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upon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specific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user's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judgment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relates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user's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requirements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594" y="3854450"/>
            <a:ext cx="101600" cy="10134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660" y="3854450"/>
            <a:ext cx="1453515" cy="1946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3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95580" algn="l"/>
              </a:tabLst>
            </a:pPr>
            <a:r>
              <a:rPr sz="1800" spc="65" dirty="0">
                <a:latin typeface="Cambria"/>
                <a:cs typeface="Cambria"/>
              </a:rPr>
              <a:t>Subjective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95580" algn="l"/>
              </a:tabLst>
            </a:pPr>
            <a:r>
              <a:rPr sz="1800" spc="90" dirty="0">
                <a:latin typeface="Cambria"/>
                <a:cs typeface="Cambria"/>
              </a:rPr>
              <a:t>Situational</a:t>
            </a:r>
            <a:endParaRPr sz="1800">
              <a:latin typeface="Cambria"/>
              <a:cs typeface="Cambria"/>
            </a:endParaRPr>
          </a:p>
          <a:p>
            <a:pPr marL="195580" marR="238125" indent="-182880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95580" algn="l"/>
              </a:tabLst>
            </a:pPr>
            <a:r>
              <a:rPr sz="1800" spc="65" dirty="0">
                <a:latin typeface="Cambria"/>
                <a:cs typeface="Cambria"/>
              </a:rPr>
              <a:t>Cognitive  </a:t>
            </a:r>
            <a:r>
              <a:rPr sz="1800" spc="40" dirty="0">
                <a:latin typeface="Cambria"/>
                <a:cs typeface="Cambria"/>
              </a:rPr>
              <a:t>behavior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95580" algn="l"/>
              </a:tabLst>
            </a:pPr>
            <a:r>
              <a:rPr sz="1800" spc="60" dirty="0">
                <a:latin typeface="Cambria"/>
                <a:cs typeface="Cambria"/>
              </a:rPr>
              <a:t>Temporal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95580" algn="l"/>
              </a:tabLst>
            </a:pPr>
            <a:r>
              <a:rPr sz="1800" spc="80" dirty="0">
                <a:latin typeface="Cambria"/>
                <a:cs typeface="Cambria"/>
              </a:rPr>
              <a:t>Measurable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4" y="4568190"/>
            <a:ext cx="448945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2525" algn="l"/>
                <a:tab pos="1677670" algn="l"/>
                <a:tab pos="2698115" algn="l"/>
                <a:tab pos="4077970" algn="l"/>
              </a:tabLst>
            </a:pPr>
            <a:r>
              <a:rPr sz="1800" spc="35" dirty="0">
                <a:latin typeface="Cambria"/>
                <a:cs typeface="Cambria"/>
              </a:rPr>
              <a:t>depe</a:t>
            </a:r>
            <a:r>
              <a:rPr sz="1800" spc="45" dirty="0">
                <a:latin typeface="Cambria"/>
                <a:cs typeface="Cambria"/>
              </a:rPr>
              <a:t>nd</a:t>
            </a:r>
            <a:r>
              <a:rPr sz="1800" spc="40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5" dirty="0">
                <a:latin typeface="Cambria"/>
                <a:cs typeface="Cambria"/>
              </a:rPr>
              <a:t>on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5" dirty="0">
                <a:latin typeface="Cambria"/>
                <a:cs typeface="Cambria"/>
              </a:rPr>
              <a:t>human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0" dirty="0">
                <a:latin typeface="Cambria"/>
                <a:cs typeface="Cambria"/>
              </a:rPr>
              <a:t>perc</a:t>
            </a:r>
            <a:r>
              <a:rPr sz="1800" spc="30" dirty="0">
                <a:latin typeface="Cambria"/>
                <a:cs typeface="Cambria"/>
              </a:rPr>
              <a:t>e</a:t>
            </a:r>
            <a:r>
              <a:rPr sz="1800" spc="35" dirty="0">
                <a:latin typeface="Cambria"/>
                <a:cs typeface="Cambria"/>
              </a:rPr>
              <a:t>ptio</a:t>
            </a:r>
            <a:r>
              <a:rPr sz="1800" spc="55" dirty="0">
                <a:latin typeface="Cambria"/>
                <a:cs typeface="Cambria"/>
              </a:rPr>
              <a:t>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7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latin typeface="Cambria"/>
                <a:cs typeface="Cambria"/>
              </a:rPr>
              <a:t>changes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over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35" dirty="0">
                <a:latin typeface="Cambria"/>
                <a:cs typeface="Cambria"/>
              </a:rPr>
              <a:t>observable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points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in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594" y="5116829"/>
            <a:ext cx="10160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409447"/>
            <a:ext cx="8225155" cy="585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dynamic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environment,</a:t>
            </a:r>
            <a:r>
              <a:rPr sz="2400" spc="85" dirty="0">
                <a:latin typeface="Cambria"/>
                <a:cs typeface="Cambria"/>
              </a:rPr>
              <a:t> each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has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his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own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understanding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requirement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threshold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what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acceptable. </a:t>
            </a:r>
            <a:r>
              <a:rPr sz="2400" spc="110" dirty="0">
                <a:latin typeface="Cambria"/>
                <a:cs typeface="Cambria"/>
              </a:rPr>
              <a:t>Based </a:t>
            </a:r>
            <a:r>
              <a:rPr sz="2400" spc="55" dirty="0">
                <a:latin typeface="Cambria"/>
                <a:cs typeface="Cambria"/>
              </a:rPr>
              <a:t>upon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his </a:t>
            </a:r>
            <a:r>
              <a:rPr sz="2400" spc="60" dirty="0">
                <a:latin typeface="Cambria"/>
                <a:cs typeface="Cambria"/>
              </a:rPr>
              <a:t>cognitive </a:t>
            </a:r>
            <a:r>
              <a:rPr sz="2400" spc="45" dirty="0">
                <a:latin typeface="Cambria"/>
                <a:cs typeface="Cambria"/>
              </a:rPr>
              <a:t>model 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60" dirty="0">
                <a:latin typeface="Cambria"/>
                <a:cs typeface="Cambria"/>
              </a:rPr>
              <a:t>space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problem,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75" dirty="0">
                <a:latin typeface="Cambria"/>
                <a:cs typeface="Cambria"/>
              </a:rPr>
              <a:t>judges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latin typeface="Cambria"/>
                <a:cs typeface="Cambria"/>
              </a:rPr>
              <a:t>particular </a:t>
            </a:r>
            <a:r>
              <a:rPr sz="2400" spc="110" dirty="0">
                <a:latin typeface="Cambria"/>
                <a:cs typeface="Cambria"/>
              </a:rPr>
              <a:t>item. </a:t>
            </a:r>
            <a:r>
              <a:rPr sz="2400" spc="100" dirty="0">
                <a:latin typeface="Cambria"/>
                <a:cs typeface="Cambria"/>
              </a:rPr>
              <a:t>Some </a:t>
            </a:r>
            <a:r>
              <a:rPr sz="2400" spc="80" dirty="0">
                <a:latin typeface="Cambria"/>
                <a:cs typeface="Cambria"/>
              </a:rPr>
              <a:t>users </a:t>
            </a:r>
            <a:r>
              <a:rPr sz="2400" spc="40" dirty="0">
                <a:latin typeface="Cambria"/>
                <a:cs typeface="Cambria"/>
              </a:rPr>
              <a:t>consider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5" dirty="0">
                <a:latin typeface="Cambria"/>
                <a:cs typeface="Cambria"/>
              </a:rPr>
              <a:t>they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already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know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non-relevant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their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0" dirty="0">
                <a:latin typeface="Cambria"/>
                <a:cs typeface="Cambria"/>
              </a:rPr>
              <a:t> need.</a:t>
            </a:r>
            <a:endParaRPr sz="2400">
              <a:latin typeface="Cambria"/>
              <a:cs typeface="Cambria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Example: </a:t>
            </a:r>
            <a:r>
              <a:rPr sz="2100" spc="125" dirty="0">
                <a:latin typeface="Cambria"/>
                <a:cs typeface="Cambria"/>
              </a:rPr>
              <a:t>User </a:t>
            </a:r>
            <a:r>
              <a:rPr sz="2100" spc="60" dirty="0">
                <a:latin typeface="Cambria"/>
                <a:cs typeface="Cambria"/>
              </a:rPr>
              <a:t>being </a:t>
            </a:r>
            <a:r>
              <a:rPr sz="2100" spc="50" dirty="0">
                <a:latin typeface="Cambria"/>
                <a:cs typeface="Cambria"/>
              </a:rPr>
              <a:t>presented </a:t>
            </a:r>
            <a:r>
              <a:rPr sz="2100" spc="75" dirty="0">
                <a:latin typeface="Cambria"/>
                <a:cs typeface="Cambria"/>
              </a:rPr>
              <a:t>with </a:t>
            </a:r>
            <a:r>
              <a:rPr sz="2100" spc="125" dirty="0">
                <a:latin typeface="Cambria"/>
                <a:cs typeface="Cambria"/>
              </a:rPr>
              <a:t>an </a:t>
            </a:r>
            <a:r>
              <a:rPr sz="2100" spc="65" dirty="0">
                <a:latin typeface="Cambria"/>
                <a:cs typeface="Cambria"/>
              </a:rPr>
              <a:t>article </a:t>
            </a:r>
            <a:r>
              <a:rPr sz="2100" spc="114" dirty="0">
                <a:latin typeface="Cambria"/>
                <a:cs typeface="Cambria"/>
              </a:rPr>
              <a:t>that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70" dirty="0">
                <a:latin typeface="Cambria"/>
                <a:cs typeface="Cambria"/>
              </a:rPr>
              <a:t>user 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wrote </a:t>
            </a:r>
            <a:r>
              <a:rPr sz="2100" spc="15" dirty="0">
                <a:latin typeface="Cambria"/>
                <a:cs typeface="Cambria"/>
              </a:rPr>
              <a:t>does </a:t>
            </a:r>
            <a:r>
              <a:rPr sz="2100" spc="50" dirty="0">
                <a:latin typeface="Cambria"/>
                <a:cs typeface="Cambria"/>
              </a:rPr>
              <a:t>not </a:t>
            </a:r>
            <a:r>
              <a:rPr sz="2100" spc="35" dirty="0">
                <a:latin typeface="Cambria"/>
                <a:cs typeface="Cambria"/>
              </a:rPr>
              <a:t>provide </a:t>
            </a:r>
            <a:r>
              <a:rPr sz="2100" spc="20" dirty="0">
                <a:latin typeface="Cambria"/>
                <a:cs typeface="Cambria"/>
              </a:rPr>
              <a:t>"new" </a:t>
            </a:r>
            <a:r>
              <a:rPr sz="2100" spc="75" dirty="0">
                <a:latin typeface="Cambria"/>
                <a:cs typeface="Cambria"/>
              </a:rPr>
              <a:t>relevant </a:t>
            </a:r>
            <a:r>
              <a:rPr sz="2100" spc="65" dirty="0">
                <a:latin typeface="Cambria"/>
                <a:cs typeface="Cambria"/>
              </a:rPr>
              <a:t>information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65" dirty="0">
                <a:latin typeface="Cambria"/>
                <a:cs typeface="Cambria"/>
              </a:rPr>
              <a:t>answer </a:t>
            </a:r>
            <a:r>
              <a:rPr sz="2100" spc="7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45" dirty="0">
                <a:latin typeface="Cambria"/>
                <a:cs typeface="Cambria"/>
              </a:rPr>
              <a:t>user's </a:t>
            </a:r>
            <a:r>
              <a:rPr sz="2100" spc="70" dirty="0">
                <a:latin typeface="Cambria"/>
                <a:cs typeface="Cambria"/>
              </a:rPr>
              <a:t>query, </a:t>
            </a:r>
            <a:r>
              <a:rPr sz="2100" spc="85" dirty="0">
                <a:latin typeface="Cambria"/>
                <a:cs typeface="Cambria"/>
              </a:rPr>
              <a:t>although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65" dirty="0">
                <a:latin typeface="Cambria"/>
                <a:cs typeface="Cambria"/>
              </a:rPr>
              <a:t>article </a:t>
            </a:r>
            <a:r>
              <a:rPr sz="2100" spc="105" dirty="0">
                <a:latin typeface="Cambria"/>
                <a:cs typeface="Cambria"/>
              </a:rPr>
              <a:t>may </a:t>
            </a:r>
            <a:r>
              <a:rPr sz="2100" spc="20" dirty="0">
                <a:latin typeface="Cambria"/>
                <a:cs typeface="Cambria"/>
              </a:rPr>
              <a:t>be </a:t>
            </a:r>
            <a:r>
              <a:rPr sz="2100" spc="50" dirty="0">
                <a:latin typeface="Cambria"/>
                <a:cs typeface="Cambria"/>
              </a:rPr>
              <a:t>very </a:t>
            </a:r>
            <a:r>
              <a:rPr sz="2100" spc="75" dirty="0">
                <a:latin typeface="Cambria"/>
                <a:cs typeface="Cambria"/>
              </a:rPr>
              <a:t>relevant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statement.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Also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judgment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relevance  </a:t>
            </a:r>
            <a:r>
              <a:rPr sz="2100" spc="85" dirty="0">
                <a:latin typeface="Cambria"/>
                <a:cs typeface="Cambria"/>
              </a:rPr>
              <a:t>can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vary </a:t>
            </a:r>
            <a:r>
              <a:rPr sz="2100" spc="20" dirty="0">
                <a:latin typeface="Cambria"/>
                <a:cs typeface="Cambria"/>
              </a:rPr>
              <a:t>over</a:t>
            </a:r>
            <a:r>
              <a:rPr sz="2100" spc="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time. </a:t>
            </a:r>
            <a:r>
              <a:rPr sz="2100" spc="80" dirty="0">
                <a:latin typeface="Cambria"/>
                <a:cs typeface="Cambria"/>
              </a:rPr>
              <a:t>Retrieving </a:t>
            </a:r>
            <a:r>
              <a:rPr sz="2100" spc="65" dirty="0">
                <a:latin typeface="Cambria"/>
                <a:cs typeface="Cambria"/>
              </a:rPr>
              <a:t>information </a:t>
            </a:r>
            <a:r>
              <a:rPr sz="2100" spc="20" dirty="0">
                <a:latin typeface="Cambria"/>
                <a:cs typeface="Cambria"/>
              </a:rPr>
              <a:t>on  </a:t>
            </a:r>
            <a:r>
              <a:rPr sz="2100" spc="125" dirty="0">
                <a:latin typeface="Cambria"/>
                <a:cs typeface="Cambria"/>
              </a:rPr>
              <a:t>an </a:t>
            </a:r>
            <a:r>
              <a:rPr sz="2100" spc="100" dirty="0">
                <a:latin typeface="Cambria"/>
                <a:cs typeface="Cambria"/>
              </a:rPr>
              <a:t>"XT" </a:t>
            </a:r>
            <a:r>
              <a:rPr sz="2100" spc="75" dirty="0">
                <a:latin typeface="Cambria"/>
                <a:cs typeface="Cambria"/>
              </a:rPr>
              <a:t>class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200" dirty="0">
                <a:latin typeface="Cambria"/>
                <a:cs typeface="Cambria"/>
              </a:rPr>
              <a:t>PCs </a:t>
            </a:r>
            <a:r>
              <a:rPr sz="2100" spc="70" dirty="0">
                <a:latin typeface="Cambria"/>
                <a:cs typeface="Cambria"/>
              </a:rPr>
              <a:t>is </a:t>
            </a:r>
            <a:r>
              <a:rPr sz="2100" spc="50" dirty="0">
                <a:latin typeface="Cambria"/>
                <a:cs typeface="Cambria"/>
              </a:rPr>
              <a:t>not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spc="80" dirty="0">
                <a:latin typeface="Cambria"/>
                <a:cs typeface="Cambria"/>
              </a:rPr>
              <a:t>significant </a:t>
            </a:r>
            <a:r>
              <a:rPr sz="2100" spc="60" dirty="0">
                <a:latin typeface="Cambria"/>
                <a:cs typeface="Cambria"/>
              </a:rPr>
              <a:t>relevance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55" dirty="0">
                <a:latin typeface="Cambria"/>
                <a:cs typeface="Cambria"/>
              </a:rPr>
              <a:t>personal </a:t>
            </a:r>
            <a:r>
              <a:rPr sz="2100" spc="50" dirty="0">
                <a:latin typeface="Cambria"/>
                <a:cs typeface="Cambria"/>
              </a:rPr>
              <a:t>computers </a:t>
            </a:r>
            <a:r>
              <a:rPr sz="2100" spc="90" dirty="0">
                <a:latin typeface="Cambria"/>
                <a:cs typeface="Cambria"/>
              </a:rPr>
              <a:t>in 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1996, </a:t>
            </a:r>
            <a:r>
              <a:rPr sz="2100" spc="75" dirty="0">
                <a:latin typeface="Cambria"/>
                <a:cs typeface="Cambria"/>
              </a:rPr>
              <a:t>but </a:t>
            </a:r>
            <a:r>
              <a:rPr sz="2100" spc="35" dirty="0">
                <a:latin typeface="Cambria"/>
                <a:cs typeface="Cambria"/>
              </a:rPr>
              <a:t>would </a:t>
            </a:r>
            <a:r>
              <a:rPr sz="2100" spc="85" dirty="0">
                <a:latin typeface="Cambria"/>
                <a:cs typeface="Cambria"/>
              </a:rPr>
              <a:t>have </a:t>
            </a:r>
            <a:r>
              <a:rPr sz="2100" spc="40" dirty="0">
                <a:latin typeface="Cambria"/>
                <a:cs typeface="Cambria"/>
              </a:rPr>
              <a:t>been </a:t>
            </a:r>
            <a:r>
              <a:rPr sz="2100" spc="80" dirty="0">
                <a:latin typeface="Cambria"/>
                <a:cs typeface="Cambria"/>
              </a:rPr>
              <a:t>valuable </a:t>
            </a:r>
            <a:r>
              <a:rPr sz="2100" spc="90" dirty="0">
                <a:latin typeface="Cambria"/>
                <a:cs typeface="Cambria"/>
              </a:rPr>
              <a:t>in </a:t>
            </a:r>
            <a:r>
              <a:rPr sz="2100" spc="30" dirty="0">
                <a:latin typeface="Cambria"/>
                <a:cs typeface="Cambria"/>
              </a:rPr>
              <a:t>1992. </a:t>
            </a:r>
            <a:r>
              <a:rPr sz="2100" spc="125" dirty="0">
                <a:latin typeface="Cambria"/>
                <a:cs typeface="Cambria"/>
              </a:rPr>
              <a:t>Thus, </a:t>
            </a:r>
            <a:r>
              <a:rPr sz="2100" spc="60" dirty="0">
                <a:latin typeface="Cambria"/>
                <a:cs typeface="Cambria"/>
              </a:rPr>
              <a:t>relevance 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judgment </a:t>
            </a:r>
            <a:r>
              <a:rPr sz="2100" spc="70" dirty="0">
                <a:latin typeface="Cambria"/>
                <a:cs typeface="Cambria"/>
              </a:rPr>
              <a:t>is </a:t>
            </a:r>
            <a:r>
              <a:rPr sz="2100" spc="80" dirty="0">
                <a:latin typeface="Cambria"/>
                <a:cs typeface="Cambria"/>
              </a:rPr>
              <a:t>measurable </a:t>
            </a:r>
            <a:r>
              <a:rPr sz="2100" spc="120" dirty="0">
                <a:latin typeface="Cambria"/>
                <a:cs typeface="Cambria"/>
              </a:rPr>
              <a:t>at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45" dirty="0">
                <a:latin typeface="Cambria"/>
                <a:cs typeface="Cambria"/>
              </a:rPr>
              <a:t>point </a:t>
            </a:r>
            <a:r>
              <a:rPr sz="2100" spc="90" dirty="0">
                <a:latin typeface="Cambria"/>
                <a:cs typeface="Cambria"/>
              </a:rPr>
              <a:t>in </a:t>
            </a:r>
            <a:r>
              <a:rPr sz="2100" spc="75" dirty="0">
                <a:latin typeface="Cambria"/>
                <a:cs typeface="Cambria"/>
              </a:rPr>
              <a:t>time </a:t>
            </a:r>
            <a:r>
              <a:rPr sz="2100" spc="60" dirty="0">
                <a:latin typeface="Cambria"/>
                <a:cs typeface="Cambria"/>
              </a:rPr>
              <a:t>constrained </a:t>
            </a:r>
            <a:r>
              <a:rPr sz="2100" spc="40" dirty="0">
                <a:latin typeface="Cambria"/>
                <a:cs typeface="Cambria"/>
              </a:rPr>
              <a:t>by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particular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users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their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thresholds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on</a:t>
            </a:r>
            <a:r>
              <a:rPr sz="2100" spc="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acceptability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information.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14247"/>
            <a:ext cx="8072755" cy="508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Another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way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specifying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relevance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from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information,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24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situational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views</a:t>
            </a:r>
            <a:r>
              <a:rPr sz="2400" spc="7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1.</a:t>
            </a:r>
            <a:r>
              <a:rPr sz="24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C00000"/>
                </a:solidFill>
                <a:latin typeface="Cambria"/>
                <a:cs typeface="Cambria"/>
              </a:rPr>
              <a:t>Information</a:t>
            </a:r>
            <a:r>
              <a:rPr sz="24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Cambria"/>
                <a:cs typeface="Cambria"/>
              </a:rPr>
              <a:t>View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view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subjective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nature</a:t>
            </a:r>
            <a:r>
              <a:rPr sz="2400" spc="105" dirty="0">
                <a:latin typeface="Cambria"/>
                <a:cs typeface="Cambria"/>
              </a:rPr>
              <a:t> 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pertains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human</a:t>
            </a:r>
            <a:r>
              <a:rPr sz="2400" spc="8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judgment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conceptual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relatedness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It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involves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personal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judgment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relevancy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(aboutness)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need.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reference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experts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(librarians,</a:t>
            </a:r>
            <a:r>
              <a:rPr sz="2400" spc="6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researchers,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subject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specialists,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indexers)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assist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user,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assumed </a:t>
            </a:r>
            <a:r>
              <a:rPr sz="2400" spc="85" dirty="0">
                <a:latin typeface="Cambria"/>
                <a:cs typeface="Cambria"/>
              </a:rPr>
              <a:t>they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75" dirty="0">
                <a:latin typeface="Cambria"/>
                <a:cs typeface="Cambria"/>
              </a:rPr>
              <a:t>reasonably </a:t>
            </a:r>
            <a:r>
              <a:rPr sz="2400" spc="50" dirty="0">
                <a:latin typeface="Cambria"/>
                <a:cs typeface="Cambria"/>
              </a:rPr>
              <a:t>predict </a:t>
            </a:r>
            <a:r>
              <a:rPr sz="2400" spc="75" dirty="0">
                <a:latin typeface="Cambria"/>
                <a:cs typeface="Cambria"/>
              </a:rPr>
              <a:t>whether </a:t>
            </a:r>
            <a:r>
              <a:rPr sz="2400" spc="85" dirty="0">
                <a:latin typeface="Cambria"/>
                <a:cs typeface="Cambria"/>
              </a:rPr>
              <a:t>certain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satisfy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needs.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910373" y="-319573"/>
            <a:ext cx="3350172" cy="7951718"/>
          </a:xfrm>
          <a:prstGeom prst="rect">
            <a:avLst/>
          </a:prstGeom>
        </p:spPr>
      </p:pic>
      <p:sp>
        <p:nvSpPr>
          <p:cNvPr id="5" name="object 9"/>
          <p:cNvSpPr txBox="1"/>
          <p:nvPr/>
        </p:nvSpPr>
        <p:spPr>
          <a:xfrm rot="5400000">
            <a:off x="4585156" y="3097887"/>
            <a:ext cx="430887" cy="685800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130" dirty="0">
                <a:latin typeface="Cambria"/>
                <a:cs typeface="Cambria"/>
              </a:rPr>
              <a:t>Text</a:t>
            </a:r>
            <a:r>
              <a:rPr sz="2800" spc="105" dirty="0">
                <a:latin typeface="Cambria"/>
                <a:cs typeface="Cambria"/>
              </a:rPr>
              <a:t> </a:t>
            </a:r>
            <a:r>
              <a:rPr sz="2800" spc="150" dirty="0">
                <a:latin typeface="Cambria"/>
                <a:cs typeface="Cambria"/>
              </a:rPr>
              <a:t>Streaming</a:t>
            </a:r>
            <a:r>
              <a:rPr sz="2800" spc="114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Architecture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61847"/>
            <a:ext cx="7996555" cy="453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80" dirty="0">
                <a:latin typeface="Cambria"/>
                <a:cs typeface="Cambria"/>
              </a:rPr>
              <a:t>Ingwersen </a:t>
            </a:r>
            <a:r>
              <a:rPr sz="2400" spc="55" dirty="0">
                <a:latin typeface="Cambria"/>
                <a:cs typeface="Cambria"/>
              </a:rPr>
              <a:t>categorizes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45" dirty="0">
                <a:latin typeface="Cambria"/>
                <a:cs typeface="Cambria"/>
              </a:rPr>
              <a:t>view </a:t>
            </a:r>
            <a:r>
              <a:rPr sz="2400" spc="65" dirty="0">
                <a:latin typeface="Cambria"/>
                <a:cs typeface="Cambria"/>
              </a:rPr>
              <a:t>into </a:t>
            </a:r>
            <a:r>
              <a:rPr sz="2400" spc="50" dirty="0">
                <a:latin typeface="Cambria"/>
                <a:cs typeface="Cambria"/>
              </a:rPr>
              <a:t>four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types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"aboutness</a:t>
            </a:r>
            <a:r>
              <a:rPr sz="2400" spc="50" dirty="0">
                <a:latin typeface="Tahoma"/>
                <a:cs typeface="Tahoma"/>
              </a:rPr>
              <a:t>”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45" dirty="0">
                <a:latin typeface="Cambria"/>
                <a:cs typeface="Cambria"/>
              </a:rPr>
              <a:t>(Ingwersen-92):.</a:t>
            </a:r>
            <a:endParaRPr sz="2400">
              <a:latin typeface="Cambria"/>
              <a:cs typeface="Cambria"/>
            </a:endParaRPr>
          </a:p>
          <a:p>
            <a:pPr marL="835660" marR="5080" lvl="1" indent="-45720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85" dirty="0">
                <a:solidFill>
                  <a:srgbClr val="006FC0"/>
                </a:solidFill>
                <a:latin typeface="Cambria"/>
                <a:cs typeface="Cambria"/>
              </a:rPr>
              <a:t>Author 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Aboutness </a:t>
            </a:r>
            <a:r>
              <a:rPr sz="2100" dirty="0">
                <a:latin typeface="Cambria"/>
                <a:cs typeface="Cambria"/>
              </a:rPr>
              <a:t>- </a:t>
            </a:r>
            <a:r>
              <a:rPr sz="2100" spc="55" dirty="0">
                <a:latin typeface="Cambria"/>
                <a:cs typeface="Cambria"/>
              </a:rPr>
              <a:t>determined </a:t>
            </a:r>
            <a:r>
              <a:rPr sz="2100" spc="40" dirty="0">
                <a:latin typeface="Cambria"/>
                <a:cs typeface="Cambria"/>
              </a:rPr>
              <a:t>by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55" dirty="0">
                <a:latin typeface="Cambria"/>
                <a:cs typeface="Cambria"/>
              </a:rPr>
              <a:t>author's </a:t>
            </a:r>
            <a:r>
              <a:rPr sz="2100" spc="100" dirty="0">
                <a:latin typeface="Cambria"/>
                <a:cs typeface="Cambria"/>
              </a:rPr>
              <a:t>language </a:t>
            </a:r>
            <a:r>
              <a:rPr sz="2100" spc="105" dirty="0">
                <a:latin typeface="Cambria"/>
                <a:cs typeface="Cambria"/>
              </a:rPr>
              <a:t> as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matched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natural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language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retrieval</a:t>
            </a:r>
            <a:endParaRPr sz="2100">
              <a:latin typeface="Cambria"/>
              <a:cs typeface="Cambria"/>
            </a:endParaRPr>
          </a:p>
          <a:p>
            <a:pPr marL="835660" marR="6985" lvl="1" indent="-45720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Indexer</a:t>
            </a:r>
            <a:r>
              <a:rPr sz="21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Aboutness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determined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indexer's 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transformation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55" dirty="0">
                <a:latin typeface="Cambria"/>
                <a:cs typeface="Cambria"/>
              </a:rPr>
              <a:t>author' </a:t>
            </a:r>
            <a:r>
              <a:rPr sz="2100" spc="65" dirty="0">
                <a:latin typeface="Cambria"/>
                <a:cs typeface="Cambria"/>
              </a:rPr>
              <a:t>s </a:t>
            </a:r>
            <a:r>
              <a:rPr sz="2100" spc="105" dirty="0">
                <a:latin typeface="Cambria"/>
                <a:cs typeface="Cambria"/>
              </a:rPr>
              <a:t>natural </a:t>
            </a:r>
            <a:r>
              <a:rPr sz="2100" spc="100" dirty="0">
                <a:latin typeface="Cambria"/>
                <a:cs typeface="Cambria"/>
              </a:rPr>
              <a:t>language </a:t>
            </a:r>
            <a:r>
              <a:rPr sz="2100" spc="55" dirty="0">
                <a:latin typeface="Cambria"/>
                <a:cs typeface="Cambria"/>
              </a:rPr>
              <a:t>into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controlled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vocabulary</a:t>
            </a:r>
            <a:endParaRPr sz="2100">
              <a:latin typeface="Cambria"/>
              <a:cs typeface="Cambria"/>
            </a:endParaRPr>
          </a:p>
          <a:p>
            <a:pPr marL="835660" marR="5080" lvl="1" indent="-45720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75" dirty="0">
                <a:solidFill>
                  <a:srgbClr val="006FC0"/>
                </a:solidFill>
                <a:latin typeface="Cambria"/>
                <a:cs typeface="Cambria"/>
              </a:rPr>
              <a:t>Request</a:t>
            </a:r>
            <a:r>
              <a:rPr sz="21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Aboutness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determined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user's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or 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intermediary's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processing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statement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into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endParaRPr sz="2100">
              <a:latin typeface="Cambria"/>
              <a:cs typeface="Cambria"/>
            </a:endParaRPr>
          </a:p>
          <a:p>
            <a:pPr marL="835660" marR="5080" lvl="1" indent="-45720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125" dirty="0">
                <a:solidFill>
                  <a:srgbClr val="006FC0"/>
                </a:solidFill>
                <a:latin typeface="Cambria"/>
                <a:cs typeface="Cambria"/>
              </a:rPr>
              <a:t>User 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Aboutness </a:t>
            </a:r>
            <a:r>
              <a:rPr sz="2100" dirty="0">
                <a:latin typeface="Cambria"/>
                <a:cs typeface="Cambria"/>
              </a:rPr>
              <a:t>- </a:t>
            </a:r>
            <a:r>
              <a:rPr sz="2100" spc="60" dirty="0">
                <a:latin typeface="Cambria"/>
                <a:cs typeface="Cambria"/>
              </a:rPr>
              <a:t>determined </a:t>
            </a:r>
            <a:r>
              <a:rPr sz="2100" spc="45" dirty="0">
                <a:latin typeface="Cambria"/>
                <a:cs typeface="Cambria"/>
              </a:rPr>
              <a:t>by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50" dirty="0">
                <a:latin typeface="Cambria"/>
                <a:cs typeface="Cambria"/>
              </a:rPr>
              <a:t>indexer's </a:t>
            </a:r>
            <a:r>
              <a:rPr sz="2100" spc="85" dirty="0">
                <a:latin typeface="Cambria"/>
                <a:cs typeface="Cambria"/>
              </a:rPr>
              <a:t>attempt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represent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document 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according 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presupposition 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about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what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will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want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know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42593"/>
            <a:ext cx="7843520" cy="42786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2.</a:t>
            </a:r>
            <a:r>
              <a:rPr sz="24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C00000"/>
                </a:solidFill>
                <a:latin typeface="Cambria"/>
                <a:cs typeface="Cambria"/>
              </a:rPr>
              <a:t>System</a:t>
            </a:r>
            <a:r>
              <a:rPr sz="24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Cambria"/>
                <a:cs typeface="Cambria"/>
              </a:rPr>
              <a:t>View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45" dirty="0">
                <a:latin typeface="Cambria"/>
                <a:cs typeface="Cambria"/>
              </a:rPr>
              <a:t>view </a:t>
            </a:r>
            <a:r>
              <a:rPr sz="2400" spc="85" dirty="0">
                <a:latin typeface="Cambria"/>
                <a:cs typeface="Cambria"/>
              </a:rPr>
              <a:t>relates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10" dirty="0">
                <a:latin typeface="Cambria"/>
                <a:cs typeface="Cambria"/>
              </a:rPr>
              <a:t>match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95" dirty="0">
                <a:latin typeface="Cambria"/>
                <a:cs typeface="Cambria"/>
              </a:rPr>
              <a:t>within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110" dirty="0">
                <a:latin typeface="Cambria"/>
                <a:cs typeface="Cambria"/>
              </a:rPr>
              <a:t>item. </a:t>
            </a:r>
            <a:r>
              <a:rPr sz="2400" spc="160" dirty="0">
                <a:latin typeface="Cambria"/>
                <a:cs typeface="Cambria"/>
              </a:rPr>
              <a:t>It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45" dirty="0">
                <a:latin typeface="Cambria"/>
                <a:cs typeface="Cambria"/>
              </a:rPr>
              <a:t>objectively </a:t>
            </a:r>
            <a:r>
              <a:rPr sz="2400" spc="50" dirty="0">
                <a:latin typeface="Cambria"/>
                <a:cs typeface="Cambria"/>
              </a:rPr>
              <a:t> observed, </a:t>
            </a:r>
            <a:r>
              <a:rPr sz="2400" spc="100" dirty="0">
                <a:latin typeface="Cambria"/>
                <a:cs typeface="Cambria"/>
              </a:rPr>
              <a:t>manipulated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65" dirty="0">
                <a:latin typeface="Cambria"/>
                <a:cs typeface="Cambria"/>
              </a:rPr>
              <a:t>tested </a:t>
            </a:r>
            <a:r>
              <a:rPr sz="2400" spc="75" dirty="0">
                <a:latin typeface="Cambria"/>
                <a:cs typeface="Cambria"/>
              </a:rPr>
              <a:t>without </a:t>
            </a:r>
            <a:r>
              <a:rPr sz="2400" spc="80" dirty="0">
                <a:latin typeface="Cambria"/>
                <a:cs typeface="Cambria"/>
              </a:rPr>
              <a:t>relying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human </a:t>
            </a:r>
            <a:r>
              <a:rPr sz="2400" spc="95" dirty="0">
                <a:latin typeface="Cambria"/>
                <a:cs typeface="Cambria"/>
              </a:rPr>
              <a:t>judgment </a:t>
            </a:r>
            <a:r>
              <a:rPr sz="2400" spc="60" dirty="0">
                <a:latin typeface="Cambria"/>
                <a:cs typeface="Cambria"/>
              </a:rPr>
              <a:t>because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uses </a:t>
            </a:r>
            <a:r>
              <a:rPr sz="2400" spc="70" dirty="0">
                <a:latin typeface="Cambria"/>
                <a:cs typeface="Cambria"/>
              </a:rPr>
              <a:t>metrics </a:t>
            </a:r>
            <a:r>
              <a:rPr sz="2400" spc="60" dirty="0">
                <a:latin typeface="Cambria"/>
                <a:cs typeface="Cambria"/>
              </a:rPr>
              <a:t>associated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 the </a:t>
            </a:r>
            <a:r>
              <a:rPr sz="2400" spc="105" dirty="0">
                <a:latin typeface="Cambria"/>
                <a:cs typeface="Cambria"/>
              </a:rPr>
              <a:t>matching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item </a:t>
            </a:r>
            <a:r>
              <a:rPr sz="2400" spc="70" dirty="0">
                <a:latin typeface="Cambria"/>
                <a:cs typeface="Cambria"/>
              </a:rPr>
              <a:t>(Barry-94,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Schamber-90).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90" dirty="0">
                <a:latin typeface="Cambria"/>
                <a:cs typeface="Cambria"/>
              </a:rPr>
              <a:t>semantic </a:t>
            </a:r>
            <a:r>
              <a:rPr sz="2400" spc="75" dirty="0">
                <a:latin typeface="Cambria"/>
                <a:cs typeface="Cambria"/>
              </a:rPr>
              <a:t>relatedness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60" dirty="0">
                <a:latin typeface="Cambria"/>
                <a:cs typeface="Cambria"/>
              </a:rPr>
              <a:t>queries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0" dirty="0">
                <a:latin typeface="Cambria"/>
                <a:cs typeface="Cambria"/>
              </a:rPr>
              <a:t>assumed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80" dirty="0">
                <a:latin typeface="Cambria"/>
                <a:cs typeface="Cambria"/>
              </a:rPr>
              <a:t>inherited </a:t>
            </a:r>
            <a:r>
              <a:rPr sz="2400" spc="105" dirty="0">
                <a:latin typeface="Cambria"/>
                <a:cs typeface="Cambria"/>
              </a:rPr>
              <a:t>via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index terms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represent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semantic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content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consistent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accurate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fashion.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2702"/>
            <a:ext cx="7616190" cy="4277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400" spc="100" dirty="0">
                <a:solidFill>
                  <a:srgbClr val="C00000"/>
                </a:solidFill>
                <a:latin typeface="Cambria"/>
                <a:cs typeface="Cambria"/>
              </a:rPr>
              <a:t>3.The </a:t>
            </a:r>
            <a:r>
              <a:rPr sz="2400" spc="120" dirty="0">
                <a:solidFill>
                  <a:srgbClr val="C00000"/>
                </a:solidFill>
                <a:latin typeface="Cambria"/>
                <a:cs typeface="Cambria"/>
              </a:rPr>
              <a:t>Situation</a:t>
            </a:r>
            <a:r>
              <a:rPr sz="24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C00000"/>
                </a:solidFill>
                <a:latin typeface="Cambria"/>
                <a:cs typeface="Cambria"/>
              </a:rPr>
              <a:t>View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situation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view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pertains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relationship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problem </a:t>
            </a:r>
            <a:r>
              <a:rPr sz="2400" spc="100" dirty="0">
                <a:latin typeface="Cambria"/>
                <a:cs typeface="Cambria"/>
              </a:rPr>
              <a:t>situation. </a:t>
            </a:r>
            <a:r>
              <a:rPr sz="2400" spc="155" dirty="0">
                <a:latin typeface="Cambria"/>
                <a:cs typeface="Cambria"/>
              </a:rPr>
              <a:t>It </a:t>
            </a:r>
            <a:r>
              <a:rPr sz="2400" spc="95" dirty="0">
                <a:latin typeface="Cambria"/>
                <a:cs typeface="Cambria"/>
              </a:rPr>
              <a:t>assumes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55" dirty="0">
                <a:latin typeface="Cambria"/>
                <a:cs typeface="Cambria"/>
              </a:rPr>
              <a:t>only </a:t>
            </a:r>
            <a:r>
              <a:rPr sz="2400" spc="75" dirty="0">
                <a:latin typeface="Cambria"/>
                <a:cs typeface="Cambria"/>
              </a:rPr>
              <a:t>users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make </a:t>
            </a:r>
            <a:r>
              <a:rPr sz="2400" spc="90" dirty="0">
                <a:latin typeface="Cambria"/>
                <a:cs typeface="Cambria"/>
              </a:rPr>
              <a:t>valid judgments </a:t>
            </a:r>
            <a:r>
              <a:rPr sz="2400" spc="85" dirty="0">
                <a:latin typeface="Cambria"/>
                <a:cs typeface="Cambria"/>
              </a:rPr>
              <a:t>regarding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suitability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solve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their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need.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Lancaster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Warner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refer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situation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views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relevance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pertinence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respectively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(Lancaster-93).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Pertinence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defined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those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satisfy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time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retrieval.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849121"/>
            <a:ext cx="5153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5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sz="2400" b="1" spc="375" dirty="0">
                <a:solidFill>
                  <a:srgbClr val="002060"/>
                </a:solidFill>
                <a:latin typeface="Cambria"/>
                <a:cs typeface="Cambria"/>
              </a:rPr>
              <a:t>EASURES</a:t>
            </a:r>
            <a:r>
              <a:rPr sz="2400"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95" dirty="0">
                <a:solidFill>
                  <a:srgbClr val="002060"/>
                </a:solidFill>
                <a:latin typeface="Cambria"/>
                <a:cs typeface="Cambria"/>
              </a:rPr>
              <a:t>U</a:t>
            </a:r>
            <a:r>
              <a:rPr sz="2400" b="1" spc="395" dirty="0">
                <a:solidFill>
                  <a:srgbClr val="002060"/>
                </a:solidFill>
                <a:latin typeface="Cambria"/>
                <a:cs typeface="Cambria"/>
              </a:rPr>
              <a:t>SED</a:t>
            </a:r>
            <a:r>
              <a:rPr sz="2400"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b="1" spc="295" dirty="0">
                <a:solidFill>
                  <a:srgbClr val="002060"/>
                </a:solidFill>
                <a:latin typeface="Cambria"/>
                <a:cs typeface="Cambria"/>
              </a:rPr>
              <a:t>IN</a:t>
            </a:r>
            <a:r>
              <a:rPr sz="2400" b="1" spc="3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4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400" b="1" spc="340" dirty="0">
                <a:solidFill>
                  <a:srgbClr val="002060"/>
                </a:solidFill>
                <a:latin typeface="Cambria"/>
                <a:cs typeface="Cambria"/>
              </a:rPr>
              <a:t>YSTEM</a:t>
            </a:r>
            <a:endParaRPr sz="240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838200"/>
            <a:ext cx="2549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25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sz="2400" b="1" spc="325" dirty="0">
                <a:solidFill>
                  <a:srgbClr val="002060"/>
                </a:solidFill>
                <a:latin typeface="Cambria"/>
                <a:cs typeface="Cambria"/>
              </a:rPr>
              <a:t>VALUATIONS</a:t>
            </a:r>
            <a:endParaRPr sz="240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8902"/>
            <a:ext cx="7920355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50" dirty="0">
                <a:latin typeface="Cambria"/>
                <a:cs typeface="Cambria"/>
              </a:rPr>
              <a:t>To</a:t>
            </a:r>
            <a:r>
              <a:rPr sz="2400" spc="55" dirty="0">
                <a:latin typeface="Cambria"/>
                <a:cs typeface="Cambria"/>
              </a:rPr>
              <a:t> define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measures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evaluating </a:t>
            </a:r>
            <a:r>
              <a:rPr sz="2400" spc="85" dirty="0">
                <a:latin typeface="Cambria"/>
                <a:cs typeface="Cambria"/>
              </a:rPr>
              <a:t>Information </a:t>
            </a:r>
            <a:r>
              <a:rPr sz="2400" spc="95" dirty="0">
                <a:latin typeface="Cambria"/>
                <a:cs typeface="Cambria"/>
              </a:rPr>
              <a:t>Retrieval </a:t>
            </a:r>
            <a:r>
              <a:rPr sz="2400" spc="125" dirty="0">
                <a:latin typeface="Cambria"/>
                <a:cs typeface="Cambria"/>
              </a:rPr>
              <a:t>Systems, </a:t>
            </a:r>
            <a:r>
              <a:rPr sz="2400" spc="100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0" dirty="0">
                <a:latin typeface="Cambria"/>
                <a:cs typeface="Cambria"/>
              </a:rPr>
              <a:t>useful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define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major</a:t>
            </a:r>
            <a:r>
              <a:rPr sz="2400" spc="75" dirty="0">
                <a:latin typeface="Cambria"/>
                <a:cs typeface="Cambria"/>
              </a:rPr>
              <a:t> functions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identifying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system.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5" dirty="0">
                <a:latin typeface="Cambria"/>
                <a:cs typeface="Cambria"/>
              </a:rPr>
              <a:t>Items </a:t>
            </a:r>
            <a:r>
              <a:rPr sz="2400" spc="80" dirty="0">
                <a:latin typeface="Cambria"/>
                <a:cs typeface="Cambria"/>
              </a:rPr>
              <a:t>arrive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95" dirty="0">
                <a:latin typeface="Cambria"/>
                <a:cs typeface="Cambria"/>
              </a:rPr>
              <a:t>automatically </a:t>
            </a:r>
            <a:r>
              <a:rPr sz="2400" spc="-15" dirty="0">
                <a:latin typeface="Cambria"/>
                <a:cs typeface="Cambria"/>
              </a:rPr>
              <a:t>or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manually </a:t>
            </a:r>
            <a:r>
              <a:rPr sz="2400" spc="70" dirty="0">
                <a:latin typeface="Cambria"/>
                <a:cs typeface="Cambria"/>
              </a:rPr>
              <a:t>transformed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65" dirty="0">
                <a:latin typeface="Cambria"/>
                <a:cs typeface="Cambria"/>
              </a:rPr>
              <a:t>"indexing" </a:t>
            </a:r>
            <a:r>
              <a:rPr sz="2400" spc="60" dirty="0">
                <a:latin typeface="Cambria"/>
                <a:cs typeface="Cambria"/>
              </a:rPr>
              <a:t>into </a:t>
            </a:r>
            <a:r>
              <a:rPr sz="2400" spc="80" dirty="0">
                <a:latin typeface="Cambria"/>
                <a:cs typeface="Cambria"/>
              </a:rPr>
              <a:t>searchable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structures.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determines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what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his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 </a:t>
            </a:r>
            <a:r>
              <a:rPr sz="2400" spc="55" dirty="0">
                <a:latin typeface="Cambria"/>
                <a:cs typeface="Cambria"/>
              </a:rPr>
              <a:t>need  </a:t>
            </a:r>
            <a:r>
              <a:rPr sz="2400" spc="7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70" dirty="0">
                <a:latin typeface="Cambria"/>
                <a:cs typeface="Cambria"/>
              </a:rPr>
              <a:t>creates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10" dirty="0">
                <a:latin typeface="Cambria"/>
                <a:cs typeface="Cambria"/>
              </a:rPr>
              <a:t>statement. The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35" dirty="0">
                <a:latin typeface="Cambria"/>
                <a:cs typeface="Cambria"/>
              </a:rPr>
              <a:t>processes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statement, </a:t>
            </a:r>
            <a:r>
              <a:rPr sz="2400" spc="95" dirty="0">
                <a:latin typeface="Cambria"/>
                <a:cs typeface="Cambria"/>
              </a:rPr>
              <a:t>returning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potential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hits. </a:t>
            </a:r>
            <a:r>
              <a:rPr sz="2400" spc="110" dirty="0">
                <a:latin typeface="Cambria"/>
                <a:cs typeface="Cambria"/>
              </a:rPr>
              <a:t>The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selects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those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hits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review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them.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5334000" y="52578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39225"/>
            <a:ext cx="6858000" cy="57150"/>
          </a:xfrm>
          <a:custGeom>
            <a:avLst/>
            <a:gdLst/>
            <a:ahLst/>
            <a:cxnLst/>
            <a:rect l="l" t="t" r="r" b="b"/>
            <a:pathLst>
              <a:path w="6858000" h="57150">
                <a:moveTo>
                  <a:pt x="6857987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6857987" y="57150"/>
                </a:lnTo>
                <a:lnTo>
                  <a:pt x="6857987" y="45720"/>
                </a:lnTo>
                <a:close/>
              </a:path>
              <a:path w="6858000" h="57150">
                <a:moveTo>
                  <a:pt x="6857987" y="0"/>
                </a:moveTo>
                <a:lnTo>
                  <a:pt x="0" y="0"/>
                </a:lnTo>
                <a:lnTo>
                  <a:pt x="0" y="34290"/>
                </a:lnTo>
                <a:lnTo>
                  <a:pt x="6857987" y="34290"/>
                </a:lnTo>
                <a:lnTo>
                  <a:pt x="6857987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 rot="5400000">
            <a:off x="5562600" y="5105400"/>
            <a:ext cx="6858000" cy="304800"/>
            <a:chOff x="0" y="0"/>
            <a:chExt cx="6858000" cy="304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304800"/>
            </a:xfrm>
            <a:custGeom>
              <a:avLst/>
              <a:gdLst/>
              <a:ahLst/>
              <a:cxnLst/>
              <a:rect l="l" t="t" r="r" b="b"/>
              <a:pathLst>
                <a:path w="6858000" h="304800">
                  <a:moveTo>
                    <a:pt x="0" y="0"/>
                  </a:moveTo>
                  <a:lnTo>
                    <a:pt x="0" y="304800"/>
                  </a:lnTo>
                  <a:lnTo>
                    <a:pt x="6858000" y="3048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22250"/>
              <a:ext cx="6858000" cy="12700"/>
            </a:xfrm>
            <a:custGeom>
              <a:avLst/>
              <a:gdLst/>
              <a:ahLst/>
              <a:cxnLst/>
              <a:rect l="l" t="t" r="r" b="b"/>
              <a:pathLst>
                <a:path w="6858000" h="12700">
                  <a:moveTo>
                    <a:pt x="6857999" y="12700"/>
                  </a:moveTo>
                  <a:lnTo>
                    <a:pt x="68579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6857999" y="127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229600" y="78486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0" y="274320"/>
                </a:moveTo>
                <a:lnTo>
                  <a:pt x="4419" y="323631"/>
                </a:lnTo>
                <a:lnTo>
                  <a:pt x="17162" y="370042"/>
                </a:lnTo>
                <a:lnTo>
                  <a:pt x="37453" y="412778"/>
                </a:lnTo>
                <a:lnTo>
                  <a:pt x="64518" y="451064"/>
                </a:lnTo>
                <a:lnTo>
                  <a:pt x="97580" y="484126"/>
                </a:lnTo>
                <a:lnTo>
                  <a:pt x="135867" y="511189"/>
                </a:lnTo>
                <a:lnTo>
                  <a:pt x="178602" y="531478"/>
                </a:lnTo>
                <a:lnTo>
                  <a:pt x="225011" y="544220"/>
                </a:lnTo>
                <a:lnTo>
                  <a:pt x="274319" y="548640"/>
                </a:lnTo>
                <a:lnTo>
                  <a:pt x="323628" y="544220"/>
                </a:lnTo>
                <a:lnTo>
                  <a:pt x="370037" y="531478"/>
                </a:lnTo>
                <a:lnTo>
                  <a:pt x="412772" y="511189"/>
                </a:lnTo>
                <a:lnTo>
                  <a:pt x="451059" y="484126"/>
                </a:lnTo>
                <a:lnTo>
                  <a:pt x="484121" y="451064"/>
                </a:lnTo>
                <a:lnTo>
                  <a:pt x="511186" y="412778"/>
                </a:lnTo>
                <a:lnTo>
                  <a:pt x="531477" y="370042"/>
                </a:lnTo>
                <a:lnTo>
                  <a:pt x="544220" y="323631"/>
                </a:lnTo>
                <a:lnTo>
                  <a:pt x="548640" y="274320"/>
                </a:lnTo>
                <a:lnTo>
                  <a:pt x="544220" y="225008"/>
                </a:lnTo>
                <a:lnTo>
                  <a:pt x="531477" y="178597"/>
                </a:lnTo>
                <a:lnTo>
                  <a:pt x="511186" y="135861"/>
                </a:lnTo>
                <a:lnTo>
                  <a:pt x="484121" y="97575"/>
                </a:lnTo>
                <a:lnTo>
                  <a:pt x="451059" y="64513"/>
                </a:lnTo>
                <a:lnTo>
                  <a:pt x="412772" y="37450"/>
                </a:lnTo>
                <a:lnTo>
                  <a:pt x="370037" y="17161"/>
                </a:lnTo>
                <a:lnTo>
                  <a:pt x="323628" y="4419"/>
                </a:lnTo>
                <a:lnTo>
                  <a:pt x="274319" y="0"/>
                </a:lnTo>
                <a:lnTo>
                  <a:pt x="225011" y="4419"/>
                </a:lnTo>
                <a:lnTo>
                  <a:pt x="178602" y="17161"/>
                </a:lnTo>
                <a:lnTo>
                  <a:pt x="135867" y="37450"/>
                </a:lnTo>
                <a:lnTo>
                  <a:pt x="97580" y="64513"/>
                </a:lnTo>
                <a:lnTo>
                  <a:pt x="64518" y="97575"/>
                </a:lnTo>
                <a:lnTo>
                  <a:pt x="37453" y="135861"/>
                </a:lnTo>
                <a:lnTo>
                  <a:pt x="17162" y="178597"/>
                </a:lnTo>
                <a:lnTo>
                  <a:pt x="4419" y="225008"/>
                </a:lnTo>
                <a:lnTo>
                  <a:pt x="0" y="27432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010192" y="1037808"/>
            <a:ext cx="4588625" cy="6627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 rot="5400000">
            <a:off x="4624000" y="5725299"/>
            <a:ext cx="276999" cy="342900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65" dirty="0">
                <a:solidFill>
                  <a:srgbClr val="C00000"/>
                </a:solidFill>
                <a:latin typeface="Cambria"/>
                <a:cs typeface="Cambria"/>
              </a:rPr>
              <a:t>Identifying</a:t>
            </a:r>
            <a:r>
              <a:rPr sz="1800" spc="80" dirty="0">
                <a:solidFill>
                  <a:srgbClr val="C00000"/>
                </a:solidFill>
                <a:latin typeface="Cambria"/>
                <a:cs typeface="Cambria"/>
              </a:rPr>
              <a:t> Relevant Items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556450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5" dirty="0">
                <a:latin typeface="Cambria"/>
                <a:cs typeface="Cambria"/>
              </a:rPr>
              <a:t>Measurements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made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two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perspectives: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125" dirty="0">
                <a:latin typeface="Cambria"/>
                <a:cs typeface="Cambria"/>
              </a:rPr>
              <a:t>User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Perspective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110" dirty="0">
                <a:latin typeface="Cambria"/>
                <a:cs typeface="Cambria"/>
              </a:rPr>
              <a:t>System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Perspective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8902"/>
            <a:ext cx="266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C00000"/>
                </a:solidFill>
              </a:rPr>
              <a:t>1.User</a:t>
            </a:r>
            <a:r>
              <a:rPr sz="2400" spc="90" dirty="0">
                <a:solidFill>
                  <a:srgbClr val="C00000"/>
                </a:solidFill>
              </a:rPr>
              <a:t> </a:t>
            </a:r>
            <a:r>
              <a:rPr sz="2400" spc="70" dirty="0">
                <a:solidFill>
                  <a:srgbClr val="C00000"/>
                </a:solidFill>
              </a:rPr>
              <a:t>Perspective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01700" y="2059432"/>
            <a:ext cx="6944995" cy="437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AutoNum type="arabicPeriod"/>
              <a:tabLst>
                <a:tab pos="469900" algn="l"/>
              </a:tabLst>
            </a:pPr>
            <a:r>
              <a:rPr sz="2100" spc="85" dirty="0">
                <a:solidFill>
                  <a:srgbClr val="006FC0"/>
                </a:solidFill>
                <a:latin typeface="Cambria"/>
                <a:cs typeface="Cambria"/>
              </a:rPr>
              <a:t>Author</a:t>
            </a:r>
            <a:r>
              <a:rPr sz="21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Aboutness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determined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author's 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language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as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matched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natural 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language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retrieval</a:t>
            </a:r>
            <a:endParaRPr sz="2100">
              <a:latin typeface="Cambria"/>
              <a:cs typeface="Cambri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AutoNum type="arabicPeriod"/>
              <a:tabLst>
                <a:tab pos="469900" algn="l"/>
              </a:tabLst>
            </a:pP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Indexer</a:t>
            </a:r>
            <a:r>
              <a:rPr sz="21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Aboutness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determined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indexer's 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transformation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author'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</a:t>
            </a:r>
            <a:r>
              <a:rPr sz="2100" spc="70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natural  </a:t>
            </a:r>
            <a:r>
              <a:rPr sz="2100" spc="100" dirty="0">
                <a:latin typeface="Cambria"/>
                <a:cs typeface="Cambria"/>
              </a:rPr>
              <a:t>language 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into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controlled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vocabulary</a:t>
            </a:r>
            <a:endParaRPr sz="2100">
              <a:latin typeface="Cambria"/>
              <a:cs typeface="Cambri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AutoNum type="arabicPeriod"/>
              <a:tabLst>
                <a:tab pos="469900" algn="l"/>
              </a:tabLst>
            </a:pPr>
            <a:r>
              <a:rPr sz="2100" spc="75" dirty="0">
                <a:solidFill>
                  <a:srgbClr val="006FC0"/>
                </a:solidFill>
                <a:latin typeface="Cambria"/>
                <a:cs typeface="Cambria"/>
              </a:rPr>
              <a:t>Request</a:t>
            </a:r>
            <a:r>
              <a:rPr sz="21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Aboutness</a:t>
            </a:r>
            <a:r>
              <a:rPr sz="21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determined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by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user's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 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intermediary's </a:t>
            </a:r>
            <a:r>
              <a:rPr sz="2100" spc="45" dirty="0">
                <a:latin typeface="Cambria"/>
                <a:cs typeface="Cambria"/>
              </a:rPr>
              <a:t>processing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70" dirty="0">
                <a:latin typeface="Cambria"/>
                <a:cs typeface="Cambria"/>
              </a:rPr>
              <a:t>search </a:t>
            </a:r>
            <a:r>
              <a:rPr sz="2100" spc="85" dirty="0">
                <a:latin typeface="Cambria"/>
                <a:cs typeface="Cambria"/>
              </a:rPr>
              <a:t>statement </a:t>
            </a:r>
            <a:r>
              <a:rPr sz="2100" spc="55" dirty="0">
                <a:latin typeface="Cambria"/>
                <a:cs typeface="Cambria"/>
              </a:rPr>
              <a:t>into 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endParaRPr sz="2100">
              <a:latin typeface="Cambria"/>
              <a:cs typeface="Cambri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AutoNum type="arabicPeriod"/>
              <a:tabLst>
                <a:tab pos="469900" algn="l"/>
              </a:tabLst>
            </a:pPr>
            <a:r>
              <a:rPr sz="2100" spc="125" dirty="0">
                <a:solidFill>
                  <a:srgbClr val="006FC0"/>
                </a:solidFill>
                <a:latin typeface="Cambria"/>
                <a:cs typeface="Cambria"/>
              </a:rPr>
              <a:t>User</a:t>
            </a:r>
            <a:r>
              <a:rPr sz="21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Aboutness</a:t>
            </a: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determined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indexer's 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attempt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represent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document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according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presupposition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about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what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will</a:t>
            </a:r>
            <a:r>
              <a:rPr sz="2100" spc="7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want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know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656"/>
            <a:ext cx="7844155" cy="45631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100" spc="100" dirty="0">
                <a:solidFill>
                  <a:srgbClr val="C00000"/>
                </a:solidFill>
                <a:latin typeface="Cambria"/>
                <a:cs typeface="Cambria"/>
              </a:rPr>
              <a:t>2.System</a:t>
            </a:r>
            <a:r>
              <a:rPr sz="2100" spc="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100" spc="60" dirty="0">
                <a:solidFill>
                  <a:srgbClr val="C00000"/>
                </a:solidFill>
                <a:latin typeface="Cambria"/>
                <a:cs typeface="Cambria"/>
              </a:rPr>
              <a:t>Perspective</a:t>
            </a:r>
            <a:endParaRPr sz="21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306830" algn="l"/>
                <a:tab pos="2166620" algn="l"/>
                <a:tab pos="3716020" algn="l"/>
                <a:tab pos="5263515" algn="l"/>
                <a:tab pos="6597015" algn="l"/>
                <a:tab pos="7216775" algn="l"/>
              </a:tabLst>
            </a:pPr>
            <a:r>
              <a:rPr sz="2400" spc="130" dirty="0">
                <a:latin typeface="Cambria"/>
                <a:cs typeface="Cambria"/>
              </a:rPr>
              <a:t>Bas</a:t>
            </a:r>
            <a:r>
              <a:rPr sz="2400" spc="135" dirty="0">
                <a:latin typeface="Cambria"/>
                <a:cs typeface="Cambria"/>
              </a:rPr>
              <a:t>e</a:t>
            </a:r>
            <a:r>
              <a:rPr sz="2400" spc="4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30" dirty="0">
                <a:latin typeface="Cambria"/>
                <a:cs typeface="Cambria"/>
              </a:rPr>
              <a:t>u</a:t>
            </a:r>
            <a:r>
              <a:rPr sz="2400" spc="25" dirty="0">
                <a:latin typeface="Cambria"/>
                <a:cs typeface="Cambria"/>
              </a:rPr>
              <a:t>po</a:t>
            </a:r>
            <a:r>
              <a:rPr sz="2400" spc="3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0" dirty="0">
                <a:latin typeface="Cambria"/>
                <a:cs typeface="Cambria"/>
              </a:rPr>
              <a:t>aggre</a:t>
            </a:r>
            <a:r>
              <a:rPr sz="2400" spc="85" dirty="0">
                <a:latin typeface="Cambria"/>
                <a:cs typeface="Cambria"/>
              </a:rPr>
              <a:t>g</a:t>
            </a:r>
            <a:r>
              <a:rPr sz="2400" spc="90" dirty="0">
                <a:latin typeface="Cambria"/>
                <a:cs typeface="Cambria"/>
              </a:rPr>
              <a:t>at</a:t>
            </a:r>
            <a:r>
              <a:rPr sz="2400" spc="114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5" dirty="0">
                <a:latin typeface="Cambria"/>
                <a:cs typeface="Cambria"/>
              </a:rPr>
              <a:t>funct</a:t>
            </a:r>
            <a:r>
              <a:rPr sz="2400" spc="50" dirty="0">
                <a:latin typeface="Cambria"/>
                <a:cs typeface="Cambria"/>
              </a:rPr>
              <a:t>i</a:t>
            </a:r>
            <a:r>
              <a:rPr sz="2400" spc="4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s</a:t>
            </a:r>
            <a:r>
              <a:rPr sz="2400" spc="170" dirty="0">
                <a:latin typeface="Cambria"/>
                <a:cs typeface="Cambria"/>
              </a:rPr>
              <a:t>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5" dirty="0">
                <a:latin typeface="Cambria"/>
                <a:cs typeface="Cambria"/>
              </a:rPr>
              <a:t>wh</a:t>
            </a:r>
            <a:r>
              <a:rPr sz="2400" spc="35" dirty="0">
                <a:latin typeface="Cambria"/>
                <a:cs typeface="Cambria"/>
              </a:rPr>
              <a:t>e</a:t>
            </a:r>
            <a:r>
              <a:rPr sz="2400" spc="85" dirty="0">
                <a:latin typeface="Cambria"/>
                <a:cs typeface="Cambria"/>
              </a:rPr>
              <a:t>reas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25" dirty="0">
                <a:latin typeface="Cambria"/>
                <a:cs typeface="Cambria"/>
              </a:rPr>
              <a:t>t</a:t>
            </a:r>
            <a:r>
              <a:rPr sz="2400" spc="85" dirty="0">
                <a:latin typeface="Cambria"/>
                <a:cs typeface="Cambria"/>
              </a:rPr>
              <a:t>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30" dirty="0">
                <a:latin typeface="Cambria"/>
                <a:cs typeface="Cambria"/>
              </a:rPr>
              <a:t>u</a:t>
            </a:r>
            <a:r>
              <a:rPr sz="2400" spc="50" dirty="0">
                <a:latin typeface="Cambria"/>
                <a:cs typeface="Cambria"/>
              </a:rPr>
              <a:t>s</a:t>
            </a:r>
            <a:r>
              <a:rPr sz="2400" spc="45" dirty="0">
                <a:latin typeface="Cambria"/>
                <a:cs typeface="Cambria"/>
              </a:rPr>
              <a:t>e</a:t>
            </a:r>
            <a:r>
              <a:rPr sz="2400" spc="50" dirty="0">
                <a:latin typeface="Cambria"/>
                <a:cs typeface="Cambria"/>
              </a:rPr>
              <a:t>r  </a:t>
            </a:r>
            <a:r>
              <a:rPr sz="2400" spc="105" dirty="0">
                <a:latin typeface="Cambria"/>
                <a:cs typeface="Cambria"/>
              </a:rPr>
              <a:t>takes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personal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view.</a:t>
            </a:r>
            <a:endParaRPr sz="24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35" dirty="0">
                <a:latin typeface="Cambria"/>
                <a:cs typeface="Cambria"/>
              </a:rPr>
              <a:t>If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39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310" dirty="0">
                <a:latin typeface="Cambria"/>
                <a:cs typeface="Cambria"/>
              </a:rPr>
              <a:t>PC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not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connecting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system,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then,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view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operational.</a:t>
            </a:r>
            <a:endParaRPr sz="2400">
              <a:latin typeface="Cambria"/>
              <a:cs typeface="Cambria"/>
            </a:endParaRPr>
          </a:p>
          <a:p>
            <a:pPr marL="286385" marR="635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2021839" algn="l"/>
                <a:tab pos="2538730" algn="l"/>
                <a:tab pos="3996054" algn="l"/>
                <a:tab pos="6202045" algn="l"/>
                <a:tab pos="6821170" algn="l"/>
                <a:tab pos="7507605" algn="l"/>
              </a:tabLst>
            </a:pPr>
            <a:r>
              <a:rPr sz="2400" spc="95" dirty="0">
                <a:latin typeface="Cambria"/>
                <a:cs typeface="Cambria"/>
              </a:rPr>
              <a:t>Tech</a:t>
            </a:r>
            <a:r>
              <a:rPr sz="2400" spc="90" dirty="0">
                <a:latin typeface="Cambria"/>
                <a:cs typeface="Cambria"/>
              </a:rPr>
              <a:t>n</a:t>
            </a:r>
            <a:r>
              <a:rPr sz="2400" spc="75" dirty="0">
                <a:latin typeface="Cambria"/>
                <a:cs typeface="Cambria"/>
              </a:rPr>
              <a:t>iq</a:t>
            </a:r>
            <a:r>
              <a:rPr sz="2400" spc="85" dirty="0">
                <a:latin typeface="Cambria"/>
                <a:cs typeface="Cambria"/>
              </a:rPr>
              <a:t>u</a:t>
            </a:r>
            <a:r>
              <a:rPr sz="2400" spc="50" dirty="0">
                <a:latin typeface="Cambria"/>
                <a:cs typeface="Cambria"/>
              </a:rPr>
              <a:t>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" dirty="0">
                <a:latin typeface="Cambria"/>
                <a:cs typeface="Cambria"/>
              </a:rPr>
              <a:t>co</a:t>
            </a:r>
            <a:r>
              <a:rPr sz="2400" spc="-5" dirty="0">
                <a:latin typeface="Cambria"/>
                <a:cs typeface="Cambria"/>
              </a:rPr>
              <a:t>l</a:t>
            </a:r>
            <a:r>
              <a:rPr sz="2400" spc="70" dirty="0">
                <a:latin typeface="Cambria"/>
                <a:cs typeface="Cambria"/>
              </a:rPr>
              <a:t>lect</a:t>
            </a:r>
            <a:r>
              <a:rPr sz="2400" spc="40" dirty="0">
                <a:latin typeface="Cambria"/>
                <a:cs typeface="Cambria"/>
              </a:rPr>
              <a:t>i</a:t>
            </a:r>
            <a:r>
              <a:rPr sz="2400" spc="114" dirty="0">
                <a:latin typeface="Cambria"/>
                <a:cs typeface="Cambria"/>
              </a:rPr>
              <a:t>n</a:t>
            </a:r>
            <a:r>
              <a:rPr sz="2400" spc="100" dirty="0">
                <a:latin typeface="Cambria"/>
                <a:cs typeface="Cambria"/>
              </a:rPr>
              <a:t>g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5" dirty="0">
                <a:latin typeface="Cambria"/>
                <a:cs typeface="Cambria"/>
              </a:rPr>
              <a:t>mea</a:t>
            </a:r>
            <a:r>
              <a:rPr sz="2400" spc="65" dirty="0">
                <a:latin typeface="Cambria"/>
                <a:cs typeface="Cambria"/>
              </a:rPr>
              <a:t>s</a:t>
            </a:r>
            <a:r>
              <a:rPr sz="2400" spc="90" dirty="0">
                <a:latin typeface="Cambria"/>
                <a:cs typeface="Cambria"/>
              </a:rPr>
              <a:t>urements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5" dirty="0">
                <a:latin typeface="Cambria"/>
                <a:cs typeface="Cambria"/>
              </a:rPr>
              <a:t>al</a:t>
            </a:r>
            <a:r>
              <a:rPr sz="2400" spc="114" dirty="0">
                <a:latin typeface="Cambria"/>
                <a:cs typeface="Cambria"/>
              </a:rPr>
              <a:t>s</a:t>
            </a:r>
            <a:r>
              <a:rPr sz="2400" spc="-7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" dirty="0">
                <a:latin typeface="Cambria"/>
                <a:cs typeface="Cambria"/>
              </a:rPr>
              <a:t>be  </a:t>
            </a:r>
            <a:r>
              <a:rPr sz="2400" spc="40" dirty="0">
                <a:solidFill>
                  <a:srgbClr val="C00000"/>
                </a:solidFill>
                <a:latin typeface="Cambria"/>
                <a:cs typeface="Cambria"/>
              </a:rPr>
              <a:t>objective</a:t>
            </a:r>
            <a:r>
              <a:rPr sz="24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C00000"/>
                </a:solidFill>
                <a:latin typeface="Cambria"/>
                <a:cs typeface="Cambria"/>
              </a:rPr>
              <a:t>subjective.</a:t>
            </a:r>
            <a:endParaRPr sz="2400">
              <a:latin typeface="Cambria"/>
              <a:cs typeface="Cambria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55" dirty="0">
                <a:latin typeface="Cambria"/>
                <a:cs typeface="Cambria"/>
              </a:rPr>
              <a:t>An</a:t>
            </a:r>
            <a:r>
              <a:rPr sz="2100" spc="16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objective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measure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one</a:t>
            </a:r>
            <a:r>
              <a:rPr sz="2100" spc="25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  </a:t>
            </a:r>
            <a:r>
              <a:rPr sz="2100" spc="70" dirty="0">
                <a:latin typeface="Cambria"/>
                <a:cs typeface="Cambria"/>
              </a:rPr>
              <a:t>is  </a:t>
            </a:r>
            <a:r>
              <a:rPr sz="2100" spc="45" dirty="0">
                <a:latin typeface="Cambria"/>
                <a:cs typeface="Cambria"/>
              </a:rPr>
              <a:t>well-defined  </a:t>
            </a:r>
            <a:r>
              <a:rPr sz="2100" spc="90" dirty="0">
                <a:latin typeface="Cambria"/>
                <a:cs typeface="Cambria"/>
              </a:rPr>
              <a:t>and 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based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upon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numeric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values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derived</a:t>
            </a:r>
            <a:r>
              <a:rPr sz="2100" spc="45" dirty="0">
                <a:latin typeface="Cambria"/>
                <a:cs typeface="Cambria"/>
              </a:rPr>
              <a:t> from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system 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operation.</a:t>
            </a:r>
            <a:endParaRPr sz="2100">
              <a:latin typeface="Cambria"/>
              <a:cs typeface="Cambria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204" dirty="0">
                <a:latin typeface="Cambria"/>
                <a:cs typeface="Cambria"/>
              </a:rPr>
              <a:t>A </a:t>
            </a:r>
            <a:r>
              <a:rPr sz="2100" spc="55" dirty="0">
                <a:latin typeface="Cambria"/>
                <a:cs typeface="Cambria"/>
              </a:rPr>
              <a:t>subjective </a:t>
            </a:r>
            <a:r>
              <a:rPr sz="2100" spc="75" dirty="0">
                <a:latin typeface="Cambria"/>
                <a:cs typeface="Cambria"/>
              </a:rPr>
              <a:t>measure </a:t>
            </a:r>
            <a:r>
              <a:rPr sz="2100" spc="85" dirty="0">
                <a:latin typeface="Cambria"/>
                <a:cs typeface="Cambria"/>
              </a:rPr>
              <a:t>can </a:t>
            </a:r>
            <a:r>
              <a:rPr sz="2100" spc="25" dirty="0">
                <a:latin typeface="Cambria"/>
                <a:cs typeface="Cambria"/>
              </a:rPr>
              <a:t>produce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80" dirty="0">
                <a:latin typeface="Cambria"/>
                <a:cs typeface="Cambria"/>
              </a:rPr>
              <a:t>number, </a:t>
            </a:r>
            <a:r>
              <a:rPr sz="2100" spc="75" dirty="0">
                <a:latin typeface="Cambria"/>
                <a:cs typeface="Cambria"/>
              </a:rPr>
              <a:t>but </a:t>
            </a:r>
            <a:r>
              <a:rPr sz="2100" spc="70" dirty="0">
                <a:latin typeface="Cambria"/>
                <a:cs typeface="Cambria"/>
              </a:rPr>
              <a:t>is </a:t>
            </a:r>
            <a:r>
              <a:rPr sz="2100" spc="50" dirty="0">
                <a:latin typeface="Cambria"/>
                <a:cs typeface="Cambria"/>
              </a:rPr>
              <a:t>based 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upon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an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individual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judgments.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42085"/>
            <a:ext cx="5194935" cy="461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8475" algn="l"/>
              </a:tabLst>
            </a:pPr>
            <a:r>
              <a:rPr sz="2400" b="1" spc="310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sz="1900" b="1" spc="310" dirty="0">
                <a:solidFill>
                  <a:srgbClr val="002060"/>
                </a:solidFill>
                <a:latin typeface="Cambria"/>
                <a:cs typeface="Cambria"/>
              </a:rPr>
              <a:t>EASURES	</a:t>
            </a:r>
            <a:r>
              <a:rPr sz="1900" b="1" spc="270" dirty="0">
                <a:solidFill>
                  <a:srgbClr val="002060"/>
                </a:solidFill>
                <a:latin typeface="Cambria"/>
                <a:cs typeface="Cambria"/>
              </a:rPr>
              <a:t>ASSOCIATED</a:t>
            </a:r>
            <a:r>
              <a:rPr sz="1900" b="1" spc="2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1900" b="1" spc="245" dirty="0">
                <a:solidFill>
                  <a:srgbClr val="002060"/>
                </a:solidFill>
                <a:latin typeface="Cambria"/>
                <a:cs typeface="Cambria"/>
              </a:rPr>
              <a:t>IN</a:t>
            </a:r>
            <a:r>
              <a:rPr sz="1900" b="1" spc="23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b="1" spc="28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1900" b="1" spc="280" dirty="0">
                <a:solidFill>
                  <a:srgbClr val="002060"/>
                </a:solidFill>
                <a:latin typeface="Cambria"/>
                <a:cs typeface="Cambria"/>
              </a:rPr>
              <a:t>YSTEM</a:t>
            </a:r>
            <a:endParaRPr sz="1900">
              <a:solidFill>
                <a:srgbClr val="002060"/>
              </a:solidFill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2525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120" dirty="0">
                <a:latin typeface="Cambria"/>
                <a:cs typeface="Cambria"/>
              </a:rPr>
              <a:t>Search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Process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65" dirty="0">
                <a:latin typeface="Cambria"/>
                <a:cs typeface="Cambria"/>
              </a:rPr>
              <a:t>Response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Time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90" dirty="0">
                <a:latin typeface="Cambria"/>
                <a:cs typeface="Cambria"/>
              </a:rPr>
              <a:t>Consistency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140" dirty="0">
                <a:latin typeface="Cambria"/>
                <a:cs typeface="Cambria"/>
              </a:rPr>
              <a:t>Quality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Search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120" dirty="0">
                <a:latin typeface="Cambria"/>
                <a:cs typeface="Cambria"/>
              </a:rPr>
              <a:t>Fallout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130" dirty="0">
                <a:solidFill>
                  <a:srgbClr val="6F2F9F"/>
                </a:solidFill>
                <a:latin typeface="Cambria"/>
                <a:cs typeface="Cambria"/>
              </a:rPr>
              <a:t>Unique</a:t>
            </a:r>
            <a:r>
              <a:rPr sz="2400" spc="9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6F2F9F"/>
                </a:solidFill>
                <a:latin typeface="Cambria"/>
                <a:cs typeface="Cambria"/>
              </a:rPr>
              <a:t>Relevance</a:t>
            </a:r>
            <a:r>
              <a:rPr sz="2400" spc="114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6F2F9F"/>
                </a:solidFill>
                <a:latin typeface="Cambria"/>
                <a:cs typeface="Cambria"/>
              </a:rPr>
              <a:t>Recall(</a:t>
            </a:r>
            <a:r>
              <a:rPr sz="2400" spc="12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295" dirty="0">
                <a:solidFill>
                  <a:srgbClr val="6F2F9F"/>
                </a:solidFill>
                <a:latin typeface="Cambria"/>
                <a:cs typeface="Cambria"/>
              </a:rPr>
              <a:t>URR</a:t>
            </a:r>
            <a:r>
              <a:rPr sz="2400" spc="12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6F2F9F"/>
                </a:solidFill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Novelty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Ratio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Coverage</a:t>
            </a:r>
            <a:r>
              <a:rPr sz="24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Ratio</a:t>
            </a:r>
            <a:endParaRPr sz="2400">
              <a:latin typeface="Cambria"/>
              <a:cs typeface="Cambria"/>
            </a:endParaRPr>
          </a:p>
          <a:p>
            <a:pPr marL="6223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621665" algn="l"/>
                <a:tab pos="622300" algn="l"/>
              </a:tabLst>
            </a:pP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Sought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Recall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2808" y="942085"/>
            <a:ext cx="204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3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sz="1900" b="1" spc="245" dirty="0">
                <a:solidFill>
                  <a:srgbClr val="002060"/>
                </a:solidFill>
                <a:latin typeface="Cambria"/>
                <a:cs typeface="Cambria"/>
              </a:rPr>
              <a:t>VALUATIO</a:t>
            </a:r>
            <a:r>
              <a:rPr sz="1900" b="1" spc="305" dirty="0">
                <a:solidFill>
                  <a:srgbClr val="002060"/>
                </a:solidFill>
                <a:latin typeface="Cambria"/>
                <a:cs typeface="Cambria"/>
              </a:rPr>
              <a:t>NS</a:t>
            </a:r>
            <a:endParaRPr sz="1900">
              <a:solidFill>
                <a:srgbClr val="00206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8443"/>
            <a:ext cx="31216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20" dirty="0">
                <a:solidFill>
                  <a:srgbClr val="002060"/>
                </a:solidFill>
              </a:rPr>
              <a:t>S</a:t>
            </a:r>
            <a:r>
              <a:rPr sz="2200" b="1" spc="320" dirty="0">
                <a:solidFill>
                  <a:srgbClr val="002060"/>
                </a:solidFill>
              </a:rPr>
              <a:t>EARCH</a:t>
            </a:r>
            <a:r>
              <a:rPr sz="2200" b="1" spc="220" dirty="0">
                <a:solidFill>
                  <a:srgbClr val="002060"/>
                </a:solidFill>
              </a:rPr>
              <a:t> </a:t>
            </a:r>
            <a:r>
              <a:rPr sz="2800" b="1" spc="305" dirty="0">
                <a:solidFill>
                  <a:srgbClr val="002060"/>
                </a:solidFill>
              </a:rPr>
              <a:t>P</a:t>
            </a:r>
            <a:r>
              <a:rPr sz="2200" b="1" spc="305" dirty="0">
                <a:solidFill>
                  <a:srgbClr val="002060"/>
                </a:solidFill>
              </a:rPr>
              <a:t>ROCESS</a:t>
            </a:r>
            <a:endParaRPr sz="22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39926"/>
            <a:ext cx="7844155" cy="4823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 algn="just">
              <a:lnSpc>
                <a:spcPts val="2590"/>
              </a:lnSpc>
              <a:spcBef>
                <a:spcPts val="4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5" dirty="0">
                <a:latin typeface="Cambria"/>
                <a:cs typeface="Cambria"/>
              </a:rPr>
              <a:t>associated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85" dirty="0">
                <a:latin typeface="Cambria"/>
                <a:cs typeface="Cambria"/>
              </a:rPr>
              <a:t>creating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45" dirty="0">
                <a:latin typeface="Cambria"/>
                <a:cs typeface="Cambria"/>
              </a:rPr>
              <a:t>n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ew  </a:t>
            </a:r>
            <a:r>
              <a:rPr sz="2400" spc="75" dirty="0">
                <a:solidFill>
                  <a:srgbClr val="006FC0"/>
                </a:solidFill>
                <a:latin typeface="Cambria"/>
                <a:cs typeface="Cambria"/>
              </a:rPr>
              <a:t>search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modifying 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existing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query. </a:t>
            </a:r>
            <a:r>
              <a:rPr sz="2400" spc="160" dirty="0">
                <a:latin typeface="Cambria"/>
                <a:cs typeface="Cambria"/>
              </a:rPr>
              <a:t>In </a:t>
            </a:r>
            <a:r>
              <a:rPr sz="2400" spc="85" dirty="0">
                <a:latin typeface="Cambria"/>
                <a:cs typeface="Cambria"/>
              </a:rPr>
              <a:t>creating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latin typeface="Cambria"/>
                <a:cs typeface="Cambria"/>
              </a:rPr>
              <a:t>search,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example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objective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measure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time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required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create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query,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measured  </a:t>
            </a:r>
            <a:r>
              <a:rPr sz="2400" spc="50" dirty="0">
                <a:latin typeface="Cambria"/>
                <a:cs typeface="Cambria"/>
              </a:rPr>
              <a:t>from  </a:t>
            </a:r>
            <a:r>
              <a:rPr sz="2400" spc="70" dirty="0">
                <a:latin typeface="Cambria"/>
                <a:cs typeface="Cambria"/>
              </a:rPr>
              <a:t>when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user</a:t>
            </a:r>
            <a:r>
              <a:rPr sz="2400" spc="40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enters</a:t>
            </a:r>
            <a:r>
              <a:rPr sz="2400" spc="4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into</a:t>
            </a:r>
            <a:r>
              <a:rPr sz="2400" spc="40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allowing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input </a:t>
            </a:r>
            <a:r>
              <a:rPr sz="2400" spc="-5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when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complete.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Completeness</a:t>
            </a:r>
            <a:r>
              <a:rPr sz="2400" spc="7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defined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when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executed.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Although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value,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file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possibilities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erroneous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(except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controlled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environments)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dirty="0">
                <a:latin typeface="Cambria"/>
                <a:cs typeface="Cambria"/>
              </a:rPr>
              <a:t>so </a:t>
            </a:r>
            <a:r>
              <a:rPr sz="2400" spc="90" dirty="0">
                <a:latin typeface="Cambria"/>
                <a:cs typeface="Cambria"/>
              </a:rPr>
              <a:t>great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20" dirty="0">
                <a:latin typeface="Cambria"/>
                <a:cs typeface="Cambria"/>
              </a:rPr>
              <a:t>data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100" dirty="0">
                <a:latin typeface="Cambria"/>
                <a:cs typeface="Cambria"/>
              </a:rPr>
              <a:t>this </a:t>
            </a:r>
            <a:r>
              <a:rPr sz="2400" spc="105" dirty="0">
                <a:latin typeface="Cambria"/>
                <a:cs typeface="Cambria"/>
              </a:rPr>
              <a:t>nature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55" dirty="0">
                <a:latin typeface="Cambria"/>
                <a:cs typeface="Cambria"/>
              </a:rPr>
              <a:t>not </a:t>
            </a:r>
            <a:r>
              <a:rPr sz="2400" spc="35" dirty="0">
                <a:latin typeface="Cambria"/>
                <a:cs typeface="Cambria"/>
              </a:rPr>
              <a:t>collected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tiffs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area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operational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systems.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solidFill>
                  <a:srgbClr val="C00000"/>
                </a:solidFill>
                <a:latin typeface="Cambria"/>
                <a:cs typeface="Cambria"/>
              </a:rPr>
              <a:t>Example: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40" dirty="0">
                <a:latin typeface="Cambria"/>
                <a:cs typeface="Cambria"/>
              </a:rPr>
              <a:t>erroneous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 </a:t>
            </a:r>
            <a:r>
              <a:rPr sz="2400" spc="35" dirty="0">
                <a:latin typeface="Cambria"/>
                <a:cs typeface="Cambria"/>
              </a:rPr>
              <a:t>comes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user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performing </a:t>
            </a:r>
            <a:r>
              <a:rPr sz="2400" spc="55" dirty="0">
                <a:latin typeface="Cambria"/>
                <a:cs typeface="Cambria"/>
              </a:rPr>
              <a:t>other </a:t>
            </a:r>
            <a:r>
              <a:rPr sz="2400" spc="80" dirty="0">
                <a:latin typeface="Cambria"/>
                <a:cs typeface="Cambria"/>
              </a:rPr>
              <a:t>activities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middle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creating </a:t>
            </a:r>
            <a:r>
              <a:rPr sz="2400" spc="90" dirty="0">
                <a:latin typeface="Cambria"/>
                <a:cs typeface="Cambria"/>
              </a:rPr>
              <a:t> 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such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going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get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cup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coffee.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8793"/>
            <a:ext cx="7920355" cy="5369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database</a:t>
            </a:r>
            <a:r>
              <a:rPr sz="24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contains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full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term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Cambria"/>
                <a:cs typeface="Cambria"/>
              </a:rPr>
              <a:t>detector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special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hardware/software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contains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all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terms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some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logic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terms.</a:t>
            </a:r>
            <a:endParaRPr sz="2400">
              <a:latin typeface="Cambria"/>
              <a:cs typeface="Cambria"/>
            </a:endParaRPr>
          </a:p>
          <a:p>
            <a:pPr marL="652145" marR="5715" lvl="1" indent="-27432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35" dirty="0">
                <a:latin typeface="Cambria"/>
                <a:cs typeface="Cambria"/>
              </a:rPr>
              <a:t>It </a:t>
            </a:r>
            <a:r>
              <a:rPr sz="2100" spc="85" dirty="0">
                <a:latin typeface="Cambria"/>
                <a:cs typeface="Cambria"/>
              </a:rPr>
              <a:t>inputs </a:t>
            </a:r>
            <a:r>
              <a:rPr sz="2100" spc="80" dirty="0">
                <a:latin typeface="Cambria"/>
                <a:cs typeface="Cambria"/>
              </a:rPr>
              <a:t>the text </a:t>
            </a:r>
            <a:r>
              <a:rPr sz="2100" spc="90" dirty="0">
                <a:latin typeface="Cambria"/>
                <a:cs typeface="Cambria"/>
              </a:rPr>
              <a:t>and </a:t>
            </a:r>
            <a:r>
              <a:rPr sz="2100" spc="50" dirty="0">
                <a:latin typeface="Cambria"/>
                <a:cs typeface="Cambria"/>
              </a:rPr>
              <a:t>detects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60" dirty="0">
                <a:latin typeface="Cambria"/>
                <a:cs typeface="Cambria"/>
              </a:rPr>
              <a:t>existence </a:t>
            </a:r>
            <a:r>
              <a:rPr sz="2100" spc="-5" dirty="0">
                <a:latin typeface="Cambria"/>
                <a:cs typeface="Cambria"/>
              </a:rPr>
              <a:t>of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70" dirty="0">
                <a:latin typeface="Cambria"/>
                <a:cs typeface="Cambria"/>
              </a:rPr>
              <a:t>search 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terms.</a:t>
            </a:r>
            <a:r>
              <a:rPr sz="2100" spc="63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logic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between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terms.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It </a:t>
            </a:r>
            <a:r>
              <a:rPr sz="2100" spc="85" dirty="0">
                <a:latin typeface="Cambria"/>
                <a:cs typeface="Cambria"/>
              </a:rPr>
              <a:t>inputs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text </a:t>
            </a:r>
            <a:r>
              <a:rPr sz="2100" spc="90" dirty="0">
                <a:latin typeface="Cambria"/>
                <a:cs typeface="Cambria"/>
              </a:rPr>
              <a:t>and 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detects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existence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search.</a:t>
            </a:r>
            <a:endParaRPr sz="210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query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resolver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performs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major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functions:</a:t>
            </a:r>
            <a:endParaRPr sz="2400">
              <a:latin typeface="Cambria"/>
              <a:cs typeface="Cambria"/>
            </a:endParaRPr>
          </a:p>
          <a:p>
            <a:pPr marL="835660" indent="-457834" algn="just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70" dirty="0">
                <a:latin typeface="Cambria"/>
                <a:cs typeface="Cambria"/>
              </a:rPr>
              <a:t>Accepting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statements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from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users.</a:t>
            </a:r>
            <a:endParaRPr sz="2100">
              <a:latin typeface="Cambria"/>
              <a:cs typeface="Cambria"/>
            </a:endParaRPr>
          </a:p>
          <a:p>
            <a:pPr marL="835660" marR="5715" indent="-45720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105" dirty="0">
                <a:latin typeface="Cambria"/>
                <a:cs typeface="Cambria"/>
              </a:rPr>
              <a:t>Extracting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logic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terms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pass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detector.</a:t>
            </a:r>
            <a:endParaRPr sz="21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60" dirty="0">
                <a:latin typeface="Cambria"/>
                <a:cs typeface="Cambria"/>
              </a:rPr>
              <a:t>It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accepts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results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detector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determines</a:t>
            </a:r>
            <a:r>
              <a:rPr sz="2400" spc="75" dirty="0">
                <a:latin typeface="Cambria"/>
                <a:cs typeface="Cambria"/>
              </a:rPr>
              <a:t> which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satisfied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 item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possibly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relevance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weight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hit.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3121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5" dirty="0">
                <a:solidFill>
                  <a:srgbClr val="002060"/>
                </a:solidFill>
              </a:rPr>
              <a:t>R</a:t>
            </a:r>
            <a:r>
              <a:rPr sz="2400" b="1" spc="305" dirty="0">
                <a:solidFill>
                  <a:srgbClr val="002060"/>
                </a:solidFill>
              </a:rPr>
              <a:t>ESPONSE</a:t>
            </a:r>
            <a:r>
              <a:rPr sz="2400" b="1" spc="254" dirty="0">
                <a:solidFill>
                  <a:srgbClr val="002060"/>
                </a:solidFill>
              </a:rPr>
              <a:t> TIME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1"/>
            <a:ext cx="7844155" cy="479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60" dirty="0">
                <a:latin typeface="Cambria"/>
                <a:cs typeface="Cambria"/>
              </a:rPr>
              <a:t>Response</a:t>
            </a:r>
            <a:r>
              <a:rPr sz="2200" spc="60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time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metric</a:t>
            </a:r>
            <a:r>
              <a:rPr sz="2200" spc="70" dirty="0">
                <a:latin typeface="Cambria"/>
                <a:cs typeface="Cambria"/>
              </a:rPr>
              <a:t> frequently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collected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to 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determine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5" dirty="0">
                <a:latin typeface="Cambria"/>
                <a:cs typeface="Cambria"/>
              </a:rPr>
              <a:t>efficiency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search execution. </a:t>
            </a:r>
            <a:r>
              <a:rPr sz="2200" spc="60" dirty="0">
                <a:latin typeface="Cambria"/>
                <a:cs typeface="Cambria"/>
              </a:rPr>
              <a:t>Response 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time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50" dirty="0">
                <a:latin typeface="Cambria"/>
                <a:cs typeface="Cambria"/>
              </a:rPr>
              <a:t>defined </a:t>
            </a:r>
            <a:r>
              <a:rPr sz="2200" spc="105" dirty="0">
                <a:latin typeface="Cambria"/>
                <a:cs typeface="Cambria"/>
              </a:rPr>
              <a:t>as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time </a:t>
            </a:r>
            <a:r>
              <a:rPr sz="2200" spc="90" dirty="0">
                <a:latin typeface="Cambria"/>
                <a:cs typeface="Cambria"/>
              </a:rPr>
              <a:t>it </a:t>
            </a:r>
            <a:r>
              <a:rPr sz="2200" spc="95" dirty="0">
                <a:latin typeface="Cambria"/>
                <a:cs typeface="Cambria"/>
              </a:rPr>
              <a:t>takes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60" dirty="0">
                <a:latin typeface="Cambria"/>
                <a:cs typeface="Cambria"/>
              </a:rPr>
              <a:t>execute </a:t>
            </a:r>
            <a:r>
              <a:rPr sz="2200" spc="85" dirty="0">
                <a:latin typeface="Cambria"/>
                <a:cs typeface="Cambria"/>
              </a:rPr>
              <a:t>the search.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ambiguity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response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time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originates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from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possible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definitions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file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end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time.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beginning is </a:t>
            </a:r>
            <a:r>
              <a:rPr sz="2200" spc="85" dirty="0">
                <a:latin typeface="Cambria"/>
                <a:cs typeface="Cambria"/>
              </a:rPr>
              <a:t>always </a:t>
            </a:r>
            <a:r>
              <a:rPr sz="2200" spc="50" dirty="0">
                <a:latin typeface="Cambria"/>
                <a:cs typeface="Cambria"/>
              </a:rPr>
              <a:t>correlated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70" dirty="0">
                <a:latin typeface="Cambria"/>
                <a:cs typeface="Cambria"/>
              </a:rPr>
              <a:t>when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user </a:t>
            </a:r>
            <a:r>
              <a:rPr sz="2200" spc="75" dirty="0">
                <a:latin typeface="Cambria"/>
                <a:cs typeface="Cambria"/>
              </a:rPr>
              <a:t>tells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system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60" dirty="0">
                <a:latin typeface="Cambria"/>
                <a:cs typeface="Cambria"/>
              </a:rPr>
              <a:t>begin </a:t>
            </a:r>
            <a:r>
              <a:rPr sz="2200" spc="90" dirty="0">
                <a:latin typeface="Cambria"/>
                <a:cs typeface="Cambria"/>
              </a:rPr>
              <a:t>searching.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60" dirty="0">
                <a:latin typeface="Cambria"/>
                <a:cs typeface="Cambria"/>
              </a:rPr>
              <a:t>end </a:t>
            </a:r>
            <a:r>
              <a:rPr sz="2200" spc="80" dirty="0">
                <a:latin typeface="Cambria"/>
                <a:cs typeface="Cambria"/>
              </a:rPr>
              <a:t>time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55" dirty="0">
                <a:latin typeface="Cambria"/>
                <a:cs typeface="Cambria"/>
              </a:rPr>
              <a:t>affected </a:t>
            </a:r>
            <a:r>
              <a:rPr sz="2200" spc="50" dirty="0">
                <a:latin typeface="Cambria"/>
                <a:cs typeface="Cambria"/>
              </a:rPr>
              <a:t>by 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0" dirty="0">
                <a:latin typeface="Cambria"/>
                <a:cs typeface="Cambria"/>
              </a:rPr>
              <a:t>difference </a:t>
            </a:r>
            <a:r>
              <a:rPr sz="2200" spc="45" dirty="0">
                <a:latin typeface="Cambria"/>
                <a:cs typeface="Cambria"/>
              </a:rPr>
              <a:t>between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45" dirty="0">
                <a:latin typeface="Cambria"/>
                <a:cs typeface="Cambria"/>
              </a:rPr>
              <a:t>user's view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75" dirty="0">
                <a:latin typeface="Cambria"/>
                <a:cs typeface="Cambria"/>
              </a:rPr>
              <a:t>system </a:t>
            </a:r>
            <a:r>
              <a:rPr sz="2200" spc="65" dirty="0">
                <a:latin typeface="Cambria"/>
                <a:cs typeface="Cambria"/>
              </a:rPr>
              <a:t>view. 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From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45" dirty="0">
                <a:latin typeface="Cambria"/>
                <a:cs typeface="Cambria"/>
              </a:rPr>
              <a:t>user's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perspective,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40" dirty="0">
                <a:latin typeface="Cambria"/>
                <a:cs typeface="Cambria"/>
              </a:rPr>
              <a:t>could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considered </a:t>
            </a:r>
            <a:r>
              <a:rPr sz="2200" spc="40" dirty="0">
                <a:latin typeface="Cambria"/>
                <a:cs typeface="Cambria"/>
              </a:rPr>
              <a:t> complete </a:t>
            </a:r>
            <a:r>
              <a:rPr sz="2200" spc="70" dirty="0">
                <a:latin typeface="Cambria"/>
                <a:cs typeface="Cambria"/>
              </a:rPr>
              <a:t>when </a:t>
            </a:r>
            <a:r>
              <a:rPr sz="2200" spc="65" dirty="0">
                <a:latin typeface="Cambria"/>
                <a:cs typeface="Cambria"/>
              </a:rPr>
              <a:t>file </a:t>
            </a:r>
            <a:r>
              <a:rPr sz="2200" spc="75" dirty="0">
                <a:latin typeface="Cambria"/>
                <a:cs typeface="Cambria"/>
              </a:rPr>
              <a:t>first </a:t>
            </a:r>
            <a:r>
              <a:rPr sz="2200" spc="80" dirty="0">
                <a:latin typeface="Cambria"/>
                <a:cs typeface="Cambria"/>
              </a:rPr>
              <a:t>result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85" dirty="0">
                <a:latin typeface="Cambria"/>
                <a:cs typeface="Cambria"/>
              </a:rPr>
              <a:t>available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75" dirty="0">
                <a:latin typeface="Cambria"/>
                <a:cs typeface="Cambria"/>
              </a:rPr>
              <a:t>tile </a:t>
            </a:r>
            <a:r>
              <a:rPr sz="2200" spc="70" dirty="0">
                <a:latin typeface="Cambria"/>
                <a:cs typeface="Cambria"/>
              </a:rPr>
              <a:t>user </a:t>
            </a:r>
            <a:r>
              <a:rPr sz="2200" spc="5" dirty="0">
                <a:latin typeface="Cambria"/>
                <a:cs typeface="Cambria"/>
              </a:rPr>
              <a:t>to 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review, </a:t>
            </a:r>
            <a:r>
              <a:rPr sz="2200" spc="65" dirty="0">
                <a:latin typeface="Cambria"/>
                <a:cs typeface="Cambria"/>
              </a:rPr>
              <a:t>especially </a:t>
            </a:r>
            <a:r>
              <a:rPr sz="2200" spc="70" dirty="0">
                <a:latin typeface="Cambria"/>
                <a:cs typeface="Cambria"/>
              </a:rPr>
              <a:t>if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system </a:t>
            </a:r>
            <a:r>
              <a:rPr sz="2200" spc="114" dirty="0">
                <a:latin typeface="Cambria"/>
                <a:cs typeface="Cambria"/>
              </a:rPr>
              <a:t>has </a:t>
            </a:r>
            <a:r>
              <a:rPr sz="2200" spc="50" dirty="0">
                <a:latin typeface="Cambria"/>
                <a:cs typeface="Cambria"/>
              </a:rPr>
              <a:t>new </a:t>
            </a:r>
            <a:r>
              <a:rPr sz="2200" spc="75" dirty="0">
                <a:latin typeface="Cambria"/>
                <a:cs typeface="Cambria"/>
              </a:rPr>
              <a:t>items </a:t>
            </a:r>
            <a:r>
              <a:rPr sz="2200" spc="85" dirty="0">
                <a:latin typeface="Cambria"/>
                <a:cs typeface="Cambria"/>
              </a:rPr>
              <a:t>available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whenever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user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needs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see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tile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next</a:t>
            </a:r>
            <a:r>
              <a:rPr sz="2200" spc="95" dirty="0">
                <a:latin typeface="Cambria"/>
                <a:cs typeface="Cambria"/>
              </a:rPr>
              <a:t> item.</a:t>
            </a:r>
            <a:r>
              <a:rPr sz="2200" spc="100" dirty="0">
                <a:latin typeface="Cambria"/>
                <a:cs typeface="Cambria"/>
              </a:rPr>
              <a:t> From 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system </a:t>
            </a:r>
            <a:r>
              <a:rPr sz="2200" spc="55" dirty="0">
                <a:latin typeface="Cambria"/>
                <a:cs typeface="Cambria"/>
              </a:rPr>
              <a:t>perspective, </a:t>
            </a:r>
            <a:r>
              <a:rPr sz="2200" spc="75" dirty="0">
                <a:latin typeface="Cambria"/>
                <a:cs typeface="Cambria"/>
              </a:rPr>
              <a:t>system </a:t>
            </a:r>
            <a:r>
              <a:rPr sz="2200" spc="40" dirty="0">
                <a:latin typeface="Cambria"/>
                <a:cs typeface="Cambria"/>
              </a:rPr>
              <a:t>resources </a:t>
            </a:r>
            <a:r>
              <a:rPr sz="2200" spc="75" dirty="0">
                <a:latin typeface="Cambria"/>
                <a:cs typeface="Cambria"/>
              </a:rPr>
              <a:t>are </a:t>
            </a:r>
            <a:r>
              <a:rPr sz="2200" spc="65" dirty="0">
                <a:latin typeface="Cambria"/>
                <a:cs typeface="Cambria"/>
              </a:rPr>
              <a:t>being used </a:t>
            </a:r>
            <a:r>
              <a:rPr sz="2200" spc="105" dirty="0">
                <a:latin typeface="Cambria"/>
                <a:cs typeface="Cambria"/>
              </a:rPr>
              <a:t>until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14" dirty="0">
                <a:latin typeface="Cambria"/>
                <a:cs typeface="Cambria"/>
              </a:rPr>
              <a:t> has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determined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all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hits.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72311"/>
            <a:ext cx="2816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002060"/>
                </a:solidFill>
              </a:rPr>
              <a:t>CONSISTENCY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1846"/>
            <a:ext cx="7844155" cy="46132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86385" marR="5080" indent="-274320" algn="just">
              <a:lnSpc>
                <a:spcPts val="2110"/>
              </a:lnSpc>
              <a:spcBef>
                <a:spcPts val="61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45" dirty="0">
                <a:latin typeface="Cambria"/>
                <a:cs typeface="Cambria"/>
              </a:rPr>
              <a:t>To </a:t>
            </a:r>
            <a:r>
              <a:rPr sz="2200" spc="70" dirty="0">
                <a:latin typeface="Cambria"/>
                <a:cs typeface="Cambria"/>
              </a:rPr>
              <a:t>ensure </a:t>
            </a:r>
            <a:r>
              <a:rPr sz="2200" spc="60" dirty="0">
                <a:latin typeface="Cambria"/>
                <a:cs typeface="Cambria"/>
              </a:rPr>
              <a:t>consistency, </a:t>
            </a:r>
            <a:r>
              <a:rPr sz="2200" spc="40" dirty="0">
                <a:latin typeface="Cambria"/>
                <a:cs typeface="Cambria"/>
              </a:rPr>
              <a:t>response </a:t>
            </a:r>
            <a:r>
              <a:rPr sz="2200" spc="80" dirty="0">
                <a:latin typeface="Cambria"/>
                <a:cs typeface="Cambria"/>
              </a:rPr>
              <a:t>time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105" dirty="0">
                <a:latin typeface="Cambria"/>
                <a:cs typeface="Cambria"/>
              </a:rPr>
              <a:t>usually </a:t>
            </a:r>
            <a:r>
              <a:rPr sz="2200" spc="60" dirty="0">
                <a:latin typeface="Cambria"/>
                <a:cs typeface="Cambria"/>
              </a:rPr>
              <a:t>associated 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with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40" dirty="0">
                <a:latin typeface="Cambria"/>
                <a:cs typeface="Cambria"/>
              </a:rPr>
              <a:t>completion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85" dirty="0">
                <a:latin typeface="Cambria"/>
                <a:cs typeface="Cambria"/>
              </a:rPr>
              <a:t>the search. </a:t>
            </a:r>
            <a:r>
              <a:rPr sz="2200" spc="110" dirty="0">
                <a:latin typeface="Cambria"/>
                <a:cs typeface="Cambria"/>
              </a:rPr>
              <a:t>This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25" dirty="0">
                <a:latin typeface="Cambria"/>
                <a:cs typeface="Cambria"/>
              </a:rPr>
              <a:t>one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5" dirty="0">
                <a:latin typeface="Cambria"/>
                <a:cs typeface="Cambria"/>
              </a:rPr>
              <a:t>most 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important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measurements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production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system.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Determining </a:t>
            </a:r>
            <a:r>
              <a:rPr sz="2200" spc="20" dirty="0">
                <a:latin typeface="Cambria"/>
                <a:cs typeface="Cambria"/>
              </a:rPr>
              <a:t>how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well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75" dirty="0">
                <a:latin typeface="Cambria"/>
                <a:cs typeface="Cambria"/>
              </a:rPr>
              <a:t>system is </a:t>
            </a:r>
            <a:r>
              <a:rPr sz="2200" spc="60" dirty="0">
                <a:latin typeface="Cambria"/>
                <a:cs typeface="Cambria"/>
              </a:rPr>
              <a:t>working </a:t>
            </a:r>
            <a:r>
              <a:rPr sz="2200" spc="70" dirty="0">
                <a:latin typeface="Cambria"/>
                <a:cs typeface="Cambria"/>
              </a:rPr>
              <a:t>answers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typical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concern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60" dirty="0">
                <a:latin typeface="Cambria"/>
                <a:cs typeface="Cambria"/>
              </a:rPr>
              <a:t>user: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"the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system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working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slow 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today.</a:t>
            </a:r>
            <a:r>
              <a:rPr sz="2200" spc="60" dirty="0">
                <a:latin typeface="Tahoma"/>
                <a:cs typeface="Tahoma"/>
              </a:rPr>
              <a:t>“</a:t>
            </a:r>
            <a:endParaRPr sz="2200">
              <a:latin typeface="Tahoma"/>
              <a:cs typeface="Tahoma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63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45" dirty="0">
                <a:latin typeface="Cambria"/>
                <a:cs typeface="Cambria"/>
              </a:rPr>
              <a:t>It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70" dirty="0">
                <a:latin typeface="Cambria"/>
                <a:cs typeface="Cambria"/>
              </a:rPr>
              <a:t>difficult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55" dirty="0">
                <a:latin typeface="Cambria"/>
                <a:cs typeface="Cambria"/>
              </a:rPr>
              <a:t>define </a:t>
            </a:r>
            <a:r>
              <a:rPr sz="2200" spc="35" dirty="0">
                <a:latin typeface="Cambria"/>
                <a:cs typeface="Cambria"/>
              </a:rPr>
              <a:t>objective </a:t>
            </a:r>
            <a:r>
              <a:rPr sz="2200" spc="80" dirty="0">
                <a:latin typeface="Cambria"/>
                <a:cs typeface="Cambria"/>
              </a:rPr>
              <a:t>measures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25" dirty="0">
                <a:latin typeface="Cambria"/>
                <a:cs typeface="Cambria"/>
              </a:rPr>
              <a:t>process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70" dirty="0">
                <a:latin typeface="Cambria"/>
                <a:cs typeface="Cambria"/>
              </a:rPr>
              <a:t>user </a:t>
            </a:r>
            <a:r>
              <a:rPr sz="2200" spc="65" dirty="0">
                <a:latin typeface="Cambria"/>
                <a:cs typeface="Cambria"/>
              </a:rPr>
              <a:t>selecting </a:t>
            </a:r>
            <a:r>
              <a:rPr sz="2200" spc="95" dirty="0">
                <a:latin typeface="Cambria"/>
                <a:cs typeface="Cambria"/>
              </a:rPr>
              <a:t>hits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40" dirty="0">
                <a:latin typeface="Cambria"/>
                <a:cs typeface="Cambria"/>
              </a:rPr>
              <a:t>review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60" dirty="0">
                <a:latin typeface="Cambria"/>
                <a:cs typeface="Cambria"/>
              </a:rPr>
              <a:t>reviewing </a:t>
            </a:r>
            <a:r>
              <a:rPr sz="2200" spc="105" dirty="0">
                <a:latin typeface="Cambria"/>
                <a:cs typeface="Cambria"/>
              </a:rPr>
              <a:t>them. The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problems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associated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with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creation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apply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this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operation.</a:t>
            </a:r>
            <a:endParaRPr sz="2200">
              <a:latin typeface="Cambria"/>
              <a:cs typeface="Cambria"/>
            </a:endParaRPr>
          </a:p>
          <a:p>
            <a:pPr marL="286385" marR="5715" indent="-274320" algn="just">
              <a:lnSpc>
                <a:spcPts val="2110"/>
              </a:lnSpc>
              <a:spcBef>
                <a:spcPts val="58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45" dirty="0">
                <a:latin typeface="Cambria"/>
                <a:cs typeface="Cambria"/>
              </a:rPr>
              <a:t>Using </a:t>
            </a:r>
            <a:r>
              <a:rPr sz="2200" spc="80" dirty="0">
                <a:latin typeface="Cambria"/>
                <a:cs typeface="Cambria"/>
              </a:rPr>
              <a:t>time </a:t>
            </a:r>
            <a:r>
              <a:rPr sz="2200" spc="105" dirty="0">
                <a:latin typeface="Cambria"/>
                <a:cs typeface="Cambria"/>
              </a:rPr>
              <a:t>as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65" dirty="0">
                <a:latin typeface="Cambria"/>
                <a:cs typeface="Cambria"/>
              </a:rPr>
              <a:t>metric </a:t>
            </a:r>
            <a:r>
              <a:rPr sz="2200" spc="15" dirty="0">
                <a:latin typeface="Cambria"/>
                <a:cs typeface="Cambria"/>
              </a:rPr>
              <a:t>does </a:t>
            </a:r>
            <a:r>
              <a:rPr sz="2200" spc="50" dirty="0">
                <a:latin typeface="Cambria"/>
                <a:cs typeface="Cambria"/>
              </a:rPr>
              <a:t>not </a:t>
            </a:r>
            <a:r>
              <a:rPr sz="2200" spc="60" dirty="0">
                <a:latin typeface="Cambria"/>
                <a:cs typeface="Cambria"/>
              </a:rPr>
              <a:t>account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80" dirty="0">
                <a:latin typeface="Cambria"/>
                <a:cs typeface="Cambria"/>
              </a:rPr>
              <a:t>reading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cognitive </a:t>
            </a:r>
            <a:r>
              <a:rPr sz="2200" spc="90" dirty="0">
                <a:latin typeface="Cambria"/>
                <a:cs typeface="Cambria"/>
              </a:rPr>
              <a:t>skills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user along </a:t>
            </a:r>
            <a:r>
              <a:rPr sz="2200" spc="80" dirty="0">
                <a:latin typeface="Cambria"/>
                <a:cs typeface="Cambria"/>
              </a:rPr>
              <a:t>with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user </a:t>
            </a:r>
            <a:r>
              <a:rPr sz="2200" spc="55" dirty="0">
                <a:latin typeface="Cambria"/>
                <a:cs typeface="Cambria"/>
              </a:rPr>
              <a:t>performing 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other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activities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during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review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process.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62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65" dirty="0">
                <a:latin typeface="Cambria"/>
                <a:cs typeface="Cambria"/>
              </a:rPr>
              <a:t>Data </a:t>
            </a:r>
            <a:r>
              <a:rPr sz="2200" spc="75" dirty="0">
                <a:latin typeface="Cambria"/>
                <a:cs typeface="Cambria"/>
              </a:rPr>
              <a:t>are </a:t>
            </a:r>
            <a:r>
              <a:rPr sz="2200" spc="100" dirty="0">
                <a:latin typeface="Cambria"/>
                <a:cs typeface="Cambria"/>
              </a:rPr>
              <a:t>usually </a:t>
            </a:r>
            <a:r>
              <a:rPr sz="2200" spc="75" dirty="0">
                <a:latin typeface="Cambria"/>
                <a:cs typeface="Cambria"/>
              </a:rPr>
              <a:t>gathered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55" dirty="0">
                <a:latin typeface="Cambria"/>
                <a:cs typeface="Cambria"/>
              </a:rPr>
              <a:t>creation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170" dirty="0">
                <a:latin typeface="Cambria"/>
                <a:cs typeface="Cambria"/>
              </a:rPr>
              <a:t>Hit 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file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review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process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subjective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techniques,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such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as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questionnaires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evaluate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system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effectiveness.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657"/>
            <a:ext cx="4874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85" dirty="0">
                <a:solidFill>
                  <a:srgbClr val="002060"/>
                </a:solidFill>
              </a:rPr>
              <a:t>Q</a:t>
            </a:r>
            <a:r>
              <a:rPr sz="2400" b="1" spc="285" dirty="0">
                <a:solidFill>
                  <a:srgbClr val="002060"/>
                </a:solidFill>
              </a:rPr>
              <a:t>UALITY</a:t>
            </a:r>
            <a:r>
              <a:rPr sz="2400" b="1" spc="280" dirty="0">
                <a:solidFill>
                  <a:srgbClr val="002060"/>
                </a:solidFill>
              </a:rPr>
              <a:t> </a:t>
            </a:r>
            <a:r>
              <a:rPr sz="2400" b="1" spc="300" dirty="0">
                <a:solidFill>
                  <a:srgbClr val="002060"/>
                </a:solidFill>
              </a:rPr>
              <a:t>OF</a:t>
            </a:r>
            <a:r>
              <a:rPr sz="2400" b="1" spc="290" dirty="0">
                <a:solidFill>
                  <a:srgbClr val="002060"/>
                </a:solidFill>
              </a:rPr>
              <a:t> </a:t>
            </a:r>
            <a:r>
              <a:rPr sz="2400" b="1" spc="295" dirty="0">
                <a:solidFill>
                  <a:srgbClr val="002060"/>
                </a:solidFill>
              </a:rPr>
              <a:t>THE </a:t>
            </a:r>
            <a:r>
              <a:rPr sz="3000" b="1" spc="320" dirty="0">
                <a:solidFill>
                  <a:srgbClr val="002060"/>
                </a:solidFill>
              </a:rPr>
              <a:t>S</a:t>
            </a:r>
            <a:r>
              <a:rPr sz="2400" b="1" spc="320" dirty="0">
                <a:solidFill>
                  <a:srgbClr val="002060"/>
                </a:solidFill>
              </a:rPr>
              <a:t>EARCH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5374"/>
            <a:ext cx="7767955" cy="45129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6385" marR="5080" indent="-274320" algn="just">
              <a:lnSpc>
                <a:spcPts val="2380"/>
              </a:lnSpc>
              <a:spcBef>
                <a:spcPts val="39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50" dirty="0">
                <a:latin typeface="Cambria"/>
                <a:cs typeface="Cambria"/>
              </a:rPr>
              <a:t>In </a:t>
            </a:r>
            <a:r>
              <a:rPr sz="2200" spc="65" dirty="0">
                <a:latin typeface="Cambria"/>
                <a:cs typeface="Cambria"/>
              </a:rPr>
              <a:t>addition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55" dirty="0">
                <a:latin typeface="Cambria"/>
                <a:cs typeface="Cambria"/>
              </a:rPr>
              <a:t>efficiency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40" dirty="0">
                <a:latin typeface="Cambria"/>
                <a:cs typeface="Cambria"/>
              </a:rPr>
              <a:t>process, </a:t>
            </a:r>
            <a:r>
              <a:rPr sz="2200" spc="85" dirty="0">
                <a:latin typeface="Cambria"/>
                <a:cs typeface="Cambria"/>
              </a:rPr>
              <a:t>the quality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80" dirty="0">
                <a:latin typeface="Cambria"/>
                <a:cs typeface="Cambria"/>
              </a:rPr>
              <a:t>results </a:t>
            </a:r>
            <a:r>
              <a:rPr sz="2200" spc="75" dirty="0">
                <a:latin typeface="Cambria"/>
                <a:cs typeface="Cambria"/>
              </a:rPr>
              <a:t>are </a:t>
            </a:r>
            <a:r>
              <a:rPr sz="2200" spc="50" dirty="0">
                <a:latin typeface="Cambria"/>
                <a:cs typeface="Cambria"/>
              </a:rPr>
              <a:t>also </a:t>
            </a:r>
            <a:r>
              <a:rPr sz="2200" spc="75" dirty="0">
                <a:latin typeface="Cambria"/>
                <a:cs typeface="Cambria"/>
              </a:rPr>
              <a:t>measured </a:t>
            </a:r>
            <a:r>
              <a:rPr sz="2200" spc="40" dirty="0">
                <a:latin typeface="Cambria"/>
                <a:cs typeface="Cambria"/>
              </a:rPr>
              <a:t>by </a:t>
            </a:r>
            <a:r>
              <a:rPr sz="2200" spc="40" dirty="0">
                <a:solidFill>
                  <a:srgbClr val="006FC0"/>
                </a:solidFill>
                <a:latin typeface="Cambria"/>
                <a:cs typeface="Cambria"/>
              </a:rPr>
              <a:t>precision </a:t>
            </a:r>
            <a:r>
              <a:rPr sz="2200" spc="9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22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06FC0"/>
                </a:solidFill>
                <a:latin typeface="Cambria"/>
                <a:cs typeface="Cambria"/>
              </a:rPr>
              <a:t>recall.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380"/>
              </a:lnSpc>
              <a:spcBef>
                <a:spcPts val="59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60" dirty="0">
                <a:solidFill>
                  <a:srgbClr val="C00000"/>
                </a:solidFill>
                <a:latin typeface="Cambria"/>
                <a:cs typeface="Cambria"/>
              </a:rPr>
              <a:t>Precision</a:t>
            </a:r>
            <a:r>
              <a:rPr sz="2200" spc="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measure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accuracy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process. </a:t>
            </a:r>
            <a:r>
              <a:rPr sz="2200" spc="145" dirty="0">
                <a:latin typeface="Cambria"/>
                <a:cs typeface="Cambria"/>
              </a:rPr>
              <a:t>It </a:t>
            </a:r>
            <a:r>
              <a:rPr sz="2200" spc="55" dirty="0">
                <a:latin typeface="Cambria"/>
                <a:cs typeface="Cambria"/>
              </a:rPr>
              <a:t>directly </a:t>
            </a:r>
            <a:r>
              <a:rPr sz="2200" spc="90" dirty="0">
                <a:latin typeface="Cambria"/>
                <a:cs typeface="Cambria"/>
              </a:rPr>
              <a:t>evaluates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0" dirty="0">
                <a:latin typeface="Cambria"/>
                <a:cs typeface="Cambria"/>
              </a:rPr>
              <a:t>correlation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60" dirty="0">
                <a:latin typeface="Cambria"/>
                <a:cs typeface="Cambria"/>
              </a:rPr>
              <a:t>query 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database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indirectly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measure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completeness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indexing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algorithm.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5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25" dirty="0">
                <a:latin typeface="Cambria"/>
                <a:cs typeface="Cambria"/>
              </a:rPr>
              <a:t>If </a:t>
            </a:r>
            <a:r>
              <a:rPr sz="2200" spc="75" dirty="0">
                <a:latin typeface="Cambria"/>
                <a:cs typeface="Cambria"/>
              </a:rPr>
              <a:t>tile </a:t>
            </a:r>
            <a:r>
              <a:rPr sz="2200" spc="85" dirty="0">
                <a:latin typeface="Cambria"/>
                <a:cs typeface="Cambria"/>
              </a:rPr>
              <a:t>indexing </a:t>
            </a:r>
            <a:r>
              <a:rPr sz="2200" spc="80" dirty="0">
                <a:latin typeface="Cambria"/>
                <a:cs typeface="Cambria"/>
              </a:rPr>
              <a:t>algorithm </a:t>
            </a:r>
            <a:r>
              <a:rPr sz="2200" spc="70" dirty="0">
                <a:latin typeface="Cambria"/>
                <a:cs typeface="Cambria"/>
              </a:rPr>
              <a:t>tends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65" dirty="0">
                <a:latin typeface="Cambria"/>
                <a:cs typeface="Cambria"/>
              </a:rPr>
              <a:t>generalize </a:t>
            </a:r>
            <a:r>
              <a:rPr sz="2200" spc="40" dirty="0">
                <a:latin typeface="Cambria"/>
                <a:cs typeface="Cambria"/>
              </a:rPr>
              <a:t>by </a:t>
            </a:r>
            <a:r>
              <a:rPr sz="2200" spc="105" dirty="0">
                <a:latin typeface="Cambria"/>
                <a:cs typeface="Cambria"/>
              </a:rPr>
              <a:t>having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high </a:t>
            </a:r>
            <a:r>
              <a:rPr sz="2200" spc="60" dirty="0">
                <a:latin typeface="Cambria"/>
                <a:cs typeface="Cambria"/>
              </a:rPr>
              <a:t>threshold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index term </a:t>
            </a:r>
            <a:r>
              <a:rPr sz="2200" spc="50" dirty="0">
                <a:latin typeface="Cambria"/>
                <a:cs typeface="Cambria"/>
              </a:rPr>
              <a:t>selection </a:t>
            </a:r>
            <a:r>
              <a:rPr sz="2200" spc="25" dirty="0">
                <a:latin typeface="Cambria"/>
                <a:cs typeface="Cambria"/>
              </a:rPr>
              <a:t>process </a:t>
            </a:r>
            <a:r>
              <a:rPr sz="2200" spc="-5" dirty="0">
                <a:latin typeface="Cambria"/>
                <a:cs typeface="Cambria"/>
              </a:rPr>
              <a:t>or </a:t>
            </a:r>
            <a:r>
              <a:rPr sz="2200" spc="50" dirty="0">
                <a:latin typeface="Cambria"/>
                <a:cs typeface="Cambria"/>
              </a:rPr>
              <a:t>by 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using </a:t>
            </a:r>
            <a:r>
              <a:rPr sz="2200" spc="30" dirty="0">
                <a:latin typeface="Cambria"/>
                <a:cs typeface="Cambria"/>
              </a:rPr>
              <a:t>concept </a:t>
            </a:r>
            <a:r>
              <a:rPr sz="2200" spc="90" dirty="0">
                <a:latin typeface="Cambria"/>
                <a:cs typeface="Cambria"/>
              </a:rPr>
              <a:t>indexing, then </a:t>
            </a:r>
            <a:r>
              <a:rPr sz="2200" spc="40" dirty="0">
                <a:latin typeface="Cambria"/>
                <a:cs typeface="Cambria"/>
              </a:rPr>
              <a:t>precision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45" dirty="0">
                <a:latin typeface="Cambria"/>
                <a:cs typeface="Cambria"/>
              </a:rPr>
              <a:t>lower, </a:t>
            </a:r>
            <a:r>
              <a:rPr sz="2200" spc="20" dirty="0">
                <a:latin typeface="Cambria"/>
                <a:cs typeface="Cambria"/>
              </a:rPr>
              <a:t>no </a:t>
            </a:r>
            <a:r>
              <a:rPr sz="2200" spc="90" dirty="0">
                <a:latin typeface="Cambria"/>
                <a:cs typeface="Cambria"/>
              </a:rPr>
              <a:t>matter 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how </a:t>
            </a:r>
            <a:r>
              <a:rPr sz="2200" spc="75" dirty="0">
                <a:latin typeface="Cambria"/>
                <a:cs typeface="Cambria"/>
              </a:rPr>
              <a:t>accurate tile </a:t>
            </a:r>
            <a:r>
              <a:rPr sz="2200" spc="85" dirty="0">
                <a:latin typeface="Cambria"/>
                <a:cs typeface="Cambria"/>
              </a:rPr>
              <a:t>similarity </a:t>
            </a:r>
            <a:r>
              <a:rPr sz="2200" spc="80" dirty="0">
                <a:latin typeface="Cambria"/>
                <a:cs typeface="Cambria"/>
              </a:rPr>
              <a:t>algorithm </a:t>
            </a:r>
            <a:r>
              <a:rPr sz="2200" spc="40" dirty="0">
                <a:latin typeface="Cambria"/>
                <a:cs typeface="Cambria"/>
              </a:rPr>
              <a:t>between </a:t>
            </a:r>
            <a:r>
              <a:rPr sz="2200" spc="60" dirty="0">
                <a:latin typeface="Cambria"/>
                <a:cs typeface="Cambria"/>
              </a:rPr>
              <a:t>query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index.</a:t>
            </a:r>
            <a:endParaRPr sz="2200">
              <a:latin typeface="Cambria"/>
              <a:cs typeface="Cambria"/>
            </a:endParaRPr>
          </a:p>
          <a:p>
            <a:pPr marL="286385" marR="5715" indent="-274320" algn="just">
              <a:lnSpc>
                <a:spcPts val="2380"/>
              </a:lnSpc>
              <a:spcBef>
                <a:spcPts val="63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95" dirty="0">
                <a:latin typeface="Cambria"/>
                <a:cs typeface="Cambria"/>
              </a:rPr>
              <a:t>Recall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80" dirty="0">
                <a:latin typeface="Cambria"/>
                <a:cs typeface="Cambria"/>
              </a:rPr>
              <a:t>measure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ability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tile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20" dirty="0">
                <a:latin typeface="Cambria"/>
                <a:cs typeface="Cambria"/>
              </a:rPr>
              <a:t>to  </a:t>
            </a:r>
            <a:r>
              <a:rPr sz="2200" spc="75" dirty="0">
                <a:latin typeface="Cambria"/>
                <a:cs typeface="Cambria"/>
              </a:rPr>
              <a:t>find </a:t>
            </a:r>
            <a:r>
              <a:rPr sz="2200" spc="105" dirty="0">
                <a:latin typeface="Cambria"/>
                <a:cs typeface="Cambria"/>
              </a:rPr>
              <a:t>all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relevant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items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database.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5" y="1353751"/>
            <a:ext cx="5934075" cy="8169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75" y="2601157"/>
            <a:ext cx="5591175" cy="807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3687064"/>
            <a:ext cx="7919084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"/>
                <a:cs typeface="Cambria"/>
              </a:rPr>
              <a:t>where </a:t>
            </a:r>
            <a:r>
              <a:rPr sz="1800" i="1" spc="110" dirty="0">
                <a:latin typeface="Cambria"/>
                <a:cs typeface="Cambria"/>
              </a:rPr>
              <a:t>Number</a:t>
            </a:r>
            <a:r>
              <a:rPr sz="1800" i="1" u="sng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i="1" spc="90" dirty="0">
                <a:latin typeface="Cambria"/>
                <a:cs typeface="Cambria"/>
              </a:rPr>
              <a:t>Possible_Relevant </a:t>
            </a:r>
            <a:r>
              <a:rPr sz="1800" i="1" spc="110" dirty="0">
                <a:latin typeface="Cambria"/>
                <a:cs typeface="Cambria"/>
              </a:rPr>
              <a:t>is </a:t>
            </a:r>
            <a:r>
              <a:rPr sz="1800" i="1" spc="40" dirty="0">
                <a:latin typeface="Cambria"/>
                <a:cs typeface="Cambria"/>
              </a:rPr>
              <a:t>the </a:t>
            </a:r>
            <a:r>
              <a:rPr sz="1800" i="1" spc="90" dirty="0">
                <a:latin typeface="Cambria"/>
                <a:cs typeface="Cambria"/>
              </a:rPr>
              <a:t>number </a:t>
            </a:r>
            <a:r>
              <a:rPr sz="1800" i="1" spc="30" dirty="0">
                <a:latin typeface="Cambria"/>
                <a:cs typeface="Cambria"/>
              </a:rPr>
              <a:t>of </a:t>
            </a:r>
            <a:r>
              <a:rPr sz="1800" i="1" spc="55" dirty="0">
                <a:latin typeface="Cambria"/>
                <a:cs typeface="Cambria"/>
              </a:rPr>
              <a:t>relevant </a:t>
            </a:r>
            <a:r>
              <a:rPr sz="1800" i="1" spc="70" dirty="0">
                <a:latin typeface="Cambria"/>
                <a:cs typeface="Cambria"/>
              </a:rPr>
              <a:t>items </a:t>
            </a:r>
            <a:r>
              <a:rPr sz="1800" i="1" spc="125" dirty="0">
                <a:latin typeface="Cambria"/>
                <a:cs typeface="Cambria"/>
              </a:rPr>
              <a:t>in </a:t>
            </a:r>
            <a:r>
              <a:rPr sz="1800" i="1" spc="45" dirty="0">
                <a:latin typeface="Cambria"/>
                <a:cs typeface="Cambria"/>
              </a:rPr>
              <a:t>the </a:t>
            </a:r>
            <a:r>
              <a:rPr sz="1800" i="1" spc="50" dirty="0">
                <a:latin typeface="Cambria"/>
                <a:cs typeface="Cambria"/>
              </a:rPr>
              <a:t> </a:t>
            </a:r>
            <a:r>
              <a:rPr sz="1800" i="1" spc="80" dirty="0">
                <a:latin typeface="Cambria"/>
                <a:cs typeface="Cambria"/>
              </a:rPr>
              <a:t>database, </a:t>
            </a:r>
            <a:r>
              <a:rPr sz="1800" i="1" spc="95" dirty="0">
                <a:latin typeface="Cambria"/>
                <a:cs typeface="Cambria"/>
              </a:rPr>
              <a:t>Number_Retrieved_Relevant </a:t>
            </a:r>
            <a:r>
              <a:rPr sz="1800" i="1" spc="110" dirty="0">
                <a:latin typeface="Cambria"/>
                <a:cs typeface="Cambria"/>
              </a:rPr>
              <a:t>is </a:t>
            </a:r>
            <a:r>
              <a:rPr sz="1800" i="1" spc="40" dirty="0">
                <a:latin typeface="Cambria"/>
                <a:cs typeface="Cambria"/>
              </a:rPr>
              <a:t>the </a:t>
            </a:r>
            <a:r>
              <a:rPr sz="1800" i="1" spc="90" dirty="0">
                <a:latin typeface="Cambria"/>
                <a:cs typeface="Cambria"/>
              </a:rPr>
              <a:t>number </a:t>
            </a:r>
            <a:r>
              <a:rPr sz="1800" i="1" spc="25" dirty="0">
                <a:latin typeface="Cambria"/>
                <a:cs typeface="Cambria"/>
              </a:rPr>
              <a:t>of </a:t>
            </a:r>
            <a:r>
              <a:rPr sz="1800" i="1" spc="55" dirty="0">
                <a:latin typeface="Cambria"/>
                <a:cs typeface="Cambria"/>
              </a:rPr>
              <a:t>relevant </a:t>
            </a:r>
            <a:r>
              <a:rPr sz="1800" i="1" spc="70" dirty="0">
                <a:latin typeface="Cambria"/>
                <a:cs typeface="Cambria"/>
              </a:rPr>
              <a:t>items </a:t>
            </a:r>
            <a:r>
              <a:rPr sz="1800" i="1" spc="114" dirty="0">
                <a:latin typeface="Cambria"/>
                <a:cs typeface="Cambria"/>
              </a:rPr>
              <a:t>in </a:t>
            </a:r>
            <a:r>
              <a:rPr sz="1800" i="1" spc="120" dirty="0">
                <a:latin typeface="Cambria"/>
                <a:cs typeface="Cambria"/>
              </a:rPr>
              <a:t> </a:t>
            </a:r>
            <a:r>
              <a:rPr sz="1800" i="1" spc="40" dirty="0">
                <a:latin typeface="Cambria"/>
                <a:cs typeface="Cambria"/>
              </a:rPr>
              <a:t>the </a:t>
            </a:r>
            <a:r>
              <a:rPr sz="1800" i="1" spc="140" dirty="0">
                <a:latin typeface="Cambria"/>
                <a:cs typeface="Cambria"/>
              </a:rPr>
              <a:t>Hit </a:t>
            </a:r>
            <a:r>
              <a:rPr sz="1800" i="1" spc="80" dirty="0">
                <a:latin typeface="Cambria"/>
                <a:cs typeface="Cambria"/>
              </a:rPr>
              <a:t>file, </a:t>
            </a:r>
            <a:r>
              <a:rPr sz="1800" i="1" spc="120" dirty="0">
                <a:latin typeface="Cambria"/>
                <a:cs typeface="Cambria"/>
              </a:rPr>
              <a:t>and </a:t>
            </a:r>
            <a:r>
              <a:rPr sz="1800" i="1" spc="95" dirty="0">
                <a:latin typeface="Cambria"/>
                <a:cs typeface="Cambria"/>
              </a:rPr>
              <a:t>Number_Total_Retrieved </a:t>
            </a:r>
            <a:r>
              <a:rPr sz="1800" i="1" spc="110" dirty="0">
                <a:latin typeface="Cambria"/>
                <a:cs typeface="Cambria"/>
              </a:rPr>
              <a:t>is </a:t>
            </a:r>
            <a:r>
              <a:rPr sz="1800" i="1" spc="45" dirty="0">
                <a:latin typeface="Cambria"/>
                <a:cs typeface="Cambria"/>
              </a:rPr>
              <a:t>the </a:t>
            </a:r>
            <a:r>
              <a:rPr sz="1800" i="1" spc="40" dirty="0">
                <a:latin typeface="Cambria"/>
                <a:cs typeface="Cambria"/>
              </a:rPr>
              <a:t>total </a:t>
            </a:r>
            <a:r>
              <a:rPr sz="1800" i="1" spc="90" dirty="0">
                <a:latin typeface="Cambria"/>
                <a:cs typeface="Cambria"/>
              </a:rPr>
              <a:t>number </a:t>
            </a:r>
            <a:r>
              <a:rPr sz="1800" i="1" spc="30" dirty="0">
                <a:latin typeface="Cambria"/>
                <a:cs typeface="Cambria"/>
              </a:rPr>
              <a:t>of </a:t>
            </a:r>
            <a:r>
              <a:rPr sz="1800" i="1" spc="75" dirty="0">
                <a:latin typeface="Cambria"/>
                <a:cs typeface="Cambria"/>
              </a:rPr>
              <a:t>items </a:t>
            </a:r>
            <a:r>
              <a:rPr sz="1800" i="1" spc="120" dirty="0">
                <a:latin typeface="Cambria"/>
                <a:cs typeface="Cambria"/>
              </a:rPr>
              <a:t>in </a:t>
            </a:r>
            <a:r>
              <a:rPr sz="1800" i="1" spc="125" dirty="0">
                <a:latin typeface="Cambria"/>
                <a:cs typeface="Cambria"/>
              </a:rPr>
              <a:t> </a:t>
            </a:r>
            <a:r>
              <a:rPr sz="1800" i="1" spc="40" dirty="0">
                <a:latin typeface="Cambria"/>
                <a:cs typeface="Cambria"/>
              </a:rPr>
              <a:t>the</a:t>
            </a:r>
            <a:r>
              <a:rPr sz="1800" i="1" spc="95" dirty="0">
                <a:latin typeface="Cambria"/>
                <a:cs typeface="Cambria"/>
              </a:rPr>
              <a:t> </a:t>
            </a:r>
            <a:r>
              <a:rPr sz="1800" i="1" spc="135" dirty="0">
                <a:latin typeface="Cambria"/>
                <a:cs typeface="Cambria"/>
              </a:rPr>
              <a:t>Hit</a:t>
            </a:r>
            <a:r>
              <a:rPr sz="1800" i="1" spc="105" dirty="0">
                <a:latin typeface="Cambria"/>
                <a:cs typeface="Cambria"/>
              </a:rPr>
              <a:t> </a:t>
            </a:r>
            <a:r>
              <a:rPr sz="1800" i="1" spc="114" dirty="0">
                <a:latin typeface="Cambria"/>
                <a:cs typeface="Cambria"/>
              </a:rPr>
              <a:t>File.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1560"/>
              </a:spcBef>
            </a:pPr>
            <a:r>
              <a:rPr sz="1800" i="1" spc="95" dirty="0">
                <a:latin typeface="Cambria"/>
                <a:cs typeface="Cambria"/>
              </a:rPr>
              <a:t>Number_Retrieved_Relevant</a:t>
            </a:r>
            <a:r>
              <a:rPr sz="1800" i="1" spc="100" dirty="0">
                <a:latin typeface="Cambria"/>
                <a:cs typeface="Cambria"/>
              </a:rPr>
              <a:t> </a:t>
            </a:r>
            <a:r>
              <a:rPr sz="1800" i="1" spc="120" dirty="0">
                <a:latin typeface="Cambria"/>
                <a:cs typeface="Cambria"/>
              </a:rPr>
              <a:t>and</a:t>
            </a:r>
            <a:r>
              <a:rPr sz="1800" i="1" spc="125" dirty="0">
                <a:latin typeface="Cambria"/>
                <a:cs typeface="Cambria"/>
              </a:rPr>
              <a:t> </a:t>
            </a:r>
            <a:r>
              <a:rPr sz="1800" i="1" spc="100" dirty="0">
                <a:latin typeface="Cambria"/>
                <a:cs typeface="Cambria"/>
              </a:rPr>
              <a:t>Number_Total_Retrieved,</a:t>
            </a:r>
            <a:r>
              <a:rPr sz="1800" i="1" spc="105" dirty="0">
                <a:latin typeface="Cambria"/>
                <a:cs typeface="Cambria"/>
              </a:rPr>
              <a:t> </a:t>
            </a:r>
            <a:r>
              <a:rPr sz="1800" i="1" spc="35" dirty="0">
                <a:latin typeface="Cambria"/>
                <a:cs typeface="Cambria"/>
              </a:rPr>
              <a:t>are</a:t>
            </a:r>
            <a:r>
              <a:rPr sz="1800" i="1" spc="40" dirty="0">
                <a:latin typeface="Cambria"/>
                <a:cs typeface="Cambria"/>
              </a:rPr>
              <a:t> </a:t>
            </a:r>
            <a:r>
              <a:rPr sz="1800" i="1" spc="90" dirty="0">
                <a:latin typeface="Cambria"/>
                <a:cs typeface="Cambria"/>
              </a:rPr>
              <a:t>always </a:t>
            </a:r>
            <a:r>
              <a:rPr sz="1800" i="1" spc="95" dirty="0">
                <a:latin typeface="Cambria"/>
                <a:cs typeface="Cambria"/>
              </a:rPr>
              <a:t> </a:t>
            </a:r>
            <a:r>
              <a:rPr sz="1800" i="1" spc="85" dirty="0">
                <a:latin typeface="Cambria"/>
                <a:cs typeface="Cambria"/>
              </a:rPr>
              <a:t>available.</a:t>
            </a:r>
            <a:r>
              <a:rPr sz="1800" i="1" spc="90" dirty="0">
                <a:latin typeface="Cambria"/>
                <a:cs typeface="Cambria"/>
              </a:rPr>
              <a:t> Number_Possible-Relevant</a:t>
            </a:r>
            <a:r>
              <a:rPr sz="1800" i="1" spc="9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poses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problem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uncontrolled 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environments </a:t>
            </a:r>
            <a:r>
              <a:rPr sz="1800" spc="45" dirty="0">
                <a:latin typeface="Cambria"/>
                <a:cs typeface="Cambria"/>
              </a:rPr>
              <a:t>because </a:t>
            </a:r>
            <a:r>
              <a:rPr sz="1800" spc="75" dirty="0">
                <a:latin typeface="Cambria"/>
                <a:cs typeface="Cambria"/>
              </a:rPr>
              <a:t>it </a:t>
            </a:r>
            <a:r>
              <a:rPr sz="1800" spc="65" dirty="0">
                <a:latin typeface="Cambria"/>
                <a:cs typeface="Cambria"/>
              </a:rPr>
              <a:t>suggests </a:t>
            </a:r>
            <a:r>
              <a:rPr sz="1800" spc="95" dirty="0">
                <a:latin typeface="Cambria"/>
                <a:cs typeface="Cambria"/>
              </a:rPr>
              <a:t>that </a:t>
            </a:r>
            <a:r>
              <a:rPr sz="1800" spc="85" dirty="0">
                <a:latin typeface="Cambria"/>
                <a:cs typeface="Cambria"/>
              </a:rPr>
              <a:t>all </a:t>
            </a:r>
            <a:r>
              <a:rPr sz="1800" spc="65" dirty="0">
                <a:latin typeface="Cambria"/>
                <a:cs typeface="Cambria"/>
              </a:rPr>
              <a:t>relevant items </a:t>
            </a:r>
            <a:r>
              <a:rPr sz="1800" spc="75" dirty="0">
                <a:latin typeface="Cambria"/>
                <a:cs typeface="Cambria"/>
              </a:rPr>
              <a:t>in </a:t>
            </a:r>
            <a:r>
              <a:rPr sz="1800" spc="65" dirty="0">
                <a:latin typeface="Cambria"/>
                <a:cs typeface="Cambria"/>
              </a:rPr>
              <a:t>the database 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are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known.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28902"/>
            <a:ext cx="799655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50" dirty="0">
                <a:latin typeface="Cambria"/>
                <a:cs typeface="Cambria"/>
              </a:rPr>
              <a:t>To </a:t>
            </a:r>
            <a:r>
              <a:rPr sz="2400" spc="114" dirty="0">
                <a:latin typeface="Cambria"/>
                <a:cs typeface="Cambria"/>
              </a:rPr>
              <a:t>gain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insights </a:t>
            </a:r>
            <a:r>
              <a:rPr sz="2400" spc="65" dirty="0">
                <a:latin typeface="Cambria"/>
                <a:cs typeface="Cambria"/>
              </a:rPr>
              <a:t>associated </a:t>
            </a:r>
            <a:r>
              <a:rPr sz="2400" spc="90" dirty="0">
                <a:latin typeface="Cambria"/>
                <a:cs typeface="Cambria"/>
              </a:rPr>
              <a:t>with testing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against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latin typeface="Cambria"/>
                <a:cs typeface="Cambria"/>
              </a:rPr>
              <a:t>large </a:t>
            </a:r>
            <a:r>
              <a:rPr sz="2400" spc="95" dirty="0">
                <a:latin typeface="Cambria"/>
                <a:cs typeface="Cambria"/>
              </a:rPr>
              <a:t>database </a:t>
            </a:r>
            <a:r>
              <a:rPr sz="2400" spc="110" dirty="0">
                <a:latin typeface="Cambria"/>
                <a:cs typeface="Cambria"/>
              </a:rPr>
              <a:t>makes </a:t>
            </a:r>
            <a:r>
              <a:rPr sz="2400" spc="40" dirty="0">
                <a:latin typeface="Cambria"/>
                <a:cs typeface="Cambria"/>
              </a:rPr>
              <a:t>collection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100" dirty="0">
                <a:latin typeface="Cambria"/>
                <a:cs typeface="Cambria"/>
              </a:rPr>
              <a:t>this </a:t>
            </a:r>
            <a:r>
              <a:rPr sz="2400" spc="114" dirty="0">
                <a:latin typeface="Cambria"/>
                <a:cs typeface="Cambria"/>
              </a:rPr>
              <a:t>data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almost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impossible.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Two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approaches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suggested.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first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4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use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sampling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technique </a:t>
            </a:r>
            <a:r>
              <a:rPr sz="24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across</a:t>
            </a:r>
            <a:r>
              <a:rPr sz="24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database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performing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relevance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judgments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returned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items</a:t>
            </a:r>
            <a:r>
              <a:rPr sz="2400" spc="10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</a:t>
            </a:r>
            <a:r>
              <a:rPr sz="2400" spc="75" dirty="0">
                <a:latin typeface="Cambria"/>
                <a:cs typeface="Cambria"/>
              </a:rPr>
              <a:t> 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apply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different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strategies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same database </a:t>
            </a:r>
            <a:r>
              <a:rPr sz="2400" spc="20" dirty="0">
                <a:latin typeface="Cambria"/>
                <a:cs typeface="Cambria"/>
              </a:rPr>
              <a:t>for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same </a:t>
            </a:r>
            <a:r>
              <a:rPr sz="2400" spc="80" dirty="0">
                <a:latin typeface="Cambria"/>
                <a:cs typeface="Cambria"/>
              </a:rPr>
              <a:t>query.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An </a:t>
            </a:r>
            <a:r>
              <a:rPr sz="2400" spc="85" dirty="0">
                <a:latin typeface="Cambria"/>
                <a:cs typeface="Cambria"/>
              </a:rPr>
              <a:t>assumption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100" dirty="0">
                <a:latin typeface="Cambria"/>
                <a:cs typeface="Cambria"/>
              </a:rPr>
              <a:t>then </a:t>
            </a:r>
            <a:r>
              <a:rPr sz="2400" spc="90" dirty="0">
                <a:latin typeface="Cambria"/>
                <a:cs typeface="Cambria"/>
              </a:rPr>
              <a:t>made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20" dirty="0">
                <a:latin typeface="Cambria"/>
                <a:cs typeface="Cambria"/>
              </a:rPr>
              <a:t>all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95" dirty="0">
                <a:latin typeface="Cambria"/>
                <a:cs typeface="Cambria"/>
              </a:rPr>
              <a:t>in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database </a:t>
            </a:r>
            <a:r>
              <a:rPr sz="2400" spc="70" dirty="0">
                <a:latin typeface="Cambria"/>
                <a:cs typeface="Cambria"/>
              </a:rPr>
              <a:t>will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60" dirty="0">
                <a:latin typeface="Cambria"/>
                <a:cs typeface="Cambria"/>
              </a:rPr>
              <a:t>found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aggregate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114" dirty="0">
                <a:latin typeface="Cambria"/>
                <a:cs typeface="Cambria"/>
              </a:rPr>
              <a:t>all </a:t>
            </a:r>
            <a:r>
              <a:rPr sz="2400" spc="-15" dirty="0">
                <a:latin typeface="Cambria"/>
                <a:cs typeface="Cambria"/>
              </a:rPr>
              <a:t>of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searches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76171"/>
            <a:ext cx="1828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85" dirty="0">
                <a:solidFill>
                  <a:srgbClr val="002060"/>
                </a:solidFill>
              </a:rPr>
              <a:t>F</a:t>
            </a:r>
            <a:r>
              <a:rPr sz="2400" b="1" spc="285" dirty="0">
                <a:solidFill>
                  <a:srgbClr val="002060"/>
                </a:solidFill>
              </a:rPr>
              <a:t>ALLOUT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28902"/>
            <a:ext cx="78187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85" dirty="0">
                <a:latin typeface="Cambria"/>
                <a:cs typeface="Cambria"/>
              </a:rPr>
              <a:t>Another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directly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retrieving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non-relevant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defining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how 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effective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operating.</a:t>
            </a:r>
            <a:r>
              <a:rPr sz="2400" spc="120" dirty="0">
                <a:latin typeface="Cambria"/>
                <a:cs typeface="Cambria"/>
              </a:rPr>
              <a:t> This 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called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Fallout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defined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209" y="3381375"/>
            <a:ext cx="4628957" cy="60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4196842"/>
            <a:ext cx="792035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Cambria"/>
                <a:cs typeface="Cambria"/>
              </a:rPr>
              <a:t>where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i="1" spc="125" dirty="0">
                <a:latin typeface="Cambria"/>
                <a:cs typeface="Cambria"/>
              </a:rPr>
              <a:t>Number_Total_Nonrelevant </a:t>
            </a:r>
            <a:r>
              <a:rPr sz="2400" i="1" spc="140" dirty="0">
                <a:latin typeface="Cambria"/>
                <a:cs typeface="Cambria"/>
              </a:rPr>
              <a:t>is </a:t>
            </a:r>
            <a:r>
              <a:rPr sz="2400" i="1" spc="55" dirty="0">
                <a:latin typeface="Cambria"/>
                <a:cs typeface="Cambria"/>
              </a:rPr>
              <a:t>the  </a:t>
            </a:r>
            <a:r>
              <a:rPr sz="2400" i="1" spc="50" dirty="0">
                <a:latin typeface="Cambria"/>
                <a:cs typeface="Cambria"/>
              </a:rPr>
              <a:t>total  </a:t>
            </a:r>
            <a:r>
              <a:rPr sz="2400" i="1" spc="114" dirty="0">
                <a:latin typeface="Cambria"/>
                <a:cs typeface="Cambria"/>
              </a:rPr>
              <a:t>number 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 </a:t>
            </a:r>
            <a:r>
              <a:rPr sz="2400" i="1" spc="80" dirty="0">
                <a:latin typeface="Cambria"/>
                <a:cs typeface="Cambria"/>
              </a:rPr>
              <a:t>non-relevant </a:t>
            </a:r>
            <a:r>
              <a:rPr sz="2400" i="1" spc="95" dirty="0">
                <a:latin typeface="Cambria"/>
                <a:cs typeface="Cambria"/>
              </a:rPr>
              <a:t>items </a:t>
            </a:r>
            <a:r>
              <a:rPr sz="2400" i="1" spc="160" dirty="0">
                <a:latin typeface="Cambria"/>
                <a:cs typeface="Cambria"/>
              </a:rPr>
              <a:t>in </a:t>
            </a:r>
            <a:r>
              <a:rPr sz="2400" i="1" spc="55" dirty="0">
                <a:latin typeface="Cambria"/>
                <a:cs typeface="Cambria"/>
              </a:rPr>
              <a:t>the</a:t>
            </a:r>
            <a:r>
              <a:rPr sz="2400" i="1" spc="6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database. </a:t>
            </a:r>
            <a:r>
              <a:rPr sz="2400" spc="120" dirty="0">
                <a:latin typeface="Cambria"/>
                <a:cs typeface="Cambria"/>
              </a:rPr>
              <a:t>Fallout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viewed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inverse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75" dirty="0">
                <a:latin typeface="Cambria"/>
                <a:cs typeface="Cambria"/>
              </a:rPr>
              <a:t>recall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70" dirty="0">
                <a:latin typeface="Cambria"/>
                <a:cs typeface="Cambria"/>
              </a:rPr>
              <a:t>will </a:t>
            </a:r>
            <a:r>
              <a:rPr sz="2400" spc="65" dirty="0">
                <a:latin typeface="Cambria"/>
                <a:cs typeface="Cambria"/>
              </a:rPr>
              <a:t>never </a:t>
            </a:r>
            <a:r>
              <a:rPr sz="2400" spc="60" dirty="0">
                <a:latin typeface="Cambria"/>
                <a:cs typeface="Cambria"/>
              </a:rPr>
              <a:t>encounter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situation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-170" dirty="0">
                <a:latin typeface="Cambria"/>
                <a:cs typeface="Cambria"/>
              </a:rPr>
              <a:t>0/0</a:t>
            </a:r>
            <a:r>
              <a:rPr sz="2400" spc="-1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unless </a:t>
            </a:r>
            <a:r>
              <a:rPr sz="2400" spc="114" dirty="0">
                <a:latin typeface="Cambria"/>
                <a:cs typeface="Cambria"/>
              </a:rPr>
              <a:t>all </a:t>
            </a:r>
            <a:r>
              <a:rPr sz="2400" spc="90" dirty="0">
                <a:latin typeface="Cambria"/>
                <a:cs typeface="Cambria"/>
              </a:rPr>
              <a:t>the items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database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relevant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search.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It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viewed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probability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non-relevant.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920355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From</a:t>
            </a:r>
            <a:r>
              <a:rPr sz="2400" spc="75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perspective,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ideal</a:t>
            </a:r>
            <a:r>
              <a:rPr sz="2400" spc="85" dirty="0">
                <a:latin typeface="Cambria"/>
                <a:cs typeface="Cambria"/>
              </a:rPr>
              <a:t> system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demonstrates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maximum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mbria"/>
                <a:cs typeface="Cambria"/>
              </a:rPr>
              <a:t>recall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minimum</a:t>
            </a:r>
            <a:r>
              <a:rPr sz="24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fallout</a:t>
            </a:r>
            <a:r>
              <a:rPr sz="2400" spc="10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65" dirty="0">
                <a:latin typeface="Cambria"/>
                <a:cs typeface="Cambria"/>
              </a:rPr>
              <a:t>combination </a:t>
            </a:r>
            <a:r>
              <a:rPr sz="2400" spc="80" dirty="0">
                <a:latin typeface="Cambria"/>
                <a:cs typeface="Cambria"/>
              </a:rPr>
              <a:t>implicitly </a:t>
            </a:r>
            <a:r>
              <a:rPr sz="2400" spc="120" dirty="0">
                <a:latin typeface="Cambria"/>
                <a:cs typeface="Cambria"/>
              </a:rPr>
              <a:t>has </a:t>
            </a:r>
            <a:r>
              <a:rPr sz="2400" spc="125" dirty="0">
                <a:latin typeface="Cambria"/>
                <a:cs typeface="Cambria"/>
              </a:rPr>
              <a:t>maximum </a:t>
            </a:r>
            <a:r>
              <a:rPr sz="2400" spc="55" dirty="0">
                <a:latin typeface="Cambria"/>
                <a:cs typeface="Cambria"/>
              </a:rPr>
              <a:t>precision.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three </a:t>
            </a:r>
            <a:r>
              <a:rPr sz="2400" spc="85" dirty="0">
                <a:latin typeface="Cambria"/>
                <a:cs typeface="Cambria"/>
              </a:rPr>
              <a:t>measures </a:t>
            </a:r>
            <a:r>
              <a:rPr sz="2400" spc="40" dirty="0">
                <a:latin typeface="Cambria"/>
                <a:cs typeface="Cambria"/>
              </a:rPr>
              <a:t>(precision, </a:t>
            </a:r>
            <a:r>
              <a:rPr sz="2400" spc="75" dirty="0">
                <a:latin typeface="Cambria"/>
                <a:cs typeface="Cambria"/>
              </a:rPr>
              <a:t>recall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75" dirty="0">
                <a:latin typeface="Cambria"/>
                <a:cs typeface="Cambria"/>
              </a:rPr>
              <a:t>fallout),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fallout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5" dirty="0">
                <a:latin typeface="Cambria"/>
                <a:cs typeface="Cambria"/>
              </a:rPr>
              <a:t>least </a:t>
            </a:r>
            <a:r>
              <a:rPr sz="2400" spc="75" dirty="0">
                <a:latin typeface="Cambria"/>
                <a:cs typeface="Cambria"/>
              </a:rPr>
              <a:t>sensitive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accuracy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process.</a:t>
            </a:r>
            <a:endParaRPr sz="2400">
              <a:latin typeface="Cambria"/>
              <a:cs typeface="Cambria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large</a:t>
            </a:r>
            <a:r>
              <a:rPr sz="2400" spc="95" dirty="0">
                <a:latin typeface="Cambria"/>
                <a:cs typeface="Cambria"/>
              </a:rPr>
              <a:t> 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denominator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requires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significant changes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1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affect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current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value.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6703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45" dirty="0">
                <a:solidFill>
                  <a:srgbClr val="002060"/>
                </a:solidFill>
              </a:rPr>
              <a:t>U</a:t>
            </a:r>
            <a:r>
              <a:rPr sz="2400" b="1" spc="345" dirty="0">
                <a:solidFill>
                  <a:srgbClr val="002060"/>
                </a:solidFill>
              </a:rPr>
              <a:t>NIQUE</a:t>
            </a:r>
            <a:r>
              <a:rPr sz="2400" b="1" spc="265" dirty="0">
                <a:solidFill>
                  <a:srgbClr val="002060"/>
                </a:solidFill>
              </a:rPr>
              <a:t> </a:t>
            </a:r>
            <a:r>
              <a:rPr sz="3000" b="1" spc="315" dirty="0">
                <a:solidFill>
                  <a:srgbClr val="002060"/>
                </a:solidFill>
              </a:rPr>
              <a:t>R</a:t>
            </a:r>
            <a:r>
              <a:rPr sz="2400" b="1" spc="315" dirty="0">
                <a:solidFill>
                  <a:srgbClr val="002060"/>
                </a:solidFill>
              </a:rPr>
              <a:t>ELEVANCE</a:t>
            </a:r>
            <a:r>
              <a:rPr sz="2400" b="1" spc="305" dirty="0">
                <a:solidFill>
                  <a:srgbClr val="002060"/>
                </a:solidFill>
              </a:rPr>
              <a:t> </a:t>
            </a:r>
            <a:r>
              <a:rPr sz="3000" b="1" spc="245" dirty="0">
                <a:solidFill>
                  <a:srgbClr val="002060"/>
                </a:solidFill>
              </a:rPr>
              <a:t>R</a:t>
            </a:r>
            <a:r>
              <a:rPr sz="2400" b="1" spc="245" dirty="0">
                <a:solidFill>
                  <a:srgbClr val="002060"/>
                </a:solidFill>
              </a:rPr>
              <a:t>ECALL</a:t>
            </a:r>
            <a:r>
              <a:rPr sz="3000" b="1" spc="245" dirty="0">
                <a:solidFill>
                  <a:srgbClr val="002060"/>
                </a:solidFill>
              </a:rPr>
              <a:t>(URR)</a:t>
            </a:r>
            <a:endParaRPr sz="30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7673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95" dirty="0">
                <a:latin typeface="Cambria"/>
                <a:cs typeface="Cambria"/>
              </a:rPr>
              <a:t>URR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compare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60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or</a:t>
            </a:r>
            <a:r>
              <a:rPr sz="2400" spc="509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algorithms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systems. </a:t>
            </a:r>
            <a:r>
              <a:rPr sz="2400" spc="155" dirty="0">
                <a:latin typeface="Cambria"/>
                <a:cs typeface="Cambria"/>
              </a:rPr>
              <a:t>It </a:t>
            </a:r>
            <a:r>
              <a:rPr sz="2400" spc="85" dirty="0">
                <a:latin typeface="Cambria"/>
                <a:cs typeface="Cambria"/>
              </a:rPr>
              <a:t>measures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60" dirty="0">
                <a:latin typeface="Cambria"/>
                <a:cs typeface="Cambria"/>
              </a:rPr>
              <a:t>retrieved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20" dirty="0">
                <a:latin typeface="Cambria"/>
                <a:cs typeface="Cambria"/>
              </a:rPr>
              <a:t>one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others: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676650"/>
            <a:ext cx="7305675" cy="94868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95909"/>
            <a:ext cx="7920355" cy="44951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 algn="just">
              <a:lnSpc>
                <a:spcPct val="90100"/>
              </a:lnSpc>
              <a:spcBef>
                <a:spcPts val="3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i="1" spc="125" dirty="0">
                <a:latin typeface="Cambria"/>
                <a:cs typeface="Cambria"/>
              </a:rPr>
              <a:t>Number_unique_relevant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140" dirty="0">
                <a:latin typeface="Cambria"/>
                <a:cs typeface="Cambria"/>
              </a:rPr>
              <a:t>is</a:t>
            </a:r>
            <a:r>
              <a:rPr sz="2400" i="1" spc="145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the</a:t>
            </a:r>
            <a:r>
              <a:rPr sz="2400" i="1" spc="60" dirty="0">
                <a:latin typeface="Cambria"/>
                <a:cs typeface="Cambria"/>
              </a:rPr>
              <a:t> </a:t>
            </a:r>
            <a:r>
              <a:rPr sz="2400" i="1" spc="114" dirty="0">
                <a:latin typeface="Cambria"/>
                <a:cs typeface="Cambria"/>
              </a:rPr>
              <a:t>number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</a:t>
            </a:r>
            <a:r>
              <a:rPr sz="2400" i="1" spc="4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relevant </a:t>
            </a:r>
            <a:r>
              <a:rPr sz="2400" i="1" spc="80" dirty="0">
                <a:latin typeface="Cambria"/>
                <a:cs typeface="Cambria"/>
              </a:rPr>
              <a:t> </a:t>
            </a:r>
            <a:r>
              <a:rPr sz="2400" i="1" spc="95" dirty="0">
                <a:latin typeface="Cambria"/>
                <a:cs typeface="Cambria"/>
              </a:rPr>
              <a:t>items</a:t>
            </a:r>
            <a:r>
              <a:rPr sz="2400" i="1" spc="100" dirty="0">
                <a:latin typeface="Cambria"/>
                <a:cs typeface="Cambria"/>
              </a:rPr>
              <a:t> </a:t>
            </a:r>
            <a:r>
              <a:rPr sz="2400" i="1" spc="65" dirty="0">
                <a:latin typeface="Cambria"/>
                <a:cs typeface="Cambria"/>
              </a:rPr>
              <a:t>retrieved</a:t>
            </a:r>
            <a:r>
              <a:rPr sz="2400" i="1" spc="70" dirty="0">
                <a:latin typeface="Cambria"/>
                <a:cs typeface="Cambria"/>
              </a:rPr>
              <a:t> </a:t>
            </a:r>
            <a:r>
              <a:rPr sz="2400" i="1" spc="80" dirty="0">
                <a:latin typeface="Cambria"/>
                <a:cs typeface="Cambria"/>
              </a:rPr>
              <a:t>that</a:t>
            </a:r>
            <a:r>
              <a:rPr sz="2400" i="1" spc="85" dirty="0">
                <a:latin typeface="Cambria"/>
                <a:cs typeface="Cambria"/>
              </a:rPr>
              <a:t> </a:t>
            </a:r>
            <a:r>
              <a:rPr sz="2400" i="1" spc="30" dirty="0">
                <a:latin typeface="Cambria"/>
                <a:cs typeface="Cambria"/>
              </a:rPr>
              <a:t>were</a:t>
            </a:r>
            <a:r>
              <a:rPr sz="2400" i="1" spc="35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not</a:t>
            </a:r>
            <a:r>
              <a:rPr sz="2400" i="1" spc="6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algorithms.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many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compared,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definition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i="1" spc="125" dirty="0">
                <a:latin typeface="Cambria"/>
                <a:cs typeface="Cambria"/>
              </a:rPr>
              <a:t>uniquely</a:t>
            </a:r>
            <a:r>
              <a:rPr sz="2400" i="1" spc="130" dirty="0">
                <a:latin typeface="Cambria"/>
                <a:cs typeface="Cambria"/>
              </a:rPr>
              <a:t> found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95" dirty="0">
                <a:latin typeface="Cambria"/>
                <a:cs typeface="Cambria"/>
              </a:rPr>
              <a:t>items</a:t>
            </a:r>
            <a:r>
              <a:rPr sz="2400" i="1" spc="100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for</a:t>
            </a:r>
            <a:r>
              <a:rPr sz="2400" i="1" spc="60" dirty="0">
                <a:latin typeface="Cambria"/>
                <a:cs typeface="Cambria"/>
              </a:rPr>
              <a:t> </a:t>
            </a:r>
            <a:r>
              <a:rPr sz="2400" i="1" spc="114" dirty="0">
                <a:latin typeface="Cambria"/>
                <a:cs typeface="Cambria"/>
              </a:rPr>
              <a:t>a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95" dirty="0">
                <a:latin typeface="Cambria"/>
                <a:cs typeface="Cambria"/>
              </a:rPr>
              <a:t>particular </a:t>
            </a:r>
            <a:r>
              <a:rPr sz="2400" i="1" spc="100" dirty="0">
                <a:latin typeface="Cambria"/>
                <a:cs typeface="Cambria"/>
              </a:rPr>
              <a:t> </a:t>
            </a:r>
            <a:r>
              <a:rPr sz="2400" i="1" spc="95" dirty="0">
                <a:latin typeface="Cambria"/>
                <a:cs typeface="Cambria"/>
              </a:rPr>
              <a:t>system </a:t>
            </a:r>
            <a:r>
              <a:rPr sz="2400" i="1" spc="100" dirty="0">
                <a:latin typeface="Cambria"/>
                <a:cs typeface="Cambria"/>
              </a:rPr>
              <a:t>can </a:t>
            </a:r>
            <a:r>
              <a:rPr sz="2400" i="1" spc="20" dirty="0">
                <a:latin typeface="Cambria"/>
                <a:cs typeface="Cambria"/>
              </a:rPr>
              <a:t>be </a:t>
            </a:r>
            <a:r>
              <a:rPr sz="2400" i="1" spc="125" dirty="0">
                <a:latin typeface="Cambria"/>
                <a:cs typeface="Cambria"/>
              </a:rPr>
              <a:t>modified, </a:t>
            </a:r>
            <a:r>
              <a:rPr sz="2400" spc="70" dirty="0">
                <a:latin typeface="Cambria"/>
                <a:cs typeface="Cambria"/>
              </a:rPr>
              <a:t>allowing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14" dirty="0">
                <a:latin typeface="Cambria"/>
                <a:cs typeface="Cambria"/>
              </a:rPr>
              <a:t>small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 </a:t>
            </a:r>
            <a:r>
              <a:rPr sz="2400" spc="85" dirty="0">
                <a:latin typeface="Cambria"/>
                <a:cs typeface="Cambria"/>
              </a:rPr>
              <a:t>systems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60" dirty="0">
                <a:latin typeface="Cambria"/>
                <a:cs typeface="Cambria"/>
              </a:rPr>
              <a:t>also </a:t>
            </a:r>
            <a:r>
              <a:rPr sz="2400" spc="80" dirty="0">
                <a:latin typeface="Cambria"/>
                <a:cs typeface="Cambria"/>
              </a:rPr>
              <a:t>find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same </a:t>
            </a:r>
            <a:r>
              <a:rPr sz="2400" spc="90" dirty="0">
                <a:latin typeface="Cambria"/>
                <a:cs typeface="Cambria"/>
              </a:rPr>
              <a:t>item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95" dirty="0">
                <a:latin typeface="Cambria"/>
                <a:cs typeface="Cambria"/>
              </a:rPr>
              <a:t>still </a:t>
            </a:r>
            <a:r>
              <a:rPr sz="2400" spc="15" dirty="0">
                <a:latin typeface="Cambria"/>
                <a:cs typeface="Cambria"/>
              </a:rPr>
              <a:t>be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considered</a:t>
            </a:r>
            <a:r>
              <a:rPr sz="2400" spc="100" dirty="0">
                <a:latin typeface="Cambria"/>
                <a:cs typeface="Cambria"/>
              </a:rPr>
              <a:t> unique.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9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0" dirty="0">
                <a:latin typeface="Cambria"/>
                <a:cs typeface="Cambria"/>
              </a:rPr>
              <a:t>accomplished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75" dirty="0">
                <a:latin typeface="Cambria"/>
                <a:cs typeface="Cambria"/>
              </a:rPr>
              <a:t>defining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5" dirty="0">
                <a:latin typeface="Cambria"/>
                <a:cs typeface="Cambria"/>
              </a:rPr>
              <a:t>percentage </a:t>
            </a:r>
            <a:r>
              <a:rPr sz="2400" spc="30" dirty="0">
                <a:latin typeface="Cambria"/>
                <a:cs typeface="Cambria"/>
              </a:rPr>
              <a:t>(Pu) </a:t>
            </a:r>
            <a:r>
              <a:rPr sz="2400" spc="-15" dirty="0">
                <a:latin typeface="Cambria"/>
                <a:cs typeface="Cambria"/>
              </a:rPr>
              <a:t>of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total </a:t>
            </a:r>
            <a:r>
              <a:rPr sz="2400" spc="85" dirty="0">
                <a:latin typeface="Cambria"/>
                <a:cs typeface="Cambria"/>
              </a:rPr>
              <a:t>number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systems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80" dirty="0">
                <a:latin typeface="Cambria"/>
                <a:cs typeface="Cambria"/>
              </a:rPr>
              <a:t>find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90" dirty="0">
                <a:latin typeface="Cambria"/>
                <a:cs typeface="Cambria"/>
              </a:rPr>
              <a:t>item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s011 </a:t>
            </a:r>
            <a:r>
              <a:rPr sz="2400" spc="40" dirty="0">
                <a:latin typeface="Cambria"/>
                <a:cs typeface="Cambria"/>
              </a:rPr>
              <a:t>consider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95" dirty="0">
                <a:latin typeface="Cambria"/>
                <a:cs typeface="Cambria"/>
              </a:rPr>
              <a:t>unique. </a:t>
            </a:r>
            <a:r>
              <a:rPr sz="2400" i="1" spc="114" dirty="0">
                <a:latin typeface="Cambria"/>
                <a:cs typeface="Cambria"/>
              </a:rPr>
              <a:t>Number_relevant </a:t>
            </a:r>
            <a:r>
              <a:rPr sz="2400" i="1" spc="105" dirty="0">
                <a:latin typeface="Cambria"/>
                <a:cs typeface="Cambria"/>
              </a:rPr>
              <a:t>can </a:t>
            </a:r>
            <a:r>
              <a:rPr sz="2400" i="1" spc="55" dirty="0">
                <a:latin typeface="Cambria"/>
                <a:cs typeface="Cambria"/>
              </a:rPr>
              <a:t>take </a:t>
            </a:r>
            <a:r>
              <a:rPr sz="2400" i="1" spc="80" dirty="0">
                <a:latin typeface="Cambria"/>
                <a:cs typeface="Cambria"/>
              </a:rPr>
              <a:t>on </a:t>
            </a:r>
            <a:r>
              <a:rPr sz="2400" i="1" spc="85" dirty="0">
                <a:latin typeface="Cambria"/>
                <a:cs typeface="Cambria"/>
              </a:rPr>
              <a:t> </a:t>
            </a:r>
            <a:r>
              <a:rPr sz="2400" i="1" spc="35" dirty="0">
                <a:latin typeface="Cambria"/>
                <a:cs typeface="Cambria"/>
              </a:rPr>
              <a:t>two</a:t>
            </a:r>
            <a:r>
              <a:rPr sz="2400" i="1" spc="40" dirty="0">
                <a:latin typeface="Cambria"/>
                <a:cs typeface="Cambria"/>
              </a:rPr>
              <a:t> </a:t>
            </a:r>
            <a:r>
              <a:rPr sz="2400" i="1" spc="85" dirty="0">
                <a:latin typeface="Cambria"/>
                <a:cs typeface="Cambria"/>
              </a:rPr>
              <a:t>different</a:t>
            </a:r>
            <a:r>
              <a:rPr sz="2400" i="1" spc="90" dirty="0">
                <a:latin typeface="Cambria"/>
                <a:cs typeface="Cambria"/>
              </a:rPr>
              <a:t> </a:t>
            </a:r>
            <a:r>
              <a:rPr sz="2400" i="1" spc="110" dirty="0">
                <a:latin typeface="Cambria"/>
                <a:cs typeface="Cambria"/>
              </a:rPr>
              <a:t>values </a:t>
            </a:r>
            <a:r>
              <a:rPr sz="2400" i="1" spc="100" dirty="0">
                <a:latin typeface="Cambria"/>
                <a:cs typeface="Cambria"/>
              </a:rPr>
              <a:t>based</a:t>
            </a:r>
            <a:r>
              <a:rPr sz="2400" i="1" spc="105" dirty="0">
                <a:latin typeface="Cambria"/>
                <a:cs typeface="Cambria"/>
              </a:rPr>
              <a:t> </a:t>
            </a:r>
            <a:r>
              <a:rPr sz="2400" i="1" spc="110" dirty="0">
                <a:latin typeface="Cambria"/>
                <a:cs typeface="Cambria"/>
              </a:rPr>
              <a:t>upon </a:t>
            </a:r>
            <a:r>
              <a:rPr sz="2400" i="1" spc="55" dirty="0">
                <a:latin typeface="Cambria"/>
                <a:cs typeface="Cambria"/>
              </a:rPr>
              <a:t>the</a:t>
            </a:r>
            <a:r>
              <a:rPr sz="2400" i="1" spc="60" dirty="0">
                <a:latin typeface="Cambria"/>
                <a:cs typeface="Cambria"/>
              </a:rPr>
              <a:t> </a:t>
            </a:r>
            <a:r>
              <a:rPr sz="2400" i="1" spc="45" dirty="0">
                <a:latin typeface="Cambria"/>
                <a:cs typeface="Cambria"/>
              </a:rPr>
              <a:t>objective</a:t>
            </a:r>
            <a:r>
              <a:rPr sz="2400" i="1" spc="50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</a:t>
            </a:r>
            <a:r>
              <a:rPr sz="2400" i="1" spc="45" dirty="0">
                <a:latin typeface="Cambria"/>
                <a:cs typeface="Cambria"/>
              </a:rPr>
              <a:t> </a:t>
            </a:r>
            <a:r>
              <a:rPr sz="2400" i="1" spc="50" dirty="0">
                <a:latin typeface="Cambria"/>
                <a:cs typeface="Cambria"/>
              </a:rPr>
              <a:t>the </a:t>
            </a:r>
            <a:r>
              <a:rPr sz="2400" i="1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evaluation: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800600"/>
            <a:ext cx="73914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6924"/>
            <a:ext cx="19786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75" dirty="0">
                <a:solidFill>
                  <a:srgbClr val="002060"/>
                </a:solidFill>
              </a:rPr>
              <a:t>Example</a:t>
            </a:r>
            <a:endParaRPr sz="3200" b="1">
              <a:solidFill>
                <a:srgbClr val="00206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417" y="609600"/>
            <a:ext cx="6381609" cy="411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4906517"/>
            <a:ext cx="562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Cambria"/>
                <a:cs typeface="Cambria"/>
              </a:rPr>
              <a:t>Four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Algorithms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With </a:t>
            </a:r>
            <a:r>
              <a:rPr sz="1800" spc="80" dirty="0">
                <a:latin typeface="Cambria"/>
                <a:cs typeface="Cambria"/>
              </a:rPr>
              <a:t>Overlap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Relevant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Retrieved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181600"/>
            <a:ext cx="6705600" cy="1066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98394" y="6278117"/>
            <a:ext cx="257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mbria"/>
                <a:cs typeface="Cambria"/>
              </a:rPr>
              <a:t>Number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Relevant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Items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42848"/>
            <a:ext cx="7768590" cy="494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query</a:t>
            </a:r>
            <a:r>
              <a:rPr sz="2200" spc="60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resolver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passes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information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user </a:t>
            </a:r>
            <a:r>
              <a:rPr sz="2200" spc="75" dirty="0">
                <a:latin typeface="Cambria"/>
                <a:cs typeface="Cambria"/>
              </a:rPr>
              <a:t> interface,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allowing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it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continually</a:t>
            </a:r>
            <a:r>
              <a:rPr sz="2200" spc="80" dirty="0">
                <a:latin typeface="Cambria"/>
                <a:cs typeface="Cambria"/>
              </a:rPr>
              <a:t> update</a:t>
            </a:r>
            <a:r>
              <a:rPr sz="2200" spc="85" dirty="0">
                <a:latin typeface="Cambria"/>
                <a:cs typeface="Cambria"/>
              </a:rPr>
              <a:t> 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status </a:t>
            </a:r>
            <a:r>
              <a:rPr sz="2200" spc="110" dirty="0">
                <a:latin typeface="Cambria"/>
                <a:cs typeface="Cambria"/>
              </a:rPr>
              <a:t>and,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75" dirty="0">
                <a:latin typeface="Cambria"/>
                <a:cs typeface="Cambria"/>
              </a:rPr>
              <a:t>request, </a:t>
            </a:r>
            <a:r>
              <a:rPr sz="2200" spc="55" dirty="0">
                <a:latin typeface="Cambria"/>
                <a:cs typeface="Cambria"/>
              </a:rPr>
              <a:t>retrieve </a:t>
            </a:r>
            <a:r>
              <a:rPr sz="2200" spc="110" dirty="0">
                <a:latin typeface="Cambria"/>
                <a:cs typeface="Cambria"/>
              </a:rPr>
              <a:t>any </a:t>
            </a:r>
            <a:r>
              <a:rPr sz="2200" spc="80" dirty="0">
                <a:latin typeface="Cambria"/>
                <a:cs typeface="Cambria"/>
              </a:rPr>
              <a:t>items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85" dirty="0">
                <a:latin typeface="Cambria"/>
                <a:cs typeface="Cambria"/>
              </a:rPr>
              <a:t>satisfy 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user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statement.</a:t>
            </a:r>
            <a:endParaRPr sz="22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85" dirty="0">
                <a:latin typeface="Cambria"/>
                <a:cs typeface="Cambria"/>
              </a:rPr>
              <a:t>text </a:t>
            </a:r>
            <a:r>
              <a:rPr sz="2200" spc="90" dirty="0">
                <a:latin typeface="Cambria"/>
                <a:cs typeface="Cambria"/>
              </a:rPr>
              <a:t>streaming </a:t>
            </a:r>
            <a:r>
              <a:rPr sz="2200" spc="25" dirty="0">
                <a:latin typeface="Cambria"/>
                <a:cs typeface="Cambria"/>
              </a:rPr>
              <a:t>process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40" dirty="0">
                <a:latin typeface="Cambria"/>
                <a:cs typeface="Cambria"/>
              </a:rPr>
              <a:t>focused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85" dirty="0">
                <a:latin typeface="Cambria"/>
                <a:cs typeface="Cambria"/>
              </a:rPr>
              <a:t>finding </a:t>
            </a:r>
            <a:r>
              <a:rPr sz="2200" spc="125" dirty="0">
                <a:latin typeface="Cambria"/>
                <a:cs typeface="Cambria"/>
              </a:rPr>
              <a:t>at </a:t>
            </a:r>
            <a:r>
              <a:rPr sz="2200" spc="85" dirty="0">
                <a:latin typeface="Cambria"/>
                <a:cs typeface="Cambria"/>
              </a:rPr>
              <a:t>least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one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47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all </a:t>
            </a:r>
            <a:r>
              <a:rPr sz="2200" spc="40" dirty="0">
                <a:latin typeface="Cambria"/>
                <a:cs typeface="Cambria"/>
              </a:rPr>
              <a:t>occurrences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80" dirty="0">
                <a:latin typeface="Cambria"/>
                <a:cs typeface="Cambria"/>
              </a:rPr>
              <a:t>pattern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 </a:t>
            </a:r>
            <a:r>
              <a:rPr sz="2200" spc="35" dirty="0">
                <a:latin typeface="Cambria"/>
                <a:cs typeface="Cambria"/>
              </a:rPr>
              <a:t>(query term)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85" dirty="0">
                <a:latin typeface="Cambria"/>
                <a:cs typeface="Cambria"/>
              </a:rPr>
              <a:t>text </a:t>
            </a:r>
            <a:r>
              <a:rPr sz="2200" spc="100" dirty="0">
                <a:latin typeface="Cambria"/>
                <a:cs typeface="Cambria"/>
              </a:rPr>
              <a:t>stream. </a:t>
            </a:r>
            <a:r>
              <a:rPr sz="2200" spc="145" dirty="0">
                <a:latin typeface="Cambria"/>
                <a:cs typeface="Cambria"/>
              </a:rPr>
              <a:t>It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80" dirty="0">
                <a:latin typeface="Cambria"/>
                <a:cs typeface="Cambria"/>
              </a:rPr>
              <a:t>assumed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same </a:t>
            </a:r>
            <a:r>
              <a:rPr sz="2200" spc="85" dirty="0">
                <a:latin typeface="Cambria"/>
                <a:cs typeface="Cambria"/>
              </a:rPr>
              <a:t>alphabet </a:t>
            </a:r>
            <a:r>
              <a:rPr sz="2200" spc="70" dirty="0">
                <a:latin typeface="Cambria"/>
                <a:cs typeface="Cambria"/>
              </a:rPr>
              <a:t>is 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used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both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terms</a:t>
            </a:r>
            <a:r>
              <a:rPr sz="2200" spc="100" dirty="0">
                <a:latin typeface="Cambria"/>
                <a:cs typeface="Cambria"/>
              </a:rPr>
              <a:t> and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text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being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streamed.</a:t>
            </a:r>
            <a:endParaRPr sz="22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35" dirty="0">
                <a:latin typeface="Cambria"/>
                <a:cs typeface="Cambria"/>
              </a:rPr>
              <a:t>worst </a:t>
            </a:r>
            <a:r>
              <a:rPr sz="2200" spc="60" dirty="0">
                <a:latin typeface="Cambria"/>
                <a:cs typeface="Cambria"/>
              </a:rPr>
              <a:t>case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85" dirty="0">
                <a:latin typeface="Cambria"/>
                <a:cs typeface="Cambria"/>
              </a:rPr>
              <a:t>pattern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25" dirty="0">
                <a:latin typeface="Cambria"/>
                <a:cs typeface="Cambria"/>
              </a:rPr>
              <a:t>m </a:t>
            </a:r>
            <a:r>
              <a:rPr sz="2200" spc="75" dirty="0">
                <a:latin typeface="Cambria"/>
                <a:cs typeface="Cambria"/>
              </a:rPr>
              <a:t>characters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string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14" dirty="0">
                <a:latin typeface="Cambria"/>
                <a:cs typeface="Cambria"/>
              </a:rPr>
              <a:t>n </a:t>
            </a:r>
            <a:r>
              <a:rPr sz="2200" spc="75" dirty="0">
                <a:latin typeface="Cambria"/>
                <a:cs typeface="Cambria"/>
              </a:rPr>
              <a:t>characters is </a:t>
            </a:r>
            <a:r>
              <a:rPr sz="2200" spc="125" dirty="0">
                <a:latin typeface="Cambria"/>
                <a:cs typeface="Cambria"/>
              </a:rPr>
              <a:t>at </a:t>
            </a:r>
            <a:r>
              <a:rPr sz="2200" spc="90" dirty="0">
                <a:latin typeface="Cambria"/>
                <a:cs typeface="Cambria"/>
              </a:rPr>
              <a:t>least </a:t>
            </a:r>
            <a:r>
              <a:rPr sz="2200" spc="114" dirty="0">
                <a:latin typeface="Cambria"/>
                <a:cs typeface="Cambria"/>
              </a:rPr>
              <a:t>n </a:t>
            </a:r>
            <a:r>
              <a:rPr sz="2200" dirty="0">
                <a:latin typeface="Cambria"/>
                <a:cs typeface="Cambria"/>
              </a:rPr>
              <a:t>- </a:t>
            </a:r>
            <a:r>
              <a:rPr sz="2200" spc="125" dirty="0">
                <a:latin typeface="Cambria"/>
                <a:cs typeface="Cambria"/>
              </a:rPr>
              <a:t>m </a:t>
            </a:r>
            <a:r>
              <a:rPr sz="2200" spc="114" dirty="0">
                <a:latin typeface="Cambria"/>
                <a:cs typeface="Cambria"/>
              </a:rPr>
              <a:t>+ </a:t>
            </a:r>
            <a:r>
              <a:rPr sz="2200" spc="5" dirty="0">
                <a:latin typeface="Cambria"/>
                <a:cs typeface="Cambria"/>
              </a:rPr>
              <a:t>1 </a:t>
            </a:r>
            <a:r>
              <a:rPr sz="2200" dirty="0">
                <a:latin typeface="Cambria"/>
                <a:cs typeface="Cambria"/>
              </a:rPr>
              <a:t>or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90" dirty="0">
                <a:latin typeface="Cambria"/>
                <a:cs typeface="Cambria"/>
              </a:rPr>
              <a:t>magnitude 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O(n).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95" dirty="0">
                <a:latin typeface="Cambria"/>
                <a:cs typeface="Cambria"/>
              </a:rPr>
              <a:t>Some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original </a:t>
            </a:r>
            <a:r>
              <a:rPr sz="2200" spc="65" dirty="0">
                <a:latin typeface="Cambria"/>
                <a:cs typeface="Cambria"/>
              </a:rPr>
              <a:t>brute </a:t>
            </a:r>
            <a:r>
              <a:rPr sz="2200" spc="20" dirty="0">
                <a:latin typeface="Cambria"/>
                <a:cs typeface="Cambria"/>
              </a:rPr>
              <a:t>force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methods </a:t>
            </a:r>
            <a:r>
              <a:rPr sz="2200" spc="40" dirty="0">
                <a:latin typeface="Cambria"/>
                <a:cs typeface="Cambria"/>
              </a:rPr>
              <a:t>could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require 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i="1" spc="120" dirty="0">
                <a:latin typeface="Cambria"/>
                <a:cs typeface="Cambria"/>
              </a:rPr>
              <a:t>O(n*m) </a:t>
            </a:r>
            <a:r>
              <a:rPr sz="2200" i="1" spc="100" dirty="0">
                <a:latin typeface="Cambria"/>
                <a:cs typeface="Cambria"/>
              </a:rPr>
              <a:t>symbol </a:t>
            </a:r>
            <a:r>
              <a:rPr sz="2200" i="1" spc="90" dirty="0">
                <a:latin typeface="Cambria"/>
                <a:cs typeface="Cambria"/>
              </a:rPr>
              <a:t>comparisons </a:t>
            </a:r>
            <a:r>
              <a:rPr sz="2200" i="1" spc="75" dirty="0">
                <a:latin typeface="Cambria"/>
                <a:cs typeface="Cambria"/>
              </a:rPr>
              <a:t>(Sedgewick-88). </a:t>
            </a:r>
            <a:r>
              <a:rPr sz="2200" i="1" spc="90" dirty="0">
                <a:latin typeface="Cambria"/>
                <a:cs typeface="Cambria"/>
              </a:rPr>
              <a:t>More </a:t>
            </a:r>
            <a:r>
              <a:rPr sz="2200" i="1" spc="35" dirty="0">
                <a:latin typeface="Cambria"/>
                <a:cs typeface="Cambria"/>
              </a:rPr>
              <a:t>recent </a:t>
            </a:r>
            <a:r>
              <a:rPr sz="2200" i="1" spc="40" dirty="0">
                <a:latin typeface="Cambria"/>
                <a:cs typeface="Cambria"/>
              </a:rPr>
              <a:t> </a:t>
            </a:r>
            <a:r>
              <a:rPr sz="2200" i="1" spc="90" dirty="0">
                <a:latin typeface="Cambria"/>
                <a:cs typeface="Cambria"/>
              </a:rPr>
              <a:t>improvements</a:t>
            </a:r>
            <a:r>
              <a:rPr sz="2200" i="1" spc="10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have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reduced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time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O(n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+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m).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7047"/>
            <a:ext cx="7826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000000"/>
                </a:solidFill>
              </a:rPr>
              <a:t>From</a:t>
            </a:r>
            <a:r>
              <a:rPr sz="2400" spc="120" dirty="0">
                <a:solidFill>
                  <a:srgbClr val="000000"/>
                </a:solidFill>
              </a:rPr>
              <a:t> </a:t>
            </a:r>
            <a:r>
              <a:rPr sz="2400" spc="90" dirty="0">
                <a:solidFill>
                  <a:srgbClr val="000000"/>
                </a:solidFill>
              </a:rPr>
              <a:t>the</a:t>
            </a:r>
            <a:r>
              <a:rPr sz="2400" spc="130" dirty="0">
                <a:solidFill>
                  <a:srgbClr val="000000"/>
                </a:solidFill>
              </a:rPr>
              <a:t> </a:t>
            </a:r>
            <a:r>
              <a:rPr sz="2400" spc="105" dirty="0">
                <a:solidFill>
                  <a:srgbClr val="000000"/>
                </a:solidFill>
              </a:rPr>
              <a:t>diagram</a:t>
            </a:r>
            <a:r>
              <a:rPr sz="2400" spc="120" dirty="0">
                <a:solidFill>
                  <a:srgbClr val="000000"/>
                </a:solidFill>
              </a:rPr>
              <a:t> </a:t>
            </a:r>
            <a:r>
              <a:rPr sz="2400" spc="90" dirty="0">
                <a:solidFill>
                  <a:srgbClr val="000000"/>
                </a:solidFill>
              </a:rPr>
              <a:t>the</a:t>
            </a:r>
            <a:r>
              <a:rPr sz="2400" spc="135" dirty="0">
                <a:solidFill>
                  <a:srgbClr val="000000"/>
                </a:solidFill>
              </a:rPr>
              <a:t> </a:t>
            </a:r>
            <a:r>
              <a:rPr sz="2400" spc="50" dirty="0">
                <a:solidFill>
                  <a:srgbClr val="000000"/>
                </a:solidFill>
              </a:rPr>
              <a:t>following</a:t>
            </a:r>
            <a:r>
              <a:rPr sz="2400" spc="95" dirty="0">
                <a:solidFill>
                  <a:srgbClr val="000000"/>
                </a:solidFill>
              </a:rPr>
              <a:t> values</a:t>
            </a:r>
            <a:r>
              <a:rPr sz="2400" spc="120" dirty="0">
                <a:solidFill>
                  <a:srgbClr val="000000"/>
                </a:solidFill>
              </a:rPr>
              <a:t> </a:t>
            </a:r>
            <a:r>
              <a:rPr sz="2400" spc="295" dirty="0">
                <a:solidFill>
                  <a:srgbClr val="000000"/>
                </a:solidFill>
              </a:rPr>
              <a:t>URR</a:t>
            </a:r>
            <a:r>
              <a:rPr sz="2400" spc="130" dirty="0">
                <a:solidFill>
                  <a:srgbClr val="000000"/>
                </a:solidFill>
              </a:rPr>
              <a:t> </a:t>
            </a:r>
            <a:r>
              <a:rPr sz="2400" spc="95" dirty="0">
                <a:solidFill>
                  <a:srgbClr val="000000"/>
                </a:solidFill>
              </a:rPr>
              <a:t>values</a:t>
            </a:r>
            <a:r>
              <a:rPr sz="2400" spc="125" dirty="0">
                <a:solidFill>
                  <a:srgbClr val="000000"/>
                </a:solidFill>
              </a:rPr>
              <a:t> </a:t>
            </a:r>
            <a:r>
              <a:rPr sz="2400" spc="95" dirty="0">
                <a:solidFill>
                  <a:srgbClr val="000000"/>
                </a:solidFill>
              </a:rPr>
              <a:t>can </a:t>
            </a:r>
            <a:r>
              <a:rPr sz="2400" spc="-51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be</a:t>
            </a:r>
            <a:r>
              <a:rPr sz="2400" spc="120" dirty="0">
                <a:solidFill>
                  <a:srgbClr val="000000"/>
                </a:solidFill>
              </a:rPr>
              <a:t> </a:t>
            </a:r>
            <a:r>
              <a:rPr sz="2400" spc="35" dirty="0">
                <a:solidFill>
                  <a:srgbClr val="000000"/>
                </a:solidFill>
              </a:rPr>
              <a:t>produced: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20" y="1248141"/>
            <a:ext cx="6615532" cy="473905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84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URR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conjunction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Precision,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994661"/>
            <a:ext cx="653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2178050" algn="l"/>
                <a:tab pos="3582670" algn="l"/>
                <a:tab pos="4237355" algn="l"/>
                <a:tab pos="6059805" algn="l"/>
              </a:tabLst>
            </a:pPr>
            <a:r>
              <a:rPr sz="2400" spc="110" dirty="0">
                <a:latin typeface="Cambria"/>
                <a:cs typeface="Cambria"/>
              </a:rPr>
              <a:t>Recal</a:t>
            </a:r>
            <a:r>
              <a:rPr sz="2400" spc="65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an</a:t>
            </a:r>
            <a:r>
              <a:rPr sz="2400" spc="114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10" dirty="0">
                <a:latin typeface="Cambria"/>
                <a:cs typeface="Cambria"/>
              </a:rPr>
              <a:t>Fall</a:t>
            </a:r>
            <a:r>
              <a:rPr sz="2400" spc="140" dirty="0">
                <a:latin typeface="Cambria"/>
                <a:cs typeface="Cambria"/>
              </a:rPr>
              <a:t>o</a:t>
            </a:r>
            <a:r>
              <a:rPr sz="2400" spc="130" dirty="0">
                <a:latin typeface="Cambria"/>
                <a:cs typeface="Cambria"/>
              </a:rPr>
              <a:t>ut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determin</a:t>
            </a:r>
            <a:r>
              <a:rPr sz="2400" spc="7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0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7807" y="1994661"/>
            <a:ext cx="771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"/>
                <a:cs typeface="Cambria"/>
              </a:rPr>
              <a:t>total  </a:t>
            </a:r>
            <a:r>
              <a:rPr sz="2400" spc="55" dirty="0">
                <a:latin typeface="Cambria"/>
                <a:cs typeface="Cambria"/>
              </a:rPr>
              <a:t>other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360421"/>
            <a:ext cx="65951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033905" algn="l"/>
                <a:tab pos="2517140" algn="l"/>
                <a:tab pos="3100705" algn="l"/>
                <a:tab pos="4716145" algn="l"/>
                <a:tab pos="6309995" algn="l"/>
              </a:tabLst>
            </a:pPr>
            <a:r>
              <a:rPr sz="2400" spc="60" dirty="0">
                <a:latin typeface="Cambria"/>
                <a:cs typeface="Cambria"/>
              </a:rPr>
              <a:t>effectivene</a:t>
            </a:r>
            <a:r>
              <a:rPr sz="2400" spc="75" dirty="0">
                <a:latin typeface="Cambria"/>
                <a:cs typeface="Cambria"/>
              </a:rPr>
              <a:t>ss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30" dirty="0">
                <a:latin typeface="Cambria"/>
                <a:cs typeface="Cambria"/>
              </a:rPr>
              <a:t>a</a:t>
            </a:r>
            <a:r>
              <a:rPr sz="2400" spc="15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5" dirty="0">
                <a:latin typeface="Cambria"/>
                <a:cs typeface="Cambria"/>
              </a:rPr>
              <a:t>al</a:t>
            </a:r>
            <a:r>
              <a:rPr sz="2400" spc="135" dirty="0">
                <a:latin typeface="Cambria"/>
                <a:cs typeface="Cambria"/>
              </a:rPr>
              <a:t>g</a:t>
            </a:r>
            <a:r>
              <a:rPr sz="2400" spc="60" dirty="0">
                <a:latin typeface="Cambria"/>
                <a:cs typeface="Cambria"/>
              </a:rPr>
              <a:t>orit</a:t>
            </a:r>
            <a:r>
              <a:rPr sz="2400" spc="80" dirty="0">
                <a:latin typeface="Cambria"/>
                <a:cs typeface="Cambria"/>
              </a:rPr>
              <a:t>h</a:t>
            </a:r>
            <a:r>
              <a:rPr sz="2400" spc="135" dirty="0">
                <a:latin typeface="Cambria"/>
                <a:cs typeface="Cambria"/>
              </a:rPr>
              <a:t>m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50" dirty="0">
                <a:latin typeface="Cambria"/>
                <a:cs typeface="Cambria"/>
              </a:rPr>
              <a:t>compared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5" dirty="0">
                <a:latin typeface="Cambria"/>
                <a:cs typeface="Cambria"/>
              </a:rPr>
              <a:t>to  </a:t>
            </a:r>
            <a:r>
              <a:rPr sz="2400" spc="95" dirty="0">
                <a:latin typeface="Cambria"/>
                <a:cs typeface="Cambria"/>
              </a:rPr>
              <a:t>algorithms.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68141"/>
            <a:ext cx="78435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results </a:t>
            </a:r>
            <a:r>
              <a:rPr sz="2400" spc="80" dirty="0">
                <a:latin typeface="Cambria"/>
                <a:cs typeface="Cambria"/>
              </a:rPr>
              <a:t>indicate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80" dirty="0">
                <a:latin typeface="Cambria"/>
                <a:cs typeface="Cambria"/>
              </a:rPr>
              <a:t>if </a:t>
            </a:r>
            <a:r>
              <a:rPr sz="2400" spc="15" dirty="0">
                <a:latin typeface="Cambria"/>
                <a:cs typeface="Cambria"/>
              </a:rPr>
              <a:t>we </a:t>
            </a:r>
            <a:r>
              <a:rPr sz="2400" spc="80" dirty="0">
                <a:latin typeface="Cambria"/>
                <a:cs typeface="Cambria"/>
              </a:rPr>
              <a:t>wanted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70" dirty="0">
                <a:latin typeface="Cambria"/>
                <a:cs typeface="Cambria"/>
              </a:rPr>
              <a:t>increase </a:t>
            </a:r>
            <a:r>
              <a:rPr sz="2400" spc="105" dirty="0">
                <a:latin typeface="Cambria"/>
                <a:cs typeface="Cambria"/>
              </a:rPr>
              <a:t>my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recall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running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algorithms, </a:t>
            </a:r>
            <a:r>
              <a:rPr sz="2400" spc="15" dirty="0">
                <a:latin typeface="Cambria"/>
                <a:cs typeface="Cambria"/>
              </a:rPr>
              <a:t>choose  </a:t>
            </a:r>
            <a:r>
              <a:rPr sz="2400" spc="90" dirty="0">
                <a:latin typeface="Cambria"/>
                <a:cs typeface="Cambria"/>
              </a:rPr>
              <a:t>algorithm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95" dirty="0">
                <a:latin typeface="Cambria"/>
                <a:cs typeface="Cambria"/>
              </a:rPr>
              <a:t>III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240" dirty="0">
                <a:latin typeface="Cambria"/>
                <a:cs typeface="Cambria"/>
              </a:rPr>
              <a:t>IV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addition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  </a:t>
            </a:r>
            <a:r>
              <a:rPr sz="2400" spc="90" dirty="0">
                <a:latin typeface="Cambria"/>
                <a:cs typeface="Cambria"/>
              </a:rPr>
              <a:t>with  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highest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recall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value(47.5,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50.8).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2"/>
            <a:ext cx="761619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35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Novelty Ratio: </a:t>
            </a:r>
            <a:r>
              <a:rPr sz="2400" spc="70" dirty="0">
                <a:latin typeface="Cambria"/>
                <a:cs typeface="Cambria"/>
              </a:rPr>
              <a:t>ratio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0" dirty="0">
                <a:latin typeface="Cambria"/>
                <a:cs typeface="Cambria"/>
              </a:rPr>
              <a:t>not </a:t>
            </a:r>
            <a:r>
              <a:rPr sz="2400" spc="70" dirty="0">
                <a:latin typeface="Cambria"/>
                <a:cs typeface="Cambria"/>
              </a:rPr>
              <a:t>known </a:t>
            </a:r>
            <a:r>
              <a:rPr sz="2400" spc="15" dirty="0">
                <a:latin typeface="Cambria"/>
                <a:cs typeface="Cambria"/>
              </a:rPr>
              <a:t>to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total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</a:t>
            </a:r>
            <a:endParaRPr sz="240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Coverage Ratio: </a:t>
            </a:r>
            <a:r>
              <a:rPr sz="2400" spc="70" dirty="0">
                <a:latin typeface="Cambria"/>
                <a:cs typeface="Cambria"/>
              </a:rPr>
              <a:t>ratio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60" dirty="0">
                <a:latin typeface="Cambria"/>
                <a:cs typeface="Cambria"/>
              </a:rPr>
              <a:t>retrieved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total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before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solidFill>
                  <a:srgbClr val="C00000"/>
                </a:solidFill>
                <a:latin typeface="Cambria"/>
                <a:cs typeface="Cambria"/>
              </a:rPr>
              <a:t>Sought </a:t>
            </a: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Recall: </a:t>
            </a:r>
            <a:r>
              <a:rPr sz="2400" spc="70" dirty="0">
                <a:latin typeface="Cambria"/>
                <a:cs typeface="Cambria"/>
              </a:rPr>
              <a:t>ratio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total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45" dirty="0">
                <a:latin typeface="Cambria"/>
                <a:cs typeface="Cambria"/>
              </a:rPr>
              <a:t>reviewed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user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after</a:t>
            </a:r>
            <a:r>
              <a:rPr sz="2400" spc="90" dirty="0">
                <a:latin typeface="Cambria"/>
                <a:cs typeface="Cambria"/>
              </a:rPr>
              <a:t> the </a:t>
            </a:r>
            <a:r>
              <a:rPr sz="2400" spc="75" dirty="0">
                <a:latin typeface="Cambria"/>
                <a:cs typeface="Cambria"/>
              </a:rPr>
              <a:t>search 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total 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would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liked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examine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714">
              <a:lnSpc>
                <a:spcPct val="100000"/>
              </a:lnSpc>
              <a:spcBef>
                <a:spcPts val="100"/>
              </a:spcBef>
            </a:pPr>
            <a:r>
              <a:rPr sz="3000" spc="310" dirty="0"/>
              <a:t>M</a:t>
            </a:r>
            <a:r>
              <a:rPr spc="310" dirty="0"/>
              <a:t>EASUREMENT</a:t>
            </a:r>
            <a:r>
              <a:rPr spc="300" dirty="0"/>
              <a:t> EXAMPLE</a:t>
            </a:r>
            <a:r>
              <a:rPr spc="295" dirty="0"/>
              <a:t> </a:t>
            </a:r>
            <a:r>
              <a:rPr sz="3000" spc="30" dirty="0">
                <a:latin typeface="Tahoma"/>
                <a:cs typeface="Tahoma"/>
              </a:rPr>
              <a:t>–</a:t>
            </a:r>
            <a:r>
              <a:rPr sz="3000" spc="-114" dirty="0">
                <a:latin typeface="Tahoma"/>
                <a:cs typeface="Tahoma"/>
              </a:rPr>
              <a:t> </a:t>
            </a:r>
            <a:r>
              <a:rPr sz="3000" spc="360" dirty="0"/>
              <a:t>TREC</a:t>
            </a:r>
            <a:r>
              <a:rPr sz="3000" spc="150" dirty="0"/>
              <a:t> </a:t>
            </a:r>
            <a:r>
              <a:rPr spc="295" dirty="0"/>
              <a:t>RESULTS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968498"/>
            <a:ext cx="71145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37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200" spc="375" dirty="0">
                <a:solidFill>
                  <a:srgbClr val="C00000"/>
                </a:solidFill>
                <a:latin typeface="Cambria"/>
                <a:cs typeface="Cambria"/>
              </a:rPr>
              <a:t>HECK</a:t>
            </a:r>
            <a:r>
              <a:rPr sz="2200" spc="2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29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2200" spc="2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260" dirty="0">
                <a:solidFill>
                  <a:srgbClr val="C00000"/>
                </a:solidFill>
                <a:latin typeface="Cambria"/>
                <a:cs typeface="Cambria"/>
              </a:rPr>
              <a:t>TEXT</a:t>
            </a:r>
            <a:r>
              <a:rPr sz="2200" spc="2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300" dirty="0">
                <a:solidFill>
                  <a:srgbClr val="C00000"/>
                </a:solidFill>
                <a:latin typeface="Cambria"/>
                <a:cs typeface="Cambria"/>
              </a:rPr>
              <a:t>BOOK</a:t>
            </a:r>
            <a:r>
              <a:rPr sz="2200" spc="2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28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200" spc="2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310" dirty="0">
                <a:solidFill>
                  <a:srgbClr val="C00000"/>
                </a:solidFill>
                <a:latin typeface="Cambria"/>
                <a:cs typeface="Cambria"/>
              </a:rPr>
              <a:t>MEASUREMENTS </a:t>
            </a:r>
            <a:r>
              <a:rPr sz="2200" spc="-4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30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spc="2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290" dirty="0">
                <a:solidFill>
                  <a:srgbClr val="C00000"/>
                </a:solidFill>
                <a:latin typeface="Cambria"/>
                <a:cs typeface="Cambria"/>
              </a:rPr>
              <a:t>TREC</a:t>
            </a:r>
            <a:r>
              <a:rPr sz="2200" spc="2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310" dirty="0">
                <a:solidFill>
                  <a:srgbClr val="C00000"/>
                </a:solidFill>
                <a:latin typeface="Cambria"/>
                <a:cs typeface="Cambria"/>
              </a:rPr>
              <a:t>ON</a:t>
            </a:r>
            <a:r>
              <a:rPr sz="2200" spc="285" dirty="0">
                <a:solidFill>
                  <a:srgbClr val="C00000"/>
                </a:solidFill>
                <a:latin typeface="Cambria"/>
                <a:cs typeface="Cambria"/>
              </a:rPr>
              <a:t> DIFFERENT</a:t>
            </a:r>
            <a:r>
              <a:rPr sz="2200" spc="2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265" dirty="0">
                <a:solidFill>
                  <a:srgbClr val="C00000"/>
                </a:solidFill>
                <a:latin typeface="Cambria"/>
                <a:cs typeface="Cambria"/>
              </a:rPr>
              <a:t>DATABASES</a:t>
            </a:r>
            <a:r>
              <a:rPr sz="2800" spc="265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4879"/>
            <a:ext cx="7995920" cy="30270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90" dirty="0">
                <a:latin typeface="Cambria"/>
                <a:cs typeface="Cambria"/>
              </a:rPr>
              <a:t>There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approaches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stream.</a:t>
            </a:r>
            <a:endParaRPr sz="2400">
              <a:latin typeface="Cambria"/>
              <a:cs typeface="Cambria"/>
            </a:endParaRPr>
          </a:p>
          <a:p>
            <a:pPr marL="835660" marR="6985" lvl="1" indent="-45720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complete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database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being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sent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detector(s) </a:t>
            </a:r>
            <a:r>
              <a:rPr sz="2100" spc="1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which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function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as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database.</a:t>
            </a:r>
            <a:endParaRPr sz="2100">
              <a:latin typeface="Cambria"/>
              <a:cs typeface="Cambria"/>
            </a:endParaRPr>
          </a:p>
          <a:p>
            <a:pPr marL="835660" marR="6985" lvl="1" indent="-45720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AutoNum type="arabicPeriod"/>
              <a:tabLst>
                <a:tab pos="835660" algn="l"/>
              </a:tabLst>
            </a:pPr>
            <a:r>
              <a:rPr sz="2100" spc="85" dirty="0">
                <a:latin typeface="Cambria"/>
                <a:cs typeface="Cambria"/>
              </a:rPr>
              <a:t>Random</a:t>
            </a:r>
            <a:r>
              <a:rPr sz="2100" spc="63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retrieved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items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being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passed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detectors.</a:t>
            </a:r>
            <a:endParaRPr sz="2100">
              <a:latin typeface="Cambria"/>
              <a:cs typeface="Cambria"/>
            </a:endParaRPr>
          </a:p>
          <a:p>
            <a:pPr marL="1109345" marR="5080" lvl="2" indent="-457200" algn="just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109980" algn="l"/>
              </a:tabLst>
            </a:pPr>
            <a:r>
              <a:rPr sz="1800" spc="114" dirty="0">
                <a:latin typeface="Cambria"/>
                <a:cs typeface="Cambria"/>
              </a:rPr>
              <a:t>In </a:t>
            </a:r>
            <a:r>
              <a:rPr sz="1800" spc="75" dirty="0">
                <a:latin typeface="Cambria"/>
                <a:cs typeface="Cambria"/>
              </a:rPr>
              <a:t>this </a:t>
            </a:r>
            <a:r>
              <a:rPr sz="1800" spc="25" dirty="0">
                <a:latin typeface="Cambria"/>
                <a:cs typeface="Cambria"/>
              </a:rPr>
              <a:t>second </a:t>
            </a:r>
            <a:r>
              <a:rPr sz="1800" spc="65" dirty="0">
                <a:latin typeface="Cambria"/>
                <a:cs typeface="Cambria"/>
              </a:rPr>
              <a:t>case, </a:t>
            </a:r>
            <a:r>
              <a:rPr sz="1800" spc="110" dirty="0">
                <a:latin typeface="Cambria"/>
                <a:cs typeface="Cambria"/>
              </a:rPr>
              <a:t>an </a:t>
            </a:r>
            <a:r>
              <a:rPr sz="1800" spc="60" dirty="0">
                <a:latin typeface="Cambria"/>
                <a:cs typeface="Cambria"/>
              </a:rPr>
              <a:t>index search is </a:t>
            </a:r>
            <a:r>
              <a:rPr sz="1800" spc="30" dirty="0">
                <a:latin typeface="Cambria"/>
                <a:cs typeface="Cambria"/>
              </a:rPr>
              <a:t>performed </a:t>
            </a:r>
            <a:r>
              <a:rPr sz="1800" spc="95" dirty="0">
                <a:latin typeface="Cambria"/>
                <a:cs typeface="Cambria"/>
              </a:rPr>
              <a:t>that </a:t>
            </a:r>
            <a:r>
              <a:rPr sz="1800" spc="55" dirty="0">
                <a:latin typeface="Cambria"/>
                <a:cs typeface="Cambria"/>
              </a:rPr>
              <a:t>constrains 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items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from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database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requiring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additional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processing, </a:t>
            </a:r>
            <a:r>
              <a:rPr sz="1800" spc="50" dirty="0">
                <a:latin typeface="Cambria"/>
                <a:cs typeface="Cambria"/>
              </a:rPr>
              <a:t> while </a:t>
            </a:r>
            <a:r>
              <a:rPr sz="1800" spc="70" dirty="0">
                <a:latin typeface="Cambria"/>
                <a:cs typeface="Cambria"/>
              </a:rPr>
              <a:t>the text </a:t>
            </a:r>
            <a:r>
              <a:rPr sz="1800" spc="65" dirty="0">
                <a:latin typeface="Cambria"/>
                <a:cs typeface="Cambria"/>
              </a:rPr>
              <a:t>streamer </a:t>
            </a:r>
            <a:r>
              <a:rPr sz="1800" spc="35" dirty="0">
                <a:latin typeface="Cambria"/>
                <a:cs typeface="Cambria"/>
              </a:rPr>
              <a:t>performs </a:t>
            </a:r>
            <a:r>
              <a:rPr sz="1800" spc="70" dirty="0">
                <a:latin typeface="Cambria"/>
                <a:cs typeface="Cambria"/>
              </a:rPr>
              <a:t>the </a:t>
            </a:r>
            <a:r>
              <a:rPr sz="1800" spc="60" dirty="0">
                <a:latin typeface="Cambria"/>
                <a:cs typeface="Cambria"/>
              </a:rPr>
              <a:t>additional search </a:t>
            </a:r>
            <a:r>
              <a:rPr sz="1800" spc="30" dirty="0">
                <a:latin typeface="Cambria"/>
                <a:cs typeface="Cambria"/>
              </a:rPr>
              <a:t>logic </a:t>
            </a:r>
            <a:r>
              <a:rPr sz="1800" spc="95" dirty="0">
                <a:latin typeface="Cambria"/>
                <a:cs typeface="Cambria"/>
              </a:rPr>
              <a:t>that 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not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satisfied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by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index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search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25930" marR="5080">
              <a:lnSpc>
                <a:spcPct val="110700"/>
              </a:lnSpc>
              <a:spcBef>
                <a:spcPts val="425"/>
              </a:spcBef>
            </a:pPr>
            <a:r>
              <a:rPr sz="2700" b="1" spc="285" dirty="0">
                <a:solidFill>
                  <a:srgbClr val="002060"/>
                </a:solidFill>
              </a:rPr>
              <a:t>E</a:t>
            </a:r>
            <a:r>
              <a:rPr b="1" spc="285" dirty="0">
                <a:solidFill>
                  <a:srgbClr val="002060"/>
                </a:solidFill>
              </a:rPr>
              <a:t>XAMPLES</a:t>
            </a:r>
            <a:r>
              <a:rPr b="1" spc="270" dirty="0">
                <a:solidFill>
                  <a:srgbClr val="002060"/>
                </a:solidFill>
              </a:rPr>
              <a:t> </a:t>
            </a:r>
            <a:r>
              <a:rPr b="1" spc="265" dirty="0">
                <a:solidFill>
                  <a:srgbClr val="002060"/>
                </a:solidFill>
              </a:rPr>
              <a:t>WHERE</a:t>
            </a:r>
            <a:r>
              <a:rPr b="1" spc="280" dirty="0">
                <a:solidFill>
                  <a:srgbClr val="002060"/>
                </a:solidFill>
              </a:rPr>
              <a:t> </a:t>
            </a:r>
            <a:r>
              <a:rPr b="1" spc="265" dirty="0">
                <a:solidFill>
                  <a:srgbClr val="002060"/>
                </a:solidFill>
              </a:rPr>
              <a:t>INDEX</a:t>
            </a:r>
            <a:r>
              <a:rPr b="1" spc="275" dirty="0">
                <a:solidFill>
                  <a:srgbClr val="002060"/>
                </a:solidFill>
              </a:rPr>
              <a:t> </a:t>
            </a:r>
            <a:r>
              <a:rPr b="1" spc="290" dirty="0">
                <a:solidFill>
                  <a:srgbClr val="002060"/>
                </a:solidFill>
              </a:rPr>
              <a:t>SEARCHES</a:t>
            </a:r>
            <a:r>
              <a:rPr b="1" spc="280" dirty="0">
                <a:solidFill>
                  <a:srgbClr val="002060"/>
                </a:solidFill>
              </a:rPr>
              <a:t> </a:t>
            </a:r>
            <a:r>
              <a:rPr b="1" spc="265" dirty="0">
                <a:solidFill>
                  <a:srgbClr val="002060"/>
                </a:solidFill>
              </a:rPr>
              <a:t>MAY</a:t>
            </a:r>
            <a:r>
              <a:rPr b="1" spc="275" dirty="0">
                <a:solidFill>
                  <a:srgbClr val="002060"/>
                </a:solidFill>
              </a:rPr>
              <a:t> </a:t>
            </a:r>
            <a:r>
              <a:rPr b="1" spc="245" dirty="0">
                <a:solidFill>
                  <a:srgbClr val="002060"/>
                </a:solidFill>
              </a:rPr>
              <a:t>NOT</a:t>
            </a:r>
            <a:r>
              <a:rPr b="1" spc="265" dirty="0">
                <a:solidFill>
                  <a:srgbClr val="002060"/>
                </a:solidFill>
              </a:rPr>
              <a:t> </a:t>
            </a:r>
            <a:r>
              <a:rPr b="1" spc="280" dirty="0">
                <a:solidFill>
                  <a:srgbClr val="002060"/>
                </a:solidFill>
              </a:rPr>
              <a:t>BE </a:t>
            </a:r>
            <a:r>
              <a:rPr b="1" spc="-459" dirty="0">
                <a:solidFill>
                  <a:srgbClr val="002060"/>
                </a:solidFill>
              </a:rPr>
              <a:t> </a:t>
            </a:r>
            <a:r>
              <a:rPr b="1" spc="265" dirty="0">
                <a:solidFill>
                  <a:srgbClr val="002060"/>
                </a:solidFill>
              </a:rPr>
              <a:t>ABLE </a:t>
            </a:r>
            <a:r>
              <a:rPr b="1" spc="215" dirty="0">
                <a:solidFill>
                  <a:srgbClr val="002060"/>
                </a:solidFill>
              </a:rPr>
              <a:t>TO</a:t>
            </a:r>
            <a:r>
              <a:rPr b="1" spc="265" dirty="0">
                <a:solidFill>
                  <a:srgbClr val="002060"/>
                </a:solidFill>
              </a:rPr>
              <a:t> </a:t>
            </a:r>
            <a:r>
              <a:rPr b="1" spc="245" dirty="0">
                <a:solidFill>
                  <a:srgbClr val="002060"/>
                </a:solidFill>
              </a:rPr>
              <a:t>SATISFY</a:t>
            </a:r>
            <a:r>
              <a:rPr b="1" spc="254" dirty="0">
                <a:solidFill>
                  <a:srgbClr val="002060"/>
                </a:solidFill>
              </a:rPr>
              <a:t> </a:t>
            </a:r>
            <a:r>
              <a:rPr b="1" spc="270" dirty="0">
                <a:solidFill>
                  <a:srgbClr val="002060"/>
                </a:solidFill>
              </a:rPr>
              <a:t>THE </a:t>
            </a:r>
            <a:r>
              <a:rPr b="1" spc="275" dirty="0">
                <a:solidFill>
                  <a:srgbClr val="002060"/>
                </a:solidFill>
              </a:rPr>
              <a:t>COMPLETE</a:t>
            </a:r>
            <a:r>
              <a:rPr b="1" spc="265" dirty="0">
                <a:solidFill>
                  <a:srgbClr val="002060"/>
                </a:solidFill>
              </a:rPr>
              <a:t> </a:t>
            </a:r>
            <a:r>
              <a:rPr b="1" spc="290" dirty="0">
                <a:solidFill>
                  <a:srgbClr val="002060"/>
                </a:solidFill>
              </a:rPr>
              <a:t>SEARCH </a:t>
            </a:r>
            <a:r>
              <a:rPr b="1" spc="295" dirty="0">
                <a:solidFill>
                  <a:srgbClr val="002060"/>
                </a:solidFill>
              </a:rPr>
              <a:t> </a:t>
            </a:r>
            <a:r>
              <a:rPr b="1" spc="245" dirty="0">
                <a:solidFill>
                  <a:srgbClr val="002060"/>
                </a:solidFill>
              </a:rPr>
              <a:t>STATEMENT</a:t>
            </a:r>
            <a:r>
              <a:rPr b="1" spc="265" dirty="0">
                <a:solidFill>
                  <a:srgbClr val="002060"/>
                </a:solidFill>
              </a:rPr>
              <a:t> </a:t>
            </a:r>
            <a:r>
              <a:rPr b="1" spc="200" dirty="0">
                <a:solidFill>
                  <a:srgbClr val="002060"/>
                </a:solidFill>
              </a:rPr>
              <a:t>ARE</a:t>
            </a:r>
            <a:r>
              <a:rPr sz="2700" b="1" spc="200" dirty="0">
                <a:solidFill>
                  <a:srgbClr val="002060"/>
                </a:solidFill>
              </a:rPr>
              <a:t>:</a:t>
            </a:r>
            <a:endParaRPr sz="2700" b="1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1846"/>
            <a:ext cx="7844155" cy="449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AutoNum type="arabicPeriod"/>
              <a:tabLst>
                <a:tab pos="469900" algn="l"/>
              </a:tabLst>
            </a:pP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stop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words</a:t>
            </a:r>
            <a:endParaRPr sz="2200">
              <a:latin typeface="Cambria"/>
              <a:cs typeface="Cambria"/>
            </a:endParaRPr>
          </a:p>
          <a:p>
            <a:pPr marL="469900" indent="-457200" algn="just">
              <a:lnSpc>
                <a:spcPct val="100000"/>
              </a:lnSpc>
              <a:spcBef>
                <a:spcPts val="70"/>
              </a:spcBef>
              <a:buClr>
                <a:srgbClr val="FD8537"/>
              </a:buClr>
              <a:buSzPct val="70454"/>
              <a:buAutoNum type="arabicPeriod"/>
              <a:tabLst>
                <a:tab pos="469900" algn="l"/>
              </a:tabLst>
            </a:pP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exact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matches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when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stemming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performed</a:t>
            </a:r>
            <a:endParaRPr sz="2200">
              <a:latin typeface="Cambria"/>
              <a:cs typeface="Cambria"/>
            </a:endParaRPr>
          </a:p>
          <a:p>
            <a:pPr marL="469900" marR="6350" indent="-457200" algn="just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70454"/>
              <a:buAutoNum type="arabicPeriod"/>
              <a:tabLst>
                <a:tab pos="469900" algn="l"/>
              </a:tabLst>
            </a:pP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75" dirty="0">
                <a:latin typeface="Cambria"/>
                <a:cs typeface="Cambria"/>
              </a:rPr>
              <a:t>terms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70" dirty="0">
                <a:latin typeface="Cambria"/>
                <a:cs typeface="Cambria"/>
              </a:rPr>
              <a:t>contain </a:t>
            </a:r>
            <a:r>
              <a:rPr sz="2200" spc="40" dirty="0">
                <a:latin typeface="Cambria"/>
                <a:cs typeface="Cambria"/>
              </a:rPr>
              <a:t>both </a:t>
            </a:r>
            <a:r>
              <a:rPr sz="2200" spc="85" dirty="0">
                <a:latin typeface="Cambria"/>
                <a:cs typeface="Cambria"/>
              </a:rPr>
              <a:t>leading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95" dirty="0">
                <a:latin typeface="Cambria"/>
                <a:cs typeface="Cambria"/>
              </a:rPr>
              <a:t>trailing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"don't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cares"</a:t>
            </a:r>
            <a:endParaRPr sz="2200">
              <a:latin typeface="Cambria"/>
              <a:cs typeface="Cambria"/>
            </a:endParaRPr>
          </a:p>
          <a:p>
            <a:pPr marL="469900" marR="5080" indent="-457200" algn="just">
              <a:lnSpc>
                <a:spcPct val="80000"/>
              </a:lnSpc>
              <a:spcBef>
                <a:spcPts val="605"/>
              </a:spcBef>
              <a:buClr>
                <a:srgbClr val="FD8537"/>
              </a:buClr>
              <a:buSzPct val="70454"/>
              <a:buAutoNum type="arabicPeriod"/>
              <a:tabLst>
                <a:tab pos="469900" algn="l"/>
              </a:tabLst>
            </a:pP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50" dirty="0">
                <a:latin typeface="Cambria"/>
                <a:cs typeface="Cambria"/>
              </a:rPr>
              <a:t>symbols </a:t>
            </a:r>
            <a:r>
              <a:rPr sz="2200" spc="120" dirty="0">
                <a:latin typeface="Cambria"/>
                <a:cs typeface="Cambria"/>
              </a:rPr>
              <a:t>that </a:t>
            </a:r>
            <a:r>
              <a:rPr sz="2200" spc="75" dirty="0">
                <a:latin typeface="Cambria"/>
                <a:cs typeface="Cambria"/>
              </a:rPr>
              <a:t>are </a:t>
            </a:r>
            <a:r>
              <a:rPr sz="2200" spc="25" dirty="0">
                <a:latin typeface="Cambria"/>
                <a:cs typeface="Cambria"/>
              </a:rPr>
              <a:t>on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40" dirty="0">
                <a:latin typeface="Cambria"/>
                <a:cs typeface="Cambria"/>
              </a:rPr>
              <a:t>inter-word </a:t>
            </a:r>
            <a:r>
              <a:rPr sz="2200" spc="50" dirty="0">
                <a:latin typeface="Cambria"/>
                <a:cs typeface="Cambria"/>
              </a:rPr>
              <a:t>symbol </a:t>
            </a:r>
            <a:r>
              <a:rPr sz="2200" spc="85" dirty="0">
                <a:latin typeface="Cambria"/>
                <a:cs typeface="Cambria"/>
              </a:rPr>
              <a:t>list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(e.g.,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,"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;)</a:t>
            </a:r>
            <a:endParaRPr sz="2200">
              <a:latin typeface="Cambria"/>
              <a:cs typeface="Cambria"/>
            </a:endParaRPr>
          </a:p>
          <a:p>
            <a:pPr marL="469900" indent="-457200" algn="just">
              <a:lnSpc>
                <a:spcPct val="100000"/>
              </a:lnSpc>
              <a:spcBef>
                <a:spcPts val="70"/>
              </a:spcBef>
              <a:buClr>
                <a:srgbClr val="FD8537"/>
              </a:buClr>
              <a:buSzPct val="70454"/>
              <a:buAutoNum type="arabicPeriod"/>
              <a:tabLst>
                <a:tab pos="469900" algn="l"/>
              </a:tabLst>
            </a:pP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"fuzzy"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search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terms.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7020" algn="l"/>
              </a:tabLst>
            </a:pP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major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disadvantage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basing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30" dirty="0">
                <a:latin typeface="Cambria"/>
                <a:cs typeface="Cambria"/>
              </a:rPr>
              <a:t>on 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streaming </a:t>
            </a:r>
            <a:r>
              <a:rPr sz="2200" spc="85" dirty="0">
                <a:latin typeface="Cambria"/>
                <a:cs typeface="Cambria"/>
              </a:rPr>
              <a:t>the text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0" dirty="0">
                <a:solidFill>
                  <a:srgbClr val="FF0000"/>
                </a:solidFill>
                <a:latin typeface="Cambria"/>
                <a:cs typeface="Cambria"/>
              </a:rPr>
              <a:t>dependency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2200" spc="8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200" spc="75" dirty="0">
                <a:solidFill>
                  <a:srgbClr val="FF0000"/>
                </a:solidFill>
                <a:latin typeface="Cambria"/>
                <a:cs typeface="Cambria"/>
              </a:rPr>
              <a:t>search </a:t>
            </a:r>
            <a:r>
              <a:rPr sz="2200" spc="25" dirty="0">
                <a:solidFill>
                  <a:srgbClr val="FF0000"/>
                </a:solidFill>
                <a:latin typeface="Cambria"/>
                <a:cs typeface="Cambria"/>
              </a:rPr>
              <a:t>on </a:t>
            </a:r>
            <a:r>
              <a:rPr sz="2200" spc="8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2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FF0000"/>
                </a:solidFill>
                <a:latin typeface="Cambria"/>
                <a:cs typeface="Cambria"/>
              </a:rPr>
              <a:t>slowest</a:t>
            </a:r>
            <a:r>
              <a:rPr sz="22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FF0000"/>
                </a:solidFill>
                <a:latin typeface="Cambria"/>
                <a:cs typeface="Cambria"/>
              </a:rPr>
              <a:t>module</a:t>
            </a:r>
            <a:r>
              <a:rPr sz="22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22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spc="6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FF0000"/>
                </a:solidFill>
                <a:latin typeface="Cambria"/>
                <a:cs typeface="Cambria"/>
              </a:rPr>
              <a:t>computer</a:t>
            </a:r>
            <a:r>
              <a:rPr sz="22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FF0000"/>
                </a:solidFill>
                <a:latin typeface="Cambria"/>
                <a:cs typeface="Cambria"/>
              </a:rPr>
              <a:t>(the</a:t>
            </a:r>
            <a:r>
              <a:rPr sz="22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FF0000"/>
                </a:solidFill>
                <a:latin typeface="Cambria"/>
                <a:cs typeface="Cambria"/>
              </a:rPr>
              <a:t>module)</a:t>
            </a:r>
            <a:r>
              <a:rPr sz="2200" spc="45" dirty="0">
                <a:latin typeface="Cambria"/>
                <a:cs typeface="Cambria"/>
              </a:rPr>
              <a:t>. 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Inversions/indexes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gain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their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speed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minimizing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amount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10" dirty="0">
                <a:latin typeface="Cambria"/>
                <a:cs typeface="Cambria"/>
              </a:rPr>
              <a:t>data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15" dirty="0">
                <a:latin typeface="Cambria"/>
                <a:cs typeface="Cambria"/>
              </a:rPr>
              <a:t>be </a:t>
            </a:r>
            <a:r>
              <a:rPr sz="2200" spc="55" dirty="0">
                <a:latin typeface="Cambria"/>
                <a:cs typeface="Cambria"/>
              </a:rPr>
              <a:t>retrieved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30" dirty="0">
                <a:latin typeface="Cambria"/>
                <a:cs typeface="Cambria"/>
              </a:rPr>
              <a:t>provide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0" dirty="0">
                <a:latin typeface="Cambria"/>
                <a:cs typeface="Cambria"/>
              </a:rPr>
              <a:t>best </a:t>
            </a:r>
            <a:r>
              <a:rPr sz="2200" spc="60" dirty="0">
                <a:latin typeface="Cambria"/>
                <a:cs typeface="Cambria"/>
              </a:rPr>
              <a:t>ratio 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between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solidFill>
                  <a:srgbClr val="00AFEF"/>
                </a:solidFill>
                <a:latin typeface="Cambria"/>
                <a:cs typeface="Cambria"/>
              </a:rPr>
              <a:t>total </a:t>
            </a:r>
            <a:r>
              <a:rPr sz="2200" spc="80" dirty="0">
                <a:solidFill>
                  <a:srgbClr val="00AFEF"/>
                </a:solidFill>
                <a:latin typeface="Cambria"/>
                <a:cs typeface="Cambria"/>
              </a:rPr>
              <a:t>number </a:t>
            </a:r>
            <a:r>
              <a:rPr sz="2200" dirty="0">
                <a:solidFill>
                  <a:srgbClr val="00AFEF"/>
                </a:solidFill>
                <a:latin typeface="Cambria"/>
                <a:cs typeface="Cambria"/>
              </a:rPr>
              <a:t>of</a:t>
            </a:r>
            <a:r>
              <a:rPr sz="2200" spc="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0AFEF"/>
                </a:solidFill>
                <a:latin typeface="Cambria"/>
                <a:cs typeface="Cambria"/>
              </a:rPr>
              <a:t>items </a:t>
            </a:r>
            <a:r>
              <a:rPr sz="2200" spc="50" dirty="0">
                <a:solidFill>
                  <a:srgbClr val="00AFEF"/>
                </a:solidFill>
                <a:latin typeface="Cambria"/>
                <a:cs typeface="Cambria"/>
              </a:rPr>
              <a:t>delivered </a:t>
            </a:r>
            <a:r>
              <a:rPr sz="2200" spc="20" dirty="0">
                <a:solidFill>
                  <a:srgbClr val="00AFEF"/>
                </a:solidFill>
                <a:latin typeface="Cambria"/>
                <a:cs typeface="Cambria"/>
              </a:rPr>
              <a:t>to </a:t>
            </a:r>
            <a:r>
              <a:rPr sz="2200" spc="85" dirty="0">
                <a:solidFill>
                  <a:srgbClr val="00AFEF"/>
                </a:solidFill>
                <a:latin typeface="Cambria"/>
                <a:cs typeface="Cambria"/>
              </a:rPr>
              <a:t>the </a:t>
            </a:r>
            <a:r>
              <a:rPr sz="2200" spc="70" dirty="0">
                <a:solidFill>
                  <a:srgbClr val="00AFEF"/>
                </a:solidFill>
                <a:latin typeface="Cambria"/>
                <a:cs typeface="Cambria"/>
              </a:rPr>
              <a:t>user </a:t>
            </a:r>
            <a:r>
              <a:rPr sz="2200" spc="7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versus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solidFill>
                  <a:srgbClr val="00AFEF"/>
                </a:solidFill>
                <a:latin typeface="Cambria"/>
                <a:cs typeface="Cambria"/>
              </a:rPr>
              <a:t>total </a:t>
            </a:r>
            <a:r>
              <a:rPr sz="2200" spc="80" dirty="0">
                <a:solidFill>
                  <a:srgbClr val="00AFEF"/>
                </a:solidFill>
                <a:latin typeface="Cambria"/>
                <a:cs typeface="Cambria"/>
              </a:rPr>
              <a:t>number </a:t>
            </a:r>
            <a:r>
              <a:rPr sz="2200" dirty="0">
                <a:solidFill>
                  <a:srgbClr val="00AFEF"/>
                </a:solidFill>
                <a:latin typeface="Cambria"/>
                <a:cs typeface="Cambria"/>
              </a:rPr>
              <a:t>of</a:t>
            </a:r>
            <a:r>
              <a:rPr sz="2200" spc="480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0AFEF"/>
                </a:solidFill>
                <a:latin typeface="Cambria"/>
                <a:cs typeface="Cambria"/>
              </a:rPr>
              <a:t>items </a:t>
            </a:r>
            <a:r>
              <a:rPr sz="2200" spc="55" dirty="0">
                <a:solidFill>
                  <a:srgbClr val="00AFEF"/>
                </a:solidFill>
                <a:latin typeface="Cambria"/>
                <a:cs typeface="Cambria"/>
              </a:rPr>
              <a:t>retrieved  </a:t>
            </a:r>
            <a:r>
              <a:rPr sz="2200" spc="90" dirty="0">
                <a:solidFill>
                  <a:srgbClr val="00AFEF"/>
                </a:solidFill>
                <a:latin typeface="Cambria"/>
                <a:cs typeface="Cambria"/>
              </a:rPr>
              <a:t>in </a:t>
            </a:r>
            <a:r>
              <a:rPr sz="2200" spc="40" dirty="0">
                <a:solidFill>
                  <a:srgbClr val="00AFEF"/>
                </a:solidFill>
                <a:latin typeface="Cambria"/>
                <a:cs typeface="Cambria"/>
              </a:rPr>
              <a:t>response  </a:t>
            </a:r>
            <a:r>
              <a:rPr sz="2200" spc="20" dirty="0">
                <a:solidFill>
                  <a:srgbClr val="00AFEF"/>
                </a:solidFill>
                <a:latin typeface="Cambria"/>
                <a:cs typeface="Cambria"/>
              </a:rPr>
              <a:t>to </a:t>
            </a:r>
            <a:r>
              <a:rPr sz="2200" spc="2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00AFEF"/>
                </a:solidFill>
                <a:latin typeface="Cambria"/>
                <a:cs typeface="Cambria"/>
              </a:rPr>
              <a:t>a</a:t>
            </a:r>
            <a:r>
              <a:rPr sz="2200" spc="114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0AFEF"/>
                </a:solidFill>
                <a:latin typeface="Cambria"/>
                <a:cs typeface="Cambria"/>
              </a:rPr>
              <a:t>query.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4926</Words>
  <Application>Microsoft Office PowerPoint</Application>
  <PresentationFormat>Custom</PresentationFormat>
  <Paragraphs>301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Slide 1</vt:lpstr>
      <vt:lpstr>UNIT-5 SYLLABUS</vt:lpstr>
      <vt:lpstr>OVERVIEW</vt:lpstr>
      <vt:lpstr>INTRODUCTION TO TEXT SEARCH  TECHNIQUES</vt:lpstr>
      <vt:lpstr>Slide 5</vt:lpstr>
      <vt:lpstr>Slide 6</vt:lpstr>
      <vt:lpstr>Slide 7</vt:lpstr>
      <vt:lpstr>Slide 8</vt:lpstr>
      <vt:lpstr>EXAMPLES WHERE INDEX SEARCHES MAY NOT BE  ABLE TO SATISFY THE COMPLETE SEARCH  STATEMENT ARE:</vt:lpstr>
      <vt:lpstr>Slide 10</vt:lpstr>
      <vt:lpstr>Slide 11</vt:lpstr>
      <vt:lpstr>SOFTWARE TEXT SEARCH ALGORITHMS</vt:lpstr>
      <vt:lpstr>Slide 13</vt:lpstr>
      <vt:lpstr>Slide 14</vt:lpstr>
      <vt:lpstr>KNUTH-PRATT-MORRIS</vt:lpstr>
      <vt:lpstr>Slide 16</vt:lpstr>
      <vt:lpstr>Slide 17</vt:lpstr>
      <vt:lpstr>BOYER-MOORE ALGORITHM</vt:lpstr>
      <vt:lpstr>Slide 19</vt:lpstr>
      <vt:lpstr>Slide 20</vt:lpstr>
      <vt:lpstr>Slide 21</vt:lpstr>
      <vt:lpstr>Slide 22</vt:lpstr>
      <vt:lpstr>Slide 23</vt:lpstr>
      <vt:lpstr>BAEZA-YATES AND GONNET APPROACH</vt:lpstr>
      <vt:lpstr>Slide 25</vt:lpstr>
      <vt:lpstr>HARDWARE TEXT SEARCH SYSTEMS</vt:lpstr>
      <vt:lpstr>ADVANTAGES</vt:lpstr>
      <vt:lpstr>APPROACH-1</vt:lpstr>
      <vt:lpstr>Slide 29</vt:lpstr>
      <vt:lpstr>Slide 30</vt:lpstr>
      <vt:lpstr>Slide 31</vt:lpstr>
      <vt:lpstr>Slide 32</vt:lpstr>
      <vt:lpstr>Slide 33</vt:lpstr>
      <vt:lpstr>Slide 34</vt:lpstr>
      <vt:lpstr>APPROACH-2</vt:lpstr>
      <vt:lpstr>APPROACH-3</vt:lpstr>
      <vt:lpstr>Slide 37</vt:lpstr>
      <vt:lpstr>Slide 38</vt:lpstr>
      <vt:lpstr>Slide 39</vt:lpstr>
      <vt:lpstr>INFORMATION SYSTEM EVALUATION:</vt:lpstr>
      <vt:lpstr>Slide 41</vt:lpstr>
      <vt:lpstr>INTRODUCTION TO INFORMATION SYSTEM  EVALUATION</vt:lpstr>
      <vt:lpstr>Slide 43</vt:lpstr>
      <vt:lpstr>Slide 44</vt:lpstr>
      <vt:lpstr>EVALUATION CRITERIA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MEASURES USED IN SYSTEM</vt:lpstr>
      <vt:lpstr>Slide 54</vt:lpstr>
      <vt:lpstr>Slide 55</vt:lpstr>
      <vt:lpstr>1.User Perspective</vt:lpstr>
      <vt:lpstr>Slide 57</vt:lpstr>
      <vt:lpstr>EVALUATIONS</vt:lpstr>
      <vt:lpstr>SEARCH PROCESS</vt:lpstr>
      <vt:lpstr>RESPONSE TIME</vt:lpstr>
      <vt:lpstr>CONSISTENCY</vt:lpstr>
      <vt:lpstr>QUALITY OF THE SEARCH</vt:lpstr>
      <vt:lpstr>Slide 63</vt:lpstr>
      <vt:lpstr>Slide 64</vt:lpstr>
      <vt:lpstr>FALLOUT</vt:lpstr>
      <vt:lpstr>Slide 66</vt:lpstr>
      <vt:lpstr>UNIQUE RELEVANCE RECALL(URR)</vt:lpstr>
      <vt:lpstr>Slide 68</vt:lpstr>
      <vt:lpstr>Example</vt:lpstr>
      <vt:lpstr>From the diagram the following values URR values can  be produced:</vt:lpstr>
      <vt:lpstr>Slide 71</vt:lpstr>
      <vt:lpstr>Slide 72</vt:lpstr>
      <vt:lpstr>MEASUREMENT EXAMPLE – TREC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MREC CSELAB1</dc:creator>
  <cp:lastModifiedBy>AdmiN</cp:lastModifiedBy>
  <cp:revision>24</cp:revision>
  <dcterms:created xsi:type="dcterms:W3CDTF">2022-11-03T05:14:01Z</dcterms:created>
  <dcterms:modified xsi:type="dcterms:W3CDTF">2022-11-03T06:03:15Z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2022-11-03T00:00:00Z</vt:filetime>
  </property>
</Properties>
</file>