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9" r:id="rId4"/>
    <p:sldId id="258" r:id="rId5"/>
    <p:sldId id="260" r:id="rId6"/>
    <p:sldId id="270" r:id="rId7"/>
    <p:sldId id="271" r:id="rId8"/>
    <p:sldId id="261" r:id="rId9"/>
    <p:sldId id="272" r:id="rId10"/>
    <p:sldId id="273" r:id="rId11"/>
    <p:sldId id="262" r:id="rId12"/>
    <p:sldId id="263" r:id="rId13"/>
    <p:sldId id="268" r:id="rId14"/>
    <p:sldId id="269" r:id="rId15"/>
    <p:sldId id="266" r:id="rId16"/>
    <p:sldId id="274"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FA4"/>
    <a:srgbClr val="0F6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86" d="100"/>
          <a:sy n="86" d="100"/>
        </p:scale>
        <p:origin x="5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6/22/2021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02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74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08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4028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63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344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25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93082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37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0862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311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9551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843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471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21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4902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11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6/22/2021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475313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F0BF-54C0-41A9-83E6-E54384B4ABD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DCBD713-98CA-4689-B1A6-A55A424D235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AD8F0B51-5E00-4E72-B3AE-45BA0B916383}"/>
              </a:ext>
            </a:extLst>
          </p:cNvPr>
          <p:cNvPicPr>
            <a:picLocks noChangeAspect="1"/>
          </p:cNvPicPr>
          <p:nvPr/>
        </p:nvPicPr>
        <p:blipFill>
          <a:blip r:embed="rId2"/>
          <a:stretch>
            <a:fillRect/>
          </a:stretch>
        </p:blipFill>
        <p:spPr>
          <a:xfrm>
            <a:off x="0" y="0"/>
            <a:ext cx="12192000" cy="6857999"/>
          </a:xfrm>
          <a:prstGeom prst="rect">
            <a:avLst/>
          </a:prstGeom>
        </p:spPr>
      </p:pic>
      <p:sp>
        <p:nvSpPr>
          <p:cNvPr id="7" name="TextBox 6">
            <a:extLst>
              <a:ext uri="{FF2B5EF4-FFF2-40B4-BE49-F238E27FC236}">
                <a16:creationId xmlns:a16="http://schemas.microsoft.com/office/drawing/2014/main" id="{28B52386-8491-4BB0-B361-2F3EFE7286F3}"/>
              </a:ext>
            </a:extLst>
          </p:cNvPr>
          <p:cNvSpPr txBox="1"/>
          <p:nvPr/>
        </p:nvSpPr>
        <p:spPr>
          <a:xfrm>
            <a:off x="9756559" y="5349875"/>
            <a:ext cx="2435441" cy="1298377"/>
          </a:xfrm>
          <a:prstGeom prst="wedgeEllipseCallout">
            <a:avLst/>
          </a:prstGeom>
          <a:solidFill>
            <a:schemeClr val="tx1"/>
          </a:solidFill>
          <a:ln>
            <a:solidFill>
              <a:srgbClr val="0F6DB6"/>
            </a:solidFill>
          </a:ln>
        </p:spPr>
        <p:txBody>
          <a:bodyPr wrap="square" rtlCol="0">
            <a:spAutoFit/>
          </a:bodyPr>
          <a:lstStyle/>
          <a:p>
            <a:r>
              <a:rPr lang="en-US" b="1" dirty="0">
                <a:ln w="10160">
                  <a:solidFill>
                    <a:schemeClr val="accent5"/>
                  </a:solidFill>
                  <a:prstDash val="solid"/>
                </a:ln>
                <a:solidFill>
                  <a:schemeClr val="bg2"/>
                </a:solidFill>
                <a:effectLst>
                  <a:outerShdw blurRad="38100" dist="22860" dir="5400000" algn="tl" rotWithShape="0">
                    <a:srgbClr val="000000">
                      <a:alpha val="30000"/>
                    </a:srgbClr>
                  </a:outerShdw>
                </a:effectLst>
              </a:rPr>
              <a:t>PRESENTED BY:</a:t>
            </a:r>
          </a:p>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D.AKHILA</a:t>
            </a:r>
          </a:p>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17NQ1A0424</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26886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EA4C5-5192-4627-8643-7722AE075271}"/>
              </a:ext>
            </a:extLst>
          </p:cNvPr>
          <p:cNvSpPr>
            <a:spLocks noGrp="1"/>
          </p:cNvSpPr>
          <p:nvPr>
            <p:ph idx="1"/>
          </p:nvPr>
        </p:nvSpPr>
        <p:spPr>
          <a:xfrm>
            <a:off x="1141412" y="932155"/>
            <a:ext cx="9905999" cy="3897297"/>
          </a:xfrm>
        </p:spPr>
        <p:txBody>
          <a:bodyPr>
            <a:normAutofit/>
          </a:bodyPr>
          <a:lstStyle/>
          <a:p>
            <a:pPr>
              <a:buClr>
                <a:schemeClr val="tx1"/>
              </a:buClr>
            </a:pPr>
            <a:r>
              <a:rPr lang="en-US" sz="2800" b="0" i="0" dirty="0">
                <a:solidFill>
                  <a:schemeClr val="bg1"/>
                </a:solidFill>
                <a:effectLst/>
                <a:latin typeface="Montserrat"/>
              </a:rPr>
              <a:t>Avoid sending photographs.</a:t>
            </a:r>
          </a:p>
          <a:p>
            <a:pPr>
              <a:buClr>
                <a:schemeClr val="tx1"/>
              </a:buClr>
            </a:pPr>
            <a:r>
              <a:rPr lang="en-US" sz="2800" b="0" i="0" dirty="0">
                <a:solidFill>
                  <a:schemeClr val="bg1"/>
                </a:solidFill>
                <a:effectLst/>
                <a:latin typeface="Montserrat"/>
              </a:rPr>
              <a:t> Always use latest and update anti virus. </a:t>
            </a:r>
          </a:p>
          <a:p>
            <a:pPr>
              <a:buClr>
                <a:schemeClr val="tx1"/>
              </a:buClr>
            </a:pPr>
            <a:r>
              <a:rPr lang="en-US" sz="2800" b="0" i="0" dirty="0">
                <a:solidFill>
                  <a:schemeClr val="bg1"/>
                </a:solidFill>
                <a:effectLst/>
                <a:latin typeface="Montserrat"/>
              </a:rPr>
              <a:t>Never give your identities to fake websites</a:t>
            </a:r>
          </a:p>
          <a:p>
            <a:pPr>
              <a:buClr>
                <a:schemeClr val="tx1"/>
              </a:buClr>
            </a:pPr>
            <a:r>
              <a:rPr lang="en-US" sz="2800" b="0" i="0" dirty="0">
                <a:solidFill>
                  <a:schemeClr val="bg1"/>
                </a:solidFill>
                <a:effectLst/>
                <a:latin typeface="Montserrat"/>
              </a:rPr>
              <a:t>Always keep backup volumes. </a:t>
            </a:r>
          </a:p>
          <a:p>
            <a:pPr>
              <a:buClr>
                <a:schemeClr val="tx1"/>
              </a:buClr>
            </a:pPr>
            <a:r>
              <a:rPr lang="en-US" sz="2800" b="0" i="0" dirty="0">
                <a:solidFill>
                  <a:schemeClr val="bg1"/>
                </a:solidFill>
                <a:effectLst/>
                <a:latin typeface="Montserrat"/>
              </a:rPr>
              <a:t>Use of firewalls may be beneficial</a:t>
            </a:r>
            <a:endParaRPr lang="en-IN" sz="2800" dirty="0">
              <a:solidFill>
                <a:schemeClr val="bg1"/>
              </a:solidFill>
            </a:endParaRPr>
          </a:p>
        </p:txBody>
      </p:sp>
      <p:pic>
        <p:nvPicPr>
          <p:cNvPr id="13314" name="Picture 2" descr="In pics: Here&amp;#39;s all you need to know about reporting a cybercrime in India  | Business Standard News">
            <a:extLst>
              <a:ext uri="{FF2B5EF4-FFF2-40B4-BE49-F238E27FC236}">
                <a16:creationId xmlns:a16="http://schemas.microsoft.com/office/drawing/2014/main" id="{93176710-74AA-4BF4-8C76-386B8A01F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285" y="1148179"/>
            <a:ext cx="3855313" cy="4419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88685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184F-C7E5-4591-AA01-D34FBDAA6404}"/>
              </a:ext>
            </a:extLst>
          </p:cNvPr>
          <p:cNvSpPr>
            <a:spLocks noGrp="1"/>
          </p:cNvSpPr>
          <p:nvPr>
            <p:ph type="title"/>
          </p:nvPr>
        </p:nvSpPr>
        <p:spPr/>
        <p:txBody>
          <a:bodyPr/>
          <a:lstStyle/>
          <a:p>
            <a:r>
              <a:rPr lang="en-US" b="0" i="0" dirty="0">
                <a:effectLst/>
                <a:latin typeface="Montserrat"/>
              </a:rPr>
              <a:t>A mode and manner of committing Cyber Crime By unauthorized access to computer</a:t>
            </a:r>
            <a:endParaRPr lang="en-IN" dirty="0"/>
          </a:p>
        </p:txBody>
      </p:sp>
      <p:sp>
        <p:nvSpPr>
          <p:cNvPr id="3" name="Content Placeholder 2">
            <a:extLst>
              <a:ext uri="{FF2B5EF4-FFF2-40B4-BE49-F238E27FC236}">
                <a16:creationId xmlns:a16="http://schemas.microsoft.com/office/drawing/2014/main" id="{BEEEF7FD-F167-4E85-9D3A-1DC804CE5656}"/>
              </a:ext>
            </a:extLst>
          </p:cNvPr>
          <p:cNvSpPr>
            <a:spLocks noGrp="1"/>
          </p:cNvSpPr>
          <p:nvPr>
            <p:ph idx="1"/>
          </p:nvPr>
        </p:nvSpPr>
        <p:spPr>
          <a:xfrm>
            <a:off x="1141412" y="2249487"/>
            <a:ext cx="7816157" cy="3541714"/>
          </a:xfrm>
        </p:spPr>
        <p:txBody>
          <a:bodyPr>
            <a:normAutofit/>
          </a:bodyPr>
          <a:lstStyle/>
          <a:p>
            <a:pPr>
              <a:buClr>
                <a:schemeClr val="tx1"/>
              </a:buClr>
            </a:pPr>
            <a:r>
              <a:rPr lang="en-US" sz="2800" b="0" i="0" dirty="0">
                <a:solidFill>
                  <a:schemeClr val="bg1"/>
                </a:solidFill>
                <a:effectLst/>
                <a:latin typeface="Montserrat"/>
              </a:rPr>
              <a:t>Theft of information contained in electronic form. </a:t>
            </a:r>
          </a:p>
          <a:p>
            <a:pPr>
              <a:buClr>
                <a:schemeClr val="tx1"/>
              </a:buClr>
            </a:pPr>
            <a:r>
              <a:rPr lang="en-US" sz="2800" b="0" i="0" dirty="0">
                <a:solidFill>
                  <a:schemeClr val="bg1"/>
                </a:solidFill>
                <a:effectLst/>
                <a:latin typeface="Montserrat"/>
              </a:rPr>
              <a:t>Email bombing Data diddling Salami attacks Denial of service attack Virus/worm attacks Logic bombs Trojan attacks Internet time thefts</a:t>
            </a:r>
            <a:endParaRPr lang="en-IN" sz="2800" dirty="0">
              <a:solidFill>
                <a:schemeClr val="bg1"/>
              </a:solidFill>
            </a:endParaRPr>
          </a:p>
        </p:txBody>
      </p:sp>
    </p:spTree>
    <p:extLst>
      <p:ext uri="{BB962C8B-B14F-4D97-AF65-F5344CB8AC3E}">
        <p14:creationId xmlns:p14="http://schemas.microsoft.com/office/powerpoint/2010/main" val="345963346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8DAD60D8-7385-4B08-84AF-CCF01E4608CA}"/>
              </a:ext>
            </a:extLst>
          </p:cNvPr>
          <p:cNvSpPr/>
          <p:nvPr/>
        </p:nvSpPr>
        <p:spPr>
          <a:xfrm>
            <a:off x="578206" y="1159506"/>
            <a:ext cx="10048999" cy="5684672"/>
          </a:xfrm>
          <a:prstGeom prst="triangle">
            <a:avLst>
              <a:gd name="adj" fmla="val 49163"/>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3BF6177-72EB-4A76-B2FA-0957D08C6C03}"/>
              </a:ext>
            </a:extLst>
          </p:cNvPr>
          <p:cNvSpPr/>
          <p:nvPr/>
        </p:nvSpPr>
        <p:spPr>
          <a:xfrm>
            <a:off x="5602706" y="2390413"/>
            <a:ext cx="2156376" cy="7452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bg2">
                    <a:lumMod val="60000"/>
                    <a:lumOff val="40000"/>
                  </a:schemeClr>
                </a:solidFill>
              </a:rPr>
              <a:t>Against individuals</a:t>
            </a:r>
            <a:endParaRPr lang="en-IN" sz="2400" dirty="0">
              <a:solidFill>
                <a:schemeClr val="bg2">
                  <a:lumMod val="60000"/>
                  <a:lumOff val="40000"/>
                </a:schemeClr>
              </a:solidFill>
            </a:endParaRPr>
          </a:p>
        </p:txBody>
      </p:sp>
      <p:sp>
        <p:nvSpPr>
          <p:cNvPr id="6" name="Rectangle 5">
            <a:extLst>
              <a:ext uri="{FF2B5EF4-FFF2-40B4-BE49-F238E27FC236}">
                <a16:creationId xmlns:a16="http://schemas.microsoft.com/office/drawing/2014/main" id="{0FA73017-C673-48AD-AEBE-A728BB0A8145}"/>
              </a:ext>
            </a:extLst>
          </p:cNvPr>
          <p:cNvSpPr/>
          <p:nvPr/>
        </p:nvSpPr>
        <p:spPr>
          <a:xfrm>
            <a:off x="5602707" y="3335188"/>
            <a:ext cx="2156376" cy="7452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bg2">
                    <a:lumMod val="60000"/>
                    <a:lumOff val="40000"/>
                  </a:schemeClr>
                </a:solidFill>
              </a:rPr>
              <a:t>Against organization</a:t>
            </a:r>
            <a:endParaRPr lang="en-IN" sz="2400" dirty="0">
              <a:solidFill>
                <a:schemeClr val="bg2">
                  <a:lumMod val="60000"/>
                  <a:lumOff val="40000"/>
                </a:schemeClr>
              </a:solidFill>
            </a:endParaRPr>
          </a:p>
        </p:txBody>
      </p:sp>
      <p:sp>
        <p:nvSpPr>
          <p:cNvPr id="7" name="Rectangle 6">
            <a:extLst>
              <a:ext uri="{FF2B5EF4-FFF2-40B4-BE49-F238E27FC236}">
                <a16:creationId xmlns:a16="http://schemas.microsoft.com/office/drawing/2014/main" id="{A36516CB-93F6-4646-BA47-38059E585624}"/>
              </a:ext>
            </a:extLst>
          </p:cNvPr>
          <p:cNvSpPr/>
          <p:nvPr/>
        </p:nvSpPr>
        <p:spPr>
          <a:xfrm>
            <a:off x="5602706" y="4373774"/>
            <a:ext cx="2156376" cy="8132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bg2">
                    <a:lumMod val="60000"/>
                    <a:lumOff val="40000"/>
                  </a:schemeClr>
                </a:solidFill>
              </a:rPr>
              <a:t>Against society</a:t>
            </a:r>
            <a:endParaRPr lang="en-IN" sz="2400" dirty="0">
              <a:solidFill>
                <a:schemeClr val="bg2">
                  <a:lumMod val="60000"/>
                  <a:lumOff val="40000"/>
                </a:schemeClr>
              </a:solidFill>
            </a:endParaRPr>
          </a:p>
        </p:txBody>
      </p:sp>
      <p:sp>
        <p:nvSpPr>
          <p:cNvPr id="8" name="Title 7">
            <a:extLst>
              <a:ext uri="{FF2B5EF4-FFF2-40B4-BE49-F238E27FC236}">
                <a16:creationId xmlns:a16="http://schemas.microsoft.com/office/drawing/2014/main" id="{5A4CF912-5880-46DA-9E1E-6AB92F05E414}"/>
              </a:ext>
            </a:extLst>
          </p:cNvPr>
          <p:cNvSpPr>
            <a:spLocks noGrp="1"/>
          </p:cNvSpPr>
          <p:nvPr>
            <p:ph type="title"/>
          </p:nvPr>
        </p:nvSpPr>
        <p:spPr>
          <a:xfrm>
            <a:off x="1301211" y="238548"/>
            <a:ext cx="9905998" cy="1478570"/>
          </a:xfrm>
        </p:spPr>
        <p:txBody>
          <a:bodyPr/>
          <a:lstStyle/>
          <a:p>
            <a:endParaRPr lang="en-IN" dirty="0"/>
          </a:p>
        </p:txBody>
      </p:sp>
      <p:pic>
        <p:nvPicPr>
          <p:cNvPr id="5126" name="Picture 6" descr="Cybercrime kunal gupta">
            <a:extLst>
              <a:ext uri="{FF2B5EF4-FFF2-40B4-BE49-F238E27FC236}">
                <a16:creationId xmlns:a16="http://schemas.microsoft.com/office/drawing/2014/main" id="{DBEAA217-77F8-4B5D-B1D9-461C6C14D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5960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B570-EFA1-4990-BFC4-2180466D9803}"/>
              </a:ext>
            </a:extLst>
          </p:cNvPr>
          <p:cNvSpPr>
            <a:spLocks noGrp="1"/>
          </p:cNvSpPr>
          <p:nvPr>
            <p:ph type="title"/>
          </p:nvPr>
        </p:nvSpPr>
        <p:spPr>
          <a:xfrm>
            <a:off x="1141413" y="618518"/>
            <a:ext cx="9905998" cy="1050484"/>
          </a:xfrm>
        </p:spPr>
        <p:txBody>
          <a:bodyPr/>
          <a:lstStyle/>
          <a:p>
            <a:r>
              <a:rPr lang="en-US" dirty="0"/>
              <a:t>Need of cyber crime investigation police</a:t>
            </a:r>
            <a:endParaRPr lang="en-IN" dirty="0"/>
          </a:p>
        </p:txBody>
      </p:sp>
      <p:sp>
        <p:nvSpPr>
          <p:cNvPr id="3" name="Content Placeholder 2">
            <a:extLst>
              <a:ext uri="{FF2B5EF4-FFF2-40B4-BE49-F238E27FC236}">
                <a16:creationId xmlns:a16="http://schemas.microsoft.com/office/drawing/2014/main" id="{063876CF-CB2D-4CC1-8F5E-EB6D86DA1940}"/>
              </a:ext>
            </a:extLst>
          </p:cNvPr>
          <p:cNvSpPr>
            <a:spLocks noGrp="1"/>
          </p:cNvSpPr>
          <p:nvPr>
            <p:ph idx="1"/>
          </p:nvPr>
        </p:nvSpPr>
        <p:spPr>
          <a:xfrm>
            <a:off x="1017125" y="1669002"/>
            <a:ext cx="6786347" cy="3541714"/>
          </a:xfrm>
        </p:spPr>
        <p:txBody>
          <a:bodyPr>
            <a:normAutofit/>
          </a:bodyPr>
          <a:lstStyle/>
          <a:p>
            <a:r>
              <a:rPr lang="en-US" dirty="0"/>
              <a:t> </a:t>
            </a:r>
            <a:r>
              <a:rPr lang="en-US" sz="2800" b="0" i="0" dirty="0">
                <a:solidFill>
                  <a:srgbClr val="333333"/>
                </a:solidFill>
                <a:effectLst/>
                <a:latin typeface="Open Sans" panose="020B0604020202020204" pitchFamily="34" charset="0"/>
              </a:rPr>
              <a:t>Digital technology and the internet are providing criminals with new opportunities to commit crime.</a:t>
            </a:r>
          </a:p>
        </p:txBody>
      </p:sp>
      <p:pic>
        <p:nvPicPr>
          <p:cNvPr id="7" name="Picture 6">
            <a:extLst>
              <a:ext uri="{FF2B5EF4-FFF2-40B4-BE49-F238E27FC236}">
                <a16:creationId xmlns:a16="http://schemas.microsoft.com/office/drawing/2014/main" id="{B440FC4E-E738-4B7F-86BE-9D20A7A1B833}"/>
              </a:ext>
            </a:extLst>
          </p:cNvPr>
          <p:cNvPicPr>
            <a:picLocks noChangeAspect="1"/>
          </p:cNvPicPr>
          <p:nvPr/>
        </p:nvPicPr>
        <p:blipFill>
          <a:blip r:embed="rId2"/>
          <a:stretch>
            <a:fillRect/>
          </a:stretch>
        </p:blipFill>
        <p:spPr>
          <a:xfrm>
            <a:off x="7338319" y="2912893"/>
            <a:ext cx="2628900" cy="2647950"/>
          </a:xfrm>
          <a:prstGeom prst="ellipse">
            <a:avLst/>
          </a:prstGeom>
          <a:ln>
            <a:noFill/>
          </a:ln>
          <a:effectLst>
            <a:softEdge rad="112500"/>
          </a:effectLst>
        </p:spPr>
      </p:pic>
      <p:pic>
        <p:nvPicPr>
          <p:cNvPr id="11266" name="Picture 2" descr="Cybercrime | RAND">
            <a:extLst>
              <a:ext uri="{FF2B5EF4-FFF2-40B4-BE49-F238E27FC236}">
                <a16:creationId xmlns:a16="http://schemas.microsoft.com/office/drawing/2014/main" id="{1CB24F2E-9B30-47D1-A1F4-D4AAD91E4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472" y="3533313"/>
            <a:ext cx="3156528" cy="24679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48704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F4EEC-776F-427F-9025-D897CD09322F}"/>
              </a:ext>
            </a:extLst>
          </p:cNvPr>
          <p:cNvSpPr>
            <a:spLocks noGrp="1"/>
          </p:cNvSpPr>
          <p:nvPr>
            <p:ph idx="1"/>
          </p:nvPr>
        </p:nvSpPr>
        <p:spPr>
          <a:xfrm>
            <a:off x="990491" y="1658143"/>
            <a:ext cx="9905999" cy="3541714"/>
          </a:xfrm>
        </p:spPr>
        <p:txBody>
          <a:bodyPr>
            <a:normAutofit lnSpcReduction="10000"/>
          </a:bodyPr>
          <a:lstStyle/>
          <a:p>
            <a:pPr>
              <a:buClr>
                <a:schemeClr val="tx1"/>
              </a:buClr>
            </a:pPr>
            <a:r>
              <a:rPr lang="en-US" sz="2800" b="0" i="0" dirty="0">
                <a:solidFill>
                  <a:srgbClr val="333333"/>
                </a:solidFill>
                <a:effectLst/>
                <a:latin typeface="Open Sans" panose="020B0604020202020204" pitchFamily="34" charset="0"/>
              </a:rPr>
              <a:t>It is now essential that police officers have the capability to deal confidently with the cyber element of crimes as it is fast becoming a dominant method in the perpetration of crime. But more than that, it is becoming a part of everything that the police have to deal with because the internet and digital technology are part of most peoples lives now.</a:t>
            </a:r>
            <a:endParaRPr lang="en-IN" sz="2800" dirty="0"/>
          </a:p>
          <a:p>
            <a:endParaRPr lang="en-IN" dirty="0"/>
          </a:p>
        </p:txBody>
      </p:sp>
    </p:spTree>
    <p:extLst>
      <p:ext uri="{BB962C8B-B14F-4D97-AF65-F5344CB8AC3E}">
        <p14:creationId xmlns:p14="http://schemas.microsoft.com/office/powerpoint/2010/main" val="841583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1AA5-5824-4744-9183-40E2AD75CA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16EEC9C-6B94-43EE-8CBE-DCD343DCCFC1}"/>
              </a:ext>
            </a:extLst>
          </p:cNvPr>
          <p:cNvSpPr>
            <a:spLocks noGrp="1"/>
          </p:cNvSpPr>
          <p:nvPr>
            <p:ph idx="1"/>
          </p:nvPr>
        </p:nvSpPr>
        <p:spPr>
          <a:xfrm>
            <a:off x="830693" y="1592539"/>
            <a:ext cx="9050153" cy="3541714"/>
          </a:xfrm>
        </p:spPr>
        <p:txBody>
          <a:bodyPr>
            <a:normAutofit lnSpcReduction="10000"/>
          </a:bodyPr>
          <a:lstStyle/>
          <a:p>
            <a:pPr algn="just"/>
            <a:r>
              <a:rPr lang="en-US" dirty="0"/>
              <a:t> </a:t>
            </a:r>
            <a:r>
              <a:rPr lang="en-US" sz="2800" b="0" i="0" dirty="0">
                <a:solidFill>
                  <a:schemeClr val="bg1"/>
                </a:solidFill>
                <a:effectLst/>
                <a:latin typeface="Montserrat"/>
              </a:rPr>
              <a:t>Capacity of human mind is unfathomable. Elimination of cyber crime is impossible in cyber space . A main witness is its history . The main possible step is creating awareness in its duties and rights. I would like to conclude with a word of caution for the prolegislation school that provisions of cyber law are not made stringent that it would effect the growth of industry .</a:t>
            </a:r>
            <a:endParaRPr lang="en-IN" sz="2800" dirty="0">
              <a:solidFill>
                <a:schemeClr val="bg1"/>
              </a:solidFill>
            </a:endParaRPr>
          </a:p>
        </p:txBody>
      </p:sp>
    </p:spTree>
    <p:extLst>
      <p:ext uri="{BB962C8B-B14F-4D97-AF65-F5344CB8AC3E}">
        <p14:creationId xmlns:p14="http://schemas.microsoft.com/office/powerpoint/2010/main" val="11295550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Cybercrime? | Cybiant">
            <a:extLst>
              <a:ext uri="{FF2B5EF4-FFF2-40B4-BE49-F238E27FC236}">
                <a16:creationId xmlns:a16="http://schemas.microsoft.com/office/drawing/2014/main" id="{73B33AD6-F67F-4AF6-8AD2-410E0F0B2053}"/>
              </a:ext>
            </a:extLst>
          </p:cNvPr>
          <p:cNvSpPr>
            <a:spLocks noChangeAspect="1" noChangeArrowheads="1"/>
          </p:cNvSpPr>
          <p:nvPr/>
        </p:nvSpPr>
        <p:spPr bwMode="auto">
          <a:xfrm>
            <a:off x="5943600" y="2112885"/>
            <a:ext cx="2667740" cy="14685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EA8BD36-294B-4E02-A9CC-385B60F0D74A}"/>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750BCC93-91AB-4325-B300-7ED35AD05DE5}"/>
              </a:ext>
            </a:extLst>
          </p:cNvPr>
          <p:cNvSpPr txBox="1"/>
          <p:nvPr/>
        </p:nvSpPr>
        <p:spPr>
          <a:xfrm>
            <a:off x="1535837" y="648018"/>
            <a:ext cx="10656163" cy="1200329"/>
          </a:xfrm>
          <a:prstGeom prst="rect">
            <a:avLst/>
          </a:prstGeom>
          <a:noFill/>
        </p:spPr>
        <p:txBody>
          <a:bodyPr wrap="square" rtlCol="0">
            <a:spAutoFit/>
          </a:bodyPr>
          <a:lstStyle/>
          <a:p>
            <a:r>
              <a:rPr lang="en-US" sz="36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Open Sans" panose="020B0606030504020204" pitchFamily="34" charset="0"/>
              </a:rPr>
              <a:t>Stop Neglect. Protect before you connect.</a:t>
            </a:r>
          </a:p>
          <a:p>
            <a:endParaRPr lang="en-IN" sz="3600" dirty="0"/>
          </a:p>
        </p:txBody>
      </p:sp>
      <p:sp>
        <p:nvSpPr>
          <p:cNvPr id="3" name="Thought Bubble: Cloud 2">
            <a:extLst>
              <a:ext uri="{FF2B5EF4-FFF2-40B4-BE49-F238E27FC236}">
                <a16:creationId xmlns:a16="http://schemas.microsoft.com/office/drawing/2014/main" id="{A6B6EF4B-4145-452C-8E57-3DC251ABDE3B}"/>
              </a:ext>
            </a:extLst>
          </p:cNvPr>
          <p:cNvSpPr/>
          <p:nvPr/>
        </p:nvSpPr>
        <p:spPr>
          <a:xfrm>
            <a:off x="9410331" y="4057095"/>
            <a:ext cx="2550850" cy="2290439"/>
          </a:xfrm>
          <a:prstGeom prst="cloudCallout">
            <a:avLst/>
          </a:prstGeom>
          <a:solidFill>
            <a:srgbClr val="014FA4"/>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atin typeface="Bahnschrift SemiBold SemiConden" panose="020B0502040204020203" pitchFamily="34" charset="0"/>
              </a:rPr>
              <a:t>THINK BEFORE YOU SHARE YOUR PASSWORDS</a:t>
            </a:r>
            <a:endParaRPr lang="en-IN" dirty="0">
              <a:latin typeface="Bahnschrift SemiBold SemiConden" panose="020B0502040204020203" pitchFamily="34" charset="0"/>
            </a:endParaRPr>
          </a:p>
        </p:txBody>
      </p:sp>
      <p:sp>
        <p:nvSpPr>
          <p:cNvPr id="4" name="Speech Bubble: Rectangle with Corners Rounded 3">
            <a:extLst>
              <a:ext uri="{FF2B5EF4-FFF2-40B4-BE49-F238E27FC236}">
                <a16:creationId xmlns:a16="http://schemas.microsoft.com/office/drawing/2014/main" id="{F1DAFB7F-1A67-4B7F-85AA-CDC91F50443B}"/>
              </a:ext>
            </a:extLst>
          </p:cNvPr>
          <p:cNvSpPr/>
          <p:nvPr/>
        </p:nvSpPr>
        <p:spPr>
          <a:xfrm>
            <a:off x="506027" y="5282214"/>
            <a:ext cx="2396971" cy="1349405"/>
          </a:xfrm>
          <a:prstGeom prst="wedgeRoundRectCallout">
            <a:avLst/>
          </a:prstGeom>
          <a:solidFill>
            <a:srgbClr val="014F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hnschrift SemiLight" panose="020B0502040204020203" pitchFamily="34" charset="0"/>
              </a:rPr>
              <a:t>DO NOT CLICK ON THE LINKS SHARED BY UNKONWN MESSENGER</a:t>
            </a:r>
            <a:endParaRPr lang="en-IN" dirty="0">
              <a:latin typeface="Bahnschrift SemiLight" panose="020B0502040204020203" pitchFamily="34" charset="0"/>
            </a:endParaRPr>
          </a:p>
        </p:txBody>
      </p:sp>
    </p:spTree>
    <p:extLst>
      <p:ext uri="{BB962C8B-B14F-4D97-AF65-F5344CB8AC3E}">
        <p14:creationId xmlns:p14="http://schemas.microsoft.com/office/powerpoint/2010/main" val="3151324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stly Cyber Crime-J.K. Dadoo - BW Businessworld">
            <a:extLst>
              <a:ext uri="{FF2B5EF4-FFF2-40B4-BE49-F238E27FC236}">
                <a16:creationId xmlns:a16="http://schemas.microsoft.com/office/drawing/2014/main" id="{A04C3A9B-E9AE-47F4-9C0D-7723AD97D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AFA359-750D-4D5D-BBA0-923BF3A15906}"/>
              </a:ext>
            </a:extLst>
          </p:cNvPr>
          <p:cNvSpPr txBox="1"/>
          <p:nvPr/>
        </p:nvSpPr>
        <p:spPr>
          <a:xfrm>
            <a:off x="1979720" y="2974019"/>
            <a:ext cx="7670307" cy="2308324"/>
          </a:xfrm>
          <a:prstGeom prst="rect">
            <a:avLst/>
          </a:prstGeom>
          <a:noFill/>
        </p:spPr>
        <p:txBody>
          <a:bodyPr wrap="square" rtlCol="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 </a:t>
            </a:r>
          </a:p>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FOR LISTENING</a:t>
            </a:r>
            <a:endParaRPr lang="en-IN"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01985171"/>
      </p:ext>
    </p:extLst>
  </p:cSld>
  <p:clrMapOvr>
    <a:masterClrMapping/>
  </p:clrMapOvr>
  <mc:AlternateContent xmlns:mc="http://schemas.openxmlformats.org/markup-compatibility/2006" xmlns:p14="http://schemas.microsoft.com/office/powerpoint/2010/main">
    <mc:Choice Requires="p14">
      <p:transition spd="slow" p14:dur="3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4468-5009-4E57-B973-D137AB159EB8}"/>
              </a:ext>
            </a:extLst>
          </p:cNvPr>
          <p:cNvSpPr>
            <a:spLocks noGrp="1"/>
          </p:cNvSpPr>
          <p:nvPr>
            <p:ph type="title"/>
          </p:nvPr>
        </p:nvSpPr>
        <p:spPr>
          <a:xfrm>
            <a:off x="1141412" y="174634"/>
            <a:ext cx="9905998" cy="1014973"/>
          </a:xfrm>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A6CEC232-A676-4A5F-8815-7F4C78787E01}"/>
              </a:ext>
            </a:extLst>
          </p:cNvPr>
          <p:cNvSpPr>
            <a:spLocks noGrp="1"/>
          </p:cNvSpPr>
          <p:nvPr>
            <p:ph idx="1"/>
          </p:nvPr>
        </p:nvSpPr>
        <p:spPr>
          <a:xfrm>
            <a:off x="1141411" y="1029809"/>
            <a:ext cx="9905999" cy="4157710"/>
          </a:xfrm>
        </p:spPr>
        <p:txBody>
          <a:bodyPr>
            <a:noAutofit/>
          </a:bodyPr>
          <a:lstStyle/>
          <a:p>
            <a:pPr>
              <a:buClr>
                <a:schemeClr val="tx1"/>
              </a:buClr>
            </a:pPr>
            <a:r>
              <a:rPr lang="en-US" sz="2800" dirty="0">
                <a:solidFill>
                  <a:schemeClr val="accent3">
                    <a:lumMod val="50000"/>
                  </a:schemeClr>
                </a:solidFill>
                <a:latin typeface="Montserrat"/>
              </a:rPr>
              <a:t>Introduction</a:t>
            </a:r>
          </a:p>
          <a:p>
            <a:pPr>
              <a:buClr>
                <a:schemeClr val="tx1"/>
              </a:buClr>
            </a:pPr>
            <a:r>
              <a:rPr lang="en-IN" sz="2800" b="0" i="0" dirty="0">
                <a:solidFill>
                  <a:schemeClr val="accent3">
                    <a:lumMod val="50000"/>
                  </a:schemeClr>
                </a:solidFill>
                <a:effectLst/>
                <a:latin typeface="Montserrat"/>
              </a:rPr>
              <a:t>Cybercrime crimes  </a:t>
            </a:r>
          </a:p>
          <a:p>
            <a:pPr>
              <a:buClr>
                <a:schemeClr val="tx1"/>
              </a:buClr>
            </a:pPr>
            <a:r>
              <a:rPr lang="en-IN" sz="2800" b="0" i="0" dirty="0">
                <a:solidFill>
                  <a:schemeClr val="accent3">
                    <a:lumMod val="50000"/>
                  </a:schemeClr>
                </a:solidFill>
                <a:effectLst/>
                <a:latin typeface="Montserrat"/>
              </a:rPr>
              <a:t>Cybercrime acts</a:t>
            </a:r>
          </a:p>
          <a:p>
            <a:pPr>
              <a:buClr>
                <a:schemeClr val="tx1"/>
              </a:buClr>
            </a:pPr>
            <a:r>
              <a:rPr lang="en-IN" sz="2800" b="0" i="0" dirty="0">
                <a:solidFill>
                  <a:schemeClr val="accent3">
                    <a:lumMod val="50000"/>
                  </a:schemeClr>
                </a:solidFill>
                <a:effectLst/>
                <a:latin typeface="Montserrat"/>
              </a:rPr>
              <a:t>Types of </a:t>
            </a:r>
            <a:r>
              <a:rPr lang="en-IN" sz="2800" dirty="0">
                <a:solidFill>
                  <a:schemeClr val="accent3">
                    <a:lumMod val="50000"/>
                  </a:schemeClr>
                </a:solidFill>
                <a:latin typeface="Montserrat"/>
              </a:rPr>
              <a:t>Cyber crimes</a:t>
            </a:r>
            <a:endParaRPr lang="en-IN" sz="2800" b="0" i="0" dirty="0">
              <a:solidFill>
                <a:schemeClr val="accent3">
                  <a:lumMod val="50000"/>
                </a:schemeClr>
              </a:solidFill>
              <a:effectLst/>
              <a:latin typeface="Montserrat"/>
            </a:endParaRPr>
          </a:p>
          <a:p>
            <a:pPr>
              <a:buClr>
                <a:schemeClr val="tx1"/>
              </a:buClr>
            </a:pPr>
            <a:r>
              <a:rPr lang="en-IN" sz="2800" b="0" i="0" dirty="0">
                <a:solidFill>
                  <a:schemeClr val="accent3">
                    <a:lumMod val="50000"/>
                  </a:schemeClr>
                </a:solidFill>
                <a:effectLst/>
                <a:latin typeface="Montserrat"/>
              </a:rPr>
              <a:t>Reasons for cybercrime and ways to prevent cyber crime</a:t>
            </a:r>
          </a:p>
          <a:p>
            <a:pPr>
              <a:buClr>
                <a:schemeClr val="tx1"/>
              </a:buClr>
            </a:pPr>
            <a:r>
              <a:rPr lang="en-IN" sz="2800" b="0" i="0" dirty="0">
                <a:solidFill>
                  <a:schemeClr val="accent3">
                    <a:lumMod val="50000"/>
                  </a:schemeClr>
                </a:solidFill>
                <a:effectLst/>
                <a:latin typeface="Montserrat"/>
              </a:rPr>
              <a:t>Cyber criminals Mode and manner of committing cybercrime </a:t>
            </a:r>
          </a:p>
          <a:p>
            <a:pPr>
              <a:buClr>
                <a:schemeClr val="tx1"/>
              </a:buClr>
            </a:pPr>
            <a:r>
              <a:rPr lang="en-IN" sz="2800" b="0" i="0" dirty="0">
                <a:solidFill>
                  <a:schemeClr val="accent3">
                    <a:lumMod val="50000"/>
                  </a:schemeClr>
                </a:solidFill>
                <a:effectLst/>
                <a:latin typeface="Montserrat"/>
              </a:rPr>
              <a:t>Classification Acts for security Prevention of cybercrime </a:t>
            </a:r>
          </a:p>
          <a:p>
            <a:pPr>
              <a:buClr>
                <a:schemeClr val="tx1"/>
              </a:buClr>
            </a:pPr>
            <a:r>
              <a:rPr lang="en-IN" sz="2800" b="0" i="0" dirty="0">
                <a:solidFill>
                  <a:schemeClr val="accent3">
                    <a:lumMod val="50000"/>
                  </a:schemeClr>
                </a:solidFill>
                <a:effectLst/>
                <a:latin typeface="Montserrat"/>
              </a:rPr>
              <a:t>Conclusion</a:t>
            </a:r>
            <a:endParaRPr lang="en-US" sz="2800" dirty="0">
              <a:solidFill>
                <a:schemeClr val="accent3">
                  <a:lumMod val="50000"/>
                </a:schemeClr>
              </a:solidFill>
            </a:endParaRPr>
          </a:p>
          <a:p>
            <a:pPr marL="0" indent="0">
              <a:buClr>
                <a:schemeClr val="tx1"/>
              </a:buClr>
              <a:buNone/>
            </a:pPr>
            <a:endParaRPr lang="en-US" sz="2800" dirty="0">
              <a:solidFill>
                <a:schemeClr val="accent3">
                  <a:lumMod val="50000"/>
                </a:schemeClr>
              </a:solidFill>
            </a:endParaRPr>
          </a:p>
        </p:txBody>
      </p:sp>
    </p:spTree>
    <p:extLst>
      <p:ext uri="{BB962C8B-B14F-4D97-AF65-F5344CB8AC3E}">
        <p14:creationId xmlns:p14="http://schemas.microsoft.com/office/powerpoint/2010/main" val="275782387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B7D4-ADEF-44CC-8CDB-22958E78C50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EFDEC32-935D-43AD-8D80-F8C229B9C8DA}"/>
              </a:ext>
            </a:extLst>
          </p:cNvPr>
          <p:cNvSpPr>
            <a:spLocks noGrp="1"/>
          </p:cNvSpPr>
          <p:nvPr>
            <p:ph idx="1"/>
          </p:nvPr>
        </p:nvSpPr>
        <p:spPr>
          <a:xfrm>
            <a:off x="963860" y="1658143"/>
            <a:ext cx="7665235" cy="3541714"/>
          </a:xfrm>
        </p:spPr>
        <p:txBody>
          <a:bodyPr>
            <a:normAutofit lnSpcReduction="10000"/>
          </a:bodyPr>
          <a:lstStyle/>
          <a:p>
            <a:pPr>
              <a:buClr>
                <a:schemeClr val="tx1"/>
              </a:buClr>
            </a:pPr>
            <a:r>
              <a:rPr lang="en-US" b="0" i="0" dirty="0">
                <a:solidFill>
                  <a:srgbClr val="5D5D5D"/>
                </a:solidFill>
                <a:effectLst/>
                <a:latin typeface="Montserrat"/>
              </a:rPr>
              <a:t> </a:t>
            </a:r>
            <a:r>
              <a:rPr lang="en-US" sz="2800" b="0" i="0" dirty="0">
                <a:solidFill>
                  <a:schemeClr val="bg1"/>
                </a:solidFill>
                <a:effectLst/>
                <a:latin typeface="Montserrat"/>
              </a:rPr>
              <a:t>Cybercrime is a criminal activity done using computers and the internet. </a:t>
            </a:r>
          </a:p>
          <a:p>
            <a:pPr>
              <a:buClr>
                <a:schemeClr val="tx1"/>
              </a:buClr>
            </a:pPr>
            <a:r>
              <a:rPr lang="en-US" sz="2800" b="0" i="0" dirty="0">
                <a:solidFill>
                  <a:schemeClr val="bg1"/>
                </a:solidFill>
                <a:effectLst/>
                <a:latin typeface="Montserrat"/>
              </a:rPr>
              <a:t>It includes downloading</a:t>
            </a:r>
          </a:p>
          <a:p>
            <a:pPr lvl="1">
              <a:buClr>
                <a:schemeClr val="tx1"/>
              </a:buClr>
              <a:buSzPct val="90000"/>
            </a:pPr>
            <a:r>
              <a:rPr lang="en-US" sz="2400" b="0" i="0" dirty="0">
                <a:solidFill>
                  <a:schemeClr val="bg1"/>
                </a:solidFill>
                <a:effectLst/>
                <a:latin typeface="Montserrat"/>
              </a:rPr>
              <a:t>Illegal music files to stealing millions of dollars</a:t>
            </a:r>
          </a:p>
          <a:p>
            <a:pPr lvl="1">
              <a:buClr>
                <a:schemeClr val="tx1"/>
              </a:buClr>
              <a:buSzPct val="90000"/>
            </a:pPr>
            <a:r>
              <a:rPr lang="en-US" sz="2400" b="0" i="0" dirty="0">
                <a:solidFill>
                  <a:schemeClr val="bg1"/>
                </a:solidFill>
                <a:effectLst/>
                <a:latin typeface="Montserrat"/>
              </a:rPr>
              <a:t>Non-monetary offenses---creating and disturbing viruses on other computers or posting confidential business information on the internet</a:t>
            </a:r>
            <a:r>
              <a:rPr lang="en-US" b="0" i="0" dirty="0">
                <a:solidFill>
                  <a:schemeClr val="bg1"/>
                </a:solidFill>
                <a:effectLst/>
                <a:latin typeface="Montserrat"/>
              </a:rPr>
              <a:t>.</a:t>
            </a:r>
            <a:endParaRPr lang="en-IN" dirty="0">
              <a:solidFill>
                <a:schemeClr val="bg1"/>
              </a:solidFill>
            </a:endParaRPr>
          </a:p>
        </p:txBody>
      </p:sp>
      <p:pic>
        <p:nvPicPr>
          <p:cNvPr id="2050" name="Picture 2">
            <a:extLst>
              <a:ext uri="{FF2B5EF4-FFF2-40B4-BE49-F238E27FC236}">
                <a16:creationId xmlns:a16="http://schemas.microsoft.com/office/drawing/2014/main" id="{32921A74-E9A2-4DAD-82B5-016D10F0C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2664" y="1116879"/>
            <a:ext cx="3749336" cy="36440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28631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3D30-2F5F-4F77-BCA4-6ED2B13C4D95}"/>
              </a:ext>
            </a:extLst>
          </p:cNvPr>
          <p:cNvSpPr>
            <a:spLocks noGrp="1"/>
          </p:cNvSpPr>
          <p:nvPr>
            <p:ph type="title"/>
          </p:nvPr>
        </p:nvSpPr>
        <p:spPr/>
        <p:txBody>
          <a:bodyPr/>
          <a:lstStyle/>
          <a:p>
            <a:r>
              <a:rPr lang="en-US" dirty="0"/>
              <a:t>Cybercrime crimes</a:t>
            </a:r>
            <a:endParaRPr lang="en-IN" dirty="0"/>
          </a:p>
        </p:txBody>
      </p:sp>
      <p:sp>
        <p:nvSpPr>
          <p:cNvPr id="3" name="Content Placeholder 2">
            <a:extLst>
              <a:ext uri="{FF2B5EF4-FFF2-40B4-BE49-F238E27FC236}">
                <a16:creationId xmlns:a16="http://schemas.microsoft.com/office/drawing/2014/main" id="{6B56546D-1E00-4A64-89DA-75BE3721E41E}"/>
              </a:ext>
            </a:extLst>
          </p:cNvPr>
          <p:cNvSpPr>
            <a:spLocks noGrp="1"/>
          </p:cNvSpPr>
          <p:nvPr>
            <p:ph idx="1"/>
          </p:nvPr>
        </p:nvSpPr>
        <p:spPr>
          <a:xfrm>
            <a:off x="1141414" y="1731146"/>
            <a:ext cx="7372272" cy="3844031"/>
          </a:xfrm>
        </p:spPr>
        <p:txBody>
          <a:bodyPr>
            <a:normAutofit lnSpcReduction="10000"/>
          </a:bodyPr>
          <a:lstStyle/>
          <a:p>
            <a:pPr marL="0" indent="0">
              <a:buClr>
                <a:schemeClr val="tx1"/>
              </a:buClr>
              <a:buNone/>
            </a:pPr>
            <a:r>
              <a:rPr lang="en-US" sz="2800" b="0" i="0" dirty="0">
                <a:solidFill>
                  <a:schemeClr val="bg1"/>
                </a:solidFill>
                <a:effectLst/>
                <a:latin typeface="Montserrat"/>
              </a:rPr>
              <a:t>Cybercrime </a:t>
            </a:r>
            <a:r>
              <a:rPr lang="en-US" sz="2800" b="0" i="0">
                <a:solidFill>
                  <a:schemeClr val="bg1"/>
                </a:solidFill>
                <a:effectLst/>
                <a:latin typeface="Montserrat"/>
              </a:rPr>
              <a:t>Crimes  </a:t>
            </a:r>
            <a:r>
              <a:rPr lang="en-US" sz="2800" b="0" i="0" dirty="0">
                <a:solidFill>
                  <a:schemeClr val="bg1"/>
                </a:solidFill>
                <a:effectLst/>
                <a:latin typeface="Montserrat"/>
              </a:rPr>
              <a:t>may be of many types </a:t>
            </a:r>
          </a:p>
          <a:p>
            <a:pPr>
              <a:buClr>
                <a:schemeClr val="tx1"/>
              </a:buClr>
            </a:pPr>
            <a:r>
              <a:rPr lang="en-US" sz="2800" dirty="0">
                <a:solidFill>
                  <a:schemeClr val="bg1"/>
                </a:solidFill>
                <a:latin typeface="Montserrat"/>
              </a:rPr>
              <a:t> </a:t>
            </a:r>
            <a:r>
              <a:rPr lang="en-US" sz="2800" b="0" i="0" dirty="0">
                <a:solidFill>
                  <a:schemeClr val="bg1"/>
                </a:solidFill>
                <a:effectLst/>
                <a:latin typeface="Montserrat"/>
              </a:rPr>
              <a:t>Criminals use internet to steal personal identity.</a:t>
            </a:r>
          </a:p>
          <a:p>
            <a:pPr>
              <a:buClr>
                <a:schemeClr val="tx1"/>
              </a:buClr>
            </a:pPr>
            <a:r>
              <a:rPr lang="en-US" sz="2800" b="0" i="0" dirty="0">
                <a:solidFill>
                  <a:schemeClr val="bg1"/>
                </a:solidFill>
                <a:effectLst/>
                <a:latin typeface="Montserrat"/>
              </a:rPr>
              <a:t> Mostly phishing and pharming use to fake websites. </a:t>
            </a:r>
          </a:p>
          <a:p>
            <a:pPr>
              <a:buClr>
                <a:schemeClr val="tx1"/>
              </a:buClr>
            </a:pPr>
            <a:r>
              <a:rPr lang="en-US" sz="2800" b="0" i="0" dirty="0">
                <a:solidFill>
                  <a:schemeClr val="bg1"/>
                </a:solidFill>
                <a:effectLst/>
                <a:latin typeface="Montserrat"/>
              </a:rPr>
              <a:t>For example they ask user name, passwords, credit card numbers by creating fake websites.</a:t>
            </a:r>
            <a:endParaRPr lang="en-IN" sz="2800" dirty="0">
              <a:solidFill>
                <a:schemeClr val="bg1"/>
              </a:solidFill>
            </a:endParaRPr>
          </a:p>
        </p:txBody>
      </p:sp>
      <p:pic>
        <p:nvPicPr>
          <p:cNvPr id="3074" name="Picture 2">
            <a:extLst>
              <a:ext uri="{FF2B5EF4-FFF2-40B4-BE49-F238E27FC236}">
                <a16:creationId xmlns:a16="http://schemas.microsoft.com/office/drawing/2014/main" id="{C2643F84-BB39-4D25-8609-D2C6EFAFF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6066" y="1731146"/>
            <a:ext cx="3845934" cy="3419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95155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A2CD-B43F-462E-85E0-AA7D202FBEC2}"/>
              </a:ext>
            </a:extLst>
          </p:cNvPr>
          <p:cNvSpPr>
            <a:spLocks noGrp="1"/>
          </p:cNvSpPr>
          <p:nvPr>
            <p:ph type="title"/>
          </p:nvPr>
        </p:nvSpPr>
        <p:spPr/>
        <p:txBody>
          <a:bodyPr/>
          <a:lstStyle/>
          <a:p>
            <a:r>
              <a:rPr lang="en-US" dirty="0"/>
              <a:t>Cyber crime acts</a:t>
            </a:r>
            <a:endParaRPr lang="en-IN" dirty="0"/>
          </a:p>
        </p:txBody>
      </p:sp>
      <p:sp>
        <p:nvSpPr>
          <p:cNvPr id="3" name="Content Placeholder 2">
            <a:extLst>
              <a:ext uri="{FF2B5EF4-FFF2-40B4-BE49-F238E27FC236}">
                <a16:creationId xmlns:a16="http://schemas.microsoft.com/office/drawing/2014/main" id="{A5515606-CD20-4763-BF5E-A968244375CF}"/>
              </a:ext>
            </a:extLst>
          </p:cNvPr>
          <p:cNvSpPr>
            <a:spLocks noGrp="1"/>
          </p:cNvSpPr>
          <p:nvPr>
            <p:ph idx="1"/>
          </p:nvPr>
        </p:nvSpPr>
        <p:spPr>
          <a:xfrm>
            <a:off x="990491" y="1849992"/>
            <a:ext cx="9201073" cy="3541714"/>
          </a:xfrm>
        </p:spPr>
        <p:txBody>
          <a:bodyPr>
            <a:noAutofit/>
          </a:bodyPr>
          <a:lstStyle/>
          <a:p>
            <a:pPr>
              <a:buClr>
                <a:schemeClr val="tx1"/>
              </a:buClr>
            </a:pPr>
            <a:r>
              <a:rPr lang="en-US" sz="2800" b="0" i="0" dirty="0">
                <a:solidFill>
                  <a:schemeClr val="bg1"/>
                </a:solidFill>
                <a:effectLst/>
                <a:latin typeface="Montserrat"/>
              </a:rPr>
              <a:t>The first act "COMMON WEALTH CYBERCRIME BILL 2001 "was approved by the parliament on 27 SEP 2001</a:t>
            </a:r>
            <a:r>
              <a:rPr lang="en-US" sz="2800" dirty="0">
                <a:solidFill>
                  <a:schemeClr val="bg1"/>
                </a:solidFill>
                <a:latin typeface="Montserrat"/>
              </a:rPr>
              <a:t>.</a:t>
            </a:r>
            <a:endParaRPr lang="en-US" sz="2800" b="0" i="0" dirty="0">
              <a:solidFill>
                <a:schemeClr val="bg1"/>
              </a:solidFill>
              <a:effectLst/>
              <a:latin typeface="Montserrat"/>
            </a:endParaRPr>
          </a:p>
          <a:p>
            <a:pPr algn="just">
              <a:buClr>
                <a:schemeClr val="tx1"/>
              </a:buClr>
            </a:pPr>
            <a:r>
              <a:rPr lang="en-US" sz="2800" b="0" i="0" dirty="0">
                <a:solidFill>
                  <a:schemeClr val="bg1"/>
                </a:solidFill>
                <a:effectLst/>
                <a:latin typeface="Arial" panose="020B0604020202020204" pitchFamily="34" charset="0"/>
              </a:rPr>
              <a:t>A major amendment was made in 2008. It introduced Section 66A which penalized sending "offensive messages". It also introduced Section 69, which gave authorities the power of "interception or monitoring or decryption of any information through any computer resource"</a:t>
            </a:r>
            <a:endParaRPr lang="en-IN" sz="2800" dirty="0">
              <a:solidFill>
                <a:schemeClr val="bg1"/>
              </a:solidFill>
            </a:endParaRPr>
          </a:p>
        </p:txBody>
      </p:sp>
      <p:pic>
        <p:nvPicPr>
          <p:cNvPr id="12290" name="Picture 2" descr="How To File Complaint With Cyber Crime Cell | KalingaTV">
            <a:extLst>
              <a:ext uri="{FF2B5EF4-FFF2-40B4-BE49-F238E27FC236}">
                <a16:creationId xmlns:a16="http://schemas.microsoft.com/office/drawing/2014/main" id="{7DC4E24E-500D-456D-ACB0-63CA4F18F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712" y="0"/>
            <a:ext cx="3034683" cy="20152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1915"/>
      </p:ext>
    </p:extLst>
  </p:cSld>
  <p:clrMapOvr>
    <a:masterClrMapping/>
  </p:clrMapOvr>
  <p:transition spd="slow">
    <p:plu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1B37-F7A7-4F0F-BE3A-59CF753824EF}"/>
              </a:ext>
            </a:extLst>
          </p:cNvPr>
          <p:cNvSpPr>
            <a:spLocks noGrp="1"/>
          </p:cNvSpPr>
          <p:nvPr>
            <p:ph type="title"/>
          </p:nvPr>
        </p:nvSpPr>
        <p:spPr/>
        <p:txBody>
          <a:bodyPr/>
          <a:lstStyle/>
          <a:p>
            <a:r>
              <a:rPr lang="en-US" dirty="0"/>
              <a:t>Types cyber crimes</a:t>
            </a:r>
            <a:endParaRPr lang="en-IN" dirty="0"/>
          </a:p>
        </p:txBody>
      </p:sp>
      <p:sp>
        <p:nvSpPr>
          <p:cNvPr id="3" name="Content Placeholder 2">
            <a:extLst>
              <a:ext uri="{FF2B5EF4-FFF2-40B4-BE49-F238E27FC236}">
                <a16:creationId xmlns:a16="http://schemas.microsoft.com/office/drawing/2014/main" id="{E9EB0351-41AE-4519-A826-DF1B4C0EA95F}"/>
              </a:ext>
            </a:extLst>
          </p:cNvPr>
          <p:cNvSpPr>
            <a:spLocks noGrp="1"/>
          </p:cNvSpPr>
          <p:nvPr>
            <p:ph idx="1"/>
          </p:nvPr>
        </p:nvSpPr>
        <p:spPr>
          <a:xfrm>
            <a:off x="1008247" y="2097088"/>
            <a:ext cx="6417075" cy="4365856"/>
          </a:xfrm>
        </p:spPr>
        <p:txBody>
          <a:bodyPr>
            <a:normAutofit/>
          </a:bodyPr>
          <a:lstStyle/>
          <a:p>
            <a:pPr algn="l">
              <a:buClr>
                <a:schemeClr val="tx1"/>
              </a:buClr>
              <a:buFont typeface="Arial" panose="020B0604020202020204" pitchFamily="34" charset="0"/>
              <a:buChar char="•"/>
            </a:pPr>
            <a:r>
              <a:rPr lang="en-US" sz="2800" b="1" i="0" dirty="0">
                <a:solidFill>
                  <a:schemeClr val="tx2"/>
                </a:solidFill>
                <a:effectLst>
                  <a:outerShdw blurRad="38100" dist="38100" dir="2700000" algn="tl">
                    <a:srgbClr val="000000">
                      <a:alpha val="43137"/>
                    </a:srgbClr>
                  </a:outerShdw>
                </a:effectLst>
                <a:latin typeface="RO Sans"/>
              </a:rPr>
              <a:t>phishing</a:t>
            </a:r>
            <a:r>
              <a:rPr lang="en-US" sz="2800" b="0" i="0" dirty="0">
                <a:solidFill>
                  <a:srgbClr val="000000"/>
                </a:solidFill>
                <a:effectLst/>
                <a:latin typeface="RO Sans"/>
              </a:rPr>
              <a:t>: using fake email messages to get personal information from internet users</a:t>
            </a:r>
          </a:p>
          <a:p>
            <a:pPr algn="l">
              <a:buClr>
                <a:schemeClr val="tx1"/>
              </a:buClr>
              <a:buFont typeface="Arial" panose="020B0604020202020204" pitchFamily="34" charset="0"/>
              <a:buChar char="•"/>
            </a:pPr>
            <a:r>
              <a:rPr lang="en-US" sz="2800" b="0" i="0" dirty="0">
                <a:solidFill>
                  <a:srgbClr val="000000"/>
                </a:solidFill>
                <a:effectLst/>
                <a:latin typeface="RO Sans"/>
              </a:rPr>
              <a:t>misusing personal information (identity theft)</a:t>
            </a:r>
          </a:p>
          <a:p>
            <a:pPr algn="l">
              <a:buClr>
                <a:schemeClr val="tx1"/>
              </a:buClr>
              <a:buFont typeface="Arial" panose="020B0604020202020204" pitchFamily="34" charset="0"/>
              <a:buChar char="•"/>
            </a:pPr>
            <a:r>
              <a:rPr lang="en-US" sz="2800" b="1" i="0" dirty="0">
                <a:solidFill>
                  <a:schemeClr val="tx2"/>
                </a:solidFill>
                <a:effectLst>
                  <a:outerShdw blurRad="38100" dist="38100" dir="2700000" algn="tl">
                    <a:srgbClr val="000000">
                      <a:alpha val="43137"/>
                    </a:srgbClr>
                  </a:outerShdw>
                </a:effectLst>
                <a:latin typeface="RO Sans"/>
              </a:rPr>
              <a:t>hacking</a:t>
            </a:r>
            <a:r>
              <a:rPr lang="en-US" sz="2800" b="0" i="0" dirty="0">
                <a:solidFill>
                  <a:srgbClr val="000000"/>
                </a:solidFill>
                <a:effectLst/>
                <a:latin typeface="RO Sans"/>
              </a:rPr>
              <a:t>: shutting down or misusing websites or computer networks</a:t>
            </a:r>
          </a:p>
          <a:p>
            <a:pPr marL="0" indent="0">
              <a:buNone/>
            </a:pPr>
            <a:endParaRPr lang="en-IN" sz="2800" dirty="0"/>
          </a:p>
        </p:txBody>
      </p:sp>
      <p:pic>
        <p:nvPicPr>
          <p:cNvPr id="3074" name="Picture 2" descr="Cyber-crimes on the rise. How to avoid being a victim of a phishing attack  - Business Review">
            <a:extLst>
              <a:ext uri="{FF2B5EF4-FFF2-40B4-BE49-F238E27FC236}">
                <a16:creationId xmlns:a16="http://schemas.microsoft.com/office/drawing/2014/main" id="{9EA199E2-0C5C-4979-997F-6DA0F3D25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2766" y="1019822"/>
            <a:ext cx="3622089" cy="317931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08465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3BCAC-C94C-44ED-B891-FF4EA8719D8D}"/>
              </a:ext>
            </a:extLst>
          </p:cNvPr>
          <p:cNvSpPr>
            <a:spLocks noGrp="1"/>
          </p:cNvSpPr>
          <p:nvPr>
            <p:ph idx="1"/>
          </p:nvPr>
        </p:nvSpPr>
        <p:spPr>
          <a:xfrm>
            <a:off x="1029440" y="1006613"/>
            <a:ext cx="8400495" cy="3541714"/>
          </a:xfrm>
        </p:spPr>
        <p:txBody>
          <a:bodyPr/>
          <a:lstStyle/>
          <a:p>
            <a:pPr algn="l">
              <a:buClr>
                <a:schemeClr val="tx1"/>
              </a:buClr>
              <a:buFont typeface="Arial" panose="020B0604020202020204" pitchFamily="34" charset="0"/>
              <a:buChar char="•"/>
            </a:pPr>
            <a:r>
              <a:rPr lang="en-US" sz="2800" b="0" i="0" dirty="0">
                <a:solidFill>
                  <a:srgbClr val="000000"/>
                </a:solidFill>
                <a:effectLst/>
                <a:latin typeface="RO Sans"/>
              </a:rPr>
              <a:t>spreading hate and inciting terrorism</a:t>
            </a:r>
          </a:p>
          <a:p>
            <a:pPr algn="l">
              <a:buClr>
                <a:schemeClr val="tx1"/>
              </a:buClr>
              <a:buFont typeface="Arial" panose="020B0604020202020204" pitchFamily="34" charset="0"/>
              <a:buChar char="•"/>
            </a:pPr>
            <a:r>
              <a:rPr lang="en-US" sz="2800" b="0" i="0" dirty="0">
                <a:solidFill>
                  <a:srgbClr val="000000"/>
                </a:solidFill>
                <a:effectLst/>
                <a:latin typeface="RO Sans"/>
              </a:rPr>
              <a:t>distributing child pornography</a:t>
            </a:r>
          </a:p>
          <a:p>
            <a:pPr algn="l">
              <a:buClr>
                <a:schemeClr val="tx1"/>
              </a:buClr>
              <a:buFont typeface="Arial" panose="020B0604020202020204" pitchFamily="34" charset="0"/>
              <a:buChar char="•"/>
            </a:pPr>
            <a:r>
              <a:rPr lang="en-US" sz="2800" b="1" i="0" dirty="0">
                <a:solidFill>
                  <a:schemeClr val="tx2"/>
                </a:solidFill>
                <a:effectLst>
                  <a:outerShdw blurRad="38100" dist="38100" dir="2700000" algn="tl">
                    <a:srgbClr val="000000">
                      <a:alpha val="43137"/>
                    </a:srgbClr>
                  </a:outerShdw>
                </a:effectLst>
                <a:latin typeface="RO Sans"/>
              </a:rPr>
              <a:t>grooming:</a:t>
            </a:r>
            <a:r>
              <a:rPr lang="en-US" sz="2800" b="0" i="0" dirty="0">
                <a:solidFill>
                  <a:srgbClr val="000000"/>
                </a:solidFill>
                <a:effectLst/>
                <a:latin typeface="RO Sans"/>
              </a:rPr>
              <a:t> making sexual advances to minors.</a:t>
            </a:r>
          </a:p>
          <a:p>
            <a:endParaRPr lang="en-IN" dirty="0"/>
          </a:p>
        </p:txBody>
      </p:sp>
      <p:pic>
        <p:nvPicPr>
          <p:cNvPr id="2052" name="Picture 4" descr="Online Grooming - Part 1 - Panda Security Mediacenter">
            <a:extLst>
              <a:ext uri="{FF2B5EF4-FFF2-40B4-BE49-F238E27FC236}">
                <a16:creationId xmlns:a16="http://schemas.microsoft.com/office/drawing/2014/main" id="{5B4136F2-DA14-4C54-ADC4-BF1FF5A88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418" y="3119577"/>
            <a:ext cx="2771775" cy="28575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671747-E2C2-4EDF-A08E-4B300580ACEC}"/>
              </a:ext>
            </a:extLst>
          </p:cNvPr>
          <p:cNvPicPr>
            <a:picLocks noChangeAspect="1"/>
          </p:cNvPicPr>
          <p:nvPr/>
        </p:nvPicPr>
        <p:blipFill>
          <a:blip r:embed="rId3"/>
          <a:stretch>
            <a:fillRect/>
          </a:stretch>
        </p:blipFill>
        <p:spPr>
          <a:xfrm>
            <a:off x="4802821" y="2886398"/>
            <a:ext cx="3771900" cy="38195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2917882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07BE-EB52-4E8E-B324-011D2B1CA433}"/>
              </a:ext>
            </a:extLst>
          </p:cNvPr>
          <p:cNvSpPr>
            <a:spLocks noGrp="1"/>
          </p:cNvSpPr>
          <p:nvPr>
            <p:ph type="title"/>
          </p:nvPr>
        </p:nvSpPr>
        <p:spPr/>
        <p:txBody>
          <a:bodyPr/>
          <a:lstStyle/>
          <a:p>
            <a:r>
              <a:rPr lang="en-US" dirty="0"/>
              <a:t>Reasons for cyber crime</a:t>
            </a:r>
            <a:endParaRPr lang="en-IN" dirty="0"/>
          </a:p>
        </p:txBody>
      </p:sp>
      <p:sp>
        <p:nvSpPr>
          <p:cNvPr id="3" name="Content Placeholder 2">
            <a:extLst>
              <a:ext uri="{FF2B5EF4-FFF2-40B4-BE49-F238E27FC236}">
                <a16:creationId xmlns:a16="http://schemas.microsoft.com/office/drawing/2014/main" id="{FF67CFE1-65F2-4346-9FEA-6130C18E1BDD}"/>
              </a:ext>
            </a:extLst>
          </p:cNvPr>
          <p:cNvSpPr>
            <a:spLocks noGrp="1"/>
          </p:cNvSpPr>
          <p:nvPr>
            <p:ph idx="1"/>
          </p:nvPr>
        </p:nvSpPr>
        <p:spPr>
          <a:xfrm>
            <a:off x="1141413" y="1658142"/>
            <a:ext cx="7034922" cy="4751535"/>
          </a:xfrm>
        </p:spPr>
        <p:txBody>
          <a:bodyPr>
            <a:normAutofit/>
          </a:bodyPr>
          <a:lstStyle/>
          <a:p>
            <a:pPr>
              <a:buClr>
                <a:schemeClr val="tx1"/>
              </a:buClr>
            </a:pPr>
            <a:r>
              <a:rPr lang="en-US" sz="2800" b="0" i="0" dirty="0">
                <a:solidFill>
                  <a:srgbClr val="5D5D5D"/>
                </a:solidFill>
                <a:effectLst/>
                <a:latin typeface="Montserrat"/>
              </a:rPr>
              <a:t> </a:t>
            </a:r>
            <a:r>
              <a:rPr lang="en-US" sz="2800" b="0" i="0" dirty="0">
                <a:solidFill>
                  <a:schemeClr val="bg1"/>
                </a:solidFill>
                <a:effectLst/>
                <a:latin typeface="Montserrat"/>
              </a:rPr>
              <a:t>Capacity to store data in comparatively small space. Easy to access Complex Negligence Loss of evidence</a:t>
            </a:r>
          </a:p>
          <a:p>
            <a:pPr>
              <a:buClr>
                <a:schemeClr val="tx1"/>
              </a:buClr>
            </a:pPr>
            <a:r>
              <a:rPr lang="en-US" sz="2800" b="0" i="0" dirty="0">
                <a:solidFill>
                  <a:schemeClr val="bg1"/>
                </a:solidFill>
                <a:effectLst/>
                <a:latin typeface="Montserrat"/>
              </a:rPr>
              <a:t>Cyber criminals Adolescents of age 6-18years</a:t>
            </a:r>
          </a:p>
          <a:p>
            <a:pPr>
              <a:buClr>
                <a:schemeClr val="tx1"/>
              </a:buClr>
            </a:pPr>
            <a:r>
              <a:rPr lang="en-US" sz="2800" b="0" i="0" dirty="0">
                <a:solidFill>
                  <a:schemeClr val="bg1"/>
                </a:solidFill>
                <a:effectLst/>
                <a:latin typeface="Montserrat"/>
              </a:rPr>
              <a:t>Organized hackers. </a:t>
            </a:r>
          </a:p>
          <a:p>
            <a:pPr>
              <a:buClr>
                <a:schemeClr val="tx1"/>
              </a:buClr>
            </a:pPr>
            <a:r>
              <a:rPr lang="en-US" sz="2800" b="0" i="0" dirty="0">
                <a:solidFill>
                  <a:schemeClr val="bg1"/>
                </a:solidFill>
                <a:effectLst/>
                <a:latin typeface="Montserrat"/>
              </a:rPr>
              <a:t>Professional hackers/crackers. </a:t>
            </a:r>
          </a:p>
          <a:p>
            <a:pPr>
              <a:buClr>
                <a:schemeClr val="tx1"/>
              </a:buClr>
            </a:pPr>
            <a:r>
              <a:rPr lang="en-US" sz="2800" b="0" i="0" dirty="0">
                <a:solidFill>
                  <a:schemeClr val="bg1"/>
                </a:solidFill>
                <a:effectLst/>
                <a:latin typeface="Montserrat"/>
              </a:rPr>
              <a:t>Discontented employees.</a:t>
            </a:r>
            <a:endParaRPr lang="en-IN" sz="2800" dirty="0">
              <a:solidFill>
                <a:schemeClr val="bg1"/>
              </a:solidFill>
            </a:endParaRPr>
          </a:p>
        </p:txBody>
      </p:sp>
      <p:pic>
        <p:nvPicPr>
          <p:cNvPr id="4" name="Picture 2" descr="The 12 Types Of Cyber Crime | Chapter No. 2 | Fasttrack To Cyber Crime |  Digit">
            <a:extLst>
              <a:ext uri="{FF2B5EF4-FFF2-40B4-BE49-F238E27FC236}">
                <a16:creationId xmlns:a16="http://schemas.microsoft.com/office/drawing/2014/main" id="{EFBD16C5-54F5-47C9-9170-E2BCEAA06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9904" y="2008551"/>
            <a:ext cx="4022325" cy="32798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202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CC7C-EEAC-4EF5-8EA5-C81648DA78EE}"/>
              </a:ext>
            </a:extLst>
          </p:cNvPr>
          <p:cNvSpPr>
            <a:spLocks noGrp="1"/>
          </p:cNvSpPr>
          <p:nvPr>
            <p:ph type="title"/>
          </p:nvPr>
        </p:nvSpPr>
        <p:spPr>
          <a:xfrm>
            <a:off x="963860" y="273768"/>
            <a:ext cx="9905998" cy="1478570"/>
          </a:xfrm>
        </p:spPr>
        <p:txBody>
          <a:bodyPr/>
          <a:lstStyle/>
          <a:p>
            <a:r>
              <a:rPr lang="en-US" dirty="0"/>
              <a:t>Ways to prevent cyber crime</a:t>
            </a:r>
            <a:endParaRPr lang="en-IN" dirty="0"/>
          </a:p>
        </p:txBody>
      </p:sp>
      <p:sp>
        <p:nvSpPr>
          <p:cNvPr id="3" name="Content Placeholder 2">
            <a:extLst>
              <a:ext uri="{FF2B5EF4-FFF2-40B4-BE49-F238E27FC236}">
                <a16:creationId xmlns:a16="http://schemas.microsoft.com/office/drawing/2014/main" id="{9D246F27-03A9-4357-A565-E08C1095DCD5}"/>
              </a:ext>
            </a:extLst>
          </p:cNvPr>
          <p:cNvSpPr>
            <a:spLocks noGrp="1"/>
          </p:cNvSpPr>
          <p:nvPr>
            <p:ph idx="1"/>
          </p:nvPr>
        </p:nvSpPr>
        <p:spPr>
          <a:xfrm>
            <a:off x="866204" y="1477131"/>
            <a:ext cx="8570759" cy="3541714"/>
          </a:xfrm>
        </p:spPr>
        <p:txBody>
          <a:bodyPr>
            <a:noAutofit/>
          </a:bodyPr>
          <a:lstStyle/>
          <a:p>
            <a:pPr>
              <a:buClr>
                <a:schemeClr val="tx1"/>
              </a:buClr>
            </a:pPr>
            <a:r>
              <a:rPr lang="en-IN" sz="2800" b="0" i="0" dirty="0">
                <a:solidFill>
                  <a:schemeClr val="bg1"/>
                </a:solidFill>
                <a:effectLst/>
                <a:latin typeface="Arial" panose="020B0604020202020204" pitchFamily="34" charset="0"/>
              </a:rPr>
              <a:t>Use strong passwords</a:t>
            </a:r>
          </a:p>
          <a:p>
            <a:pPr>
              <a:buClr>
                <a:schemeClr val="tx1"/>
              </a:buClr>
            </a:pPr>
            <a:r>
              <a:rPr lang="en-IN" sz="2800" b="0" i="0" dirty="0">
                <a:solidFill>
                  <a:schemeClr val="bg1"/>
                </a:solidFill>
                <a:effectLst/>
                <a:latin typeface="Arial" panose="020B0604020202020204" pitchFamily="34" charset="0"/>
              </a:rPr>
              <a:t>Keep your software updated</a:t>
            </a:r>
            <a:endParaRPr lang="en-IN" sz="2800" dirty="0">
              <a:solidFill>
                <a:schemeClr val="bg1"/>
              </a:solidFill>
              <a:latin typeface="Arial" panose="020B0604020202020204" pitchFamily="34" charset="0"/>
            </a:endParaRPr>
          </a:p>
          <a:p>
            <a:pPr>
              <a:buClr>
                <a:schemeClr val="tx1"/>
              </a:buClr>
            </a:pPr>
            <a:r>
              <a:rPr lang="en-IN" sz="2800" b="0" i="0" dirty="0">
                <a:solidFill>
                  <a:schemeClr val="bg1"/>
                </a:solidFill>
                <a:effectLst/>
                <a:latin typeface="Arial" panose="020B0604020202020204" pitchFamily="34" charset="0"/>
              </a:rPr>
              <a:t>Manage your social media settings</a:t>
            </a:r>
          </a:p>
          <a:p>
            <a:pPr>
              <a:buClr>
                <a:schemeClr val="tx1"/>
              </a:buClr>
            </a:pPr>
            <a:r>
              <a:rPr lang="en-US" sz="2800" b="0" i="0" dirty="0">
                <a:solidFill>
                  <a:schemeClr val="bg1"/>
                </a:solidFill>
                <a:effectLst/>
                <a:latin typeface="Arial" panose="020B0604020202020204" pitchFamily="34" charset="0"/>
              </a:rPr>
              <a:t>Talk to your children about the internet</a:t>
            </a:r>
            <a:endParaRPr lang="en-IN" sz="2800" dirty="0">
              <a:solidFill>
                <a:schemeClr val="bg1"/>
              </a:solidFill>
              <a:latin typeface="Arial" panose="020B0604020202020204" pitchFamily="34" charset="0"/>
            </a:endParaRPr>
          </a:p>
          <a:p>
            <a:pPr>
              <a:buClr>
                <a:schemeClr val="tx1"/>
              </a:buClr>
            </a:pPr>
            <a:r>
              <a:rPr lang="en-US" sz="2800" b="0" i="0" dirty="0">
                <a:solidFill>
                  <a:schemeClr val="bg1"/>
                </a:solidFill>
                <a:effectLst/>
                <a:latin typeface="Arial" panose="020B0604020202020204" pitchFamily="34" charset="0"/>
              </a:rPr>
              <a:t>Take measures to help protect yourself against identity theft</a:t>
            </a:r>
            <a:endParaRPr lang="en-IN" sz="2800" b="0" i="0" dirty="0">
              <a:solidFill>
                <a:schemeClr val="bg1"/>
              </a:solidFill>
              <a:effectLst/>
              <a:latin typeface="Arial" panose="020B0604020202020204" pitchFamily="34" charset="0"/>
            </a:endParaRPr>
          </a:p>
          <a:p>
            <a:pPr>
              <a:buClr>
                <a:schemeClr val="tx1"/>
              </a:buClr>
            </a:pPr>
            <a:r>
              <a:rPr lang="en-US" sz="2800" b="0" i="0" dirty="0">
                <a:solidFill>
                  <a:schemeClr val="bg1"/>
                </a:solidFill>
                <a:effectLst/>
                <a:latin typeface="Arial" panose="020B0604020202020204" pitchFamily="34" charset="0"/>
              </a:rPr>
              <a:t>Keep an eye on the kids</a:t>
            </a:r>
            <a:endParaRPr lang="en-IN" sz="2800" dirty="0">
              <a:solidFill>
                <a:schemeClr val="bg1"/>
              </a:solidFill>
            </a:endParaRPr>
          </a:p>
        </p:txBody>
      </p:sp>
      <p:pic>
        <p:nvPicPr>
          <p:cNvPr id="1026" name="Picture 2" descr="Teleco Protects SMBs from Exponential Growth in Cybercrime - Teleco">
            <a:extLst>
              <a:ext uri="{FF2B5EF4-FFF2-40B4-BE49-F238E27FC236}">
                <a16:creationId xmlns:a16="http://schemas.microsoft.com/office/drawing/2014/main" id="{8C963A30-BD79-4162-9BA9-EE7CB35D5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245" y="860819"/>
            <a:ext cx="4378077" cy="27790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Causes of CyberCrime and Preventive Measures - Krazytech">
            <a:extLst>
              <a:ext uri="{FF2B5EF4-FFF2-40B4-BE49-F238E27FC236}">
                <a16:creationId xmlns:a16="http://schemas.microsoft.com/office/drawing/2014/main" id="{82AF03EB-D73C-495F-961C-6E9138038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2040" y="4621617"/>
            <a:ext cx="3126282" cy="20270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83382"/>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276</TotalTime>
  <Words>592</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 SemiBold SemiConden</vt:lpstr>
      <vt:lpstr>Bahnschrift SemiLight</vt:lpstr>
      <vt:lpstr>Montserrat</vt:lpstr>
      <vt:lpstr>Open Sans</vt:lpstr>
      <vt:lpstr>RO Sans</vt:lpstr>
      <vt:lpstr>Tw Cen MT</vt:lpstr>
      <vt:lpstr>Circuit</vt:lpstr>
      <vt:lpstr>PowerPoint Presentation</vt:lpstr>
      <vt:lpstr>content</vt:lpstr>
      <vt:lpstr>Introduction</vt:lpstr>
      <vt:lpstr>Cybercrime crimes</vt:lpstr>
      <vt:lpstr>Cyber crime acts</vt:lpstr>
      <vt:lpstr>Types cyber crimes</vt:lpstr>
      <vt:lpstr>PowerPoint Presentation</vt:lpstr>
      <vt:lpstr>Reasons for cyber crime</vt:lpstr>
      <vt:lpstr>Ways to prevent cyber crime</vt:lpstr>
      <vt:lpstr>PowerPoint Presentation</vt:lpstr>
      <vt:lpstr>A mode and manner of committing Cyber Crime By unauthorized access to computer</vt:lpstr>
      <vt:lpstr>PowerPoint Presentation</vt:lpstr>
      <vt:lpstr>Need of cyber crime investigation police</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daram</dc:creator>
  <cp:lastModifiedBy>anusha daram</cp:lastModifiedBy>
  <cp:revision>30</cp:revision>
  <dcterms:created xsi:type="dcterms:W3CDTF">2021-06-05T04:07:58Z</dcterms:created>
  <dcterms:modified xsi:type="dcterms:W3CDTF">2021-06-22T08:03:21Z</dcterms:modified>
</cp:coreProperties>
</file>