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2" r:id="rId5"/>
    <p:sldId id="263" r:id="rId6"/>
    <p:sldId id="25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snapToGrid="0">
      <p:cViewPr varScale="1">
        <p:scale>
          <a:sx n="77" d="100"/>
          <a:sy n="77"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C33D0-B56A-4ECB-9AD6-AEC7C1EF5283}" type="datetimeFigureOut">
              <a:rPr lang="en-IN" smtClean="0"/>
              <a:t>29-10-2021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E778B-2C93-4F2C-9E32-C6AAA8BB97E5}" type="slidenum">
              <a:rPr lang="en-IN" smtClean="0"/>
              <a:t>‹#›</a:t>
            </a:fld>
            <a:endParaRPr lang="en-IN"/>
          </a:p>
        </p:txBody>
      </p:sp>
    </p:spTree>
    <p:extLst>
      <p:ext uri="{BB962C8B-B14F-4D97-AF65-F5344CB8AC3E}">
        <p14:creationId xmlns:p14="http://schemas.microsoft.com/office/powerpoint/2010/main" val="27727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1E778B-2C93-4F2C-9E32-C6AAA8BB97E5}" type="slidenum">
              <a:rPr lang="en-IN" smtClean="0"/>
              <a:t>5</a:t>
            </a:fld>
            <a:endParaRPr lang="en-IN"/>
          </a:p>
        </p:txBody>
      </p:sp>
    </p:spTree>
    <p:extLst>
      <p:ext uri="{BB962C8B-B14F-4D97-AF65-F5344CB8AC3E}">
        <p14:creationId xmlns:p14="http://schemas.microsoft.com/office/powerpoint/2010/main" val="310068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CDB0-E417-4247-838F-1691010F7005}"/>
              </a:ext>
            </a:extLst>
          </p:cNvPr>
          <p:cNvSpPr>
            <a:spLocks noGrp="1"/>
          </p:cNvSpPr>
          <p:nvPr>
            <p:ph type="ctrTitle"/>
          </p:nvPr>
        </p:nvSpPr>
        <p:spPr>
          <a:xfrm>
            <a:off x="195308" y="1731146"/>
            <a:ext cx="10244831" cy="1606858"/>
          </a:xfrm>
        </p:spPr>
        <p:txBody>
          <a:bodyPr/>
          <a:lstStyle/>
          <a:p>
            <a:pPr algn="ctr">
              <a:lnSpc>
                <a:spcPct val="115000"/>
              </a:lnSpc>
              <a:spcAft>
                <a:spcPts val="1000"/>
              </a:spcAft>
            </a:pP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TASK SCHEDULING USING SHORTEST </a:t>
            </a:r>
            <a:b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JOB FIRST METHOD IN</a:t>
            </a:r>
            <a:br>
              <a:rPr lang="en-IN" sz="40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chemeClr val="accent2">
                    <a:lumMod val="60000"/>
                    <a:lumOff val="40000"/>
                  </a:schemeClr>
                </a:solidFill>
                <a:effectLst/>
                <a:latin typeface="Times New Roman" panose="02020603050405020304" pitchFamily="18" charset="0"/>
                <a:ea typeface="Times New Roman" panose="02020603050405020304" pitchFamily="18" charset="0"/>
              </a:rPr>
              <a:t>CLOUD COMPUTING</a:t>
            </a:r>
            <a:endParaRPr lang="en-IN" sz="4000" dirty="0">
              <a:solidFill>
                <a:schemeClr val="accent2">
                  <a:lumMod val="60000"/>
                  <a:lumOff val="40000"/>
                </a:schemeClr>
              </a:solidFill>
            </a:endParaRPr>
          </a:p>
        </p:txBody>
      </p:sp>
      <p:sp>
        <p:nvSpPr>
          <p:cNvPr id="4" name="Speech Bubble: Oval 3">
            <a:extLst>
              <a:ext uri="{FF2B5EF4-FFF2-40B4-BE49-F238E27FC236}">
                <a16:creationId xmlns:a16="http://schemas.microsoft.com/office/drawing/2014/main" id="{9DD67195-D38B-490F-B0EE-60486712562F}"/>
              </a:ext>
            </a:extLst>
          </p:cNvPr>
          <p:cNvSpPr/>
          <p:nvPr/>
        </p:nvSpPr>
        <p:spPr>
          <a:xfrm>
            <a:off x="7806431" y="3906175"/>
            <a:ext cx="4385569" cy="2585323"/>
          </a:xfrm>
          <a:prstGeom prst="wedgeEllipse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ADAC05EF-9E1B-4DD8-91BB-654D6E047252}"/>
              </a:ext>
            </a:extLst>
          </p:cNvPr>
          <p:cNvSpPr/>
          <p:nvPr/>
        </p:nvSpPr>
        <p:spPr>
          <a:xfrm>
            <a:off x="8602462" y="4598671"/>
            <a:ext cx="2432482" cy="1200329"/>
          </a:xfrm>
          <a:prstGeom prst="rect">
            <a:avLst/>
          </a:prstGeom>
          <a:noFill/>
        </p:spPr>
        <p:txBody>
          <a:bodyPr wrap="square" lIns="91440" tIns="45720" rIns="91440" bIns="45720">
            <a:spAutoFit/>
          </a:bodyPr>
          <a:lstStyle/>
          <a:p>
            <a:pPr algn="ctr"/>
            <a:r>
              <a:rPr lang="en-US" sz="2400" b="1" dirty="0">
                <a:ln w="22225">
                  <a:solidFill>
                    <a:schemeClr val="accent2"/>
                  </a:solidFill>
                  <a:prstDash val="solid"/>
                </a:ln>
                <a:solidFill>
                  <a:schemeClr val="accent2">
                    <a:lumMod val="50000"/>
                  </a:schemeClr>
                </a:solidFill>
              </a:rPr>
              <a:t>PRESENTED BY:</a:t>
            </a:r>
          </a:p>
          <a:p>
            <a:pPr algn="ctr"/>
            <a:r>
              <a:rPr lang="en-US" sz="2400" b="1" cap="none" spc="0" dirty="0">
                <a:ln w="22225">
                  <a:solidFill>
                    <a:schemeClr val="accent2"/>
                  </a:solidFill>
                  <a:prstDash val="solid"/>
                </a:ln>
                <a:solidFill>
                  <a:schemeClr val="accent2">
                    <a:lumMod val="50000"/>
                  </a:schemeClr>
                </a:solidFill>
                <a:effectLst/>
              </a:rPr>
              <a:t>19761</a:t>
            </a:r>
            <a:r>
              <a:rPr lang="en-US" sz="2400" b="1" dirty="0">
                <a:ln w="22225">
                  <a:solidFill>
                    <a:schemeClr val="accent2"/>
                  </a:solidFill>
                  <a:prstDash val="solid"/>
                </a:ln>
                <a:solidFill>
                  <a:schemeClr val="accent2">
                    <a:lumMod val="50000"/>
                  </a:schemeClr>
                </a:solidFill>
              </a:rPr>
              <a:t>A0580</a:t>
            </a:r>
          </a:p>
          <a:p>
            <a:pPr algn="ctr"/>
            <a:r>
              <a:rPr lang="en-US" sz="2400" b="1" cap="none" spc="0" dirty="0">
                <a:ln w="22225">
                  <a:solidFill>
                    <a:schemeClr val="accent2"/>
                  </a:solidFill>
                  <a:prstDash val="solid"/>
                </a:ln>
                <a:solidFill>
                  <a:schemeClr val="accent2">
                    <a:lumMod val="50000"/>
                  </a:schemeClr>
                </a:solidFill>
                <a:effectLst/>
              </a:rPr>
              <a:t>DARAM ANUSHA</a:t>
            </a:r>
          </a:p>
        </p:txBody>
      </p:sp>
    </p:spTree>
    <p:extLst>
      <p:ext uri="{BB962C8B-B14F-4D97-AF65-F5344CB8AC3E}">
        <p14:creationId xmlns:p14="http://schemas.microsoft.com/office/powerpoint/2010/main" val="167951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9B31-0E9B-4E2A-A668-EF43FCC7FB61}"/>
              </a:ext>
            </a:extLst>
          </p:cNvPr>
          <p:cNvSpPr>
            <a:spLocks noGrp="1"/>
          </p:cNvSpPr>
          <p:nvPr>
            <p:ph type="title"/>
          </p:nvPr>
        </p:nvSpPr>
        <p:spPr>
          <a:xfrm>
            <a:off x="612559" y="609600"/>
            <a:ext cx="8661443" cy="935115"/>
          </a:xfrm>
        </p:spPr>
        <p:txBody>
          <a:bodyPr>
            <a:noAutofit/>
          </a:bodyPr>
          <a:lstStyle/>
          <a:p>
            <a:pPr algn="just"/>
            <a:r>
              <a:rPr lang="en-US"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2"/>
              </a:solidFill>
            </a:endParaRPr>
          </a:p>
        </p:txBody>
      </p:sp>
      <p:sp>
        <p:nvSpPr>
          <p:cNvPr id="3" name="Content Placeholder 2">
            <a:extLst>
              <a:ext uri="{FF2B5EF4-FFF2-40B4-BE49-F238E27FC236}">
                <a16:creationId xmlns:a16="http://schemas.microsoft.com/office/drawing/2014/main" id="{14CB8B71-7A01-466F-8655-4F930D23E4DC}"/>
              </a:ext>
            </a:extLst>
          </p:cNvPr>
          <p:cNvSpPr>
            <a:spLocks noGrp="1"/>
          </p:cNvSpPr>
          <p:nvPr>
            <p:ph idx="1"/>
          </p:nvPr>
        </p:nvSpPr>
        <p:spPr>
          <a:xfrm>
            <a:off x="880534" y="1397203"/>
            <a:ext cx="8897948" cy="4785064"/>
          </a:xfrm>
        </p:spPr>
        <p:txBody>
          <a:bodyPr>
            <a:normAutofit fontScale="85000" lnSpcReduction="20000"/>
          </a:bodyPr>
          <a:lstStyle/>
          <a:p>
            <a:pPr marL="0" indent="0" algn="just">
              <a:buNone/>
            </a:pP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Scheduling becomes necessary when the request for computing ability increases. Task scheduling and load balancing are two major tasks in processing. Distributing processes to the processor in such a manner such that total execution time is reduced. Improving the load on processors by way of balancing the load of processes is termed as load balancing. For this we can use round robin and priority scheduling etc. It provides a fair chance to each class to be executed successfully and without starvation. Scheduling is required in vast number of applications like reservations, process efficiency, medical appointments etc. All such applications use scheduling to perform operations efficiently. In this mini project I am implementing Shortest Job First(SJF) scheduling algorithm in scheduling tasks in cloud computing environment</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776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B54D-EAC3-4690-A130-A3E895A280A7}"/>
              </a:ext>
            </a:extLst>
          </p:cNvPr>
          <p:cNvSpPr>
            <a:spLocks noGrp="1"/>
          </p:cNvSpPr>
          <p:nvPr>
            <p:ph type="title"/>
          </p:nvPr>
        </p:nvSpPr>
        <p:spPr>
          <a:xfrm>
            <a:off x="677334" y="609600"/>
            <a:ext cx="8596668" cy="881849"/>
          </a:xfrm>
        </p:spPr>
        <p:txBody>
          <a:bodyPr/>
          <a:lstStyle/>
          <a:p>
            <a:r>
              <a:rPr lang="en-IN" dirty="0"/>
              <a:t>INTRODUCTION</a:t>
            </a:r>
          </a:p>
        </p:txBody>
      </p:sp>
      <p:sp>
        <p:nvSpPr>
          <p:cNvPr id="3" name="Content Placeholder 2">
            <a:extLst>
              <a:ext uri="{FF2B5EF4-FFF2-40B4-BE49-F238E27FC236}">
                <a16:creationId xmlns:a16="http://schemas.microsoft.com/office/drawing/2014/main" id="{1A4C5FA4-E5E4-4415-967D-EC39F3B76D24}"/>
              </a:ext>
            </a:extLst>
          </p:cNvPr>
          <p:cNvSpPr>
            <a:spLocks noGrp="1"/>
          </p:cNvSpPr>
          <p:nvPr>
            <p:ph idx="1"/>
          </p:nvPr>
        </p:nvSpPr>
        <p:spPr>
          <a:xfrm>
            <a:off x="677334" y="1409701"/>
            <a:ext cx="9925767" cy="4691493"/>
          </a:xfrm>
        </p:spPr>
        <p:txBody>
          <a:bodyPr>
            <a:normAutofit/>
          </a:bodyPr>
          <a:lstStyle/>
          <a:p>
            <a:pPr marL="0" indent="0" algn="just">
              <a:buNone/>
            </a:pPr>
            <a:r>
              <a:rPr lang="en-IN" sz="2400" dirty="0">
                <a:solidFill>
                  <a:schemeClr val="tx1"/>
                </a:solidFill>
                <a:latin typeface="Times New Roman" panose="02020603050405020304" pitchFamily="18" charset="0"/>
                <a:cs typeface="Times New Roman" panose="02020603050405020304" pitchFamily="18" charset="0"/>
              </a:rPr>
              <a:t>We have only processor in our </a:t>
            </a:r>
            <a:r>
              <a:rPr lang="en-IN" sz="2400" dirty="0" err="1">
                <a:solidFill>
                  <a:schemeClr val="tx1"/>
                </a:solidFill>
                <a:latin typeface="Times New Roman" panose="02020603050405020304" pitchFamily="18" charset="0"/>
                <a:cs typeface="Times New Roman" panose="02020603050405020304" pitchFamily="18" charset="0"/>
              </a:rPr>
              <a:t>systems.processor</a:t>
            </a:r>
            <a:r>
              <a:rPr lang="en-IN" sz="2400" dirty="0">
                <a:solidFill>
                  <a:schemeClr val="tx1"/>
                </a:solidFill>
                <a:latin typeface="Times New Roman" panose="02020603050405020304" pitchFamily="18" charset="0"/>
                <a:cs typeface="Times New Roman" panose="02020603050405020304" pitchFamily="18" charset="0"/>
              </a:rPr>
              <a:t> responsibility is executing </a:t>
            </a:r>
            <a:r>
              <a:rPr lang="en-IN" sz="2400" dirty="0" err="1">
                <a:solidFill>
                  <a:schemeClr val="tx1"/>
                </a:solidFill>
                <a:latin typeface="Times New Roman" panose="02020603050405020304" pitchFamily="18" charset="0"/>
                <a:cs typeface="Times New Roman" panose="02020603050405020304" pitchFamily="18" charset="0"/>
              </a:rPr>
              <a:t>processes.processor</a:t>
            </a:r>
            <a:r>
              <a:rPr lang="en-IN" sz="2400" dirty="0">
                <a:solidFill>
                  <a:schemeClr val="tx1"/>
                </a:solidFill>
                <a:latin typeface="Times New Roman" panose="02020603050405020304" pitchFamily="18" charset="0"/>
                <a:cs typeface="Times New Roman" panose="02020603050405020304" pitchFamily="18" charset="0"/>
              </a:rPr>
              <a:t> can run only one process at time. But processor have the to many processes in the </a:t>
            </a:r>
            <a:r>
              <a:rPr lang="en-IN" sz="2400" dirty="0" err="1">
                <a:solidFill>
                  <a:schemeClr val="tx1"/>
                </a:solidFill>
                <a:latin typeface="Times New Roman" panose="02020603050405020304" pitchFamily="18" charset="0"/>
                <a:cs typeface="Times New Roman" panose="02020603050405020304" pitchFamily="18" charset="0"/>
              </a:rPr>
              <a:t>system.In</a:t>
            </a:r>
            <a:r>
              <a:rPr lang="en-IN" sz="2400" dirty="0">
                <a:solidFill>
                  <a:schemeClr val="tx1"/>
                </a:solidFill>
                <a:latin typeface="Times New Roman" panose="02020603050405020304" pitchFamily="18" charset="0"/>
                <a:cs typeface="Times New Roman" panose="02020603050405020304" pitchFamily="18" charset="0"/>
              </a:rPr>
              <a:t> that system it uses any of the scheduling algorithms for scheduling </a:t>
            </a:r>
            <a:r>
              <a:rPr lang="en-IN" sz="2400" dirty="0" err="1">
                <a:solidFill>
                  <a:schemeClr val="tx1"/>
                </a:solidFill>
                <a:latin typeface="Times New Roman" panose="02020603050405020304" pitchFamily="18" charset="0"/>
                <a:cs typeface="Times New Roman" panose="02020603050405020304" pitchFamily="18" charset="0"/>
              </a:rPr>
              <a:t>tasks.If</a:t>
            </a:r>
            <a:r>
              <a:rPr lang="en-IN" sz="2400" dirty="0">
                <a:solidFill>
                  <a:schemeClr val="tx1"/>
                </a:solidFill>
                <a:latin typeface="Times New Roman" panose="02020603050405020304" pitchFamily="18" charset="0"/>
                <a:cs typeface="Times New Roman" panose="02020603050405020304" pitchFamily="18" charset="0"/>
              </a:rPr>
              <a:t> many people want to work with single system then we use virtual environment to divide required resources </a:t>
            </a:r>
            <a:r>
              <a:rPr lang="en-IN" sz="2400" dirty="0" err="1">
                <a:solidFill>
                  <a:schemeClr val="tx1"/>
                </a:solidFill>
                <a:latin typeface="Times New Roman" panose="02020603050405020304" pitchFamily="18" charset="0"/>
                <a:cs typeface="Times New Roman" panose="02020603050405020304" pitchFamily="18" charset="0"/>
              </a:rPr>
              <a:t>virtually.That</a:t>
            </a:r>
            <a:r>
              <a:rPr lang="en-IN" sz="2400" dirty="0">
                <a:solidFill>
                  <a:schemeClr val="tx1"/>
                </a:solidFill>
                <a:latin typeface="Times New Roman" panose="02020603050405020304" pitchFamily="18" charset="0"/>
                <a:cs typeface="Times New Roman" panose="02020603050405020304" pitchFamily="18" charset="0"/>
              </a:rPr>
              <a:t> virtual environment is called </a:t>
            </a:r>
            <a:r>
              <a:rPr lang="en-IN" sz="2400" dirty="0" err="1">
                <a:solidFill>
                  <a:schemeClr val="tx1"/>
                </a:solidFill>
                <a:latin typeface="Times New Roman" panose="02020603050405020304" pitchFamily="18" charset="0"/>
                <a:cs typeface="Times New Roman" panose="02020603050405020304" pitchFamily="18" charset="0"/>
              </a:rPr>
              <a:t>cloud.We</a:t>
            </a:r>
            <a:r>
              <a:rPr lang="en-IN" sz="2400" dirty="0">
                <a:solidFill>
                  <a:schemeClr val="tx1"/>
                </a:solidFill>
                <a:latin typeface="Times New Roman" panose="02020603050405020304" pitchFamily="18" charset="0"/>
                <a:cs typeface="Times New Roman" panose="02020603050405020304" pitchFamily="18" charset="0"/>
              </a:rPr>
              <a:t> use cloud sim to create virtual </a:t>
            </a:r>
            <a:r>
              <a:rPr lang="en-IN" sz="2400" dirty="0" err="1">
                <a:solidFill>
                  <a:schemeClr val="tx1"/>
                </a:solidFill>
                <a:latin typeface="Times New Roman" panose="02020603050405020304" pitchFamily="18" charset="0"/>
                <a:cs typeface="Times New Roman" panose="02020603050405020304" pitchFamily="18" charset="0"/>
              </a:rPr>
              <a:t>environment.Cloud</a:t>
            </a:r>
            <a:r>
              <a:rPr lang="en-IN" sz="2400" dirty="0">
                <a:solidFill>
                  <a:schemeClr val="tx1"/>
                </a:solidFill>
                <a:latin typeface="Times New Roman" panose="02020603050405020304" pitchFamily="18" charset="0"/>
                <a:cs typeface="Times New Roman" panose="02020603050405020304" pitchFamily="18" charset="0"/>
              </a:rPr>
              <a:t> contains virtual </a:t>
            </a:r>
            <a:r>
              <a:rPr lang="en-IN" sz="2400" dirty="0" err="1">
                <a:solidFill>
                  <a:schemeClr val="tx1"/>
                </a:solidFill>
                <a:latin typeface="Times New Roman" panose="02020603050405020304" pitchFamily="18" charset="0"/>
                <a:cs typeface="Times New Roman" panose="02020603050405020304" pitchFamily="18" charset="0"/>
              </a:rPr>
              <a:t>machine.virtual</a:t>
            </a:r>
            <a:r>
              <a:rPr lang="en-IN" sz="2400" dirty="0">
                <a:solidFill>
                  <a:schemeClr val="tx1"/>
                </a:solidFill>
                <a:latin typeface="Times New Roman" panose="02020603050405020304" pitchFamily="18" charset="0"/>
                <a:cs typeface="Times New Roman" panose="02020603050405020304" pitchFamily="18" charset="0"/>
              </a:rPr>
              <a:t> machine executes the </a:t>
            </a:r>
            <a:r>
              <a:rPr lang="en-IN" sz="2400" dirty="0" err="1">
                <a:solidFill>
                  <a:schemeClr val="tx1"/>
                </a:solidFill>
                <a:latin typeface="Times New Roman" panose="02020603050405020304" pitchFamily="18" charset="0"/>
                <a:cs typeface="Times New Roman" panose="02020603050405020304" pitchFamily="18" charset="0"/>
              </a:rPr>
              <a:t>process.In</a:t>
            </a:r>
            <a:r>
              <a:rPr lang="en-IN" sz="2400" dirty="0">
                <a:solidFill>
                  <a:schemeClr val="tx1"/>
                </a:solidFill>
                <a:latin typeface="Times New Roman" panose="02020603050405020304" pitchFamily="18" charset="0"/>
                <a:cs typeface="Times New Roman" panose="02020603050405020304" pitchFamily="18" charset="0"/>
              </a:rPr>
              <a:t> this place scheduling concept came into the </a:t>
            </a:r>
            <a:r>
              <a:rPr lang="en-IN" sz="2400" dirty="0" err="1">
                <a:solidFill>
                  <a:schemeClr val="tx1"/>
                </a:solidFill>
                <a:latin typeface="Times New Roman" panose="02020603050405020304" pitchFamily="18" charset="0"/>
                <a:cs typeface="Times New Roman" panose="02020603050405020304" pitchFamily="18" charset="0"/>
              </a:rPr>
              <a:t>picture.By</a:t>
            </a:r>
            <a:r>
              <a:rPr lang="en-IN" sz="2400" dirty="0">
                <a:solidFill>
                  <a:schemeClr val="tx1"/>
                </a:solidFill>
                <a:latin typeface="Times New Roman" panose="02020603050405020304" pitchFamily="18" charset="0"/>
                <a:cs typeface="Times New Roman" panose="02020603050405020304" pitchFamily="18" charset="0"/>
              </a:rPr>
              <a:t> using some algorithms virtual machine performs the </a:t>
            </a:r>
            <a:r>
              <a:rPr lang="en-IN" sz="2400" dirty="0" err="1">
                <a:solidFill>
                  <a:schemeClr val="tx1"/>
                </a:solidFill>
                <a:latin typeface="Times New Roman" panose="02020603050405020304" pitchFamily="18" charset="0"/>
                <a:cs typeface="Times New Roman" panose="02020603050405020304" pitchFamily="18" charset="0"/>
              </a:rPr>
              <a:t>tasks.In</a:t>
            </a:r>
            <a:r>
              <a:rPr lang="en-IN" sz="2400" dirty="0">
                <a:solidFill>
                  <a:schemeClr val="tx1"/>
                </a:solidFill>
                <a:latin typeface="Times New Roman" panose="02020603050405020304" pitchFamily="18" charset="0"/>
                <a:cs typeface="Times New Roman" panose="02020603050405020304" pitchFamily="18" charset="0"/>
              </a:rPr>
              <a:t> this mini project I am using shortest job </a:t>
            </a:r>
            <a:r>
              <a:rPr lang="en-IN" sz="2400" dirty="0" err="1">
                <a:solidFill>
                  <a:schemeClr val="tx1"/>
                </a:solidFill>
                <a:latin typeface="Times New Roman" panose="02020603050405020304" pitchFamily="18" charset="0"/>
                <a:cs typeface="Times New Roman" panose="02020603050405020304" pitchFamily="18" charset="0"/>
              </a:rPr>
              <a:t>algorithm.This</a:t>
            </a:r>
            <a:r>
              <a:rPr lang="en-IN" sz="2400" dirty="0">
                <a:solidFill>
                  <a:schemeClr val="tx1"/>
                </a:solidFill>
                <a:latin typeface="Times New Roman" panose="02020603050405020304" pitchFamily="18" charset="0"/>
                <a:cs typeface="Times New Roman" panose="02020603050405020304" pitchFamily="18" charset="0"/>
              </a:rPr>
              <a:t> algorithm sorts the tasks in increasing order of their time complexities</a:t>
            </a:r>
          </a:p>
        </p:txBody>
      </p:sp>
    </p:spTree>
    <p:extLst>
      <p:ext uri="{BB962C8B-B14F-4D97-AF65-F5344CB8AC3E}">
        <p14:creationId xmlns:p14="http://schemas.microsoft.com/office/powerpoint/2010/main" val="20091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1977-8EEB-425F-9E88-940421235BE8}"/>
              </a:ext>
            </a:extLst>
          </p:cNvPr>
          <p:cNvSpPr>
            <a:spLocks noGrp="1"/>
          </p:cNvSpPr>
          <p:nvPr>
            <p:ph type="title"/>
          </p:nvPr>
        </p:nvSpPr>
        <p:spPr>
          <a:xfrm>
            <a:off x="677334" y="609600"/>
            <a:ext cx="8596668" cy="976604"/>
          </a:xfrm>
        </p:spPr>
        <p:txBody>
          <a:bodyPr/>
          <a:lstStyle/>
          <a:p>
            <a:r>
              <a:rPr lang="en-IN" dirty="0"/>
              <a:t>Components of cloud Sim</a:t>
            </a:r>
          </a:p>
        </p:txBody>
      </p:sp>
      <p:sp>
        <p:nvSpPr>
          <p:cNvPr id="3" name="Content Placeholder 2">
            <a:extLst>
              <a:ext uri="{FF2B5EF4-FFF2-40B4-BE49-F238E27FC236}">
                <a16:creationId xmlns:a16="http://schemas.microsoft.com/office/drawing/2014/main" id="{F2E2C93E-DD77-496D-82A5-26C22F11340D}"/>
              </a:ext>
            </a:extLst>
          </p:cNvPr>
          <p:cNvSpPr>
            <a:spLocks noGrp="1"/>
          </p:cNvSpPr>
          <p:nvPr>
            <p:ph idx="1"/>
          </p:nvPr>
        </p:nvSpPr>
        <p:spPr>
          <a:xfrm>
            <a:off x="574696" y="1586204"/>
            <a:ext cx="9203785" cy="4662196"/>
          </a:xfrm>
        </p:spPr>
        <p:txBody>
          <a:bodyPr>
            <a:normAutofit/>
          </a:bodyPr>
          <a:lstStyle/>
          <a:p>
            <a:pPr marL="0" indent="0">
              <a:buNone/>
            </a:pPr>
            <a:r>
              <a:rPr lang="en-US" sz="2000" dirty="0"/>
              <a:t>Main components of the </a:t>
            </a:r>
            <a:r>
              <a:rPr lang="en-US" sz="2000" dirty="0" err="1"/>
              <a:t>CloudSim</a:t>
            </a:r>
            <a:r>
              <a:rPr lang="en-US" sz="2000" dirty="0"/>
              <a:t> framework:</a:t>
            </a:r>
          </a:p>
          <a:p>
            <a:r>
              <a:rPr lang="en-US" sz="2000" b="1" dirty="0">
                <a:solidFill>
                  <a:schemeClr val="accent2">
                    <a:lumMod val="60000"/>
                    <a:lumOff val="40000"/>
                  </a:schemeClr>
                </a:solidFill>
              </a:rPr>
              <a:t>1. Regions: </a:t>
            </a:r>
            <a:r>
              <a:rPr lang="en-US" sz="2000" dirty="0"/>
              <a:t>It models geographical regions in which cloud service providers allocate resources to their customers. In cloud analysis, there are six regions that correspond to six continents in the world.</a:t>
            </a:r>
          </a:p>
          <a:p>
            <a:r>
              <a:rPr lang="en-US" sz="2000" b="1" dirty="0">
                <a:solidFill>
                  <a:schemeClr val="accent2">
                    <a:lumMod val="60000"/>
                    <a:lumOff val="40000"/>
                  </a:schemeClr>
                </a:solidFill>
              </a:rPr>
              <a:t>2. Data </a:t>
            </a:r>
            <a:r>
              <a:rPr lang="en-US" sz="2000" b="1" dirty="0" err="1">
                <a:solidFill>
                  <a:schemeClr val="accent2">
                    <a:lumMod val="60000"/>
                    <a:lumOff val="40000"/>
                  </a:schemeClr>
                </a:solidFill>
              </a:rPr>
              <a:t>centres</a:t>
            </a:r>
            <a:r>
              <a:rPr lang="en-US" sz="2000" b="1" dirty="0">
                <a:solidFill>
                  <a:schemeClr val="accent2">
                    <a:lumMod val="60000"/>
                    <a:lumOff val="40000"/>
                  </a:schemeClr>
                </a:solidFill>
              </a:rPr>
              <a:t>: </a:t>
            </a:r>
            <a:r>
              <a:rPr lang="en-US" sz="2000" dirty="0"/>
              <a:t>It models the infrastructure services provided by various cloud service providers. It encapsulates a set of computing hosts or servers that are either heterogeneous or homogeneous in nature, based on their hardware configurations.</a:t>
            </a:r>
          </a:p>
          <a:p>
            <a:r>
              <a:rPr lang="en-US" sz="2000" b="1" dirty="0">
                <a:solidFill>
                  <a:schemeClr val="accent2">
                    <a:lumMod val="60000"/>
                    <a:lumOff val="40000"/>
                  </a:schemeClr>
                </a:solidFill>
              </a:rPr>
              <a:t>3. Data </a:t>
            </a:r>
            <a:r>
              <a:rPr lang="en-US" sz="2000" b="1" dirty="0" err="1">
                <a:solidFill>
                  <a:schemeClr val="accent2">
                    <a:lumMod val="60000"/>
                    <a:lumOff val="40000"/>
                  </a:schemeClr>
                </a:solidFill>
              </a:rPr>
              <a:t>centre</a:t>
            </a:r>
            <a:r>
              <a:rPr lang="en-US" sz="2000" b="1" dirty="0">
                <a:solidFill>
                  <a:schemeClr val="accent2">
                    <a:lumMod val="60000"/>
                    <a:lumOff val="40000"/>
                  </a:schemeClr>
                </a:solidFill>
              </a:rPr>
              <a:t> characteristics: </a:t>
            </a:r>
            <a:r>
              <a:rPr lang="en-US" sz="2000" dirty="0"/>
              <a:t>It models information regarding data </a:t>
            </a:r>
            <a:r>
              <a:rPr lang="en-US" sz="2000" dirty="0" err="1"/>
              <a:t>centre</a:t>
            </a:r>
            <a:r>
              <a:rPr lang="en-US" sz="2000" dirty="0"/>
              <a:t> resource configurations.</a:t>
            </a:r>
          </a:p>
          <a:p>
            <a:r>
              <a:rPr lang="en-US" sz="2000" b="1" dirty="0">
                <a:solidFill>
                  <a:schemeClr val="accent2">
                    <a:lumMod val="60000"/>
                    <a:lumOff val="40000"/>
                  </a:schemeClr>
                </a:solidFill>
              </a:rPr>
              <a:t>4. Hosts: </a:t>
            </a:r>
            <a:r>
              <a:rPr lang="en-US" sz="2000" dirty="0"/>
              <a:t>It models physical resources (compute or storage).</a:t>
            </a:r>
            <a:endParaRPr lang="en-IN" sz="2000" dirty="0"/>
          </a:p>
        </p:txBody>
      </p:sp>
    </p:spTree>
    <p:extLst>
      <p:ext uri="{BB962C8B-B14F-4D97-AF65-F5344CB8AC3E}">
        <p14:creationId xmlns:p14="http://schemas.microsoft.com/office/powerpoint/2010/main" val="220339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BBE38-E1E3-477E-B87A-3FD8FCE6337C}"/>
              </a:ext>
            </a:extLst>
          </p:cNvPr>
          <p:cNvSpPr>
            <a:spLocks noGrp="1"/>
          </p:cNvSpPr>
          <p:nvPr>
            <p:ph idx="1"/>
          </p:nvPr>
        </p:nvSpPr>
        <p:spPr>
          <a:xfrm>
            <a:off x="444068" y="733005"/>
            <a:ext cx="9772951" cy="5985035"/>
          </a:xfrm>
        </p:spPr>
        <p:txBody>
          <a:bodyPr>
            <a:noAutofit/>
          </a:bodyPr>
          <a:lstStyle/>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5. The user base:</a:t>
            </a:r>
            <a:r>
              <a:rPr lang="en-US" sz="2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It models a group of users considered as a single unit in the simulation, and its main responsibility is to generate traffic for the simulation.</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6. Cloudlet: </a:t>
            </a:r>
            <a:r>
              <a:rPr lang="en-US" sz="2400" b="0" i="0" dirty="0">
                <a:solidFill>
                  <a:schemeClr val="tx1"/>
                </a:solidFill>
                <a:effectLst/>
                <a:latin typeface="Times New Roman" panose="02020603050405020304" pitchFamily="18" charset="0"/>
                <a:cs typeface="Times New Roman" panose="02020603050405020304" pitchFamily="18" charset="0"/>
              </a:rPr>
              <a:t>It specifies the set of user requests. It contains the application ID, name of the user base that is the originator to which the responses have to be routed back, as well as the size of the request execution commands, and input and output files.</a:t>
            </a:r>
            <a:endParaRPr lang="en-US" sz="2400" b="0"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7. Service broker</a:t>
            </a:r>
            <a:r>
              <a:rPr lang="en-US" sz="2400" b="1" i="0" dirty="0">
                <a:solidFill>
                  <a:schemeClr val="accent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service broker decides which data </a:t>
            </a:r>
            <a:r>
              <a:rPr lang="en-US" sz="2400" b="0" i="0" dirty="0" err="1">
                <a:solidFill>
                  <a:schemeClr val="tx1"/>
                </a:solidFill>
                <a:effectLst/>
                <a:latin typeface="Times New Roman" panose="02020603050405020304" pitchFamily="18" charset="0"/>
                <a:cs typeface="Times New Roman" panose="02020603050405020304" pitchFamily="18" charset="0"/>
              </a:rPr>
              <a:t>centre</a:t>
            </a:r>
            <a:r>
              <a:rPr lang="en-US" sz="2400" b="0" i="0" dirty="0">
                <a:solidFill>
                  <a:schemeClr val="tx1"/>
                </a:solidFill>
                <a:effectLst/>
                <a:latin typeface="Times New Roman" panose="02020603050405020304" pitchFamily="18" charset="0"/>
                <a:cs typeface="Times New Roman" panose="02020603050405020304" pitchFamily="18" charset="0"/>
              </a:rPr>
              <a:t> should be selected to provide the services to the requests from the user base.</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8. VMM allocation policy: </a:t>
            </a:r>
            <a:r>
              <a:rPr lang="en-US" sz="2400" b="0" i="0" dirty="0">
                <a:solidFill>
                  <a:schemeClr val="tx1"/>
                </a:solidFill>
                <a:effectLst/>
                <a:latin typeface="Times New Roman" panose="02020603050405020304" pitchFamily="18" charset="0"/>
                <a:cs typeface="Times New Roman" panose="02020603050405020304" pitchFamily="18" charset="0"/>
              </a:rPr>
              <a:t>It models provisioning policies on how to allocate VMs to hosts.</a:t>
            </a:r>
          </a:p>
          <a:p>
            <a:pPr algn="l"/>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9. VM scheduler: </a:t>
            </a:r>
            <a:r>
              <a:rPr lang="en-US" sz="2400" b="0" i="0" dirty="0">
                <a:solidFill>
                  <a:schemeClr val="tx1"/>
                </a:solidFill>
                <a:effectLst/>
                <a:latin typeface="Times New Roman" panose="02020603050405020304" pitchFamily="18" charset="0"/>
                <a:cs typeface="Times New Roman" panose="02020603050405020304" pitchFamily="18" charset="0"/>
              </a:rPr>
              <a:t>It models the time or space shared, scheduling a policy to allocate processor cores to VMs.</a:t>
            </a:r>
          </a:p>
          <a:p>
            <a:endParaRPr lang="en-IN" sz="2000" dirty="0">
              <a:solidFill>
                <a:schemeClr val="accent2">
                  <a:lumMod val="60000"/>
                  <a:lumOff val="40000"/>
                </a:schemeClr>
              </a:solidFill>
            </a:endParaRPr>
          </a:p>
        </p:txBody>
      </p:sp>
    </p:spTree>
    <p:extLst>
      <p:ext uri="{BB962C8B-B14F-4D97-AF65-F5344CB8AC3E}">
        <p14:creationId xmlns:p14="http://schemas.microsoft.com/office/powerpoint/2010/main" val="27313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1B4A-7538-435E-ADF7-09B654D3DA6E}"/>
              </a:ext>
            </a:extLst>
          </p:cNvPr>
          <p:cNvSpPr>
            <a:spLocks noGrp="1"/>
          </p:cNvSpPr>
          <p:nvPr>
            <p:ph type="title"/>
          </p:nvPr>
        </p:nvSpPr>
        <p:spPr>
          <a:xfrm>
            <a:off x="270934" y="951345"/>
            <a:ext cx="8596668" cy="1320800"/>
          </a:xfrm>
        </p:spPr>
        <p:txBody>
          <a:bodyPr/>
          <a:lstStyle/>
          <a:p>
            <a:pPr algn="ctr"/>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25895ED9-83E2-48F1-B116-1B2210AA5A5C}"/>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CLOUD SIM</a:t>
            </a:r>
          </a:p>
          <a:p>
            <a:r>
              <a:rPr lang="en-IN" sz="2800" dirty="0">
                <a:latin typeface="Times New Roman" panose="02020603050405020304" pitchFamily="18" charset="0"/>
                <a:cs typeface="Times New Roman" panose="02020603050405020304" pitchFamily="18" charset="0"/>
              </a:rPr>
              <a:t>ECLIPSE</a:t>
            </a:r>
          </a:p>
          <a:p>
            <a:r>
              <a:rPr lang="en-IN" sz="2800" dirty="0">
                <a:latin typeface="Times New Roman" panose="02020603050405020304" pitchFamily="18" charset="0"/>
                <a:cs typeface="Times New Roman" panose="02020603050405020304" pitchFamily="18" charset="0"/>
              </a:rPr>
              <a:t>WINDOWS 10</a:t>
            </a:r>
          </a:p>
          <a:p>
            <a:r>
              <a:rPr lang="en-IN" sz="2800" dirty="0">
                <a:latin typeface="Times New Roman" panose="02020603050405020304" pitchFamily="18" charset="0"/>
                <a:cs typeface="Times New Roman" panose="02020603050405020304" pitchFamily="18" charset="0"/>
              </a:rPr>
              <a:t>JAVA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7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F7D0-CE2C-437F-9718-49DFAD1A5D9B}"/>
              </a:ext>
            </a:extLst>
          </p:cNvPr>
          <p:cNvSpPr>
            <a:spLocks noGrp="1"/>
          </p:cNvSpPr>
          <p:nvPr>
            <p:ph type="title"/>
          </p:nvPr>
        </p:nvSpPr>
        <p:spPr>
          <a:xfrm>
            <a:off x="593358" y="1048138"/>
            <a:ext cx="8596668" cy="1320800"/>
          </a:xfrm>
        </p:spPr>
        <p:txBody>
          <a:bodyPr/>
          <a:lstStyle/>
          <a:p>
            <a:r>
              <a:rPr lang="en-US"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E132F4-0602-4283-95EA-5A6951B72F13}"/>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8GB RAM</a:t>
            </a:r>
          </a:p>
          <a:p>
            <a:r>
              <a:rPr lang="en-US" sz="2800" dirty="0">
                <a:latin typeface="Times New Roman" panose="02020603050405020304" pitchFamily="18" charset="0"/>
                <a:cs typeface="Times New Roman" panose="02020603050405020304" pitchFamily="18" charset="0"/>
              </a:rPr>
              <a:t>2.40GHz SPEED PROCESSOR</a:t>
            </a:r>
          </a:p>
          <a:p>
            <a:r>
              <a:rPr lang="en-US" sz="2800" dirty="0">
                <a:latin typeface="Times New Roman" panose="02020603050405020304" pitchFamily="18" charset="0"/>
                <a:cs typeface="Times New Roman" panose="02020603050405020304" pitchFamily="18" charset="0"/>
              </a:rPr>
              <a:t>1TB HARD DISK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2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t Ways to Say Thank-You — Emily Post">
            <a:extLst>
              <a:ext uri="{FF2B5EF4-FFF2-40B4-BE49-F238E27FC236}">
                <a16:creationId xmlns:a16="http://schemas.microsoft.com/office/drawing/2014/main" id="{80655861-FFA2-4D52-B56A-445FBAD5A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6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128</TotalTime>
  <Words>586</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TASK SCHEDULING USING SHORTEST  JOB FIRST METHOD IN CLOUD COMPUTING</vt:lpstr>
      <vt:lpstr>ABSTRACT </vt:lpstr>
      <vt:lpstr>INTRODUCTION</vt:lpstr>
      <vt:lpstr>Components of cloud Sim</vt:lpstr>
      <vt:lpstr>PowerPoint Presentation</vt:lpstr>
      <vt:lpstr>SOFTWARE REQUIREMENTS</vt:lpstr>
      <vt:lpstr>HARDWARE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 USING SHORTEST  JOB FIRST METHOD IN CLOUD COMPUTING</dc:title>
  <dc:creator>19761A05F6</dc:creator>
  <cp:lastModifiedBy>anusha daram</cp:lastModifiedBy>
  <cp:revision>5</cp:revision>
  <dcterms:created xsi:type="dcterms:W3CDTF">2021-10-22T05:37:51Z</dcterms:created>
  <dcterms:modified xsi:type="dcterms:W3CDTF">2021-10-29T00:37:47Z</dcterms:modified>
</cp:coreProperties>
</file>