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54" r:id="rId1"/>
  </p:sldMasterIdLst>
  <p:notesMasterIdLst>
    <p:notesMasterId r:id="rId48"/>
  </p:notesMasterIdLst>
  <p:sldIdLst>
    <p:sldId id="260" r:id="rId2"/>
    <p:sldId id="256" r:id="rId3"/>
    <p:sldId id="257" r:id="rId4"/>
    <p:sldId id="258" r:id="rId5"/>
    <p:sldId id="259" r:id="rId6"/>
    <p:sldId id="265" r:id="rId7"/>
    <p:sldId id="282" r:id="rId8"/>
    <p:sldId id="294" r:id="rId9"/>
    <p:sldId id="262" r:id="rId10"/>
    <p:sldId id="354" r:id="rId11"/>
    <p:sldId id="295" r:id="rId12"/>
    <p:sldId id="302" r:id="rId13"/>
    <p:sldId id="296" r:id="rId14"/>
    <p:sldId id="297" r:id="rId15"/>
    <p:sldId id="298" r:id="rId16"/>
    <p:sldId id="299" r:id="rId17"/>
    <p:sldId id="333" r:id="rId18"/>
    <p:sldId id="334" r:id="rId19"/>
    <p:sldId id="301" r:id="rId20"/>
    <p:sldId id="335" r:id="rId21"/>
    <p:sldId id="336" r:id="rId22"/>
    <p:sldId id="337" r:id="rId23"/>
    <p:sldId id="305" r:id="rId24"/>
    <p:sldId id="307" r:id="rId25"/>
    <p:sldId id="338" r:id="rId26"/>
    <p:sldId id="331" r:id="rId27"/>
    <p:sldId id="321" r:id="rId28"/>
    <p:sldId id="339" r:id="rId29"/>
    <p:sldId id="340" r:id="rId30"/>
    <p:sldId id="323" r:id="rId31"/>
    <p:sldId id="341" r:id="rId32"/>
    <p:sldId id="312" r:id="rId33"/>
    <p:sldId id="342" r:id="rId34"/>
    <p:sldId id="343" r:id="rId35"/>
    <p:sldId id="314" r:id="rId36"/>
    <p:sldId id="344" r:id="rId37"/>
    <p:sldId id="345" r:id="rId38"/>
    <p:sldId id="346" r:id="rId39"/>
    <p:sldId id="310" r:id="rId40"/>
    <p:sldId id="348" r:id="rId41"/>
    <p:sldId id="349" r:id="rId42"/>
    <p:sldId id="320" r:id="rId43"/>
    <p:sldId id="350" r:id="rId44"/>
    <p:sldId id="327" r:id="rId45"/>
    <p:sldId id="325" r:id="rId46"/>
    <p:sldId id="29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ECFF"/>
    <a:srgbClr val="66CCFF"/>
    <a:srgbClr val="FF3300"/>
    <a:srgbClr val="FFFF00"/>
    <a:srgbClr val="FF0066"/>
    <a:srgbClr val="FF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BEB67-1D6B-4246-B5BE-99BF862E1819}" v="1885" dt="2024-02-27T11:03:28.862"/>
    <p1510:client id="{439D4CB6-8AA0-4327-B06B-A8CBDC7F1591}" v="2" dt="2024-02-27T11:16:28.033"/>
    <p1510:client id="{9DF60273-DFFA-41F8-A330-C675D4EC3E17}" v="90" dt="2024-02-27T11:12:58.848"/>
    <p1510:client id="{A0357EF8-333C-468D-9A24-ED526D8E88B5}" v="401" dt="2024-02-27T11:49:52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6A90B-7511-4CBC-863A-9FD5BBA799A0}" type="datetimeFigureOut">
              <a:rPr lang="en-IN" smtClean="0"/>
              <a:pPr/>
              <a:t>29-02-2024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136C8-1AC3-46AF-AD29-BB1F4AB4113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5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5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3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7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6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5" name="Rectangle 108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t="5436"/>
          <a:stretch/>
        </p:blipFill>
        <p:spPr bwMode="auto">
          <a:xfrm>
            <a:off x="1" y="370124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6" name="Rectangle 108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05781" y="691696"/>
            <a:ext cx="42793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590"/>
              </a:spcAft>
            </a:pPr>
            <a:r>
              <a:rPr lang="en-US" sz="4000" b="1" spc="-5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Employee Payroll  Management System</a:t>
            </a:r>
            <a:endParaRPr lang="en-US" sz="4000" b="1" spc="-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9324" y="2673687"/>
            <a:ext cx="1917190" cy="10866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590"/>
              </a:spcAft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BY- GROUP 7 234 JAVA Batch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EC1062-FAF8-D64E-8B59-635D905D8D1D}"/>
              </a:ext>
            </a:extLst>
          </p:cNvPr>
          <p:cNvSpPr/>
          <p:nvPr/>
        </p:nvSpPr>
        <p:spPr>
          <a:xfrm>
            <a:off x="5094039" y="683844"/>
            <a:ext cx="1282148" cy="61313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8037F8-F8E6-8C04-B69A-9792F9A5425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735113" y="1296981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282FA2-0C52-52D4-AC68-8DE69D25E5D4}"/>
              </a:ext>
            </a:extLst>
          </p:cNvPr>
          <p:cNvCxnSpPr>
            <a:cxnSpLocks/>
          </p:cNvCxnSpPr>
          <p:nvPr/>
        </p:nvCxnSpPr>
        <p:spPr>
          <a:xfrm flipV="1">
            <a:off x="2943639" y="1487859"/>
            <a:ext cx="5654856" cy="22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B47669-8F83-BF29-EA2A-51FC4FB67171}"/>
              </a:ext>
            </a:extLst>
          </p:cNvPr>
          <p:cNvSpPr/>
          <p:nvPr/>
        </p:nvSpPr>
        <p:spPr>
          <a:xfrm>
            <a:off x="2414457" y="1783724"/>
            <a:ext cx="1058366" cy="3478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ADMIN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715B63-EEB9-0C84-5AF4-8CEF989DD1A2}"/>
              </a:ext>
            </a:extLst>
          </p:cNvPr>
          <p:cNvSpPr/>
          <p:nvPr/>
        </p:nvSpPr>
        <p:spPr>
          <a:xfrm>
            <a:off x="7948632" y="1783724"/>
            <a:ext cx="1299728" cy="3478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EMPLOYEE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58895E-94CE-44DE-4390-9A36D5A4CAB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943640" y="2131592"/>
            <a:ext cx="1" cy="405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FF493D-C9DD-8365-C76D-EFCDF416B96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598496" y="2131592"/>
            <a:ext cx="0" cy="42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AD2887-CE89-13A6-5EA7-D4DC13E12979}"/>
              </a:ext>
            </a:extLst>
          </p:cNvPr>
          <p:cNvCxnSpPr/>
          <p:nvPr/>
        </p:nvCxnSpPr>
        <p:spPr>
          <a:xfrm>
            <a:off x="8598496" y="1487859"/>
            <a:ext cx="0" cy="299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971BCF-21C6-87F1-C87D-BA5E86FE03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43639" y="1510177"/>
            <a:ext cx="1" cy="273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D398C698-D65D-5063-C444-44420DDF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6" y="212006"/>
            <a:ext cx="2176665" cy="692455"/>
          </a:xfrm>
        </p:spPr>
        <p:txBody>
          <a:bodyPr>
            <a:normAutofit/>
          </a:bodyPr>
          <a:lstStyle/>
          <a:p>
            <a:r>
              <a:rPr lang="en-GB" sz="3200" b="1" dirty="0"/>
              <a:t>App Flow :</a:t>
            </a:r>
            <a:endParaRPr lang="en-IN" sz="3200" b="1" dirty="0"/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2B54FF13-6C67-D7E9-D1D7-9A6A8A03DF49}"/>
              </a:ext>
            </a:extLst>
          </p:cNvPr>
          <p:cNvSpPr/>
          <p:nvPr/>
        </p:nvSpPr>
        <p:spPr>
          <a:xfrm>
            <a:off x="2159023" y="2566977"/>
            <a:ext cx="1569233" cy="44725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  <a:endParaRPr lang="en-IN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FF438A34-C210-62E3-A1E4-6EF4D8F975D1}"/>
              </a:ext>
            </a:extLst>
          </p:cNvPr>
          <p:cNvSpPr/>
          <p:nvPr/>
        </p:nvSpPr>
        <p:spPr>
          <a:xfrm>
            <a:off x="7813879" y="2589530"/>
            <a:ext cx="1569233" cy="44725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7EACC46-13D3-8FB2-65EE-44AC285D1845}"/>
              </a:ext>
            </a:extLst>
          </p:cNvPr>
          <p:cNvSpPr/>
          <p:nvPr/>
        </p:nvSpPr>
        <p:spPr>
          <a:xfrm>
            <a:off x="180712" y="4500385"/>
            <a:ext cx="1254492" cy="2968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ADD EMP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172CEC0-E3BB-3E6C-8778-D490F0B13ED3}"/>
              </a:ext>
            </a:extLst>
          </p:cNvPr>
          <p:cNvSpPr/>
          <p:nvPr/>
        </p:nvSpPr>
        <p:spPr>
          <a:xfrm>
            <a:off x="441294" y="5335697"/>
            <a:ext cx="1456251" cy="3282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ADD SALARY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46DF91B-E604-5ECB-77D9-05FD50C1578D}"/>
              </a:ext>
            </a:extLst>
          </p:cNvPr>
          <p:cNvSpPr/>
          <p:nvPr/>
        </p:nvSpPr>
        <p:spPr>
          <a:xfrm>
            <a:off x="1632535" y="4500385"/>
            <a:ext cx="1363084" cy="3425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ADD LEAVE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E6CECE1-24B1-3488-ECD5-2FA19782EF54}"/>
              </a:ext>
            </a:extLst>
          </p:cNvPr>
          <p:cNvSpPr/>
          <p:nvPr/>
        </p:nvSpPr>
        <p:spPr>
          <a:xfrm>
            <a:off x="2159023" y="5323572"/>
            <a:ext cx="2200573" cy="3583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ADD ATTENDANCE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DADBCD3-61CD-3E45-F6CB-C01D9BC61F51}"/>
              </a:ext>
            </a:extLst>
          </p:cNvPr>
          <p:cNvSpPr/>
          <p:nvPr/>
        </p:nvSpPr>
        <p:spPr>
          <a:xfrm>
            <a:off x="3268496" y="4472523"/>
            <a:ext cx="1372341" cy="3425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ADD WORK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3F6E95-4E68-4185-7903-4A94FA9325B9}"/>
              </a:ext>
            </a:extLst>
          </p:cNvPr>
          <p:cNvCxnSpPr>
            <a:stCxn id="37" idx="2"/>
          </p:cNvCxnSpPr>
          <p:nvPr/>
        </p:nvCxnSpPr>
        <p:spPr>
          <a:xfrm flipH="1">
            <a:off x="2943639" y="3014234"/>
            <a:ext cx="1" cy="50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D14B902-37C3-AD0A-1741-856DBA363B02}"/>
              </a:ext>
            </a:extLst>
          </p:cNvPr>
          <p:cNvCxnSpPr>
            <a:cxnSpLocks/>
          </p:cNvCxnSpPr>
          <p:nvPr/>
        </p:nvCxnSpPr>
        <p:spPr>
          <a:xfrm>
            <a:off x="1013039" y="3518452"/>
            <a:ext cx="29416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E32F93-243D-47AF-0F2A-243D0F7F02F5}"/>
              </a:ext>
            </a:extLst>
          </p:cNvPr>
          <p:cNvCxnSpPr/>
          <p:nvPr/>
        </p:nvCxnSpPr>
        <p:spPr>
          <a:xfrm>
            <a:off x="1013039" y="3518452"/>
            <a:ext cx="0" cy="981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D3729E-A3C9-5C4F-7661-1116F6E19B1A}"/>
              </a:ext>
            </a:extLst>
          </p:cNvPr>
          <p:cNvCxnSpPr>
            <a:cxnSpLocks/>
          </p:cNvCxnSpPr>
          <p:nvPr/>
        </p:nvCxnSpPr>
        <p:spPr>
          <a:xfrm>
            <a:off x="1510748" y="3530578"/>
            <a:ext cx="0" cy="1792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C958A9-9662-678D-333E-60D5F05DA181}"/>
              </a:ext>
            </a:extLst>
          </p:cNvPr>
          <p:cNvCxnSpPr>
            <a:cxnSpLocks/>
          </p:cNvCxnSpPr>
          <p:nvPr/>
        </p:nvCxnSpPr>
        <p:spPr>
          <a:xfrm>
            <a:off x="2302441" y="3530578"/>
            <a:ext cx="0" cy="969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25437-FF45-F420-EDFA-D55588B45ACC}"/>
              </a:ext>
            </a:extLst>
          </p:cNvPr>
          <p:cNvCxnSpPr/>
          <p:nvPr/>
        </p:nvCxnSpPr>
        <p:spPr>
          <a:xfrm>
            <a:off x="3130826" y="3518452"/>
            <a:ext cx="0" cy="181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D4B73A-4AC7-0930-1CF0-85E8DDDCEFC1}"/>
              </a:ext>
            </a:extLst>
          </p:cNvPr>
          <p:cNvCxnSpPr>
            <a:endCxn id="46" idx="0"/>
          </p:cNvCxnSpPr>
          <p:nvPr/>
        </p:nvCxnSpPr>
        <p:spPr>
          <a:xfrm>
            <a:off x="3954666" y="3530578"/>
            <a:ext cx="1" cy="941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E45595-A85E-F204-7496-1A3B08021EAF}"/>
              </a:ext>
            </a:extLst>
          </p:cNvPr>
          <p:cNvSpPr/>
          <p:nvPr/>
        </p:nvSpPr>
        <p:spPr>
          <a:xfrm>
            <a:off x="5800424" y="4512510"/>
            <a:ext cx="1569674" cy="2847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VIEW SALARY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5F4D4EE-81F4-58F1-C8A4-50FB3709DFCF}"/>
              </a:ext>
            </a:extLst>
          </p:cNvPr>
          <p:cNvSpPr/>
          <p:nvPr/>
        </p:nvSpPr>
        <p:spPr>
          <a:xfrm>
            <a:off x="6376187" y="5347823"/>
            <a:ext cx="1456251" cy="3282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VIEW LEAVE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BC9683F-57C6-46B7-5CAC-57859A67E105}"/>
              </a:ext>
            </a:extLst>
          </p:cNvPr>
          <p:cNvSpPr/>
          <p:nvPr/>
        </p:nvSpPr>
        <p:spPr>
          <a:xfrm>
            <a:off x="7567427" y="4512512"/>
            <a:ext cx="1422747" cy="3415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VIEW WORK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2B31C05-E191-2626-695B-1E6793DF164B}"/>
              </a:ext>
            </a:extLst>
          </p:cNvPr>
          <p:cNvSpPr/>
          <p:nvPr/>
        </p:nvSpPr>
        <p:spPr>
          <a:xfrm>
            <a:off x="8093916" y="5335698"/>
            <a:ext cx="2200573" cy="3583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VIEW ATTENDANCE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E5CBE7B-F5F6-0104-C106-D195CBE76C6F}"/>
              </a:ext>
            </a:extLst>
          </p:cNvPr>
          <p:cNvSpPr/>
          <p:nvPr/>
        </p:nvSpPr>
        <p:spPr>
          <a:xfrm>
            <a:off x="9203389" y="4484649"/>
            <a:ext cx="2200573" cy="342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CHANGE PASSWORD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8987EB-E698-F787-0383-2FD91B6A2E2D}"/>
              </a:ext>
            </a:extLst>
          </p:cNvPr>
          <p:cNvCxnSpPr>
            <a:cxnSpLocks/>
          </p:cNvCxnSpPr>
          <p:nvPr/>
        </p:nvCxnSpPr>
        <p:spPr>
          <a:xfrm>
            <a:off x="6947932" y="3530578"/>
            <a:ext cx="29416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6ECC11-7EFE-AE0B-BEB6-F260BADBFC4B}"/>
              </a:ext>
            </a:extLst>
          </p:cNvPr>
          <p:cNvCxnSpPr/>
          <p:nvPr/>
        </p:nvCxnSpPr>
        <p:spPr>
          <a:xfrm>
            <a:off x="6947932" y="3530578"/>
            <a:ext cx="0" cy="981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2AA754-7486-E6FD-CD56-1FC804AAAAB4}"/>
              </a:ext>
            </a:extLst>
          </p:cNvPr>
          <p:cNvCxnSpPr>
            <a:cxnSpLocks/>
          </p:cNvCxnSpPr>
          <p:nvPr/>
        </p:nvCxnSpPr>
        <p:spPr>
          <a:xfrm>
            <a:off x="7445641" y="3542704"/>
            <a:ext cx="0" cy="1792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2445E72-2964-EC1D-8558-A39A390034D6}"/>
              </a:ext>
            </a:extLst>
          </p:cNvPr>
          <p:cNvCxnSpPr>
            <a:cxnSpLocks/>
          </p:cNvCxnSpPr>
          <p:nvPr/>
        </p:nvCxnSpPr>
        <p:spPr>
          <a:xfrm>
            <a:off x="8237334" y="3542704"/>
            <a:ext cx="0" cy="969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249E251-8A00-76B6-B338-20AE3D373E20}"/>
              </a:ext>
            </a:extLst>
          </p:cNvPr>
          <p:cNvCxnSpPr/>
          <p:nvPr/>
        </p:nvCxnSpPr>
        <p:spPr>
          <a:xfrm>
            <a:off x="9065719" y="3530578"/>
            <a:ext cx="0" cy="181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ADF45E-B166-6A2B-7840-9FEC6BF21898}"/>
              </a:ext>
            </a:extLst>
          </p:cNvPr>
          <p:cNvCxnSpPr>
            <a:cxnSpLocks/>
          </p:cNvCxnSpPr>
          <p:nvPr/>
        </p:nvCxnSpPr>
        <p:spPr>
          <a:xfrm>
            <a:off x="9889559" y="3542704"/>
            <a:ext cx="0" cy="929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7F76E8-A7A6-47FF-D05C-02E4C49539C1}"/>
              </a:ext>
            </a:extLst>
          </p:cNvPr>
          <p:cNvCxnSpPr>
            <a:stCxn id="38" idx="2"/>
          </p:cNvCxnSpPr>
          <p:nvPr/>
        </p:nvCxnSpPr>
        <p:spPr>
          <a:xfrm flipH="1">
            <a:off x="8598495" y="3036787"/>
            <a:ext cx="1" cy="493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BE26DC7C-83E3-D717-96E1-2DFAD33BC279}"/>
              </a:ext>
            </a:extLst>
          </p:cNvPr>
          <p:cNvSpPr/>
          <p:nvPr/>
        </p:nvSpPr>
        <p:spPr>
          <a:xfrm>
            <a:off x="4537802" y="5958165"/>
            <a:ext cx="2047459" cy="790438"/>
          </a:xfrm>
          <a:prstGeom prst="flowChartDecision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129AFAC-9B8A-D077-8552-ED1ACE392088}"/>
              </a:ext>
            </a:extLst>
          </p:cNvPr>
          <p:cNvCxnSpPr>
            <a:stCxn id="84" idx="3"/>
          </p:cNvCxnSpPr>
          <p:nvPr/>
        </p:nvCxnSpPr>
        <p:spPr>
          <a:xfrm>
            <a:off x="6585261" y="6353384"/>
            <a:ext cx="42483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18628CB-88C3-A3F4-69EC-6D243DA784D0}"/>
              </a:ext>
            </a:extLst>
          </p:cNvPr>
          <p:cNvCxnSpPr>
            <a:stCxn id="84" idx="1"/>
          </p:cNvCxnSpPr>
          <p:nvPr/>
        </p:nvCxnSpPr>
        <p:spPr>
          <a:xfrm flipH="1">
            <a:off x="288235" y="6353384"/>
            <a:ext cx="42495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A7474BB-5104-966B-607D-2C7A5AD184B4}"/>
              </a:ext>
            </a:extLst>
          </p:cNvPr>
          <p:cNvCxnSpPr/>
          <p:nvPr/>
        </p:nvCxnSpPr>
        <p:spPr>
          <a:xfrm>
            <a:off x="288235" y="4827200"/>
            <a:ext cx="0" cy="15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7C3035-EF25-15BD-B1CC-981D5E3D6F5E}"/>
              </a:ext>
            </a:extLst>
          </p:cNvPr>
          <p:cNvCxnSpPr>
            <a:cxnSpLocks/>
          </p:cNvCxnSpPr>
          <p:nvPr/>
        </p:nvCxnSpPr>
        <p:spPr>
          <a:xfrm>
            <a:off x="924339" y="5694042"/>
            <a:ext cx="0" cy="65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3837875-33E3-12CB-AAE6-2FCA766B20AB}"/>
              </a:ext>
            </a:extLst>
          </p:cNvPr>
          <p:cNvCxnSpPr/>
          <p:nvPr/>
        </p:nvCxnSpPr>
        <p:spPr>
          <a:xfrm>
            <a:off x="2027583" y="4854032"/>
            <a:ext cx="0" cy="149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FFAF5FB-79F8-DBD5-37D7-15FDA5944214}"/>
              </a:ext>
            </a:extLst>
          </p:cNvPr>
          <p:cNvCxnSpPr/>
          <p:nvPr/>
        </p:nvCxnSpPr>
        <p:spPr>
          <a:xfrm>
            <a:off x="2995619" y="5694042"/>
            <a:ext cx="0" cy="65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BBA0FA-4CFA-32DC-D4B2-17DAE1F9C4D6}"/>
              </a:ext>
            </a:extLst>
          </p:cNvPr>
          <p:cNvCxnSpPr/>
          <p:nvPr/>
        </p:nvCxnSpPr>
        <p:spPr>
          <a:xfrm>
            <a:off x="4462670" y="4797235"/>
            <a:ext cx="0" cy="155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AE12C82-CD2E-9F41-FCD4-A8EA2F360B89}"/>
              </a:ext>
            </a:extLst>
          </p:cNvPr>
          <p:cNvCxnSpPr/>
          <p:nvPr/>
        </p:nvCxnSpPr>
        <p:spPr>
          <a:xfrm>
            <a:off x="10833652" y="4842936"/>
            <a:ext cx="0" cy="151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2941BA4-6CD4-B7B9-B16E-3F2F99F4301A}"/>
              </a:ext>
            </a:extLst>
          </p:cNvPr>
          <p:cNvCxnSpPr/>
          <p:nvPr/>
        </p:nvCxnSpPr>
        <p:spPr>
          <a:xfrm>
            <a:off x="9790043" y="5694042"/>
            <a:ext cx="0" cy="65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19E1C8F-539A-B4E5-CE55-9A17635378AC}"/>
              </a:ext>
            </a:extLst>
          </p:cNvPr>
          <p:cNvCxnSpPr/>
          <p:nvPr/>
        </p:nvCxnSpPr>
        <p:spPr>
          <a:xfrm>
            <a:off x="7948632" y="4854032"/>
            <a:ext cx="0" cy="149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CA9F184-C56F-287E-C089-C0970EAF0DF0}"/>
              </a:ext>
            </a:extLst>
          </p:cNvPr>
          <p:cNvCxnSpPr/>
          <p:nvPr/>
        </p:nvCxnSpPr>
        <p:spPr>
          <a:xfrm>
            <a:off x="7370098" y="5663901"/>
            <a:ext cx="0" cy="68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7299E60-0531-F55D-AFEF-1C045D04F671}"/>
              </a:ext>
            </a:extLst>
          </p:cNvPr>
          <p:cNvCxnSpPr/>
          <p:nvPr/>
        </p:nvCxnSpPr>
        <p:spPr>
          <a:xfrm>
            <a:off x="6182139" y="4815074"/>
            <a:ext cx="0" cy="138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0918B55-F20D-FD78-EC5E-8430F385B396}"/>
              </a:ext>
            </a:extLst>
          </p:cNvPr>
          <p:cNvCxnSpPr>
            <a:cxnSpLocks/>
          </p:cNvCxnSpPr>
          <p:nvPr/>
        </p:nvCxnSpPr>
        <p:spPr>
          <a:xfrm>
            <a:off x="288235" y="904461"/>
            <a:ext cx="20142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6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03051"/>
            <a:ext cx="9601200" cy="654594"/>
          </a:xfrm>
        </p:spPr>
        <p:txBody>
          <a:bodyPr>
            <a:normAutofit fontScale="90000"/>
          </a:bodyPr>
          <a:lstStyle/>
          <a:p>
            <a:r>
              <a:rPr lang="en-GB" b="1">
                <a:latin typeface="Century Gothic" pitchFamily="34" charset="0"/>
                <a:cs typeface="Times New Roman" panose="02020603050405020304" pitchFamily="18" charset="0"/>
              </a:rPr>
              <a:t>E-R Diagram:</a:t>
            </a:r>
            <a:endParaRPr lang="en-IN">
              <a:latin typeface="Century Gothic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E27BCB-AB82-419D-DE01-6B06EF25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85" y="757645"/>
            <a:ext cx="9578733" cy="55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6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0971C-1A4B-B0EB-57D4-312F1A9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3" y="1999615"/>
            <a:ext cx="123952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>
                <a:ea typeface="Calibri Light"/>
                <a:cs typeface="Calibri Light"/>
              </a:rPr>
              <a:t>Screenshot of Output and Details</a:t>
            </a:r>
            <a:endParaRPr lang="en-US" sz="6600" b="1" kern="1200" dirty="0">
              <a:latin typeface="+mj-lt"/>
              <a:ea typeface="Calibri Light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74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5A98-F08D-139E-B610-9F6A0D7F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65833"/>
            <a:ext cx="10515600" cy="1325563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Home Page</a:t>
            </a:r>
            <a:r>
              <a:rPr lang="en-US" dirty="0">
                <a:ea typeface="Calibri Light"/>
                <a:cs typeface="Calibri Light"/>
              </a:rPr>
              <a:t> 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2E7E91-DA64-6E20-CF03-1A12BA0C9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170" y="1392544"/>
            <a:ext cx="10515599" cy="5346455"/>
          </a:xfrm>
        </p:spPr>
      </p:pic>
    </p:spTree>
    <p:extLst>
      <p:ext uri="{BB962C8B-B14F-4D97-AF65-F5344CB8AC3E}">
        <p14:creationId xmlns:p14="http://schemas.microsoft.com/office/powerpoint/2010/main" val="208214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B4AF-DC8A-CC9B-5701-CA8589C7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69" y="189279"/>
            <a:ext cx="10515600" cy="1325563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Registration Page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73D3BF-C9E9-CA6C-46F9-F039CCD2A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08" y="1427713"/>
            <a:ext cx="10996245" cy="5252670"/>
          </a:xfrm>
        </p:spPr>
      </p:pic>
    </p:spTree>
    <p:extLst>
      <p:ext uri="{BB962C8B-B14F-4D97-AF65-F5344CB8AC3E}">
        <p14:creationId xmlns:p14="http://schemas.microsoft.com/office/powerpoint/2010/main" val="99807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2C85-C9F6-7657-AA2C-DB322F04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130663"/>
            <a:ext cx="10515600" cy="1325563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Login Page</a:t>
            </a:r>
            <a:endParaRPr lang="en-US" b="1">
              <a:ea typeface="Calibri Light"/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95B1BB-8116-3C2C-CBAD-5BC40FF34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493" y="1411227"/>
            <a:ext cx="10304583" cy="5285642"/>
          </a:xfrm>
        </p:spPr>
      </p:pic>
    </p:spTree>
    <p:extLst>
      <p:ext uri="{BB962C8B-B14F-4D97-AF65-F5344CB8AC3E}">
        <p14:creationId xmlns:p14="http://schemas.microsoft.com/office/powerpoint/2010/main" val="347127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8623-0228-5CB1-1ED8-AF662143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Admin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B6D311-34F1-2895-FBB9-669C1873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77" y="1374682"/>
            <a:ext cx="10597661" cy="4948424"/>
          </a:xfrm>
        </p:spPr>
      </p:pic>
    </p:spTree>
    <p:extLst>
      <p:ext uri="{BB962C8B-B14F-4D97-AF65-F5344CB8AC3E}">
        <p14:creationId xmlns:p14="http://schemas.microsoft.com/office/powerpoint/2010/main" val="23651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B50A-6EA6-CC66-052C-6AFD2224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Employee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3AF462-FC67-3AD2-6BE8-9CFBDCE0C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39" y="1502996"/>
            <a:ext cx="10421815" cy="5266225"/>
          </a:xfrm>
        </p:spPr>
      </p:pic>
    </p:spTree>
    <p:extLst>
      <p:ext uri="{BB962C8B-B14F-4D97-AF65-F5344CB8AC3E}">
        <p14:creationId xmlns:p14="http://schemas.microsoft.com/office/powerpoint/2010/main" val="172558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F9DA-3F6A-6304-0464-100C61AA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Admin Profile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DBD1E1-2AE1-8CB8-E9D6-59907CFC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6" y="1411420"/>
            <a:ext cx="10025061" cy="4941623"/>
          </a:xfrm>
        </p:spPr>
      </p:pic>
    </p:spTree>
    <p:extLst>
      <p:ext uri="{BB962C8B-B14F-4D97-AF65-F5344CB8AC3E}">
        <p14:creationId xmlns:p14="http://schemas.microsoft.com/office/powerpoint/2010/main" val="125143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9C97-B44A-7BE8-8A24-CA88B109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Admin Update Profile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0C7E76-BCFF-8436-F29F-725FD3810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540" y="1623980"/>
            <a:ext cx="9261229" cy="4871858"/>
          </a:xfrm>
        </p:spPr>
      </p:pic>
    </p:spTree>
    <p:extLst>
      <p:ext uri="{BB962C8B-B14F-4D97-AF65-F5344CB8AC3E}">
        <p14:creationId xmlns:p14="http://schemas.microsoft.com/office/powerpoint/2010/main" val="89340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1" name="Picture 7"/>
          <p:cNvPicPr>
            <a:picLocks noChangeAspect="1" noChangeArrowheads="1"/>
          </p:cNvPicPr>
          <p:nvPr/>
        </p:nvPicPr>
        <p:blipFill rotWithShape="1">
          <a:blip r:embed="rId2"/>
          <a:srcRect l="1351" r="4532" b="-1"/>
          <a:stretch/>
        </p:blipFill>
        <p:spPr bwMode="auto">
          <a:xfrm>
            <a:off x="304801" y="1634682"/>
            <a:ext cx="6712357" cy="445043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659925" y="-135618"/>
            <a:ext cx="6030174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500" b="1" spc="-150">
                <a:latin typeface="+mj-lt"/>
                <a:ea typeface="+mj-ea"/>
                <a:cs typeface="+mj-cs"/>
              </a:rPr>
              <a:t>Team Members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3741" y="2187457"/>
            <a:ext cx="5444159" cy="4187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ptos"/>
              </a:rPr>
              <a:t>2582828   Daram Srinivasareddy  </a:t>
            </a:r>
            <a:endParaRPr lang="en-US" sz="2000" dirty="0">
              <a:latin typeface="Aptos"/>
              <a:ea typeface="Calibri"/>
              <a:cs typeface="Calibri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ptos"/>
              </a:rPr>
              <a:t>2582944   Dharmavarapu Tharun Kumar</a:t>
            </a:r>
            <a:endParaRPr lang="en-US" sz="2000" dirty="0">
              <a:latin typeface="Aptos"/>
              <a:ea typeface="Calibri" panose="020F0502020204030204"/>
              <a:cs typeface="Calibri" panose="020F0502020204030204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buClr>
                <a:srgbClr val="BD8731"/>
              </a:buClr>
              <a:buSzPct val="110000"/>
            </a:pPr>
            <a:r>
              <a:rPr lang="en-US" sz="2000" dirty="0">
                <a:latin typeface="Aptos"/>
              </a:rPr>
              <a:t>2582639   Gara Anil </a:t>
            </a:r>
            <a:endParaRPr lang="en-US" sz="2000" dirty="0">
              <a:latin typeface="Aptos"/>
              <a:ea typeface="Calibri" panose="020F0502020204030204"/>
              <a:cs typeface="Calibri" panose="020F0502020204030204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buClr>
                <a:srgbClr val="BD8731"/>
              </a:buClr>
              <a:buSzPct val="110000"/>
            </a:pPr>
            <a:r>
              <a:rPr lang="en-US" sz="2000" dirty="0">
                <a:latin typeface="Aptos"/>
              </a:rPr>
              <a:t>2584106   Gokula Thanuja</a:t>
            </a:r>
            <a:endParaRPr lang="en-US" sz="2000" dirty="0">
              <a:latin typeface="Aptos"/>
              <a:ea typeface="Calibri" panose="020F0502020204030204"/>
              <a:cs typeface="Calibri" panose="020F0502020204030204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  <a:buClr>
                <a:srgbClr val="BD8731"/>
              </a:buClr>
              <a:buSzPct val="110000"/>
            </a:pPr>
            <a:r>
              <a:rPr lang="en-US" sz="2000" dirty="0">
                <a:latin typeface="Aptos"/>
              </a:rPr>
              <a:t>2583191   Gona Pavani </a:t>
            </a:r>
            <a:endParaRPr lang="en-US" sz="2000" dirty="0">
              <a:latin typeface="Aptos"/>
              <a:ea typeface="Calibri" panose="020F0502020204030204"/>
              <a:cs typeface="Calibri" panose="020F0502020204030204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ptos"/>
              </a:rPr>
              <a:t>2582114   Harshada Pradip Gawande </a:t>
            </a:r>
            <a:endParaRPr lang="en-US" sz="2000" dirty="0">
              <a:latin typeface="Aptos"/>
              <a:ea typeface="Calibri" panose="020F0502020204030204"/>
              <a:cs typeface="Calibri" panose="020F0502020204030204"/>
            </a:endParaRPr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ptos"/>
              </a:rPr>
              <a:t>2583596   Jangamgari Anvesh Goud </a:t>
            </a:r>
            <a:endParaRPr lang="en-US" sz="2000" dirty="0">
              <a:latin typeface="Aptos"/>
              <a:ea typeface="Calibri" panose="020F0502020204030204"/>
              <a:cs typeface="Calibri" panose="020F0502020204030204"/>
            </a:endParaRPr>
          </a:p>
          <a:p>
            <a:pPr marL="228600" lvl="1" defTabSz="914400">
              <a:lnSpc>
                <a:spcPct val="90000"/>
              </a:lnSpc>
            </a:pPr>
            <a:r>
              <a:rPr lang="en-US" sz="2000" dirty="0">
                <a:latin typeface="Aptos"/>
              </a:rPr>
              <a:t>2582853   Kalyan Bhaulal Aher  </a:t>
            </a:r>
            <a:endParaRPr lang="en-US" sz="2000" dirty="0">
              <a:latin typeface="Aptos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6866" name="AutoShape 2" descr="Team work symbol creative concept Royalty Free Vector Image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Team work symbol creative concept Royalty Free Vector Image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5D78-AB7C-3839-9190-48E5B78A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Employee Profile </a:t>
            </a:r>
            <a:endParaRPr lang="en-US" dirty="0">
              <a:ea typeface="Calibri Light"/>
              <a:cs typeface="Calibri Light"/>
            </a:endParaRPr>
          </a:p>
          <a:p>
            <a:endParaRPr lang="en-US" b="1" dirty="0">
              <a:ea typeface="Calibri Light"/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897038-516C-8F11-F727-98E9D44EE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782" y="1377157"/>
            <a:ext cx="9798842" cy="4998242"/>
          </a:xfrm>
        </p:spPr>
      </p:pic>
    </p:spTree>
    <p:extLst>
      <p:ext uri="{BB962C8B-B14F-4D97-AF65-F5344CB8AC3E}">
        <p14:creationId xmlns:p14="http://schemas.microsoft.com/office/powerpoint/2010/main" val="3474332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678B-8EDB-B169-91DC-465B5AAE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Employee Update Profile 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60F87-F420-BB84-9437-E46F7791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8" y="1460501"/>
            <a:ext cx="9632155" cy="4688680"/>
          </a:xfrm>
        </p:spPr>
      </p:pic>
    </p:spTree>
    <p:extLst>
      <p:ext uri="{BB962C8B-B14F-4D97-AF65-F5344CB8AC3E}">
        <p14:creationId xmlns:p14="http://schemas.microsoft.com/office/powerpoint/2010/main" val="361717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7178-064D-610E-670D-E6AC4EF3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48"/>
            <a:ext cx="10515600" cy="1325563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Create Employee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FF45BB-BD94-D03B-4BB4-A01D519DB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123" y="1423133"/>
            <a:ext cx="9706707" cy="5144599"/>
          </a:xfrm>
        </p:spPr>
      </p:pic>
    </p:spTree>
    <p:extLst>
      <p:ext uri="{BB962C8B-B14F-4D97-AF65-F5344CB8AC3E}">
        <p14:creationId xmlns:p14="http://schemas.microsoft.com/office/powerpoint/2010/main" val="43926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C82B-7A2A-6ADC-5ECA-F72B321E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 View All Employees</a:t>
            </a:r>
          </a:p>
          <a:p>
            <a:endParaRPr lang="en-US" b="1" dirty="0">
              <a:ea typeface="Calibri Light"/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AA8C56-7608-2B19-3299-D4D5AD652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39" y="1289234"/>
            <a:ext cx="10245968" cy="5248274"/>
          </a:xfrm>
        </p:spPr>
      </p:pic>
    </p:spTree>
    <p:extLst>
      <p:ext uri="{BB962C8B-B14F-4D97-AF65-F5344CB8AC3E}">
        <p14:creationId xmlns:p14="http://schemas.microsoft.com/office/powerpoint/2010/main" val="4098507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B106-43C6-CAFA-DFD9-0630CC0E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cap="all" dirty="0">
                <a:ea typeface="Calibri Light"/>
                <a:cs typeface="Calibri Light"/>
              </a:rPr>
              <a:t>Update AND DELEte EMPLOYEES</a:t>
            </a:r>
            <a:endParaRPr lang="en-US" sz="4000" b="1" dirty="0">
              <a:ea typeface="Calibri Light"/>
              <a:cs typeface="Calibri Light"/>
            </a:endParaRPr>
          </a:p>
          <a:p>
            <a:endParaRPr lang="en-US" b="1" dirty="0">
              <a:ea typeface="Calibri Light"/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D86E79-8D42-52E2-C232-9F773FC99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447" y="1176948"/>
            <a:ext cx="10093568" cy="5238383"/>
          </a:xfrm>
        </p:spPr>
      </p:pic>
    </p:spTree>
    <p:extLst>
      <p:ext uri="{BB962C8B-B14F-4D97-AF65-F5344CB8AC3E}">
        <p14:creationId xmlns:p14="http://schemas.microsoft.com/office/powerpoint/2010/main" val="3162852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D058D3-4BA9-C659-1F4A-AE11D18DC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88" y="765075"/>
            <a:ext cx="10334624" cy="5506416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E971E07-D1DD-4DBC-F244-B468B637EAC6}"/>
              </a:ext>
            </a:extLst>
          </p:cNvPr>
          <p:cNvSpPr/>
          <p:nvPr/>
        </p:nvSpPr>
        <p:spPr>
          <a:xfrm>
            <a:off x="8878530" y="5034115"/>
            <a:ext cx="373625" cy="265472"/>
          </a:xfrm>
          <a:prstGeom prst="leftArrow">
            <a:avLst>
              <a:gd name="adj1" fmla="val 4394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22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DC60-1482-2362-571E-EA3D4786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CHANGE PASSWORD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B3DCB2-5FF4-894B-58FB-113F31B47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9" y="1399688"/>
            <a:ext cx="9671538" cy="5273551"/>
          </a:xfrm>
        </p:spPr>
      </p:pic>
    </p:spTree>
    <p:extLst>
      <p:ext uri="{BB962C8B-B14F-4D97-AF65-F5344CB8AC3E}">
        <p14:creationId xmlns:p14="http://schemas.microsoft.com/office/powerpoint/2010/main" val="130439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B8CD-6944-57B2-8352-3DA53F4A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all" dirty="0">
                <a:ea typeface="+mj-lt"/>
                <a:cs typeface="+mj-lt"/>
              </a:rPr>
              <a:t>ADD SALARY OF EMPLOYEES </a:t>
            </a:r>
            <a:endParaRPr lang="en-US" sz="4000" b="1" dirty="0">
              <a:ea typeface="+mj-lt"/>
              <a:cs typeface="+mj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6EAB59-137F-E954-BABF-9372F08E0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570" y="1474789"/>
            <a:ext cx="9296399" cy="5146794"/>
          </a:xfrm>
        </p:spPr>
      </p:pic>
    </p:spTree>
    <p:extLst>
      <p:ext uri="{BB962C8B-B14F-4D97-AF65-F5344CB8AC3E}">
        <p14:creationId xmlns:p14="http://schemas.microsoft.com/office/powerpoint/2010/main" val="279786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324B-AEF8-09DF-AAE1-8E4949C5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Edit Salary</a:t>
            </a:r>
            <a:endParaRPr lang="en-US" b="1">
              <a:ea typeface="Calibri Light"/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E5C274-04D1-E0FA-4C97-6861D5BAB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39" y="1451342"/>
            <a:ext cx="9800491" cy="5193688"/>
          </a:xfrm>
        </p:spPr>
      </p:pic>
    </p:spTree>
    <p:extLst>
      <p:ext uri="{BB962C8B-B14F-4D97-AF65-F5344CB8AC3E}">
        <p14:creationId xmlns:p14="http://schemas.microsoft.com/office/powerpoint/2010/main" val="3144590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915E-3F0A-B624-D525-249B2E6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Delete Salary</a:t>
            </a:r>
            <a:endParaRPr lang="en-US" b="1">
              <a:ea typeface="Calibri Light"/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D63127-9AE3-2C8A-7748-5EB0BF2C3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39" y="1475774"/>
            <a:ext cx="9671538" cy="5168270"/>
          </a:xfr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B1C8B90A-6763-9440-0D61-EEC2B46ADEC5}"/>
              </a:ext>
            </a:extLst>
          </p:cNvPr>
          <p:cNvSpPr/>
          <p:nvPr/>
        </p:nvSpPr>
        <p:spPr>
          <a:xfrm>
            <a:off x="7767484" y="5490381"/>
            <a:ext cx="393290" cy="241826"/>
          </a:xfrm>
          <a:prstGeom prst="leftArrow">
            <a:avLst>
              <a:gd name="adj1" fmla="val 4394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9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>
                <a:latin typeface="Century Gothic" pitchFamily="34" charset="0"/>
                <a:cs typeface="Times New Roman" panose="02020603050405020304" pitchFamily="18" charset="0"/>
              </a:rPr>
              <a:t>Contents</a:t>
            </a:r>
            <a:endParaRPr lang="en-IN" sz="5400" b="1">
              <a:latin typeface="Century Gothic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>
                <a:latin typeface="Century Gothic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>
                <a:latin typeface="Century Gothic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>
                <a:latin typeface="Century Gothic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Tools &amp; Languages Used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>
                <a:latin typeface="Century Gothic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Features of Employee Payroll Management System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>
                <a:latin typeface="Century Gothic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Advantages</a:t>
            </a:r>
            <a:endParaRPr lang="en-US" sz="2200">
              <a:latin typeface="Century Gothic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entury Gothic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App 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entury Gothic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E-R Diagram</a:t>
            </a:r>
            <a:endParaRPr lang="en-IN" sz="2200">
              <a:latin typeface="Century Gothic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200">
                <a:latin typeface="Century Gothic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Screen Shots Of Output and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>
                <a:latin typeface="Century Gothic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8F75-575B-A838-F722-BBD6FD19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241005"/>
            <a:ext cx="11051458" cy="1226649"/>
          </a:xfrm>
        </p:spPr>
        <p:txBody>
          <a:bodyPr>
            <a:normAutofit/>
          </a:bodyPr>
          <a:lstStyle/>
          <a:p>
            <a:r>
              <a:rPr lang="en-IN" sz="4000" b="1" cap="all" dirty="0">
                <a:ea typeface="+mj-lt"/>
                <a:cs typeface="+mj-lt"/>
              </a:rPr>
              <a:t>VIEW AND DOWNLOAD SALARY SLIPS OF EMPLOYEES</a:t>
            </a:r>
            <a:endParaRPr lang="en-US" sz="4000" b="1" dirty="0">
              <a:ea typeface="+mj-lt"/>
              <a:cs typeface="+mj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471B67-E6B6-430F-50DB-FCE22E6E9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39" y="1474971"/>
            <a:ext cx="10058399" cy="5134707"/>
          </a:xfrm>
        </p:spPr>
      </p:pic>
    </p:spTree>
    <p:extLst>
      <p:ext uri="{BB962C8B-B14F-4D97-AF65-F5344CB8AC3E}">
        <p14:creationId xmlns:p14="http://schemas.microsoft.com/office/powerpoint/2010/main" val="238099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9FC1-3EEE-2CDC-37B3-10B7F4AC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002"/>
            <a:ext cx="10515600" cy="1325563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Download Pay Slip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6403A2-EF8E-3356-5A9F-F429C4FC4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9" y="1282456"/>
            <a:ext cx="9694984" cy="5461121"/>
          </a:xfrm>
        </p:spPr>
      </p:pic>
    </p:spTree>
    <p:extLst>
      <p:ext uri="{BB962C8B-B14F-4D97-AF65-F5344CB8AC3E}">
        <p14:creationId xmlns:p14="http://schemas.microsoft.com/office/powerpoint/2010/main" val="4123635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1799-F94C-DD42-DCAF-815A3FF0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all" dirty="0">
                <a:ea typeface="+mj-lt"/>
                <a:cs typeface="+mj-lt"/>
              </a:rPr>
              <a:t>ADD LEAVES OF EMPLOYEES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31B8E2-BFC9-02E0-055E-C8F4D352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9" y="1382835"/>
            <a:ext cx="9730152" cy="5154855"/>
          </a:xfrm>
        </p:spPr>
      </p:pic>
    </p:spTree>
    <p:extLst>
      <p:ext uri="{BB962C8B-B14F-4D97-AF65-F5344CB8AC3E}">
        <p14:creationId xmlns:p14="http://schemas.microsoft.com/office/powerpoint/2010/main" val="113233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4D2E-39A3-85E5-D117-99EC0680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all" dirty="0">
                <a:ea typeface="Calibri Light"/>
                <a:cs typeface="Calibri Light"/>
              </a:rPr>
              <a:t>EDIT LEAVES OF EMPLOYEES</a:t>
            </a:r>
            <a:endParaRPr lang="en-US" sz="4000" dirty="0">
              <a:ea typeface="Calibri Light"/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1DE8D4-DBBD-3AC0-3FE9-CB9D7A128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462" y="1363694"/>
            <a:ext cx="9952891" cy="5204862"/>
          </a:xfrm>
        </p:spPr>
      </p:pic>
    </p:spTree>
    <p:extLst>
      <p:ext uri="{BB962C8B-B14F-4D97-AF65-F5344CB8AC3E}">
        <p14:creationId xmlns:p14="http://schemas.microsoft.com/office/powerpoint/2010/main" val="3756115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8E4A-08B6-5A94-077D-84B69506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all" dirty="0">
                <a:ea typeface="Calibri Light"/>
                <a:cs typeface="Calibri Light"/>
              </a:rPr>
              <a:t>DELETE LEAVES OF EMPLOYEES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65993E-943E-CF80-4833-1D6575385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9" y="1310665"/>
            <a:ext cx="10140460" cy="5228857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453E6BE-DBCB-A7C7-9C80-183A44BD0C39}"/>
              </a:ext>
            </a:extLst>
          </p:cNvPr>
          <p:cNvSpPr/>
          <p:nvPr/>
        </p:nvSpPr>
        <p:spPr>
          <a:xfrm>
            <a:off x="7187381" y="4916129"/>
            <a:ext cx="265471" cy="1376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47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6E66-5212-3A89-A5D5-DFF0D324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all" dirty="0">
                <a:ea typeface="+mj-lt"/>
                <a:cs typeface="+mj-lt"/>
              </a:rPr>
              <a:t>VIEW LEAVES OF EMPLOYEES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B5D55A-C3A9-67CF-BE61-90C02DE41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389518"/>
            <a:ext cx="9355015" cy="5176659"/>
          </a:xfrm>
        </p:spPr>
      </p:pic>
    </p:spTree>
    <p:extLst>
      <p:ext uri="{BB962C8B-B14F-4D97-AF65-F5344CB8AC3E}">
        <p14:creationId xmlns:p14="http://schemas.microsoft.com/office/powerpoint/2010/main" val="3567959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CB77-E06E-B78E-910F-457C6926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Calibri Light"/>
                <a:cs typeface="Calibri Light"/>
              </a:rPr>
              <a:t>ADD WORK TO EMPLOYEE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02D60A-274F-9180-ABFE-515663244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955" y="1386175"/>
            <a:ext cx="10410091" cy="5230238"/>
          </a:xfrm>
        </p:spPr>
      </p:pic>
    </p:spTree>
    <p:extLst>
      <p:ext uri="{BB962C8B-B14F-4D97-AF65-F5344CB8AC3E}">
        <p14:creationId xmlns:p14="http://schemas.microsoft.com/office/powerpoint/2010/main" val="1815972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08C2-06B1-F959-C5F1-4682F491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Calibri Light"/>
                <a:cs typeface="Calibri Light"/>
              </a:rPr>
              <a:t>EDIT WORK FOR EMPLOYEE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5F7C87-38A7-62E8-36F5-AE6452955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124" y="1294363"/>
            <a:ext cx="10034952" cy="5238017"/>
          </a:xfrm>
        </p:spPr>
      </p:pic>
    </p:spTree>
    <p:extLst>
      <p:ext uri="{BB962C8B-B14F-4D97-AF65-F5344CB8AC3E}">
        <p14:creationId xmlns:p14="http://schemas.microsoft.com/office/powerpoint/2010/main" val="3722946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3547-36FF-426D-B7C4-3989D98E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DELETE WORK OF EMPLOYEE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4AB250-9F2E-DD8E-DD56-CA0568DD1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39" y="1439620"/>
            <a:ext cx="10761784" cy="5146795"/>
          </a:xfr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88161F94-F1D3-E922-155A-03FEA9C8C533}"/>
              </a:ext>
            </a:extLst>
          </p:cNvPr>
          <p:cNvSpPr/>
          <p:nvPr/>
        </p:nvSpPr>
        <p:spPr>
          <a:xfrm>
            <a:off x="9468464" y="4404853"/>
            <a:ext cx="324465" cy="285134"/>
          </a:xfrm>
          <a:prstGeom prst="leftArrow">
            <a:avLst>
              <a:gd name="adj1" fmla="val 4394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846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C355-6409-EA1E-97AF-5365A3D3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all" dirty="0">
                <a:ea typeface="+mj-lt"/>
                <a:cs typeface="+mj-lt"/>
              </a:rPr>
              <a:t>VIEW SCHEDULE WORK OF EMPLOYEE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9529CE-E83E-4BA1-19BD-D90FC2F6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6" y="1251867"/>
            <a:ext cx="10210799" cy="5463686"/>
          </a:xfrm>
        </p:spPr>
      </p:pic>
    </p:spTree>
    <p:extLst>
      <p:ext uri="{BB962C8B-B14F-4D97-AF65-F5344CB8AC3E}">
        <p14:creationId xmlns:p14="http://schemas.microsoft.com/office/powerpoint/2010/main" val="180845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Century Gothic" pitchFamily="34" charset="0"/>
                <a:cs typeface="Times New Roman" panose="02020603050405020304" pitchFamily="18" charset="0"/>
              </a:rPr>
              <a:t>Introduction</a:t>
            </a:r>
            <a:endParaRPr lang="en-IN" sz="5400" b="1">
              <a:latin typeface="Century Gothic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sz="2200" dirty="0">
                <a:latin typeface="Century Gothic"/>
                <a:cs typeface="Times New Roman"/>
              </a:rPr>
              <a:t> Employee payroll management system is an Internet-based Java application that automates the working of a company or work center that manage and maintain records of the employees in the different department.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2200" dirty="0">
                <a:latin typeface="Century Gothic"/>
                <a:cs typeface="Times New Roman"/>
              </a:rPr>
              <a:t> The proposed project “Employee Payroll Management System” has been developed to overcome the problems faced in the practicing of manual system.</a:t>
            </a:r>
          </a:p>
          <a:p>
            <a:pPr>
              <a:buFont typeface="Arial"/>
              <a:buChar char="•"/>
            </a:pPr>
            <a:r>
              <a:rPr lang="en-US" sz="2200" dirty="0">
                <a:latin typeface="Century Gothic"/>
                <a:cs typeface="Times New Roman"/>
              </a:rPr>
              <a:t> This web application is reduced as much as possible to avoid errors while entering data.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B620-8349-BCB5-2962-D0A6FDCD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ADD ATTENDANCE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11DE64-20D4-0298-1A77-569C49F53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6" y="1443832"/>
            <a:ext cx="10251280" cy="5055392"/>
          </a:xfrm>
        </p:spPr>
      </p:pic>
    </p:spTree>
    <p:extLst>
      <p:ext uri="{BB962C8B-B14F-4D97-AF65-F5344CB8AC3E}">
        <p14:creationId xmlns:p14="http://schemas.microsoft.com/office/powerpoint/2010/main" val="1633987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ED87-946A-99B5-EB70-B1971E50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UPDATE ATTENDANCE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12A302-F1A2-18C6-BCC3-D41817240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219" y="1466178"/>
            <a:ext cx="10048874" cy="5225013"/>
          </a:xfrm>
        </p:spPr>
      </p:pic>
    </p:spTree>
    <p:extLst>
      <p:ext uri="{BB962C8B-B14F-4D97-AF65-F5344CB8AC3E}">
        <p14:creationId xmlns:p14="http://schemas.microsoft.com/office/powerpoint/2010/main" val="1379258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573B-7099-31A0-3F70-C6372EC2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217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cap="all" dirty="0">
                <a:ea typeface="+mj-lt"/>
                <a:cs typeface="+mj-lt"/>
              </a:rPr>
              <a:t>DELETE ATTENDANCE OF EMPLOYEES</a:t>
            </a:r>
            <a:endParaRPr lang="en-US" sz="4000" b="1" dirty="0">
              <a:ea typeface="+mj-lt"/>
              <a:cs typeface="+mj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1F90E5-C401-9166-4144-7A3222798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954" y="1240144"/>
            <a:ext cx="10820399" cy="5252670"/>
          </a:xfr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8CF8BA98-DE59-6FFD-46A3-AD443E3E11AC}"/>
              </a:ext>
            </a:extLst>
          </p:cNvPr>
          <p:cNvSpPr/>
          <p:nvPr/>
        </p:nvSpPr>
        <p:spPr>
          <a:xfrm>
            <a:off x="9006349" y="4286866"/>
            <a:ext cx="353962" cy="216308"/>
          </a:xfrm>
          <a:prstGeom prst="leftArrow">
            <a:avLst>
              <a:gd name="adj1" fmla="val 4394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70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73D9-ADD7-18B5-0C26-B80F7516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cap="all" dirty="0">
                <a:ea typeface="Calibri Light"/>
                <a:cs typeface="Calibri Light"/>
              </a:rPr>
              <a:t>VIEW ATTENDANCE OF EMPLOYEES</a:t>
            </a:r>
            <a:endParaRPr lang="en-US" sz="4000" b="1" dirty="0">
              <a:ea typeface="Calibri Light"/>
              <a:cs typeface="Calibri Light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09DCD-0B04-D4DC-231F-AEC170B69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344" y="1096170"/>
            <a:ext cx="10286999" cy="5572123"/>
          </a:xfrm>
        </p:spPr>
      </p:pic>
    </p:spTree>
    <p:extLst>
      <p:ext uri="{BB962C8B-B14F-4D97-AF65-F5344CB8AC3E}">
        <p14:creationId xmlns:p14="http://schemas.microsoft.com/office/powerpoint/2010/main" val="2764665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8F14-A172-0735-C393-6A43C244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SIGN OUT </a:t>
            </a:r>
            <a:endParaRPr lang="en-US" b="1">
              <a:ea typeface="Calibri Light"/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36DF53-849C-4556-7180-C7130EDB5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1370835"/>
            <a:ext cx="9739312" cy="5272824"/>
          </a:xfrm>
        </p:spPr>
      </p:pic>
    </p:spTree>
    <p:extLst>
      <p:ext uri="{BB962C8B-B14F-4D97-AF65-F5344CB8AC3E}">
        <p14:creationId xmlns:p14="http://schemas.microsoft.com/office/powerpoint/2010/main" val="1351826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A323FC-2ED5-DE7C-F8B9-496B1FB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cap="all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en-US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295F-B066-F314-ED31-2372B3BB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973" y="953293"/>
            <a:ext cx="6906491" cy="558561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cap="small" dirty="0">
                <a:latin typeface="+mj-lt"/>
                <a:cs typeface="Arial"/>
              </a:rPr>
              <a:t>tailored for small organizations, our project caters to both admins and employees, particularly suitable for workplaces with a limited team. admins wield the authority to add, update, and remove employee information, manage new hires, and set salaries.</a:t>
            </a:r>
            <a:endParaRPr lang="en-US" dirty="0">
              <a:latin typeface="+mj-lt"/>
              <a:cs typeface="Arial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cap="small" dirty="0">
                <a:latin typeface="+mj-lt"/>
                <a:cs typeface="Arial"/>
              </a:rPr>
              <a:t>accessible records and monthly payments contribute to the project's goal of simplifying processes, saving time, cutting costs, and ensuring effective record management for smooth operations.</a:t>
            </a:r>
            <a:endParaRPr lang="en-US" dirty="0">
              <a:latin typeface="+mj-lt"/>
              <a:cs typeface="Arial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br>
              <a:rPr lang="en-US" sz="2400" dirty="0">
                <a:latin typeface="Segoe UI"/>
                <a:cs typeface="Segoe UI"/>
              </a:rPr>
            </a:b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314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3ACD5-3D87-FE71-569D-2F703780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72" y="914400"/>
            <a:ext cx="8833456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4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Century Gothic" pitchFamily="34" charset="0"/>
                <a:cs typeface="Times New Roman" panose="02020603050405020304" pitchFamily="18" charset="0"/>
              </a:rPr>
              <a:t>objective</a:t>
            </a:r>
            <a:endParaRPr lang="en-IN" sz="5400" b="1">
              <a:latin typeface="Century Gothic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Century Gothic" pitchFamily="34" charset="0"/>
                <a:cs typeface="Times New Roman" panose="02020603050405020304" pitchFamily="18" charset="0"/>
              </a:rPr>
              <a:t>The Primary objective of the design is to deliver the requirement as delivered by the feasibility report. There are some objective we kept in mind.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200" dirty="0">
              <a:latin typeface="Century Gothic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latin typeface="Century Gothic" pitchFamily="34" charset="0"/>
                <a:cs typeface="Times New Roman" panose="02020603050405020304" pitchFamily="18" charset="0"/>
              </a:rPr>
              <a:t>Practically : The system is quite stable and can be operated by the Employees with average intelligence.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latin typeface="Century Gothic" pitchFamily="34" charset="0"/>
                <a:cs typeface="Times New Roman" panose="02020603050405020304" pitchFamily="18" charset="0"/>
              </a:rPr>
              <a:t>Efficiency : We tried to involve accuracy, timelines and comprehensiveness of system output.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 &amp; Languages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6788" y="642938"/>
            <a:ext cx="3522663" cy="556736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IN" sz="2800">
                <a:latin typeface="Century Gothic" pitchFamily="34" charset="0"/>
                <a:cs typeface="Times New Roman" panose="02020603050405020304" pitchFamily="18" charset="0"/>
              </a:rPr>
              <a:t>Front End: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>
                <a:latin typeface="Century Gothic" pitchFamily="34" charset="0"/>
                <a:cs typeface="Times New Roman" panose="02020603050405020304" pitchFamily="18" charset="0"/>
              </a:rPr>
              <a:t>Visual Studio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>
                <a:latin typeface="Century Gothic" pitchFamily="34" charset="0"/>
                <a:cs typeface="Times New Roman" panose="02020603050405020304" pitchFamily="18" charset="0"/>
              </a:rPr>
              <a:t>Angular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>
                <a:latin typeface="Century Gothic" pitchFamily="34" charset="0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>
                <a:latin typeface="Century Gothic" pitchFamily="34" charset="0"/>
                <a:cs typeface="Times New Roman" panose="02020603050405020304" pitchFamily="18" charset="0"/>
              </a:rPr>
              <a:t>CSS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>
                <a:latin typeface="Century Gothic" pitchFamily="34" charset="0"/>
                <a:cs typeface="Times New Roman" panose="02020603050405020304" pitchFamily="18" charset="0"/>
              </a:rPr>
              <a:t>BOOTSTRAP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en-IN" sz="2800">
              <a:latin typeface="Century Gothic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IN" sz="2800">
              <a:latin typeface="Century Gothic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5488" y="642938"/>
            <a:ext cx="3209925" cy="556736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IN" sz="2800">
                <a:latin typeface="Century Gothic" pitchFamily="34" charset="0"/>
                <a:cs typeface="Times New Roman" panose="02020603050405020304" pitchFamily="18" charset="0"/>
              </a:rPr>
              <a:t>Back End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>
                <a:latin typeface="Century Gothic" pitchFamily="34" charset="0"/>
                <a:cs typeface="Times New Roman" panose="02020603050405020304" pitchFamily="18" charset="0"/>
              </a:rPr>
              <a:t>Eclipse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>
                <a:latin typeface="Century Gothic" pitchFamily="34" charset="0"/>
                <a:cs typeface="Times New Roman" panose="02020603050405020304" pitchFamily="18" charset="0"/>
              </a:rPr>
              <a:t>MySQL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>
                <a:latin typeface="Century Gothic" pitchFamily="34" charset="0"/>
                <a:cs typeface="Times New Roman" panose="02020603050405020304" pitchFamily="18" charset="0"/>
              </a:rPr>
              <a:t>Spring Data JPA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>
                <a:latin typeface="Century Gothic" pitchFamily="34" charset="0"/>
                <a:cs typeface="Times New Roman" panose="02020603050405020304" pitchFamily="18" charset="0"/>
              </a:rPr>
              <a:t>Postman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IN" sz="2800">
              <a:latin typeface="Century Gothic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IN" sz="2800">
              <a:latin typeface="Century Gothic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800" b="1">
                <a:latin typeface="Century Gothic" pitchFamily="34" charset="0"/>
                <a:cs typeface="Times New Roman" panose="02020603050405020304" pitchFamily="18" charset="0"/>
              </a:rPr>
              <a:t>Features of Employee Payroll Management System</a:t>
            </a:r>
            <a:endParaRPr lang="en-IN" sz="3800" b="1">
              <a:latin typeface="Century Gothic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Admin can do :</a:t>
            </a:r>
          </a:p>
          <a:p>
            <a:pPr>
              <a:buNone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	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Adding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Adding Salary for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Adding leaves for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Can Schedule work to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Can  Add Attendance to Employees. </a:t>
            </a:r>
            <a:endParaRPr lang="en-IN" sz="2200">
              <a:latin typeface="Century Gothic" pitchFamily="34" charset="0"/>
              <a:cs typeface="Times New Roman" panose="02020603050405020304" pitchFamily="18" charset="0"/>
            </a:endParaRPr>
          </a:p>
          <a:p>
            <a:endParaRPr lang="en-IN" sz="2200">
              <a:latin typeface="Century Gothic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800" b="1">
                <a:latin typeface="Century Gothic" pitchFamily="34" charset="0"/>
                <a:cs typeface="Times New Roman" panose="02020603050405020304" pitchFamily="18" charset="0"/>
              </a:rPr>
              <a:t>Features of Employee Payroll Management System</a:t>
            </a:r>
            <a:endParaRPr lang="en-IN" sz="3800" b="1">
              <a:latin typeface="Century Gothic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Employees can do :</a:t>
            </a:r>
          </a:p>
          <a:p>
            <a:pPr>
              <a:buNone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	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View and Edit their Profile.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View their Approved Leaves.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View their Attendance.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View their Assigned Work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View and Download their Salary Slips. </a:t>
            </a:r>
            <a:endParaRPr lang="en-IN" sz="2200">
              <a:latin typeface="Century Gothic" pitchFamily="34" charset="0"/>
              <a:cs typeface="Times New Roman" panose="02020603050405020304" pitchFamily="18" charset="0"/>
            </a:endParaRPr>
          </a:p>
          <a:p>
            <a:endParaRPr lang="en-IN" sz="2200">
              <a:latin typeface="Century Gothic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 b="1">
                <a:latin typeface="Century Gothic" pitchFamily="34" charset="0"/>
                <a:cs typeface="Times New Roman" panose="02020603050405020304" pitchFamily="18" charset="0"/>
              </a:rPr>
              <a:t>Advantages</a:t>
            </a:r>
            <a:endParaRPr lang="en-IN" sz="4200" b="1">
              <a:latin typeface="Century Gothic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Helps the employee easy way to access their data.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>
              <a:latin typeface="Century Gothic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The information related to employee can be added , edited, removed easily.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>
              <a:latin typeface="Century Gothic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  <a:cs typeface="Times New Roman" panose="02020603050405020304" pitchFamily="18" charset="0"/>
              </a:rPr>
              <a:t>Store the end-to-end data of the employees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>
              <a:latin typeface="Century Gothic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Century Gothic" pitchFamily="34" charset="0"/>
              </a:rPr>
              <a:t>Provides transparency in salary calculations, contributing to employee trust and satisfaction</a:t>
            </a:r>
            <a:endParaRPr lang="en-IN" sz="2200">
              <a:latin typeface="Century Gothic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882</TotalTime>
  <Words>553</Words>
  <Application>Microsoft Office PowerPoint</Application>
  <PresentationFormat>Widescreen</PresentationFormat>
  <Paragraphs>120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Aptos</vt:lpstr>
      <vt:lpstr>Arial</vt:lpstr>
      <vt:lpstr>Calibri</vt:lpstr>
      <vt:lpstr>Calibri Light</vt:lpstr>
      <vt:lpstr>Century Gothic</vt:lpstr>
      <vt:lpstr>Segoe UI</vt:lpstr>
      <vt:lpstr>Wingdings</vt:lpstr>
      <vt:lpstr>Office Theme</vt:lpstr>
      <vt:lpstr>PowerPoint Presentation</vt:lpstr>
      <vt:lpstr>PowerPoint Presentation</vt:lpstr>
      <vt:lpstr>Contents</vt:lpstr>
      <vt:lpstr>Introduction</vt:lpstr>
      <vt:lpstr>objective</vt:lpstr>
      <vt:lpstr>PowerPoint Presentation</vt:lpstr>
      <vt:lpstr>Features of Employee Payroll Management System</vt:lpstr>
      <vt:lpstr>Features of Employee Payroll Management System</vt:lpstr>
      <vt:lpstr>Advantages</vt:lpstr>
      <vt:lpstr>App Flow :</vt:lpstr>
      <vt:lpstr>E-R Diagram:</vt:lpstr>
      <vt:lpstr>Screenshot of Output and Details</vt:lpstr>
      <vt:lpstr>Home Page </vt:lpstr>
      <vt:lpstr>Registration Page</vt:lpstr>
      <vt:lpstr>Login Page</vt:lpstr>
      <vt:lpstr>Admin Menu</vt:lpstr>
      <vt:lpstr>Employee Menu</vt:lpstr>
      <vt:lpstr>Admin Profile</vt:lpstr>
      <vt:lpstr>Admin Update Profile</vt:lpstr>
      <vt:lpstr>Employee Profile  </vt:lpstr>
      <vt:lpstr>Employee Update Profile </vt:lpstr>
      <vt:lpstr>Create Employee</vt:lpstr>
      <vt:lpstr> View All Employees </vt:lpstr>
      <vt:lpstr>Update AND DELEte EMPLOYEES </vt:lpstr>
      <vt:lpstr>PowerPoint Presentation</vt:lpstr>
      <vt:lpstr>CHANGE PASSWORD</vt:lpstr>
      <vt:lpstr>ADD SALARY OF EMPLOYEES </vt:lpstr>
      <vt:lpstr>Edit Salary</vt:lpstr>
      <vt:lpstr>Delete Salary</vt:lpstr>
      <vt:lpstr>VIEW AND DOWNLOAD SALARY SLIPS OF EMPLOYEES</vt:lpstr>
      <vt:lpstr>Download Pay Slip </vt:lpstr>
      <vt:lpstr>ADD LEAVES OF EMPLOYEES</vt:lpstr>
      <vt:lpstr>EDIT LEAVES OF EMPLOYEES</vt:lpstr>
      <vt:lpstr>DELETE LEAVES OF EMPLOYEES</vt:lpstr>
      <vt:lpstr>VIEW LEAVES OF EMPLOYEES </vt:lpstr>
      <vt:lpstr>ADD WORK TO EMPLOYEE</vt:lpstr>
      <vt:lpstr>EDIT WORK FOR EMPLOYEE</vt:lpstr>
      <vt:lpstr>DELETE WORK OF EMPLOYEE</vt:lpstr>
      <vt:lpstr>VIEW SCHEDULE WORK OF EMPLOYEE</vt:lpstr>
      <vt:lpstr>ADD ATTENDANCE</vt:lpstr>
      <vt:lpstr>UPDATE ATTENDANCE</vt:lpstr>
      <vt:lpstr>DELETE ATTENDANCE OF EMPLOYEES</vt:lpstr>
      <vt:lpstr>VIEW ATTENDANCE OF EMPLOYEES </vt:lpstr>
      <vt:lpstr>SIGN OUT 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 dv</dc:creator>
  <cp:lastModifiedBy>Srinivasareddy Daram</cp:lastModifiedBy>
  <cp:revision>784</cp:revision>
  <dcterms:created xsi:type="dcterms:W3CDTF">2022-03-26T17:23:00Z</dcterms:created>
  <dcterms:modified xsi:type="dcterms:W3CDTF">2024-02-29T04:37:17Z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83D198602FEA4CDD9DA1A0FF7DD8F79E_12</vt:lpwstr>
  </property>
  <property fmtid="{D5CDD505-2E9C-101B-9397-08002B2CF9AE}" pid="3" name="KSOProductBuildVer">
    <vt:lpwstr>1033-12.2.0.13110</vt:lpwstr>
  </property>
</Properties>
</file>