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F3A931-B545-45D1-BDEF-6A53A63B1E24}">
          <p14:sldIdLst>
            <p14:sldId id="256"/>
            <p14:sldId id="277"/>
            <p14:sldId id="257"/>
            <p14:sldId id="258"/>
          </p14:sldIdLst>
        </p14:section>
        <p14:section name="Untitled Section" id="{1E048BD0-622E-41EE-A38B-8EDA8E1A02E9}">
          <p14:sldIdLst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BFB45-16AD-43E7-B2AE-ACC93052D04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837DC-0EAD-4A4A-A528-B6A114EDB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837DC-0EAD-4A4A-A528-B6A114EDB1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9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8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95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4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5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33E5-3D2D-499C-B7B9-E7F68833E863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6F6DB-76E7-4908-BBD3-FD6EE71D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/" TargetMode="External"/><Relationship Id="rId2" Type="http://schemas.openxmlformats.org/officeDocument/2006/relationships/hyperlink" Target="https://www.backostec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56355" y="2327564"/>
            <a:ext cx="10622844" cy="435545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>
              <a:solidFill>
                <a:schemeClr val="bg1"/>
              </a:solidFill>
              <a:latin typeface="Stencil" panose="040409050D0802020404" pitchFamily="82" charset="0"/>
            </a:endParaRPr>
          </a:p>
          <a:p>
            <a:pPr algn="ctr"/>
            <a:endParaRPr lang="en-US" sz="2800" dirty="0" smtClean="0">
              <a:solidFill>
                <a:schemeClr val="bg1"/>
              </a:solidFill>
              <a:latin typeface="Stencil" panose="040409050D0802020404" pitchFamily="82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ADAMA </a:t>
            </a:r>
            <a:r>
              <a:rPr lang="en-US" sz="2800" dirty="0">
                <a:solidFill>
                  <a:schemeClr val="bg1"/>
                </a:solidFill>
                <a:latin typeface="Stencil" panose="040409050D0802020404" pitchFamily="82" charset="0"/>
              </a:rPr>
              <a:t>SCIENCE AND </a:t>
            </a:r>
            <a:r>
              <a:rPr lang="en-US" sz="2800" dirty="0" err="1" smtClean="0">
                <a:solidFill>
                  <a:schemeClr val="bg1"/>
                </a:solidFill>
                <a:latin typeface="Stencil" panose="040409050D0802020404" pitchFamily="82" charset="0"/>
              </a:rPr>
              <a:t>TECHNOLOgies</a:t>
            </a:r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Stencil" panose="040409050D0802020404" pitchFamily="82" charset="0"/>
              </a:rPr>
              <a:t>UNIVERSITY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INTERNSHIP </a:t>
            </a:r>
            <a:r>
              <a:rPr lang="en-US" sz="2800" dirty="0">
                <a:solidFill>
                  <a:schemeClr val="bg1"/>
                </a:solidFill>
                <a:latin typeface="Stencil" panose="040409050D0802020404" pitchFamily="82" charset="0"/>
              </a:rPr>
              <a:t>REPORT </a:t>
            </a:r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PRESENTATION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NAME : 				ID:</a:t>
            </a:r>
          </a:p>
          <a:p>
            <a:pPr marL="514350" indent="-514350">
              <a:buAutoNum type="arabicPeriod"/>
            </a:pPr>
            <a:r>
              <a:rPr lang="en-US" sz="2800" dirty="0" err="1" smtClean="0">
                <a:solidFill>
                  <a:schemeClr val="bg1"/>
                </a:solidFill>
                <a:latin typeface="Stencil" panose="040409050D0802020404" pitchFamily="82" charset="0"/>
              </a:rPr>
              <a:t>Egnuma</a:t>
            </a:r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 GABISA 		UGR/23003/13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ABDI SARBESSA 		UGR/22705/13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NUGUSA WAKWAYA	UGR/23469/13</a:t>
            </a:r>
          </a:p>
          <a:p>
            <a:pPr marL="514350" indent="-514350">
              <a:buFontTx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tencil" panose="040409050D0802020404" pitchFamily="82" charset="0"/>
              </a:rPr>
              <a:t>DARARA TESFAYE		</a:t>
            </a:r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UGR/22840/13</a:t>
            </a:r>
            <a:endParaRPr lang="en-US" sz="2800" dirty="0" smtClean="0">
              <a:solidFill>
                <a:schemeClr val="bg1"/>
              </a:solidFill>
              <a:latin typeface="Stencil" panose="040409050D0802020404" pitchFamily="82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Stencil" panose="040409050D0802020404" pitchFamily="82" charset="0"/>
              </a:rPr>
              <a:t>				SUBMISSION DATE </a:t>
            </a:r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25</a:t>
            </a:r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/SEPT/2024</a:t>
            </a:r>
          </a:p>
          <a:p>
            <a:r>
              <a:rPr lang="en-US" sz="2800" dirty="0">
                <a:solidFill>
                  <a:schemeClr val="bg1"/>
                </a:solidFill>
                <a:latin typeface="Stencil" panose="040409050D0802020404" pitchFamily="82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Stencil" panose="040409050D0802020404" pitchFamily="82" charset="0"/>
              </a:rPr>
              <a:t>		ADVISOR NAME: Mr. </a:t>
            </a:r>
            <a:r>
              <a:rPr lang="en-US" sz="2800" dirty="0" err="1" smtClean="0">
                <a:solidFill>
                  <a:schemeClr val="bg1"/>
                </a:solidFill>
                <a:latin typeface="Stencil" panose="040409050D0802020404" pitchFamily="82" charset="0"/>
              </a:rPr>
              <a:t>amanuel</a:t>
            </a:r>
            <a:r>
              <a:rPr lang="en-US" sz="2800" dirty="0">
                <a:solidFill>
                  <a:schemeClr val="bg1"/>
                </a:solidFill>
                <a:latin typeface="Stencil" panose="040409050D0802020404" pitchFamily="82" charset="0"/>
              </a:rPr>
              <a:t>						</a:t>
            </a:r>
          </a:p>
          <a:p>
            <a:pPr algn="ctr"/>
            <a:endParaRPr lang="en-US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12" y="109856"/>
            <a:ext cx="3048425" cy="19334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325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143001"/>
            <a:ext cx="10515600" cy="62048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Other responsibilities and duties </a:t>
            </a:r>
            <a:r>
              <a:rPr lang="en-US" sz="32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had during internship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86" y="1926771"/>
            <a:ext cx="11212285" cy="178525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are listed on the above discussion, but in addition to that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been introduced to some of the technical corrections which needs general and basic computer skills like installing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operating system 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computers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some programming language such as PHP, JavaScript, Python and etc. 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improve the official website and 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 bot of Visit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oromia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and develop skill of web designing or Word press and developing mobile app.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225779"/>
            <a:ext cx="10515600" cy="627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4286" y="852839"/>
            <a:ext cx="11049000" cy="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02771" y="3413648"/>
            <a:ext cx="1164771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Technical 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 and skills from my course beneficial for </a:t>
            </a:r>
            <a:r>
              <a:rPr lang="en-US" sz="2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sz="2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286" y="4081630"/>
            <a:ext cx="1104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tabLst>
                <a:tab pos="34163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gained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understanding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web development concepts including responsive design,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control, and what can go wrong in execution of my program. Another is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coursework covered database management concepts, including SQL queries and relational database design. Another thing is problem solving, logical thinking, honed my skills in teamwork, effective communication and project management.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286" y="1122364"/>
            <a:ext cx="11049000" cy="941964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research projects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identify in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the organization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286" y="2333852"/>
            <a:ext cx="11049000" cy="2000376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try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and Web designing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4286" y="852839"/>
            <a:ext cx="11049000" cy="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3771" y="218160"/>
            <a:ext cx="108095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88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94" y="795689"/>
            <a:ext cx="10782300" cy="94279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How 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internship fit </a:t>
            </a:r>
            <a:r>
              <a:rPr lang="en-US" sz="32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goals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37067" y="880533"/>
            <a:ext cx="11525955" cy="11289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95112" y="42851"/>
            <a:ext cx="11198174" cy="752065"/>
            <a:chOff x="395112" y="42851"/>
            <a:chExt cx="11198174" cy="752065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395112" y="128062"/>
              <a:ext cx="1138061" cy="628293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2488" y="42851"/>
              <a:ext cx="9710798" cy="752065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600"/>
                </a:spcAft>
                <a:tabLst>
                  <a:tab pos="341630" algn="l"/>
                </a:tabLst>
              </a:pPr>
              <a:r>
                <a:rPr 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REFLECTION AND CONCLUSION</a:t>
              </a:r>
              <a:endPara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06802" y="1738488"/>
            <a:ext cx="11356219" cy="264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internship fit with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career goals by providing: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inter-personal relationship with co-workers.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Way to implement the theories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learned to practice.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Good information used to enhance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creativity.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29344" y="4176571"/>
            <a:ext cx="10874828" cy="1955023"/>
            <a:chOff x="718458" y="4176571"/>
            <a:chExt cx="10874828" cy="1955023"/>
          </a:xfrm>
        </p:grpSpPr>
        <p:sp>
          <p:nvSpPr>
            <p:cNvPr id="13" name="Rectangle 12"/>
            <p:cNvSpPr/>
            <p:nvPr/>
          </p:nvSpPr>
          <p:spPr>
            <a:xfrm>
              <a:off x="827315" y="4176571"/>
              <a:ext cx="102761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200"/>
                </a:spcBef>
              </a:pPr>
              <a:r>
                <a:rPr lang="en-US" sz="3200" b="1" dirty="0">
                  <a:solidFill>
                    <a:srgbClr val="2E74B5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Did </a:t>
              </a:r>
              <a:r>
                <a:rPr lang="en-US" sz="3200" b="1" dirty="0" smtClean="0">
                  <a:solidFill>
                    <a:srgbClr val="2E74B5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our </a:t>
              </a:r>
              <a:r>
                <a:rPr lang="en-US" sz="3200" b="1" dirty="0">
                  <a:solidFill>
                    <a:srgbClr val="2E74B5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career goals changed as a result of the internship?</a:t>
              </a:r>
              <a:endParaRPr lang="en-US" sz="3200" b="1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8458" y="4931265"/>
              <a:ext cx="108748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600"/>
                </a:spcAft>
              </a:pPr>
              <a:r>
                <a: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Yes, this internship helped </a:t>
              </a: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 </a:t>
              </a:r>
              <a:r>
                <a: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 focus on what areas </a:t>
              </a: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 </a:t>
              </a:r>
              <a:r>
                <a: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have to work for the future and it also changed </a:t>
              </a: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our </a:t>
              </a:r>
              <a:r>
                <a: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future career goals.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327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1133613"/>
            <a:ext cx="9144000" cy="651644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feelings about the importance of this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8070" y="1906500"/>
            <a:ext cx="11210271" cy="880244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internship is very important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capacity of the students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fulfill the works they assigned, and to put what they have learned on the university on the ground.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071" y="968830"/>
            <a:ext cx="11210272" cy="4354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68071" y="144115"/>
            <a:ext cx="11210271" cy="7694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68070" y="2492488"/>
            <a:ext cx="9740700" cy="3101995"/>
            <a:chOff x="568070" y="2492488"/>
            <a:chExt cx="9740700" cy="3101995"/>
          </a:xfrm>
        </p:grpSpPr>
        <p:sp>
          <p:nvSpPr>
            <p:cNvPr id="9" name="Rectangle 8"/>
            <p:cNvSpPr/>
            <p:nvPr/>
          </p:nvSpPr>
          <p:spPr>
            <a:xfrm>
              <a:off x="1328056" y="2492488"/>
              <a:ext cx="89807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200"/>
                </a:spcBef>
              </a:pPr>
              <a:r>
                <a:rPr lang="en-US" sz="32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What challenges </a:t>
              </a:r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we</a:t>
              </a:r>
              <a:r>
                <a:rPr lang="en-US" sz="3200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faced during the internship?</a:t>
              </a:r>
              <a:endParaRPr lang="en-US" sz="3200" b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8070" y="3418503"/>
              <a:ext cx="9610073" cy="2175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"/>
              </a:pPr>
              <a:r>
                <a: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distance between work place and </a:t>
              </a: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home</a:t>
              </a:r>
              <a:r>
                <a:rPr lang="en-US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"/>
              </a:pP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concepts for developing </a:t>
              </a: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websites like frameworks.</a:t>
              </a:r>
            </a:p>
            <a:p>
              <a:pPr marR="0" lv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"/>
              </a:pP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81742" y="4592780"/>
            <a:ext cx="10254343" cy="1581575"/>
            <a:chOff x="881742" y="4895806"/>
            <a:chExt cx="10254343" cy="1089236"/>
          </a:xfrm>
        </p:grpSpPr>
        <p:sp>
          <p:nvSpPr>
            <p:cNvPr id="10" name="Rectangle 9"/>
            <p:cNvSpPr/>
            <p:nvPr/>
          </p:nvSpPr>
          <p:spPr>
            <a:xfrm>
              <a:off x="1246412" y="4895806"/>
              <a:ext cx="91440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Strength and areas of the improvement</a:t>
              </a:r>
              <a:endPara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81742" y="5248104"/>
              <a:ext cx="10254343" cy="7369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Blip>
                  <a:blip r:embed="rId3"/>
                </a:buBlip>
              </a:pP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Accepting feedback from </a:t>
              </a: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our </a:t>
              </a: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supervisor and improving weak point.</a:t>
              </a:r>
              <a:endPara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Blip>
                  <a:blip r:embed="rId3"/>
                </a:buBlip>
              </a:pP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Accepting instructions and doing accordingly.</a:t>
              </a:r>
              <a:endPara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66702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8071" y="1239124"/>
            <a:ext cx="10940142" cy="217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Showing interest to do more works and not being reckless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 time for self- reading and trying to create new website.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individually to expand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 which is related to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Arriving at work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68071" y="968830"/>
            <a:ext cx="11210272" cy="4354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68071" y="131572"/>
            <a:ext cx="11210271" cy="76944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83098" y="3805791"/>
            <a:ext cx="10786387" cy="1746866"/>
            <a:chOff x="883098" y="3805789"/>
            <a:chExt cx="10786387" cy="1509279"/>
          </a:xfrm>
        </p:grpSpPr>
        <p:sp>
          <p:nvSpPr>
            <p:cNvPr id="9" name="Rectangle 8"/>
            <p:cNvSpPr/>
            <p:nvPr/>
          </p:nvSpPr>
          <p:spPr>
            <a:xfrm>
              <a:off x="1045028" y="3805789"/>
              <a:ext cx="92964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Areas </a:t>
              </a:r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 improvement</a:t>
              </a:r>
              <a:endPara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3098" y="4390564"/>
              <a:ext cx="10786387" cy="924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"/>
              </a:pPr>
              <a:r>
                <a:rPr lang="en-US" sz="2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Being late to communicate with co-workers</a:t>
              </a:r>
              <a:r>
                <a:rPr lang="en-US" sz="24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marR="0" lvl="0" indent="-34290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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Networking</a:t>
              </a:r>
              <a:endPara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26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8071" y="228599"/>
            <a:ext cx="11025215" cy="584775"/>
            <a:chOff x="568071" y="42851"/>
            <a:chExt cx="11025215" cy="65162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568071" y="42851"/>
              <a:ext cx="1138061" cy="651621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2488" y="42851"/>
              <a:ext cx="9710798" cy="651621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RECOMMENDATIONS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568071" y="936173"/>
            <a:ext cx="11210272" cy="2177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9900" y="1255264"/>
            <a:ext cx="1098958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 with </a:t>
            </a:r>
            <a:r>
              <a:rPr lang="en-US" sz="26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</a:t>
            </a:r>
            <a:r>
              <a:rPr 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personal opinion of the company and the internship</a:t>
            </a:r>
            <a:endParaRPr lang="en-US" sz="2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4522" y="4425822"/>
            <a:ext cx="10537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 for improving the internship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895" y="4836296"/>
            <a:ext cx="10831285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600" b="1" dirty="0" smtClean="0">
                <a:solidFill>
                  <a:srgbClr val="1F4D7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b="1" dirty="0">
                <a:solidFill>
                  <a:srgbClr val="1F4D7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university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the university to facilitate good placement opportunities for the students needing the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internship.</a:t>
            </a:r>
          </a:p>
        </p:txBody>
      </p:sp>
      <p:sp>
        <p:nvSpPr>
          <p:cNvPr id="2" name="Rectangle 1"/>
          <p:cNvSpPr/>
          <p:nvPr/>
        </p:nvSpPr>
        <p:spPr>
          <a:xfrm>
            <a:off x="611895" y="1704174"/>
            <a:ext cx="11283895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the importance of having a good connection and interaction between the supervisor from the company, the student intern, and the advisor from the university, it is evident that these relationships play a crucial role in the success of an internship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an open and collaborative relationship between all parties involved allows for meaningful discussions, problem-solving, and the exchange of ideas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71" y="1067645"/>
            <a:ext cx="11210271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the university to give the students enough amount of money for students to conduct the internship.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the university to set enough time for students to select the hosting company/organization if it is their responsibility to choice where to conduct the internship.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68071" y="968830"/>
            <a:ext cx="11210272" cy="4354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8071" y="144115"/>
            <a:ext cx="11210271" cy="7694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898" y="4258171"/>
            <a:ext cx="1112519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600" b="1" dirty="0" smtClean="0">
                <a:solidFill>
                  <a:srgbClr val="1F4D7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b="1" dirty="0">
                <a:solidFill>
                  <a:srgbClr val="1F4D7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hosting organization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that the organization to be willing to accommodate the students for conducting internship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34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8070" y="1148889"/>
            <a:ext cx="11210271" cy="36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the organization to be happy to share the resources as well as the ideas/information to the students/interns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the organization to check the attendance every day and give the students some projects to work on.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the organization to check the students how they are working on the projects or given duties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68071" y="968830"/>
            <a:ext cx="11210272" cy="4354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8071" y="144115"/>
            <a:ext cx="11210271" cy="7694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d…</a:t>
            </a:r>
          </a:p>
        </p:txBody>
      </p:sp>
    </p:spTree>
    <p:extLst>
      <p:ext uri="{BB962C8B-B14F-4D97-AF65-F5344CB8AC3E}">
        <p14:creationId xmlns:p14="http://schemas.microsoft.com/office/powerpoint/2010/main" val="29913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429" y="1466925"/>
            <a:ext cx="11342913" cy="307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Should you consider the company for the future student placement</a:t>
            </a:r>
            <a:r>
              <a:rPr lang="en-US" sz="2800" b="1" dirty="0" smtClean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sz="2800" b="1" dirty="0">
                <a:solidFill>
                  <a:srgbClr val="2E74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YES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think the organization is a good place for students who want to conduct internship activities.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student to go there which have interest on activities related with software development and database related activities.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68071" y="968830"/>
            <a:ext cx="11210272" cy="4354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8071" y="144115"/>
            <a:ext cx="11210271" cy="76944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d…</a:t>
            </a:r>
          </a:p>
        </p:txBody>
      </p:sp>
    </p:spTree>
    <p:extLst>
      <p:ext uri="{BB962C8B-B14F-4D97-AF65-F5344CB8AC3E}">
        <p14:creationId xmlns:p14="http://schemas.microsoft.com/office/powerpoint/2010/main" val="27621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ASTU (2023), Internship-guideline For Interns 2023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www.visitoromia.org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https://www.w3school.com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https://www.google.com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www.oromiatourismcommission.et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68071" y="228599"/>
            <a:ext cx="11025215" cy="584775"/>
            <a:chOff x="568071" y="42851"/>
            <a:chExt cx="11025215" cy="651621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568071" y="42851"/>
              <a:ext cx="1138061" cy="651621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2488" y="42851"/>
              <a:ext cx="9710798" cy="651621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568071" y="950975"/>
            <a:ext cx="11210272" cy="4354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78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82134" y="225779"/>
            <a:ext cx="10365316" cy="6270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DECLARATION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82134" y="936980"/>
            <a:ext cx="10365317" cy="22579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94911" y="1305342"/>
            <a:ext cx="10752539" cy="407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785"/>
              </a:spcBef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 are 5</a:t>
            </a:r>
            <a:r>
              <a:rPr lang="en-US" sz="24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year SE and CSE students. Here we declare that this final internship report has been submitted to our University.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785"/>
              </a:spcBef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objective</a:t>
            </a:r>
            <a:r>
              <a:rPr lang="en-US" sz="24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4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report</a:t>
            </a:r>
            <a:r>
              <a:rPr lang="en-US" sz="24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</a:t>
            </a:r>
            <a:r>
              <a:rPr lang="en-US" sz="24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24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400" spc="-8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did</a:t>
            </a:r>
            <a:r>
              <a:rPr lang="en-US" sz="24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learned especially</a:t>
            </a:r>
            <a:r>
              <a:rPr lang="en-US" sz="24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spc="-28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integration</a:t>
            </a:r>
            <a:r>
              <a:rPr lang="en-US" sz="24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theoretical</a:t>
            </a:r>
            <a:r>
              <a:rPr lang="en-US" sz="24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knowledge</a:t>
            </a:r>
            <a:r>
              <a:rPr lang="en-US" sz="24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400" spc="-6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24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z="24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learnt</a:t>
            </a:r>
            <a:r>
              <a:rPr lang="en-US" sz="24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practical</a:t>
            </a:r>
            <a:r>
              <a:rPr lang="en-US" sz="24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2400" spc="-28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skills, developing interpersonal communication skills, team working skills, leadership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skills, work ethics and entrepreneurship skills during internship stay in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Visit </a:t>
            </a:r>
            <a:r>
              <a:rPr lang="en-US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Oromia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this company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was spent two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months(45 Work Days)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internship</a:t>
            </a:r>
            <a:r>
              <a:rPr lang="en-US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16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2391" y="228599"/>
            <a:ext cx="10831286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OF SLIDE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8462" y="950975"/>
            <a:ext cx="11210272" cy="4354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46" y="1930287"/>
            <a:ext cx="6487887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785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773" y="3625334"/>
            <a:ext cx="9165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5400" b="1" dirty="0">
                <a:solidFill>
                  <a:srgbClr val="FF0000"/>
                </a:solidFill>
                <a:latin typeface="Times New Roman" panose="02020603050405020304" pitchFamily="18" charset="0"/>
                <a:ea typeface="Adobe Fan Heiti Std B" pitchFamily="34" charset="-128"/>
                <a:cs typeface="Times New Roman" panose="02020603050405020304" pitchFamily="18" charset="0"/>
              </a:rPr>
              <a:t>Thank You 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28599"/>
            <a:ext cx="10831286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OF SLIDE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68071" y="950975"/>
            <a:ext cx="11210272" cy="43541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899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36" y="225779"/>
            <a:ext cx="9788814" cy="6270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INTRODUCTION TO INTERNSHIP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139" y="1230491"/>
            <a:ext cx="10515600" cy="5357596"/>
          </a:xfrm>
          <a:solidFill>
            <a:srgbClr val="FFFFFF"/>
          </a:solidFill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3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 OF INTERNSHIP</a:t>
            </a:r>
          </a:p>
          <a:p>
            <a:pPr algn="just">
              <a:lnSpc>
                <a:spcPct val="150000"/>
              </a:lnSpc>
            </a:pPr>
            <a:r>
              <a:rPr lang="en-GB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objective of the internship program is to enable the interns to experience the practical activities carried out on site and correlate it with  the theoretical background gained through learning.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 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learning through challenging and meaningful 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concepts and skills gained from academic experience to a professional work 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and maintain positive professional 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 awareness of community and/or organizational 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 professional skills in the 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workplace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Gain 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</a:t>
            </a:r>
            <a:r>
              <a:rPr lang="en-US" sz="3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for interns </a:t>
            </a:r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evaluate career options and goals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7677" y="936434"/>
            <a:ext cx="10629774" cy="23125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717677" y="225779"/>
            <a:ext cx="685223" cy="62706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0165" y="103909"/>
            <a:ext cx="11450780" cy="74893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Internship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0165" y="935184"/>
            <a:ext cx="11450781" cy="31173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2672" y="1127851"/>
            <a:ext cx="10515600" cy="3996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270163" y="1688960"/>
            <a:ext cx="11450781" cy="2063028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reflection on experience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understanding of academic materials to provide students the opportunity to test their interest in </a:t>
            </a:r>
            <a:r>
              <a:rPr lang="en-US" sz="8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career before permanent commitments are made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8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students the opportunity to develop attitudes condensing</a:t>
            </a:r>
            <a:endParaRPr lang="en-GB" sz="8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8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effective inter personal relationships  to provide students with an in-depth knowledge of the formal</a:t>
            </a:r>
            <a:endParaRPr lang="en-GB" sz="8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5" name="Title 12"/>
          <p:cNvSpPr txBox="1">
            <a:spLocks/>
          </p:cNvSpPr>
          <p:nvPr/>
        </p:nvSpPr>
        <p:spPr>
          <a:xfrm>
            <a:off x="270163" y="3590495"/>
            <a:ext cx="11450782" cy="5611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</a:t>
            </a:r>
          </a:p>
        </p:txBody>
      </p:sp>
      <p:sp>
        <p:nvSpPr>
          <p:cNvPr id="20" name="Text Placeholder 13"/>
          <p:cNvSpPr txBox="1">
            <a:spLocks/>
          </p:cNvSpPr>
          <p:nvPr/>
        </p:nvSpPr>
        <p:spPr>
          <a:xfrm>
            <a:off x="270165" y="4292082"/>
            <a:ext cx="11450781" cy="2115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intensive field experience allowing for hands-on computer 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an introduction to an organization within the information systems industry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gain a better understanding of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its(computer related work)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structure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understanding of an organizations varies management and technical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skills, the communication techniques are the decision-making process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1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4" grpId="0" build="p"/>
      <p:bldP spid="15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82134" y="1122365"/>
            <a:ext cx="6202438" cy="55714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70346" y="1840822"/>
            <a:ext cx="11504645" cy="540141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located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Oromia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Finfinne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Bole Sub City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1217" y="225779"/>
            <a:ext cx="9219639" cy="6270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Background of Organization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1217" y="954946"/>
            <a:ext cx="9219639" cy="6109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7"/>
          <p:cNvSpPr txBox="1">
            <a:spLocks/>
          </p:cNvSpPr>
          <p:nvPr/>
        </p:nvSpPr>
        <p:spPr>
          <a:xfrm>
            <a:off x="3737775" y="1122365"/>
            <a:ext cx="6202438" cy="5571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OROMIA</a:t>
            </a:r>
            <a:endParaRPr lang="en-US" sz="3200" dirty="0"/>
          </a:p>
        </p:txBody>
      </p:sp>
      <p:sp>
        <p:nvSpPr>
          <p:cNvPr id="13" name="Subtitle 8"/>
          <p:cNvSpPr txBox="1">
            <a:spLocks/>
          </p:cNvSpPr>
          <p:nvPr/>
        </p:nvSpPr>
        <p:spPr>
          <a:xfrm>
            <a:off x="475862" y="2940613"/>
            <a:ext cx="11504645" cy="35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600" dirty="0" err="1">
                <a:latin typeface="Times New Roman" panose="02020603050405020304" charset="0"/>
                <a:ea typeface="SimSun" panose="02010600030101010101" pitchFamily="2" charset="-122"/>
              </a:rPr>
              <a:t>Oromia</a:t>
            </a:r>
            <a:r>
              <a:rPr lang="en-US" sz="9600" dirty="0">
                <a:latin typeface="Times New Roman" panose="02020603050405020304" charset="0"/>
                <a:ea typeface="SimSun" panose="02010600030101010101" pitchFamily="2" charset="-122"/>
              </a:rPr>
              <a:t> Tourism Commission (OTC) is a public organization entrusted with the duty and responsibility to spearhead a strategic and successful execution of the </a:t>
            </a:r>
            <a:r>
              <a:rPr lang="en-US" sz="9600" dirty="0" err="1">
                <a:latin typeface="Times New Roman" panose="02020603050405020304" charset="0"/>
                <a:ea typeface="SimSun" panose="02010600030101010101" pitchFamily="2" charset="-122"/>
              </a:rPr>
              <a:t>Oromia</a:t>
            </a:r>
            <a:r>
              <a:rPr lang="en-US" sz="9600" dirty="0">
                <a:latin typeface="Times New Roman" panose="02020603050405020304" charset="0"/>
                <a:ea typeface="SimSun" panose="02010600030101010101" pitchFamily="2" charset="-122"/>
              </a:rPr>
              <a:t> Sustainable Tourism Master Plan in collaboration and coordination’s with public, private, civil society organizations and host communities  in the region and in  partner neighbor regions.</a:t>
            </a:r>
          </a:p>
          <a:p>
            <a:pPr marL="1143000" indent="-1143000" algn="just">
              <a:buFont typeface="Wingdings" panose="05000000000000000000" pitchFamily="2" charset="2"/>
              <a:buChar char="v"/>
            </a:pPr>
            <a:r>
              <a:rPr lang="en-US" sz="9600" dirty="0" smtClean="0">
                <a:latin typeface="Times New Roman" panose="02020603050405020304" charset="0"/>
                <a:ea typeface="SimSun" panose="02010600030101010101" pitchFamily="2" charset="-122"/>
              </a:rPr>
              <a:t>Transform </a:t>
            </a:r>
            <a:r>
              <a:rPr lang="en-US" sz="9600" dirty="0" err="1" smtClean="0">
                <a:latin typeface="Times New Roman" panose="02020603050405020304" charset="0"/>
                <a:ea typeface="SimSun" panose="02010600030101010101" pitchFamily="2" charset="-122"/>
              </a:rPr>
              <a:t>Oromia</a:t>
            </a:r>
            <a:r>
              <a:rPr lang="en-US" sz="9600" dirty="0" smtClean="0">
                <a:latin typeface="Times New Roman" panose="02020603050405020304" charset="0"/>
                <a:ea typeface="SimSun" panose="02010600030101010101" pitchFamily="2" charset="-122"/>
              </a:rPr>
              <a:t> tourism into a vibrant, profitable and sustainable industry;</a:t>
            </a:r>
          </a:p>
          <a:p>
            <a:pPr marL="1143000" indent="-1143000" algn="just">
              <a:buFont typeface="Wingdings" panose="05000000000000000000" pitchFamily="2" charset="2"/>
              <a:buChar char="v"/>
            </a:pPr>
            <a:r>
              <a:rPr lang="en-US" sz="9600" dirty="0" smtClean="0">
                <a:latin typeface="Times New Roman" panose="02020603050405020304" charset="0"/>
                <a:ea typeface="SimSun" panose="02010600030101010101" pitchFamily="2" charset="-122"/>
              </a:rPr>
              <a:t>Develop tourism destinations to fit the needs and requirements of tourists;</a:t>
            </a:r>
          </a:p>
          <a:p>
            <a:pPr marL="1143000" indent="-1143000" algn="just">
              <a:buFont typeface="Wingdings" panose="05000000000000000000" pitchFamily="2" charset="2"/>
              <a:buChar char="v"/>
            </a:pPr>
            <a:r>
              <a:rPr lang="en-US" sz="9600" dirty="0" smtClean="0">
                <a:latin typeface="Times New Roman" panose="02020603050405020304" charset="0"/>
                <a:ea typeface="SimSun" panose="02010600030101010101" pitchFamily="2" charset="-122"/>
              </a:rPr>
              <a:t>Provide data/information on </a:t>
            </a:r>
            <a:r>
              <a:rPr lang="en-US" sz="9600" dirty="0" err="1" smtClean="0">
                <a:latin typeface="Times New Roman" panose="02020603050405020304" charset="0"/>
                <a:ea typeface="SimSun" panose="02010600030101010101" pitchFamily="2" charset="-122"/>
              </a:rPr>
              <a:t>Oromia</a:t>
            </a:r>
            <a:r>
              <a:rPr lang="en-US" sz="9600" dirty="0" smtClean="0">
                <a:latin typeface="Times New Roman" panose="02020603050405020304" charset="0"/>
                <a:ea typeface="SimSun" panose="02010600030101010101" pitchFamily="2" charset="-122"/>
              </a:rPr>
              <a:t> tourism to the private sector, the government and other bodies; and</a:t>
            </a:r>
          </a:p>
          <a:p>
            <a:pPr marL="1143000" indent="-1143000" algn="just">
              <a:buFont typeface="Wingdings" panose="05000000000000000000" pitchFamily="2" charset="2"/>
              <a:buChar char="v"/>
            </a:pPr>
            <a:r>
              <a:rPr lang="en-US" sz="9600" dirty="0" smtClean="0">
                <a:latin typeface="Times New Roman" panose="02020603050405020304" charset="0"/>
                <a:ea typeface="SimSun" panose="02010600030101010101" pitchFamily="2" charset="-122"/>
              </a:rPr>
              <a:t>Generate resources, establish and manage tourism fund.</a:t>
            </a:r>
          </a:p>
          <a:p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982135" y="2245749"/>
            <a:ext cx="8638721" cy="627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Description of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OROMIA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213" y="130790"/>
            <a:ext cx="2040294" cy="2540297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chemeClr val="accent1">
                <a:alpha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5757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4" grpId="0" animBg="1"/>
      <p:bldP spid="10" grpId="0"/>
      <p:bldP spid="13" grpId="0" build="p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90" y="1519910"/>
            <a:ext cx="8677469" cy="685655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of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OROMIA (OTC)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86048" y="2727946"/>
            <a:ext cx="10192986" cy="10821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 of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OROMIA (OTC)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51165" y="997529"/>
            <a:ext cx="10060379" cy="153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98581" y="3769966"/>
            <a:ext cx="10196237" cy="85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charset="0"/>
                <a:ea typeface="SimSun" panose="02010600030101010101" pitchFamily="2" charset="-122"/>
              </a:rPr>
              <a:t>In collaboration with stakeholders and partners, OTC exists to achieve the featuring of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</a:rPr>
              <a:t>Oromia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</a:rPr>
              <a:t> as top tourist destination in Ethiopia.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98581" y="138024"/>
            <a:ext cx="8866202" cy="6270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Background of Organization 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98581" y="862445"/>
            <a:ext cx="8866203" cy="27476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8"/>
          <p:cNvSpPr txBox="1">
            <a:spLocks/>
          </p:cNvSpPr>
          <p:nvPr/>
        </p:nvSpPr>
        <p:spPr>
          <a:xfrm>
            <a:off x="372696" y="1927453"/>
            <a:ext cx="8677469" cy="136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In collaboration with stakeholders and partners, OTC exists to achieve the featuring of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Oromia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  <a:sym typeface="+mn-ea"/>
              </a:rPr>
              <a:t> as top tourist destination in Ethiopia.</a:t>
            </a:r>
            <a:endParaRPr lang="en-US" dirty="0"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640" y="230432"/>
            <a:ext cx="2401824" cy="2814104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solidFill>
              <a:schemeClr val="accent1">
                <a:alpha val="0"/>
              </a:schemeClr>
            </a:solidFill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88690" y="4535511"/>
            <a:ext cx="10192986" cy="10821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 of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 OROMIA (OTC)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72697" y="5389500"/>
            <a:ext cx="10555078" cy="853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charset="0"/>
                <a:ea typeface="SimSun" panose="02010600030101010101" pitchFamily="2" charset="-122"/>
              </a:rPr>
              <a:t>Under its brand Visit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</a:rPr>
              <a:t>Oromia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</a:rPr>
              <a:t>, the OTC seeks to introduce the world to the beautiful culture, history, and land of the Oromo, a </a:t>
            </a:r>
            <a:r>
              <a:rPr lang="en-US" dirty="0" err="1">
                <a:latin typeface="Times New Roman" panose="02020603050405020304" charset="0"/>
                <a:ea typeface="SimSun" panose="02010600030101010101" pitchFamily="2" charset="-122"/>
              </a:rPr>
              <a:t>cushitic</a:t>
            </a:r>
            <a:r>
              <a:rPr lang="en-US" dirty="0">
                <a:latin typeface="Times New Roman" panose="02020603050405020304" charset="0"/>
                <a:ea typeface="SimSun" panose="02010600030101010101" pitchFamily="2" charset="-122"/>
              </a:rPr>
              <a:t> people residing primarily in the highlands of Ethiopia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81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8" grpId="0"/>
      <p:bldP spid="23" grpId="0" animBg="1"/>
      <p:bldP spid="26" grpId="0" build="p"/>
      <p:bldP spid="1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173" y="969947"/>
            <a:ext cx="9144000" cy="50901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Duties Given to </a:t>
            </a:r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33173" y="220135"/>
            <a:ext cx="10173404" cy="63270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 TRAINING, AND EMPLOYEE INFORMATION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95112" y="890499"/>
            <a:ext cx="11311467" cy="85812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95113" y="220135"/>
            <a:ext cx="1052688" cy="63270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09224" y="3062217"/>
            <a:ext cx="9144000" cy="50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Did </a:t>
            </a:r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 Oriented With That Responsibility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5111" y="3506780"/>
            <a:ext cx="11311466" cy="9356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 Phone calling/contact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Face to face with the supervisor(Mr.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Muleta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5111" y="1507899"/>
            <a:ext cx="11311466" cy="1493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Developing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Website(Project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Thoroughly testing the website to verify its functionality, responsiveness,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stakeholders within the Visit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Oromia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implementing various web features using HTML, CSS,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 PHP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09224" y="4334045"/>
            <a:ext cx="9144000" cy="509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did the supervisor help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   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74586" y="4839295"/>
            <a:ext cx="11311466" cy="159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orientation materials and experiences that familiarize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organization’s mission, objectives, and client populations.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collaborate with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developing a satisfactory plan for the internship.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time and honest feedback for each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practice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51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10" grpId="0"/>
      <p:bldP spid="8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95110" y="1090131"/>
            <a:ext cx="10785507" cy="46773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Duties and responsibilities </a:t>
            </a:r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during internship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20416" y="2033218"/>
            <a:ext cx="7543544" cy="303671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beginning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program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sessions on the technologies and tools that would be utilized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our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work, including HTML, CSS, JavaScript, PHP, MySQL,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XAMPP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invaluable support from the Visit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Oromia’s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department, which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played 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 role in our orientation and training process.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5112" y="128062"/>
            <a:ext cx="1138061" cy="724779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95111" y="945573"/>
            <a:ext cx="11006668" cy="30742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52156" y="128060"/>
            <a:ext cx="9749623" cy="73866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tabLst>
                <a:tab pos="341630" algn="l"/>
              </a:tabLs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 JOB INFORMATION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1166" y="1728418"/>
            <a:ext cx="6762045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Orientation and Training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177145" y="4594580"/>
            <a:ext cx="7884226" cy="2169902"/>
            <a:chOff x="395112" y="4594580"/>
            <a:chExt cx="11207836" cy="2169902"/>
          </a:xfrm>
        </p:grpSpPr>
        <p:sp>
          <p:nvSpPr>
            <p:cNvPr id="21" name="Subtitle 6"/>
            <p:cNvSpPr txBox="1">
              <a:spLocks/>
            </p:cNvSpPr>
            <p:nvPr/>
          </p:nvSpPr>
          <p:spPr>
            <a:xfrm>
              <a:off x="395112" y="4594580"/>
              <a:ext cx="11207836" cy="21699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  <a:p>
              <a:pPr algn="l"/>
              <a:endParaRPr 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duties guidelines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should be 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by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</a:t>
              </a:r>
              <a:r>
                <a:rPr 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HTML, CSS, </a:t>
              </a:r>
              <a:r>
                <a:rPr lang="en-US" dirty="0" smtClean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JavaScript, PHP </a:t>
              </a:r>
              <a:r>
                <a:rPr 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effectively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code should be clean with descriptive comments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035618" y="4696000"/>
              <a:ext cx="6762045" cy="6096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 </a:t>
              </a: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Tour and Travel Website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647" y="1557867"/>
            <a:ext cx="3678126" cy="29271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22" y="5069929"/>
            <a:ext cx="3613666" cy="16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10" grpId="0" animBg="1"/>
      <p:bldP spid="12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1850" y="225779"/>
            <a:ext cx="10515600" cy="4600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1892" y="685800"/>
            <a:ext cx="10910453" cy="0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6"/>
          <p:cNvSpPr txBox="1">
            <a:spLocks/>
          </p:cNvSpPr>
          <p:nvPr/>
        </p:nvSpPr>
        <p:spPr>
          <a:xfrm>
            <a:off x="1620982" y="852488"/>
            <a:ext cx="8749146" cy="74771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 of our Project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713511" y="2763982"/>
            <a:ext cx="11024754" cy="3906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2" y="1724890"/>
            <a:ext cx="3699163" cy="20781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546" y="1766887"/>
            <a:ext cx="3498113" cy="203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864" y="1766887"/>
            <a:ext cx="3896592" cy="2036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92" y="4062846"/>
            <a:ext cx="3614463" cy="23431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546" y="4062846"/>
            <a:ext cx="7541910" cy="23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3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1404</Words>
  <Application>Microsoft Office PowerPoint</Application>
  <PresentationFormat>Widescreen</PresentationFormat>
  <Paragraphs>168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SimSun</vt:lpstr>
      <vt:lpstr>Adobe Fan Heiti Std B</vt:lpstr>
      <vt:lpstr>Arial</vt:lpstr>
      <vt:lpstr>Calibri</vt:lpstr>
      <vt:lpstr>Calibri Light</vt:lpstr>
      <vt:lpstr>Courier New</vt:lpstr>
      <vt:lpstr>Stencil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 INTRODUCTION TO INTERNSHIP  </vt:lpstr>
      <vt:lpstr>General Objective</vt:lpstr>
      <vt:lpstr>Background Of</vt:lpstr>
      <vt:lpstr>Mission of VISIT OROMIA (OTC)            </vt:lpstr>
      <vt:lpstr>Major Duties Given to Us</vt:lpstr>
      <vt:lpstr>Duties and responsibilities We had during internship </vt:lpstr>
      <vt:lpstr>PowerPoint Presentation</vt:lpstr>
      <vt:lpstr>Other responsibilities and duties We had during internship</vt:lpstr>
      <vt:lpstr>Relevant research projects We had identify in our activities in the organization</vt:lpstr>
      <vt:lpstr> How did internship fit our career goals</vt:lpstr>
      <vt:lpstr>Our feelings about the importance of this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Microsoft account</cp:lastModifiedBy>
  <cp:revision>63</cp:revision>
  <dcterms:created xsi:type="dcterms:W3CDTF">2023-10-19T17:49:01Z</dcterms:created>
  <dcterms:modified xsi:type="dcterms:W3CDTF">2024-09-24T19:26:06Z</dcterms:modified>
</cp:coreProperties>
</file>