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302" r:id="rId4"/>
    <p:sldId id="258" r:id="rId5"/>
    <p:sldId id="285" r:id="rId6"/>
    <p:sldId id="291" r:id="rId7"/>
    <p:sldId id="292" r:id="rId8"/>
    <p:sldId id="298" r:id="rId9"/>
    <p:sldId id="297" r:id="rId10"/>
    <p:sldId id="290" r:id="rId11"/>
    <p:sldId id="295" r:id="rId12"/>
    <p:sldId id="287" r:id="rId13"/>
    <p:sldId id="264" r:id="rId14"/>
    <p:sldId id="265" r:id="rId15"/>
    <p:sldId id="267" r:id="rId16"/>
    <p:sldId id="268" r:id="rId17"/>
    <p:sldId id="300" r:id="rId18"/>
    <p:sldId id="269" r:id="rId19"/>
    <p:sldId id="270" r:id="rId20"/>
    <p:sldId id="271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E9C1D-9F0E-4DF5-8D3E-293240A5488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66182-BBC8-4F65-BA5B-4D12B192E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55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5044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62D9D2-30ED-4543-A6CD-18F3A4ECFD2D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2B81-1132-4FE0-93D4-D0CAD401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7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A89F7A-B2EE-4506-ACD9-38EAA9252E6E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2B81-1132-4FE0-93D4-D0CAD401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9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33AE1C-74A9-4EF8-8A96-D142D3E12DA3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2B81-1132-4FE0-93D4-D0CAD401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7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E36787-F506-41F0-8CE3-29FD32D83050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2B81-1132-4FE0-93D4-D0CAD401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8CB66C-6627-45D7-9497-967E05804DA1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2B81-1132-4FE0-93D4-D0CAD401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8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7560C3-5785-4112-B7E9-931D1858D8C0}" type="datetime1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2B81-1132-4FE0-93D4-D0CAD401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6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20CB4F-4032-4BA3-87FB-A46B9FE72928}" type="datetime1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2B81-1132-4FE0-93D4-D0CAD401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7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D57296-0B14-4C2E-9ADD-577E65CAF0E7}" type="datetime1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2B81-1132-4FE0-93D4-D0CAD401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6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C428BF-712C-4734-BA00-E84B1B818693}" type="datetime1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2B81-1132-4FE0-93D4-D0CAD401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4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8846B-F3DD-4F9C-808F-888E06BA8BD7}" type="datetime1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2B81-1132-4FE0-93D4-D0CAD401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9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14CADE-4A13-49AC-AAB2-05AEE6B4424F}" type="datetime1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2B81-1132-4FE0-93D4-D0CAD401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3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310" y="365125"/>
            <a:ext cx="1999065" cy="8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4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St. Gregory’s Ministries/Skills Inventory web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15882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Bhavishya </a:t>
            </a:r>
            <a:r>
              <a:rPr lang="en-US" dirty="0" err="1"/>
              <a:t>Arelli</a:t>
            </a:r>
            <a:endParaRPr lang="en-US" dirty="0"/>
          </a:p>
          <a:p>
            <a:pPr algn="r"/>
            <a:r>
              <a:rPr lang="en-US" dirty="0" err="1"/>
              <a:t>Haritha</a:t>
            </a:r>
            <a:r>
              <a:rPr lang="en-US" dirty="0"/>
              <a:t> </a:t>
            </a:r>
            <a:r>
              <a:rPr lang="en-US" dirty="0" err="1"/>
              <a:t>Arikapudi</a:t>
            </a:r>
            <a:endParaRPr lang="en-US" dirty="0"/>
          </a:p>
          <a:p>
            <a:pPr algn="r"/>
            <a:r>
              <a:rPr lang="en-US" dirty="0"/>
              <a:t>Sahu Chintha</a:t>
            </a:r>
          </a:p>
          <a:p>
            <a:pPr algn="r"/>
            <a:r>
              <a:rPr lang="en-US" dirty="0"/>
              <a:t>Sandeep </a:t>
            </a:r>
            <a:r>
              <a:rPr lang="en-US" dirty="0" err="1"/>
              <a:t>kumar</a:t>
            </a:r>
            <a:r>
              <a:rPr lang="en-US" dirty="0"/>
              <a:t> Dara</a:t>
            </a:r>
          </a:p>
          <a:p>
            <a:pPr algn="r"/>
            <a:r>
              <a:rPr lang="en-US" dirty="0" err="1"/>
              <a:t>Raveendranath</a:t>
            </a:r>
            <a:r>
              <a:rPr lang="en-US" dirty="0"/>
              <a:t> </a:t>
            </a:r>
            <a:r>
              <a:rPr lang="en-US" dirty="0" err="1"/>
              <a:t>Eluri</a:t>
            </a:r>
            <a:endParaRPr lang="en-US" dirty="0"/>
          </a:p>
          <a:p>
            <a:pPr algn="r"/>
            <a:r>
              <a:rPr lang="en-US" dirty="0" err="1"/>
              <a:t>Raghavendra</a:t>
            </a:r>
            <a:r>
              <a:rPr lang="en-US" dirty="0"/>
              <a:t> </a:t>
            </a:r>
            <a:r>
              <a:rPr lang="en-US" dirty="0" err="1"/>
              <a:t>Jarupati</a:t>
            </a:r>
            <a:endParaRPr lang="en-US" dirty="0"/>
          </a:p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2B81-1132-4FE0-93D4-D0CAD401D5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0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429651"/>
              </p:ext>
            </p:extLst>
          </p:nvPr>
        </p:nvGraphicFramePr>
        <p:xfrm>
          <a:off x="836025" y="1542147"/>
          <a:ext cx="10254342" cy="4514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2950">
                  <a:extLst>
                    <a:ext uri="{9D8B030D-6E8A-4147-A177-3AD203B41FA5}">
                      <a16:colId xmlns:a16="http://schemas.microsoft.com/office/drawing/2014/main" val="2367712721"/>
                    </a:ext>
                  </a:extLst>
                </a:gridCol>
                <a:gridCol w="1354737">
                  <a:extLst>
                    <a:ext uri="{9D8B030D-6E8A-4147-A177-3AD203B41FA5}">
                      <a16:colId xmlns:a16="http://schemas.microsoft.com/office/drawing/2014/main" val="3758706117"/>
                    </a:ext>
                  </a:extLst>
                </a:gridCol>
                <a:gridCol w="1541169">
                  <a:extLst>
                    <a:ext uri="{9D8B030D-6E8A-4147-A177-3AD203B41FA5}">
                      <a16:colId xmlns:a16="http://schemas.microsoft.com/office/drawing/2014/main" val="4261900046"/>
                    </a:ext>
                  </a:extLst>
                </a:gridCol>
                <a:gridCol w="1789744">
                  <a:extLst>
                    <a:ext uri="{9D8B030D-6E8A-4147-A177-3AD203B41FA5}">
                      <a16:colId xmlns:a16="http://schemas.microsoft.com/office/drawing/2014/main" val="740670111"/>
                    </a:ext>
                  </a:extLst>
                </a:gridCol>
                <a:gridCol w="1615742">
                  <a:extLst>
                    <a:ext uri="{9D8B030D-6E8A-4147-A177-3AD203B41FA5}">
                      <a16:colId xmlns:a16="http://schemas.microsoft.com/office/drawing/2014/main" val="1012320713"/>
                    </a:ext>
                  </a:extLst>
                </a:gridCol>
              </a:tblGrid>
              <a:tr h="731768">
                <a:tc>
                  <a:txBody>
                    <a:bodyPr/>
                    <a:lstStyle/>
                    <a:p>
                      <a:endParaRPr lang="en-US" sz="2000" b="1" dirty="0">
                        <a:latin typeface="+mn-lt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+mn-lt"/>
                        </a:rPr>
                        <a:t>Admin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+mn-lt"/>
                        </a:rPr>
                        <a:t>Ministry lead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+mn-lt"/>
                        </a:rPr>
                        <a:t>Parishioner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+mn-lt"/>
                        </a:rPr>
                        <a:t>Public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549254"/>
                  </a:ext>
                </a:extLst>
              </a:tr>
              <a:tr h="53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Parishioner profile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726007"/>
                  </a:ext>
                </a:extLst>
              </a:tr>
              <a:tr h="53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Password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25385"/>
                  </a:ext>
                </a:extLst>
              </a:tr>
              <a:tr h="67714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Ministry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159495"/>
                  </a:ext>
                </a:extLst>
              </a:tr>
              <a:tr h="67714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 survey and Ministry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survey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387570"/>
                  </a:ext>
                </a:extLst>
              </a:tr>
              <a:tr h="67714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 of active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ministries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20564"/>
                  </a:ext>
                </a:extLst>
              </a:tr>
              <a:tr h="67714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71006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2B81-1132-4FE0-93D4-D0CAD401D5FC}" type="slidenum">
              <a:rPr lang="en-US" smtClean="0"/>
              <a:t>10</a:t>
            </a:fld>
            <a:endParaRPr lang="en-US"/>
          </a:p>
        </p:txBody>
      </p:sp>
      <p:pic>
        <p:nvPicPr>
          <p:cNvPr id="11" name="Picture 10" descr="Original file ‎ (SVG file, nominally 19 × 18 pixels, fil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99" y="3580587"/>
            <a:ext cx="372444" cy="352697"/>
          </a:xfrm>
          <a:prstGeom prst="rect">
            <a:avLst/>
          </a:prstGeom>
        </p:spPr>
      </p:pic>
      <p:pic>
        <p:nvPicPr>
          <p:cNvPr id="12" name="Picture 11" descr="Original file ‎ (SVG file, nominally 19 × 18 pixels, fil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99" y="4233317"/>
            <a:ext cx="372444" cy="352697"/>
          </a:xfrm>
          <a:prstGeom prst="rect">
            <a:avLst/>
          </a:prstGeom>
        </p:spPr>
      </p:pic>
      <p:pic>
        <p:nvPicPr>
          <p:cNvPr id="13" name="Picture 12" descr="Original file ‎ (SVG file, nominally 19 × 18 pixels, fil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99" y="4886047"/>
            <a:ext cx="372444" cy="352697"/>
          </a:xfrm>
          <a:prstGeom prst="rect">
            <a:avLst/>
          </a:prstGeom>
        </p:spPr>
      </p:pic>
      <p:pic>
        <p:nvPicPr>
          <p:cNvPr id="14" name="Picture 13" descr="Original file ‎ (SVG file, nominally 19 × 18 pixels, fil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378" y="2382847"/>
            <a:ext cx="372444" cy="352697"/>
          </a:xfrm>
          <a:prstGeom prst="rect">
            <a:avLst/>
          </a:prstGeom>
        </p:spPr>
      </p:pic>
      <p:pic>
        <p:nvPicPr>
          <p:cNvPr id="16" name="Picture 15" descr="Original file ‎ (SVG file, nominally 19 × 18 pixels, fil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930" y="3540874"/>
            <a:ext cx="372444" cy="352697"/>
          </a:xfrm>
          <a:prstGeom prst="rect">
            <a:avLst/>
          </a:prstGeom>
        </p:spPr>
      </p:pic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744583" y="377138"/>
            <a:ext cx="9810206" cy="864976"/>
          </a:xfrm>
        </p:spPr>
        <p:txBody>
          <a:bodyPr>
            <a:noAutofit/>
          </a:bodyPr>
          <a:lstStyle/>
          <a:p>
            <a:r>
              <a:rPr lang="en-US" sz="3200" dirty="0"/>
              <a:t>FUNCTIONAL </a:t>
            </a:r>
            <a:r>
              <a:rPr lang="en-US" sz="3200" dirty="0" smtClean="0"/>
              <a:t>REQUIREMENTS (</a:t>
            </a:r>
            <a:r>
              <a:rPr lang="en-US" sz="3200" dirty="0"/>
              <a:t>Edit)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0614" y="1881764"/>
            <a:ext cx="2306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  <a:r>
              <a:rPr lang="en-US" sz="2000" b="1" dirty="0"/>
              <a:t>Page content item 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3187337" y="1581731"/>
            <a:ext cx="122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</a:t>
            </a:r>
            <a:r>
              <a:rPr lang="en-US" sz="2000" b="1" dirty="0"/>
              <a:t>Role</a:t>
            </a:r>
          </a:p>
        </p:txBody>
      </p:sp>
      <p:pic>
        <p:nvPicPr>
          <p:cNvPr id="19" name="Picture 18" descr="Original file ‎ (SVG file, nominally 19 × 18 pixels, fil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99" y="2927857"/>
            <a:ext cx="372444" cy="352697"/>
          </a:xfrm>
          <a:prstGeom prst="rect">
            <a:avLst/>
          </a:prstGeom>
        </p:spPr>
      </p:pic>
      <p:pic>
        <p:nvPicPr>
          <p:cNvPr id="20" name="Picture 19" descr="Original file ‎ (SVG file, nominally 19 × 18 pixels, fil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930" y="2916290"/>
            <a:ext cx="372444" cy="352697"/>
          </a:xfrm>
          <a:prstGeom prst="rect">
            <a:avLst/>
          </a:prstGeom>
        </p:spPr>
      </p:pic>
      <p:pic>
        <p:nvPicPr>
          <p:cNvPr id="22" name="Picture 21" descr="Original file ‎ (SVG file, nominally 19 × 18 pixels, fil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378" y="2885561"/>
            <a:ext cx="372444" cy="352697"/>
          </a:xfrm>
          <a:prstGeom prst="rect">
            <a:avLst/>
          </a:prstGeom>
        </p:spPr>
      </p:pic>
      <p:pic>
        <p:nvPicPr>
          <p:cNvPr id="24" name="Picture 23" descr="Original file ‎ (SVG file, nominally 19 × 18 pixels, fil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99" y="5538777"/>
            <a:ext cx="372444" cy="352697"/>
          </a:xfrm>
          <a:prstGeom prst="rect">
            <a:avLst/>
          </a:prstGeom>
        </p:spPr>
      </p:pic>
      <p:pic>
        <p:nvPicPr>
          <p:cNvPr id="25" name="Picture 24" descr="Original file ‎ (SVG file, nominally 19 × 18 pixels, fil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930" y="5538776"/>
            <a:ext cx="372444" cy="352697"/>
          </a:xfrm>
          <a:prstGeom prst="rect">
            <a:avLst/>
          </a:prstGeom>
        </p:spPr>
      </p:pic>
      <p:pic>
        <p:nvPicPr>
          <p:cNvPr id="26" name="Picture 25" descr="Original file ‎ (SVG file, nominally 19 × 18 pixels, fil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378" y="5538775"/>
            <a:ext cx="372444" cy="35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5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UI Should match church’s main website.</a:t>
            </a:r>
          </a:p>
          <a:p>
            <a:r>
              <a:rPr lang="en-US" dirty="0"/>
              <a:t>Ease of access</a:t>
            </a:r>
          </a:p>
          <a:p>
            <a:r>
              <a:rPr lang="en-US" dirty="0"/>
              <a:t>Cost effective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2B81-1132-4FE0-93D4-D0CAD401D5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5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METHODOLOGY - SCRUM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712652" y="3749766"/>
          <a:ext cx="1926046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6046">
                  <a:extLst>
                    <a:ext uri="{9D8B030D-6E8A-4147-A177-3AD203B41FA5}">
                      <a16:colId xmlns:a16="http://schemas.microsoft.com/office/drawing/2014/main" val="34146405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Product backlog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293439"/>
                  </a:ext>
                </a:extLst>
              </a:tr>
              <a:tr h="262184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940307"/>
                  </a:ext>
                </a:extLst>
              </a:tr>
              <a:tr h="262184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3224"/>
                  </a:ext>
                </a:extLst>
              </a:tr>
              <a:tr h="262184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070932"/>
                  </a:ext>
                </a:extLst>
              </a:tr>
              <a:tr h="262184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204898"/>
                  </a:ext>
                </a:extLst>
              </a:tr>
              <a:tr h="262184">
                <a:tc>
                  <a:txBody>
                    <a:bodyPr/>
                    <a:lstStyle/>
                    <a:p>
                      <a:r>
                        <a:rPr lang="en-US" dirty="0"/>
                        <a:t>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04458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9594" y="3091843"/>
            <a:ext cx="2485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Product owner (</a:t>
            </a:r>
            <a:r>
              <a:rPr lang="en-US" b="1" dirty="0" err="1">
                <a:solidFill>
                  <a:srgbClr val="FF0000"/>
                </a:solidFill>
              </a:rPr>
              <a:t>Jolaine</a:t>
            </a:r>
            <a:r>
              <a:rPr lang="en-US" b="1" dirty="0">
                <a:solidFill>
                  <a:srgbClr val="FF0000"/>
                </a:solidFill>
              </a:rPr>
              <a:t> &amp;Team </a:t>
            </a:r>
            <a:r>
              <a:rPr lang="en-US" b="1" dirty="0"/>
              <a:t>)</a:t>
            </a:r>
          </a:p>
        </p:txBody>
      </p:sp>
      <p:sp>
        <p:nvSpPr>
          <p:cNvPr id="5" name="Right Brace 4"/>
          <p:cNvSpPr/>
          <p:nvPr/>
        </p:nvSpPr>
        <p:spPr>
          <a:xfrm>
            <a:off x="2745377" y="3931920"/>
            <a:ext cx="148735" cy="66620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&lt;strong&gt;User&lt;/strong&gt; icon by adeptusmagos on DeviantAr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23" y="2644390"/>
            <a:ext cx="594904" cy="5949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2515" y="1188825"/>
            <a:ext cx="1946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Inputs from Customers, Team, Managers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83361" y="2112155"/>
            <a:ext cx="0" cy="38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08909" y="2112155"/>
            <a:ext cx="0" cy="38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37360" y="2112155"/>
            <a:ext cx="0" cy="38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37508" y="2112155"/>
            <a:ext cx="0" cy="38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082119" y="4297680"/>
            <a:ext cx="1802675" cy="1646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Team selects starting at top as much as it can commit to deliver by end of the sprint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5286103" y="4297680"/>
          <a:ext cx="1619794" cy="1188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9794">
                  <a:extLst>
                    <a:ext uri="{9D8B030D-6E8A-4147-A177-3AD203B41FA5}">
                      <a16:colId xmlns:a16="http://schemas.microsoft.com/office/drawing/2014/main" val="1689122403"/>
                    </a:ext>
                  </a:extLst>
                </a:gridCol>
              </a:tblGrid>
              <a:tr h="396275">
                <a:tc>
                  <a:txBody>
                    <a:bodyPr/>
                    <a:lstStyle/>
                    <a:p>
                      <a:r>
                        <a:rPr lang="en-US" dirty="0"/>
                        <a:t>Sprint backlog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734378"/>
                  </a:ext>
                </a:extLst>
              </a:tr>
              <a:tr h="396275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153722"/>
                  </a:ext>
                </a:extLst>
              </a:tr>
              <a:tr h="396275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3775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89177">
            <a:off x="7205070" y="3262994"/>
            <a:ext cx="1524816" cy="152481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38229" y="3499261"/>
            <a:ext cx="112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Sprint</a:t>
            </a:r>
          </a:p>
          <a:p>
            <a:r>
              <a:rPr lang="en-US" dirty="0"/>
              <a:t>2 weeks</a:t>
            </a:r>
          </a:p>
        </p:txBody>
      </p:sp>
      <p:sp>
        <p:nvSpPr>
          <p:cNvPr id="16" name="Curved Down Arrow 15"/>
          <p:cNvSpPr/>
          <p:nvPr/>
        </p:nvSpPr>
        <p:spPr>
          <a:xfrm rot="1837932">
            <a:off x="8053449" y="2768796"/>
            <a:ext cx="943871" cy="59595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Picture 16" descr="&lt;strong&gt;Team&lt;/strong&gt;:INSA-Lyon/&lt;strong&gt;Team&lt;/strong&gt; - 2014.igem.or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756" y="3066772"/>
            <a:ext cx="693411" cy="80009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419154" y="3703882"/>
            <a:ext cx="201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Team(</a:t>
            </a:r>
            <a:r>
              <a:rPr lang="en-US" b="1" dirty="0">
                <a:solidFill>
                  <a:srgbClr val="FF0000"/>
                </a:solidFill>
              </a:rPr>
              <a:t>Codex</a:t>
            </a:r>
            <a:r>
              <a:rPr lang="en-US" b="1" dirty="0"/>
              <a:t>)</a:t>
            </a:r>
          </a:p>
        </p:txBody>
      </p:sp>
      <p:sp>
        <p:nvSpPr>
          <p:cNvPr id="19" name="Right Brace 18"/>
          <p:cNvSpPr/>
          <p:nvPr/>
        </p:nvSpPr>
        <p:spPr>
          <a:xfrm>
            <a:off x="4962456" y="4210068"/>
            <a:ext cx="110345" cy="66237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&lt;strong&gt;Team&lt;/strong&gt;:INSA-Lyon/&lt;strong&gt;Team&lt;/strong&gt; - 2014.igem.or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308" y="1815089"/>
            <a:ext cx="693411" cy="80009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751748" y="2445512"/>
            <a:ext cx="1618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Daily standup      meeting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8863570" y="3844742"/>
            <a:ext cx="1001235" cy="456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Bevel 22"/>
          <p:cNvSpPr/>
          <p:nvPr/>
        </p:nvSpPr>
        <p:spPr>
          <a:xfrm>
            <a:off x="10175967" y="3866862"/>
            <a:ext cx="1583288" cy="430818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Final product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077077" y="4477714"/>
            <a:ext cx="158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Finished Work</a:t>
            </a:r>
          </a:p>
        </p:txBody>
      </p:sp>
      <p:pic>
        <p:nvPicPr>
          <p:cNvPr id="25" name="Picture 24" descr="&lt;strong&gt;Team&lt;/strong&gt;:INSA-Lyon/&lt;strong&gt;Team&lt;/strong&gt; - 2014.igem.or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161" y="2553901"/>
            <a:ext cx="693411" cy="80009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0204438" y="3271877"/>
            <a:ext cx="155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Sprint Review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82118" y="5969568"/>
            <a:ext cx="1880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Sprint planning meeting(</a:t>
            </a:r>
            <a:r>
              <a:rPr lang="en-US" b="1" dirty="0">
                <a:solidFill>
                  <a:srgbClr val="FF0000"/>
                </a:solidFill>
              </a:rPr>
              <a:t>After client meeting</a:t>
            </a:r>
            <a:r>
              <a:rPr lang="en-US" b="1" dirty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50463" y="5618587"/>
            <a:ext cx="223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Task list for the week</a:t>
            </a:r>
          </a:p>
        </p:txBody>
      </p:sp>
    </p:spTree>
    <p:extLst>
      <p:ext uri="{BB962C8B-B14F-4D97-AF65-F5344CB8AC3E}">
        <p14:creationId xmlns:p14="http://schemas.microsoft.com/office/powerpoint/2010/main" val="395236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4C29-9565-4252-A9FE-66F989F7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790" y="1746667"/>
            <a:ext cx="1595709" cy="159570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163" y="1889465"/>
            <a:ext cx="2713653" cy="14246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325" y="4680746"/>
            <a:ext cx="1140823" cy="11408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68" y="4474871"/>
            <a:ext cx="1496087" cy="14960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7842068" y="3342376"/>
            <a:ext cx="214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GitHub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833981" y="348947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GitBash</a:t>
            </a:r>
            <a:r>
              <a:rPr lang="en-US" sz="2400" b="1" dirty="0"/>
              <a:t> 2.14.3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2435458" y="5859923"/>
            <a:ext cx="2449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Visual Studio 1.17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7842068" y="5712823"/>
            <a:ext cx="1654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Node 8.7.0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2B81-1132-4FE0-93D4-D0CAD401D5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2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8B89-FDCA-439F-95B4-4C319BB4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80" y="1477431"/>
            <a:ext cx="1985318" cy="166735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548" y="1303647"/>
            <a:ext cx="2027374" cy="20273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512" y="1678060"/>
            <a:ext cx="1427376" cy="16877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5636383" y="3331020"/>
            <a:ext cx="1798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HTML 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66998" y="3365858"/>
            <a:ext cx="2397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Java Script 1.8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6006" y="3331021"/>
            <a:ext cx="2312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Bootstrap v4.0.0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5102372" y="5912274"/>
            <a:ext cx="215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Mongodb 3.4.9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20" y="4187189"/>
            <a:ext cx="2480269" cy="186020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8200" y="6003172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Heroku</a:t>
            </a:r>
            <a:endParaRPr lang="en-US" sz="2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901" y="4273391"/>
            <a:ext cx="2332197" cy="1616990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2B81-1132-4FE0-93D4-D0CAD401D5FC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496" y="4273936"/>
            <a:ext cx="1835407" cy="131550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flipH="1">
            <a:off x="8917746" y="5924625"/>
            <a:ext cx="215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Mlab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3983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6178-15C2-4E33-8F50-F49281E5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04ACE-86A5-4345-8EED-6DD55DCAB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103" y="2696483"/>
            <a:ext cx="7652657" cy="97418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Please refer to the handout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2B81-1132-4FE0-93D4-D0CAD401D5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3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F348-EC0E-4E19-B948-8F339837E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 ACCOMPLISHED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F547E-C479-4AC6-AF87-58914D179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In previous semester:</a:t>
            </a:r>
          </a:p>
          <a:p>
            <a:r>
              <a:rPr lang="en-IN" dirty="0"/>
              <a:t>Gathered requirements</a:t>
            </a:r>
          </a:p>
          <a:p>
            <a:r>
              <a:rPr lang="en-IN" dirty="0"/>
              <a:t>Setting up a environment of </a:t>
            </a:r>
            <a:r>
              <a:rPr lang="en-IN" dirty="0" smtClean="0"/>
              <a:t>Scrum </a:t>
            </a:r>
            <a:r>
              <a:rPr lang="en-IN" dirty="0"/>
              <a:t>methodology</a:t>
            </a:r>
          </a:p>
          <a:p>
            <a:r>
              <a:rPr lang="en-IN" dirty="0"/>
              <a:t>Connect with NoSQL database </a:t>
            </a:r>
          </a:p>
          <a:p>
            <a:r>
              <a:rPr lang="en-IN" dirty="0"/>
              <a:t>Profile pages for Parishioner, ministry lead and admin</a:t>
            </a:r>
          </a:p>
          <a:p>
            <a:r>
              <a:rPr lang="en-IN" dirty="0"/>
              <a:t>Hosting the site on Heroku without </a:t>
            </a:r>
            <a:r>
              <a:rPr lang="en-IN" dirty="0" smtClean="0"/>
              <a:t>database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2B81-1132-4FE0-93D4-D0CAD401D5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4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DDA9-F20A-4910-9614-8C40848C0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 ACCOMPLISHED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81617-8537-442A-97E6-62284616C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Dynamic </a:t>
            </a:r>
            <a:r>
              <a:rPr lang="en-IN" dirty="0"/>
              <a:t>pages for </a:t>
            </a:r>
            <a:r>
              <a:rPr lang="en-IN" dirty="0" smtClean="0"/>
              <a:t>ministries</a:t>
            </a:r>
            <a:endParaRPr lang="en-IN" dirty="0"/>
          </a:p>
          <a:p>
            <a:r>
              <a:rPr lang="en-IN" dirty="0" smtClean="0"/>
              <a:t>Changed view of ministry pages</a:t>
            </a:r>
            <a:endParaRPr lang="en-IN" dirty="0"/>
          </a:p>
          <a:p>
            <a:r>
              <a:rPr lang="en-IN" dirty="0"/>
              <a:t>Dynamic functionality of </a:t>
            </a:r>
            <a:r>
              <a:rPr lang="en-IN" dirty="0" smtClean="0"/>
              <a:t>admin</a:t>
            </a:r>
            <a:endParaRPr lang="en-IN" dirty="0"/>
          </a:p>
          <a:p>
            <a:r>
              <a:rPr lang="en-IN" dirty="0"/>
              <a:t>Uploading profile pictures for </a:t>
            </a:r>
            <a:r>
              <a:rPr lang="en-IN" dirty="0" smtClean="0"/>
              <a:t>parishioners</a:t>
            </a:r>
            <a:endParaRPr lang="en-IN" dirty="0"/>
          </a:p>
          <a:p>
            <a:r>
              <a:rPr lang="en-IN" dirty="0"/>
              <a:t>Importing data from csv to MongoDB using Studio </a:t>
            </a:r>
            <a:r>
              <a:rPr lang="en-IN" dirty="0" smtClean="0"/>
              <a:t>3T</a:t>
            </a:r>
          </a:p>
          <a:p>
            <a:r>
              <a:rPr lang="en-IN" dirty="0" smtClean="0"/>
              <a:t>Reports Generation</a:t>
            </a:r>
          </a:p>
          <a:p>
            <a:r>
              <a:rPr lang="en-IN" dirty="0" smtClean="0"/>
              <a:t>Password encryption</a:t>
            </a:r>
          </a:p>
          <a:p>
            <a:r>
              <a:rPr lang="en-IN" dirty="0" smtClean="0"/>
              <a:t>Deploying </a:t>
            </a:r>
            <a:r>
              <a:rPr lang="en-IN" dirty="0"/>
              <a:t>the application in </a:t>
            </a:r>
            <a:r>
              <a:rPr lang="en-IN" dirty="0" err="1"/>
              <a:t>Heroku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024DB-965C-4F2E-8886-8E5E2C3D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2B81-1132-4FE0-93D4-D0CAD401D5F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9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2DEA-C9AD-4E67-BF80-ED35A6BB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 </a:t>
            </a:r>
            <a:r>
              <a:rPr lang="en-IN" dirty="0" smtClean="0"/>
              <a:t>NOT ACCOMPLISHED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489FC-D7E0-4D99-9A94-B611196F6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Integration with </a:t>
            </a:r>
            <a:r>
              <a:rPr lang="en-IN" dirty="0" smtClean="0"/>
              <a:t>session</a:t>
            </a:r>
          </a:p>
          <a:p>
            <a:r>
              <a:rPr lang="en-IN" dirty="0" smtClean="0"/>
              <a:t>Sending Notifications</a:t>
            </a:r>
          </a:p>
          <a:p>
            <a:r>
              <a:rPr lang="en-IN" dirty="0" smtClean="0"/>
              <a:t>Data Import and export</a:t>
            </a:r>
            <a:endParaRPr lang="en-IN" dirty="0"/>
          </a:p>
          <a:p>
            <a:r>
              <a:rPr lang="en-IN" dirty="0"/>
              <a:t>Send automatic </a:t>
            </a:r>
            <a:r>
              <a:rPr lang="en-IN" dirty="0" smtClean="0"/>
              <a:t>e-mails</a:t>
            </a:r>
          </a:p>
          <a:p>
            <a:r>
              <a:rPr lang="en-IN" dirty="0" smtClean="0"/>
              <a:t>List Inactive ministries</a:t>
            </a:r>
          </a:p>
          <a:p>
            <a:r>
              <a:rPr lang="en-IN" dirty="0" smtClean="0"/>
              <a:t>Delete users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2B81-1132-4FE0-93D4-D0CAD401D5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5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ED85-CEB8-43ED-A2FF-B9FC6C499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55B3E-C3E4-44E0-95CD-F6FBCE738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Technologies:</a:t>
            </a:r>
          </a:p>
          <a:p>
            <a:pPr lvl="1"/>
            <a:r>
              <a:rPr lang="en-IN" dirty="0"/>
              <a:t>Working with Node.js</a:t>
            </a:r>
          </a:p>
          <a:p>
            <a:pPr lvl="1"/>
            <a:r>
              <a:rPr lang="en-IN" dirty="0"/>
              <a:t>Deploy in Heroku</a:t>
            </a:r>
          </a:p>
          <a:p>
            <a:pPr lvl="1"/>
            <a:r>
              <a:rPr lang="en-IN" dirty="0"/>
              <a:t>Importing data </a:t>
            </a:r>
          </a:p>
          <a:p>
            <a:pPr lvl="1"/>
            <a:r>
              <a:rPr lang="en-IN" dirty="0"/>
              <a:t>Working with GitHub</a:t>
            </a:r>
          </a:p>
          <a:p>
            <a:pPr lvl="1"/>
            <a:r>
              <a:rPr lang="en-IN" dirty="0"/>
              <a:t>Basics of </a:t>
            </a:r>
            <a:r>
              <a:rPr lang="en-IN" dirty="0" err="1"/>
              <a:t>Robo</a:t>
            </a:r>
            <a:r>
              <a:rPr lang="en-IN" dirty="0"/>
              <a:t> 3T and Studio 3T</a:t>
            </a:r>
          </a:p>
          <a:p>
            <a:r>
              <a:rPr lang="en-IN" dirty="0"/>
              <a:t>Social Issues:</a:t>
            </a:r>
          </a:p>
          <a:p>
            <a:pPr lvl="1"/>
            <a:r>
              <a:rPr lang="en-IN" dirty="0"/>
              <a:t>Conduct client meetings in a proficient way</a:t>
            </a:r>
          </a:p>
          <a:p>
            <a:pPr lvl="1"/>
            <a:r>
              <a:rPr lang="en-IN" dirty="0"/>
              <a:t>Overcoming all the problems within the team</a:t>
            </a:r>
          </a:p>
          <a:p>
            <a:pPr lvl="1"/>
            <a:r>
              <a:rPr lang="en-IN" dirty="0"/>
              <a:t>Planning the procedure before implementing</a:t>
            </a:r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2B81-1132-4FE0-93D4-D0CAD401D5F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Roles</a:t>
            </a:r>
          </a:p>
          <a:p>
            <a:pPr lvl="1"/>
            <a:r>
              <a:rPr lang="en-US" dirty="0"/>
              <a:t>Existing system</a:t>
            </a:r>
          </a:p>
          <a:p>
            <a:pPr lvl="1"/>
            <a:r>
              <a:rPr lang="en-US" dirty="0"/>
              <a:t>Proposed system</a:t>
            </a:r>
          </a:p>
          <a:p>
            <a:r>
              <a:rPr lang="en-US" dirty="0"/>
              <a:t>List of </a:t>
            </a:r>
            <a:r>
              <a:rPr lang="en-US" dirty="0" smtClean="0"/>
              <a:t>Entities</a:t>
            </a:r>
            <a:endParaRPr lang="en-US" dirty="0"/>
          </a:p>
          <a:p>
            <a:r>
              <a:rPr lang="en-US" dirty="0"/>
              <a:t>List of </a:t>
            </a:r>
            <a:r>
              <a:rPr lang="en-US" dirty="0" smtClean="0"/>
              <a:t>Stakeholders</a:t>
            </a:r>
            <a:endParaRPr lang="en-US" dirty="0"/>
          </a:p>
          <a:p>
            <a:r>
              <a:rPr lang="en-US" dirty="0"/>
              <a:t>Functional Requirements</a:t>
            </a:r>
          </a:p>
          <a:p>
            <a:r>
              <a:rPr lang="en-US" dirty="0"/>
              <a:t>Non-functional Requirements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Tools</a:t>
            </a:r>
          </a:p>
          <a:p>
            <a:r>
              <a:rPr lang="en-US" dirty="0"/>
              <a:t>Technologies</a:t>
            </a:r>
          </a:p>
          <a:p>
            <a:r>
              <a:rPr lang="en-US" dirty="0"/>
              <a:t>Demonstration</a:t>
            </a:r>
          </a:p>
          <a:p>
            <a:r>
              <a:rPr lang="en-US" dirty="0"/>
              <a:t>Tasks </a:t>
            </a:r>
            <a:r>
              <a:rPr lang="en-US" dirty="0" smtClean="0"/>
              <a:t>Accomplished</a:t>
            </a:r>
            <a:endParaRPr lang="en-US" dirty="0"/>
          </a:p>
          <a:p>
            <a:r>
              <a:rPr lang="en-US" dirty="0" smtClean="0"/>
              <a:t>Tasks Not Accomplished</a:t>
            </a:r>
          </a:p>
          <a:p>
            <a:r>
              <a:rPr lang="en-US" dirty="0" smtClean="0"/>
              <a:t>Lessons Learned</a:t>
            </a:r>
            <a:endParaRPr lang="en-US" dirty="0"/>
          </a:p>
          <a:p>
            <a:r>
              <a:rPr lang="en-US" dirty="0"/>
              <a:t>Acknowledgments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2B81-1132-4FE0-93D4-D0CAD401D5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1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F6C0-3A7D-42B5-8E3F-A8C88270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0969C-F458-43DB-A74E-BC0A00C8E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would like to thank</a:t>
            </a:r>
          </a:p>
          <a:p>
            <a:pPr lvl="1"/>
            <a:r>
              <a:rPr lang="en-IN" dirty="0"/>
              <a:t>Ms. </a:t>
            </a:r>
            <a:r>
              <a:rPr lang="en-IN" dirty="0" err="1"/>
              <a:t>Jolaine</a:t>
            </a:r>
            <a:r>
              <a:rPr lang="en-IN" dirty="0"/>
              <a:t> </a:t>
            </a:r>
            <a:r>
              <a:rPr lang="en-IN" dirty="0" err="1"/>
              <a:t>Zweifel</a:t>
            </a:r>
            <a:r>
              <a:rPr lang="en-IN" dirty="0"/>
              <a:t> &amp; team</a:t>
            </a:r>
          </a:p>
          <a:p>
            <a:pPr lvl="1"/>
            <a:r>
              <a:rPr lang="en-IN" dirty="0" err="1"/>
              <a:t>Dr.</a:t>
            </a:r>
            <a:r>
              <a:rPr lang="en-IN" dirty="0"/>
              <a:t> Ajay </a:t>
            </a:r>
            <a:r>
              <a:rPr lang="en-IN" dirty="0" err="1"/>
              <a:t>Bandi</a:t>
            </a:r>
            <a:endParaRPr lang="en-IN" dirty="0"/>
          </a:p>
          <a:p>
            <a:pPr lvl="1"/>
            <a:r>
              <a:rPr lang="en-IN" dirty="0"/>
              <a:t>Other teams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2B81-1132-4FE0-93D4-D0CAD401D5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5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17073"/>
            <a:ext cx="10515600" cy="25846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2B81-1132-4FE0-93D4-D0CAD401D5F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1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735810" y="578751"/>
            <a:ext cx="4137257" cy="800400"/>
          </a:xfrm>
          <a:prstGeom prst="rect">
            <a:avLst/>
          </a:prstGeom>
          <a:noFill/>
          <a:ln>
            <a:noFill/>
          </a:ln>
        </p:spPr>
        <p:txBody>
          <a:bodyPr wrap="square" lIns="91433" tIns="45700" rIns="91433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SzPct val="25000"/>
            </a:pPr>
            <a:r>
              <a:rPr lang="en-GB" sz="18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GB" sz="4400" b="1" dirty="0" smtClean="0">
                <a:latin typeface="+mj-lt"/>
                <a:ea typeface="+mj-ea"/>
                <a:cs typeface="+mj-cs"/>
                <a:sym typeface="Calibri"/>
              </a:rPr>
              <a:t>ROLES</a:t>
            </a:r>
            <a:endParaRPr lang="en-GB" sz="4400" b="1" dirty="0"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153" name="Shape 153" descr="[WILD] - Concurs 'Luna Cadourilor' - CS16 - Arhiva - CS16 ...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386252" y="800220"/>
            <a:ext cx="1053737" cy="13329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Shape 154"/>
          <p:cNvCxnSpPr/>
          <p:nvPr/>
        </p:nvCxnSpPr>
        <p:spPr>
          <a:xfrm flipH="1">
            <a:off x="4023361" y="1867988"/>
            <a:ext cx="1116873" cy="796835"/>
          </a:xfrm>
          <a:prstGeom prst="straightConnector1">
            <a:avLst/>
          </a:prstGeom>
          <a:noFill/>
          <a:ln w="19050" cap="flat" cmpd="thinThick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55" name="Shape 155" descr="&lt;strong&gt;User&lt;/strong&gt; icon by adeptusmagos on DeviantAr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63115" y="2676665"/>
            <a:ext cx="1249136" cy="124913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3066877" y="3841625"/>
            <a:ext cx="1577200" cy="369200"/>
          </a:xfrm>
          <a:prstGeom prst="rect">
            <a:avLst/>
          </a:prstGeom>
          <a:noFill/>
          <a:ln>
            <a:noFill/>
          </a:ln>
        </p:spPr>
        <p:txBody>
          <a:bodyPr wrap="square" lIns="91433" tIns="45700" rIns="91433" bIns="45700" anchor="t" anchorCtr="0">
            <a:noAutofit/>
          </a:bodyPr>
          <a:lstStyle/>
          <a:p>
            <a:pPr>
              <a:buSzPct val="25000"/>
            </a:pPr>
            <a:r>
              <a:rPr lang="en-GB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Ministry lead</a:t>
            </a:r>
          </a:p>
        </p:txBody>
      </p:sp>
      <p:cxnSp>
        <p:nvCxnSpPr>
          <p:cNvPr id="157" name="Shape 157"/>
          <p:cNvCxnSpPr/>
          <p:nvPr/>
        </p:nvCxnSpPr>
        <p:spPr>
          <a:xfrm>
            <a:off x="5913120" y="2060936"/>
            <a:ext cx="0" cy="644400"/>
          </a:xfrm>
          <a:prstGeom prst="straightConnector1">
            <a:avLst/>
          </a:prstGeom>
          <a:noFill/>
          <a:ln w="19050" cap="flat" cmpd="thinThick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58" name="Shape 158" descr="&lt;strong&gt;User&lt;/strong&gt;:Nilli - Wikipedia, the free encyclopedi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72099" y="2632970"/>
            <a:ext cx="1136469" cy="113646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5300253" y="3841701"/>
            <a:ext cx="1704800" cy="369200"/>
          </a:xfrm>
          <a:prstGeom prst="rect">
            <a:avLst/>
          </a:prstGeom>
          <a:noFill/>
          <a:ln>
            <a:noFill/>
          </a:ln>
        </p:spPr>
        <p:txBody>
          <a:bodyPr wrap="square" lIns="91433" tIns="45700" rIns="91433" bIns="45700" anchor="t" anchorCtr="0">
            <a:noAutofit/>
          </a:bodyPr>
          <a:lstStyle/>
          <a:p>
            <a:pPr>
              <a:buSzPct val="25000"/>
            </a:pPr>
            <a:r>
              <a:rPr lang="en-GB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Ministry lead</a:t>
            </a:r>
          </a:p>
        </p:txBody>
      </p:sp>
      <p:cxnSp>
        <p:nvCxnSpPr>
          <p:cNvPr id="160" name="Shape 160"/>
          <p:cNvCxnSpPr/>
          <p:nvPr/>
        </p:nvCxnSpPr>
        <p:spPr>
          <a:xfrm>
            <a:off x="6627767" y="1891300"/>
            <a:ext cx="1406000" cy="741600"/>
          </a:xfrm>
          <a:prstGeom prst="straightConnector1">
            <a:avLst/>
          </a:prstGeom>
          <a:noFill/>
          <a:ln w="19050" cap="flat" cmpd="thinThick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61" name="Shape 161" descr="&lt;strong&gt;User&lt;/strong&gt; icon by adeptusmagos on DeviantArt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80821" y="2592416"/>
            <a:ext cx="1217577" cy="121757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7661087" y="3769425"/>
            <a:ext cx="1470000" cy="369200"/>
          </a:xfrm>
          <a:prstGeom prst="rect">
            <a:avLst/>
          </a:prstGeom>
          <a:noFill/>
          <a:ln>
            <a:noFill/>
          </a:ln>
        </p:spPr>
        <p:txBody>
          <a:bodyPr wrap="square" lIns="91433" tIns="45700" rIns="91433" bIns="45700" anchor="t" anchorCtr="0">
            <a:noAutofit/>
          </a:bodyPr>
          <a:lstStyle/>
          <a:p>
            <a:pPr>
              <a:buSzPct val="25000"/>
            </a:pPr>
            <a:r>
              <a:rPr lang="en-GB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Ministry lead</a:t>
            </a:r>
          </a:p>
        </p:txBody>
      </p:sp>
      <p:pic>
        <p:nvPicPr>
          <p:cNvPr id="164" name="Shape 164" descr="Free illustration: Computer, User, Icon, Peolpe - Free ...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82877" y="4458947"/>
            <a:ext cx="1661200" cy="166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 descr="Free illustration: Computer, User, Icon, Peolpe - Free ...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127916" y="4526989"/>
            <a:ext cx="1681600" cy="168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Shape 167"/>
          <p:cNvCxnSpPr>
            <a:endCxn id="166" idx="0"/>
          </p:cNvCxnSpPr>
          <p:nvPr/>
        </p:nvCxnSpPr>
        <p:spPr>
          <a:xfrm>
            <a:off x="5968716" y="4138868"/>
            <a:ext cx="0" cy="388121"/>
          </a:xfrm>
          <a:prstGeom prst="straightConnector1">
            <a:avLst/>
          </a:prstGeom>
          <a:noFill/>
          <a:ln w="19050" cap="flat" cmpd="thinThick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69" name="Shape 169" descr="Free illustration: Computer, User, Icon, Peolpe - Free ...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472687" y="4429986"/>
            <a:ext cx="1658400" cy="165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Shape 170"/>
          <p:cNvCxnSpPr>
            <a:endCxn id="169" idx="0"/>
          </p:cNvCxnSpPr>
          <p:nvPr/>
        </p:nvCxnSpPr>
        <p:spPr>
          <a:xfrm flipH="1">
            <a:off x="8301887" y="4076066"/>
            <a:ext cx="6630" cy="353920"/>
          </a:xfrm>
          <a:prstGeom prst="straightConnector1">
            <a:avLst/>
          </a:prstGeom>
          <a:noFill/>
          <a:ln w="19050" cap="flat" cmpd="thickThin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72" name="Shape 172"/>
          <p:cNvSpPr txBox="1"/>
          <p:nvPr/>
        </p:nvSpPr>
        <p:spPr>
          <a:xfrm>
            <a:off x="2982877" y="6134304"/>
            <a:ext cx="1809200" cy="1972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r>
              <a:rPr lang="en-GB" sz="2400" dirty="0" smtClean="0"/>
              <a:t>Parishioners</a:t>
            </a:r>
            <a:endParaRPr lang="en-GB" sz="2400" dirty="0"/>
          </a:p>
        </p:txBody>
      </p:sp>
      <p:sp>
        <p:nvSpPr>
          <p:cNvPr id="173" name="Shape 173"/>
          <p:cNvSpPr txBox="1"/>
          <p:nvPr/>
        </p:nvSpPr>
        <p:spPr>
          <a:xfrm>
            <a:off x="5153677" y="6156779"/>
            <a:ext cx="1772993" cy="2054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r>
              <a:rPr lang="en-GB" sz="2400" dirty="0" smtClean="0"/>
              <a:t>Parishioners</a:t>
            </a:r>
            <a:endParaRPr lang="en-GB" sz="2400" dirty="0"/>
          </a:p>
        </p:txBody>
      </p:sp>
      <p:sp>
        <p:nvSpPr>
          <p:cNvPr id="174" name="Shape 174"/>
          <p:cNvSpPr txBox="1"/>
          <p:nvPr/>
        </p:nvSpPr>
        <p:spPr>
          <a:xfrm>
            <a:off x="7630633" y="6166171"/>
            <a:ext cx="1826986" cy="1972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r>
              <a:rPr lang="en-GB" sz="2400" dirty="0" smtClean="0"/>
              <a:t>Parishioners</a:t>
            </a:r>
            <a:endParaRPr lang="en-GB" sz="2400" dirty="0"/>
          </a:p>
        </p:txBody>
      </p:sp>
      <p:sp>
        <p:nvSpPr>
          <p:cNvPr id="175" name="Shape 175"/>
          <p:cNvSpPr txBox="1"/>
          <p:nvPr/>
        </p:nvSpPr>
        <p:spPr>
          <a:xfrm rot="10800000" flipH="1">
            <a:off x="2250286" y="2447648"/>
            <a:ext cx="7285600" cy="8328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r>
              <a:rPr lang="en-GB" sz="4000" dirty="0"/>
              <a:t>…….   …………    ……   ..…..</a:t>
            </a:r>
          </a:p>
        </p:txBody>
      </p:sp>
      <p:sp>
        <p:nvSpPr>
          <p:cNvPr id="176" name="Shape 176"/>
          <p:cNvSpPr txBox="1"/>
          <p:nvPr/>
        </p:nvSpPr>
        <p:spPr>
          <a:xfrm rot="2154583">
            <a:off x="5026639" y="1993497"/>
            <a:ext cx="272119" cy="1096561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r>
              <a:rPr lang="en-GB" sz="933" b="1"/>
              <a:t>|</a:t>
            </a:r>
          </a:p>
          <a:p>
            <a:r>
              <a:rPr lang="en-GB" sz="933" b="1"/>
              <a:t>|</a:t>
            </a:r>
          </a:p>
          <a:p>
            <a:r>
              <a:rPr lang="en-GB" sz="933" b="1"/>
              <a:t>|</a:t>
            </a:r>
          </a:p>
        </p:txBody>
      </p:sp>
      <p:sp>
        <p:nvSpPr>
          <p:cNvPr id="177" name="Shape 177"/>
          <p:cNvSpPr txBox="1"/>
          <p:nvPr/>
        </p:nvSpPr>
        <p:spPr>
          <a:xfrm rot="-2857442">
            <a:off x="6762091" y="1814821"/>
            <a:ext cx="489597" cy="1658759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r>
              <a:rPr lang="en-GB" sz="1067" b="1" dirty="0"/>
              <a:t>|</a:t>
            </a:r>
          </a:p>
          <a:p>
            <a:r>
              <a:rPr lang="en-GB" sz="1067" b="1" dirty="0"/>
              <a:t>|</a:t>
            </a:r>
          </a:p>
          <a:p>
            <a:r>
              <a:rPr lang="en-GB" sz="1067" b="1" dirty="0"/>
              <a:t>|</a:t>
            </a:r>
          </a:p>
        </p:txBody>
      </p:sp>
      <p:sp>
        <p:nvSpPr>
          <p:cNvPr id="178" name="Shape 178"/>
          <p:cNvSpPr/>
          <p:nvPr/>
        </p:nvSpPr>
        <p:spPr>
          <a:xfrm>
            <a:off x="2702267" y="1755620"/>
            <a:ext cx="2170800" cy="4818800"/>
          </a:xfrm>
          <a:prstGeom prst="flowChartConnector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9" name="Shape 179"/>
          <p:cNvSpPr txBox="1"/>
          <p:nvPr/>
        </p:nvSpPr>
        <p:spPr>
          <a:xfrm>
            <a:off x="1504075" y="2133508"/>
            <a:ext cx="1405892" cy="499229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r>
              <a:rPr lang="en-GB" sz="2400" dirty="0"/>
              <a:t>Ministry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2B81-1132-4FE0-93D4-D0CAD401D5FC}" type="slidenum">
              <a:rPr lang="en-US" smtClean="0"/>
              <a:t>3</a:t>
            </a:fld>
            <a:endParaRPr lang="en-US"/>
          </a:p>
        </p:txBody>
      </p:sp>
      <p:cxnSp>
        <p:nvCxnSpPr>
          <p:cNvPr id="39" name="Shape 167"/>
          <p:cNvCxnSpPr/>
          <p:nvPr/>
        </p:nvCxnSpPr>
        <p:spPr>
          <a:xfrm>
            <a:off x="3756177" y="4099910"/>
            <a:ext cx="0" cy="388121"/>
          </a:xfrm>
          <a:prstGeom prst="straightConnector1">
            <a:avLst/>
          </a:prstGeom>
          <a:noFill/>
          <a:ln w="19050" cap="flat" cmpd="thinThick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416109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159" grpId="0"/>
      <p:bldP spid="1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 based surveys</a:t>
            </a:r>
          </a:p>
          <a:p>
            <a:r>
              <a:rPr lang="en-US" dirty="0"/>
              <a:t>No online database</a:t>
            </a:r>
          </a:p>
          <a:p>
            <a:r>
              <a:rPr lang="en-US" dirty="0"/>
              <a:t>No profile for users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2B81-1132-4FE0-93D4-D0CAD401D5FC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85854"/>
            <a:ext cx="3069772" cy="36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3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8999"/>
            <a:ext cx="10515600" cy="1325563"/>
          </a:xfrm>
        </p:spPr>
        <p:txBody>
          <a:bodyPr/>
          <a:lstStyle/>
          <a:p>
            <a:r>
              <a:rPr lang="en-US" dirty="0"/>
              <a:t>PROPOSED SYSTEM</a:t>
            </a:r>
          </a:p>
        </p:txBody>
      </p:sp>
      <p:pic>
        <p:nvPicPr>
          <p:cNvPr id="5" name="Shape 155" descr="&lt;strong&gt;User&lt;/strong&gt; icon by adeptusmagos on DeviantArt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31687" y="4072849"/>
            <a:ext cx="1249136" cy="1249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64" descr="Free illustration: Computer, User, Icon, Peolpe - Free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9211" y="2794860"/>
            <a:ext cx="1195814" cy="1122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305" y="2392800"/>
            <a:ext cx="2723878" cy="2775515"/>
          </a:xfrm>
          <a:prstGeom prst="rect">
            <a:avLst/>
          </a:prstGeom>
        </p:spPr>
      </p:pic>
      <p:pic>
        <p:nvPicPr>
          <p:cNvPr id="9" name="Shape 194" descr="Group of members users icon - Free Public Domain Stock Photo - CC0 ...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7510" y="1318546"/>
            <a:ext cx="1247515" cy="116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381" y="2712157"/>
            <a:ext cx="1899665" cy="189966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9" idx="3"/>
          </p:cNvCxnSpPr>
          <p:nvPr/>
        </p:nvCxnSpPr>
        <p:spPr>
          <a:xfrm>
            <a:off x="3205025" y="1901050"/>
            <a:ext cx="2081078" cy="893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29227" y="3304862"/>
            <a:ext cx="2032674" cy="1019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229227" y="4072849"/>
            <a:ext cx="2032674" cy="634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363703" y="4441062"/>
            <a:ext cx="1975722" cy="16854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034183" y="3470290"/>
            <a:ext cx="1945840" cy="17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8034183" y="3917195"/>
            <a:ext cx="18596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415645">
            <a:off x="3504295" y="1977575"/>
            <a:ext cx="166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Ministries</a:t>
            </a:r>
          </a:p>
        </p:txBody>
      </p:sp>
      <p:sp>
        <p:nvSpPr>
          <p:cNvPr id="29" name="TextBox 28"/>
          <p:cNvSpPr txBox="1"/>
          <p:nvPr/>
        </p:nvSpPr>
        <p:spPr>
          <a:xfrm rot="181127">
            <a:off x="3180823" y="2976287"/>
            <a:ext cx="227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 their </a:t>
            </a:r>
            <a:r>
              <a:rPr lang="en-US" dirty="0" smtClean="0"/>
              <a:t>profiles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20565276">
            <a:off x="3126037" y="4055618"/>
            <a:ext cx="191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Manage </a:t>
            </a:r>
            <a:r>
              <a:rPr lang="en-US" dirty="0"/>
              <a:t>ministry</a:t>
            </a:r>
          </a:p>
        </p:txBody>
      </p:sp>
      <p:sp>
        <p:nvSpPr>
          <p:cNvPr id="31" name="TextBox 30"/>
          <p:cNvSpPr txBox="1"/>
          <p:nvPr/>
        </p:nvSpPr>
        <p:spPr>
          <a:xfrm rot="19204608">
            <a:off x="2919610" y="4933276"/>
            <a:ext cx="273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Administrates the system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38564" y="4897123"/>
            <a:ext cx="190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Web application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372399" y="4768205"/>
            <a:ext cx="1962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Database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2B81-1132-4FE0-93D4-D0CAD401D5FC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88126" y="1690688"/>
            <a:ext cx="105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8011" y="3160953"/>
            <a:ext cx="15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PARISHIONER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1265" y="4605726"/>
            <a:ext cx="198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MINISTRY LEAD</a:t>
            </a:r>
          </a:p>
        </p:txBody>
      </p:sp>
      <p:sp>
        <p:nvSpPr>
          <p:cNvPr id="24" name="TextBox 23"/>
          <p:cNvSpPr txBox="1"/>
          <p:nvPr/>
        </p:nvSpPr>
        <p:spPr>
          <a:xfrm flipH="1">
            <a:off x="227355" y="6028094"/>
            <a:ext cx="187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ADMINISTRATOR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1404" y="5771375"/>
            <a:ext cx="1257300" cy="962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82587" y="3065843"/>
            <a:ext cx="172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8117867" y="3977276"/>
            <a:ext cx="173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8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MAJOR ENTITIES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346169"/>
              </p:ext>
            </p:extLst>
          </p:nvPr>
        </p:nvGraphicFramePr>
        <p:xfrm>
          <a:off x="1321526" y="2308951"/>
          <a:ext cx="2309949" cy="257089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09949">
                  <a:extLst>
                    <a:ext uri="{9D8B030D-6E8A-4147-A177-3AD203B41FA5}">
                      <a16:colId xmlns:a16="http://schemas.microsoft.com/office/drawing/2014/main" val="1248952823"/>
                    </a:ext>
                  </a:extLst>
                </a:gridCol>
              </a:tblGrid>
              <a:tr h="5592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PARISHIONER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32927"/>
                  </a:ext>
                </a:extLst>
              </a:tr>
              <a:tr h="1638518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parishionerId</a:t>
                      </a:r>
                      <a:endParaRPr lang="en-US" dirty="0"/>
                    </a:p>
                    <a:p>
                      <a:pPr algn="l"/>
                      <a:r>
                        <a:rPr lang="en-US" dirty="0" err="1"/>
                        <a:t>firstName</a:t>
                      </a:r>
                      <a:endParaRPr lang="en-US" dirty="0"/>
                    </a:p>
                    <a:p>
                      <a:pPr algn="l"/>
                      <a:r>
                        <a:rPr lang="en-US" dirty="0" err="1"/>
                        <a:t>lastName</a:t>
                      </a:r>
                      <a:endParaRPr lang="en-US" dirty="0"/>
                    </a:p>
                    <a:p>
                      <a:pPr algn="l"/>
                      <a:r>
                        <a:rPr lang="en-US" dirty="0"/>
                        <a:t>email</a:t>
                      </a:r>
                    </a:p>
                    <a:p>
                      <a:pPr algn="l"/>
                      <a:r>
                        <a:rPr lang="en-US" dirty="0"/>
                        <a:t>password</a:t>
                      </a:r>
                    </a:p>
                    <a:p>
                      <a:pPr algn="l"/>
                      <a:r>
                        <a:rPr lang="en-US" dirty="0"/>
                        <a:t>skills</a:t>
                      </a:r>
                    </a:p>
                    <a:p>
                      <a:pPr algn="l"/>
                      <a:r>
                        <a:rPr lang="en-US" dirty="0"/>
                        <a:t>ministries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99206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2B81-1132-4FE0-93D4-D0CAD401D5FC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561345"/>
              </p:ext>
            </p:extLst>
          </p:nvPr>
        </p:nvGraphicFramePr>
        <p:xfrm>
          <a:off x="4835434" y="2308951"/>
          <a:ext cx="2309949" cy="279130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09949">
                  <a:extLst>
                    <a:ext uri="{9D8B030D-6E8A-4147-A177-3AD203B41FA5}">
                      <a16:colId xmlns:a16="http://schemas.microsoft.com/office/drawing/2014/main" val="3083869557"/>
                    </a:ext>
                  </a:extLst>
                </a:gridCol>
              </a:tblGrid>
              <a:tr h="5053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MINISTRY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574745"/>
                  </a:ext>
                </a:extLst>
              </a:tr>
              <a:tr h="2065597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ministryId</a:t>
                      </a:r>
                      <a:endParaRPr lang="en-US" dirty="0"/>
                    </a:p>
                    <a:p>
                      <a:pPr algn="l"/>
                      <a:r>
                        <a:rPr lang="en-US" dirty="0"/>
                        <a:t>title</a:t>
                      </a:r>
                    </a:p>
                    <a:p>
                      <a:pPr algn="l"/>
                      <a:r>
                        <a:rPr lang="en-US" dirty="0"/>
                        <a:t>description</a:t>
                      </a:r>
                    </a:p>
                    <a:p>
                      <a:pPr algn="l"/>
                      <a:r>
                        <a:rPr lang="en-US" dirty="0"/>
                        <a:t>mission</a:t>
                      </a:r>
                    </a:p>
                    <a:p>
                      <a:pPr algn="l"/>
                      <a:r>
                        <a:rPr lang="en-US" dirty="0"/>
                        <a:t>image</a:t>
                      </a:r>
                    </a:p>
                    <a:p>
                      <a:pPr algn="l"/>
                      <a:r>
                        <a:rPr lang="en-US" dirty="0" err="1"/>
                        <a:t>ministryLead</a:t>
                      </a:r>
                      <a:endParaRPr lang="en-US" dirty="0"/>
                    </a:p>
                    <a:p>
                      <a:pPr algn="l"/>
                      <a:r>
                        <a:rPr lang="en-US" dirty="0" err="1"/>
                        <a:t>ministryLeadContact</a:t>
                      </a:r>
                      <a:endParaRPr lang="en-US" dirty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99496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27551"/>
              </p:ext>
            </p:extLst>
          </p:nvPr>
        </p:nvGraphicFramePr>
        <p:xfrm>
          <a:off x="8161019" y="2308951"/>
          <a:ext cx="2309949" cy="219773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09949">
                  <a:extLst>
                    <a:ext uri="{9D8B030D-6E8A-4147-A177-3AD203B41FA5}">
                      <a16:colId xmlns:a16="http://schemas.microsoft.com/office/drawing/2014/main" val="1248952823"/>
                    </a:ext>
                  </a:extLst>
                </a:gridCol>
              </a:tblGrid>
              <a:tr h="5592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32927"/>
                  </a:ext>
                </a:extLst>
              </a:tr>
              <a:tr h="1638518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skillId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skillName</a:t>
                      </a:r>
                      <a:endParaRPr lang="en-US" dirty="0"/>
                    </a:p>
                    <a:p>
                      <a:pPr algn="l"/>
                      <a:r>
                        <a:rPr lang="en-US" dirty="0"/>
                        <a:t>category</a:t>
                      </a:r>
                    </a:p>
                    <a:p>
                      <a:pPr algn="l"/>
                      <a:r>
                        <a:rPr lang="en-US" dirty="0" err="1"/>
                        <a:t>skillType</a:t>
                      </a:r>
                      <a:endParaRPr lang="en-US" dirty="0"/>
                    </a:p>
                    <a:p>
                      <a:pPr algn="l"/>
                      <a:r>
                        <a:rPr lang="en-US" dirty="0"/>
                        <a:t>ministry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992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98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Client – </a:t>
            </a:r>
            <a:r>
              <a:rPr lang="en-US" dirty="0" err="1"/>
              <a:t>Jolaine</a:t>
            </a:r>
            <a:r>
              <a:rPr lang="en-US" dirty="0"/>
              <a:t> </a:t>
            </a:r>
            <a:r>
              <a:rPr lang="en-US" dirty="0" err="1"/>
              <a:t>Zweifel</a:t>
            </a:r>
            <a:endParaRPr lang="en-US" dirty="0"/>
          </a:p>
          <a:p>
            <a:r>
              <a:rPr lang="en-US" dirty="0"/>
              <a:t>Development team – Team Codex</a:t>
            </a:r>
          </a:p>
          <a:p>
            <a:r>
              <a:rPr lang="en-US" dirty="0"/>
              <a:t>External Client – Members of church</a:t>
            </a:r>
          </a:p>
          <a:p>
            <a:r>
              <a:rPr lang="en-US" dirty="0" smtClean="0"/>
              <a:t>Operator - Parishioners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2B81-1132-4FE0-93D4-D0CAD401D5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requirements divided into two parts</a:t>
            </a:r>
          </a:p>
          <a:p>
            <a:pPr lvl="1"/>
            <a:r>
              <a:rPr lang="en-US" dirty="0"/>
              <a:t>View</a:t>
            </a:r>
          </a:p>
          <a:p>
            <a:pPr lvl="1"/>
            <a:r>
              <a:rPr lang="en-US" dirty="0"/>
              <a:t>Edit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2B81-1132-4FE0-93D4-D0CAD401D5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3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355615"/>
            <a:ext cx="10525321" cy="989693"/>
          </a:xfrm>
        </p:spPr>
        <p:txBody>
          <a:bodyPr>
            <a:normAutofit/>
          </a:bodyPr>
          <a:lstStyle/>
          <a:p>
            <a:r>
              <a:rPr lang="en-US" sz="3200" dirty="0"/>
              <a:t>FUNCTIONAL </a:t>
            </a:r>
            <a:r>
              <a:rPr lang="en-US" sz="3200" dirty="0" smtClean="0"/>
              <a:t>REQUIREMENTS (</a:t>
            </a:r>
            <a:r>
              <a:rPr lang="en-US" sz="3200" dirty="0"/>
              <a:t>View)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535014"/>
              </p:ext>
            </p:extLst>
          </p:nvPr>
        </p:nvGraphicFramePr>
        <p:xfrm>
          <a:off x="1024306" y="1601718"/>
          <a:ext cx="9935431" cy="5192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96222">
                  <a:extLst>
                    <a:ext uri="{9D8B030D-6E8A-4147-A177-3AD203B41FA5}">
                      <a16:colId xmlns:a16="http://schemas.microsoft.com/office/drawing/2014/main" val="1240839283"/>
                    </a:ext>
                  </a:extLst>
                </a:gridCol>
                <a:gridCol w="1118859">
                  <a:extLst>
                    <a:ext uri="{9D8B030D-6E8A-4147-A177-3AD203B41FA5}">
                      <a16:colId xmlns:a16="http://schemas.microsoft.com/office/drawing/2014/main" val="2939689339"/>
                    </a:ext>
                  </a:extLst>
                </a:gridCol>
                <a:gridCol w="1646967">
                  <a:extLst>
                    <a:ext uri="{9D8B030D-6E8A-4147-A177-3AD203B41FA5}">
                      <a16:colId xmlns:a16="http://schemas.microsoft.com/office/drawing/2014/main" val="1737221882"/>
                    </a:ext>
                  </a:extLst>
                </a:gridCol>
                <a:gridCol w="1410789">
                  <a:extLst>
                    <a:ext uri="{9D8B030D-6E8A-4147-A177-3AD203B41FA5}">
                      <a16:colId xmlns:a16="http://schemas.microsoft.com/office/drawing/2014/main" val="4215655290"/>
                    </a:ext>
                  </a:extLst>
                </a:gridCol>
                <a:gridCol w="1162594">
                  <a:extLst>
                    <a:ext uri="{9D8B030D-6E8A-4147-A177-3AD203B41FA5}">
                      <a16:colId xmlns:a16="http://schemas.microsoft.com/office/drawing/2014/main" val="2224581788"/>
                    </a:ext>
                  </a:extLst>
                </a:gridCol>
              </a:tblGrid>
              <a:tr h="880225">
                <a:tc>
                  <a:txBody>
                    <a:bodyPr/>
                    <a:lstStyle/>
                    <a:p>
                      <a:endParaRPr lang="en-US" sz="20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+mn-lt"/>
                        </a:rPr>
                        <a:t>Admin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+mn-lt"/>
                        </a:rPr>
                        <a:t>Ministry</a:t>
                      </a:r>
                      <a:r>
                        <a:rPr lang="en-US" sz="2000" b="1" baseline="0" dirty="0">
                          <a:latin typeface="+mn-lt"/>
                        </a:rPr>
                        <a:t> </a:t>
                      </a:r>
                      <a:r>
                        <a:rPr lang="en-US" sz="2000" b="1" dirty="0">
                          <a:latin typeface="+mn-lt"/>
                        </a:rPr>
                        <a:t>lead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+mn-lt"/>
                        </a:rPr>
                        <a:t>Parishioner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+mn-lt"/>
                        </a:rPr>
                        <a:t>Public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830156"/>
                  </a:ext>
                </a:extLst>
              </a:tr>
              <a:tr h="37302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Title of Ministry, Description &amp; picture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703807"/>
                  </a:ext>
                </a:extLst>
              </a:tr>
              <a:tr h="56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Ministry Lead's  Contact Information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274309"/>
                  </a:ext>
                </a:extLst>
              </a:tr>
              <a:tr h="56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List of meetings, events, services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357070"/>
                  </a:ext>
                </a:extLst>
              </a:tr>
              <a:tr h="56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Skills survey and ministry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survey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956361"/>
                  </a:ext>
                </a:extLst>
              </a:tr>
              <a:tr h="104599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 of active members of the ministry with Links to active members member Parishioner page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074900"/>
                  </a:ext>
                </a:extLst>
              </a:tr>
              <a:tr h="77983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/>
                      </a:r>
                      <a:b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 of skills needed for this ministry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87959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2B81-1132-4FE0-93D4-D0CAD401D5FC}" type="slidenum">
              <a:rPr lang="en-US" smtClean="0"/>
              <a:t>9</a:t>
            </a:fld>
            <a:endParaRPr lang="en-US"/>
          </a:p>
        </p:txBody>
      </p:sp>
      <p:pic>
        <p:nvPicPr>
          <p:cNvPr id="11" name="Picture 10" descr="Original file ‎ (SVG file, nominally 19 × 18 pixels, fil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308" y="3293392"/>
            <a:ext cx="347139" cy="328734"/>
          </a:xfrm>
          <a:prstGeom prst="rect">
            <a:avLst/>
          </a:prstGeom>
        </p:spPr>
      </p:pic>
      <p:pic>
        <p:nvPicPr>
          <p:cNvPr id="14" name="Picture 13" descr="Original file ‎ (SVG file, nominally 19 × 18 pixels, fil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344" y="3864516"/>
            <a:ext cx="372444" cy="352697"/>
          </a:xfrm>
          <a:prstGeom prst="rect">
            <a:avLst/>
          </a:prstGeom>
        </p:spPr>
      </p:pic>
      <p:pic>
        <p:nvPicPr>
          <p:cNvPr id="15" name="Picture 14" descr="Original file ‎ (SVG file, nominally 19 × 18 pixels, fil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003" y="3864515"/>
            <a:ext cx="372444" cy="352697"/>
          </a:xfrm>
          <a:prstGeom prst="rect">
            <a:avLst/>
          </a:prstGeom>
        </p:spPr>
      </p:pic>
      <p:pic>
        <p:nvPicPr>
          <p:cNvPr id="16" name="Picture 15" descr="Original file ‎ (SVG file, nominally 19 × 18 pixels, fil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952" y="3269429"/>
            <a:ext cx="372444" cy="352697"/>
          </a:xfrm>
          <a:prstGeom prst="rect">
            <a:avLst/>
          </a:prstGeom>
        </p:spPr>
      </p:pic>
      <p:pic>
        <p:nvPicPr>
          <p:cNvPr id="18" name="Picture 17" descr="Original file ‎ (SVG file, nominally 19 × 18 pixels, fil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407" y="4408227"/>
            <a:ext cx="372444" cy="352697"/>
          </a:xfrm>
          <a:prstGeom prst="rect">
            <a:avLst/>
          </a:prstGeom>
        </p:spPr>
      </p:pic>
      <p:pic>
        <p:nvPicPr>
          <p:cNvPr id="19" name="Picture 18" descr="Original file ‎ (SVG file, nominally 19 × 18 pixels, fil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200" y="4400530"/>
            <a:ext cx="372444" cy="352697"/>
          </a:xfrm>
          <a:prstGeom prst="rect">
            <a:avLst/>
          </a:prstGeom>
        </p:spPr>
      </p:pic>
      <p:pic>
        <p:nvPicPr>
          <p:cNvPr id="20" name="Picture 19" descr="Original file ‎ (SVG file, nominally 19 × 18 pixels, fil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452" y="3864514"/>
            <a:ext cx="372444" cy="352697"/>
          </a:xfrm>
          <a:prstGeom prst="rect">
            <a:avLst/>
          </a:prstGeom>
        </p:spPr>
      </p:pic>
      <p:pic>
        <p:nvPicPr>
          <p:cNvPr id="22" name="Picture 21" descr="Original file ‎ (SVG file, nominally 19 × 18 pixels, fil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165" y="5234340"/>
            <a:ext cx="372444" cy="352697"/>
          </a:xfrm>
          <a:prstGeom prst="rect">
            <a:avLst/>
          </a:prstGeom>
        </p:spPr>
      </p:pic>
      <p:pic>
        <p:nvPicPr>
          <p:cNvPr id="23" name="Picture 22" descr="Original file ‎ (SVG file, nominally 19 × 18 pixels, fil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003" y="5229280"/>
            <a:ext cx="372444" cy="352697"/>
          </a:xfrm>
          <a:prstGeom prst="rect">
            <a:avLst/>
          </a:prstGeom>
        </p:spPr>
      </p:pic>
      <p:pic>
        <p:nvPicPr>
          <p:cNvPr id="24" name="Picture 23" descr="Original file ‎ (SVG file, nominally 19 × 18 pixels, fil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105" y="4400529"/>
            <a:ext cx="372444" cy="352697"/>
          </a:xfrm>
          <a:prstGeom prst="rect">
            <a:avLst/>
          </a:prstGeom>
        </p:spPr>
      </p:pic>
      <p:pic>
        <p:nvPicPr>
          <p:cNvPr id="28" name="Picture 27" descr="Original file ‎ (SVG file, nominally 19 × 18 pixels, fil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170" y="6184876"/>
            <a:ext cx="372444" cy="352697"/>
          </a:xfrm>
          <a:prstGeom prst="rect">
            <a:avLst/>
          </a:prstGeom>
        </p:spPr>
      </p:pic>
      <p:pic>
        <p:nvPicPr>
          <p:cNvPr id="29" name="Picture 28" descr="Original file ‎ (SVG file, nominally 19 × 18 pixels, fil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003" y="6184876"/>
            <a:ext cx="372444" cy="352697"/>
          </a:xfrm>
          <a:prstGeom prst="rect">
            <a:avLst/>
          </a:prstGeom>
        </p:spPr>
      </p:pic>
      <p:pic>
        <p:nvPicPr>
          <p:cNvPr id="30" name="Picture 29" descr="Original file ‎ (SVG file, nominally 19 × 18 pixels, fil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664" y="3293392"/>
            <a:ext cx="347139" cy="328734"/>
          </a:xfrm>
          <a:prstGeom prst="rect">
            <a:avLst/>
          </a:prstGeom>
        </p:spPr>
      </p:pic>
      <p:pic>
        <p:nvPicPr>
          <p:cNvPr id="35" name="Picture 34" descr="Original file ‎ (SVG file, nominally 19 × 18 pixels, fil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105" y="2626289"/>
            <a:ext cx="347139" cy="328734"/>
          </a:xfrm>
          <a:prstGeom prst="rect">
            <a:avLst/>
          </a:prstGeom>
        </p:spPr>
      </p:pic>
      <p:pic>
        <p:nvPicPr>
          <p:cNvPr id="36" name="Picture 35" descr="Original file ‎ (SVG file, nominally 19 × 18 pixels, fil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631" y="2630581"/>
            <a:ext cx="347139" cy="328734"/>
          </a:xfrm>
          <a:prstGeom prst="rect">
            <a:avLst/>
          </a:prstGeom>
        </p:spPr>
      </p:pic>
      <p:pic>
        <p:nvPicPr>
          <p:cNvPr id="37" name="Picture 36" descr="Original file ‎ (SVG file, nominally 19 × 18 pixels, fil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528" y="2630581"/>
            <a:ext cx="347139" cy="328734"/>
          </a:xfrm>
          <a:prstGeom prst="rect">
            <a:avLst/>
          </a:prstGeom>
        </p:spPr>
      </p:pic>
      <p:pic>
        <p:nvPicPr>
          <p:cNvPr id="38" name="Picture 37" descr="Original file ‎ (SVG file, nominally 19 × 18 pixels, fil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31" y="2630581"/>
            <a:ext cx="347139" cy="3287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87337" y="1681178"/>
            <a:ext cx="122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</a:t>
            </a:r>
            <a:r>
              <a:rPr lang="en-US" sz="2000" b="1" dirty="0"/>
              <a:t>Role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4306" y="2093740"/>
            <a:ext cx="2306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  <a:r>
              <a:rPr lang="en-US" sz="2000" b="1" dirty="0"/>
              <a:t>Page content item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8154</TotalTime>
  <Words>538</Words>
  <Application>Microsoft Office PowerPoint</Application>
  <PresentationFormat>Widescreen</PresentationFormat>
  <Paragraphs>215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St. Gregory’s Ministries/Skills Inventory web application</vt:lpstr>
      <vt:lpstr>CONTENTS</vt:lpstr>
      <vt:lpstr>PowerPoint Presentation</vt:lpstr>
      <vt:lpstr>EXISTING SYSTEM</vt:lpstr>
      <vt:lpstr>PROPOSED SYSTEM</vt:lpstr>
      <vt:lpstr>LIST OF MAJOR ENTITIES</vt:lpstr>
      <vt:lpstr>LIST OF STAKEHOLDERS</vt:lpstr>
      <vt:lpstr>FUNCTIONAL REQUIREMENTS</vt:lpstr>
      <vt:lpstr>FUNCTIONAL REQUIREMENTS (View)</vt:lpstr>
      <vt:lpstr>FUNCTIONAL REQUIREMENTS (Edit)</vt:lpstr>
      <vt:lpstr>NON-FUNCTIONAL REQUIREMENTS</vt:lpstr>
      <vt:lpstr>PowerPoint Presentation</vt:lpstr>
      <vt:lpstr>TOOLS</vt:lpstr>
      <vt:lpstr>TECHNOLOGIES</vt:lpstr>
      <vt:lpstr>DEMOSTRATION</vt:lpstr>
      <vt:lpstr>TASKS ACCOMPLISHED</vt:lpstr>
      <vt:lpstr>TASKS ACCOMPLISHED</vt:lpstr>
      <vt:lpstr>TASKS NOT ACCOMPLISHED</vt:lpstr>
      <vt:lpstr>LESSONS LEARNED</vt:lpstr>
      <vt:lpstr>ACKNOWLEDGEMENTS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Arikapudi,Haritha</dc:creator>
  <cp:lastModifiedBy>Dara,Sandeep Kumar</cp:lastModifiedBy>
  <cp:revision>179</cp:revision>
  <dcterms:created xsi:type="dcterms:W3CDTF">2017-10-22T23:37:48Z</dcterms:created>
  <dcterms:modified xsi:type="dcterms:W3CDTF">2018-04-10T13:59:30Z</dcterms:modified>
</cp:coreProperties>
</file>